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959" r:id="rId1"/>
  </p:sldMasterIdLst>
  <p:notesMasterIdLst>
    <p:notesMasterId r:id="rId7"/>
  </p:notesMasterIdLst>
  <p:sldIdLst>
    <p:sldId id="262" r:id="rId2"/>
    <p:sldId id="257" r:id="rId3"/>
    <p:sldId id="258" r:id="rId4"/>
    <p:sldId id="260" r:id="rId5"/>
    <p:sldId id="259" r:id="rId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Asal Express Ltd" initials="AEL" lastIdx="1" clrIdx="0">
    <p:extLst>
      <p:ext uri="{19B8F6BF-5375-455C-9EA6-DF929625EA0E}">
        <p15:presenceInfo xmlns:p15="http://schemas.microsoft.com/office/powerpoint/2012/main" userId="4d47fec05455bd18" providerId="Windows Liv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F48C765-301D-4CB8-81D7-ED5CEA750E06}" v="12" dt="2021-10-20T13:42:29.63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0606" autoAdjust="0"/>
    <p:restoredTop sz="94590"/>
  </p:normalViewPr>
  <p:slideViewPr>
    <p:cSldViewPr snapToGrid="0" snapToObjects="1">
      <p:cViewPr varScale="1">
        <p:scale>
          <a:sx n="93" d="100"/>
          <a:sy n="93" d="100"/>
        </p:scale>
        <p:origin x="504"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commentAuthors" Target="commentAuthors.xml"/><Relationship Id="rId13"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notesMaster" Target="notesMasters/notesMaster1.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 Id="rId14"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eka ahmed" userId="dece89a4907996af" providerId="LiveId" clId="{BF48C765-301D-4CB8-81D7-ED5CEA750E06}"/>
    <pc:docChg chg="undo custSel addSld delSld modSld sldOrd">
      <pc:chgData name="deka ahmed" userId="dece89a4907996af" providerId="LiveId" clId="{BF48C765-301D-4CB8-81D7-ED5CEA750E06}" dt="2021-10-20T13:52:07.525" v="623" actId="20577"/>
      <pc:docMkLst>
        <pc:docMk/>
      </pc:docMkLst>
      <pc:sldChg chg="del">
        <pc:chgData name="deka ahmed" userId="dece89a4907996af" providerId="LiveId" clId="{BF48C765-301D-4CB8-81D7-ED5CEA750E06}" dt="2021-10-20T13:27:22.141" v="179" actId="2696"/>
        <pc:sldMkLst>
          <pc:docMk/>
          <pc:sldMk cId="1952623067" sldId="256"/>
        </pc:sldMkLst>
      </pc:sldChg>
      <pc:sldChg chg="modSp mod">
        <pc:chgData name="deka ahmed" userId="dece89a4907996af" providerId="LiveId" clId="{BF48C765-301D-4CB8-81D7-ED5CEA750E06}" dt="2021-10-20T13:51:43.343" v="619" actId="255"/>
        <pc:sldMkLst>
          <pc:docMk/>
          <pc:sldMk cId="3536791271" sldId="257"/>
        </pc:sldMkLst>
        <pc:spChg chg="mod">
          <ac:chgData name="deka ahmed" userId="dece89a4907996af" providerId="LiveId" clId="{BF48C765-301D-4CB8-81D7-ED5CEA750E06}" dt="2021-10-20T13:38:07.139" v="494" actId="115"/>
          <ac:spMkLst>
            <pc:docMk/>
            <pc:sldMk cId="3536791271" sldId="257"/>
            <ac:spMk id="2" creationId="{D60CB3A3-BE08-40F7-8EA8-BC876B58C510}"/>
          </ac:spMkLst>
        </pc:spChg>
        <pc:spChg chg="mod">
          <ac:chgData name="deka ahmed" userId="dece89a4907996af" providerId="LiveId" clId="{BF48C765-301D-4CB8-81D7-ED5CEA750E06}" dt="2021-10-20T13:51:43.343" v="619" actId="255"/>
          <ac:spMkLst>
            <pc:docMk/>
            <pc:sldMk cId="3536791271" sldId="257"/>
            <ac:spMk id="3" creationId="{803B2AC2-A191-4758-84B4-381B41265406}"/>
          </ac:spMkLst>
        </pc:spChg>
      </pc:sldChg>
      <pc:sldChg chg="modSp mod">
        <pc:chgData name="deka ahmed" userId="dece89a4907996af" providerId="LiveId" clId="{BF48C765-301D-4CB8-81D7-ED5CEA750E06}" dt="2021-10-20T13:50:39.834" v="593" actId="27636"/>
        <pc:sldMkLst>
          <pc:docMk/>
          <pc:sldMk cId="1681632393" sldId="258"/>
        </pc:sldMkLst>
        <pc:spChg chg="mod">
          <ac:chgData name="deka ahmed" userId="dece89a4907996af" providerId="LiveId" clId="{BF48C765-301D-4CB8-81D7-ED5CEA750E06}" dt="2021-10-20T13:40:25.408" v="525" actId="115"/>
          <ac:spMkLst>
            <pc:docMk/>
            <pc:sldMk cId="1681632393" sldId="258"/>
            <ac:spMk id="2" creationId="{DCD2C353-912F-4E1B-A9D8-F331DAE5A896}"/>
          </ac:spMkLst>
        </pc:spChg>
        <pc:spChg chg="mod">
          <ac:chgData name="deka ahmed" userId="dece89a4907996af" providerId="LiveId" clId="{BF48C765-301D-4CB8-81D7-ED5CEA750E06}" dt="2021-10-20T13:50:39.834" v="593" actId="27636"/>
          <ac:spMkLst>
            <pc:docMk/>
            <pc:sldMk cId="1681632393" sldId="258"/>
            <ac:spMk id="3" creationId="{51541976-86BB-473C-9A2F-4FB0009223FE}"/>
          </ac:spMkLst>
        </pc:spChg>
      </pc:sldChg>
      <pc:sldChg chg="modSp mod">
        <pc:chgData name="deka ahmed" userId="dece89a4907996af" providerId="LiveId" clId="{BF48C765-301D-4CB8-81D7-ED5CEA750E06}" dt="2021-10-20T13:52:07.525" v="623" actId="20577"/>
        <pc:sldMkLst>
          <pc:docMk/>
          <pc:sldMk cId="3283275454" sldId="260"/>
        </pc:sldMkLst>
        <pc:spChg chg="mod">
          <ac:chgData name="deka ahmed" userId="dece89a4907996af" providerId="LiveId" clId="{BF48C765-301D-4CB8-81D7-ED5CEA750E06}" dt="2021-10-20T13:52:07.525" v="623" actId="20577"/>
          <ac:spMkLst>
            <pc:docMk/>
            <pc:sldMk cId="3283275454" sldId="260"/>
            <ac:spMk id="2" creationId="{43EF0E38-4D15-4CE8-A379-EDC7269C1785}"/>
          </ac:spMkLst>
        </pc:spChg>
        <pc:spChg chg="mod">
          <ac:chgData name="deka ahmed" userId="dece89a4907996af" providerId="LiveId" clId="{BF48C765-301D-4CB8-81D7-ED5CEA750E06}" dt="2021-10-20T13:51:21.758" v="617" actId="2710"/>
          <ac:spMkLst>
            <pc:docMk/>
            <pc:sldMk cId="3283275454" sldId="260"/>
            <ac:spMk id="3" creationId="{9CAE60CF-F3D6-49D4-AB01-DDBFDC0B868B}"/>
          </ac:spMkLst>
        </pc:spChg>
      </pc:sldChg>
      <pc:sldChg chg="modSp new del mod ord">
        <pc:chgData name="deka ahmed" userId="dece89a4907996af" providerId="LiveId" clId="{BF48C765-301D-4CB8-81D7-ED5CEA750E06}" dt="2021-10-20T13:37:01.530" v="448" actId="2696"/>
        <pc:sldMkLst>
          <pc:docMk/>
          <pc:sldMk cId="883715551" sldId="261"/>
        </pc:sldMkLst>
        <pc:spChg chg="mod">
          <ac:chgData name="deka ahmed" userId="dece89a4907996af" providerId="LiveId" clId="{BF48C765-301D-4CB8-81D7-ED5CEA750E06}" dt="2021-10-20T13:36:27.960" v="443" actId="20577"/>
          <ac:spMkLst>
            <pc:docMk/>
            <pc:sldMk cId="883715551" sldId="261"/>
            <ac:spMk id="2" creationId="{40FF7FBF-F858-4284-A0EC-1EDED778F73F}"/>
          </ac:spMkLst>
        </pc:spChg>
        <pc:spChg chg="mod">
          <ac:chgData name="deka ahmed" userId="dece89a4907996af" providerId="LiveId" clId="{BF48C765-301D-4CB8-81D7-ED5CEA750E06}" dt="2021-10-20T13:21:43.041" v="128" actId="20577"/>
          <ac:spMkLst>
            <pc:docMk/>
            <pc:sldMk cId="883715551" sldId="261"/>
            <ac:spMk id="3" creationId="{9B502CE9-4EB4-4830-9B04-7980E6C10193}"/>
          </ac:spMkLst>
        </pc:spChg>
      </pc:sldChg>
      <pc:sldChg chg="modSp new add del mod ord">
        <pc:chgData name="deka ahmed" userId="dece89a4907996af" providerId="LiveId" clId="{BF48C765-301D-4CB8-81D7-ED5CEA750E06}" dt="2021-10-20T13:48:06.008" v="580" actId="20577"/>
        <pc:sldMkLst>
          <pc:docMk/>
          <pc:sldMk cId="47106629" sldId="262"/>
        </pc:sldMkLst>
        <pc:spChg chg="mod">
          <ac:chgData name="deka ahmed" userId="dece89a4907996af" providerId="LiveId" clId="{BF48C765-301D-4CB8-81D7-ED5CEA750E06}" dt="2021-10-20T13:33:33.802" v="401" actId="207"/>
          <ac:spMkLst>
            <pc:docMk/>
            <pc:sldMk cId="47106629" sldId="262"/>
            <ac:spMk id="2" creationId="{471FCF7C-A974-448D-B34C-6A5507616825}"/>
          </ac:spMkLst>
        </pc:spChg>
        <pc:spChg chg="mod">
          <ac:chgData name="deka ahmed" userId="dece89a4907996af" providerId="LiveId" clId="{BF48C765-301D-4CB8-81D7-ED5CEA750E06}" dt="2021-10-20T13:48:06.008" v="580" actId="20577"/>
          <ac:spMkLst>
            <pc:docMk/>
            <pc:sldMk cId="47106629" sldId="262"/>
            <ac:spMk id="3" creationId="{972FB953-DE32-472F-8962-AF9F90AC1CAE}"/>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574CAF9-2E87-0148-BB83-C7A2A808788E}" type="datetimeFigureOut">
              <a:rPr lang="en-US" smtClean="0"/>
              <a:t>10/20/2021</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81A0B17-9446-8046-9282-0DE979BD57F8}" type="slidenum">
              <a:rPr lang="en-US" smtClean="0"/>
              <a:t>‹#›</a:t>
            </a:fld>
            <a:endParaRPr lang="en-US"/>
          </a:p>
        </p:txBody>
      </p:sp>
    </p:spTree>
    <p:extLst>
      <p:ext uri="{BB962C8B-B14F-4D97-AF65-F5344CB8AC3E}">
        <p14:creationId xmlns:p14="http://schemas.microsoft.com/office/powerpoint/2010/main" val="180470635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81A0B17-9446-8046-9282-0DE979BD57F8}" type="slidenum">
              <a:rPr lang="en-US" smtClean="0"/>
              <a:t>1</a:t>
            </a:fld>
            <a:endParaRPr lang="en-US"/>
          </a:p>
        </p:txBody>
      </p:sp>
    </p:spTree>
    <p:extLst>
      <p:ext uri="{BB962C8B-B14F-4D97-AF65-F5344CB8AC3E}">
        <p14:creationId xmlns:p14="http://schemas.microsoft.com/office/powerpoint/2010/main" val="38399179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lumMod val="50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50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rot="10800000">
              <a:off x="0" y="0"/>
              <a:ext cx="842596" cy="5666154"/>
            </a:xfrm>
            <a:prstGeom prst="triangle">
              <a:avLst>
                <a:gd name="adj" fmla="val 100000"/>
              </a:avLst>
            </a:pr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lumMod val="75000"/>
                  </a:schemeClr>
                </a:solidFill>
              </a:defRPr>
            </a:lvl1pPr>
          </a:lstStyle>
          <a:p>
            <a:r>
              <a:rPr lang="en-GB"/>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10/20/2021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352991485"/>
      </p:ext>
    </p:extLst>
  </p:cSld>
  <p:clrMapOvr>
    <a:masterClrMapping/>
  </p:clrMapOvr>
  <p:extLst>
    <p:ext uri="{DCECCB84-F9BA-43D5-87BE-67443E8EF086}">
      <p15:sldGuideLst xmlns:p15="http://schemas.microsoft.com/office/powerpoint/2012/main"/>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10/20/2021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355031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10/20/2021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67310273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smtClean="0"/>
              <a:pPr/>
              <a:t>10/20/2021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041315203"/>
      </p:ext>
    </p:extLst>
  </p:cSld>
  <p:clrMapOvr>
    <a:masterClrMapping/>
  </p:clrMapOvr>
  <p:extLst>
    <p:ext uri="{DCECCB84-F9BA-43D5-87BE-67443E8EF086}">
      <p15:sldGuideLst xmlns:p15="http://schemas.microsoft.com/office/powerpoint/2012/main"/>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smtClean="0"/>
              <a:pPr/>
              <a:t>10/20/2021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85872349"/>
      </p:ext>
    </p:extLst>
  </p:cSld>
  <p:clrMapOvr>
    <a:masterClrMapping/>
  </p:clrMapOvr>
  <p:extLst>
    <p:ext uri="{DCECCB84-F9BA-43D5-87BE-67443E8EF086}">
      <p15:sldGuideLst xmlns:p15="http://schemas.microsoft.com/office/powerpoint/2012/main"/>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smtClean="0"/>
              <a:pPr/>
              <a:t>10/20/2021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51534690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smtClean="0"/>
              <a:pPr/>
              <a:t>10/20/2021</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426862562"/>
      </p:ext>
    </p:extLst>
  </p:cSld>
  <p:clrMapOvr>
    <a:masterClrMapping/>
  </p:clrMapOvr>
  <p:extLst>
    <p:ext uri="{DCECCB84-F9BA-43D5-87BE-67443E8EF086}">
      <p15:sldGuideLst xmlns:p15="http://schemas.microsoft.com/office/powerpoint/2012/main"/>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GB"/>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10/20/2021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29193485"/>
      </p:ext>
    </p:extLst>
  </p:cSld>
  <p:clrMapOvr>
    <a:masterClrMapping/>
  </p:clrMapOvr>
  <p:extLst>
    <p:ext uri="{DCECCB84-F9BA-43D5-87BE-67443E8EF086}">
      <p15:sldGuideLst xmlns:p15="http://schemas.microsoft.com/office/powerpoint/2012/main"/>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Drag picture to placeholder or click icon to add</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10/20/2021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83702772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10/20/2021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90705261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10/20/2021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63980160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10/20/2021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69490428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10/20/2021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124024560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10/20/2021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33167268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10/20/2021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4818053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GB"/>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10/20/2021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12476370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29" name="Group 28"/>
          <p:cNvGrpSpPr/>
          <p:nvPr/>
        </p:nvGrpSpPr>
        <p:grpSpPr>
          <a:xfrm>
            <a:off x="0" y="-8467"/>
            <a:ext cx="12192000" cy="6866467"/>
            <a:chOff x="0" y="-8467"/>
            <a:chExt cx="12192000" cy="6866467"/>
          </a:xfrm>
        </p:grpSpPr>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lumMod val="50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50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0" y="4013200"/>
              <a:ext cx="448733" cy="2844800"/>
            </a:xfrm>
            <a:prstGeom prst="triangle">
              <a:avLst>
                <a:gd name="adj" fmla="val 0"/>
              </a:avLst>
            </a:pr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smtClean="0"/>
              <a:pPr/>
              <a:t>10/20/2021</a:t>
            </a:fld>
            <a:endParaRPr lang="en-US" dirty="0"/>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lumMod val="75000"/>
                  </a:schemeClr>
                </a:solidFill>
              </a:defRPr>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400904932"/>
      </p:ext>
    </p:extLst>
  </p:cSld>
  <p:clrMap bg1="lt1" tx1="dk1" bg2="lt2" tx2="dk2" accent1="accent1" accent2="accent2" accent3="accent3" accent4="accent4" accent5="accent5" accent6="accent6" hlink="hlink" folHlink="folHlink"/>
  <p:sldLayoutIdLst>
    <p:sldLayoutId id="2147483960" r:id="rId1"/>
    <p:sldLayoutId id="2147483961" r:id="rId2"/>
    <p:sldLayoutId id="2147483962" r:id="rId3"/>
    <p:sldLayoutId id="2147483963" r:id="rId4"/>
    <p:sldLayoutId id="2147483964" r:id="rId5"/>
    <p:sldLayoutId id="2147483965" r:id="rId6"/>
    <p:sldLayoutId id="2147483966" r:id="rId7"/>
    <p:sldLayoutId id="2147483967" r:id="rId8"/>
    <p:sldLayoutId id="2147483968" r:id="rId9"/>
    <p:sldLayoutId id="2147483969" r:id="rId10"/>
    <p:sldLayoutId id="2147483970" r:id="rId11"/>
    <p:sldLayoutId id="2147483971" r:id="rId12"/>
    <p:sldLayoutId id="2147483972" r:id="rId13"/>
    <p:sldLayoutId id="2147483973" r:id="rId14"/>
    <p:sldLayoutId id="2147483974" r:id="rId15"/>
    <p:sldLayoutId id="2147483975" r:id="rId16"/>
  </p:sldLayoutIdLst>
  <p:txStyles>
    <p:titleStyle>
      <a:lvl1pPr algn="l" defTabSz="457200" rtl="0" eaLnBrk="1" latinLnBrk="0" hangingPunct="1">
        <a:spcBef>
          <a:spcPct val="0"/>
        </a:spcBef>
        <a:buNone/>
        <a:defRPr sz="3600" kern="1200">
          <a:solidFill>
            <a:schemeClr val="accent1">
              <a:lumMod val="7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lumMod val="75000"/>
          </a:schemeClr>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lumMod val="75000"/>
          </a:schemeClr>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1FCF7C-A974-448D-B34C-6A5507616825}"/>
              </a:ext>
            </a:extLst>
          </p:cNvPr>
          <p:cNvSpPr>
            <a:spLocks noGrp="1"/>
          </p:cNvSpPr>
          <p:nvPr>
            <p:ph type="ctrTitle"/>
          </p:nvPr>
        </p:nvSpPr>
        <p:spPr>
          <a:xfrm>
            <a:off x="733168" y="205946"/>
            <a:ext cx="8540835" cy="1392195"/>
          </a:xfrm>
        </p:spPr>
        <p:txBody>
          <a:bodyPr/>
          <a:lstStyle/>
          <a:p>
            <a:r>
              <a:rPr lang="en-US" sz="2800" b="1" u="sng" dirty="0">
                <a:solidFill>
                  <a:schemeClr val="accent1"/>
                </a:solidFill>
              </a:rPr>
              <a:t>A child`s experience between the ages of </a:t>
            </a:r>
            <a:br>
              <a:rPr lang="en-US" sz="2800" b="1" u="sng" dirty="0">
                <a:solidFill>
                  <a:schemeClr val="accent1"/>
                </a:solidFill>
              </a:rPr>
            </a:br>
            <a:r>
              <a:rPr lang="en-US" sz="2800" b="1" u="sng" dirty="0">
                <a:solidFill>
                  <a:schemeClr val="accent1"/>
                </a:solidFill>
              </a:rPr>
              <a:t>0-5 years can affect the rest of their lives.</a:t>
            </a:r>
            <a:endParaRPr lang="en-GB" sz="2800" dirty="0">
              <a:solidFill>
                <a:schemeClr val="accent1"/>
              </a:solidFill>
            </a:endParaRPr>
          </a:p>
        </p:txBody>
      </p:sp>
      <p:sp>
        <p:nvSpPr>
          <p:cNvPr id="3" name="Subtitle 2">
            <a:extLst>
              <a:ext uri="{FF2B5EF4-FFF2-40B4-BE49-F238E27FC236}">
                <a16:creationId xmlns:a16="http://schemas.microsoft.com/office/drawing/2014/main" id="{972FB953-DE32-472F-8962-AF9F90AC1CAE}"/>
              </a:ext>
            </a:extLst>
          </p:cNvPr>
          <p:cNvSpPr>
            <a:spLocks noGrp="1"/>
          </p:cNvSpPr>
          <p:nvPr>
            <p:ph type="subTitle" idx="1"/>
          </p:nvPr>
        </p:nvSpPr>
        <p:spPr>
          <a:xfrm>
            <a:off x="1507067" y="2125362"/>
            <a:ext cx="7694598" cy="3814119"/>
          </a:xfrm>
        </p:spPr>
        <p:txBody>
          <a:bodyPr>
            <a:normAutofit fontScale="55000" lnSpcReduction="20000"/>
          </a:bodyPr>
          <a:lstStyle/>
          <a:p>
            <a:pPr algn="l"/>
            <a:r>
              <a:rPr lang="en-US" sz="2900" dirty="0">
                <a:latin typeface="Arial" panose="020B0604020202020204" pitchFamily="34" charset="0"/>
                <a:cs typeface="Arial" panose="020B0604020202020204" pitchFamily="34" charset="0"/>
              </a:rPr>
              <a:t>                    </a:t>
            </a:r>
            <a:r>
              <a:rPr lang="en-US" sz="5000" dirty="0">
                <a:latin typeface="Arial" panose="020B0604020202020204" pitchFamily="34" charset="0"/>
                <a:cs typeface="Arial" panose="020B0604020202020204" pitchFamily="34" charset="0"/>
              </a:rPr>
              <a:t>Psychological theories </a:t>
            </a:r>
            <a:r>
              <a:rPr lang="mr-IN" sz="5000" dirty="0">
                <a:latin typeface="Arial" panose="020B0604020202020204" pitchFamily="34" charset="0"/>
              </a:rPr>
              <a:t>–</a:t>
            </a:r>
            <a:r>
              <a:rPr lang="en-GB" sz="5000" dirty="0">
                <a:latin typeface="Arial" panose="020B0604020202020204" pitchFamily="34" charset="0"/>
                <a:cs typeface="Arial" panose="020B0604020202020204" pitchFamily="34" charset="0"/>
              </a:rPr>
              <a:t> </a:t>
            </a:r>
            <a:r>
              <a:rPr lang="en-US" sz="5000" dirty="0">
                <a:latin typeface="Arial" panose="020B0604020202020204" pitchFamily="34" charset="0"/>
                <a:cs typeface="Arial" panose="020B0604020202020204" pitchFamily="34" charset="0"/>
              </a:rPr>
              <a:t>BMSW4019</a:t>
            </a:r>
            <a:endParaRPr lang="en-US" sz="5000" b="1" dirty="0">
              <a:solidFill>
                <a:schemeClr val="tx1">
                  <a:lumMod val="85000"/>
                  <a:lumOff val="15000"/>
                </a:schemeClr>
              </a:solidFill>
              <a:latin typeface="Arial" panose="020B0604020202020204" pitchFamily="34" charset="0"/>
              <a:cs typeface="Arial" panose="020B0604020202020204" pitchFamily="34" charset="0"/>
            </a:endParaRPr>
          </a:p>
          <a:p>
            <a:pPr algn="l">
              <a:lnSpc>
                <a:spcPct val="150000"/>
              </a:lnSpc>
            </a:pPr>
            <a:r>
              <a:rPr lang="en-US" sz="2900" dirty="0">
                <a:solidFill>
                  <a:sysClr val="windowText" lastClr="000000"/>
                </a:solidFill>
                <a:latin typeface="Arial" panose="020B0604020202020204" pitchFamily="34" charset="0"/>
                <a:cs typeface="Arial" panose="020B0604020202020204" pitchFamily="34" charset="0"/>
              </a:rPr>
              <a:t>                                  </a:t>
            </a:r>
            <a:r>
              <a:rPr lang="en-GB" sz="3800" i="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Student Name: Deka Ahmed </a:t>
            </a:r>
            <a:r>
              <a:rPr lang="en-GB" sz="3800" i="1"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Dirir</a:t>
            </a:r>
            <a:r>
              <a:rPr lang="en-GB" sz="3800" i="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a:t>
            </a:r>
            <a:endParaRPr lang="en-GB" sz="3800" i="1" dirty="0">
              <a:latin typeface="Arial" panose="020B0604020202020204" pitchFamily="34" charset="0"/>
              <a:ea typeface="Times New Roman" panose="02020603050405020304" pitchFamily="18" charset="0"/>
              <a:cs typeface="Arial" panose="020B0604020202020204" pitchFamily="34" charset="0"/>
            </a:endParaRPr>
          </a:p>
          <a:p>
            <a:pPr algn="l">
              <a:lnSpc>
                <a:spcPct val="150000"/>
              </a:lnSpc>
            </a:pPr>
            <a:r>
              <a:rPr lang="en-GB" sz="3800" i="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Student ID: 1920623</a:t>
            </a:r>
          </a:p>
          <a:p>
            <a:pPr algn="l">
              <a:lnSpc>
                <a:spcPct val="150000"/>
              </a:lnSpc>
            </a:pPr>
            <a:r>
              <a:rPr lang="en-GB" sz="3800" i="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Lecturer’s name: Rebecca Kavanagh </a:t>
            </a:r>
            <a:endParaRPr lang="en-GB" sz="3800" dirty="0">
              <a:latin typeface="Arial" panose="020B0604020202020204" pitchFamily="34" charset="0"/>
              <a:cs typeface="Arial" panose="020B0604020202020204" pitchFamily="34" charset="0"/>
            </a:endParaRPr>
          </a:p>
          <a:p>
            <a:pPr algn="l">
              <a:lnSpc>
                <a:spcPct val="150000"/>
              </a:lnSpc>
            </a:pPr>
            <a:endParaRPr lang="en-GB" sz="2900" i="1" dirty="0">
              <a:solidFill>
                <a:srgbClr val="000000"/>
              </a:solidFill>
              <a:effectLst/>
              <a:latin typeface="Arial" panose="020B0604020202020204" pitchFamily="34" charset="0"/>
              <a:ea typeface="Times New Roman" panose="02020603050405020304" pitchFamily="18" charset="0"/>
              <a:cs typeface="Arial" panose="020B0604020202020204" pitchFamily="34" charset="0"/>
            </a:endParaRPr>
          </a:p>
          <a:p>
            <a:pPr algn="l">
              <a:lnSpc>
                <a:spcPct val="150000"/>
              </a:lnSpc>
            </a:pPr>
            <a:endParaRPr lang="en-GB" sz="2900" i="1" dirty="0">
              <a:solidFill>
                <a:srgbClr val="000000"/>
              </a:solidFill>
              <a:effectLst/>
              <a:latin typeface="Arial" panose="020B0604020202020204" pitchFamily="34" charset="0"/>
              <a:ea typeface="Times New Roman" panose="02020603050405020304" pitchFamily="18" charset="0"/>
              <a:cs typeface="Arial" panose="020B0604020202020204" pitchFamily="34" charset="0"/>
            </a:endParaRPr>
          </a:p>
          <a:p>
            <a:pPr algn="l">
              <a:lnSpc>
                <a:spcPct val="150000"/>
              </a:lnSpc>
            </a:pPr>
            <a:r>
              <a:rPr lang="en-GB" sz="2900" i="1" dirty="0">
                <a:solidFill>
                  <a:srgbClr val="000000"/>
                </a:solidFill>
                <a:latin typeface="Arial" panose="020B0604020202020204" pitchFamily="34" charset="0"/>
                <a:ea typeface="Times New Roman" panose="02020603050405020304" pitchFamily="18" charset="0"/>
                <a:cs typeface="Arial" panose="020B0604020202020204" pitchFamily="34" charset="0"/>
              </a:rPr>
              <a:t>                                 </a:t>
            </a:r>
          </a:p>
          <a:p>
            <a:pPr algn="l">
              <a:lnSpc>
                <a:spcPct val="150000"/>
              </a:lnSpc>
            </a:pPr>
            <a:r>
              <a:rPr lang="en-GB" sz="2900" i="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a:t>
            </a:r>
            <a:endParaRPr lang="en-GB" dirty="0"/>
          </a:p>
        </p:txBody>
      </p:sp>
    </p:spTree>
    <p:extLst>
      <p:ext uri="{BB962C8B-B14F-4D97-AF65-F5344CB8AC3E}">
        <p14:creationId xmlns:p14="http://schemas.microsoft.com/office/powerpoint/2010/main" val="4710662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0CB3A3-BE08-40F7-8EA8-BC876B58C510}"/>
              </a:ext>
            </a:extLst>
          </p:cNvPr>
          <p:cNvSpPr>
            <a:spLocks noGrp="1"/>
          </p:cNvSpPr>
          <p:nvPr>
            <p:ph type="title"/>
          </p:nvPr>
        </p:nvSpPr>
        <p:spPr>
          <a:xfrm>
            <a:off x="0" y="0"/>
            <a:ext cx="12192000" cy="1930400"/>
          </a:xfrm>
        </p:spPr>
        <p:txBody>
          <a:bodyPr/>
          <a:lstStyle/>
          <a:p>
            <a:r>
              <a:rPr lang="en-GB" sz="3200" dirty="0"/>
              <a:t>                             </a:t>
            </a:r>
            <a:r>
              <a:rPr lang="en-GB" sz="3200" u="sng" dirty="0"/>
              <a:t>Introduction</a:t>
            </a:r>
            <a:r>
              <a:rPr lang="en-GB" u="sng" dirty="0"/>
              <a:t> </a:t>
            </a:r>
          </a:p>
        </p:txBody>
      </p:sp>
      <p:sp>
        <p:nvSpPr>
          <p:cNvPr id="3" name="Content Placeholder 2">
            <a:extLst>
              <a:ext uri="{FF2B5EF4-FFF2-40B4-BE49-F238E27FC236}">
                <a16:creationId xmlns:a16="http://schemas.microsoft.com/office/drawing/2014/main" id="{803B2AC2-A191-4758-84B4-381B41265406}"/>
              </a:ext>
            </a:extLst>
          </p:cNvPr>
          <p:cNvSpPr>
            <a:spLocks noGrp="1"/>
          </p:cNvSpPr>
          <p:nvPr>
            <p:ph idx="1"/>
          </p:nvPr>
        </p:nvSpPr>
        <p:spPr>
          <a:xfrm>
            <a:off x="296562" y="665018"/>
            <a:ext cx="9218142" cy="6192981"/>
          </a:xfrm>
        </p:spPr>
        <p:txBody>
          <a:bodyPr/>
          <a:lstStyle/>
          <a:p>
            <a:pPr marL="0" indent="0" algn="just">
              <a:lnSpc>
                <a:spcPct val="150000"/>
              </a:lnSpc>
              <a:buNone/>
            </a:pPr>
            <a:r>
              <a:rPr lang="en-GB" sz="1600" dirty="0">
                <a:solidFill>
                  <a:schemeClr val="tx1"/>
                </a:solidFill>
                <a:latin typeface="Arial" panose="020B0604020202020204" pitchFamily="34" charset="0"/>
                <a:cs typeface="Arial" panose="020B0604020202020204" pitchFamily="34" charset="0"/>
              </a:rPr>
              <a:t>Hello, my name is Deka </a:t>
            </a:r>
            <a:r>
              <a:rPr lang="en-GB" sz="1600" dirty="0" err="1">
                <a:solidFill>
                  <a:schemeClr val="tx1"/>
                </a:solidFill>
                <a:latin typeface="Arial" panose="020B0604020202020204" pitchFamily="34" charset="0"/>
                <a:cs typeface="Arial" panose="020B0604020202020204" pitchFamily="34" charset="0"/>
              </a:rPr>
              <a:t>Dirir</a:t>
            </a:r>
            <a:r>
              <a:rPr lang="en-GB" sz="1600" dirty="0">
                <a:solidFill>
                  <a:schemeClr val="tx1"/>
                </a:solidFill>
                <a:latin typeface="Arial" panose="020B0604020202020204" pitchFamily="34" charset="0"/>
                <a:cs typeface="Arial" panose="020B0604020202020204" pitchFamily="34" charset="0"/>
              </a:rPr>
              <a:t> and I am going to discuss briefly about psychical theories and its context. In my presentation, I will also discuss about the different types of phycological theories in Piaget`s theory. </a:t>
            </a:r>
          </a:p>
          <a:p>
            <a:pPr marL="0" indent="0" algn="just">
              <a:buNone/>
            </a:pPr>
            <a:endParaRPr lang="en-GB" sz="1600" dirty="0">
              <a:solidFill>
                <a:schemeClr val="tx1"/>
              </a:solidFill>
              <a:latin typeface="Arial" panose="020B0604020202020204" pitchFamily="34" charset="0"/>
              <a:cs typeface="Arial" panose="020B0604020202020204" pitchFamily="34" charset="0"/>
            </a:endParaRPr>
          </a:p>
          <a:p>
            <a:pPr marL="0" indent="0" algn="just">
              <a:lnSpc>
                <a:spcPct val="150000"/>
              </a:lnSpc>
              <a:buNone/>
            </a:pPr>
            <a:r>
              <a:rPr lang="en-GB" sz="1600" dirty="0">
                <a:solidFill>
                  <a:schemeClr val="tx1"/>
                </a:solidFill>
                <a:latin typeface="Arial" panose="020B0604020202020204" pitchFamily="34" charset="0"/>
                <a:cs typeface="Arial" panose="020B0604020202020204" pitchFamily="34" charset="0"/>
              </a:rPr>
              <a:t>This presentation will lay out a specific sequence for learning psychology theories and the importance of acquiring fundamental knowledge of its types and major treatment models. These theory will further be presented in historical context with explanation and clear variance. </a:t>
            </a:r>
          </a:p>
          <a:p>
            <a:pPr marL="0" indent="0" algn="just">
              <a:lnSpc>
                <a:spcPct val="150000"/>
              </a:lnSpc>
              <a:buNone/>
            </a:pPr>
            <a:r>
              <a:rPr lang="en-GB" sz="1600" dirty="0">
                <a:solidFill>
                  <a:schemeClr val="tx1"/>
                </a:solidFill>
                <a:latin typeface="Arial" panose="020B0604020202020204" pitchFamily="34" charset="0"/>
                <a:cs typeface="Arial" panose="020B0604020202020204" pitchFamily="34" charset="0"/>
              </a:rPr>
              <a:t>The presentation will consider two relevant Piaget`s psychological theories backed by his evident findings. Two practical examples will also be covered to support the presentation, rendering how parent can assist their child`s development.  </a:t>
            </a:r>
          </a:p>
          <a:p>
            <a:pPr marL="0" indent="0" algn="just">
              <a:buNone/>
            </a:pPr>
            <a:endParaRPr lang="en-GB" dirty="0">
              <a:solidFill>
                <a:schemeClr val="tx1"/>
              </a:solidFill>
            </a:endParaRPr>
          </a:p>
          <a:p>
            <a:pPr marL="0" indent="0" algn="just">
              <a:buNone/>
            </a:pPr>
            <a:r>
              <a:rPr lang="en-GB" dirty="0">
                <a:solidFill>
                  <a:schemeClr val="tx1"/>
                </a:solidFill>
              </a:rPr>
              <a:t> </a:t>
            </a:r>
            <a:endParaRPr lang="en-GB" dirty="0"/>
          </a:p>
        </p:txBody>
      </p:sp>
    </p:spTree>
    <p:extLst>
      <p:ext uri="{BB962C8B-B14F-4D97-AF65-F5344CB8AC3E}">
        <p14:creationId xmlns:p14="http://schemas.microsoft.com/office/powerpoint/2010/main" val="353679127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D2C353-912F-4E1B-A9D8-F331DAE5A896}"/>
              </a:ext>
            </a:extLst>
          </p:cNvPr>
          <p:cNvSpPr>
            <a:spLocks noGrp="1"/>
          </p:cNvSpPr>
          <p:nvPr>
            <p:ph type="title"/>
          </p:nvPr>
        </p:nvSpPr>
        <p:spPr>
          <a:xfrm>
            <a:off x="0" y="0"/>
            <a:ext cx="12192000" cy="688769"/>
          </a:xfrm>
        </p:spPr>
        <p:txBody>
          <a:bodyPr>
            <a:normAutofit/>
          </a:bodyPr>
          <a:lstStyle/>
          <a:p>
            <a:r>
              <a:rPr lang="en-GB" sz="3200" dirty="0"/>
              <a:t>                       </a:t>
            </a:r>
            <a:r>
              <a:rPr lang="en-GB" sz="3200" u="sng" dirty="0"/>
              <a:t>Psychological </a:t>
            </a:r>
            <a:r>
              <a:rPr lang="en-GB" sz="3200" u="sng" dirty="0" err="1"/>
              <a:t>theorys</a:t>
            </a:r>
            <a:r>
              <a:rPr lang="en-GB" sz="3200" u="sng" dirty="0"/>
              <a:t>.</a:t>
            </a:r>
          </a:p>
        </p:txBody>
      </p:sp>
      <p:sp>
        <p:nvSpPr>
          <p:cNvPr id="3" name="Content Placeholder 2">
            <a:extLst>
              <a:ext uri="{FF2B5EF4-FFF2-40B4-BE49-F238E27FC236}">
                <a16:creationId xmlns:a16="http://schemas.microsoft.com/office/drawing/2014/main" id="{51541976-86BB-473C-9A2F-4FB0009223FE}"/>
              </a:ext>
            </a:extLst>
          </p:cNvPr>
          <p:cNvSpPr>
            <a:spLocks noGrp="1"/>
          </p:cNvSpPr>
          <p:nvPr>
            <p:ph idx="1"/>
          </p:nvPr>
        </p:nvSpPr>
        <p:spPr>
          <a:xfrm>
            <a:off x="502508" y="688769"/>
            <a:ext cx="9415849" cy="5777933"/>
          </a:xfrm>
        </p:spPr>
        <p:txBody>
          <a:bodyPr>
            <a:normAutofit lnSpcReduction="10000"/>
          </a:bodyPr>
          <a:lstStyle/>
          <a:p>
            <a:pPr marL="0" indent="0" algn="just">
              <a:lnSpc>
                <a:spcPct val="170000"/>
              </a:lnSpc>
              <a:buNone/>
            </a:pPr>
            <a:r>
              <a:rPr lang="en-GB" sz="1200" dirty="0">
                <a:solidFill>
                  <a:schemeClr val="tx1"/>
                </a:solidFill>
                <a:latin typeface="Arial" panose="020B0604020202020204" pitchFamily="34" charset="0"/>
                <a:cs typeface="Arial" panose="020B0604020202020204" pitchFamily="34" charset="0"/>
              </a:rPr>
              <a:t>According to Piaget (1973) intelligence is something that grows and develops through series of stages. Based on findings through observations of his own nephew and daughter, Piaget concluded that children are as intelligent as adults, only they think differently. Because Piaget`s stage theory describes the cognitive development of children, therein involves in changes in cognitive process and abilities which occurs through process that hinges on children's action and later progresses to changes in mental operations within a series of different stages of which below are detailed;</a:t>
            </a:r>
          </a:p>
          <a:p>
            <a:pPr algn="just">
              <a:lnSpc>
                <a:spcPct val="170000"/>
              </a:lnSpc>
            </a:pPr>
            <a:r>
              <a:rPr lang="en-GB" sz="1200" dirty="0">
                <a:solidFill>
                  <a:schemeClr val="accent6">
                    <a:lumMod val="75000"/>
                  </a:schemeClr>
                </a:solidFill>
                <a:latin typeface="Arial" panose="020B0604020202020204" pitchFamily="34" charset="0"/>
                <a:cs typeface="Arial" panose="020B0604020202020204" pitchFamily="34" charset="0"/>
              </a:rPr>
              <a:t>Sensorimotor stage from birth 0 to 2 years</a:t>
            </a:r>
            <a:r>
              <a:rPr lang="en-GB" sz="1200" dirty="0">
                <a:solidFill>
                  <a:schemeClr val="tx1"/>
                </a:solidFill>
                <a:latin typeface="Arial" panose="020B0604020202020204" pitchFamily="34" charset="0"/>
                <a:cs typeface="Arial" panose="020B0604020202020204" pitchFamily="34" charset="0"/>
              </a:rPr>
              <a:t> </a:t>
            </a:r>
          </a:p>
          <a:p>
            <a:pPr algn="just">
              <a:lnSpc>
                <a:spcPct val="170000"/>
              </a:lnSpc>
            </a:pPr>
            <a:r>
              <a:rPr lang="en-GB" sz="1200" dirty="0">
                <a:solidFill>
                  <a:schemeClr val="accent6">
                    <a:lumMod val="75000"/>
                  </a:schemeClr>
                </a:solidFill>
                <a:latin typeface="Arial" panose="020B0604020202020204" pitchFamily="34" charset="0"/>
                <a:cs typeface="Arial" panose="020B0604020202020204" pitchFamily="34" charset="0"/>
              </a:rPr>
              <a:t>Preoperational stage- 2 to 7 years </a:t>
            </a:r>
          </a:p>
          <a:p>
            <a:pPr algn="just">
              <a:lnSpc>
                <a:spcPct val="170000"/>
              </a:lnSpc>
            </a:pPr>
            <a:r>
              <a:rPr lang="en-GB" sz="1200" dirty="0">
                <a:solidFill>
                  <a:schemeClr val="tx1"/>
                </a:solidFill>
                <a:latin typeface="Arial" panose="020B0604020202020204" pitchFamily="34" charset="0"/>
                <a:cs typeface="Arial" panose="020B0604020202020204" pitchFamily="34" charset="0"/>
              </a:rPr>
              <a:t>Concrete operational stage- 2 to 11 years</a:t>
            </a:r>
          </a:p>
          <a:p>
            <a:pPr algn="just">
              <a:lnSpc>
                <a:spcPct val="170000"/>
              </a:lnSpc>
            </a:pPr>
            <a:r>
              <a:rPr lang="en-GB" sz="1200" dirty="0">
                <a:solidFill>
                  <a:schemeClr val="tx1"/>
                </a:solidFill>
                <a:latin typeface="Arial" panose="020B0604020202020204" pitchFamily="34" charset="0"/>
                <a:cs typeface="Arial" panose="020B0604020202020204" pitchFamily="34" charset="0"/>
              </a:rPr>
              <a:t>Formal operational stage- 12 and up</a:t>
            </a:r>
          </a:p>
          <a:p>
            <a:pPr marL="0" indent="0" algn="just">
              <a:lnSpc>
                <a:spcPct val="170000"/>
              </a:lnSpc>
              <a:buNone/>
            </a:pPr>
            <a:r>
              <a:rPr lang="en-GB" sz="1200" dirty="0">
                <a:solidFill>
                  <a:schemeClr val="tx1"/>
                </a:solidFill>
                <a:latin typeface="Arial" panose="020B0604020202020204" pitchFamily="34" charset="0"/>
                <a:cs typeface="Arial" panose="020B0604020202020204" pitchFamily="34" charset="0"/>
              </a:rPr>
              <a:t>The first two stages are relevant to the task of “0-5 years and the affect the rest of their lives”. By the first stage, infants will know their world through movement and sensation. Then, they will learn their surroundings through basic actions like looking, listening, grasping and sucking. Through out this stage of development, children grow to learn that things will continue to exist “object permanence” although they can not be seen. It is during sensorimotor stage that they will learn now how to separate beings from people and objects. Then, they will realise that their action can cause things to happen, making continually new more discoveries about the world. Secondly, characteristics and developmental changes occurs in the second stage “Preoperational stage”. Children begin to think symbolically. They can now use words and pictures to represent objects. They learn languages and try to be eco-centric but they are more skilled and learn more at pretend play, struggling with logic and understanding the idea of constancy</a:t>
            </a:r>
            <a:r>
              <a:rPr lang="en-GB" sz="1100" dirty="0">
                <a:solidFill>
                  <a:schemeClr val="tx1"/>
                </a:solidFill>
                <a:latin typeface="Arial" panose="020B0604020202020204" pitchFamily="34" charset="0"/>
                <a:cs typeface="Arial" panose="020B0604020202020204" pitchFamily="34" charset="0"/>
              </a:rPr>
              <a:t>. </a:t>
            </a:r>
          </a:p>
        </p:txBody>
      </p:sp>
    </p:spTree>
    <p:extLst>
      <p:ext uri="{BB962C8B-B14F-4D97-AF65-F5344CB8AC3E}">
        <p14:creationId xmlns:p14="http://schemas.microsoft.com/office/powerpoint/2010/main" val="168163239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EF0E38-4D15-4CE8-A379-EDC7269C1785}"/>
              </a:ext>
            </a:extLst>
          </p:cNvPr>
          <p:cNvSpPr>
            <a:spLocks noGrp="1"/>
          </p:cNvSpPr>
          <p:nvPr>
            <p:ph type="title"/>
          </p:nvPr>
        </p:nvSpPr>
        <p:spPr>
          <a:xfrm>
            <a:off x="0" y="0"/>
            <a:ext cx="12192000" cy="816638"/>
          </a:xfrm>
        </p:spPr>
        <p:txBody>
          <a:bodyPr>
            <a:normAutofit/>
          </a:bodyPr>
          <a:lstStyle/>
          <a:p>
            <a:r>
              <a:rPr lang="en-GB" sz="3200" dirty="0"/>
              <a:t>                    </a:t>
            </a:r>
            <a:r>
              <a:rPr lang="en-GB" sz="3200" u="sng" dirty="0"/>
              <a:t>Two practical examples</a:t>
            </a:r>
          </a:p>
        </p:txBody>
      </p:sp>
      <p:sp>
        <p:nvSpPr>
          <p:cNvPr id="3" name="Content Placeholder 2">
            <a:extLst>
              <a:ext uri="{FF2B5EF4-FFF2-40B4-BE49-F238E27FC236}">
                <a16:creationId xmlns:a16="http://schemas.microsoft.com/office/drawing/2014/main" id="{9CAE60CF-F3D6-49D4-AB01-DDBFDC0B868B}"/>
              </a:ext>
            </a:extLst>
          </p:cNvPr>
          <p:cNvSpPr>
            <a:spLocks noGrp="1"/>
          </p:cNvSpPr>
          <p:nvPr>
            <p:ph idx="1"/>
          </p:nvPr>
        </p:nvSpPr>
        <p:spPr>
          <a:xfrm>
            <a:off x="189470" y="816638"/>
            <a:ext cx="9522941" cy="6041361"/>
          </a:xfrm>
        </p:spPr>
        <p:txBody>
          <a:bodyPr/>
          <a:lstStyle/>
          <a:p>
            <a:pPr marL="0" indent="0" algn="just">
              <a:lnSpc>
                <a:spcPct val="150000"/>
              </a:lnSpc>
              <a:buNone/>
            </a:pPr>
            <a:r>
              <a:rPr lang="en-GB" sz="1600" dirty="0">
                <a:solidFill>
                  <a:srgbClr val="000000"/>
                </a:solidFill>
              </a:rPr>
              <a:t>Generally, children depend on their parents to provide them care and happiness they need through out their development. As children grow and develop, there are many things parents can do to help them achieve good nurture, protection and guidance. Two practical example of how parent can support their child`s development are detailed as;</a:t>
            </a:r>
          </a:p>
          <a:p>
            <a:pPr algn="just">
              <a:lnSpc>
                <a:spcPct val="150000"/>
              </a:lnSpc>
            </a:pPr>
            <a:r>
              <a:rPr lang="en-GB" sz="1600" dirty="0">
                <a:solidFill>
                  <a:srgbClr val="000000"/>
                </a:solidFill>
              </a:rPr>
              <a:t>Talk and read-</a:t>
            </a:r>
          </a:p>
          <a:p>
            <a:pPr marL="0" indent="0" algn="just">
              <a:lnSpc>
                <a:spcPct val="150000"/>
              </a:lnSpc>
              <a:buNone/>
            </a:pPr>
            <a:r>
              <a:rPr lang="en-GB" sz="1600" dirty="0">
                <a:solidFill>
                  <a:srgbClr val="000000"/>
                </a:solidFill>
              </a:rPr>
              <a:t>It is great achievement for a child, when a parent talks because it find their voice supportive and calming. Parents are educators and must help their children keep on the right path through talk. Example, a child learns to talk by watching how his parent communicate with others. If the parent talks a positively, obviously the child will learn to speak to others positively.  </a:t>
            </a:r>
          </a:p>
          <a:p>
            <a:pPr marL="0" indent="0" algn="just">
              <a:lnSpc>
                <a:spcPct val="150000"/>
              </a:lnSpc>
              <a:buNone/>
            </a:pPr>
            <a:r>
              <a:rPr lang="en-GB" sz="1600" dirty="0">
                <a:solidFill>
                  <a:srgbClr val="000000"/>
                </a:solidFill>
              </a:rPr>
              <a:t>Piaget suggested that reading to children is proven to improve cognitive skills. It helps them with the background knowledge on their tinny world, helps them make sense of what they see, read and hear.  </a:t>
            </a:r>
          </a:p>
          <a:p>
            <a:pPr algn="just"/>
            <a:endParaRPr lang="en-GB" dirty="0">
              <a:solidFill>
                <a:srgbClr val="000000"/>
              </a:solidFill>
            </a:endParaRPr>
          </a:p>
        </p:txBody>
      </p:sp>
    </p:spTree>
    <p:extLst>
      <p:ext uri="{BB962C8B-B14F-4D97-AF65-F5344CB8AC3E}">
        <p14:creationId xmlns:p14="http://schemas.microsoft.com/office/powerpoint/2010/main" val="328327545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FEDDC1-B45C-4172-8475-4BB95E417540}"/>
              </a:ext>
            </a:extLst>
          </p:cNvPr>
          <p:cNvSpPr>
            <a:spLocks noGrp="1"/>
          </p:cNvSpPr>
          <p:nvPr>
            <p:ph type="title"/>
          </p:nvPr>
        </p:nvSpPr>
        <p:spPr>
          <a:xfrm>
            <a:off x="0" y="0"/>
            <a:ext cx="12192000" cy="816638"/>
          </a:xfrm>
        </p:spPr>
        <p:txBody>
          <a:bodyPr>
            <a:normAutofit/>
          </a:bodyPr>
          <a:lstStyle/>
          <a:p>
            <a:r>
              <a:rPr lang="en-GB" sz="3200" dirty="0"/>
              <a:t>References:</a:t>
            </a:r>
          </a:p>
        </p:txBody>
      </p:sp>
      <p:sp>
        <p:nvSpPr>
          <p:cNvPr id="3" name="Content Placeholder 2">
            <a:extLst>
              <a:ext uri="{FF2B5EF4-FFF2-40B4-BE49-F238E27FC236}">
                <a16:creationId xmlns:a16="http://schemas.microsoft.com/office/drawing/2014/main" id="{AEBCB581-A0C8-48F7-BE6E-F860F148A231}"/>
              </a:ext>
            </a:extLst>
          </p:cNvPr>
          <p:cNvSpPr>
            <a:spLocks noGrp="1"/>
          </p:cNvSpPr>
          <p:nvPr>
            <p:ph idx="1"/>
          </p:nvPr>
        </p:nvSpPr>
        <p:spPr>
          <a:xfrm>
            <a:off x="0" y="712519"/>
            <a:ext cx="12192000" cy="6145481"/>
          </a:xfrm>
        </p:spPr>
        <p:txBody>
          <a:bodyPr/>
          <a:lstStyle/>
          <a:p>
            <a:pPr algn="just"/>
            <a:r>
              <a:rPr lang="en-GB" b="0" i="0" dirty="0">
                <a:solidFill>
                  <a:schemeClr val="tx1"/>
                </a:solidFill>
                <a:effectLst/>
              </a:rPr>
              <a:t>Piaget, J., &amp; Inhelder, B. (1973). </a:t>
            </a:r>
            <a:r>
              <a:rPr lang="en-GB" b="0" i="1" dirty="0">
                <a:solidFill>
                  <a:schemeClr val="tx1"/>
                </a:solidFill>
                <a:effectLst/>
              </a:rPr>
              <a:t>Memory and intelligence. </a:t>
            </a:r>
            <a:r>
              <a:rPr lang="en-GB" b="0" i="0" dirty="0">
                <a:solidFill>
                  <a:schemeClr val="tx1"/>
                </a:solidFill>
                <a:effectLst/>
              </a:rPr>
              <a:t>New York: Basic Books.</a:t>
            </a:r>
          </a:p>
          <a:p>
            <a:pPr algn="just"/>
            <a:r>
              <a:rPr lang="en-GB" dirty="0">
                <a:solidFill>
                  <a:schemeClr val="tx1"/>
                </a:solidFill>
              </a:rPr>
              <a:t>Piaget, J. (1973) </a:t>
            </a:r>
            <a:r>
              <a:rPr lang="en-GB" i="1" dirty="0">
                <a:solidFill>
                  <a:schemeClr val="tx1"/>
                </a:solidFill>
              </a:rPr>
              <a:t>The Child`s Concept of the World</a:t>
            </a:r>
            <a:r>
              <a:rPr lang="en-GB" dirty="0">
                <a:solidFill>
                  <a:schemeClr val="tx1"/>
                </a:solidFill>
              </a:rPr>
              <a:t>. London: Paladin</a:t>
            </a:r>
            <a:endParaRPr lang="en-GB" b="0" i="0" dirty="0">
              <a:solidFill>
                <a:schemeClr val="tx1"/>
              </a:solidFill>
              <a:effectLst/>
            </a:endParaRPr>
          </a:p>
          <a:p>
            <a:endParaRPr lang="en-GB" dirty="0"/>
          </a:p>
        </p:txBody>
      </p:sp>
    </p:spTree>
    <p:extLst>
      <p:ext uri="{BB962C8B-B14F-4D97-AF65-F5344CB8AC3E}">
        <p14:creationId xmlns:p14="http://schemas.microsoft.com/office/powerpoint/2010/main" val="2353838053"/>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F496CB"/>
      </a:accent1>
      <a:accent2>
        <a:srgbClr val="BC356F"/>
      </a:accent2>
      <a:accent3>
        <a:srgbClr val="E65331"/>
      </a:accent3>
      <a:accent4>
        <a:srgbClr val="F27E19"/>
      </a:accent4>
      <a:accent5>
        <a:srgbClr val="F2AC19"/>
      </a:accent5>
      <a:accent6>
        <a:srgbClr val="BC80E0"/>
      </a:accent6>
      <a:hlink>
        <a:srgbClr val="EF5285"/>
      </a:hlink>
      <a:folHlink>
        <a:srgbClr val="F77F90"/>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23659B44-6E34-4CE8-8F0D-387DA7996826}"/>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20599</TotalTime>
  <Words>708</Words>
  <Application>Microsoft Office PowerPoint</Application>
  <PresentationFormat>Widescreen</PresentationFormat>
  <Paragraphs>32</Paragraphs>
  <Slides>5</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5</vt:i4>
      </vt:variant>
    </vt:vector>
  </HeadingPairs>
  <TitlesOfParts>
    <vt:vector size="10" baseType="lpstr">
      <vt:lpstr>Arial</vt:lpstr>
      <vt:lpstr>Calibri</vt:lpstr>
      <vt:lpstr>Trebuchet MS</vt:lpstr>
      <vt:lpstr>Wingdings 3</vt:lpstr>
      <vt:lpstr>Facet</vt:lpstr>
      <vt:lpstr>A child`s experience between the ages of  0-5 years can affect the rest of their lives.</vt:lpstr>
      <vt:lpstr>                             Introduction </vt:lpstr>
      <vt:lpstr>                       Psychological theorys.</vt:lpstr>
      <vt:lpstr>                    Two practical examples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Principles of Marketing –</dc:title>
  <dc:creator>abdinasir4@hotmail.co.uk</dc:creator>
  <cp:lastModifiedBy>deka ahmed</cp:lastModifiedBy>
  <cp:revision>161</cp:revision>
  <dcterms:created xsi:type="dcterms:W3CDTF">2020-01-22T14:01:49Z</dcterms:created>
  <dcterms:modified xsi:type="dcterms:W3CDTF">2021-10-20T13:52:23Z</dcterms:modified>
</cp:coreProperties>
</file>