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8" d="100"/>
          <a:sy n="28" d="100"/>
        </p:scale>
        <p:origin x="77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735C2-1526-4E60-136E-511CA5725F3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70638" y="3499591"/>
            <a:ext cx="25733931" cy="7444669"/>
          </a:xfrm>
        </p:spPr>
        <p:txBody>
          <a:bodyPr anchor="b" anchorCtr="1"/>
          <a:lstStyle>
            <a:lvl1pPr algn="ctr">
              <a:defRPr sz="18709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D2FB70-5563-6AD2-0609-92BF5F654B1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784399" y="11231355"/>
            <a:ext cx="22706408" cy="5162757"/>
          </a:xfrm>
        </p:spPr>
        <p:txBody>
          <a:bodyPr anchorCtr="1"/>
          <a:lstStyle>
            <a:lvl1pPr marL="0" indent="0" algn="ctr">
              <a:buNone/>
              <a:defRPr sz="7483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AA219-263B-0344-DF86-2E9CB7504A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A5FC71-CEF6-451C-9941-6D56F9682C3D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B91A9-30E4-656A-BA2A-239A5CEB7A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CDE2BA-3506-C034-9291-4472B73057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B4760E-EFC8-482C-8829-4E4EDBAA28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6464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05AF4-BBCF-D420-6708-A42A535B3C0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1FE19-6CEE-3519-20CD-12819FA7743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176B2-F717-58FF-F89A-C48A8DDE0E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8FB398-52BD-4B0A-A0C5-2A5410629DC7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58164-9413-72EA-D8B3-16EBC92359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E6977-AA6A-30A1-EBC9-86EB2B2E70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AA38C4-1E90-4B2C-9BA8-DAB1F58E09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648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AC04A-858F-274C-5439-22797B4CD7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65657" y="5331061"/>
            <a:ext cx="26112374" cy="8894990"/>
          </a:xfrm>
        </p:spPr>
        <p:txBody>
          <a:bodyPr anchor="b"/>
          <a:lstStyle>
            <a:lvl1pPr>
              <a:defRPr sz="18709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99035E-3754-EE5E-B80A-471DABCC6D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065657" y="14310204"/>
            <a:ext cx="26112374" cy="4677668"/>
          </a:xfrm>
        </p:spPr>
        <p:txBody>
          <a:bodyPr/>
          <a:lstStyle>
            <a:lvl1pPr marL="0" indent="0">
              <a:buNone/>
              <a:defRPr sz="7483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CFB3A-D4DF-4E34-4756-8DBD22D8A6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C0FA04-429C-4596-900D-C5E99565836A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C595A-7780-5257-FA19-D1079B2F77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94672-A3BC-BE5E-2452-71899E94C0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FA59DC-CF05-4128-8553-2E565CA1B4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42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E8B0-7AB2-2465-9C90-59CBA15DB7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EBC9E-31F6-7272-1764-05FCC9569C6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081421" y="5692396"/>
            <a:ext cx="12866970" cy="1356771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4F3962-7301-FE22-823B-F83340073E8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5326825" y="5692396"/>
            <a:ext cx="12866970" cy="1356771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F281A-3175-0EC8-8068-367133C28A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6A65C0-558A-4D24-8767-D45246A75444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94482-16DB-05D0-DB19-F08FCD7AF0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155338-96CF-F54C-038A-C24A7602E2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37DACD-B9F3-44E4-B73B-864C0ACF56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520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0F280-183B-EED4-F872-23493AFFFA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85362" y="1138482"/>
            <a:ext cx="26112374" cy="41331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FA0FF-EA7F-6BDA-2120-6B70B0DD08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085371" y="5241962"/>
            <a:ext cx="12807836" cy="2569006"/>
          </a:xfrm>
        </p:spPr>
        <p:txBody>
          <a:bodyPr anchor="b"/>
          <a:lstStyle>
            <a:lvl1pPr marL="0" indent="0">
              <a:buNone/>
              <a:defRPr sz="7483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2CE0CA-70C3-7563-CE47-12DF590490D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085371" y="7810960"/>
            <a:ext cx="12807836" cy="1148875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54CA5A-74DB-2A21-7C0C-0CD4A9A5D7F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15326825" y="5241962"/>
            <a:ext cx="12870911" cy="2569006"/>
          </a:xfrm>
        </p:spPr>
        <p:txBody>
          <a:bodyPr anchor="b"/>
          <a:lstStyle>
            <a:lvl1pPr marL="0" indent="0">
              <a:buNone/>
              <a:defRPr sz="7483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BF9F8D-BD44-86F3-D9F2-0277170B2EA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15326825" y="7810960"/>
            <a:ext cx="12870911" cy="1148875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D80375-2142-9306-0008-F1D9E08061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F70EF8-2289-403E-9A5E-743D10A89360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2B9428-3880-9F5B-4930-1946CCC2B5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58E09B-FC0F-B9D8-56E5-2DBBDA8EE4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8B7829-FCF5-4984-93E8-5042992B00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276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A3861-9852-3817-1864-E1D0B3E094F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C9FB9-88D1-A71B-F274-B34678E31B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C201F9-73E4-4E4B-AB54-94880B012DDC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A9B00F-07A6-C0E6-BAF9-FC7877CC75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0A19C4-EAE3-4134-C3DE-083B0137EF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C3FA59-A011-47C8-979A-A9F233F61D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30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DEB416-6987-2AE1-B763-BB82996D09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B387E0-1F00-4439-BD3D-9176F92E9B18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C31A3-9A0E-EA93-6714-827C418E8A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A4497-73D1-0956-07A8-A366560292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700306-7341-4076-8979-2D583092702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6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05380-8C74-F800-19D8-7C82F3029C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85362" y="1425577"/>
            <a:ext cx="9764548" cy="4989515"/>
          </a:xfrm>
        </p:spPr>
        <p:txBody>
          <a:bodyPr anchor="b"/>
          <a:lstStyle>
            <a:lvl1pPr>
              <a:defRPr sz="9978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80A53-A552-10C5-4FA8-CC561EA0225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870911" y="3078848"/>
            <a:ext cx="15326825" cy="15196230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197588-9D0F-8DF3-FA7F-DC718375CA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085362" y="6415092"/>
            <a:ext cx="9764548" cy="11884740"/>
          </a:xfrm>
        </p:spPr>
        <p:txBody>
          <a:bodyPr/>
          <a:lstStyle>
            <a:lvl1pPr marL="0" indent="0">
              <a:buNone/>
              <a:defRPr sz="4989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31A637-E683-8B4E-F865-BFE2AADCEF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2E0748-D256-445F-A2FB-613DF4D171A0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1407DD-E4C8-5715-74BD-002660FEF3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85515-66AF-3D3D-B674-3CCCB639CB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343023-2777-413B-A851-0E5DE32993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4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0D623-CF5B-05C1-8352-5B86CE3E01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85362" y="1425577"/>
            <a:ext cx="9764548" cy="4989515"/>
          </a:xfrm>
        </p:spPr>
        <p:txBody>
          <a:bodyPr anchor="b"/>
          <a:lstStyle>
            <a:lvl1pPr>
              <a:defRPr sz="9978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D59FD9-A5C1-CA23-F980-411ABD43DEA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2870911" y="3078848"/>
            <a:ext cx="15326825" cy="15196230"/>
          </a:xfrm>
        </p:spPr>
        <p:txBody>
          <a:bodyPr/>
          <a:lstStyle>
            <a:lvl1pPr marL="0" indent="0">
              <a:buNone/>
              <a:defRPr sz="9978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E42103-0193-F061-CA7D-3249338C811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085362" y="6415092"/>
            <a:ext cx="9764548" cy="11884740"/>
          </a:xfrm>
        </p:spPr>
        <p:txBody>
          <a:bodyPr/>
          <a:lstStyle>
            <a:lvl1pPr marL="0" indent="0">
              <a:buNone/>
              <a:defRPr sz="4989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2A261-63D6-C121-4180-910A2E2E69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0F2A43-1C1F-4F02-A4FE-196B24DC67B7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F8FB3-BB83-D5DB-76D2-05C48E0BD3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0F7672-81C2-7511-C3C0-8F3C660B8C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2EF14F-F8C2-4285-8962-FA8A8C9F02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83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3BE1C-69C5-AADE-56D8-6E171B31C5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9C84A-385A-2F0E-1C15-1B0F4019C15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226CA-EA5B-D6A3-56ED-31FB3647EC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EFE3B1-5C2A-448A-9FC1-72A29B684D46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D9185-93E3-CAAD-3310-8079FDA7E5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7ECEF-B9D5-C5E2-4523-808E5A24BE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82168E-1080-4557-850E-1D3ABC517B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5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1C9A84-3636-EBB4-8A50-40F73A5A2DB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21665702" y="1138482"/>
            <a:ext cx="6528093" cy="181216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6483D-5B9A-BCDA-4097-84A75C9FE10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081421" y="1138482"/>
            <a:ext cx="19205838" cy="181216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860BC6-9269-8C5A-1E8D-3DD19B2E7F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220BE5-36D6-4940-9DCF-1F660C29BB38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73C1B-9447-BDF1-5C22-D82DCA3DFD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AD7F9-0A86-1951-6319-7A0BE181BD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DE63B6-D6D8-46E5-A091-DC65FB9FF0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808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D8B538-4A2C-6AF0-8C7A-6102A14FF8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81421" y="1138482"/>
            <a:ext cx="26112374" cy="41331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F54DA-AECB-5A35-192E-C473F23C07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081421" y="5692396"/>
            <a:ext cx="26112374" cy="1356771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93B22-B94E-C2B5-D9C4-824A86B44AB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081421" y="19819455"/>
            <a:ext cx="6811923" cy="11384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742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7F7BB313-1599-45F5-B25C-2A3E7DC503A6}" type="datetime1">
              <a:rPr lang="en-GB"/>
              <a:pPr lvl="0"/>
              <a:t>20/05/2026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8598A-4953-CA2D-7E35-AB221E2CD33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028663" y="19819455"/>
            <a:ext cx="10217880" cy="11384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742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AF125-C1F3-98D8-56E7-0F6982FBFE0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21381872" y="19819455"/>
            <a:ext cx="6811923" cy="11384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742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DE2D45F4-FC2B-408B-8D86-5D5EB3D4D2F2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285119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1372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712802" marR="0" lvl="0" indent="-712802" algn="l" defTabSz="2851190" rtl="0" fontAlgn="auto" hangingPunct="1">
        <a:lnSpc>
          <a:spcPct val="90000"/>
        </a:lnSpc>
        <a:spcBef>
          <a:spcPts val="3120"/>
        </a:spcBef>
        <a:spcAft>
          <a:spcPts val="0"/>
        </a:spcAft>
        <a:buSzPct val="100000"/>
        <a:buFont typeface="Arial" pitchFamily="34"/>
        <a:buChar char="•"/>
        <a:tabLst/>
        <a:defRPr lang="en-GB" sz="8731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2138397" marR="0" lvl="1" indent="-712802" algn="l" defTabSz="2851190" rtl="0" fontAlgn="auto" hangingPunct="1">
        <a:lnSpc>
          <a:spcPct val="90000"/>
        </a:lnSpc>
        <a:spcBef>
          <a:spcPts val="1560"/>
        </a:spcBef>
        <a:spcAft>
          <a:spcPts val="0"/>
        </a:spcAft>
        <a:buSzPct val="100000"/>
        <a:buFont typeface="Arial" pitchFamily="34"/>
        <a:buChar char="•"/>
        <a:tabLst/>
        <a:defRPr lang="en-GB" sz="7483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3563983" marR="0" lvl="2" indent="-712802" algn="l" defTabSz="2851190" rtl="0" fontAlgn="auto" hangingPunct="1">
        <a:lnSpc>
          <a:spcPct val="90000"/>
        </a:lnSpc>
        <a:spcBef>
          <a:spcPts val="1560"/>
        </a:spcBef>
        <a:spcAft>
          <a:spcPts val="0"/>
        </a:spcAft>
        <a:buSzPct val="100000"/>
        <a:buFont typeface="Arial" pitchFamily="34"/>
        <a:buChar char="•"/>
        <a:tabLst/>
        <a:defRPr lang="en-GB" sz="6236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4989588" marR="0" lvl="3" indent="-712802" algn="l" defTabSz="2851190" rtl="0" fontAlgn="auto" hangingPunct="1">
        <a:lnSpc>
          <a:spcPct val="90000"/>
        </a:lnSpc>
        <a:spcBef>
          <a:spcPts val="1560"/>
        </a:spcBef>
        <a:spcAft>
          <a:spcPts val="0"/>
        </a:spcAft>
        <a:buSzPct val="100000"/>
        <a:buFont typeface="Arial" pitchFamily="34"/>
        <a:buChar char="•"/>
        <a:tabLst/>
        <a:defRPr lang="en-GB" sz="5613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6415183" marR="0" lvl="4" indent="-712802" algn="l" defTabSz="2851190" rtl="0" fontAlgn="auto" hangingPunct="1">
        <a:lnSpc>
          <a:spcPct val="90000"/>
        </a:lnSpc>
        <a:spcBef>
          <a:spcPts val="1560"/>
        </a:spcBef>
        <a:spcAft>
          <a:spcPts val="0"/>
        </a:spcAft>
        <a:buSzPct val="100000"/>
        <a:buFont typeface="Arial" pitchFamily="34"/>
        <a:buChar char="•"/>
        <a:tabLst/>
        <a:defRPr lang="en-GB" sz="5613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96D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2C0E6-7D6F-F551-693A-8225B52EB5A2}"/>
              </a:ext>
            </a:extLst>
          </p:cNvPr>
          <p:cNvSpPr txBox="1"/>
          <p:nvPr/>
        </p:nvSpPr>
        <p:spPr>
          <a:xfrm>
            <a:off x="23042880" y="15087984"/>
            <a:ext cx="4783967" cy="523219"/>
          </a:xfrm>
          <a:prstGeom prst="rect">
            <a:avLst/>
          </a:prstGeom>
          <a:solidFill>
            <a:srgbClr val="215F9A"/>
          </a:solidFill>
          <a:ln cap="flat"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/>
          <a:p>
            <a:pPr marL="0" marR="0" lvl="0" indent="0" algn="ctr" defTabSz="285119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0" b="1" i="0" u="none" strike="noStrike" kern="1200" cap="none" spc="0" baseline="0">
              <a:solidFill>
                <a:srgbClr val="FFFFFF"/>
              </a:solidFill>
              <a:uFillTx/>
              <a:latin typeface="Aptos Displ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EF53629-40A1-3BA8-2C76-40D3C82C2434}"/>
              </a:ext>
            </a:extLst>
          </p:cNvPr>
          <p:cNvSpPr txBox="1"/>
          <p:nvPr/>
        </p:nvSpPr>
        <p:spPr>
          <a:xfrm>
            <a:off x="10995010" y="10774356"/>
            <a:ext cx="7689226" cy="523219"/>
          </a:xfrm>
          <a:prstGeom prst="rect">
            <a:avLst/>
          </a:prstGeom>
          <a:solidFill>
            <a:srgbClr val="215F9A"/>
          </a:solidFill>
          <a:ln cap="flat"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/>
          <a:p>
            <a:pPr marL="0" marR="0" lvl="0" indent="0" algn="ctr" defTabSz="285119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0" b="1" i="0" u="none" strike="noStrike" kern="1200" cap="none" spc="0" baseline="0">
              <a:solidFill>
                <a:srgbClr val="FFFFFF"/>
              </a:solidFill>
              <a:uFillTx/>
              <a:latin typeface="Aptos Display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8174E225-C3D7-16E8-BFD7-C2BE438CC2F7}"/>
              </a:ext>
            </a:extLst>
          </p:cNvPr>
          <p:cNvSpPr/>
          <p:nvPr/>
        </p:nvSpPr>
        <p:spPr>
          <a:xfrm>
            <a:off x="798883" y="2966551"/>
            <a:ext cx="8197852" cy="6311015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D1A0E5F-502B-6875-3CF9-42791A7F428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7151" y="22146"/>
            <a:ext cx="30275217" cy="2616098"/>
          </a:xfrm>
          <a:solidFill>
            <a:srgbClr val="215F9A"/>
          </a:solidFill>
        </p:spPr>
        <p:txBody>
          <a:bodyPr>
            <a:noAutofit/>
          </a:bodyPr>
          <a:lstStyle/>
          <a:p>
            <a:pPr lvl="0"/>
            <a:r>
              <a:rPr lang="en-GB" sz="8000" b="1">
                <a:solidFill>
                  <a:srgbClr val="FFFFFF"/>
                </a:solidFill>
              </a:rPr>
              <a:t>To What Extent Is Retrofit Construction More Sustainable and Cost-Effective Than New Build Construction in the UK Housing Sector?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E07B128-6B30-CBF9-81AA-FFF856F7594E}"/>
              </a:ext>
            </a:extLst>
          </p:cNvPr>
          <p:cNvSpPr txBox="1"/>
          <p:nvPr/>
        </p:nvSpPr>
        <p:spPr>
          <a:xfrm>
            <a:off x="9683340" y="2874946"/>
            <a:ext cx="10776121" cy="14383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2851190" rtl="0" fontAlgn="auto" hangingPunct="1">
              <a:lnSpc>
                <a:spcPct val="90000"/>
              </a:lnSpc>
              <a:spcBef>
                <a:spcPts val="312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Harkeerat Johal (2500099)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79D4ACEF-1A81-0B1D-89D2-263EA041E6CC}"/>
              </a:ext>
            </a:extLst>
          </p:cNvPr>
          <p:cNvSpPr txBox="1"/>
          <p:nvPr/>
        </p:nvSpPr>
        <p:spPr>
          <a:xfrm>
            <a:off x="756912" y="2966551"/>
            <a:ext cx="7050014" cy="44627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Introduction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Retrofit vs New Build Construction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Sustainability within UK housing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Carbon emissions and energy efficiency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Importance of net-zero targets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D5EB382-D75C-B7EA-40D3-E40C8A485446}"/>
              </a:ext>
            </a:extLst>
          </p:cNvPr>
          <p:cNvSpPr/>
          <p:nvPr/>
        </p:nvSpPr>
        <p:spPr>
          <a:xfrm>
            <a:off x="798892" y="10691814"/>
            <a:ext cx="8197852" cy="8971644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8AC7736B-8780-1951-13BE-1469A7B128AD}"/>
              </a:ext>
            </a:extLst>
          </p:cNvPr>
          <p:cNvSpPr txBox="1"/>
          <p:nvPr/>
        </p:nvSpPr>
        <p:spPr>
          <a:xfrm>
            <a:off x="756912" y="10691814"/>
            <a:ext cx="8759193" cy="901784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Aims and Objectives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	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	Aim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To compare retrofit and new-build construction in terms of: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Sustainability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Cost-effectiveness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Long-term performance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	Objectives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Compare environmental impacts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Analyse cost differences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Assess energy efficiency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Identify construction challenges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Determine the most sustainable option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" name="Picture 11" descr="Commercial Retrofitting: Moving Towards Net Zero | ITVET">
            <a:extLst>
              <a:ext uri="{FF2B5EF4-FFF2-40B4-BE49-F238E27FC236}">
                <a16:creationId xmlns:a16="http://schemas.microsoft.com/office/drawing/2014/main" id="{ECF418AA-E952-9A95-9E14-1E31105804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406" y="3871907"/>
            <a:ext cx="9753603" cy="68198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Rectangle 12">
            <a:extLst>
              <a:ext uri="{FF2B5EF4-FFF2-40B4-BE49-F238E27FC236}">
                <a16:creationId xmlns:a16="http://schemas.microsoft.com/office/drawing/2014/main" id="{67C7B7D6-6798-079A-289D-161BA01B4338}"/>
              </a:ext>
            </a:extLst>
          </p:cNvPr>
          <p:cNvSpPr/>
          <p:nvPr/>
        </p:nvSpPr>
        <p:spPr>
          <a:xfrm>
            <a:off x="10128406" y="11560795"/>
            <a:ext cx="9885999" cy="8971644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2" name="TextBox 13">
            <a:extLst>
              <a:ext uri="{FF2B5EF4-FFF2-40B4-BE49-F238E27FC236}">
                <a16:creationId xmlns:a16="http://schemas.microsoft.com/office/drawing/2014/main" id="{94497785-1227-1FB5-6BA5-11F8BAC8B909}"/>
              </a:ext>
            </a:extLst>
          </p:cNvPr>
          <p:cNvSpPr txBox="1"/>
          <p:nvPr/>
        </p:nvSpPr>
        <p:spPr>
          <a:xfrm>
            <a:off x="10344342" y="11560795"/>
            <a:ext cx="9586514" cy="754052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Literature Review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Research shows that retrofit construction can reduce embodied carbon by reusing existing structures, while new-build construction can achieve higher operational energy efficiency through modern materials and technologies. However, both methods present challenges in relation to cost, sustainability, and long-term performance.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This study uses a mixed-methods approach, combining qualitative and quantitative research through secondary sources, industry reports, and case study comparisons to provide a balanced evaluation of both construction methods.</a:t>
            </a:r>
          </a:p>
        </p:txBody>
      </p:sp>
      <p:sp>
        <p:nvSpPr>
          <p:cNvPr id="13" name="Rectangle 14">
            <a:extLst>
              <a:ext uri="{FF2B5EF4-FFF2-40B4-BE49-F238E27FC236}">
                <a16:creationId xmlns:a16="http://schemas.microsoft.com/office/drawing/2014/main" id="{BF7BECDB-46E2-3C18-100E-A9724A518632}"/>
              </a:ext>
            </a:extLst>
          </p:cNvPr>
          <p:cNvSpPr/>
          <p:nvPr/>
        </p:nvSpPr>
        <p:spPr>
          <a:xfrm>
            <a:off x="21146057" y="2966551"/>
            <a:ext cx="8107436" cy="6311015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23123368-23F9-98B5-FAD0-84F9D44BDF82}"/>
              </a:ext>
            </a:extLst>
          </p:cNvPr>
          <p:cNvSpPr txBox="1"/>
          <p:nvPr/>
        </p:nvSpPr>
        <p:spPr>
          <a:xfrm>
            <a:off x="21692219" y="2966551"/>
            <a:ext cx="6015791" cy="56323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Methodology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Mixed-methods research design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Qualitative and quantitative data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Secondary research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Case study comparisons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Industry reports and journals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68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5" name="Picture 18">
            <a:extLst>
              <a:ext uri="{FF2B5EF4-FFF2-40B4-BE49-F238E27FC236}">
                <a16:creationId xmlns:a16="http://schemas.microsoft.com/office/drawing/2014/main" id="{31C0EA65-06E8-0817-67E1-E50D7261F4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46057" y="9978819"/>
            <a:ext cx="8695569" cy="508851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6" name="TextBox 23">
            <a:extLst>
              <a:ext uri="{FF2B5EF4-FFF2-40B4-BE49-F238E27FC236}">
                <a16:creationId xmlns:a16="http://schemas.microsoft.com/office/drawing/2014/main" id="{3A4C6712-5CF6-C898-5AB6-539CE1B242EB}"/>
              </a:ext>
            </a:extLst>
          </p:cNvPr>
          <p:cNvSpPr txBox="1"/>
          <p:nvPr/>
        </p:nvSpPr>
        <p:spPr>
          <a:xfrm>
            <a:off x="10995010" y="10759799"/>
            <a:ext cx="845948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Figure 1 – Image Showing Retrofit vs New Build</a:t>
            </a:r>
          </a:p>
        </p:txBody>
      </p:sp>
      <p:sp>
        <p:nvSpPr>
          <p:cNvPr id="17" name="TextBox 24">
            <a:extLst>
              <a:ext uri="{FF2B5EF4-FFF2-40B4-BE49-F238E27FC236}">
                <a16:creationId xmlns:a16="http://schemas.microsoft.com/office/drawing/2014/main" id="{015A473C-AE34-16CB-9E5A-9E8A6A237C96}"/>
              </a:ext>
            </a:extLst>
          </p:cNvPr>
          <p:cNvSpPr txBox="1"/>
          <p:nvPr/>
        </p:nvSpPr>
        <p:spPr>
          <a:xfrm>
            <a:off x="19367348" y="15087984"/>
            <a:ext cx="845948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Figure 2 – Research Timeline</a:t>
            </a:r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2DE07DF5-CDF1-47F6-6382-28EE897E9DD3}"/>
              </a:ext>
            </a:extLst>
          </p:cNvPr>
          <p:cNvSpPr/>
          <p:nvPr/>
        </p:nvSpPr>
        <p:spPr>
          <a:xfrm>
            <a:off x="21483507" y="15939436"/>
            <a:ext cx="8107436" cy="4593003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9" name="TextBox 26">
            <a:extLst>
              <a:ext uri="{FF2B5EF4-FFF2-40B4-BE49-F238E27FC236}">
                <a16:creationId xmlns:a16="http://schemas.microsoft.com/office/drawing/2014/main" id="{DF0971A8-AD3F-9DD9-7F5A-3EC17287D368}"/>
              </a:ext>
            </a:extLst>
          </p:cNvPr>
          <p:cNvSpPr txBox="1"/>
          <p:nvPr/>
        </p:nvSpPr>
        <p:spPr>
          <a:xfrm>
            <a:off x="21860944" y="15939427"/>
            <a:ext cx="5678341" cy="38164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References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ITVET. (2025). 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Commercial Retrofitting: Moving Towards Net Zero | ITVET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. [online] Available at: https://www.itvet.co.uk/blog/commercial-retrofitting/ [Accessed 12 May 2026].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‌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6800" b="1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0</TotalTime>
  <Words>238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To What Extent Is Retrofit Construction More Sustainable and Cost-Effective Than New Build Construction in the UK Housing Sector?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Harkeerat Singh</dc:creator>
  <cp:lastModifiedBy>Hannah Williams</cp:lastModifiedBy>
  <cp:revision>1</cp:revision>
  <dcterms:created xsi:type="dcterms:W3CDTF">2026-05-17T21:49:27Z</dcterms:created>
  <dcterms:modified xsi:type="dcterms:W3CDTF">2026-05-20T14:28:29Z</dcterms:modified>
</cp:coreProperties>
</file>