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25"/>
  </p:handoutMasterIdLst>
  <p:sldIdLst>
    <p:sldId id="256" r:id="rId2"/>
    <p:sldId id="259" r:id="rId3"/>
    <p:sldId id="257" r:id="rId4"/>
    <p:sldId id="260" r:id="rId5"/>
    <p:sldId id="258" r:id="rId6"/>
    <p:sldId id="264" r:id="rId7"/>
    <p:sldId id="265" r:id="rId8"/>
    <p:sldId id="261" r:id="rId9"/>
    <p:sldId id="266" r:id="rId10"/>
    <p:sldId id="263" r:id="rId11"/>
    <p:sldId id="269" r:id="rId12"/>
    <p:sldId id="270" r:id="rId13"/>
    <p:sldId id="271" r:id="rId14"/>
    <p:sldId id="268" r:id="rId15"/>
    <p:sldId id="272" r:id="rId16"/>
    <p:sldId id="276" r:id="rId17"/>
    <p:sldId id="273" r:id="rId18"/>
    <p:sldId id="274" r:id="rId19"/>
    <p:sldId id="275" r:id="rId20"/>
    <p:sldId id="267" r:id="rId21"/>
    <p:sldId id="262" r:id="rId22"/>
    <p:sldId id="277" r:id="rId23"/>
    <p:sldId id="278" r:id="rId2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9CBF612A-3B47-4668-A4FC-35ACEACED378}" type="datetimeFigureOut">
              <a:rPr lang="en-GB" smtClean="0"/>
              <a:t>03/12/2015</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D2BB614A-3375-4974-9527-626C0889DD88}" type="slidenum">
              <a:rPr lang="en-GB" smtClean="0"/>
              <a:t>‹#›</a:t>
            </a:fld>
            <a:endParaRPr lang="en-GB"/>
          </a:p>
        </p:txBody>
      </p:sp>
    </p:spTree>
    <p:extLst>
      <p:ext uri="{BB962C8B-B14F-4D97-AF65-F5344CB8AC3E}">
        <p14:creationId xmlns:p14="http://schemas.microsoft.com/office/powerpoint/2010/main" val="20224938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12/3/2015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12/3/2015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BFECD78-3C8E-49F2-8FAB-59489D168ABB}" type="datetimeFigureOut">
              <a:rPr lang="en-US" smtClean="0"/>
              <a:t>12/3/2015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6BFECD78-3C8E-49F2-8FAB-59489D168ABB}" type="datetimeFigureOut">
              <a:rPr lang="en-US" smtClean="0"/>
              <a:t>12/3/2015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6BFECD78-3C8E-49F2-8FAB-59489D168ABB}" type="datetimeFigureOut">
              <a:rPr lang="en-US" smtClean="0"/>
              <a:t>12/3/2015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BFECD78-3C8E-49F2-8FAB-59489D168ABB}" type="datetimeFigureOut">
              <a:rPr lang="en-US" smtClean="0"/>
              <a:t>12/3/2015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FECD78-3C8E-49F2-8FAB-59489D168ABB}" type="datetimeFigureOut">
              <a:rPr lang="en-US" smtClean="0"/>
              <a:t>12/3/2015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t>12/3/2015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BFECD78-3C8E-49F2-8FAB-59489D168ABB}" type="datetimeFigureOut">
              <a:rPr lang="en-US" smtClean="0"/>
              <a:t>12/3/2015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12/3/2015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BFECD78-3C8E-49F2-8FAB-59489D168ABB}" type="datetimeFigureOut">
              <a:rPr lang="en-US" smtClean="0"/>
              <a:t>12/3/2015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FECD78-3C8E-49F2-8FAB-59489D168ABB}" type="datetimeFigureOut">
              <a:rPr lang="en-US" smtClean="0"/>
              <a:t>12/3/2015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B56013-B943-42BA-886F-6F9D4EB85E9D}" type="slidenum">
              <a:rPr lang="en-US" smtClean="0"/>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GKSO7m3-MH8" TargetMode="Externa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The </a:t>
            </a:r>
            <a:r>
              <a:rPr lang="en-US" dirty="0"/>
              <a:t>E</a:t>
            </a:r>
            <a:r>
              <a:rPr lang="en-US" dirty="0" smtClean="0"/>
              <a:t>dibility </a:t>
            </a:r>
            <a:r>
              <a:rPr lang="en-US" dirty="0"/>
              <a:t>A</a:t>
            </a:r>
            <a:r>
              <a:rPr lang="en-US" dirty="0" smtClean="0"/>
              <a:t>pproach</a:t>
            </a:r>
            <a:endParaRPr lang="en-US" dirty="0"/>
          </a:p>
        </p:txBody>
      </p:sp>
      <p:sp>
        <p:nvSpPr>
          <p:cNvPr id="3" name="Subtitle 2"/>
          <p:cNvSpPr>
            <a:spLocks noGrp="1"/>
          </p:cNvSpPr>
          <p:nvPr>
            <p:ph type="subTitle" idx="1"/>
          </p:nvPr>
        </p:nvSpPr>
        <p:spPr/>
        <p:txBody>
          <a:bodyPr/>
          <a:lstStyle/>
          <a:p>
            <a:r>
              <a:rPr lang="en-US" dirty="0" smtClean="0"/>
              <a:t>Bodies eating bodies</a:t>
            </a:r>
            <a:endParaRPr lang="en-US" dirty="0"/>
          </a:p>
        </p:txBody>
      </p:sp>
    </p:spTree>
    <p:extLst>
      <p:ext uri="{BB962C8B-B14F-4D97-AF65-F5344CB8AC3E}">
        <p14:creationId xmlns:p14="http://schemas.microsoft.com/office/powerpoint/2010/main" val="457859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Materialist perspectives</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err="1" smtClean="0"/>
              <a:t>Recognises</a:t>
            </a:r>
            <a:r>
              <a:rPr lang="en-US" dirty="0" smtClean="0"/>
              <a:t> the  material world has an influence in human lives (Marx, production)</a:t>
            </a:r>
          </a:p>
          <a:p>
            <a:r>
              <a:rPr lang="en-US" dirty="0" smtClean="0"/>
              <a:t>Material culture studies</a:t>
            </a:r>
          </a:p>
          <a:p>
            <a:pPr lvl="1"/>
            <a:r>
              <a:rPr lang="en-US" dirty="0" err="1" smtClean="0"/>
              <a:t>recognises</a:t>
            </a:r>
            <a:r>
              <a:rPr lang="en-US" dirty="0" smtClean="0"/>
              <a:t> the influence and symbolism of things</a:t>
            </a:r>
          </a:p>
          <a:p>
            <a:r>
              <a:rPr lang="en-US" dirty="0" smtClean="0"/>
              <a:t>New </a:t>
            </a:r>
            <a:r>
              <a:rPr lang="en-US" dirty="0" err="1" smtClean="0"/>
              <a:t>Materialities</a:t>
            </a:r>
            <a:endParaRPr lang="en-US" dirty="0" smtClean="0"/>
          </a:p>
          <a:p>
            <a:pPr lvl="1"/>
            <a:r>
              <a:rPr lang="en-US" dirty="0" smtClean="0"/>
              <a:t>calls for a reconsideration of our relationship with the material world in light of the Anthropocene.</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419531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Continuing </a:t>
            </a:r>
            <a:r>
              <a:rPr lang="en-US" dirty="0" err="1" smtClean="0"/>
              <a:t>Materialities</a:t>
            </a:r>
            <a:r>
              <a:rPr lang="en-US" dirty="0" smtClean="0"/>
              <a:t> </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New </a:t>
            </a:r>
            <a:r>
              <a:rPr lang="en-US" dirty="0" err="1" smtClean="0"/>
              <a:t>Materialities</a:t>
            </a:r>
            <a:r>
              <a:rPr lang="en-US" dirty="0" smtClean="0"/>
              <a:t> move – draws materials into focus</a:t>
            </a:r>
          </a:p>
          <a:p>
            <a:r>
              <a:rPr lang="en-US" dirty="0" smtClean="0"/>
              <a:t>Includes the body as an assemblage of materials</a:t>
            </a:r>
          </a:p>
          <a:p>
            <a:r>
              <a:rPr lang="en-US" dirty="0" smtClean="0"/>
              <a:t>Sees agency as relationships of influence (</a:t>
            </a:r>
            <a:r>
              <a:rPr lang="en-US" dirty="0" err="1" smtClean="0"/>
              <a:t>Barad</a:t>
            </a:r>
            <a:r>
              <a:rPr lang="en-US" dirty="0" smtClean="0"/>
              <a:t>, Bennett, </a:t>
            </a:r>
            <a:r>
              <a:rPr lang="en-US" dirty="0" err="1" smtClean="0"/>
              <a:t>Ingold</a:t>
            </a:r>
            <a:r>
              <a:rPr lang="en-US" dirty="0" smtClean="0"/>
              <a:t>)</a:t>
            </a:r>
          </a:p>
          <a:p>
            <a:r>
              <a:rPr lang="en-US" dirty="0" smtClean="0"/>
              <a:t>Acknowledges that all activity takes place within physical realm – everything is material interacting.</a:t>
            </a:r>
            <a:endParaRPr lang="en-US" dirty="0"/>
          </a:p>
        </p:txBody>
      </p:sp>
      <p:pic>
        <p:nvPicPr>
          <p:cNvPr id="7" name="Content Placeholder 6"/>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860094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Wet theory</a:t>
            </a:r>
            <a:endParaRPr lang="en-US" dirty="0"/>
          </a:p>
        </p:txBody>
      </p:sp>
      <p:sp>
        <p:nvSpPr>
          <p:cNvPr id="3" name="Content Placeholder 2"/>
          <p:cNvSpPr>
            <a:spLocks noGrp="1"/>
          </p:cNvSpPr>
          <p:nvPr>
            <p:ph sz="half" idx="1"/>
          </p:nvPr>
        </p:nvSpPr>
        <p:spPr/>
        <p:txBody>
          <a:bodyPr/>
          <a:lstStyle/>
          <a:p>
            <a:r>
              <a:rPr lang="en-US" dirty="0" smtClean="0"/>
              <a:t>Calls for a tool to understand the ‘places’ between apparently discrete objects – example: earth/water (becomes mud)</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7350560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Approaching eating using this framework</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Sees eating as a mechanism the melds materials</a:t>
            </a:r>
          </a:p>
          <a:p>
            <a:r>
              <a:rPr lang="en-US" dirty="0" smtClean="0"/>
              <a:t>Digestion draws the materials of the ingested into the </a:t>
            </a:r>
            <a:r>
              <a:rPr lang="en-US" dirty="0" err="1" smtClean="0"/>
              <a:t>ingester</a:t>
            </a:r>
            <a:endParaRPr lang="en-US" dirty="0" smtClean="0"/>
          </a:p>
          <a:p>
            <a:r>
              <a:rPr lang="en-US" dirty="0" smtClean="0"/>
              <a:t>One becomes the other </a:t>
            </a:r>
          </a:p>
          <a:p>
            <a:r>
              <a:rPr lang="en-US" dirty="0" smtClean="0"/>
              <a:t>Agency can be seen in both the desire to eat, edibility and the multiple consequences of ingestion</a:t>
            </a:r>
            <a:endParaRPr lang="en-US" dirty="0"/>
          </a:p>
        </p:txBody>
      </p:sp>
      <p:pic>
        <p:nvPicPr>
          <p:cNvPr id="7" name="Content Placeholder 6" descr="eatthecake.gif"/>
          <p:cNvPicPr>
            <a:picLocks noGrp="1" noChangeAspect="1"/>
          </p:cNvPicPr>
          <p:nvPr>
            <p:ph sz="half" idx="2"/>
          </p:nvPr>
        </p:nvPicPr>
        <p:blipFill>
          <a:blip r:embed="rId2" cstate="screen">
            <a:extLst>
              <a:ext uri="{28A0092B-C50C-407E-A947-70E740481C1C}">
                <a14:useLocalDpi xmlns:a14="http://schemas.microsoft.com/office/drawing/2010/main"/>
              </a:ext>
            </a:extLst>
          </a:blip>
          <a:srcRect l="13579" r="13579"/>
          <a:stretch>
            <a:fillRect/>
          </a:stretch>
        </p:blipFill>
        <p:spPr/>
      </p:pic>
    </p:spTree>
    <p:extLst>
      <p:ext uri="{BB962C8B-B14F-4D97-AF65-F5344CB8AC3E}">
        <p14:creationId xmlns:p14="http://schemas.microsoft.com/office/powerpoint/2010/main" val="191453304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Eating - survival or relationship?</a:t>
            </a:r>
            <a:endParaRPr lang="en-US" dirty="0"/>
          </a:p>
        </p:txBody>
      </p:sp>
      <p:sp>
        <p:nvSpPr>
          <p:cNvPr id="3" name="Content Placeholder 2"/>
          <p:cNvSpPr>
            <a:spLocks noGrp="1"/>
          </p:cNvSpPr>
          <p:nvPr>
            <p:ph sz="half" idx="1"/>
          </p:nvPr>
        </p:nvSpPr>
        <p:spPr/>
        <p:txBody>
          <a:bodyPr/>
          <a:lstStyle/>
          <a:p>
            <a:r>
              <a:rPr lang="en-US" dirty="0" smtClean="0"/>
              <a:t>Eating appears both instinctual and destructive</a:t>
            </a:r>
          </a:p>
          <a:p>
            <a:r>
              <a:rPr lang="en-US" dirty="0" smtClean="0"/>
              <a:t>Ethnographies show ambivalence for eating meat, but eating plant material is assumed acceptable (e.g.: </a:t>
            </a:r>
            <a:r>
              <a:rPr lang="en-US" dirty="0" err="1" smtClean="0"/>
              <a:t>Mbuti</a:t>
            </a:r>
            <a:r>
              <a:rPr lang="en-US" dirty="0" smtClean="0"/>
              <a:t>)</a:t>
            </a:r>
            <a:endParaRPr lang="en-US" dirty="0"/>
          </a:p>
        </p:txBody>
      </p:sp>
      <p:pic>
        <p:nvPicPr>
          <p:cNvPr id="10" name="Picture 9" descr="tumblr_n1rx1fdF3L1tsencio1_500.gif"/>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634490" y="2728921"/>
            <a:ext cx="5414789" cy="3810000"/>
          </a:xfrm>
          <a:prstGeom prst="rect">
            <a:avLst/>
          </a:prstGeom>
        </p:spPr>
      </p:pic>
    </p:spTree>
    <p:extLst>
      <p:ext uri="{BB962C8B-B14F-4D97-AF65-F5344CB8AC3E}">
        <p14:creationId xmlns:p14="http://schemas.microsoft.com/office/powerpoint/2010/main" val="37287627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Eating death - Cannibalism</a:t>
            </a:r>
            <a:endParaRPr lang="en-US" dirty="0"/>
          </a:p>
        </p:txBody>
      </p:sp>
      <p:pic>
        <p:nvPicPr>
          <p:cNvPr id="5" name="Content Placeholder 4">
            <a:hlinkClick r:id="rId2"/>
          </p:cNvPr>
          <p:cNvPicPr>
            <a:picLocks noGrp="1" noChangeAspect="1"/>
          </p:cNvPicPr>
          <p:nvPr>
            <p:ph sz="half" idx="1"/>
          </p:nvPr>
        </p:nvPicPr>
        <p:blipFill>
          <a:blip r:embed="rId3" cstate="screen">
            <a:extLst>
              <a:ext uri="{28A0092B-C50C-407E-A947-70E740481C1C}">
                <a14:useLocalDpi xmlns:a14="http://schemas.microsoft.com/office/drawing/2010/main"/>
              </a:ext>
            </a:extLst>
          </a:blip>
          <a:srcRect/>
          <a:stretch>
            <a:fillRect/>
          </a:stretch>
        </p:blipFill>
        <p:spPr/>
      </p:pic>
      <p:pic>
        <p:nvPicPr>
          <p:cNvPr id="6" name="Content Placeholder 5"/>
          <p:cNvPicPr>
            <a:picLocks noGrp="1" noChangeAspect="1"/>
          </p:cNvPicPr>
          <p:nvPr>
            <p:ph sz="half" idx="2"/>
          </p:nvPr>
        </p:nvPicPr>
        <p:blipFill>
          <a:blip r:embed="rId4" cstate="screen">
            <a:extLst>
              <a:ext uri="{28A0092B-C50C-407E-A947-70E740481C1C}">
                <a14:useLocalDpi xmlns:a14="http://schemas.microsoft.com/office/drawing/2010/main"/>
              </a:ext>
            </a:extLst>
          </a:blip>
          <a:srcRect/>
          <a:stretch>
            <a:fillRect/>
          </a:stretch>
        </p:blipFill>
        <p:spPr/>
      </p:pic>
      <p:sp>
        <p:nvSpPr>
          <p:cNvPr id="7" name="TextBox 6"/>
          <p:cNvSpPr txBox="1"/>
          <p:nvPr/>
        </p:nvSpPr>
        <p:spPr>
          <a:xfrm>
            <a:off x="1283605" y="6457767"/>
            <a:ext cx="6479583" cy="369332"/>
          </a:xfrm>
          <a:prstGeom prst="rect">
            <a:avLst/>
          </a:prstGeom>
          <a:noFill/>
        </p:spPr>
        <p:txBody>
          <a:bodyPr wrap="none" rtlCol="0">
            <a:spAutoFit/>
          </a:bodyPr>
          <a:lstStyle/>
          <a:p>
            <a:r>
              <a:rPr lang="en-US" dirty="0"/>
              <a:t>A</a:t>
            </a:r>
            <a:r>
              <a:rPr lang="en-US" dirty="0" smtClean="0"/>
              <a:t> </a:t>
            </a:r>
            <a:r>
              <a:rPr lang="en-US" dirty="0"/>
              <a:t>bakery in </a:t>
            </a:r>
            <a:r>
              <a:rPr lang="en-US" dirty="0" err="1"/>
              <a:t>Ratchaburi</a:t>
            </a:r>
            <a:r>
              <a:rPr lang="en-US" dirty="0"/>
              <a:t>, Thailand. Artist and baker </a:t>
            </a:r>
            <a:r>
              <a:rPr lang="en-US" dirty="0" err="1"/>
              <a:t>Kittiwat</a:t>
            </a:r>
            <a:r>
              <a:rPr lang="en-US" dirty="0"/>
              <a:t> </a:t>
            </a:r>
            <a:r>
              <a:rPr lang="en-US" dirty="0" err="1"/>
              <a:t>Unarrom</a:t>
            </a:r>
            <a:endParaRPr lang="en-US" dirty="0"/>
          </a:p>
        </p:txBody>
      </p:sp>
    </p:spTree>
    <p:extLst>
      <p:ext uri="{BB962C8B-B14F-4D97-AF65-F5344CB8AC3E}">
        <p14:creationId xmlns:p14="http://schemas.microsoft.com/office/powerpoint/2010/main" val="4542549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Pollan</a:t>
            </a:r>
            <a:r>
              <a:rPr lang="en-US" dirty="0"/>
              <a:t> </a:t>
            </a:r>
            <a:r>
              <a:rPr lang="en-US" dirty="0" smtClean="0"/>
              <a:t>– a plant’s eye view of the world</a:t>
            </a:r>
            <a:endParaRPr lang="en-US" dirty="0"/>
          </a:p>
        </p:txBody>
      </p:sp>
      <p:sp>
        <p:nvSpPr>
          <p:cNvPr id="3" name="Content Placeholder 2"/>
          <p:cNvSpPr>
            <a:spLocks noGrp="1"/>
          </p:cNvSpPr>
          <p:nvPr>
            <p:ph sz="half" idx="1"/>
          </p:nvPr>
        </p:nvSpPr>
        <p:spPr>
          <a:xfrm>
            <a:off x="457200" y="1600200"/>
            <a:ext cx="4038600" cy="5019687"/>
          </a:xfrm>
        </p:spPr>
        <p:txBody>
          <a:bodyPr>
            <a:normAutofit fontScale="92500" lnSpcReduction="10000"/>
          </a:bodyPr>
          <a:lstStyle/>
          <a:p>
            <a:r>
              <a:rPr lang="en-US" dirty="0" smtClean="0"/>
              <a:t>Documents how our desires for 4 plants have shaped our history </a:t>
            </a:r>
          </a:p>
          <a:p>
            <a:pPr lvl="1"/>
            <a:r>
              <a:rPr lang="en-US" dirty="0" smtClean="0"/>
              <a:t>(apple, potato, cannabis and tulip).</a:t>
            </a:r>
          </a:p>
          <a:p>
            <a:r>
              <a:rPr lang="en-US" dirty="0" smtClean="0"/>
              <a:t>Wonders if people are part of the ‘co-evolutionary bargain’ that other beings are part of</a:t>
            </a:r>
          </a:p>
          <a:p>
            <a:pPr lvl="1"/>
            <a:r>
              <a:rPr lang="en-US" dirty="0" smtClean="0"/>
              <a:t>E.g. pollinating bee -one acts on another to advance both parties interests in a relationship of unconscious agreement.</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a:xfrm>
            <a:off x="4648200" y="1600200"/>
            <a:ext cx="4038600" cy="4925117"/>
          </a:xfrm>
        </p:spPr>
      </p:pic>
    </p:spTree>
    <p:extLst>
      <p:ext uri="{BB962C8B-B14F-4D97-AF65-F5344CB8AC3E}">
        <p14:creationId xmlns:p14="http://schemas.microsoft.com/office/powerpoint/2010/main" val="41814055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Pollan’s</a:t>
            </a:r>
            <a:r>
              <a:rPr lang="en-US" dirty="0" smtClean="0"/>
              <a:t> work challenges human exceptionalism</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Because he pulls plants into focus and gives them a position of co-creative significance..</a:t>
            </a:r>
          </a:p>
          <a:p>
            <a:r>
              <a:rPr lang="en-US" dirty="0" smtClean="0"/>
              <a:t>His </a:t>
            </a:r>
            <a:r>
              <a:rPr lang="en-US" dirty="0"/>
              <a:t>thesis can be applied to various plants – wheat, cotton, rice, grapes, coca </a:t>
            </a:r>
            <a:r>
              <a:rPr lang="en-US" dirty="0" err="1" smtClean="0"/>
              <a:t>etc</a:t>
            </a:r>
            <a:endParaRPr lang="en-US" dirty="0" smtClean="0"/>
          </a:p>
          <a:p>
            <a:r>
              <a:rPr lang="en-US" dirty="0" smtClean="0"/>
              <a:t>(see Head et al 2013 </a:t>
            </a:r>
            <a:r>
              <a:rPr lang="en-US" i="1" dirty="0" smtClean="0"/>
              <a:t>Ingrained</a:t>
            </a:r>
            <a:r>
              <a:rPr lang="en-US" dirty="0" smtClean="0"/>
              <a:t>, </a:t>
            </a:r>
            <a:r>
              <a:rPr lang="en-US" dirty="0" err="1" smtClean="0"/>
              <a:t>Ashgate</a:t>
            </a:r>
            <a:r>
              <a:rPr lang="en-US" dirty="0" smtClean="0"/>
              <a:t> for a discussion about wheat)</a:t>
            </a:r>
          </a:p>
          <a:p>
            <a:endParaRPr lang="en-US" dirty="0"/>
          </a:p>
          <a:p>
            <a:endParaRPr lang="en-US" dirty="0"/>
          </a:p>
        </p:txBody>
      </p:sp>
      <p:pic>
        <p:nvPicPr>
          <p:cNvPr id="7" name="Picture 6"/>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498193" y="2128969"/>
            <a:ext cx="4188607" cy="3126411"/>
          </a:xfrm>
          <a:prstGeom prst="rect">
            <a:avLst/>
          </a:prstGeom>
        </p:spPr>
      </p:pic>
    </p:spTree>
    <p:extLst>
      <p:ext uri="{BB962C8B-B14F-4D97-AF65-F5344CB8AC3E}">
        <p14:creationId xmlns:p14="http://schemas.microsoft.com/office/powerpoint/2010/main" val="3515246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Plants attract humans</a:t>
            </a:r>
            <a:endParaRPr lang="en-US" dirty="0"/>
          </a:p>
        </p:txBody>
      </p:sp>
      <p:sp>
        <p:nvSpPr>
          <p:cNvPr id="3" name="Content Placeholder 2"/>
          <p:cNvSpPr>
            <a:spLocks noGrp="1"/>
          </p:cNvSpPr>
          <p:nvPr>
            <p:ph sz="half" idx="1"/>
          </p:nvPr>
        </p:nvSpPr>
        <p:spPr/>
        <p:txBody>
          <a:bodyPr/>
          <a:lstStyle/>
          <a:p>
            <a:r>
              <a:rPr lang="en-US" dirty="0" smtClean="0"/>
              <a:t>Plants work hard to attract attention</a:t>
            </a:r>
          </a:p>
          <a:p>
            <a:pPr lvl="1"/>
            <a:r>
              <a:rPr lang="en-US" dirty="0" err="1" smtClean="0"/>
              <a:t>Colour</a:t>
            </a:r>
            <a:r>
              <a:rPr lang="en-US" dirty="0" smtClean="0"/>
              <a:t>, shape, odor, taste</a:t>
            </a:r>
          </a:p>
          <a:p>
            <a:r>
              <a:rPr lang="en-US" dirty="0" smtClean="0"/>
              <a:t>Traditionally associated with space/seed spread.</a:t>
            </a:r>
          </a:p>
          <a:p>
            <a:endParaRPr lang="en-US" dirty="0"/>
          </a:p>
        </p:txBody>
      </p:sp>
      <p:pic>
        <p:nvPicPr>
          <p:cNvPr id="5" name="Content Placeholder 4" descr="Screen Shot 2015-11-04 at 21.31.21.pn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445117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Not a human in sight…</a:t>
            </a:r>
            <a:endParaRPr lang="en-US" dirty="0"/>
          </a:p>
        </p:txBody>
      </p:sp>
      <p:pic>
        <p:nvPicPr>
          <p:cNvPr id="5" name="Content Placeholder 4" descr="Screen Shot 2015-11-04 at 21.31.32.png"/>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sp>
        <p:nvSpPr>
          <p:cNvPr id="4" name="Content Placeholder 3"/>
          <p:cNvSpPr>
            <a:spLocks noGrp="1"/>
          </p:cNvSpPr>
          <p:nvPr>
            <p:ph sz="half" idx="2"/>
          </p:nvPr>
        </p:nvSpPr>
        <p:spPr/>
        <p:txBody>
          <a:bodyPr/>
          <a:lstStyle/>
          <a:p>
            <a:endParaRPr lang="en-US"/>
          </a:p>
        </p:txBody>
      </p:sp>
      <p:pic>
        <p:nvPicPr>
          <p:cNvPr id="7" name="Content Placeholder 4" descr="Screen Shot 2015-11-04 at 21.31.21.png"/>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4648200" y="1600200"/>
            <a:ext cx="4038600" cy="4525963"/>
          </a:xfrm>
          <a:prstGeom prst="rect">
            <a:avLst/>
          </a:prstGeom>
        </p:spPr>
      </p:pic>
    </p:spTree>
    <p:extLst>
      <p:ext uri="{BB962C8B-B14F-4D97-AF65-F5344CB8AC3E}">
        <p14:creationId xmlns:p14="http://schemas.microsoft.com/office/powerpoint/2010/main" val="6582989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Literature assumes humans </a:t>
            </a:r>
            <a:r>
              <a:rPr lang="en-US" i="1" u="sng" dirty="0" smtClean="0"/>
              <a:t>use </a:t>
            </a:r>
            <a:r>
              <a:rPr lang="en-US" dirty="0" smtClean="0"/>
              <a:t>plants</a:t>
            </a:r>
            <a:endParaRPr lang="en-US" dirty="0"/>
          </a:p>
        </p:txBody>
      </p:sp>
      <p:sp>
        <p:nvSpPr>
          <p:cNvPr id="3" name="Content Placeholder 2"/>
          <p:cNvSpPr>
            <a:spLocks noGrp="1"/>
          </p:cNvSpPr>
          <p:nvPr>
            <p:ph sz="half" idx="1"/>
          </p:nvPr>
        </p:nvSpPr>
        <p:spPr/>
        <p:txBody>
          <a:bodyPr/>
          <a:lstStyle/>
          <a:p>
            <a:r>
              <a:rPr lang="en-US" dirty="0" smtClean="0"/>
              <a:t>Botanical studies show plants operate multiple communication mechanisms across species</a:t>
            </a:r>
          </a:p>
          <a:p>
            <a:r>
              <a:rPr lang="en-US" dirty="0" smtClean="0"/>
              <a:t>Despite the body of work, plants are not thought to communicate with human animals</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175165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685800" y="660400"/>
            <a:ext cx="7772400" cy="1470025"/>
          </a:xfrm>
        </p:spPr>
        <p:txBody>
          <a:bodyPr/>
          <a:lstStyle/>
          <a:p>
            <a:r>
              <a:rPr lang="en-US" dirty="0" smtClean="0"/>
              <a:t>Back to edibility…</a:t>
            </a:r>
            <a:endParaRPr lang="en-US" dirty="0"/>
          </a:p>
        </p:txBody>
      </p:sp>
      <p:sp>
        <p:nvSpPr>
          <p:cNvPr id="6" name="Subtitle 5"/>
          <p:cNvSpPr>
            <a:spLocks noGrp="1"/>
          </p:cNvSpPr>
          <p:nvPr>
            <p:ph type="subTitle" idx="1"/>
          </p:nvPr>
        </p:nvSpPr>
        <p:spPr>
          <a:xfrm>
            <a:off x="1371600" y="1886724"/>
            <a:ext cx="6400800" cy="1752600"/>
          </a:xfrm>
        </p:spPr>
        <p:txBody>
          <a:bodyPr/>
          <a:lstStyle/>
          <a:p>
            <a:r>
              <a:rPr lang="en-US" dirty="0" smtClean="0"/>
              <a:t>The condition of being edible</a:t>
            </a:r>
            <a:endParaRPr lang="en-US" dirty="0"/>
          </a:p>
        </p:txBody>
      </p:sp>
      <p:pic>
        <p:nvPicPr>
          <p:cNvPr id="7" name="Picture 6"/>
          <p:cNvPicPr>
            <a:picLocks noChangeAspect="1"/>
          </p:cNvPicPr>
          <p:nvPr/>
        </p:nvPicPr>
        <p:blipFill>
          <a:blip r:embed="rId2"/>
          <a:stretch>
            <a:fillRect/>
          </a:stretch>
        </p:blipFill>
        <p:spPr>
          <a:xfrm>
            <a:off x="1148488" y="2971800"/>
            <a:ext cx="2897219" cy="3187685"/>
          </a:xfrm>
          <a:prstGeom prst="rect">
            <a:avLst/>
          </a:prstGeom>
        </p:spPr>
      </p:pic>
      <p:pic>
        <p:nvPicPr>
          <p:cNvPr id="8" name="Picture 7"/>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153801" y="2971800"/>
            <a:ext cx="4593957" cy="3175000"/>
          </a:xfrm>
          <a:prstGeom prst="rect">
            <a:avLst/>
          </a:prstGeom>
        </p:spPr>
      </p:pic>
    </p:spTree>
    <p:extLst>
      <p:ext uri="{BB962C8B-B14F-4D97-AF65-F5344CB8AC3E}">
        <p14:creationId xmlns:p14="http://schemas.microsoft.com/office/powerpoint/2010/main" val="120610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Plants as resources/</a:t>
            </a:r>
            <a:r>
              <a:rPr lang="en-US" dirty="0" err="1" smtClean="0"/>
              <a:t>seductors</a:t>
            </a:r>
            <a:r>
              <a:rPr lang="en-US" dirty="0" smtClean="0"/>
              <a:t>?</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Edibility assumed to be a serendipitous outcome of evolution</a:t>
            </a:r>
          </a:p>
          <a:p>
            <a:r>
              <a:rPr lang="en-US" dirty="0" smtClean="0"/>
              <a:t>Plants just sacrifice themselves as a result of being sessile</a:t>
            </a:r>
          </a:p>
          <a:p>
            <a:r>
              <a:rPr lang="en-US" dirty="0" err="1" smtClean="0"/>
              <a:t>Marder</a:t>
            </a:r>
            <a:r>
              <a:rPr lang="en-US" dirty="0" smtClean="0"/>
              <a:t> – plants routinely shed body parts without fatal consequence</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5563380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Ethnographic example - </a:t>
            </a:r>
            <a:r>
              <a:rPr lang="en-US" dirty="0" err="1" smtClean="0"/>
              <a:t>Ayahuasca</a:t>
            </a:r>
            <a:endParaRPr lang="en-US" dirty="0"/>
          </a:p>
        </p:txBody>
      </p:sp>
      <p:sp>
        <p:nvSpPr>
          <p:cNvPr id="3" name="Content Placeholder 2"/>
          <p:cNvSpPr>
            <a:spLocks noGrp="1"/>
          </p:cNvSpPr>
          <p:nvPr>
            <p:ph sz="half" idx="1"/>
          </p:nvPr>
        </p:nvSpPr>
        <p:spPr>
          <a:xfrm>
            <a:off x="457200" y="1600200"/>
            <a:ext cx="4038600" cy="4910769"/>
          </a:xfrm>
        </p:spPr>
        <p:txBody>
          <a:bodyPr>
            <a:normAutofit lnSpcReduction="10000"/>
          </a:bodyPr>
          <a:lstStyle/>
          <a:p>
            <a:r>
              <a:rPr lang="en-US" dirty="0" smtClean="0"/>
              <a:t>Consumed by over 100 </a:t>
            </a:r>
            <a:r>
              <a:rPr lang="en-US" dirty="0"/>
              <a:t>A</a:t>
            </a:r>
            <a:r>
              <a:rPr lang="en-US" dirty="0" smtClean="0"/>
              <a:t>merindian groups</a:t>
            </a:r>
          </a:p>
          <a:p>
            <a:r>
              <a:rPr lang="en-US" dirty="0" smtClean="0"/>
              <a:t>Decoction that produces vivid, instructive hallucinations</a:t>
            </a:r>
          </a:p>
          <a:p>
            <a:r>
              <a:rPr lang="en-US" dirty="0" smtClean="0"/>
              <a:t>Plant described as a person and a teacher</a:t>
            </a:r>
          </a:p>
          <a:p>
            <a:r>
              <a:rPr lang="en-US" dirty="0" smtClean="0"/>
              <a:t>Increasingly popular – moving out of the Amazon (Drug tourism) </a:t>
            </a:r>
            <a:endParaRPr lang="en-US" dirty="0"/>
          </a:p>
        </p:txBody>
      </p:sp>
      <p:pic>
        <p:nvPicPr>
          <p:cNvPr id="5" name="Picture 4"/>
          <p:cNvPicPr>
            <a:picLocks noChangeAspect="1"/>
          </p:cNvPicPr>
          <p:nvPr/>
        </p:nvPicPr>
        <p:blipFill>
          <a:blip r:embed="rId2"/>
          <a:stretch>
            <a:fillRect/>
          </a:stretch>
        </p:blipFill>
        <p:spPr>
          <a:xfrm>
            <a:off x="4162769" y="2077243"/>
            <a:ext cx="4762500" cy="3571875"/>
          </a:xfrm>
          <a:prstGeom prst="rect">
            <a:avLst/>
          </a:prstGeom>
        </p:spPr>
      </p:pic>
    </p:spTree>
    <p:extLst>
      <p:ext uri="{BB962C8B-B14F-4D97-AF65-F5344CB8AC3E}">
        <p14:creationId xmlns:p14="http://schemas.microsoft.com/office/powerpoint/2010/main" val="40134406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type="subTitle" idx="1"/>
          </p:nvPr>
        </p:nvSpPr>
        <p:spPr>
          <a:xfrm>
            <a:off x="4175392" y="1024569"/>
            <a:ext cx="4775811" cy="5572699"/>
          </a:xfrm>
        </p:spPr>
        <p:txBody>
          <a:bodyPr>
            <a:normAutofit fontScale="85000" lnSpcReduction="10000"/>
          </a:bodyPr>
          <a:lstStyle/>
          <a:p>
            <a:r>
              <a:rPr lang="en-GB" dirty="0" smtClean="0"/>
              <a:t>To learn the plants, you do not just diet: you diet with a plant – that is, ingest the plant, take it into your body, let it teach you from within while you keep loyal to it…The goal of the diet is to maintain an on-going connection or dialogue with the plant; to allow the plant to interact with the body…the plants become your body…they become your allies.</a:t>
            </a:r>
          </a:p>
          <a:p>
            <a:r>
              <a:rPr lang="en-GB" dirty="0" smtClean="0"/>
              <a:t>(Beyer 2010:60, original emphasis)</a:t>
            </a:r>
          </a:p>
          <a:p>
            <a:endParaRPr lang="en-GB" dirty="0"/>
          </a:p>
        </p:txBody>
      </p:sp>
      <p:pic>
        <p:nvPicPr>
          <p:cNvPr id="6" name="Picture 5"/>
          <p:cNvPicPr>
            <a:picLocks noChangeAspect="1"/>
          </p:cNvPicPr>
          <p:nvPr/>
        </p:nvPicPr>
        <p:blipFill>
          <a:blip r:embed="rId2"/>
          <a:stretch>
            <a:fillRect/>
          </a:stretch>
        </p:blipFill>
        <p:spPr>
          <a:xfrm>
            <a:off x="153532" y="1131135"/>
            <a:ext cx="4021860" cy="5359566"/>
          </a:xfrm>
          <a:prstGeom prst="rect">
            <a:avLst/>
          </a:prstGeom>
        </p:spPr>
      </p:pic>
    </p:spTree>
    <p:extLst>
      <p:ext uri="{BB962C8B-B14F-4D97-AF65-F5344CB8AC3E}">
        <p14:creationId xmlns:p14="http://schemas.microsoft.com/office/powerpoint/2010/main" val="34994083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Person talking from within </a:t>
            </a:r>
            <a:r>
              <a:rPr lang="en-US" smtClean="0"/>
              <a:t>the body</a:t>
            </a:r>
            <a:endParaRPr lang="en-US"/>
          </a:p>
        </p:txBody>
      </p:sp>
      <p:pic>
        <p:nvPicPr>
          <p:cNvPr id="5" name="Content Placeholder 4"/>
          <p:cNvPicPr>
            <a:picLocks noGrp="1" noChangeAspect="1"/>
          </p:cNvPicPr>
          <p:nvPr>
            <p:ph sz="half" idx="1"/>
          </p:nvPr>
        </p:nvPicPr>
        <p:blipFill>
          <a:blip r:embed="rId2"/>
          <a:stretch>
            <a:fillRect/>
          </a:stretch>
        </p:blipFill>
        <p:spPr>
          <a:xfrm>
            <a:off x="591697" y="1431652"/>
            <a:ext cx="3810000" cy="2743200"/>
          </a:xfrm>
          <a:prstGeom prst="rect">
            <a:avLst/>
          </a:prstGeom>
        </p:spPr>
      </p:pic>
      <p:pic>
        <p:nvPicPr>
          <p:cNvPr id="6" name="Content Placeholder 5"/>
          <p:cNvPicPr>
            <a:picLocks noGrp="1" noChangeAspect="1"/>
          </p:cNvPicPr>
          <p:nvPr>
            <p:ph sz="half" idx="2"/>
          </p:nvPr>
        </p:nvPicPr>
        <p:blipFill>
          <a:blip r:embed="rId3"/>
          <a:stretch>
            <a:fillRect/>
          </a:stretch>
        </p:blipFill>
        <p:spPr>
          <a:xfrm>
            <a:off x="4869454" y="1431652"/>
            <a:ext cx="3741145" cy="2805859"/>
          </a:xfrm>
          <a:prstGeom prst="rect">
            <a:avLst/>
          </a:prstGeom>
        </p:spPr>
      </p:pic>
      <p:sp>
        <p:nvSpPr>
          <p:cNvPr id="7" name="Rectangle 6"/>
          <p:cNvSpPr/>
          <p:nvPr/>
        </p:nvSpPr>
        <p:spPr>
          <a:xfrm>
            <a:off x="591697" y="4474617"/>
            <a:ext cx="3319291" cy="2308324"/>
          </a:xfrm>
          <a:prstGeom prst="rect">
            <a:avLst/>
          </a:prstGeom>
        </p:spPr>
        <p:txBody>
          <a:bodyPr wrap="square">
            <a:spAutoFit/>
          </a:bodyPr>
          <a:lstStyle/>
          <a:p>
            <a:endParaRPr lang="en-GB" dirty="0"/>
          </a:p>
          <a:p>
            <a:r>
              <a:rPr lang="en-GB" dirty="0" smtClean="0"/>
              <a:t>It </a:t>
            </a:r>
            <a:r>
              <a:rPr lang="en-GB" dirty="0"/>
              <a:t>felt as if an alien intelligence was coursing through me, examining my organs and nerves and cellular processes, making subtle adjustments…When it had done its work, I threw up.</a:t>
            </a:r>
          </a:p>
          <a:p>
            <a:r>
              <a:rPr lang="en-GB" dirty="0"/>
              <a:t>(Pinchbeck 2002:139)</a:t>
            </a:r>
          </a:p>
        </p:txBody>
      </p:sp>
      <p:sp>
        <p:nvSpPr>
          <p:cNvPr id="8" name="Rectangle 7"/>
          <p:cNvSpPr/>
          <p:nvPr/>
        </p:nvSpPr>
        <p:spPr>
          <a:xfrm>
            <a:off x="5062709" y="4474617"/>
            <a:ext cx="2924978" cy="2308324"/>
          </a:xfrm>
          <a:prstGeom prst="rect">
            <a:avLst/>
          </a:prstGeom>
        </p:spPr>
        <p:txBody>
          <a:bodyPr wrap="square">
            <a:spAutoFit/>
          </a:bodyPr>
          <a:lstStyle/>
          <a:p>
            <a:r>
              <a:rPr lang="en-GB" dirty="0"/>
              <a:t>One informant was struck by the feeling that a plant being was in his body and that he had a strong, intimate relationship with it...that was passing on knowledge to him.</a:t>
            </a:r>
          </a:p>
          <a:p>
            <a:r>
              <a:rPr lang="en-GB" dirty="0"/>
              <a:t>(</a:t>
            </a:r>
            <a:r>
              <a:rPr lang="en-GB" dirty="0" err="1"/>
              <a:t>Shanon</a:t>
            </a:r>
            <a:r>
              <a:rPr lang="en-GB" dirty="0"/>
              <a:t> 2002:120)</a:t>
            </a:r>
          </a:p>
        </p:txBody>
      </p:sp>
    </p:spTree>
    <p:extLst>
      <p:ext uri="{BB962C8B-B14F-4D97-AF65-F5344CB8AC3E}">
        <p14:creationId xmlns:p14="http://schemas.microsoft.com/office/powerpoint/2010/main" val="2161114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Other ethnographic examples that show edibility forges relationships</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72 Amerindian groups attribute personhood to plants as a result of ingestion</a:t>
            </a:r>
          </a:p>
          <a:p>
            <a:r>
              <a:rPr lang="en-GB" dirty="0" smtClean="0"/>
              <a:t>Ojibwa - healing</a:t>
            </a:r>
          </a:p>
          <a:p>
            <a:r>
              <a:rPr lang="en-GB" dirty="0" smtClean="0"/>
              <a:t>San groups – see quote</a:t>
            </a:r>
          </a:p>
          <a:p>
            <a:r>
              <a:rPr lang="en-GB" dirty="0" err="1" smtClean="0"/>
              <a:t>Mbuti</a:t>
            </a:r>
            <a:r>
              <a:rPr lang="en-GB" dirty="0" smtClean="0"/>
              <a:t> – forest as parent</a:t>
            </a:r>
            <a:endParaRPr lang="en-GB" dirty="0"/>
          </a:p>
        </p:txBody>
      </p:sp>
      <p:sp>
        <p:nvSpPr>
          <p:cNvPr id="4" name="Content Placeholder 3"/>
          <p:cNvSpPr>
            <a:spLocks noGrp="1"/>
          </p:cNvSpPr>
          <p:nvPr>
            <p:ph sz="half" idx="2"/>
          </p:nvPr>
        </p:nvSpPr>
        <p:spPr/>
        <p:txBody>
          <a:bodyPr>
            <a:normAutofit fontScale="92500" lnSpcReduction="10000"/>
          </a:bodyPr>
          <a:lstStyle/>
          <a:p>
            <a:r>
              <a:rPr lang="en-GB" dirty="0"/>
              <a:t>When you take it, all ailments are cured and then you feel a light inside you. The strength of the medicine is that it teaches you to see the light…Although I am physically blind, I can see everything in this light. This is when I truly see. </a:t>
            </a:r>
            <a:r>
              <a:rPr lang="en-GB" sz="1900" dirty="0"/>
              <a:t>(A Kalahari Bushman healer cited by </a:t>
            </a:r>
            <a:r>
              <a:rPr lang="en-GB" sz="1900" dirty="0" err="1"/>
              <a:t>Keeny</a:t>
            </a:r>
            <a:r>
              <a:rPr lang="en-GB" sz="1900" dirty="0"/>
              <a:t> 1999: 59-60 in Mitchell and Hudson 2004: 42)</a:t>
            </a:r>
          </a:p>
        </p:txBody>
      </p:sp>
      <p:pic>
        <p:nvPicPr>
          <p:cNvPr id="5" name="Picture 4"/>
          <p:cNvPicPr>
            <a:picLocks noChangeAspect="1"/>
          </p:cNvPicPr>
          <p:nvPr/>
        </p:nvPicPr>
        <p:blipFill>
          <a:blip r:embed="rId2"/>
          <a:stretch>
            <a:fillRect/>
          </a:stretch>
        </p:blipFill>
        <p:spPr>
          <a:xfrm>
            <a:off x="1197166" y="4591968"/>
            <a:ext cx="2558668" cy="1919001"/>
          </a:xfrm>
          <a:prstGeom prst="rect">
            <a:avLst/>
          </a:prstGeom>
        </p:spPr>
      </p:pic>
    </p:spTree>
    <p:extLst>
      <p:ext uri="{BB962C8B-B14F-4D97-AF65-F5344CB8AC3E}">
        <p14:creationId xmlns:p14="http://schemas.microsoft.com/office/powerpoint/2010/main" val="32251318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With regards </a:t>
            </a:r>
            <a:r>
              <a:rPr lang="en-GB" dirty="0" err="1" smtClean="0"/>
              <a:t>Ayahuasca</a:t>
            </a:r>
            <a:r>
              <a:rPr lang="en-GB" dirty="0" smtClean="0"/>
              <a:t>…</a:t>
            </a:r>
            <a:endParaRPr lang="en-GB" dirty="0"/>
          </a:p>
        </p:txBody>
      </p:sp>
      <p:sp>
        <p:nvSpPr>
          <p:cNvPr id="3" name="Content Placeholder 2"/>
          <p:cNvSpPr>
            <a:spLocks noGrp="1"/>
          </p:cNvSpPr>
          <p:nvPr>
            <p:ph sz="half" idx="1"/>
          </p:nvPr>
        </p:nvSpPr>
        <p:spPr/>
        <p:txBody>
          <a:bodyPr/>
          <a:lstStyle/>
          <a:p>
            <a:r>
              <a:rPr lang="en-GB" dirty="0"/>
              <a:t>Seventy-four percent of the </a:t>
            </a:r>
            <a:r>
              <a:rPr lang="en-GB" dirty="0" err="1"/>
              <a:t>ayahuasca</a:t>
            </a:r>
            <a:r>
              <a:rPr lang="en-GB" dirty="0"/>
              <a:t> [sic] users said they had a relationship with and received ongoing guidance and support from the spirit of </a:t>
            </a:r>
            <a:r>
              <a:rPr lang="en-GB" dirty="0" err="1"/>
              <a:t>ayahuasca</a:t>
            </a:r>
            <a:r>
              <a:rPr lang="en-GB" dirty="0"/>
              <a:t>.</a:t>
            </a:r>
          </a:p>
          <a:p>
            <a:r>
              <a:rPr lang="en-GB" dirty="0"/>
              <a:t>(Harris and </a:t>
            </a:r>
            <a:r>
              <a:rPr lang="en-GB" dirty="0" err="1"/>
              <a:t>Gurel</a:t>
            </a:r>
            <a:r>
              <a:rPr lang="en-GB" dirty="0"/>
              <a:t> 2012:209)</a:t>
            </a:r>
          </a:p>
          <a:p>
            <a:endParaRPr lang="en-GB" dirty="0"/>
          </a:p>
        </p:txBody>
      </p:sp>
      <p:pic>
        <p:nvPicPr>
          <p:cNvPr id="5" name="Content Placeholder 4"/>
          <p:cNvPicPr>
            <a:picLocks noGrp="1" noChangeAspect="1"/>
          </p:cNvPicPr>
          <p:nvPr>
            <p:ph sz="half" idx="2"/>
          </p:nvPr>
        </p:nvPicPr>
        <p:blipFill>
          <a:blip r:embed="rId2"/>
          <a:stretch>
            <a:fillRect/>
          </a:stretch>
        </p:blipFill>
        <p:spPr>
          <a:xfrm>
            <a:off x="4648200" y="2348706"/>
            <a:ext cx="4038600" cy="3028950"/>
          </a:xfrm>
          <a:prstGeom prst="rect">
            <a:avLst/>
          </a:prstGeom>
        </p:spPr>
      </p:pic>
    </p:spTree>
    <p:extLst>
      <p:ext uri="{BB962C8B-B14F-4D97-AF65-F5344CB8AC3E}">
        <p14:creationId xmlns:p14="http://schemas.microsoft.com/office/powerpoint/2010/main" val="34911746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Consequences of edibility and ingestion</a:t>
            </a:r>
            <a:endParaRPr lang="en-US" dirty="0"/>
          </a:p>
        </p:txBody>
      </p:sp>
      <p:sp>
        <p:nvSpPr>
          <p:cNvPr id="3" name="Content Placeholder 2"/>
          <p:cNvSpPr>
            <a:spLocks noGrp="1"/>
          </p:cNvSpPr>
          <p:nvPr>
            <p:ph sz="half" idx="1"/>
          </p:nvPr>
        </p:nvSpPr>
        <p:spPr/>
        <p:txBody>
          <a:bodyPr>
            <a:normAutofit lnSpcReduction="10000"/>
          </a:bodyPr>
          <a:lstStyle/>
          <a:p>
            <a:r>
              <a:rPr lang="en-US" dirty="0"/>
              <a:t>By being edible plants create </a:t>
            </a:r>
            <a:r>
              <a:rPr lang="en-US" dirty="0" smtClean="0"/>
              <a:t>relationships</a:t>
            </a:r>
          </a:p>
          <a:p>
            <a:r>
              <a:rPr lang="en-US" dirty="0" smtClean="0"/>
              <a:t>Humans are able to be addicted</a:t>
            </a:r>
          </a:p>
          <a:p>
            <a:r>
              <a:rPr lang="en-US" dirty="0" err="1" smtClean="0"/>
              <a:t>Phytomaterials</a:t>
            </a:r>
            <a:r>
              <a:rPr lang="en-US" dirty="0" smtClean="0"/>
              <a:t> are the only naturally occurring  materials that cause cravings</a:t>
            </a:r>
          </a:p>
          <a:p>
            <a:r>
              <a:rPr lang="en-US" dirty="0" smtClean="0"/>
              <a:t>Cravings draw people back</a:t>
            </a:r>
            <a:endParaRPr lang="en-US" dirty="0"/>
          </a:p>
          <a:p>
            <a:endParaRPr lang="en-US" dirty="0"/>
          </a:p>
        </p:txBody>
      </p:sp>
      <p:pic>
        <p:nvPicPr>
          <p:cNvPr id="5" name="Content Placeholder 4"/>
          <p:cNvPicPr>
            <a:picLocks noGrp="1" noChangeAspect="1"/>
          </p:cNvPicPr>
          <p:nvPr>
            <p:ph sz="half" idx="2"/>
          </p:nvPr>
        </p:nvPicPr>
        <p:blipFill>
          <a:blip r:embed="rId2"/>
          <a:stretch>
            <a:fillRect/>
          </a:stretch>
        </p:blipFill>
        <p:spPr>
          <a:xfrm>
            <a:off x="4648200" y="2474913"/>
            <a:ext cx="4038600" cy="2776537"/>
          </a:xfrm>
          <a:prstGeom prst="rect">
            <a:avLst/>
          </a:prstGeom>
        </p:spPr>
      </p:pic>
    </p:spTree>
    <p:extLst>
      <p:ext uri="{BB962C8B-B14F-4D97-AF65-F5344CB8AC3E}">
        <p14:creationId xmlns:p14="http://schemas.microsoft.com/office/powerpoint/2010/main" val="4848652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Animals domesticated humans, is this the same for plants?</a:t>
            </a:r>
            <a:endParaRPr lang="en-US" dirty="0"/>
          </a:p>
        </p:txBody>
      </p:sp>
      <p:sp>
        <p:nvSpPr>
          <p:cNvPr id="3" name="Content Placeholder 2"/>
          <p:cNvSpPr>
            <a:spLocks noGrp="1"/>
          </p:cNvSpPr>
          <p:nvPr>
            <p:ph sz="half" idx="1"/>
          </p:nvPr>
        </p:nvSpPr>
        <p:spPr/>
        <p:txBody>
          <a:bodyPr/>
          <a:lstStyle/>
          <a:p>
            <a:r>
              <a:rPr lang="en-US" dirty="0" err="1" smtClean="0"/>
              <a:t>Hurn</a:t>
            </a:r>
            <a:r>
              <a:rPr lang="en-US" dirty="0" smtClean="0"/>
              <a:t> cites…</a:t>
            </a:r>
          </a:p>
          <a:p>
            <a:pPr lvl="1"/>
            <a:r>
              <a:rPr lang="en-US" dirty="0" smtClean="0"/>
              <a:t>Transition to farming </a:t>
            </a:r>
            <a:r>
              <a:rPr lang="en-US" dirty="0" smtClean="0"/>
              <a:t>as co-production</a:t>
            </a:r>
            <a:endParaRPr lang="en-US" dirty="0" smtClean="0"/>
          </a:p>
          <a:p>
            <a:r>
              <a:rPr lang="en-US" dirty="0" err="1" smtClean="0"/>
              <a:t>Mol</a:t>
            </a:r>
            <a:r>
              <a:rPr lang="en-US" dirty="0" smtClean="0"/>
              <a:t> mentions this with regards the work of </a:t>
            </a:r>
            <a:r>
              <a:rPr lang="en-US" dirty="0" err="1" smtClean="0"/>
              <a:t>Harraway</a:t>
            </a:r>
            <a:r>
              <a:rPr lang="en-US" dirty="0" smtClean="0"/>
              <a:t> and non-human animal companions</a:t>
            </a:r>
            <a:endParaRPr lang="en-US" dirty="0"/>
          </a:p>
        </p:txBody>
      </p:sp>
      <p:sp>
        <p:nvSpPr>
          <p:cNvPr id="4" name="Content Placeholder 3"/>
          <p:cNvSpPr>
            <a:spLocks noGrp="1"/>
          </p:cNvSpPr>
          <p:nvPr>
            <p:ph sz="half" idx="2"/>
          </p:nvPr>
        </p:nvSpPr>
        <p:spPr/>
        <p:txBody>
          <a:bodyPr/>
          <a:lstStyle/>
          <a:p>
            <a:endParaRPr lang="en-US"/>
          </a:p>
        </p:txBody>
      </p:sp>
      <p:pic>
        <p:nvPicPr>
          <p:cNvPr id="5" name="Picture 4"/>
          <p:cNvPicPr>
            <a:picLocks noChangeAspect="1"/>
          </p:cNvPicPr>
          <p:nvPr/>
        </p:nvPicPr>
        <p:blipFill rotWithShape="1">
          <a:blip r:embed="rId2"/>
          <a:srcRect l="14342" r="19048"/>
          <a:stretch/>
        </p:blipFill>
        <p:spPr>
          <a:xfrm>
            <a:off x="4660135" y="2078038"/>
            <a:ext cx="4054208" cy="4048125"/>
          </a:xfrm>
          <a:prstGeom prst="rect">
            <a:avLst/>
          </a:prstGeom>
        </p:spPr>
      </p:pic>
    </p:spTree>
    <p:extLst>
      <p:ext uri="{BB962C8B-B14F-4D97-AF65-F5344CB8AC3E}">
        <p14:creationId xmlns:p14="http://schemas.microsoft.com/office/powerpoint/2010/main" val="41103546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Edibility Approach</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‘The </a:t>
            </a:r>
            <a:r>
              <a:rPr lang="en-GB" dirty="0"/>
              <a:t>Edibility Approach invokes </a:t>
            </a:r>
            <a:r>
              <a:rPr lang="en-GB" dirty="0" err="1"/>
              <a:t>Whatmore’s</a:t>
            </a:r>
            <a:r>
              <a:rPr lang="en-GB" dirty="0"/>
              <a:t> </a:t>
            </a:r>
            <a:r>
              <a:rPr lang="en-GB" dirty="0" err="1"/>
              <a:t>morethanhuman</a:t>
            </a:r>
            <a:r>
              <a:rPr lang="en-GB" dirty="0"/>
              <a:t> geographies (2002), Bennett’s vibrant </a:t>
            </a:r>
            <a:r>
              <a:rPr lang="en-GB" dirty="0" err="1"/>
              <a:t>materialities</a:t>
            </a:r>
            <a:r>
              <a:rPr lang="en-GB" dirty="0"/>
              <a:t> (2010) and the multispecies ethnographic call of scholars such as </a:t>
            </a:r>
            <a:r>
              <a:rPr lang="en-GB" dirty="0" err="1"/>
              <a:t>Haraway</a:t>
            </a:r>
            <a:r>
              <a:rPr lang="en-GB" dirty="0"/>
              <a:t> (2008) and </a:t>
            </a:r>
            <a:r>
              <a:rPr lang="en-GB" dirty="0" err="1"/>
              <a:t>Eben</a:t>
            </a:r>
            <a:r>
              <a:rPr lang="en-GB" dirty="0"/>
              <a:t> Kirksey and </a:t>
            </a:r>
            <a:r>
              <a:rPr lang="en-GB" dirty="0" err="1"/>
              <a:t>Helmreich</a:t>
            </a:r>
            <a:r>
              <a:rPr lang="en-GB" dirty="0"/>
              <a:t> (2010) that suggest life is more effectively realized as a melding, interacting, unfolding or becoming set of relationships in which all living beings and events can be conceived of as agents who influence in myriad ways. This stance effectively ruptures species’ boundaries allowing their relational porosity to be appreciated and consequently brings plants in as actors with persuasive voices that affect other lives</a:t>
            </a:r>
            <a:r>
              <a:rPr lang="en-GB" dirty="0" smtClean="0"/>
              <a:t>.’ (Attala, in press) </a:t>
            </a:r>
            <a:endParaRPr lang="en-GB" dirty="0"/>
          </a:p>
        </p:txBody>
      </p:sp>
    </p:spTree>
    <p:extLst>
      <p:ext uri="{BB962C8B-B14F-4D97-AF65-F5344CB8AC3E}">
        <p14:creationId xmlns:p14="http://schemas.microsoft.com/office/powerpoint/2010/main" val="17727789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Refs</a:t>
            </a:r>
            <a:endParaRPr lang="en-GB" dirty="0"/>
          </a:p>
        </p:txBody>
      </p:sp>
      <p:sp>
        <p:nvSpPr>
          <p:cNvPr id="3" name="Content Placeholder 2"/>
          <p:cNvSpPr>
            <a:spLocks noGrp="1"/>
          </p:cNvSpPr>
          <p:nvPr>
            <p:ph idx="1"/>
          </p:nvPr>
        </p:nvSpPr>
        <p:spPr>
          <a:xfrm>
            <a:off x="457200" y="1600200"/>
            <a:ext cx="8229600" cy="4800600"/>
          </a:xfrm>
        </p:spPr>
        <p:txBody>
          <a:bodyPr>
            <a:normAutofit fontScale="85000" lnSpcReduction="20000"/>
          </a:bodyPr>
          <a:lstStyle/>
          <a:p>
            <a:r>
              <a:rPr lang="en-GB" dirty="0" err="1" smtClean="0"/>
              <a:t>Haraway</a:t>
            </a:r>
            <a:r>
              <a:rPr lang="en-GB" dirty="0" smtClean="0"/>
              <a:t>, D. 2003 </a:t>
            </a:r>
            <a:r>
              <a:rPr lang="en-GB" i="1" dirty="0"/>
              <a:t>The Companion Species Manifesto</a:t>
            </a:r>
            <a:r>
              <a:rPr lang="en-GB" dirty="0"/>
              <a:t>: </a:t>
            </a:r>
            <a:r>
              <a:rPr lang="en-GB" i="1" dirty="0" smtClean="0"/>
              <a:t>dogs</a:t>
            </a:r>
            <a:r>
              <a:rPr lang="en-GB" i="1" dirty="0"/>
              <a:t>, </a:t>
            </a:r>
            <a:r>
              <a:rPr lang="en-GB" i="1" dirty="0" smtClean="0"/>
              <a:t>people</a:t>
            </a:r>
            <a:r>
              <a:rPr lang="en-GB" i="1" dirty="0"/>
              <a:t>, and </a:t>
            </a:r>
            <a:r>
              <a:rPr lang="en-GB" i="1" dirty="0" smtClean="0"/>
              <a:t>significant otherness </a:t>
            </a:r>
            <a:r>
              <a:rPr lang="en-GB" dirty="0"/>
              <a:t>Prickly Paradigm Press</a:t>
            </a:r>
            <a:endParaRPr lang="en-GB" i="1" dirty="0"/>
          </a:p>
          <a:p>
            <a:pPr lvl="1"/>
            <a:r>
              <a:rPr lang="en-GB" i="1" dirty="0"/>
              <a:t>When Species Meet </a:t>
            </a:r>
            <a:r>
              <a:rPr lang="en-GB" dirty="0"/>
              <a:t>(2008) is a continuation and enlargement of her previous book</a:t>
            </a:r>
          </a:p>
          <a:p>
            <a:r>
              <a:rPr lang="en-GB" dirty="0" smtClean="0"/>
              <a:t>Hurn, S. 2013 </a:t>
            </a:r>
            <a:r>
              <a:rPr lang="en-GB" i="1" dirty="0" smtClean="0"/>
              <a:t>Humans and Other Animals </a:t>
            </a:r>
            <a:r>
              <a:rPr lang="en-GB" dirty="0" smtClean="0"/>
              <a:t>London: </a:t>
            </a:r>
            <a:r>
              <a:rPr lang="en-GB" dirty="0" err="1" smtClean="0"/>
              <a:t>Ashgate</a:t>
            </a:r>
            <a:endParaRPr lang="en-GB" dirty="0" smtClean="0"/>
          </a:p>
          <a:p>
            <a:r>
              <a:rPr lang="en-GB" dirty="0" err="1" smtClean="0"/>
              <a:t>Marder</a:t>
            </a:r>
            <a:r>
              <a:rPr lang="en-GB" dirty="0" smtClean="0"/>
              <a:t>, M. 2013 </a:t>
            </a:r>
            <a:r>
              <a:rPr lang="en-GB" i="1" dirty="0" smtClean="0"/>
              <a:t>Plant Thinking: a philosophy of vegetal life</a:t>
            </a:r>
            <a:r>
              <a:rPr lang="en-GB" dirty="0" smtClean="0"/>
              <a:t>  NY: Columbia University Press</a:t>
            </a:r>
            <a:endParaRPr lang="en-GB" i="1" dirty="0" smtClean="0"/>
          </a:p>
          <a:p>
            <a:r>
              <a:rPr lang="en-GB" dirty="0" err="1" smtClean="0"/>
              <a:t>Pollan</a:t>
            </a:r>
            <a:r>
              <a:rPr lang="en-GB" dirty="0" smtClean="0"/>
              <a:t>, M. 2003 </a:t>
            </a:r>
            <a:r>
              <a:rPr lang="en-GB" i="1" dirty="0" smtClean="0"/>
              <a:t>The Botany of Desire: a plant’s eye view of the world </a:t>
            </a:r>
            <a:r>
              <a:rPr lang="en-GB" dirty="0" smtClean="0"/>
              <a:t>London: Bloomsbury</a:t>
            </a:r>
          </a:p>
          <a:p>
            <a:r>
              <a:rPr lang="en-GB" dirty="0" err="1" smtClean="0"/>
              <a:t>Sheafer</a:t>
            </a:r>
            <a:r>
              <a:rPr lang="en-GB" dirty="0" smtClean="0"/>
              <a:t>, M., and </a:t>
            </a:r>
            <a:r>
              <a:rPr lang="en-GB" dirty="0" err="1" smtClean="0"/>
              <a:t>Ruxton</a:t>
            </a:r>
            <a:r>
              <a:rPr lang="en-GB" dirty="0" smtClean="0"/>
              <a:t>, G. 2011. </a:t>
            </a:r>
            <a:r>
              <a:rPr lang="en-GB" i="1" dirty="0" smtClean="0"/>
              <a:t>Plant-Animal Communication</a:t>
            </a:r>
            <a:r>
              <a:rPr lang="en-GB" dirty="0" smtClean="0"/>
              <a:t> Oxford: OUP</a:t>
            </a:r>
          </a:p>
        </p:txBody>
      </p:sp>
    </p:spTree>
    <p:extLst>
      <p:ext uri="{BB962C8B-B14F-4D97-AF65-F5344CB8AC3E}">
        <p14:creationId xmlns:p14="http://schemas.microsoft.com/office/powerpoint/2010/main" val="2592890390"/>
      </p:ext>
    </p:extLst>
  </p:cSld>
  <p:clrMapOvr>
    <a:masterClrMapping/>
  </p:clrMapOvr>
</p:sld>
</file>

<file path=ppt/theme/theme1.xml><?xml version="1.0" encoding="utf-8"?>
<a:theme xmlns:a="http://schemas.openxmlformats.org/drawingml/2006/main" name=" Black ">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Black .thmx</Template>
  <TotalTime>3079</TotalTime>
  <Words>1057</Words>
  <Application>Microsoft Office PowerPoint</Application>
  <PresentationFormat>On-screen Show (4:3)</PresentationFormat>
  <Paragraphs>88</Paragraphs>
  <Slides>23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Calibri</vt:lpstr>
      <vt:lpstr> Black </vt:lpstr>
      <vt:lpstr>The Edibility Approach</vt:lpstr>
      <vt:lpstr>Materialist perspectives</vt:lpstr>
      <vt:lpstr>Continuing Materialities </vt:lpstr>
      <vt:lpstr>Wet theory</vt:lpstr>
      <vt:lpstr>Approaching eating using this framework</vt:lpstr>
      <vt:lpstr>Eating - survival or relationship?</vt:lpstr>
      <vt:lpstr>Eating death - Cannibalism</vt:lpstr>
      <vt:lpstr>Pollan – a plant’s eye view of the world</vt:lpstr>
      <vt:lpstr>Pollan’s work challenges human exceptionalism</vt:lpstr>
      <vt:lpstr>Plants attract humans</vt:lpstr>
      <vt:lpstr>Not a human in sight…</vt:lpstr>
      <vt:lpstr>Literature assumes humans use plants</vt:lpstr>
      <vt:lpstr>Back to edibility…</vt:lpstr>
      <vt:lpstr>Plants as resources/seductors?</vt:lpstr>
      <vt:lpstr>Ethnographic example - Ayahuasca</vt:lpstr>
      <vt:lpstr>PowerPoint Presentation</vt:lpstr>
      <vt:lpstr>Person talking from within the body</vt:lpstr>
      <vt:lpstr>Other ethnographic examples that show edibility forges relationships</vt:lpstr>
      <vt:lpstr>With regards Ayahuasca…</vt:lpstr>
      <vt:lpstr>Consequences of edibility and ingestion</vt:lpstr>
      <vt:lpstr>Animals domesticated humans, is this the same for plants?</vt:lpstr>
      <vt:lpstr>The Edibility Approach</vt:lpstr>
      <vt:lpstr>Refs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Edibility Approach</dc:title>
  <dc:creator>Luci Attala</dc:creator>
  <cp:lastModifiedBy>Luci  Attala</cp:lastModifiedBy>
  <cp:revision>20</cp:revision>
  <cp:lastPrinted>2015-12-03T09:20:57Z</cp:lastPrinted>
  <dcterms:created xsi:type="dcterms:W3CDTF">2015-11-02T20:21:55Z</dcterms:created>
  <dcterms:modified xsi:type="dcterms:W3CDTF">2015-12-03T09:49:19Z</dcterms:modified>
</cp:coreProperties>
</file>