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7" r:id="rId4"/>
    <p:sldId id="261" r:id="rId5"/>
    <p:sldId id="260" r:id="rId6"/>
    <p:sldId id="259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6DF2F3-9F72-33CD-3B4D-3BEB1199549C}" v="142" dt="2026-06-14T17:02:23.497"/>
    <p1510:client id="{0C171CCE-2DA7-A595-249E-1C24AC2E2224}" v="580" dt="2026-06-14T19:47:25.606"/>
    <p1510:client id="{1B1E301A-3E90-72C1-3AFF-99CDF8CC16CE}" v="141" dt="2026-06-14T17:25:18.2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68F3F2-553D-419B-8430-1697AF43FFF0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38BCC02-A64D-4FE3-B878-0674CB507B17}">
      <dgm:prSet/>
      <dgm:spPr/>
      <dgm:t>
        <a:bodyPr/>
        <a:lstStyle/>
        <a:p>
          <a:r>
            <a:rPr lang="en-GB"/>
            <a:t>Sales remain approximately 25% below pre-pandemic levels. </a:t>
          </a:r>
          <a:endParaRPr lang="en-US"/>
        </a:p>
      </dgm:t>
    </dgm:pt>
    <dgm:pt modelId="{53BAE0B3-AD15-4CFC-AF2D-B0B5881CEEB3}" type="parTrans" cxnId="{77201252-ACCE-4B72-9870-193FA8BE608A}">
      <dgm:prSet/>
      <dgm:spPr/>
      <dgm:t>
        <a:bodyPr/>
        <a:lstStyle/>
        <a:p>
          <a:endParaRPr lang="en-US"/>
        </a:p>
      </dgm:t>
    </dgm:pt>
    <dgm:pt modelId="{5624364C-D225-4FA9-B3F6-B407C755086A}" type="sibTrans" cxnId="{77201252-ACCE-4B72-9870-193FA8BE608A}">
      <dgm:prSet/>
      <dgm:spPr/>
      <dgm:t>
        <a:bodyPr/>
        <a:lstStyle/>
        <a:p>
          <a:endParaRPr lang="en-US"/>
        </a:p>
      </dgm:t>
    </dgm:pt>
    <dgm:pt modelId="{458B5410-CB22-4169-B30F-6A9EF56C71FB}">
      <dgm:prSet/>
      <dgm:spPr/>
      <dgm:t>
        <a:bodyPr/>
        <a:lstStyle/>
        <a:p>
          <a:r>
            <a:rPr lang="en-GB"/>
            <a:t>Reduced retail park footfall has significantly impacted customer numbers. </a:t>
          </a:r>
          <a:endParaRPr lang="en-US"/>
        </a:p>
      </dgm:t>
    </dgm:pt>
    <dgm:pt modelId="{BB5A5752-4861-442E-93A6-3132CCD033A6}" type="parTrans" cxnId="{B6BBCB0A-8746-4CBD-BCE6-C1A46B880DFC}">
      <dgm:prSet/>
      <dgm:spPr/>
      <dgm:t>
        <a:bodyPr/>
        <a:lstStyle/>
        <a:p>
          <a:endParaRPr lang="en-US"/>
        </a:p>
      </dgm:t>
    </dgm:pt>
    <dgm:pt modelId="{05DD11B5-EF09-469F-95D4-2C7A157FA877}" type="sibTrans" cxnId="{B6BBCB0A-8746-4CBD-BCE6-C1A46B880DFC}">
      <dgm:prSet/>
      <dgm:spPr/>
      <dgm:t>
        <a:bodyPr/>
        <a:lstStyle/>
        <a:p>
          <a:endParaRPr lang="en-US"/>
        </a:p>
      </dgm:t>
    </dgm:pt>
    <dgm:pt modelId="{EF5EA69C-72BB-4D9D-96B5-8AEDC9407925}">
      <dgm:prSet/>
      <dgm:spPr/>
      <dgm:t>
        <a:bodyPr/>
        <a:lstStyle/>
        <a:p>
          <a:r>
            <a:rPr lang="en-GB"/>
            <a:t>Hybrid working has permanently altered purchasing behaviour. </a:t>
          </a:r>
          <a:endParaRPr lang="en-US"/>
        </a:p>
      </dgm:t>
    </dgm:pt>
    <dgm:pt modelId="{098E9959-916A-420F-AB67-C28E96785BD5}" type="parTrans" cxnId="{4DD933E4-B01B-401B-A4E9-584C5AF3A9A6}">
      <dgm:prSet/>
      <dgm:spPr/>
      <dgm:t>
        <a:bodyPr/>
        <a:lstStyle/>
        <a:p>
          <a:endParaRPr lang="en-US"/>
        </a:p>
      </dgm:t>
    </dgm:pt>
    <dgm:pt modelId="{BCD32AD2-3713-4AF8-9AA4-83F4E8F7ED8F}" type="sibTrans" cxnId="{4DD933E4-B01B-401B-A4E9-584C5AF3A9A6}">
      <dgm:prSet/>
      <dgm:spPr/>
      <dgm:t>
        <a:bodyPr/>
        <a:lstStyle/>
        <a:p>
          <a:endParaRPr lang="en-US"/>
        </a:p>
      </dgm:t>
    </dgm:pt>
    <dgm:pt modelId="{367B970F-19D9-44A8-BB3A-922A6C8F54EA}">
      <dgm:prSet/>
      <dgm:spPr/>
      <dgm:t>
        <a:bodyPr/>
        <a:lstStyle/>
        <a:p>
          <a:r>
            <a:rPr lang="en-GB"/>
            <a:t>Lack of delivery and effective pre-order systems creates lost sales opportunities. </a:t>
          </a:r>
          <a:endParaRPr lang="en-US"/>
        </a:p>
      </dgm:t>
    </dgm:pt>
    <dgm:pt modelId="{4D36FFFF-96A6-4CE2-B320-AFB85450FADE}" type="parTrans" cxnId="{EDA3705E-89A5-4170-83AF-37D7109AA6B1}">
      <dgm:prSet/>
      <dgm:spPr/>
      <dgm:t>
        <a:bodyPr/>
        <a:lstStyle/>
        <a:p>
          <a:endParaRPr lang="en-US"/>
        </a:p>
      </dgm:t>
    </dgm:pt>
    <dgm:pt modelId="{D1E1A024-CFE0-41C1-B49B-406DE89E78FC}" type="sibTrans" cxnId="{EDA3705E-89A5-4170-83AF-37D7109AA6B1}">
      <dgm:prSet/>
      <dgm:spPr/>
      <dgm:t>
        <a:bodyPr/>
        <a:lstStyle/>
        <a:p>
          <a:endParaRPr lang="en-US"/>
        </a:p>
      </dgm:t>
    </dgm:pt>
    <dgm:pt modelId="{DBF25E7C-FF1E-4A21-800D-78C725B52B08}">
      <dgm:prSet/>
      <dgm:spPr/>
      <dgm:t>
        <a:bodyPr/>
        <a:lstStyle/>
        <a:p>
          <a:r>
            <a:rPr lang="en-GB"/>
            <a:t>Rising operating and ingredient costs place pressure on profitability. </a:t>
          </a:r>
          <a:endParaRPr lang="en-US"/>
        </a:p>
      </dgm:t>
    </dgm:pt>
    <dgm:pt modelId="{44BDFB71-9C03-42CB-85E5-12FE0AEC79B3}" type="parTrans" cxnId="{72C70051-655B-433C-83AB-38B6F6221133}">
      <dgm:prSet/>
      <dgm:spPr/>
      <dgm:t>
        <a:bodyPr/>
        <a:lstStyle/>
        <a:p>
          <a:endParaRPr lang="en-US"/>
        </a:p>
      </dgm:t>
    </dgm:pt>
    <dgm:pt modelId="{6C151F19-C6E0-42F7-A5D8-89FD22A83847}" type="sibTrans" cxnId="{72C70051-655B-433C-83AB-38B6F6221133}">
      <dgm:prSet/>
      <dgm:spPr/>
      <dgm:t>
        <a:bodyPr/>
        <a:lstStyle/>
        <a:p>
          <a:endParaRPr lang="en-US"/>
        </a:p>
      </dgm:t>
    </dgm:pt>
    <dgm:pt modelId="{BD0D9CF6-3731-4588-AFE5-001BBA920DE8}">
      <dgm:prSet/>
      <dgm:spPr/>
      <dgm:t>
        <a:bodyPr/>
        <a:lstStyle/>
        <a:p>
          <a:r>
            <a:rPr lang="en-GB"/>
            <a:t>Technological improvements could help Basil reach customers beyond the retail park.</a:t>
          </a:r>
          <a:endParaRPr lang="en-US"/>
        </a:p>
      </dgm:t>
    </dgm:pt>
    <dgm:pt modelId="{38C73351-6417-474F-9621-39602C7F408C}" type="parTrans" cxnId="{796E4010-AA55-4C1C-9D12-69357FDA25EC}">
      <dgm:prSet/>
      <dgm:spPr/>
      <dgm:t>
        <a:bodyPr/>
        <a:lstStyle/>
        <a:p>
          <a:endParaRPr lang="en-US"/>
        </a:p>
      </dgm:t>
    </dgm:pt>
    <dgm:pt modelId="{E521DDC0-14D7-475B-B282-21FA73D95E01}" type="sibTrans" cxnId="{796E4010-AA55-4C1C-9D12-69357FDA25EC}">
      <dgm:prSet/>
      <dgm:spPr/>
      <dgm:t>
        <a:bodyPr/>
        <a:lstStyle/>
        <a:p>
          <a:endParaRPr lang="en-US"/>
        </a:p>
      </dgm:t>
    </dgm:pt>
    <dgm:pt modelId="{5FB64449-792E-495A-B355-650A9055F0DA}" type="pres">
      <dgm:prSet presAssocID="{5668F3F2-553D-419B-8430-1697AF43FFF0}" presName="diagram" presStyleCnt="0">
        <dgm:presLayoutVars>
          <dgm:dir/>
          <dgm:resizeHandles val="exact"/>
        </dgm:presLayoutVars>
      </dgm:prSet>
      <dgm:spPr/>
    </dgm:pt>
    <dgm:pt modelId="{A7D45C46-5419-44FF-807A-3309802D3D4B}" type="pres">
      <dgm:prSet presAssocID="{D38BCC02-A64D-4FE3-B878-0674CB507B17}" presName="node" presStyleLbl="node1" presStyleIdx="0" presStyleCnt="6">
        <dgm:presLayoutVars>
          <dgm:bulletEnabled val="1"/>
        </dgm:presLayoutVars>
      </dgm:prSet>
      <dgm:spPr/>
    </dgm:pt>
    <dgm:pt modelId="{E4BCE86A-341B-439F-B5D1-111A55B39FDC}" type="pres">
      <dgm:prSet presAssocID="{5624364C-D225-4FA9-B3F6-B407C755086A}" presName="sibTrans" presStyleCnt="0"/>
      <dgm:spPr/>
    </dgm:pt>
    <dgm:pt modelId="{522D9C31-DABA-4223-A1C9-ED34634F1D42}" type="pres">
      <dgm:prSet presAssocID="{458B5410-CB22-4169-B30F-6A9EF56C71FB}" presName="node" presStyleLbl="node1" presStyleIdx="1" presStyleCnt="6">
        <dgm:presLayoutVars>
          <dgm:bulletEnabled val="1"/>
        </dgm:presLayoutVars>
      </dgm:prSet>
      <dgm:spPr/>
    </dgm:pt>
    <dgm:pt modelId="{134AB3EC-343C-4BF6-AEB8-559605A02288}" type="pres">
      <dgm:prSet presAssocID="{05DD11B5-EF09-469F-95D4-2C7A157FA877}" presName="sibTrans" presStyleCnt="0"/>
      <dgm:spPr/>
    </dgm:pt>
    <dgm:pt modelId="{75C5F5C1-D59D-420B-9A30-3F7E5910071E}" type="pres">
      <dgm:prSet presAssocID="{EF5EA69C-72BB-4D9D-96B5-8AEDC9407925}" presName="node" presStyleLbl="node1" presStyleIdx="2" presStyleCnt="6">
        <dgm:presLayoutVars>
          <dgm:bulletEnabled val="1"/>
        </dgm:presLayoutVars>
      </dgm:prSet>
      <dgm:spPr/>
    </dgm:pt>
    <dgm:pt modelId="{6D800552-CD3B-44E7-80C5-217604C2A56D}" type="pres">
      <dgm:prSet presAssocID="{BCD32AD2-3713-4AF8-9AA4-83F4E8F7ED8F}" presName="sibTrans" presStyleCnt="0"/>
      <dgm:spPr/>
    </dgm:pt>
    <dgm:pt modelId="{724CF179-A4F3-4762-B53E-69FEE0AFFD6F}" type="pres">
      <dgm:prSet presAssocID="{367B970F-19D9-44A8-BB3A-922A6C8F54EA}" presName="node" presStyleLbl="node1" presStyleIdx="3" presStyleCnt="6">
        <dgm:presLayoutVars>
          <dgm:bulletEnabled val="1"/>
        </dgm:presLayoutVars>
      </dgm:prSet>
      <dgm:spPr/>
    </dgm:pt>
    <dgm:pt modelId="{5CC4D8DA-720F-423C-A3B3-2D02581238F4}" type="pres">
      <dgm:prSet presAssocID="{D1E1A024-CFE0-41C1-B49B-406DE89E78FC}" presName="sibTrans" presStyleCnt="0"/>
      <dgm:spPr/>
    </dgm:pt>
    <dgm:pt modelId="{B23BC6A5-976B-4EEC-B1F9-CDB0A05D3331}" type="pres">
      <dgm:prSet presAssocID="{DBF25E7C-FF1E-4A21-800D-78C725B52B08}" presName="node" presStyleLbl="node1" presStyleIdx="4" presStyleCnt="6">
        <dgm:presLayoutVars>
          <dgm:bulletEnabled val="1"/>
        </dgm:presLayoutVars>
      </dgm:prSet>
      <dgm:spPr/>
    </dgm:pt>
    <dgm:pt modelId="{442C5095-78D5-477E-AC0F-774FA558868D}" type="pres">
      <dgm:prSet presAssocID="{6C151F19-C6E0-42F7-A5D8-89FD22A83847}" presName="sibTrans" presStyleCnt="0"/>
      <dgm:spPr/>
    </dgm:pt>
    <dgm:pt modelId="{0CB5D3D8-E1B2-408A-838C-9640922DF306}" type="pres">
      <dgm:prSet presAssocID="{BD0D9CF6-3731-4588-AFE5-001BBA920DE8}" presName="node" presStyleLbl="node1" presStyleIdx="5" presStyleCnt="6">
        <dgm:presLayoutVars>
          <dgm:bulletEnabled val="1"/>
        </dgm:presLayoutVars>
      </dgm:prSet>
      <dgm:spPr/>
    </dgm:pt>
  </dgm:ptLst>
  <dgm:cxnLst>
    <dgm:cxn modelId="{B6BBCB0A-8746-4CBD-BCE6-C1A46B880DFC}" srcId="{5668F3F2-553D-419B-8430-1697AF43FFF0}" destId="{458B5410-CB22-4169-B30F-6A9EF56C71FB}" srcOrd="1" destOrd="0" parTransId="{BB5A5752-4861-442E-93A6-3132CCD033A6}" sibTransId="{05DD11B5-EF09-469F-95D4-2C7A157FA877}"/>
    <dgm:cxn modelId="{796E4010-AA55-4C1C-9D12-69357FDA25EC}" srcId="{5668F3F2-553D-419B-8430-1697AF43FFF0}" destId="{BD0D9CF6-3731-4588-AFE5-001BBA920DE8}" srcOrd="5" destOrd="0" parTransId="{38C73351-6417-474F-9621-39602C7F408C}" sibTransId="{E521DDC0-14D7-475B-B282-21FA73D95E01}"/>
    <dgm:cxn modelId="{CCDA6615-98A1-43C9-9D07-D7C2F3BED636}" type="presOf" srcId="{458B5410-CB22-4169-B30F-6A9EF56C71FB}" destId="{522D9C31-DABA-4223-A1C9-ED34634F1D42}" srcOrd="0" destOrd="0" presId="urn:microsoft.com/office/officeart/2005/8/layout/default"/>
    <dgm:cxn modelId="{62F08C3E-6724-4E9F-9BE0-C1C02FCB9A9E}" type="presOf" srcId="{D38BCC02-A64D-4FE3-B878-0674CB507B17}" destId="{A7D45C46-5419-44FF-807A-3309802D3D4B}" srcOrd="0" destOrd="0" presId="urn:microsoft.com/office/officeart/2005/8/layout/default"/>
    <dgm:cxn modelId="{0B45005E-02ED-4CCC-B71E-8DC85A5998D9}" type="presOf" srcId="{BD0D9CF6-3731-4588-AFE5-001BBA920DE8}" destId="{0CB5D3D8-E1B2-408A-838C-9640922DF306}" srcOrd="0" destOrd="0" presId="urn:microsoft.com/office/officeart/2005/8/layout/default"/>
    <dgm:cxn modelId="{EDA3705E-89A5-4170-83AF-37D7109AA6B1}" srcId="{5668F3F2-553D-419B-8430-1697AF43FFF0}" destId="{367B970F-19D9-44A8-BB3A-922A6C8F54EA}" srcOrd="3" destOrd="0" parTransId="{4D36FFFF-96A6-4CE2-B320-AFB85450FADE}" sibTransId="{D1E1A024-CFE0-41C1-B49B-406DE89E78FC}"/>
    <dgm:cxn modelId="{9961CA6B-8230-4E83-A843-E2A54B0D0F5E}" type="presOf" srcId="{EF5EA69C-72BB-4D9D-96B5-8AEDC9407925}" destId="{75C5F5C1-D59D-420B-9A30-3F7E5910071E}" srcOrd="0" destOrd="0" presId="urn:microsoft.com/office/officeart/2005/8/layout/default"/>
    <dgm:cxn modelId="{72C70051-655B-433C-83AB-38B6F6221133}" srcId="{5668F3F2-553D-419B-8430-1697AF43FFF0}" destId="{DBF25E7C-FF1E-4A21-800D-78C725B52B08}" srcOrd="4" destOrd="0" parTransId="{44BDFB71-9C03-42CB-85E5-12FE0AEC79B3}" sibTransId="{6C151F19-C6E0-42F7-A5D8-89FD22A83847}"/>
    <dgm:cxn modelId="{77201252-ACCE-4B72-9870-193FA8BE608A}" srcId="{5668F3F2-553D-419B-8430-1697AF43FFF0}" destId="{D38BCC02-A64D-4FE3-B878-0674CB507B17}" srcOrd="0" destOrd="0" parTransId="{53BAE0B3-AD15-4CFC-AF2D-B0B5881CEEB3}" sibTransId="{5624364C-D225-4FA9-B3F6-B407C755086A}"/>
    <dgm:cxn modelId="{21E48C9A-CA78-40AA-A1AC-AC810660564C}" type="presOf" srcId="{367B970F-19D9-44A8-BB3A-922A6C8F54EA}" destId="{724CF179-A4F3-4762-B53E-69FEE0AFFD6F}" srcOrd="0" destOrd="0" presId="urn:microsoft.com/office/officeart/2005/8/layout/default"/>
    <dgm:cxn modelId="{CDF3EBA0-A626-46B2-95AD-2B949B904464}" type="presOf" srcId="{DBF25E7C-FF1E-4A21-800D-78C725B52B08}" destId="{B23BC6A5-976B-4EEC-B1F9-CDB0A05D3331}" srcOrd="0" destOrd="0" presId="urn:microsoft.com/office/officeart/2005/8/layout/default"/>
    <dgm:cxn modelId="{6D7750DA-EA1E-4370-93EB-C68BD6B055F8}" type="presOf" srcId="{5668F3F2-553D-419B-8430-1697AF43FFF0}" destId="{5FB64449-792E-495A-B355-650A9055F0DA}" srcOrd="0" destOrd="0" presId="urn:microsoft.com/office/officeart/2005/8/layout/default"/>
    <dgm:cxn modelId="{4DD933E4-B01B-401B-A4E9-584C5AF3A9A6}" srcId="{5668F3F2-553D-419B-8430-1697AF43FFF0}" destId="{EF5EA69C-72BB-4D9D-96B5-8AEDC9407925}" srcOrd="2" destOrd="0" parTransId="{098E9959-916A-420F-AB67-C28E96785BD5}" sibTransId="{BCD32AD2-3713-4AF8-9AA4-83F4E8F7ED8F}"/>
    <dgm:cxn modelId="{1920EF84-FF8A-4D14-BB6C-DD70DA7228D6}" type="presParOf" srcId="{5FB64449-792E-495A-B355-650A9055F0DA}" destId="{A7D45C46-5419-44FF-807A-3309802D3D4B}" srcOrd="0" destOrd="0" presId="urn:microsoft.com/office/officeart/2005/8/layout/default"/>
    <dgm:cxn modelId="{60AD0F9E-3355-4E19-9A47-3B11B0814909}" type="presParOf" srcId="{5FB64449-792E-495A-B355-650A9055F0DA}" destId="{E4BCE86A-341B-439F-B5D1-111A55B39FDC}" srcOrd="1" destOrd="0" presId="urn:microsoft.com/office/officeart/2005/8/layout/default"/>
    <dgm:cxn modelId="{9ED03071-4320-480D-BACE-11DBB8832C58}" type="presParOf" srcId="{5FB64449-792E-495A-B355-650A9055F0DA}" destId="{522D9C31-DABA-4223-A1C9-ED34634F1D42}" srcOrd="2" destOrd="0" presId="urn:microsoft.com/office/officeart/2005/8/layout/default"/>
    <dgm:cxn modelId="{6628D424-DE78-48AF-9065-E7960BD50D91}" type="presParOf" srcId="{5FB64449-792E-495A-B355-650A9055F0DA}" destId="{134AB3EC-343C-4BF6-AEB8-559605A02288}" srcOrd="3" destOrd="0" presId="urn:microsoft.com/office/officeart/2005/8/layout/default"/>
    <dgm:cxn modelId="{A3C6734E-E1D1-4243-8B0C-1BE9F7435F0E}" type="presParOf" srcId="{5FB64449-792E-495A-B355-650A9055F0DA}" destId="{75C5F5C1-D59D-420B-9A30-3F7E5910071E}" srcOrd="4" destOrd="0" presId="urn:microsoft.com/office/officeart/2005/8/layout/default"/>
    <dgm:cxn modelId="{392A6E63-3438-4129-811D-BAC92B5DB733}" type="presParOf" srcId="{5FB64449-792E-495A-B355-650A9055F0DA}" destId="{6D800552-CD3B-44E7-80C5-217604C2A56D}" srcOrd="5" destOrd="0" presId="urn:microsoft.com/office/officeart/2005/8/layout/default"/>
    <dgm:cxn modelId="{3E4E51DA-DCD0-4D37-ADC4-B2CC592391CC}" type="presParOf" srcId="{5FB64449-792E-495A-B355-650A9055F0DA}" destId="{724CF179-A4F3-4762-B53E-69FEE0AFFD6F}" srcOrd="6" destOrd="0" presId="urn:microsoft.com/office/officeart/2005/8/layout/default"/>
    <dgm:cxn modelId="{E399027E-5AFE-4C4B-AC53-755CC2ACB6D7}" type="presParOf" srcId="{5FB64449-792E-495A-B355-650A9055F0DA}" destId="{5CC4D8DA-720F-423C-A3B3-2D02581238F4}" srcOrd="7" destOrd="0" presId="urn:microsoft.com/office/officeart/2005/8/layout/default"/>
    <dgm:cxn modelId="{C0E92978-5221-470C-8B85-407F349F3E4D}" type="presParOf" srcId="{5FB64449-792E-495A-B355-650A9055F0DA}" destId="{B23BC6A5-976B-4EEC-B1F9-CDB0A05D3331}" srcOrd="8" destOrd="0" presId="urn:microsoft.com/office/officeart/2005/8/layout/default"/>
    <dgm:cxn modelId="{D15F9557-A80C-46BA-9553-5A5930A0B02C}" type="presParOf" srcId="{5FB64449-792E-495A-B355-650A9055F0DA}" destId="{442C5095-78D5-477E-AC0F-774FA558868D}" srcOrd="9" destOrd="0" presId="urn:microsoft.com/office/officeart/2005/8/layout/default"/>
    <dgm:cxn modelId="{B53DC5A9-17B5-47B1-A3B7-D79CC8685070}" type="presParOf" srcId="{5FB64449-792E-495A-B355-650A9055F0DA}" destId="{0CB5D3D8-E1B2-408A-838C-9640922DF30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D45C46-5419-44FF-807A-3309802D3D4B}">
      <dsp:nvSpPr>
        <dsp:cNvPr id="0" name=""/>
        <dsp:cNvSpPr/>
      </dsp:nvSpPr>
      <dsp:spPr>
        <a:xfrm>
          <a:off x="48170" y="660"/>
          <a:ext cx="2210431" cy="132625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Sales remain approximately 25% below pre-pandemic levels. </a:t>
          </a:r>
          <a:endParaRPr lang="en-US" sz="1800" kern="1200"/>
        </a:p>
      </dsp:txBody>
      <dsp:txXfrm>
        <a:off x="48170" y="660"/>
        <a:ext cx="2210431" cy="1326259"/>
      </dsp:txXfrm>
    </dsp:sp>
    <dsp:sp modelId="{522D9C31-DABA-4223-A1C9-ED34634F1D42}">
      <dsp:nvSpPr>
        <dsp:cNvPr id="0" name=""/>
        <dsp:cNvSpPr/>
      </dsp:nvSpPr>
      <dsp:spPr>
        <a:xfrm>
          <a:off x="2479645" y="660"/>
          <a:ext cx="2210431" cy="1326259"/>
        </a:xfrm>
        <a:prstGeom prst="rect">
          <a:avLst/>
        </a:prstGeom>
        <a:solidFill>
          <a:schemeClr val="accent5">
            <a:hueOff val="198633"/>
            <a:satOff val="115"/>
            <a:lumOff val="113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Reduced retail park footfall has significantly impacted customer numbers. </a:t>
          </a:r>
          <a:endParaRPr lang="en-US" sz="1800" kern="1200"/>
        </a:p>
      </dsp:txBody>
      <dsp:txXfrm>
        <a:off x="2479645" y="660"/>
        <a:ext cx="2210431" cy="1326259"/>
      </dsp:txXfrm>
    </dsp:sp>
    <dsp:sp modelId="{75C5F5C1-D59D-420B-9A30-3F7E5910071E}">
      <dsp:nvSpPr>
        <dsp:cNvPr id="0" name=""/>
        <dsp:cNvSpPr/>
      </dsp:nvSpPr>
      <dsp:spPr>
        <a:xfrm>
          <a:off x="4911120" y="660"/>
          <a:ext cx="2210431" cy="1326259"/>
        </a:xfrm>
        <a:prstGeom prst="rect">
          <a:avLst/>
        </a:prstGeom>
        <a:solidFill>
          <a:schemeClr val="accent5">
            <a:hueOff val="397266"/>
            <a:satOff val="230"/>
            <a:lumOff val="227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Hybrid working has permanently altered purchasing behaviour. </a:t>
          </a:r>
          <a:endParaRPr lang="en-US" sz="1800" kern="1200"/>
        </a:p>
      </dsp:txBody>
      <dsp:txXfrm>
        <a:off x="4911120" y="660"/>
        <a:ext cx="2210431" cy="1326259"/>
      </dsp:txXfrm>
    </dsp:sp>
    <dsp:sp modelId="{724CF179-A4F3-4762-B53E-69FEE0AFFD6F}">
      <dsp:nvSpPr>
        <dsp:cNvPr id="0" name=""/>
        <dsp:cNvSpPr/>
      </dsp:nvSpPr>
      <dsp:spPr>
        <a:xfrm>
          <a:off x="7342595" y="660"/>
          <a:ext cx="2210431" cy="1326259"/>
        </a:xfrm>
        <a:prstGeom prst="rect">
          <a:avLst/>
        </a:prstGeom>
        <a:solidFill>
          <a:schemeClr val="accent5">
            <a:hueOff val="595899"/>
            <a:satOff val="346"/>
            <a:lumOff val="341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Lack of delivery and effective pre-order systems creates lost sales opportunities. </a:t>
          </a:r>
          <a:endParaRPr lang="en-US" sz="1800" kern="1200"/>
        </a:p>
      </dsp:txBody>
      <dsp:txXfrm>
        <a:off x="7342595" y="660"/>
        <a:ext cx="2210431" cy="1326259"/>
      </dsp:txXfrm>
    </dsp:sp>
    <dsp:sp modelId="{B23BC6A5-976B-4EEC-B1F9-CDB0A05D3331}">
      <dsp:nvSpPr>
        <dsp:cNvPr id="0" name=""/>
        <dsp:cNvSpPr/>
      </dsp:nvSpPr>
      <dsp:spPr>
        <a:xfrm>
          <a:off x="2479645" y="1547963"/>
          <a:ext cx="2210431" cy="1326259"/>
        </a:xfrm>
        <a:prstGeom prst="rect">
          <a:avLst/>
        </a:prstGeom>
        <a:solidFill>
          <a:schemeClr val="accent5">
            <a:hueOff val="794532"/>
            <a:satOff val="461"/>
            <a:lumOff val="4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Rising operating and ingredient costs place pressure on profitability. </a:t>
          </a:r>
          <a:endParaRPr lang="en-US" sz="1800" kern="1200"/>
        </a:p>
      </dsp:txBody>
      <dsp:txXfrm>
        <a:off x="2479645" y="1547963"/>
        <a:ext cx="2210431" cy="1326259"/>
      </dsp:txXfrm>
    </dsp:sp>
    <dsp:sp modelId="{0CB5D3D8-E1B2-408A-838C-9640922DF306}">
      <dsp:nvSpPr>
        <dsp:cNvPr id="0" name=""/>
        <dsp:cNvSpPr/>
      </dsp:nvSpPr>
      <dsp:spPr>
        <a:xfrm>
          <a:off x="4911120" y="1547963"/>
          <a:ext cx="2210431" cy="1326259"/>
        </a:xfrm>
        <a:prstGeom prst="rect">
          <a:avLst/>
        </a:prstGeom>
        <a:solidFill>
          <a:schemeClr val="accent5">
            <a:hueOff val="993165"/>
            <a:satOff val="576"/>
            <a:lumOff val="568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Technological improvements could help Basil reach customers beyond the retail park.</a:t>
          </a:r>
          <a:endParaRPr lang="en-US" sz="1800" kern="1200"/>
        </a:p>
      </dsp:txBody>
      <dsp:txXfrm>
        <a:off x="4911120" y="1547963"/>
        <a:ext cx="2210431" cy="13262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7634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274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0972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471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082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6973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75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3617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140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573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84315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62696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5414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38371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48590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04314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9539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165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DF8837B-BAE2-489A-8F93-69216307D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aked bread with sugar">
            <a:extLst>
              <a:ext uri="{FF2B5EF4-FFF2-40B4-BE49-F238E27FC236}">
                <a16:creationId xmlns:a16="http://schemas.microsoft.com/office/drawing/2014/main" id="{7735824F-9236-40AA-16A0-84F8144606B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-1063" t="886" r="945" b="14539"/>
          <a:stretch>
            <a:fillRect/>
          </a:stretch>
        </p:blipFill>
        <p:spPr>
          <a:xfrm>
            <a:off x="-14357" y="-14367"/>
            <a:ext cx="12206134" cy="68724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123509"/>
            <a:ext cx="6815669" cy="12854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Times New Roman"/>
                <a:ea typeface="+mj-lt"/>
                <a:cs typeface="Times New Roman"/>
              </a:rPr>
              <a:t>Basil’s Bakery</a:t>
            </a:r>
            <a:endParaRPr lang="en-US">
              <a:solidFill>
                <a:srgbClr val="FFFFFF"/>
              </a:solidFill>
              <a:latin typeface="Times New Roman"/>
              <a:ea typeface="+mj-lt"/>
              <a:cs typeface="Times New Roman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585711"/>
            <a:ext cx="6815669" cy="1910272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GB" sz="1000" dirty="0">
                <a:solidFill>
                  <a:srgbClr val="FFFFFF"/>
                </a:solidFill>
              </a:rPr>
              <a:t>              </a:t>
            </a:r>
            <a:r>
              <a:rPr lang="en-GB" sz="2000" dirty="0">
                <a:solidFill>
                  <a:srgbClr val="FFFFFF"/>
                </a:solidFill>
              </a:rPr>
              <a:t>  </a:t>
            </a:r>
            <a:r>
              <a:rPr lang="en-GB" sz="2400">
                <a:solidFill>
                  <a:srgbClr val="FFFFFF"/>
                </a:solidFill>
                <a:latin typeface="Times New Roman"/>
                <a:cs typeface="Times New Roman"/>
              </a:rPr>
              <a:t>  Student</a:t>
            </a:r>
            <a:r>
              <a:rPr lang="en-GB" sz="2400" dirty="0">
                <a:solidFill>
                  <a:srgbClr val="FFFFFF"/>
                </a:solidFill>
                <a:latin typeface="Times New Roman"/>
                <a:cs typeface="Times New Roman"/>
              </a:rPr>
              <a:t> Name: IULIANA ENE</a:t>
            </a:r>
            <a:endParaRPr lang="en-US" sz="2400">
              <a:solidFill>
                <a:srgbClr val="FFFFFF"/>
              </a:solidFill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FFFFFF"/>
                </a:solidFill>
                <a:latin typeface="Times New Roman"/>
                <a:cs typeface="Times New Roman"/>
              </a:rPr>
              <a:t>Student ID:2510337</a:t>
            </a:r>
            <a:endParaRPr lang="en-US" sz="2400">
              <a:solidFill>
                <a:srgbClr val="FFFFFF"/>
              </a:solidFill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  <a:latin typeface="Times New Roman"/>
                <a:cs typeface="Times New Roman"/>
              </a:rPr>
              <a:t>Lecture's name: Yetunde Everard-</a:t>
            </a:r>
            <a:r>
              <a:rPr lang="en-GB" sz="2400" dirty="0" err="1">
                <a:solidFill>
                  <a:srgbClr val="FFFFFF"/>
                </a:solidFill>
                <a:latin typeface="Times New Roman"/>
                <a:cs typeface="Times New Roman"/>
              </a:rPr>
              <a:t>Igweh</a:t>
            </a:r>
            <a:endParaRPr lang="en-GB" sz="2400" dirty="0">
              <a:solidFill>
                <a:srgbClr val="FFFFFF"/>
              </a:solidFill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FFFFFF"/>
                </a:solidFill>
                <a:latin typeface="Times New Roman"/>
                <a:cs typeface="Times New Roman"/>
              </a:rPr>
              <a:t>Module code: LCLM 4004</a:t>
            </a:r>
            <a:endParaRPr lang="en-GB" sz="2400" dirty="0">
              <a:solidFill>
                <a:srgbClr val="FFFFFF"/>
              </a:solidFill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FFFFFF"/>
                </a:solidFill>
                <a:latin typeface="Times New Roman"/>
                <a:cs typeface="Times New Roman"/>
              </a:rPr>
              <a:t>Module name: Problem Solving and Decision-Making</a:t>
            </a:r>
          </a:p>
          <a:p>
            <a:pPr>
              <a:lnSpc>
                <a:spcPct val="90000"/>
              </a:lnSpc>
            </a:pPr>
            <a:endParaRPr lang="en-GB" sz="10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0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0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0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000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48BEE9B-A2F4-4BF3-9EAD-16E1A7FC2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99932" y="3510608"/>
            <a:ext cx="512064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29654-86DA-0578-6B8B-01F77FB33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latin typeface="Times New Roman"/>
                <a:cs typeface="Times New Roman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863DA-89F1-98D3-BFBA-507837120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1600">
                <a:latin typeface="Times New Roman"/>
                <a:ea typeface="+mn-lt"/>
                <a:cs typeface="Times New Roman"/>
              </a:rPr>
              <a:t>In this presentation I will:</a:t>
            </a:r>
            <a:endParaRPr lang="en-GB" sz="1600" dirty="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 sz="1600">
                <a:latin typeface="Times New Roman"/>
                <a:ea typeface="+mn-lt"/>
                <a:cs typeface="Times New Roman"/>
              </a:rPr>
              <a:t>Explain the problems affecting Basil's Bakery. </a:t>
            </a:r>
            <a:endParaRPr lang="en-GB" sz="1600" dirty="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 sz="1600">
                <a:latin typeface="Times New Roman"/>
                <a:ea typeface="+mn-lt"/>
                <a:cs typeface="Times New Roman"/>
              </a:rPr>
              <a:t>Look at the reasons why sales have stopped growing. </a:t>
            </a:r>
            <a:endParaRPr lang="en-GB" sz="1600" dirty="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 sz="1600">
                <a:latin typeface="Times New Roman"/>
                <a:ea typeface="+mn-lt"/>
                <a:cs typeface="Times New Roman"/>
              </a:rPr>
              <a:t>Use a PESTEL analysis to examine outside influences on the business. </a:t>
            </a:r>
            <a:endParaRPr lang="en-GB" sz="1600" dirty="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 sz="1600" dirty="0">
                <a:latin typeface="Times New Roman"/>
                <a:ea typeface="+mn-lt"/>
                <a:cs typeface="Times New Roman"/>
              </a:rPr>
              <a:t>Use a Fishbone Diagram to identify the main causes of the problem. </a:t>
            </a:r>
            <a:endParaRPr lang="en-GB" sz="1600" dirty="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 sz="1600">
                <a:latin typeface="Times New Roman"/>
                <a:ea typeface="+mn-lt"/>
                <a:cs typeface="Times New Roman"/>
              </a:rPr>
              <a:t>Summarise the key findings.</a:t>
            </a:r>
            <a:endParaRPr lang="en-GB" sz="1600" dirty="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  <a:buSzPct val="114999"/>
            </a:pPr>
            <a:endParaRPr lang="en-GB" sz="1600" dirty="0">
              <a:latin typeface="Times New Roman"/>
              <a:cs typeface="Times New Roman"/>
            </a:endParaRPr>
          </a:p>
          <a:p>
            <a:pPr marL="0" indent="0">
              <a:lnSpc>
                <a:spcPct val="90000"/>
              </a:lnSpc>
              <a:buSzPct val="114999"/>
              <a:buNone/>
            </a:pPr>
            <a:r>
              <a:rPr lang="en-GB" sz="1600">
                <a:latin typeface="Times New Roman"/>
                <a:cs typeface="Times New Roman"/>
              </a:rPr>
              <a:t>Basil's Bakery has experienced stagnant sales since 2023,remaining approximately 25% below pre-pandemic levels.</a:t>
            </a:r>
          </a:p>
          <a:p>
            <a:pPr>
              <a:lnSpc>
                <a:spcPct val="90000"/>
              </a:lnSpc>
              <a:buSzPct val="114999"/>
            </a:pPr>
            <a:endParaRPr lang="en-GB" sz="1500"/>
          </a:p>
        </p:txBody>
      </p:sp>
      <p:pic>
        <p:nvPicPr>
          <p:cNvPr id="4" name="Picture 3" descr="Bread Bakery Warm · Free photo on Pixabay">
            <a:extLst>
              <a:ext uri="{FF2B5EF4-FFF2-40B4-BE49-F238E27FC236}">
                <a16:creationId xmlns:a16="http://schemas.microsoft.com/office/drawing/2014/main" id="{B496EF35-A729-5F68-6973-139722F8A59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083" r="4809"/>
          <a:stretch>
            <a:fillRect/>
          </a:stretch>
        </p:blipFill>
        <p:spPr>
          <a:xfrm>
            <a:off x="8085026" y="2701180"/>
            <a:ext cx="2739728" cy="2852640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3669187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C617B5E7-82EF-4F98-88F9-C0D5A5E8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EDA38C96-883D-497B-8F5D-D7E435243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DB488A02-ECF8-47A5-806C-8CDF9935E6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40566D3B-3450-407D-9C9E-622BF0D97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04FE625F-F961-4FE5-95C8-0AE28A5D55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54A39E9-7329-429E-AA37-598874587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EE15D8F5-87D0-452C-93FB-8CA3F98D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9BCF8C7-8464-4B36-AF07-C89E5129ED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69A16566-722B-41C8-8B9F-B133B71E23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5F929A8C-ADE2-462E-A437-C028E4648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117397E4-1968-4513-988E-69C130AC1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DA0B6105-4183-4AEC-BDB1-E67B7B2C70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B9AE7B67-799E-6FC3-64D6-E8944F4AC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858" y="982132"/>
            <a:ext cx="4842190" cy="17748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>
                <a:latin typeface="Times New Roman"/>
                <a:cs typeface="Times New Roman"/>
              </a:rPr>
              <a:t>Main Problems Affecting Sales</a:t>
            </a:r>
            <a:br>
              <a:rPr lang="en-US" sz="3700" dirty="0"/>
            </a:br>
            <a:endParaRPr lang="en-US" sz="3700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5A8B956C-6D95-401E-8C33-997227D9D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46233" y="2838638"/>
            <a:ext cx="46634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Japanese woman working on a laptop | Free photo - 414177">
            <a:extLst>
              <a:ext uri="{FF2B5EF4-FFF2-40B4-BE49-F238E27FC236}">
                <a16:creationId xmlns:a16="http://schemas.microsoft.com/office/drawing/2014/main" id="{E58452DB-284D-DAB0-8C98-FADE86614BB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351" r="-4" b="-4"/>
          <a:stretch>
            <a:fillRect/>
          </a:stretch>
        </p:blipFill>
        <p:spPr>
          <a:xfrm>
            <a:off x="1295401" y="3153522"/>
            <a:ext cx="2216907" cy="2418902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pic>
        <p:nvPicPr>
          <p:cNvPr id="7" name="Picture 6" descr="Closed shops during coronavirus pandemic. BRISTOL, UK, March 30, 2020 ...">
            <a:extLst>
              <a:ext uri="{FF2B5EF4-FFF2-40B4-BE49-F238E27FC236}">
                <a16:creationId xmlns:a16="http://schemas.microsoft.com/office/drawing/2014/main" id="{8996175D-E938-61B5-DD49-92074B00803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9375" r="19108" b="5"/>
          <a:stretch>
            <a:fillRect/>
          </a:stretch>
        </p:blipFill>
        <p:spPr>
          <a:xfrm>
            <a:off x="3837973" y="3153522"/>
            <a:ext cx="2229372" cy="2418902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975290-BC80-ACE2-65E4-740EBDDFB8D3}"/>
              </a:ext>
            </a:extLst>
          </p:cNvPr>
          <p:cNvSpPr txBox="1"/>
          <p:nvPr/>
        </p:nvSpPr>
        <p:spPr>
          <a:xfrm>
            <a:off x="6604033" y="1158023"/>
            <a:ext cx="4528947" cy="46963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There are several reasons why sales have stopped growing: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Fewer Customers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Fewer people visit the retail park. 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Some shops have closed, making the area less busy. 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Some of Basil's regular customers have lost their jobs. 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More People Working from Home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Office workers no longer come into work every day. 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This means fewer people buy lunch or snacks from the bakery.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5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5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5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5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5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5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5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5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5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5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8311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roup 48">
            <a:extLst>
              <a:ext uri="{FF2B5EF4-FFF2-40B4-BE49-F238E27FC236}">
                <a16:creationId xmlns:a16="http://schemas.microsoft.com/office/drawing/2014/main" id="{C617B5E7-82EF-4F98-88F9-C0D5A5E8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EDA38C96-883D-497B-8F5D-D7E435243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DB488A02-ECF8-47A5-806C-8CDF9935E6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40566D3B-3450-407D-9C9E-622BF0D97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04FE625F-F961-4FE5-95C8-0AE28A5D55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F54A39E9-7329-429E-AA37-598874587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EE15D8F5-87D0-452C-93FB-8CA3F98D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79BCF8C7-8464-4B36-AF07-C89E5129ED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69A16566-722B-41C8-8B9F-B133B71E23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5F929A8C-ADE2-462E-A437-C028E4648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id="{117397E4-1968-4513-988E-69C130AC1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45" name="Picture 44">
              <a:extLst>
                <a:ext uri="{FF2B5EF4-FFF2-40B4-BE49-F238E27FC236}">
                  <a16:creationId xmlns:a16="http://schemas.microsoft.com/office/drawing/2014/main" id="{DA0B6105-4183-4AEC-BDB1-E67B7B2C70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5A8B956C-6D95-401E-8C33-997227D9D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46233" y="2838638"/>
            <a:ext cx="46634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3620E13F-26DD-4795-8E07-303D8755436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973" r="263" b="-4"/>
          <a:stretch>
            <a:fillRect/>
          </a:stretch>
        </p:blipFill>
        <p:spPr>
          <a:xfrm>
            <a:off x="1295401" y="3153522"/>
            <a:ext cx="2216907" cy="2418902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pic>
        <p:nvPicPr>
          <p:cNvPr id="4" name="Picture 3" descr="HMRC £5,000 charge hitting more people in new update - Daily Star">
            <a:extLst>
              <a:ext uri="{FF2B5EF4-FFF2-40B4-BE49-F238E27FC236}">
                <a16:creationId xmlns:a16="http://schemas.microsoft.com/office/drawing/2014/main" id="{669468B5-F65C-8F19-A616-617678E5B4B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8973" r="11583" b="4"/>
          <a:stretch>
            <a:fillRect/>
          </a:stretch>
        </p:blipFill>
        <p:spPr>
          <a:xfrm>
            <a:off x="3837973" y="3153522"/>
            <a:ext cx="2229372" cy="2418902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0164E5B-AEB9-35E1-E2BC-BC83489E49ED}"/>
              </a:ext>
            </a:extLst>
          </p:cNvPr>
          <p:cNvSpPr txBox="1"/>
          <p:nvPr/>
        </p:nvSpPr>
        <p:spPr>
          <a:xfrm>
            <a:off x="6604033" y="1158023"/>
            <a:ext cx="4528947" cy="46963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Customer Service Issues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Basil does not offer a delivery service. 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Customers cannot always place orders in advance. 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Long queues can put customers off buying. 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Higher Costs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Rent, energy bills and insurance have increased. 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Organic ingredients have become more expensive.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5962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FCFCE-5438-C505-19C6-323794A93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Times New Roman"/>
                <a:ea typeface="+mj-lt"/>
                <a:cs typeface="Times New Roman"/>
              </a:rPr>
              <a:t>PESTEL Analysis for Basil's Bakery</a:t>
            </a:r>
            <a:endParaRPr lang="en-US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DD502-4822-6BBF-A200-C20DF6A8F0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90190" cy="354016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b="1">
                <a:latin typeface="Times New Roman"/>
                <a:cs typeface="Times New Roman"/>
              </a:rPr>
              <a:t>Political</a:t>
            </a:r>
          </a:p>
          <a:p>
            <a:pPr marL="0" indent="0">
              <a:buSzPct val="114999"/>
              <a:buNone/>
            </a:pPr>
            <a:r>
              <a:rPr lang="en-GB" sz="1600">
                <a:latin typeface="Times New Roman"/>
                <a:ea typeface="+mn-lt"/>
                <a:cs typeface="Times New Roman"/>
              </a:rPr>
              <a:t>Business rates and taxes increase business costs. </a:t>
            </a:r>
            <a:endParaRPr lang="en-GB" sz="1600">
              <a:latin typeface="Times New Roman"/>
              <a:cs typeface="Times New Roman"/>
            </a:endParaRPr>
          </a:p>
          <a:p>
            <a:pPr>
              <a:buSzPct val="114999"/>
            </a:pPr>
            <a:r>
              <a:rPr lang="en-GB" sz="1600" b="1">
                <a:latin typeface="Times New Roman"/>
                <a:cs typeface="Times New Roman"/>
              </a:rPr>
              <a:t>Economic</a:t>
            </a:r>
          </a:p>
          <a:p>
            <a:pPr marL="0" indent="0">
              <a:buSzPct val="114999"/>
              <a:buNone/>
            </a:pPr>
            <a:r>
              <a:rPr lang="en-GB" sz="1600" dirty="0">
                <a:latin typeface="Times New Roman"/>
                <a:ea typeface="+mn-lt"/>
                <a:cs typeface="Times New Roman"/>
              </a:rPr>
              <a:t>Inflation has increased rent, bills and ingredient prices. </a:t>
            </a:r>
            <a:endParaRPr lang="en-GB" sz="1600">
              <a:latin typeface="Times New Roman"/>
              <a:cs typeface="Times New Roman"/>
            </a:endParaRPr>
          </a:p>
          <a:p>
            <a:pPr marL="0" indent="0">
              <a:buSzPct val="114999"/>
              <a:buNone/>
            </a:pPr>
            <a:r>
              <a:rPr lang="en-GB" sz="1600">
                <a:latin typeface="Times New Roman"/>
                <a:ea typeface="+mn-lt"/>
                <a:cs typeface="Times New Roman"/>
              </a:rPr>
              <a:t>Customers may have less money to spend. </a:t>
            </a:r>
            <a:endParaRPr lang="en-GB" sz="1600">
              <a:latin typeface="Times New Roman"/>
              <a:cs typeface="Times New Roman"/>
            </a:endParaRPr>
          </a:p>
          <a:p>
            <a:pPr>
              <a:buSzPct val="114999"/>
            </a:pPr>
            <a:r>
              <a:rPr lang="en-GB" sz="1600" b="1">
                <a:latin typeface="Times New Roman"/>
                <a:cs typeface="Times New Roman"/>
              </a:rPr>
              <a:t>Social</a:t>
            </a:r>
          </a:p>
          <a:p>
            <a:pPr marL="0" indent="0">
              <a:buSzPct val="114999"/>
              <a:buNone/>
            </a:pPr>
            <a:r>
              <a:rPr lang="en-GB" sz="1600">
                <a:latin typeface="Times New Roman"/>
                <a:ea typeface="+mn-lt"/>
                <a:cs typeface="Times New Roman"/>
              </a:rPr>
              <a:t>More people work from home. </a:t>
            </a:r>
            <a:endParaRPr lang="en-GB" sz="1600">
              <a:latin typeface="Times New Roman"/>
              <a:cs typeface="Times New Roman"/>
            </a:endParaRPr>
          </a:p>
          <a:p>
            <a:pPr marL="0" indent="0">
              <a:buSzPct val="114999"/>
              <a:buNone/>
            </a:pPr>
            <a:r>
              <a:rPr lang="en-GB" sz="1600">
                <a:latin typeface="Times New Roman"/>
                <a:ea typeface="+mn-lt"/>
                <a:cs typeface="Times New Roman"/>
              </a:rPr>
              <a:t>Fewer people visit the retail park.</a:t>
            </a:r>
            <a:endParaRPr lang="en-GB" sz="1600">
              <a:latin typeface="Times New Roman"/>
              <a:cs typeface="Times New Roman"/>
            </a:endParaRPr>
          </a:p>
          <a:p>
            <a:pPr>
              <a:buSzPct val="114999"/>
            </a:pPr>
            <a:endParaRPr lang="en-GB" sz="1400" dirty="0"/>
          </a:p>
          <a:p>
            <a:pPr>
              <a:buSzPct val="114999"/>
            </a:pPr>
            <a:endParaRPr lang="en-GB" sz="1800" b="1" dirty="0"/>
          </a:p>
          <a:p>
            <a:pPr marL="0" indent="0">
              <a:buSzPct val="114999"/>
              <a:buNone/>
            </a:pPr>
            <a:endParaRPr lang="en-GB" sz="1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5D4D69-A544-D9C6-F602-DE7724D9A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80704" y="2560320"/>
            <a:ext cx="4818944" cy="354016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b="1">
                <a:latin typeface="Times New Roman"/>
                <a:cs typeface="Times New Roman"/>
              </a:rPr>
              <a:t>Technological</a:t>
            </a:r>
          </a:p>
          <a:p>
            <a:pPr marL="0" indent="0">
              <a:buSzPct val="114999"/>
              <a:buNone/>
            </a:pPr>
            <a:r>
              <a:rPr lang="en-GB" sz="1600">
                <a:latin typeface="Times New Roman"/>
                <a:ea typeface="+mn-lt"/>
                <a:cs typeface="Times New Roman"/>
              </a:rPr>
              <a:t>The bakery does not offer online ordering or delivery. </a:t>
            </a:r>
            <a:endParaRPr lang="en-GB" sz="1600">
              <a:latin typeface="Times New Roman"/>
              <a:cs typeface="Times New Roman"/>
            </a:endParaRPr>
          </a:p>
          <a:p>
            <a:pPr marL="0" indent="0">
              <a:buSzPct val="114999"/>
              <a:buNone/>
            </a:pPr>
            <a:r>
              <a:rPr lang="en-GB" sz="1600">
                <a:latin typeface="Times New Roman"/>
                <a:ea typeface="+mn-lt"/>
                <a:cs typeface="Times New Roman"/>
              </a:rPr>
              <a:t>Customers want faster and more convenient ways to buy. </a:t>
            </a:r>
            <a:endParaRPr lang="en-GB" sz="1600">
              <a:latin typeface="Times New Roman"/>
              <a:cs typeface="Times New Roman"/>
            </a:endParaRPr>
          </a:p>
          <a:p>
            <a:pPr>
              <a:buSzPct val="114999"/>
            </a:pPr>
            <a:r>
              <a:rPr lang="en-GB" sz="1600" b="1">
                <a:latin typeface="Times New Roman"/>
                <a:cs typeface="Times New Roman"/>
              </a:rPr>
              <a:t>Environmental</a:t>
            </a:r>
          </a:p>
          <a:p>
            <a:pPr marL="0" indent="0">
              <a:buSzPct val="114999"/>
              <a:buNone/>
            </a:pPr>
            <a:r>
              <a:rPr lang="en-GB" sz="1600" dirty="0">
                <a:latin typeface="Times New Roman"/>
                <a:ea typeface="+mn-lt"/>
                <a:cs typeface="Times New Roman"/>
              </a:rPr>
              <a:t>Organic ingredients can be affected by bad weather and poor harvests. </a:t>
            </a:r>
            <a:endParaRPr lang="en-GB" sz="1600">
              <a:latin typeface="Times New Roman"/>
              <a:cs typeface="Times New Roman"/>
            </a:endParaRPr>
          </a:p>
          <a:p>
            <a:pPr marL="0" indent="0">
              <a:buSzPct val="114999"/>
              <a:buNone/>
            </a:pPr>
            <a:r>
              <a:rPr lang="en-GB" sz="1600">
                <a:latin typeface="Times New Roman"/>
                <a:ea typeface="+mn-lt"/>
                <a:cs typeface="Times New Roman"/>
              </a:rPr>
              <a:t>This can increase costs. </a:t>
            </a:r>
            <a:endParaRPr lang="en-GB" sz="1600">
              <a:latin typeface="Times New Roman"/>
              <a:cs typeface="Times New Roman"/>
            </a:endParaRPr>
          </a:p>
          <a:p>
            <a:pPr>
              <a:buSzPct val="114999"/>
            </a:pPr>
            <a:r>
              <a:rPr lang="en-GB" sz="1600" b="1">
                <a:latin typeface="Times New Roman"/>
                <a:cs typeface="Times New Roman"/>
              </a:rPr>
              <a:t>Legal</a:t>
            </a:r>
          </a:p>
          <a:p>
            <a:pPr marL="0" indent="0">
              <a:buSzPct val="114999"/>
              <a:buNone/>
            </a:pPr>
            <a:r>
              <a:rPr lang="en-GB" sz="1600">
                <a:latin typeface="Times New Roman"/>
                <a:ea typeface="+mn-lt"/>
                <a:cs typeface="Times New Roman"/>
              </a:rPr>
              <a:t>Food safety and employment laws can increase costs and paperwork.</a:t>
            </a:r>
            <a:endParaRPr lang="en-GB" sz="1600">
              <a:latin typeface="Times New Roman"/>
              <a:cs typeface="Times New Roman"/>
            </a:endParaRPr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30182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69" name="Picture 68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70" name="Picture 69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E23345-6FB7-1184-CBEB-F15638546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548996"/>
          </a:xfrm>
        </p:spPr>
        <p:txBody>
          <a:bodyPr anchor="b">
            <a:noAutofit/>
          </a:bodyPr>
          <a:lstStyle/>
          <a:p>
            <a:r>
              <a:rPr lang="en-GB" sz="3200">
                <a:solidFill>
                  <a:srgbClr val="262626"/>
                </a:solidFill>
                <a:latin typeface="Times New Roman"/>
                <a:ea typeface="+mj-lt"/>
                <a:cs typeface="Times New Roman"/>
              </a:rPr>
              <a:t>Fishbone Diagram</a:t>
            </a:r>
            <a:endParaRPr lang="en-US" sz="3200">
              <a:solidFill>
                <a:srgbClr val="262626"/>
              </a:solidFill>
              <a:latin typeface="Times New Roman"/>
              <a:cs typeface="Times New Roman"/>
            </a:endParaRPr>
          </a:p>
        </p:txBody>
      </p: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824C9-2C0D-EB3C-DB05-E85B34AB29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93774"/>
            <a:ext cx="3660057" cy="3382094"/>
          </a:xfrm>
        </p:spPr>
        <p:txBody>
          <a:bodyPr>
            <a:normAutofit/>
          </a:bodyPr>
          <a:lstStyle/>
          <a:p>
            <a:pPr algn="ctr"/>
            <a:endParaRPr lang="en-GB" sz="1600">
              <a:solidFill>
                <a:srgbClr val="262626"/>
              </a:solidFill>
            </a:endParaRPr>
          </a:p>
          <a:p>
            <a:pPr algn="ctr">
              <a:buSzPct val="114999"/>
            </a:pPr>
            <a:endParaRPr lang="en-GB" sz="1600">
              <a:solidFill>
                <a:srgbClr val="262626"/>
              </a:solidFill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ADE6B6A-DB56-4772-A5CB-D4BD807F10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3536" y="1717577"/>
            <a:ext cx="10573427" cy="4429257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25A13C5-EDDE-3740-2360-F51F2C41073C}"/>
              </a:ext>
            </a:extLst>
          </p:cNvPr>
          <p:cNvSpPr txBox="1"/>
          <p:nvPr/>
        </p:nvSpPr>
        <p:spPr>
          <a:xfrm>
            <a:off x="3048000" y="3429000"/>
            <a:ext cx="6096000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         </a:t>
            </a:r>
            <a:endParaRPr lang="en-US"/>
          </a:p>
          <a:p>
            <a:pPr algn="ctr"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836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51AEF-BFFA-4990-661A-3BF44919A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  <a:latin typeface="Times New Roman"/>
                <a:ea typeface="+mj-lt"/>
                <a:cs typeface="Times New Roman"/>
              </a:rPr>
              <a:t>Key Findings </a:t>
            </a:r>
            <a:endParaRPr lang="en-US">
              <a:solidFill>
                <a:srgbClr val="262626"/>
              </a:solidFill>
              <a:latin typeface="Times New Roman"/>
              <a:cs typeface="Times New Roman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3D75EE-1C00-E0F4-B9DD-B9EFFBFE40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4843055"/>
              </p:ext>
            </p:extLst>
          </p:nvPr>
        </p:nvGraphicFramePr>
        <p:xfrm>
          <a:off x="1439173" y="2801139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50523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684E2-3F65-67A4-AE2E-E4CCC6267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latin typeface="Times New Roman"/>
                <a:ea typeface="+mj-lt"/>
                <a:cs typeface="Times New Roman"/>
              </a:rPr>
              <a:t>Conclusion</a:t>
            </a:r>
            <a:br>
              <a:rPr lang="en-GB" dirty="0">
                <a:ea typeface="+mj-lt"/>
                <a:cs typeface="+mj-lt"/>
              </a:rPr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BE482-42F4-366D-C25D-05D0FA0D25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Times New Roman"/>
                <a:ea typeface="+mn-lt"/>
                <a:cs typeface="Times New Roman"/>
              </a:rPr>
              <a:t>Basil's Bakery faces a combination of external market changes and internal operational challenges. While external factors cannot be fully controlled, adopting technology-based solutions such as online ordering, pre-order systems and delivery services may help the business adapt and improve future sales performance.</a:t>
            </a:r>
            <a:endParaRPr lang="en-GB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7827617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31EEF-0D67-5044-A7A2-12E9EE782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Times New Roman"/>
                <a:ea typeface="+mj-lt"/>
                <a:cs typeface="Times New Roman"/>
              </a:rPr>
              <a:t>References</a:t>
            </a:r>
            <a:endParaRPr lang="en-US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EFA7A-5092-0FF2-FF36-E2570F0D66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ea typeface="+mn-lt"/>
                <a:cs typeface="+mn-lt"/>
              </a:rPr>
              <a:t>Johnson, G., Scholes, K. and Whittington, R. (2020) </a:t>
            </a:r>
            <a:r>
              <a:rPr lang="en-GB" i="1" dirty="0">
                <a:ea typeface="+mn-lt"/>
                <a:cs typeface="+mn-lt"/>
              </a:rPr>
              <a:t>Exploring Strategy</a:t>
            </a:r>
            <a:r>
              <a:rPr lang="en-GB" dirty="0">
                <a:ea typeface="+mn-lt"/>
                <a:cs typeface="+mn-lt"/>
              </a:rPr>
              <a:t>. 12th 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Harlow: Pearson.</a:t>
            </a:r>
            <a:endParaRPr lang="en-GB" dirty="0"/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Ishikawa, K. (1986) </a:t>
            </a:r>
            <a:r>
              <a:rPr lang="en-GB" i="1" dirty="0">
                <a:ea typeface="+mn-lt"/>
                <a:cs typeface="+mn-lt"/>
              </a:rPr>
              <a:t>Guide to Quality Control</a:t>
            </a:r>
            <a:r>
              <a:rPr lang="en-GB" dirty="0">
                <a:ea typeface="+mn-lt"/>
                <a:cs typeface="+mn-lt"/>
              </a:rPr>
              <a:t>. 2nd rev. 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Tokyo: Asian Productivity Organization.</a:t>
            </a:r>
            <a:endParaRPr lang="en-GB" dirty="0"/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Kotler, P. and Keller, K.L. (2016) </a:t>
            </a:r>
            <a:r>
              <a:rPr lang="en-GB" i="1" dirty="0">
                <a:ea typeface="+mn-lt"/>
                <a:cs typeface="+mn-lt"/>
              </a:rPr>
              <a:t>Marketing Management</a:t>
            </a:r>
            <a:r>
              <a:rPr lang="en-GB" dirty="0">
                <a:ea typeface="+mn-lt"/>
                <a:cs typeface="+mn-lt"/>
              </a:rPr>
              <a:t>. 15th 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Harlow: Pearson Education.</a:t>
            </a:r>
            <a:endParaRPr lang="en-GB" dirty="0"/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Worthington, I. and Britton, C. (2018) </a:t>
            </a:r>
            <a:r>
              <a:rPr lang="en-GB" i="1" dirty="0">
                <a:ea typeface="+mn-lt"/>
                <a:cs typeface="+mn-lt"/>
              </a:rPr>
              <a:t>The Business Environment</a:t>
            </a:r>
            <a:r>
              <a:rPr lang="en-GB" dirty="0">
                <a:ea typeface="+mn-lt"/>
                <a:cs typeface="+mn-lt"/>
              </a:rPr>
              <a:t>. 8th 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Harlow: Pearson.</a:t>
            </a:r>
            <a:endParaRPr lang="en-GB" dirty="0"/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Barrow, C., Barrow, P. and Brown, R. (2021) </a:t>
            </a:r>
            <a:r>
              <a:rPr lang="en-GB" i="1" dirty="0">
                <a:ea typeface="+mn-lt"/>
                <a:cs typeface="+mn-lt"/>
              </a:rPr>
              <a:t>The Business Plan Workbook</a:t>
            </a:r>
            <a:r>
              <a:rPr lang="en-GB" dirty="0">
                <a:ea typeface="+mn-lt"/>
                <a:cs typeface="+mn-lt"/>
              </a:rPr>
              <a:t>. 9th 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London: Kogan Page.</a:t>
            </a:r>
            <a:endParaRPr lang="en-GB" dirty="0"/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88667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ank You Clipart Free Stock Photo - Public Domain Pictures">
            <a:extLst>
              <a:ext uri="{FF2B5EF4-FFF2-40B4-BE49-F238E27FC236}">
                <a16:creationId xmlns:a16="http://schemas.microsoft.com/office/drawing/2014/main" id="{92C21618-AF1E-7D81-6C48-1D79442EE4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3249" y="732067"/>
            <a:ext cx="7974257" cy="5379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1595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Organic</vt:lpstr>
      <vt:lpstr>Basil’s Bakery</vt:lpstr>
      <vt:lpstr>INTRODUCTION</vt:lpstr>
      <vt:lpstr>Main Problems Affecting Sales </vt:lpstr>
      <vt:lpstr>PowerPoint Presentation</vt:lpstr>
      <vt:lpstr>PESTEL Analysis for Basil's Bakery</vt:lpstr>
      <vt:lpstr>Fishbone Diagram</vt:lpstr>
      <vt:lpstr>Key Findings </vt:lpstr>
      <vt:lpstr>Conclusion 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275</cp:revision>
  <dcterms:created xsi:type="dcterms:W3CDTF">2026-06-14T08:32:26Z</dcterms:created>
  <dcterms:modified xsi:type="dcterms:W3CDTF">2026-06-14T19:54:47Z</dcterms:modified>
</cp:coreProperties>
</file>