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824" r:id="rId1"/>
  </p:sldMasterIdLst>
  <p:notesMasterIdLst>
    <p:notesMasterId r:id="rId17"/>
  </p:notesMasterIdLst>
  <p:sldIdLst>
    <p:sldId id="256" r:id="rId2"/>
    <p:sldId id="258" r:id="rId3"/>
    <p:sldId id="270" r:id="rId4"/>
    <p:sldId id="257" r:id="rId5"/>
    <p:sldId id="294" r:id="rId6"/>
    <p:sldId id="276" r:id="rId7"/>
    <p:sldId id="277" r:id="rId8"/>
    <p:sldId id="295" r:id="rId9"/>
    <p:sldId id="260" r:id="rId10"/>
    <p:sldId id="289" r:id="rId11"/>
    <p:sldId id="290" r:id="rId12"/>
    <p:sldId id="273" r:id="rId13"/>
    <p:sldId id="292" r:id="rId14"/>
    <p:sldId id="293"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74" autoAdjust="0"/>
    <p:restoredTop sz="88950" autoAdjust="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2">
  <dgm:title val=""/>
  <dgm:desc val=""/>
  <dgm:catLst>
    <dgm:cat type="mainScheme" pri="10200"/>
  </dgm:catLst>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B84C11-07A7-41F5-8B9A-39D0ACB1BF53}" type="doc">
      <dgm:prSet loTypeId="urn:microsoft.com/office/officeart/2005/8/layout/vProcess5" loCatId="process" qsTypeId="urn:microsoft.com/office/officeart/2005/8/quickstyle/simple3" qsCatId="simple" csTypeId="urn:microsoft.com/office/officeart/2005/8/colors/accent4_5" csCatId="accent4" phldr="1"/>
      <dgm:spPr/>
      <dgm:t>
        <a:bodyPr/>
        <a:lstStyle/>
        <a:p>
          <a:endParaRPr lang="en-US"/>
        </a:p>
      </dgm:t>
    </dgm:pt>
    <dgm:pt modelId="{97A8C2AA-AE5F-4DE0-91B1-F0E85C273E74}">
      <dgm:prSet phldrT="[Text]" phldr="0" custT="1"/>
      <dgm:spPr/>
      <dgm:t>
        <a:bodyPr vert="horz" wrap="square"/>
        <a:lstStyle/>
        <a:p>
          <a:pPr algn="just">
            <a:lnSpc>
              <a:spcPct val="100000"/>
            </a:lnSpc>
            <a:spcBef>
              <a:spcPct val="0"/>
            </a:spcBef>
            <a:spcAft>
              <a:spcPct val="35000"/>
            </a:spcAft>
          </a:pPr>
          <a:r>
            <a:rPr lang="en-US" sz="2000" dirty="0"/>
            <a:t>Tesco Plc, a major multinational retailer, has performed a detailed market analysis to evaluate its competitive position and identify expansion opportunities. The company's strong reputation, vast marketing network, and broad variety of goods available </a:t>
          </a:r>
        </a:p>
      </dgm:t>
    </dgm:pt>
    <dgm:pt modelId="{5477065E-AD40-40AD-B851-169D32D6F57B}" type="parTrans" cxnId="{95288B24-9A4E-4131-A215-24320A998D43}">
      <dgm:prSet/>
      <dgm:spPr/>
      <dgm:t>
        <a:bodyPr/>
        <a:lstStyle/>
        <a:p>
          <a:pPr algn="just"/>
          <a:endParaRPr lang="en-US" sz="2000"/>
        </a:p>
      </dgm:t>
    </dgm:pt>
    <dgm:pt modelId="{DD01B2A3-2986-44EB-899A-2EB74CB0A2FA}" type="sibTrans" cxnId="{95288B24-9A4E-4131-A215-24320A998D43}">
      <dgm:prSet custT="1"/>
      <dgm:spPr/>
      <dgm:t>
        <a:bodyPr/>
        <a:lstStyle/>
        <a:p>
          <a:pPr algn="just"/>
          <a:endParaRPr lang="en-US" sz="4000" dirty="0"/>
        </a:p>
      </dgm:t>
    </dgm:pt>
    <dgm:pt modelId="{8ED20423-F7C2-4DAC-B9CC-17F08874BF3A}">
      <dgm:prSet phldrT="[Text]" phldr="0" custT="1"/>
      <dgm:spPr/>
      <dgm:t>
        <a:bodyPr vert="horz" wrap="square"/>
        <a:lstStyle/>
        <a:p>
          <a:pPr algn="just">
            <a:lnSpc>
              <a:spcPct val="100000"/>
            </a:lnSpc>
            <a:spcBef>
              <a:spcPct val="0"/>
            </a:spcBef>
            <a:spcAft>
              <a:spcPct val="35000"/>
            </a:spcAft>
          </a:pPr>
          <a:r>
            <a:rPr lang="en-US" sz="2000" b="0" i="0" dirty="0"/>
            <a:t>Tesco's activities are also examined for their long-term effects on the aftermath of the pandemic, including the increased move to online shopping and changing buyer demands for socially responsible corporate action.</a:t>
          </a:r>
          <a:endParaRPr lang="en-US" sz="2000" dirty="0"/>
        </a:p>
      </dgm:t>
    </dgm:pt>
    <dgm:pt modelId="{6A6DCCB9-B9C9-4F02-8372-40D5BB3E2726}" type="parTrans" cxnId="{86A57F05-BA14-4C2C-B94A-8128950C9A19}">
      <dgm:prSet/>
      <dgm:spPr/>
      <dgm:t>
        <a:bodyPr/>
        <a:lstStyle/>
        <a:p>
          <a:pPr algn="just"/>
          <a:endParaRPr lang="en-US" sz="2000"/>
        </a:p>
      </dgm:t>
    </dgm:pt>
    <dgm:pt modelId="{183EE679-6E63-4B49-9665-FE19B4A2F12A}" type="sibTrans" cxnId="{86A57F05-BA14-4C2C-B94A-8128950C9A19}">
      <dgm:prSet custT="1"/>
      <dgm:spPr/>
      <dgm:t>
        <a:bodyPr/>
        <a:lstStyle/>
        <a:p>
          <a:pPr algn="just"/>
          <a:endParaRPr lang="en-US" sz="4000" dirty="0"/>
        </a:p>
      </dgm:t>
    </dgm:pt>
    <dgm:pt modelId="{D4BD55C7-AC3C-43FC-8A67-85D9B43F95ED}">
      <dgm:prSet phldrT="[Text]" phldr="0" custT="1"/>
      <dgm:spPr/>
      <dgm:t>
        <a:bodyPr vert="horz" wrap="square"/>
        <a:lstStyle/>
        <a:p>
          <a:pPr algn="just">
            <a:lnSpc>
              <a:spcPct val="100000"/>
            </a:lnSpc>
            <a:spcBef>
              <a:spcPct val="0"/>
            </a:spcBef>
            <a:spcAft>
              <a:spcPct val="35000"/>
            </a:spcAft>
          </a:pPr>
          <a:r>
            <a:rPr lang="en-US" sz="2000" dirty="0"/>
            <a:t>The presentation covers tactics for controlling supply chains, responding to shifting customer preferences, and setting up security and health measures. The management of the outbreak by the business is covered in great detail</a:t>
          </a:r>
        </a:p>
      </dgm:t>
    </dgm:pt>
    <dgm:pt modelId="{0E3D13F2-5377-4EE3-8062-8626E5770718}" type="parTrans" cxnId="{EB40FF62-9C1E-4A33-BE11-871FBB5EF353}">
      <dgm:prSet/>
      <dgm:spPr/>
      <dgm:t>
        <a:bodyPr/>
        <a:lstStyle/>
        <a:p>
          <a:pPr algn="just"/>
          <a:endParaRPr lang="en-US" sz="2000"/>
        </a:p>
      </dgm:t>
    </dgm:pt>
    <dgm:pt modelId="{767768A6-72C8-4B98-98E5-B01A1C804B6A}" type="sibTrans" cxnId="{EB40FF62-9C1E-4A33-BE11-871FBB5EF353}">
      <dgm:prSet/>
      <dgm:spPr/>
      <dgm:t>
        <a:bodyPr/>
        <a:lstStyle/>
        <a:p>
          <a:pPr algn="just"/>
          <a:endParaRPr lang="en-US" sz="2000"/>
        </a:p>
      </dgm:t>
    </dgm:pt>
    <dgm:pt modelId="{EBE81508-B149-4B3C-B231-97BF5F08472D}" type="pres">
      <dgm:prSet presAssocID="{46B84C11-07A7-41F5-8B9A-39D0ACB1BF53}" presName="outerComposite" presStyleCnt="0">
        <dgm:presLayoutVars>
          <dgm:chMax val="5"/>
          <dgm:dir/>
          <dgm:resizeHandles val="exact"/>
        </dgm:presLayoutVars>
      </dgm:prSet>
      <dgm:spPr/>
    </dgm:pt>
    <dgm:pt modelId="{526F08A7-0F36-4A10-9552-DD6C2051F03D}" type="pres">
      <dgm:prSet presAssocID="{46B84C11-07A7-41F5-8B9A-39D0ACB1BF53}" presName="dummyMaxCanvas" presStyleCnt="0">
        <dgm:presLayoutVars/>
      </dgm:prSet>
      <dgm:spPr/>
    </dgm:pt>
    <dgm:pt modelId="{3919437E-4A2C-4D67-99AE-59DF82E41407}" type="pres">
      <dgm:prSet presAssocID="{46B84C11-07A7-41F5-8B9A-39D0ACB1BF53}" presName="ThreeNodes_1" presStyleLbl="node1" presStyleIdx="0" presStyleCnt="3">
        <dgm:presLayoutVars>
          <dgm:bulletEnabled val="1"/>
        </dgm:presLayoutVars>
      </dgm:prSet>
      <dgm:spPr/>
    </dgm:pt>
    <dgm:pt modelId="{A339F384-4BED-4FC2-8E07-A05A6FA26E24}" type="pres">
      <dgm:prSet presAssocID="{46B84C11-07A7-41F5-8B9A-39D0ACB1BF53}" presName="ThreeNodes_2" presStyleLbl="node1" presStyleIdx="1" presStyleCnt="3">
        <dgm:presLayoutVars>
          <dgm:bulletEnabled val="1"/>
        </dgm:presLayoutVars>
      </dgm:prSet>
      <dgm:spPr/>
    </dgm:pt>
    <dgm:pt modelId="{1849904B-B9A1-41B8-AE72-D62AF180C8CC}" type="pres">
      <dgm:prSet presAssocID="{46B84C11-07A7-41F5-8B9A-39D0ACB1BF53}" presName="ThreeNodes_3" presStyleLbl="node1" presStyleIdx="2" presStyleCnt="3">
        <dgm:presLayoutVars>
          <dgm:bulletEnabled val="1"/>
        </dgm:presLayoutVars>
      </dgm:prSet>
      <dgm:spPr/>
    </dgm:pt>
    <dgm:pt modelId="{CF9E5FB5-3C8E-4F9C-BE67-08F0D67091D7}" type="pres">
      <dgm:prSet presAssocID="{46B84C11-07A7-41F5-8B9A-39D0ACB1BF53}" presName="ThreeConn_1-2" presStyleLbl="fgAccFollowNode1" presStyleIdx="0" presStyleCnt="2">
        <dgm:presLayoutVars>
          <dgm:bulletEnabled val="1"/>
        </dgm:presLayoutVars>
      </dgm:prSet>
      <dgm:spPr/>
    </dgm:pt>
    <dgm:pt modelId="{A03B5AAD-8870-4FBD-A0AF-D6730408EEF5}" type="pres">
      <dgm:prSet presAssocID="{46B84C11-07A7-41F5-8B9A-39D0ACB1BF53}" presName="ThreeConn_2-3" presStyleLbl="fgAccFollowNode1" presStyleIdx="1" presStyleCnt="2">
        <dgm:presLayoutVars>
          <dgm:bulletEnabled val="1"/>
        </dgm:presLayoutVars>
      </dgm:prSet>
      <dgm:spPr/>
    </dgm:pt>
    <dgm:pt modelId="{7AF2ADE7-1D5F-4587-963C-19F4667E16E0}" type="pres">
      <dgm:prSet presAssocID="{46B84C11-07A7-41F5-8B9A-39D0ACB1BF53}" presName="ThreeNodes_1_text" presStyleLbl="node1" presStyleIdx="2" presStyleCnt="3">
        <dgm:presLayoutVars>
          <dgm:bulletEnabled val="1"/>
        </dgm:presLayoutVars>
      </dgm:prSet>
      <dgm:spPr/>
    </dgm:pt>
    <dgm:pt modelId="{B1D9E1BE-B5DA-43D1-8C09-88380C579620}" type="pres">
      <dgm:prSet presAssocID="{46B84C11-07A7-41F5-8B9A-39D0ACB1BF53}" presName="ThreeNodes_2_text" presStyleLbl="node1" presStyleIdx="2" presStyleCnt="3">
        <dgm:presLayoutVars>
          <dgm:bulletEnabled val="1"/>
        </dgm:presLayoutVars>
      </dgm:prSet>
      <dgm:spPr/>
    </dgm:pt>
    <dgm:pt modelId="{C30B45B3-C9C6-402B-89DA-20610CD8F55C}" type="pres">
      <dgm:prSet presAssocID="{46B84C11-07A7-41F5-8B9A-39D0ACB1BF53}" presName="ThreeNodes_3_text" presStyleLbl="node1" presStyleIdx="2" presStyleCnt="3">
        <dgm:presLayoutVars>
          <dgm:bulletEnabled val="1"/>
        </dgm:presLayoutVars>
      </dgm:prSet>
      <dgm:spPr/>
    </dgm:pt>
  </dgm:ptLst>
  <dgm:cxnLst>
    <dgm:cxn modelId="{86A57F05-BA14-4C2C-B94A-8128950C9A19}" srcId="{46B84C11-07A7-41F5-8B9A-39D0ACB1BF53}" destId="{8ED20423-F7C2-4DAC-B9CC-17F08874BF3A}" srcOrd="1" destOrd="0" parTransId="{6A6DCCB9-B9C9-4F02-8372-40D5BB3E2726}" sibTransId="{183EE679-6E63-4B49-9665-FE19B4A2F12A}"/>
    <dgm:cxn modelId="{95288B24-9A4E-4131-A215-24320A998D43}" srcId="{46B84C11-07A7-41F5-8B9A-39D0ACB1BF53}" destId="{97A8C2AA-AE5F-4DE0-91B1-F0E85C273E74}" srcOrd="0" destOrd="0" parTransId="{5477065E-AD40-40AD-B851-169D32D6F57B}" sibTransId="{DD01B2A3-2986-44EB-899A-2EB74CB0A2FA}"/>
    <dgm:cxn modelId="{AAE0F833-E7BD-47CE-BDD3-9342C7A5FEA9}" type="presOf" srcId="{8ED20423-F7C2-4DAC-B9CC-17F08874BF3A}" destId="{A339F384-4BED-4FC2-8E07-A05A6FA26E24}" srcOrd="0" destOrd="0" presId="urn:microsoft.com/office/officeart/2005/8/layout/vProcess5"/>
    <dgm:cxn modelId="{7DF4CD60-0F7F-4444-A735-4A95A318D073}" type="presOf" srcId="{D4BD55C7-AC3C-43FC-8A67-85D9B43F95ED}" destId="{C30B45B3-C9C6-402B-89DA-20610CD8F55C}" srcOrd="1" destOrd="0" presId="urn:microsoft.com/office/officeart/2005/8/layout/vProcess5"/>
    <dgm:cxn modelId="{EB40FF62-9C1E-4A33-BE11-871FBB5EF353}" srcId="{46B84C11-07A7-41F5-8B9A-39D0ACB1BF53}" destId="{D4BD55C7-AC3C-43FC-8A67-85D9B43F95ED}" srcOrd="2" destOrd="0" parTransId="{0E3D13F2-5377-4EE3-8062-8626E5770718}" sibTransId="{767768A6-72C8-4B98-98E5-B01A1C804B6A}"/>
    <dgm:cxn modelId="{2A2A708D-550D-4898-BC31-B5257EA9E778}" type="presOf" srcId="{8ED20423-F7C2-4DAC-B9CC-17F08874BF3A}" destId="{B1D9E1BE-B5DA-43D1-8C09-88380C579620}" srcOrd="1" destOrd="0" presId="urn:microsoft.com/office/officeart/2005/8/layout/vProcess5"/>
    <dgm:cxn modelId="{BB246091-D789-4905-9AE3-F7FB72A69AD9}" type="presOf" srcId="{183EE679-6E63-4B49-9665-FE19B4A2F12A}" destId="{A03B5AAD-8870-4FBD-A0AF-D6730408EEF5}" srcOrd="0" destOrd="0" presId="urn:microsoft.com/office/officeart/2005/8/layout/vProcess5"/>
    <dgm:cxn modelId="{DC2D9392-B990-4DAC-B1CA-627F2872F111}" type="presOf" srcId="{DD01B2A3-2986-44EB-899A-2EB74CB0A2FA}" destId="{CF9E5FB5-3C8E-4F9C-BE67-08F0D67091D7}" srcOrd="0" destOrd="0" presId="urn:microsoft.com/office/officeart/2005/8/layout/vProcess5"/>
    <dgm:cxn modelId="{093656C6-6C98-4B9D-95E0-9BC336891DC7}" type="presOf" srcId="{D4BD55C7-AC3C-43FC-8A67-85D9B43F95ED}" destId="{1849904B-B9A1-41B8-AE72-D62AF180C8CC}" srcOrd="0" destOrd="0" presId="urn:microsoft.com/office/officeart/2005/8/layout/vProcess5"/>
    <dgm:cxn modelId="{A0CFD6F0-2583-4A3A-B3C2-A6C2B09DD043}" type="presOf" srcId="{97A8C2AA-AE5F-4DE0-91B1-F0E85C273E74}" destId="{7AF2ADE7-1D5F-4587-963C-19F4667E16E0}" srcOrd="1" destOrd="0" presId="urn:microsoft.com/office/officeart/2005/8/layout/vProcess5"/>
    <dgm:cxn modelId="{F42BB5FD-7D22-4326-91D2-DFCC6C10F8F8}" type="presOf" srcId="{46B84C11-07A7-41F5-8B9A-39D0ACB1BF53}" destId="{EBE81508-B149-4B3C-B231-97BF5F08472D}" srcOrd="0" destOrd="0" presId="urn:microsoft.com/office/officeart/2005/8/layout/vProcess5"/>
    <dgm:cxn modelId="{C9840DFF-39F0-461D-9CB0-A3013F9BAE59}" type="presOf" srcId="{97A8C2AA-AE5F-4DE0-91B1-F0E85C273E74}" destId="{3919437E-4A2C-4D67-99AE-59DF82E41407}" srcOrd="0" destOrd="0" presId="urn:microsoft.com/office/officeart/2005/8/layout/vProcess5"/>
    <dgm:cxn modelId="{444DE563-CBB8-43D6-BDC5-98E9510667C7}" type="presParOf" srcId="{EBE81508-B149-4B3C-B231-97BF5F08472D}" destId="{526F08A7-0F36-4A10-9552-DD6C2051F03D}" srcOrd="0" destOrd="0" presId="urn:microsoft.com/office/officeart/2005/8/layout/vProcess5"/>
    <dgm:cxn modelId="{B8B66F3C-6C36-400C-9109-618A859EF096}" type="presParOf" srcId="{EBE81508-B149-4B3C-B231-97BF5F08472D}" destId="{3919437E-4A2C-4D67-99AE-59DF82E41407}" srcOrd="1" destOrd="0" presId="urn:microsoft.com/office/officeart/2005/8/layout/vProcess5"/>
    <dgm:cxn modelId="{0DC89365-77EA-4C97-928D-C1BFEC67363C}" type="presParOf" srcId="{EBE81508-B149-4B3C-B231-97BF5F08472D}" destId="{A339F384-4BED-4FC2-8E07-A05A6FA26E24}" srcOrd="2" destOrd="0" presId="urn:microsoft.com/office/officeart/2005/8/layout/vProcess5"/>
    <dgm:cxn modelId="{36A3A4AD-E09B-4FE8-B95E-B975DD88A4BD}" type="presParOf" srcId="{EBE81508-B149-4B3C-B231-97BF5F08472D}" destId="{1849904B-B9A1-41B8-AE72-D62AF180C8CC}" srcOrd="3" destOrd="0" presId="urn:microsoft.com/office/officeart/2005/8/layout/vProcess5"/>
    <dgm:cxn modelId="{7651EF96-45D4-462F-9129-DAB13E56FBD5}" type="presParOf" srcId="{EBE81508-B149-4B3C-B231-97BF5F08472D}" destId="{CF9E5FB5-3C8E-4F9C-BE67-08F0D67091D7}" srcOrd="4" destOrd="0" presId="urn:microsoft.com/office/officeart/2005/8/layout/vProcess5"/>
    <dgm:cxn modelId="{C2059430-2CBE-4AD2-AF68-8D2218375416}" type="presParOf" srcId="{EBE81508-B149-4B3C-B231-97BF5F08472D}" destId="{A03B5AAD-8870-4FBD-A0AF-D6730408EEF5}" srcOrd="5" destOrd="0" presId="urn:microsoft.com/office/officeart/2005/8/layout/vProcess5"/>
    <dgm:cxn modelId="{75DF6642-896B-459F-98CB-AB17440A5336}" type="presParOf" srcId="{EBE81508-B149-4B3C-B231-97BF5F08472D}" destId="{7AF2ADE7-1D5F-4587-963C-19F4667E16E0}" srcOrd="6" destOrd="0" presId="urn:microsoft.com/office/officeart/2005/8/layout/vProcess5"/>
    <dgm:cxn modelId="{75540659-A68E-47B8-ACFE-C7572F024308}" type="presParOf" srcId="{EBE81508-B149-4B3C-B231-97BF5F08472D}" destId="{B1D9E1BE-B5DA-43D1-8C09-88380C579620}" srcOrd="7" destOrd="0" presId="urn:microsoft.com/office/officeart/2005/8/layout/vProcess5"/>
    <dgm:cxn modelId="{973FA12F-A7DF-4D42-8C84-C6300A71ADFC}" type="presParOf" srcId="{EBE81508-B149-4B3C-B231-97BF5F08472D}" destId="{C30B45B3-C9C6-402B-89DA-20610CD8F55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C320EB-5352-40AA-A0A9-C13066E1373C}" type="doc">
      <dgm:prSet loTypeId="urn:microsoft.com/office/officeart/2005/8/layout/vList2" loCatId="list" qsTypeId="urn:microsoft.com/office/officeart/2005/8/quickstyle/simple3" qsCatId="simple" csTypeId="urn:microsoft.com/office/officeart/2005/8/colors/colorful5" csCatId="colorful" phldr="1"/>
      <dgm:spPr/>
      <dgm:t>
        <a:bodyPr/>
        <a:lstStyle/>
        <a:p>
          <a:endParaRPr lang="en-US"/>
        </a:p>
      </dgm:t>
    </dgm:pt>
    <dgm:pt modelId="{773C5012-55F9-436E-B78B-2A38D8AAA0C0}">
      <dgm:prSet phldrT="[Text]" phldr="0" custT="1"/>
      <dgm:spPr/>
      <dgm:t>
        <a:bodyPr vert="horz" wrap="square"/>
        <a:lstStyle/>
        <a:p>
          <a:pPr algn="just">
            <a:lnSpc>
              <a:spcPct val="100000"/>
            </a:lnSpc>
            <a:spcBef>
              <a:spcPct val="0"/>
            </a:spcBef>
            <a:spcAft>
              <a:spcPct val="35000"/>
            </a:spcAft>
          </a:pPr>
          <a:r>
            <a:rPr lang="en-US" sz="2000" dirty="0"/>
            <a:t>The business focuses a strong emphasis on efficient inventory management, efficient shipping, and strong relationships with vendors to guarantee that products are accessible across a variety of markets.</a:t>
          </a:r>
        </a:p>
      </dgm:t>
    </dgm:pt>
    <dgm:pt modelId="{E1399106-9BE2-43F4-9430-F473CB36780F}" type="parTrans" cxnId="{4B24B67C-4605-4D60-9A9F-CA5058A6D1B8}">
      <dgm:prSet/>
      <dgm:spPr/>
      <dgm:t>
        <a:bodyPr/>
        <a:lstStyle/>
        <a:p>
          <a:endParaRPr lang="en-US" sz="2400"/>
        </a:p>
      </dgm:t>
    </dgm:pt>
    <dgm:pt modelId="{507A6FE3-4D55-4ED6-A973-429D64C5DF28}" type="sibTrans" cxnId="{4B24B67C-4605-4D60-9A9F-CA5058A6D1B8}">
      <dgm:prSet/>
      <dgm:spPr/>
      <dgm:t>
        <a:bodyPr/>
        <a:lstStyle/>
        <a:p>
          <a:endParaRPr lang="en-US" sz="2400"/>
        </a:p>
      </dgm:t>
    </dgm:pt>
    <dgm:pt modelId="{0124C02D-9AB5-4A11-991D-7896F13D203C}">
      <dgm:prSet phldr="0" custT="1"/>
      <dgm:spPr/>
      <dgm:t>
        <a:bodyPr vert="horz" wrap="square"/>
        <a:lstStyle/>
        <a:p>
          <a:pPr algn="just">
            <a:lnSpc>
              <a:spcPct val="100000"/>
            </a:lnSpc>
            <a:spcBef>
              <a:spcPct val="0"/>
            </a:spcBef>
            <a:spcAft>
              <a:spcPct val="35000"/>
            </a:spcAft>
          </a:pPr>
          <a:r>
            <a:rPr lang="en-US" altLang="en-US" sz="2000" dirty="0"/>
            <a:t>TESCO has a positive brand reputation that is based on reliability, price, and quality. This reputation has an impact on its worldwide business environment. </a:t>
          </a:r>
        </a:p>
        <a:p>
          <a:pPr algn="just">
            <a:lnSpc>
              <a:spcPct val="100000"/>
            </a:lnSpc>
            <a:spcBef>
              <a:spcPct val="0"/>
            </a:spcBef>
            <a:spcAft>
              <a:spcPct val="35000"/>
            </a:spcAft>
          </a:pPr>
          <a:endParaRPr altLang="en-US" sz="2000" dirty="0"/>
        </a:p>
      </dgm:t>
    </dgm:pt>
    <dgm:pt modelId="{B7275652-CDB2-4EDB-A036-21A2A3618541}" type="parTrans" cxnId="{C2A3C345-8186-4119-BE0C-815C15383058}">
      <dgm:prSet/>
      <dgm:spPr/>
      <dgm:t>
        <a:bodyPr/>
        <a:lstStyle/>
        <a:p>
          <a:endParaRPr lang="en-US" sz="2400"/>
        </a:p>
      </dgm:t>
    </dgm:pt>
    <dgm:pt modelId="{800ECF84-6ACF-4919-912F-CA9D12D4237C}" type="sibTrans" cxnId="{C2A3C345-8186-4119-BE0C-815C15383058}">
      <dgm:prSet/>
      <dgm:spPr/>
      <dgm:t>
        <a:bodyPr/>
        <a:lstStyle/>
        <a:p>
          <a:endParaRPr lang="en-US" sz="2400"/>
        </a:p>
      </dgm:t>
    </dgm:pt>
    <dgm:pt modelId="{CA58FE74-4619-4E47-BA6C-E0CD35AF5AC2}">
      <dgm:prSet phldrT="[Text]" phldr="0" custT="1"/>
      <dgm:spPr/>
      <dgm:t>
        <a:bodyPr vert="horz" wrap="square"/>
        <a:lstStyle/>
        <a:p>
          <a:pPr algn="just">
            <a:lnSpc>
              <a:spcPct val="100000"/>
            </a:lnSpc>
            <a:spcBef>
              <a:spcPct val="0"/>
            </a:spcBef>
            <a:spcAft>
              <a:spcPct val="35000"/>
            </a:spcAft>
          </a:pPr>
          <a:r>
            <a:rPr lang="en-US" sz="2000" dirty="0"/>
            <a:t>TESCO has a positive brand reputation that is based on reliability, price, and quality. This reputation has an impact on its worldwide business environment. </a:t>
          </a:r>
        </a:p>
        <a:p>
          <a:pPr algn="just">
            <a:lnSpc>
              <a:spcPct val="100000"/>
            </a:lnSpc>
            <a:spcBef>
              <a:spcPct val="0"/>
            </a:spcBef>
            <a:spcAft>
              <a:spcPct val="35000"/>
            </a:spcAft>
          </a:pPr>
          <a:endParaRPr lang="en-US" sz="2000" dirty="0"/>
        </a:p>
      </dgm:t>
    </dgm:pt>
    <dgm:pt modelId="{EBAD4DA7-135F-4F4E-9475-804E7DC205D2}" type="parTrans" cxnId="{BF11DB6C-4602-40E4-9497-F13129116241}">
      <dgm:prSet/>
      <dgm:spPr/>
      <dgm:t>
        <a:bodyPr/>
        <a:lstStyle/>
        <a:p>
          <a:endParaRPr lang="en-US" sz="2400"/>
        </a:p>
      </dgm:t>
    </dgm:pt>
    <dgm:pt modelId="{5723A07A-E737-45B0-B84E-97FB4DE86580}" type="sibTrans" cxnId="{BF11DB6C-4602-40E4-9497-F13129116241}">
      <dgm:prSet/>
      <dgm:spPr/>
      <dgm:t>
        <a:bodyPr/>
        <a:lstStyle/>
        <a:p>
          <a:endParaRPr lang="en-US" sz="2400"/>
        </a:p>
      </dgm:t>
    </dgm:pt>
    <dgm:pt modelId="{D81023FF-EC5B-4F82-920F-4106EFC78E1F}" type="pres">
      <dgm:prSet presAssocID="{26C320EB-5352-40AA-A0A9-C13066E1373C}" presName="linear" presStyleCnt="0">
        <dgm:presLayoutVars>
          <dgm:animLvl val="lvl"/>
          <dgm:resizeHandles val="exact"/>
        </dgm:presLayoutVars>
      </dgm:prSet>
      <dgm:spPr/>
    </dgm:pt>
    <dgm:pt modelId="{F48A42A4-BC68-46C0-98CC-05DD5CB16940}" type="pres">
      <dgm:prSet presAssocID="{773C5012-55F9-436E-B78B-2A38D8AAA0C0}" presName="parentText" presStyleLbl="node1" presStyleIdx="0" presStyleCnt="3">
        <dgm:presLayoutVars>
          <dgm:chMax val="0"/>
          <dgm:bulletEnabled val="1"/>
        </dgm:presLayoutVars>
      </dgm:prSet>
      <dgm:spPr/>
    </dgm:pt>
    <dgm:pt modelId="{9EF5B658-EDEC-451D-B030-8514A15EC7A1}" type="pres">
      <dgm:prSet presAssocID="{507A6FE3-4D55-4ED6-A973-429D64C5DF28}" presName="spacer" presStyleCnt="0"/>
      <dgm:spPr/>
    </dgm:pt>
    <dgm:pt modelId="{7F6A6079-918E-4CB0-8D2C-88D377DD9719}" type="pres">
      <dgm:prSet presAssocID="{0124C02D-9AB5-4A11-991D-7896F13D203C}" presName="parentText" presStyleLbl="node1" presStyleIdx="1" presStyleCnt="3">
        <dgm:presLayoutVars>
          <dgm:chMax val="0"/>
          <dgm:bulletEnabled val="1"/>
        </dgm:presLayoutVars>
      </dgm:prSet>
      <dgm:spPr/>
    </dgm:pt>
    <dgm:pt modelId="{B7E16642-B846-4DB4-AA83-2D942B2E3629}" type="pres">
      <dgm:prSet presAssocID="{800ECF84-6ACF-4919-912F-CA9D12D4237C}" presName="spacer" presStyleCnt="0"/>
      <dgm:spPr/>
    </dgm:pt>
    <dgm:pt modelId="{AF8ECB56-9E42-491D-8070-ED2AA325D820}" type="pres">
      <dgm:prSet presAssocID="{CA58FE74-4619-4E47-BA6C-E0CD35AF5AC2}" presName="parentText" presStyleLbl="node1" presStyleIdx="2" presStyleCnt="3">
        <dgm:presLayoutVars>
          <dgm:chMax val="0"/>
          <dgm:bulletEnabled val="1"/>
        </dgm:presLayoutVars>
      </dgm:prSet>
      <dgm:spPr/>
    </dgm:pt>
  </dgm:ptLst>
  <dgm:cxnLst>
    <dgm:cxn modelId="{C2A3C345-8186-4119-BE0C-815C15383058}" srcId="{26C320EB-5352-40AA-A0A9-C13066E1373C}" destId="{0124C02D-9AB5-4A11-991D-7896F13D203C}" srcOrd="1" destOrd="0" parTransId="{B7275652-CDB2-4EDB-A036-21A2A3618541}" sibTransId="{800ECF84-6ACF-4919-912F-CA9D12D4237C}"/>
    <dgm:cxn modelId="{3C676C4E-F1A8-45F5-838E-A686724E1C0F}" type="presOf" srcId="{0124C02D-9AB5-4A11-991D-7896F13D203C}" destId="{7F6A6079-918E-4CB0-8D2C-88D377DD9719}" srcOrd="0" destOrd="0" presId="urn:microsoft.com/office/officeart/2005/8/layout/vList2"/>
    <dgm:cxn modelId="{022EB066-FB58-4D10-B746-F2C29D2F1232}" type="presOf" srcId="{CA58FE74-4619-4E47-BA6C-E0CD35AF5AC2}" destId="{AF8ECB56-9E42-491D-8070-ED2AA325D820}" srcOrd="0" destOrd="0" presId="urn:microsoft.com/office/officeart/2005/8/layout/vList2"/>
    <dgm:cxn modelId="{BF11DB6C-4602-40E4-9497-F13129116241}" srcId="{26C320EB-5352-40AA-A0A9-C13066E1373C}" destId="{CA58FE74-4619-4E47-BA6C-E0CD35AF5AC2}" srcOrd="2" destOrd="0" parTransId="{EBAD4DA7-135F-4F4E-9475-804E7DC205D2}" sibTransId="{5723A07A-E737-45B0-B84E-97FB4DE86580}"/>
    <dgm:cxn modelId="{4B24B67C-4605-4D60-9A9F-CA5058A6D1B8}" srcId="{26C320EB-5352-40AA-A0A9-C13066E1373C}" destId="{773C5012-55F9-436E-B78B-2A38D8AAA0C0}" srcOrd="0" destOrd="0" parTransId="{E1399106-9BE2-43F4-9430-F473CB36780F}" sibTransId="{507A6FE3-4D55-4ED6-A973-429D64C5DF28}"/>
    <dgm:cxn modelId="{67E6077E-15A2-4CBE-ACC7-39A0D78758B0}" type="presOf" srcId="{26C320EB-5352-40AA-A0A9-C13066E1373C}" destId="{D81023FF-EC5B-4F82-920F-4106EFC78E1F}" srcOrd="0" destOrd="0" presId="urn:microsoft.com/office/officeart/2005/8/layout/vList2"/>
    <dgm:cxn modelId="{E5C9FEF5-8ECD-4EB8-B35E-B0B5E79DC3B3}" type="presOf" srcId="{773C5012-55F9-436E-B78B-2A38D8AAA0C0}" destId="{F48A42A4-BC68-46C0-98CC-05DD5CB16940}" srcOrd="0" destOrd="0" presId="urn:microsoft.com/office/officeart/2005/8/layout/vList2"/>
    <dgm:cxn modelId="{59C5AF34-703B-4B37-A6E1-A248E9B92519}" type="presParOf" srcId="{D81023FF-EC5B-4F82-920F-4106EFC78E1F}" destId="{F48A42A4-BC68-46C0-98CC-05DD5CB16940}" srcOrd="0" destOrd="0" presId="urn:microsoft.com/office/officeart/2005/8/layout/vList2"/>
    <dgm:cxn modelId="{7470144A-B983-46C8-B906-EA7CDCC04786}" type="presParOf" srcId="{D81023FF-EC5B-4F82-920F-4106EFC78E1F}" destId="{9EF5B658-EDEC-451D-B030-8514A15EC7A1}" srcOrd="1" destOrd="0" presId="urn:microsoft.com/office/officeart/2005/8/layout/vList2"/>
    <dgm:cxn modelId="{5306FF10-5BF9-4EBF-B086-379641EA2A41}" type="presParOf" srcId="{D81023FF-EC5B-4F82-920F-4106EFC78E1F}" destId="{7F6A6079-918E-4CB0-8D2C-88D377DD9719}" srcOrd="2" destOrd="0" presId="urn:microsoft.com/office/officeart/2005/8/layout/vList2"/>
    <dgm:cxn modelId="{011255C4-B558-4DD0-AF7A-BB352B7DD64E}" type="presParOf" srcId="{D81023FF-EC5B-4F82-920F-4106EFC78E1F}" destId="{B7E16642-B846-4DB4-AA83-2D942B2E3629}" srcOrd="3" destOrd="0" presId="urn:microsoft.com/office/officeart/2005/8/layout/vList2"/>
    <dgm:cxn modelId="{904C139A-07F2-4D35-BE5C-9985755E4BBB}" type="presParOf" srcId="{D81023FF-EC5B-4F82-920F-4106EFC78E1F}" destId="{AF8ECB56-9E42-491D-8070-ED2AA325D82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C7C3D0-7C65-4E6A-A942-43C7A8C7B139}" type="doc">
      <dgm:prSet loTypeId="urn:microsoft.com/office/officeart/2005/8/layout/chevron2" loCatId="process" qsTypeId="urn:microsoft.com/office/officeart/2005/8/quickstyle/simple3" qsCatId="simple" csTypeId="urn:microsoft.com/office/officeart/2005/8/colors/accent0_2" csCatId="mainScheme" phldr="1"/>
      <dgm:spPr/>
      <dgm:t>
        <a:bodyPr/>
        <a:lstStyle/>
        <a:p>
          <a:endParaRPr lang="en-US"/>
        </a:p>
      </dgm:t>
    </dgm:pt>
    <dgm:pt modelId="{EC721396-7622-4F22-916B-9F15A544446E}">
      <dgm:prSet phldrT="[Text]" custT="1"/>
      <dgm:spPr/>
      <dgm:t>
        <a:bodyPr/>
        <a:lstStyle/>
        <a:p>
          <a:r>
            <a:rPr lang="en-US" sz="1600" b="1" dirty="0"/>
            <a:t>Political factors</a:t>
          </a:r>
          <a:endParaRPr lang="en-US" sz="1400" b="1" dirty="0"/>
        </a:p>
      </dgm:t>
    </dgm:pt>
    <dgm:pt modelId="{9FF4BC39-5C59-4905-A7CD-07ED35BE62EB}" type="parTrans" cxnId="{FC1BF188-056E-4349-9700-82590EEC81D4}">
      <dgm:prSet/>
      <dgm:spPr/>
      <dgm:t>
        <a:bodyPr/>
        <a:lstStyle/>
        <a:p>
          <a:endParaRPr lang="en-US"/>
        </a:p>
      </dgm:t>
    </dgm:pt>
    <dgm:pt modelId="{56FC45F9-8E39-4A72-9382-11E12B766163}" type="sibTrans" cxnId="{FC1BF188-056E-4349-9700-82590EEC81D4}">
      <dgm:prSet/>
      <dgm:spPr/>
      <dgm:t>
        <a:bodyPr/>
        <a:lstStyle/>
        <a:p>
          <a:endParaRPr lang="en-US"/>
        </a:p>
      </dgm:t>
    </dgm:pt>
    <dgm:pt modelId="{5F90F74E-65BE-4960-B0B9-96EF9D50B298}">
      <dgm:prSet phldrT="[Text]"/>
      <dgm:spPr/>
      <dgm:t>
        <a:bodyPr/>
        <a:lstStyle/>
        <a:p>
          <a:pPr algn="just"/>
          <a:r>
            <a:rPr lang="en-US" dirty="0"/>
            <a:t>TESCO's international business climate is substantially impacted by stability in politics, governmental laws, and trade policies. The activities, plans for growth, and supply chain oversight of the firm may be impacted by modifications to taxation, labor legislation, and international trade agreements.</a:t>
          </a:r>
        </a:p>
      </dgm:t>
    </dgm:pt>
    <dgm:pt modelId="{83EF3690-F908-44E9-8739-AEC8EE0479F2}" type="parTrans" cxnId="{7A11D644-4A17-4DC1-89E9-2ED40057544A}">
      <dgm:prSet/>
      <dgm:spPr/>
      <dgm:t>
        <a:bodyPr/>
        <a:lstStyle/>
        <a:p>
          <a:endParaRPr lang="en-US"/>
        </a:p>
      </dgm:t>
    </dgm:pt>
    <dgm:pt modelId="{FB26735A-30B6-43D1-ACC9-F519B65BDC57}" type="sibTrans" cxnId="{7A11D644-4A17-4DC1-89E9-2ED40057544A}">
      <dgm:prSet/>
      <dgm:spPr/>
      <dgm:t>
        <a:bodyPr/>
        <a:lstStyle/>
        <a:p>
          <a:endParaRPr lang="en-US"/>
        </a:p>
      </dgm:t>
    </dgm:pt>
    <dgm:pt modelId="{357C3988-D81E-41E0-8145-0717EF825517}">
      <dgm:prSet phldrT="[Text]"/>
      <dgm:spPr/>
      <dgm:t>
        <a:bodyPr/>
        <a:lstStyle/>
        <a:p>
          <a:r>
            <a:rPr lang="en-US" dirty="0"/>
            <a:t>Economic Factors</a:t>
          </a:r>
        </a:p>
      </dgm:t>
    </dgm:pt>
    <dgm:pt modelId="{D8F4BEF1-B9F5-428A-8EB8-7285C1919624}" type="parTrans" cxnId="{2A0E3409-137F-405C-BC85-2BC6F450D6BA}">
      <dgm:prSet/>
      <dgm:spPr/>
      <dgm:t>
        <a:bodyPr/>
        <a:lstStyle/>
        <a:p>
          <a:endParaRPr lang="en-US"/>
        </a:p>
      </dgm:t>
    </dgm:pt>
    <dgm:pt modelId="{1A49CDC0-3A94-408A-BCD4-6F528886280F}" type="sibTrans" cxnId="{2A0E3409-137F-405C-BC85-2BC6F450D6BA}">
      <dgm:prSet/>
      <dgm:spPr/>
      <dgm:t>
        <a:bodyPr/>
        <a:lstStyle/>
        <a:p>
          <a:endParaRPr lang="en-US"/>
        </a:p>
      </dgm:t>
    </dgm:pt>
    <dgm:pt modelId="{7A4FC030-0821-44AD-8982-B48C4EB5E991}">
      <dgm:prSet/>
      <dgm:spPr/>
      <dgm:t>
        <a:bodyPr/>
        <a:lstStyle/>
        <a:p>
          <a:r>
            <a:rPr lang="en-US" dirty="0"/>
            <a:t>In the global business climate of TESCO, economic factors such as price increases, currency rates, and consumer spending power are extremely important. </a:t>
          </a:r>
        </a:p>
      </dgm:t>
    </dgm:pt>
    <dgm:pt modelId="{602FB3D2-96A1-4109-AE2B-50B5C77635FC}" type="parTrans" cxnId="{6972D460-CEDE-41EF-8618-73BBFCBE60AE}">
      <dgm:prSet/>
      <dgm:spPr/>
      <dgm:t>
        <a:bodyPr/>
        <a:lstStyle/>
        <a:p>
          <a:endParaRPr lang="en-US"/>
        </a:p>
      </dgm:t>
    </dgm:pt>
    <dgm:pt modelId="{05179A99-54BB-4401-A9B1-BB8F46B26579}" type="sibTrans" cxnId="{6972D460-CEDE-41EF-8618-73BBFCBE60AE}">
      <dgm:prSet/>
      <dgm:spPr/>
      <dgm:t>
        <a:bodyPr/>
        <a:lstStyle/>
        <a:p>
          <a:endParaRPr lang="en-US"/>
        </a:p>
      </dgm:t>
    </dgm:pt>
    <dgm:pt modelId="{73C9F8FF-B092-4719-A3D4-5F40F612726F}" type="pres">
      <dgm:prSet presAssocID="{B5C7C3D0-7C65-4E6A-A942-43C7A8C7B139}" presName="linearFlow" presStyleCnt="0">
        <dgm:presLayoutVars>
          <dgm:dir/>
          <dgm:animLvl val="lvl"/>
          <dgm:resizeHandles val="exact"/>
        </dgm:presLayoutVars>
      </dgm:prSet>
      <dgm:spPr/>
    </dgm:pt>
    <dgm:pt modelId="{81C15DC1-6D67-4D66-86F5-FCCA0FF5DD6D}" type="pres">
      <dgm:prSet presAssocID="{EC721396-7622-4F22-916B-9F15A544446E}" presName="composite" presStyleCnt="0"/>
      <dgm:spPr/>
    </dgm:pt>
    <dgm:pt modelId="{238954B2-42A5-437B-A6A3-2BA4B92F65F1}" type="pres">
      <dgm:prSet presAssocID="{EC721396-7622-4F22-916B-9F15A544446E}" presName="parentText" presStyleLbl="alignNode1" presStyleIdx="0" presStyleCnt="2">
        <dgm:presLayoutVars>
          <dgm:chMax val="1"/>
          <dgm:bulletEnabled val="1"/>
        </dgm:presLayoutVars>
      </dgm:prSet>
      <dgm:spPr/>
    </dgm:pt>
    <dgm:pt modelId="{615ED4FA-74DD-470A-A111-F32A348531B9}" type="pres">
      <dgm:prSet presAssocID="{EC721396-7622-4F22-916B-9F15A544446E}" presName="descendantText" presStyleLbl="alignAcc1" presStyleIdx="0" presStyleCnt="2">
        <dgm:presLayoutVars>
          <dgm:bulletEnabled val="1"/>
        </dgm:presLayoutVars>
      </dgm:prSet>
      <dgm:spPr/>
    </dgm:pt>
    <dgm:pt modelId="{A1B58D41-3242-4A5A-8878-C457FC242F86}" type="pres">
      <dgm:prSet presAssocID="{56FC45F9-8E39-4A72-9382-11E12B766163}" presName="sp" presStyleCnt="0"/>
      <dgm:spPr/>
    </dgm:pt>
    <dgm:pt modelId="{3A9D37A0-65CE-4A99-9DDE-020C478C1DA1}" type="pres">
      <dgm:prSet presAssocID="{357C3988-D81E-41E0-8145-0717EF825517}" presName="composite" presStyleCnt="0"/>
      <dgm:spPr/>
    </dgm:pt>
    <dgm:pt modelId="{819D7A6E-36B4-4CB9-B4EA-86CAC4321491}" type="pres">
      <dgm:prSet presAssocID="{357C3988-D81E-41E0-8145-0717EF825517}" presName="parentText" presStyleLbl="alignNode1" presStyleIdx="1" presStyleCnt="2">
        <dgm:presLayoutVars>
          <dgm:chMax val="1"/>
          <dgm:bulletEnabled val="1"/>
        </dgm:presLayoutVars>
      </dgm:prSet>
      <dgm:spPr/>
    </dgm:pt>
    <dgm:pt modelId="{C87FDF5B-2DBA-44D3-BD89-92B8D9081E2A}" type="pres">
      <dgm:prSet presAssocID="{357C3988-D81E-41E0-8145-0717EF825517}" presName="descendantText" presStyleLbl="alignAcc1" presStyleIdx="1" presStyleCnt="2">
        <dgm:presLayoutVars>
          <dgm:bulletEnabled val="1"/>
        </dgm:presLayoutVars>
      </dgm:prSet>
      <dgm:spPr/>
    </dgm:pt>
  </dgm:ptLst>
  <dgm:cxnLst>
    <dgm:cxn modelId="{F2779501-0FFC-4508-B930-F22717F4B96A}" type="presOf" srcId="{5F90F74E-65BE-4960-B0B9-96EF9D50B298}" destId="{615ED4FA-74DD-470A-A111-F32A348531B9}" srcOrd="0" destOrd="0" presId="urn:microsoft.com/office/officeart/2005/8/layout/chevron2"/>
    <dgm:cxn modelId="{2A0E3409-137F-405C-BC85-2BC6F450D6BA}" srcId="{B5C7C3D0-7C65-4E6A-A942-43C7A8C7B139}" destId="{357C3988-D81E-41E0-8145-0717EF825517}" srcOrd="1" destOrd="0" parTransId="{D8F4BEF1-B9F5-428A-8EB8-7285C1919624}" sibTransId="{1A49CDC0-3A94-408A-BCD4-6F528886280F}"/>
    <dgm:cxn modelId="{B760C00B-D885-4DE4-8F4E-1B9CFF2BB3E5}" type="presOf" srcId="{357C3988-D81E-41E0-8145-0717EF825517}" destId="{819D7A6E-36B4-4CB9-B4EA-86CAC4321491}" srcOrd="0" destOrd="0" presId="urn:microsoft.com/office/officeart/2005/8/layout/chevron2"/>
    <dgm:cxn modelId="{162EF42E-0E1B-4A48-97B1-10DBDB89FCDB}" type="presOf" srcId="{B5C7C3D0-7C65-4E6A-A942-43C7A8C7B139}" destId="{73C9F8FF-B092-4719-A3D4-5F40F612726F}" srcOrd="0" destOrd="0" presId="urn:microsoft.com/office/officeart/2005/8/layout/chevron2"/>
    <dgm:cxn modelId="{7A11D644-4A17-4DC1-89E9-2ED40057544A}" srcId="{EC721396-7622-4F22-916B-9F15A544446E}" destId="{5F90F74E-65BE-4960-B0B9-96EF9D50B298}" srcOrd="0" destOrd="0" parTransId="{83EF3690-F908-44E9-8739-AEC8EE0479F2}" sibTransId="{FB26735A-30B6-43D1-ACC9-F519B65BDC57}"/>
    <dgm:cxn modelId="{6972D460-CEDE-41EF-8618-73BBFCBE60AE}" srcId="{357C3988-D81E-41E0-8145-0717EF825517}" destId="{7A4FC030-0821-44AD-8982-B48C4EB5E991}" srcOrd="0" destOrd="0" parTransId="{602FB3D2-96A1-4109-AE2B-50B5C77635FC}" sibTransId="{05179A99-54BB-4401-A9B1-BB8F46B26579}"/>
    <dgm:cxn modelId="{FC1BF188-056E-4349-9700-82590EEC81D4}" srcId="{B5C7C3D0-7C65-4E6A-A942-43C7A8C7B139}" destId="{EC721396-7622-4F22-916B-9F15A544446E}" srcOrd="0" destOrd="0" parTransId="{9FF4BC39-5C59-4905-A7CD-07ED35BE62EB}" sibTransId="{56FC45F9-8E39-4A72-9382-11E12B766163}"/>
    <dgm:cxn modelId="{7857BC8C-FA96-4860-91BE-35B138A1C8B0}" type="presOf" srcId="{EC721396-7622-4F22-916B-9F15A544446E}" destId="{238954B2-42A5-437B-A6A3-2BA4B92F65F1}" srcOrd="0" destOrd="0" presId="urn:microsoft.com/office/officeart/2005/8/layout/chevron2"/>
    <dgm:cxn modelId="{04D4249E-B0D4-4CC2-9CFD-A8B96FAA0667}" type="presOf" srcId="{7A4FC030-0821-44AD-8982-B48C4EB5E991}" destId="{C87FDF5B-2DBA-44D3-BD89-92B8D9081E2A}" srcOrd="0" destOrd="0" presId="urn:microsoft.com/office/officeart/2005/8/layout/chevron2"/>
    <dgm:cxn modelId="{FB68F7FC-6E35-449D-ADAD-212EA0EC0B1E}" type="presParOf" srcId="{73C9F8FF-B092-4719-A3D4-5F40F612726F}" destId="{81C15DC1-6D67-4D66-86F5-FCCA0FF5DD6D}" srcOrd="0" destOrd="0" presId="urn:microsoft.com/office/officeart/2005/8/layout/chevron2"/>
    <dgm:cxn modelId="{65148844-14A9-4CC7-9A61-872BB64274DB}" type="presParOf" srcId="{81C15DC1-6D67-4D66-86F5-FCCA0FF5DD6D}" destId="{238954B2-42A5-437B-A6A3-2BA4B92F65F1}" srcOrd="0" destOrd="0" presId="urn:microsoft.com/office/officeart/2005/8/layout/chevron2"/>
    <dgm:cxn modelId="{90A30D59-625A-4684-BA7F-58DDCEA0FE3D}" type="presParOf" srcId="{81C15DC1-6D67-4D66-86F5-FCCA0FF5DD6D}" destId="{615ED4FA-74DD-470A-A111-F32A348531B9}" srcOrd="1" destOrd="0" presId="urn:microsoft.com/office/officeart/2005/8/layout/chevron2"/>
    <dgm:cxn modelId="{834B7CB6-711F-4AC2-8A1A-C243FBF13CF9}" type="presParOf" srcId="{73C9F8FF-B092-4719-A3D4-5F40F612726F}" destId="{A1B58D41-3242-4A5A-8878-C457FC242F86}" srcOrd="1" destOrd="0" presId="urn:microsoft.com/office/officeart/2005/8/layout/chevron2"/>
    <dgm:cxn modelId="{FF9FB50A-7AF3-4AF8-9FA5-1BAB6EE9431B}" type="presParOf" srcId="{73C9F8FF-B092-4719-A3D4-5F40F612726F}" destId="{3A9D37A0-65CE-4A99-9DDE-020C478C1DA1}" srcOrd="2" destOrd="0" presId="urn:microsoft.com/office/officeart/2005/8/layout/chevron2"/>
    <dgm:cxn modelId="{A47EA0C2-FE6D-461D-8A16-06F31EF0B92C}" type="presParOf" srcId="{3A9D37A0-65CE-4A99-9DDE-020C478C1DA1}" destId="{819D7A6E-36B4-4CB9-B4EA-86CAC4321491}" srcOrd="0" destOrd="0" presId="urn:microsoft.com/office/officeart/2005/8/layout/chevron2"/>
    <dgm:cxn modelId="{8EDF9130-5828-467F-A6E9-C52E12C89004}" type="presParOf" srcId="{3A9D37A0-65CE-4A99-9DDE-020C478C1DA1}" destId="{C87FDF5B-2DBA-44D3-BD89-92B8D9081E2A}"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C7C3D0-7C65-4E6A-A942-43C7A8C7B139}" type="doc">
      <dgm:prSet loTypeId="urn:microsoft.com/office/officeart/2005/8/layout/chevron2" loCatId="process" qsTypeId="urn:microsoft.com/office/officeart/2005/8/quickstyle/simple3" qsCatId="simple" csTypeId="urn:microsoft.com/office/officeart/2005/8/colors/colorful4" csCatId="colorful" phldr="1"/>
      <dgm:spPr/>
      <dgm:t>
        <a:bodyPr/>
        <a:lstStyle/>
        <a:p>
          <a:endParaRPr lang="en-US"/>
        </a:p>
      </dgm:t>
    </dgm:pt>
    <dgm:pt modelId="{EC721396-7622-4F22-916B-9F15A544446E}">
      <dgm:prSet phldrT="[Text]" custT="1"/>
      <dgm:spPr/>
      <dgm:t>
        <a:bodyPr/>
        <a:lstStyle/>
        <a:p>
          <a:r>
            <a:rPr lang="en-US" sz="1600" b="1" dirty="0"/>
            <a:t>Sociocultural Aspects</a:t>
          </a:r>
          <a:endParaRPr lang="en-US" sz="1400" b="1" dirty="0"/>
        </a:p>
      </dgm:t>
    </dgm:pt>
    <dgm:pt modelId="{9FF4BC39-5C59-4905-A7CD-07ED35BE62EB}" type="parTrans" cxnId="{FC1BF188-056E-4349-9700-82590EEC81D4}">
      <dgm:prSet/>
      <dgm:spPr/>
      <dgm:t>
        <a:bodyPr/>
        <a:lstStyle/>
        <a:p>
          <a:endParaRPr lang="en-US" sz="1400"/>
        </a:p>
      </dgm:t>
    </dgm:pt>
    <dgm:pt modelId="{56FC45F9-8E39-4A72-9382-11E12B766163}" type="sibTrans" cxnId="{FC1BF188-056E-4349-9700-82590EEC81D4}">
      <dgm:prSet/>
      <dgm:spPr/>
      <dgm:t>
        <a:bodyPr/>
        <a:lstStyle/>
        <a:p>
          <a:endParaRPr lang="en-US" sz="1400"/>
        </a:p>
      </dgm:t>
    </dgm:pt>
    <dgm:pt modelId="{5F90F74E-65BE-4960-B0B9-96EF9D50B298}">
      <dgm:prSet phldrT="[Text]" custT="1"/>
      <dgm:spPr/>
      <dgm:t>
        <a:bodyPr/>
        <a:lstStyle/>
        <a:p>
          <a:pPr algn="just"/>
          <a:r>
            <a:rPr lang="en-US" sz="2800" dirty="0"/>
            <a:t>Social developments, consumer t, and cultural conventions all have an impact on the worldwide business environment that TESCO operates in</a:t>
          </a:r>
        </a:p>
      </dgm:t>
    </dgm:pt>
    <dgm:pt modelId="{83EF3690-F908-44E9-8739-AEC8EE0479F2}" type="parTrans" cxnId="{7A11D644-4A17-4DC1-89E9-2ED40057544A}">
      <dgm:prSet/>
      <dgm:spPr/>
      <dgm:t>
        <a:bodyPr/>
        <a:lstStyle/>
        <a:p>
          <a:endParaRPr lang="en-US" sz="1400"/>
        </a:p>
      </dgm:t>
    </dgm:pt>
    <dgm:pt modelId="{FB26735A-30B6-43D1-ACC9-F519B65BDC57}" type="sibTrans" cxnId="{7A11D644-4A17-4DC1-89E9-2ED40057544A}">
      <dgm:prSet/>
      <dgm:spPr/>
      <dgm:t>
        <a:bodyPr/>
        <a:lstStyle/>
        <a:p>
          <a:endParaRPr lang="en-US" sz="1400"/>
        </a:p>
      </dgm:t>
    </dgm:pt>
    <dgm:pt modelId="{357C3988-D81E-41E0-8145-0717EF825517}">
      <dgm:prSet phldrT="[Text]" custT="1"/>
      <dgm:spPr/>
      <dgm:t>
        <a:bodyPr/>
        <a:lstStyle/>
        <a:p>
          <a:r>
            <a:rPr lang="en-US" sz="2400" dirty="0"/>
            <a:t>Technological</a:t>
          </a:r>
          <a:r>
            <a:rPr lang="en-US" sz="1800" dirty="0"/>
            <a:t> Factors</a:t>
          </a:r>
        </a:p>
      </dgm:t>
    </dgm:pt>
    <dgm:pt modelId="{D8F4BEF1-B9F5-428A-8EB8-7285C1919624}" type="parTrans" cxnId="{2A0E3409-137F-405C-BC85-2BC6F450D6BA}">
      <dgm:prSet/>
      <dgm:spPr/>
      <dgm:t>
        <a:bodyPr/>
        <a:lstStyle/>
        <a:p>
          <a:endParaRPr lang="en-US" sz="1400"/>
        </a:p>
      </dgm:t>
    </dgm:pt>
    <dgm:pt modelId="{1A49CDC0-3A94-408A-BCD4-6F528886280F}" type="sibTrans" cxnId="{2A0E3409-137F-405C-BC85-2BC6F450D6BA}">
      <dgm:prSet/>
      <dgm:spPr/>
      <dgm:t>
        <a:bodyPr/>
        <a:lstStyle/>
        <a:p>
          <a:endParaRPr lang="en-US" sz="1400"/>
        </a:p>
      </dgm:t>
    </dgm:pt>
    <dgm:pt modelId="{41AF23D5-7C1A-4B0D-AB84-7602752AD52C}">
      <dgm:prSet custT="1"/>
      <dgm:spPr/>
      <dgm:t>
        <a:bodyPr/>
        <a:lstStyle/>
        <a:p>
          <a:r>
            <a:rPr lang="en-US" sz="2800" dirty="0"/>
            <a:t>Accelerated technological advancements and enhancements have an influence on the worldwide marketplace of TESCO. </a:t>
          </a:r>
        </a:p>
      </dgm:t>
    </dgm:pt>
    <dgm:pt modelId="{74F51F59-8027-4216-9889-D788C58F2361}" type="parTrans" cxnId="{046F1B74-039E-4F07-B6B8-473031A56BE7}">
      <dgm:prSet/>
      <dgm:spPr/>
      <dgm:t>
        <a:bodyPr/>
        <a:lstStyle/>
        <a:p>
          <a:endParaRPr lang="en-US" sz="1400"/>
        </a:p>
      </dgm:t>
    </dgm:pt>
    <dgm:pt modelId="{C690BF65-FCFE-40C7-BF63-3E8C6B362342}" type="sibTrans" cxnId="{046F1B74-039E-4F07-B6B8-473031A56BE7}">
      <dgm:prSet/>
      <dgm:spPr/>
      <dgm:t>
        <a:bodyPr/>
        <a:lstStyle/>
        <a:p>
          <a:endParaRPr lang="en-US" sz="1400"/>
        </a:p>
      </dgm:t>
    </dgm:pt>
    <dgm:pt modelId="{73C9F8FF-B092-4719-A3D4-5F40F612726F}" type="pres">
      <dgm:prSet presAssocID="{B5C7C3D0-7C65-4E6A-A942-43C7A8C7B139}" presName="linearFlow" presStyleCnt="0">
        <dgm:presLayoutVars>
          <dgm:dir/>
          <dgm:animLvl val="lvl"/>
          <dgm:resizeHandles val="exact"/>
        </dgm:presLayoutVars>
      </dgm:prSet>
      <dgm:spPr/>
    </dgm:pt>
    <dgm:pt modelId="{81C15DC1-6D67-4D66-86F5-FCCA0FF5DD6D}" type="pres">
      <dgm:prSet presAssocID="{EC721396-7622-4F22-916B-9F15A544446E}" presName="composite" presStyleCnt="0"/>
      <dgm:spPr/>
    </dgm:pt>
    <dgm:pt modelId="{238954B2-42A5-437B-A6A3-2BA4B92F65F1}" type="pres">
      <dgm:prSet presAssocID="{EC721396-7622-4F22-916B-9F15A544446E}" presName="parentText" presStyleLbl="alignNode1" presStyleIdx="0" presStyleCnt="2">
        <dgm:presLayoutVars>
          <dgm:chMax val="1"/>
          <dgm:bulletEnabled val="1"/>
        </dgm:presLayoutVars>
      </dgm:prSet>
      <dgm:spPr/>
    </dgm:pt>
    <dgm:pt modelId="{615ED4FA-74DD-470A-A111-F32A348531B9}" type="pres">
      <dgm:prSet presAssocID="{EC721396-7622-4F22-916B-9F15A544446E}" presName="descendantText" presStyleLbl="alignAcc1" presStyleIdx="0" presStyleCnt="2">
        <dgm:presLayoutVars>
          <dgm:bulletEnabled val="1"/>
        </dgm:presLayoutVars>
      </dgm:prSet>
      <dgm:spPr/>
    </dgm:pt>
    <dgm:pt modelId="{A1B58D41-3242-4A5A-8878-C457FC242F86}" type="pres">
      <dgm:prSet presAssocID="{56FC45F9-8E39-4A72-9382-11E12B766163}" presName="sp" presStyleCnt="0"/>
      <dgm:spPr/>
    </dgm:pt>
    <dgm:pt modelId="{3A9D37A0-65CE-4A99-9DDE-020C478C1DA1}" type="pres">
      <dgm:prSet presAssocID="{357C3988-D81E-41E0-8145-0717EF825517}" presName="composite" presStyleCnt="0"/>
      <dgm:spPr/>
    </dgm:pt>
    <dgm:pt modelId="{819D7A6E-36B4-4CB9-B4EA-86CAC4321491}" type="pres">
      <dgm:prSet presAssocID="{357C3988-D81E-41E0-8145-0717EF825517}" presName="parentText" presStyleLbl="alignNode1" presStyleIdx="1" presStyleCnt="2">
        <dgm:presLayoutVars>
          <dgm:chMax val="1"/>
          <dgm:bulletEnabled val="1"/>
        </dgm:presLayoutVars>
      </dgm:prSet>
      <dgm:spPr/>
    </dgm:pt>
    <dgm:pt modelId="{C87FDF5B-2DBA-44D3-BD89-92B8D9081E2A}" type="pres">
      <dgm:prSet presAssocID="{357C3988-D81E-41E0-8145-0717EF825517}" presName="descendantText" presStyleLbl="alignAcc1" presStyleIdx="1" presStyleCnt="2">
        <dgm:presLayoutVars>
          <dgm:bulletEnabled val="1"/>
        </dgm:presLayoutVars>
      </dgm:prSet>
      <dgm:spPr/>
    </dgm:pt>
  </dgm:ptLst>
  <dgm:cxnLst>
    <dgm:cxn modelId="{F2779501-0FFC-4508-B930-F22717F4B96A}" type="presOf" srcId="{5F90F74E-65BE-4960-B0B9-96EF9D50B298}" destId="{615ED4FA-74DD-470A-A111-F32A348531B9}" srcOrd="0" destOrd="0" presId="urn:microsoft.com/office/officeart/2005/8/layout/chevron2"/>
    <dgm:cxn modelId="{2A0E3409-137F-405C-BC85-2BC6F450D6BA}" srcId="{B5C7C3D0-7C65-4E6A-A942-43C7A8C7B139}" destId="{357C3988-D81E-41E0-8145-0717EF825517}" srcOrd="1" destOrd="0" parTransId="{D8F4BEF1-B9F5-428A-8EB8-7285C1919624}" sibTransId="{1A49CDC0-3A94-408A-BCD4-6F528886280F}"/>
    <dgm:cxn modelId="{B760C00B-D885-4DE4-8F4E-1B9CFF2BB3E5}" type="presOf" srcId="{357C3988-D81E-41E0-8145-0717EF825517}" destId="{819D7A6E-36B4-4CB9-B4EA-86CAC4321491}" srcOrd="0" destOrd="0" presId="urn:microsoft.com/office/officeart/2005/8/layout/chevron2"/>
    <dgm:cxn modelId="{356F9D29-87E7-4469-8D3F-7AD35017B5CA}" type="presOf" srcId="{41AF23D5-7C1A-4B0D-AB84-7602752AD52C}" destId="{C87FDF5B-2DBA-44D3-BD89-92B8D9081E2A}" srcOrd="0" destOrd="0" presId="urn:microsoft.com/office/officeart/2005/8/layout/chevron2"/>
    <dgm:cxn modelId="{162EF42E-0E1B-4A48-97B1-10DBDB89FCDB}" type="presOf" srcId="{B5C7C3D0-7C65-4E6A-A942-43C7A8C7B139}" destId="{73C9F8FF-B092-4719-A3D4-5F40F612726F}" srcOrd="0" destOrd="0" presId="urn:microsoft.com/office/officeart/2005/8/layout/chevron2"/>
    <dgm:cxn modelId="{7A11D644-4A17-4DC1-89E9-2ED40057544A}" srcId="{EC721396-7622-4F22-916B-9F15A544446E}" destId="{5F90F74E-65BE-4960-B0B9-96EF9D50B298}" srcOrd="0" destOrd="0" parTransId="{83EF3690-F908-44E9-8739-AEC8EE0479F2}" sibTransId="{FB26735A-30B6-43D1-ACC9-F519B65BDC57}"/>
    <dgm:cxn modelId="{046F1B74-039E-4F07-B6B8-473031A56BE7}" srcId="{357C3988-D81E-41E0-8145-0717EF825517}" destId="{41AF23D5-7C1A-4B0D-AB84-7602752AD52C}" srcOrd="0" destOrd="0" parTransId="{74F51F59-8027-4216-9889-D788C58F2361}" sibTransId="{C690BF65-FCFE-40C7-BF63-3E8C6B362342}"/>
    <dgm:cxn modelId="{FC1BF188-056E-4349-9700-82590EEC81D4}" srcId="{B5C7C3D0-7C65-4E6A-A942-43C7A8C7B139}" destId="{EC721396-7622-4F22-916B-9F15A544446E}" srcOrd="0" destOrd="0" parTransId="{9FF4BC39-5C59-4905-A7CD-07ED35BE62EB}" sibTransId="{56FC45F9-8E39-4A72-9382-11E12B766163}"/>
    <dgm:cxn modelId="{7857BC8C-FA96-4860-91BE-35B138A1C8B0}" type="presOf" srcId="{EC721396-7622-4F22-916B-9F15A544446E}" destId="{238954B2-42A5-437B-A6A3-2BA4B92F65F1}" srcOrd="0" destOrd="0" presId="urn:microsoft.com/office/officeart/2005/8/layout/chevron2"/>
    <dgm:cxn modelId="{FB68F7FC-6E35-449D-ADAD-212EA0EC0B1E}" type="presParOf" srcId="{73C9F8FF-B092-4719-A3D4-5F40F612726F}" destId="{81C15DC1-6D67-4D66-86F5-FCCA0FF5DD6D}" srcOrd="0" destOrd="0" presId="urn:microsoft.com/office/officeart/2005/8/layout/chevron2"/>
    <dgm:cxn modelId="{65148844-14A9-4CC7-9A61-872BB64274DB}" type="presParOf" srcId="{81C15DC1-6D67-4D66-86F5-FCCA0FF5DD6D}" destId="{238954B2-42A5-437B-A6A3-2BA4B92F65F1}" srcOrd="0" destOrd="0" presId="urn:microsoft.com/office/officeart/2005/8/layout/chevron2"/>
    <dgm:cxn modelId="{90A30D59-625A-4684-BA7F-58DDCEA0FE3D}" type="presParOf" srcId="{81C15DC1-6D67-4D66-86F5-FCCA0FF5DD6D}" destId="{615ED4FA-74DD-470A-A111-F32A348531B9}" srcOrd="1" destOrd="0" presId="urn:microsoft.com/office/officeart/2005/8/layout/chevron2"/>
    <dgm:cxn modelId="{834B7CB6-711F-4AC2-8A1A-C243FBF13CF9}" type="presParOf" srcId="{73C9F8FF-B092-4719-A3D4-5F40F612726F}" destId="{A1B58D41-3242-4A5A-8878-C457FC242F86}" srcOrd="1" destOrd="0" presId="urn:microsoft.com/office/officeart/2005/8/layout/chevron2"/>
    <dgm:cxn modelId="{FF9FB50A-7AF3-4AF8-9FA5-1BAB6EE9431B}" type="presParOf" srcId="{73C9F8FF-B092-4719-A3D4-5F40F612726F}" destId="{3A9D37A0-65CE-4A99-9DDE-020C478C1DA1}" srcOrd="2" destOrd="0" presId="urn:microsoft.com/office/officeart/2005/8/layout/chevron2"/>
    <dgm:cxn modelId="{A47EA0C2-FE6D-461D-8A16-06F31EF0B92C}" type="presParOf" srcId="{3A9D37A0-65CE-4A99-9DDE-020C478C1DA1}" destId="{819D7A6E-36B4-4CB9-B4EA-86CAC4321491}" srcOrd="0" destOrd="0" presId="urn:microsoft.com/office/officeart/2005/8/layout/chevron2"/>
    <dgm:cxn modelId="{8EDF9130-5828-467F-A6E9-C52E12C89004}" type="presParOf" srcId="{3A9D37A0-65CE-4A99-9DDE-020C478C1DA1}" destId="{C87FDF5B-2DBA-44D3-BD89-92B8D9081E2A}"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6043DC-6639-49BD-9C89-26A756352E3C}" type="doc">
      <dgm:prSet loTypeId="urn:microsoft.com/office/officeart/2005/8/layout/rings+Icon" loCatId="officeonline" qsTypeId="urn:microsoft.com/office/officeart/2005/8/quickstyle/simple3" qsCatId="simple" csTypeId="urn:microsoft.com/office/officeart/2005/8/colors/accent5_5" csCatId="accent5" phldr="1"/>
      <dgm:spPr/>
    </dgm:pt>
    <dgm:pt modelId="{0EDA9A4F-5287-41C8-93D7-9F699558967C}">
      <dgm:prSet phldrT="[Text]" custT="1"/>
      <dgm:spPr/>
      <dgm:t>
        <a:bodyPr/>
        <a:lstStyle/>
        <a:p>
          <a:pPr algn="ctr"/>
          <a:r>
            <a:rPr lang="en-US" sz="2000" dirty="0"/>
            <a:t>Tesco's competitive position may be weakened by its failure to distinguish itself from competitors or successfully</a:t>
          </a:r>
        </a:p>
      </dgm:t>
    </dgm:pt>
    <dgm:pt modelId="{F1292286-B0A8-4249-BBDB-804523F88475}" type="parTrans" cxnId="{26327092-9C13-4EAE-9D9F-FABFD1356401}">
      <dgm:prSet/>
      <dgm:spPr/>
      <dgm:t>
        <a:bodyPr/>
        <a:lstStyle/>
        <a:p>
          <a:endParaRPr lang="en-US" sz="1800"/>
        </a:p>
      </dgm:t>
    </dgm:pt>
    <dgm:pt modelId="{09856F95-288E-43F1-B49B-4A353ACBEAA1}" type="sibTrans" cxnId="{26327092-9C13-4EAE-9D9F-FABFD1356401}">
      <dgm:prSet/>
      <dgm:spPr/>
      <dgm:t>
        <a:bodyPr/>
        <a:lstStyle/>
        <a:p>
          <a:endParaRPr lang="en-US" sz="1800"/>
        </a:p>
      </dgm:t>
    </dgm:pt>
    <dgm:pt modelId="{DF68DB0C-220D-4495-9115-94269424BD1F}">
      <dgm:prSet phldrT="[Text]" custT="1"/>
      <dgm:spPr/>
      <dgm:t>
        <a:bodyPr/>
        <a:lstStyle/>
        <a:p>
          <a:r>
            <a:rPr lang="en-US" sz="2000" dirty="0"/>
            <a:t>Tesco may have a harder time reaching its target audience as a result of ineffective marketing, which also reduces market penetration</a:t>
          </a:r>
          <a:endParaRPr lang="en-US" sz="3200" dirty="0"/>
        </a:p>
      </dgm:t>
    </dgm:pt>
    <dgm:pt modelId="{C58722C5-54D4-49C5-985C-99BA0FDE96F0}" type="parTrans" cxnId="{BB61B6F1-B278-42A5-9E70-3A8AC943BBA5}">
      <dgm:prSet/>
      <dgm:spPr/>
      <dgm:t>
        <a:bodyPr/>
        <a:lstStyle/>
        <a:p>
          <a:endParaRPr lang="en-US" sz="1800"/>
        </a:p>
      </dgm:t>
    </dgm:pt>
    <dgm:pt modelId="{A51BD88C-F5B9-437B-83EB-18831A66E14D}" type="sibTrans" cxnId="{BB61B6F1-B278-42A5-9E70-3A8AC943BBA5}">
      <dgm:prSet/>
      <dgm:spPr/>
      <dgm:t>
        <a:bodyPr/>
        <a:lstStyle/>
        <a:p>
          <a:endParaRPr lang="en-US" sz="1800"/>
        </a:p>
      </dgm:t>
    </dgm:pt>
    <dgm:pt modelId="{818CC1D2-A993-4F89-9395-5A5568001B5A}">
      <dgm:prSet phldrT="[Text]" custT="1"/>
      <dgm:spPr/>
      <dgm:t>
        <a:bodyPr/>
        <a:lstStyle/>
        <a:p>
          <a:r>
            <a:rPr lang="en-US" sz="1800" dirty="0"/>
            <a:t>If Tesco fails to meet customer expectations for item quality, estimates, customer service, or accommodations, Tesco's market performance may suffer.</a:t>
          </a:r>
        </a:p>
      </dgm:t>
    </dgm:pt>
    <dgm:pt modelId="{D34D87A1-28CC-474F-99C4-8B50E3000E9B}" type="parTrans" cxnId="{2566F3BA-F955-4497-8E4A-71D54BB6D4B7}">
      <dgm:prSet/>
      <dgm:spPr/>
      <dgm:t>
        <a:bodyPr/>
        <a:lstStyle/>
        <a:p>
          <a:endParaRPr lang="en-US" sz="1800"/>
        </a:p>
      </dgm:t>
    </dgm:pt>
    <dgm:pt modelId="{C007C179-8AC0-492B-A4E1-8D4CB9B07185}" type="sibTrans" cxnId="{2566F3BA-F955-4497-8E4A-71D54BB6D4B7}">
      <dgm:prSet/>
      <dgm:spPr/>
      <dgm:t>
        <a:bodyPr/>
        <a:lstStyle/>
        <a:p>
          <a:endParaRPr lang="en-US" sz="1800"/>
        </a:p>
      </dgm:t>
    </dgm:pt>
    <dgm:pt modelId="{A4068850-5CD0-4392-8AFB-BB05BCEA948E}" type="pres">
      <dgm:prSet presAssocID="{3F6043DC-6639-49BD-9C89-26A756352E3C}" presName="Name0" presStyleCnt="0">
        <dgm:presLayoutVars>
          <dgm:chMax val="7"/>
          <dgm:dir/>
          <dgm:resizeHandles val="exact"/>
        </dgm:presLayoutVars>
      </dgm:prSet>
      <dgm:spPr/>
    </dgm:pt>
    <dgm:pt modelId="{1354EEF4-FEDF-4D12-9D6A-3814B9449DEE}" type="pres">
      <dgm:prSet presAssocID="{3F6043DC-6639-49BD-9C89-26A756352E3C}" presName="ellipse1" presStyleLbl="vennNode1" presStyleIdx="0" presStyleCnt="3">
        <dgm:presLayoutVars>
          <dgm:bulletEnabled val="1"/>
        </dgm:presLayoutVars>
      </dgm:prSet>
      <dgm:spPr/>
    </dgm:pt>
    <dgm:pt modelId="{AF448E2E-6F79-4960-A480-D33BC274189E}" type="pres">
      <dgm:prSet presAssocID="{3F6043DC-6639-49BD-9C89-26A756352E3C}" presName="ellipse2" presStyleLbl="vennNode1" presStyleIdx="1" presStyleCnt="3">
        <dgm:presLayoutVars>
          <dgm:bulletEnabled val="1"/>
        </dgm:presLayoutVars>
      </dgm:prSet>
      <dgm:spPr/>
    </dgm:pt>
    <dgm:pt modelId="{206C4D09-A28D-445F-9EDA-F8CC9905A692}" type="pres">
      <dgm:prSet presAssocID="{3F6043DC-6639-49BD-9C89-26A756352E3C}" presName="ellipse3" presStyleLbl="vennNode1" presStyleIdx="2" presStyleCnt="3" custLinFactNeighborX="11393" custLinFactNeighborY="-5222">
        <dgm:presLayoutVars>
          <dgm:bulletEnabled val="1"/>
        </dgm:presLayoutVars>
      </dgm:prSet>
      <dgm:spPr/>
    </dgm:pt>
  </dgm:ptLst>
  <dgm:cxnLst>
    <dgm:cxn modelId="{F3DCB309-E1EB-416B-AB9F-BB1F4A746608}" type="presOf" srcId="{3F6043DC-6639-49BD-9C89-26A756352E3C}" destId="{A4068850-5CD0-4392-8AFB-BB05BCEA948E}" srcOrd="0" destOrd="0" presId="urn:microsoft.com/office/officeart/2005/8/layout/rings+Icon"/>
    <dgm:cxn modelId="{6BAAE653-A61E-4E15-A13A-D55F0F61B088}" type="presOf" srcId="{0EDA9A4F-5287-41C8-93D7-9F699558967C}" destId="{1354EEF4-FEDF-4D12-9D6A-3814B9449DEE}" srcOrd="0" destOrd="0" presId="urn:microsoft.com/office/officeart/2005/8/layout/rings+Icon"/>
    <dgm:cxn modelId="{0470F066-B681-4CBE-9C45-3A455E5A51B5}" type="presOf" srcId="{818CC1D2-A993-4F89-9395-5A5568001B5A}" destId="{206C4D09-A28D-445F-9EDA-F8CC9905A692}" srcOrd="0" destOrd="0" presId="urn:microsoft.com/office/officeart/2005/8/layout/rings+Icon"/>
    <dgm:cxn modelId="{26327092-9C13-4EAE-9D9F-FABFD1356401}" srcId="{3F6043DC-6639-49BD-9C89-26A756352E3C}" destId="{0EDA9A4F-5287-41C8-93D7-9F699558967C}" srcOrd="0" destOrd="0" parTransId="{F1292286-B0A8-4249-BBDB-804523F88475}" sibTransId="{09856F95-288E-43F1-B49B-4A353ACBEAA1}"/>
    <dgm:cxn modelId="{316314AF-FEFC-4C2E-931B-DCAA8F464FDD}" type="presOf" srcId="{DF68DB0C-220D-4495-9115-94269424BD1F}" destId="{AF448E2E-6F79-4960-A480-D33BC274189E}" srcOrd="0" destOrd="0" presId="urn:microsoft.com/office/officeart/2005/8/layout/rings+Icon"/>
    <dgm:cxn modelId="{2566F3BA-F955-4497-8E4A-71D54BB6D4B7}" srcId="{3F6043DC-6639-49BD-9C89-26A756352E3C}" destId="{818CC1D2-A993-4F89-9395-5A5568001B5A}" srcOrd="2" destOrd="0" parTransId="{D34D87A1-28CC-474F-99C4-8B50E3000E9B}" sibTransId="{C007C179-8AC0-492B-A4E1-8D4CB9B07185}"/>
    <dgm:cxn modelId="{BB61B6F1-B278-42A5-9E70-3A8AC943BBA5}" srcId="{3F6043DC-6639-49BD-9C89-26A756352E3C}" destId="{DF68DB0C-220D-4495-9115-94269424BD1F}" srcOrd="1" destOrd="0" parTransId="{C58722C5-54D4-49C5-985C-99BA0FDE96F0}" sibTransId="{A51BD88C-F5B9-437B-83EB-18831A66E14D}"/>
    <dgm:cxn modelId="{A9F1A3FA-1C3A-41A0-A3CB-2B05AA4C2E22}" type="presParOf" srcId="{A4068850-5CD0-4392-8AFB-BB05BCEA948E}" destId="{1354EEF4-FEDF-4D12-9D6A-3814B9449DEE}" srcOrd="0" destOrd="0" presId="urn:microsoft.com/office/officeart/2005/8/layout/rings+Icon"/>
    <dgm:cxn modelId="{8188E228-21E9-4A6A-A55D-D3415C0985E2}" type="presParOf" srcId="{A4068850-5CD0-4392-8AFB-BB05BCEA948E}" destId="{AF448E2E-6F79-4960-A480-D33BC274189E}" srcOrd="1" destOrd="0" presId="urn:microsoft.com/office/officeart/2005/8/layout/rings+Icon"/>
    <dgm:cxn modelId="{13F7EDE9-2680-41CC-A3D6-69AEED34BB5B}" type="presParOf" srcId="{A4068850-5CD0-4392-8AFB-BB05BCEA948E}" destId="{206C4D09-A28D-445F-9EDA-F8CC9905A692}"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8FBB7B-694A-47BF-865D-2F44C1051453}" type="doc">
      <dgm:prSet loTypeId="urn:microsoft.com/office/officeart/2005/8/layout/hList1" loCatId="list" qsTypeId="urn:microsoft.com/office/officeart/2005/8/quickstyle/simple3" qsCatId="simple" csTypeId="urn:microsoft.com/office/officeart/2005/8/colors/colorful4" csCatId="colorful" phldr="1"/>
      <dgm:spPr/>
      <dgm:t>
        <a:bodyPr/>
        <a:lstStyle/>
        <a:p>
          <a:endParaRPr lang="en-US"/>
        </a:p>
      </dgm:t>
    </dgm:pt>
    <dgm:pt modelId="{BD5427FF-4EB1-4006-BF7F-42158E0C5129}">
      <dgm:prSet phldrT="[Text]" phldr="0" custT="1"/>
      <dgm:spPr/>
      <dgm:t>
        <a:bodyPr vert="horz" wrap="square"/>
        <a:lstStyle/>
        <a:p>
          <a:pPr>
            <a:lnSpc>
              <a:spcPct val="100000"/>
            </a:lnSpc>
            <a:spcBef>
              <a:spcPct val="0"/>
            </a:spcBef>
            <a:spcAft>
              <a:spcPct val="35000"/>
            </a:spcAft>
          </a:pPr>
          <a:r>
            <a:rPr lang="en-US" sz="1800" dirty="0"/>
            <a:t>Health and Security Measures</a:t>
          </a:r>
        </a:p>
      </dgm:t>
    </dgm:pt>
    <dgm:pt modelId="{A2F6D805-3B53-408A-A2A3-20BC3BF0D242}" type="parTrans" cxnId="{4B0ACAEA-F22C-462B-83C4-06931BFAA597}">
      <dgm:prSet/>
      <dgm:spPr/>
      <dgm:t>
        <a:bodyPr/>
        <a:lstStyle/>
        <a:p>
          <a:endParaRPr lang="en-US" sz="1800"/>
        </a:p>
      </dgm:t>
    </dgm:pt>
    <dgm:pt modelId="{D47F9812-1256-4E44-A6BE-BEC559BE8FF3}" type="sibTrans" cxnId="{4B0ACAEA-F22C-462B-83C4-06931BFAA597}">
      <dgm:prSet/>
      <dgm:spPr/>
      <dgm:t>
        <a:bodyPr/>
        <a:lstStyle/>
        <a:p>
          <a:endParaRPr lang="en-US" sz="1800"/>
        </a:p>
      </dgm:t>
    </dgm:pt>
    <dgm:pt modelId="{3A7B819B-DBE9-4610-B22A-5573EA6D532D}">
      <dgm:prSet phldrT="[Text]" phldr="0" custT="1"/>
      <dgm:spPr/>
      <dgm:t>
        <a:bodyPr vert="horz" wrap="square"/>
        <a:lstStyle/>
        <a:p>
          <a:pPr>
            <a:lnSpc>
              <a:spcPct val="100000"/>
            </a:lnSpc>
            <a:spcBef>
              <a:spcPct val="0"/>
            </a:spcBef>
            <a:spcAft>
              <a:spcPct val="15000"/>
            </a:spcAft>
          </a:pPr>
          <a:r>
            <a:rPr lang="en-US" sz="1800" dirty="0"/>
            <a:t>Invest resources to carry out and uphold wholesome health and wellbeing customs throughout all Tesco shops and workplaces. In order to ensure the wellbeing of customers and employees</a:t>
          </a:r>
        </a:p>
      </dgm:t>
    </dgm:pt>
    <dgm:pt modelId="{DC4BEA23-BF6E-42AD-9BF0-CFBDE86A80F1}" type="parTrans" cxnId="{5B100CB1-CABC-4170-98AF-4FFD379267C6}">
      <dgm:prSet/>
      <dgm:spPr/>
      <dgm:t>
        <a:bodyPr/>
        <a:lstStyle/>
        <a:p>
          <a:endParaRPr lang="en-US" sz="1800"/>
        </a:p>
      </dgm:t>
    </dgm:pt>
    <dgm:pt modelId="{0BF6ACD3-AE1A-4691-8CBE-DBE77AB8A685}" type="sibTrans" cxnId="{5B100CB1-CABC-4170-98AF-4FFD379267C6}">
      <dgm:prSet/>
      <dgm:spPr/>
      <dgm:t>
        <a:bodyPr/>
        <a:lstStyle/>
        <a:p>
          <a:endParaRPr lang="en-US" sz="1800"/>
        </a:p>
      </dgm:t>
    </dgm:pt>
    <dgm:pt modelId="{FE969E54-0D5D-4815-BDC4-3309E2F7325D}">
      <dgm:prSet phldrT="[Text]" phldr="0" custT="1"/>
      <dgm:spPr/>
      <dgm:t>
        <a:bodyPr vert="horz" wrap="square"/>
        <a:lstStyle/>
        <a:p>
          <a:pPr>
            <a:lnSpc>
              <a:spcPct val="100000"/>
            </a:lnSpc>
            <a:spcBef>
              <a:spcPct val="0"/>
            </a:spcBef>
            <a:spcAft>
              <a:spcPct val="35000"/>
            </a:spcAft>
          </a:pPr>
          <a:r>
            <a:rPr lang="en-US" sz="2000" dirty="0"/>
            <a:t>Technological infrastructure:</a:t>
          </a:r>
        </a:p>
      </dgm:t>
    </dgm:pt>
    <dgm:pt modelId="{B5D9FB86-EEBE-488F-B7DE-B7CF5C9166C5}" type="parTrans" cxnId="{8E536B6B-4E42-4B64-BBE0-EA3BA93E49D2}">
      <dgm:prSet/>
      <dgm:spPr/>
      <dgm:t>
        <a:bodyPr/>
        <a:lstStyle/>
        <a:p>
          <a:endParaRPr lang="en-US" sz="1800"/>
        </a:p>
      </dgm:t>
    </dgm:pt>
    <dgm:pt modelId="{D7D19B67-C01A-45D3-B5C7-B7E1B18A9F62}" type="sibTrans" cxnId="{8E536B6B-4E42-4B64-BBE0-EA3BA93E49D2}">
      <dgm:prSet/>
      <dgm:spPr/>
      <dgm:t>
        <a:bodyPr/>
        <a:lstStyle/>
        <a:p>
          <a:endParaRPr lang="en-US" sz="1800"/>
        </a:p>
      </dgm:t>
    </dgm:pt>
    <dgm:pt modelId="{35600F67-42C2-4D1B-B072-DC2A36FCB136}">
      <dgm:prSet phldrT="[Text]" phldr="0" custT="1"/>
      <dgm:spPr/>
      <dgm:t>
        <a:bodyPr vert="horz" wrap="square"/>
        <a:lstStyle/>
        <a:p>
          <a:pPr>
            <a:lnSpc>
              <a:spcPct val="100000"/>
            </a:lnSpc>
            <a:spcBef>
              <a:spcPct val="0"/>
            </a:spcBef>
            <a:spcAft>
              <a:spcPct val="15000"/>
            </a:spcAft>
          </a:pPr>
          <a:r>
            <a:rPr lang="en-US" sz="1800" dirty="0"/>
            <a:t>To meet the growing demand for online shopping, Tesco should strengthen its online business capabilities and technological infrastructure. Distribute resources towards enhancing the usability of the website, mobile app development, and online delivery services </a:t>
          </a:r>
        </a:p>
      </dgm:t>
    </dgm:pt>
    <dgm:pt modelId="{B4BC79E1-FDBA-43D1-A988-1BE8090EDA7A}" type="parTrans" cxnId="{DEED6768-376C-498B-B66D-67498FC10F57}">
      <dgm:prSet/>
      <dgm:spPr/>
      <dgm:t>
        <a:bodyPr/>
        <a:lstStyle/>
        <a:p>
          <a:endParaRPr lang="en-US" sz="1800"/>
        </a:p>
      </dgm:t>
    </dgm:pt>
    <dgm:pt modelId="{AD46A0AA-C45A-46D2-89AF-28390F99F9D0}" type="sibTrans" cxnId="{DEED6768-376C-498B-B66D-67498FC10F57}">
      <dgm:prSet/>
      <dgm:spPr/>
      <dgm:t>
        <a:bodyPr/>
        <a:lstStyle/>
        <a:p>
          <a:endParaRPr lang="en-US" sz="1800"/>
        </a:p>
      </dgm:t>
    </dgm:pt>
    <dgm:pt modelId="{61F0DC84-7FFF-4FDD-9B5D-40960093AE83}">
      <dgm:prSet phldrT="[Text]" phldr="0" custT="1"/>
      <dgm:spPr/>
      <dgm:t>
        <a:bodyPr vert="horz" wrap="square"/>
        <a:lstStyle/>
        <a:p>
          <a:pPr>
            <a:lnSpc>
              <a:spcPct val="100000"/>
            </a:lnSpc>
            <a:spcBef>
              <a:spcPct val="0"/>
            </a:spcBef>
            <a:spcAft>
              <a:spcPct val="35000"/>
            </a:spcAft>
          </a:pPr>
          <a:r>
            <a:rPr lang="en-US" sz="2000" dirty="0"/>
            <a:t>Versatility of the shop network</a:t>
          </a:r>
        </a:p>
      </dgm:t>
    </dgm:pt>
    <dgm:pt modelId="{2CB3CEFC-83E6-4DB9-B636-5287ACC11553}" type="parTrans" cxnId="{D924FC93-75F7-4DAE-9B27-FC4624441EA6}">
      <dgm:prSet/>
      <dgm:spPr/>
      <dgm:t>
        <a:bodyPr/>
        <a:lstStyle/>
        <a:p>
          <a:endParaRPr lang="en-US" sz="1800"/>
        </a:p>
      </dgm:t>
    </dgm:pt>
    <dgm:pt modelId="{1FAE29ED-22A2-40FA-904A-0706E8542FE7}" type="sibTrans" cxnId="{D924FC93-75F7-4DAE-9B27-FC4624441EA6}">
      <dgm:prSet/>
      <dgm:spPr/>
      <dgm:t>
        <a:bodyPr/>
        <a:lstStyle/>
        <a:p>
          <a:endParaRPr lang="en-US" sz="1800"/>
        </a:p>
      </dgm:t>
    </dgm:pt>
    <dgm:pt modelId="{2C0D9F89-7CE9-4195-96AC-FB27D6AA2EF6}">
      <dgm:prSet phldrT="[Text]" phldr="0" custT="1"/>
      <dgm:spPr/>
      <dgm:t>
        <a:bodyPr vert="horz" wrap="square"/>
        <a:lstStyle/>
        <a:p>
          <a:pPr>
            <a:lnSpc>
              <a:spcPct val="100000"/>
            </a:lnSpc>
            <a:spcBef>
              <a:spcPct val="0"/>
            </a:spcBef>
            <a:spcAft>
              <a:spcPct val="15000"/>
            </a:spcAft>
          </a:pPr>
          <a:r>
            <a:rPr lang="en-US" sz="1800" dirty="0"/>
            <a:t>Designate resources to build a more robust and nimble retail network. To further improve perceivability and responsiveness throughout the inventory network and ensure ongoing item accessibility</a:t>
          </a:r>
        </a:p>
      </dgm:t>
    </dgm:pt>
    <dgm:pt modelId="{39E6AF7E-E529-4319-B552-AB363EF4CE26}" type="sibTrans" cxnId="{CDB813B9-B976-449A-A2F9-31A78A72498A}">
      <dgm:prSet/>
      <dgm:spPr/>
      <dgm:t>
        <a:bodyPr/>
        <a:lstStyle/>
        <a:p>
          <a:endParaRPr lang="en-US" sz="1800"/>
        </a:p>
      </dgm:t>
    </dgm:pt>
    <dgm:pt modelId="{24D9371C-2787-474E-A690-5A09190A9707}" type="parTrans" cxnId="{CDB813B9-B976-449A-A2F9-31A78A72498A}">
      <dgm:prSet/>
      <dgm:spPr/>
      <dgm:t>
        <a:bodyPr/>
        <a:lstStyle/>
        <a:p>
          <a:endParaRPr lang="en-US" sz="1800"/>
        </a:p>
      </dgm:t>
    </dgm:pt>
    <dgm:pt modelId="{D5FB6A06-3991-4223-AD64-C4F7F6F4DF69}" type="pres">
      <dgm:prSet presAssocID="{468FBB7B-694A-47BF-865D-2F44C1051453}" presName="Name0" presStyleCnt="0">
        <dgm:presLayoutVars>
          <dgm:dir/>
          <dgm:animLvl val="lvl"/>
          <dgm:resizeHandles val="exact"/>
        </dgm:presLayoutVars>
      </dgm:prSet>
      <dgm:spPr/>
    </dgm:pt>
    <dgm:pt modelId="{5EB24CCF-928A-4018-A934-89F31F564A83}" type="pres">
      <dgm:prSet presAssocID="{BD5427FF-4EB1-4006-BF7F-42158E0C5129}" presName="composite" presStyleCnt="0"/>
      <dgm:spPr/>
    </dgm:pt>
    <dgm:pt modelId="{5D9704F8-5A95-419F-B794-1E2F82666BDB}" type="pres">
      <dgm:prSet presAssocID="{BD5427FF-4EB1-4006-BF7F-42158E0C5129}" presName="parTx" presStyleLbl="alignNode1" presStyleIdx="0" presStyleCnt="3">
        <dgm:presLayoutVars>
          <dgm:chMax val="0"/>
          <dgm:chPref val="0"/>
          <dgm:bulletEnabled val="1"/>
        </dgm:presLayoutVars>
      </dgm:prSet>
      <dgm:spPr/>
    </dgm:pt>
    <dgm:pt modelId="{C0A6D3D8-DBC2-45B6-8DEF-789A72552BB4}" type="pres">
      <dgm:prSet presAssocID="{BD5427FF-4EB1-4006-BF7F-42158E0C5129}" presName="desTx" presStyleLbl="alignAccFollowNode1" presStyleIdx="0" presStyleCnt="3">
        <dgm:presLayoutVars>
          <dgm:bulletEnabled val="1"/>
        </dgm:presLayoutVars>
      </dgm:prSet>
      <dgm:spPr/>
    </dgm:pt>
    <dgm:pt modelId="{C4F6D2AE-A2A5-43DC-B705-8E8ECE0E1613}" type="pres">
      <dgm:prSet presAssocID="{D47F9812-1256-4E44-A6BE-BEC559BE8FF3}" presName="space" presStyleCnt="0"/>
      <dgm:spPr/>
    </dgm:pt>
    <dgm:pt modelId="{C1832C44-4F6B-4ABA-88DC-7D5A80779E4B}" type="pres">
      <dgm:prSet presAssocID="{FE969E54-0D5D-4815-BDC4-3309E2F7325D}" presName="composite" presStyleCnt="0"/>
      <dgm:spPr/>
    </dgm:pt>
    <dgm:pt modelId="{3E0BA246-3456-471B-AD87-1436FD251DD8}" type="pres">
      <dgm:prSet presAssocID="{FE969E54-0D5D-4815-BDC4-3309E2F7325D}" presName="parTx" presStyleLbl="alignNode1" presStyleIdx="1" presStyleCnt="3">
        <dgm:presLayoutVars>
          <dgm:chMax val="0"/>
          <dgm:chPref val="0"/>
          <dgm:bulletEnabled val="1"/>
        </dgm:presLayoutVars>
      </dgm:prSet>
      <dgm:spPr/>
    </dgm:pt>
    <dgm:pt modelId="{33CF15AD-8A19-4E9A-9BED-239A79CAF737}" type="pres">
      <dgm:prSet presAssocID="{FE969E54-0D5D-4815-BDC4-3309E2F7325D}" presName="desTx" presStyleLbl="alignAccFollowNode1" presStyleIdx="1" presStyleCnt="3">
        <dgm:presLayoutVars>
          <dgm:bulletEnabled val="1"/>
        </dgm:presLayoutVars>
      </dgm:prSet>
      <dgm:spPr/>
    </dgm:pt>
    <dgm:pt modelId="{F4639A07-76C8-4329-80D5-712628979A9A}" type="pres">
      <dgm:prSet presAssocID="{D7D19B67-C01A-45D3-B5C7-B7E1B18A9F62}" presName="space" presStyleCnt="0"/>
      <dgm:spPr/>
    </dgm:pt>
    <dgm:pt modelId="{7F710124-E259-48A5-9895-471DE20AF50E}" type="pres">
      <dgm:prSet presAssocID="{61F0DC84-7FFF-4FDD-9B5D-40960093AE83}" presName="composite" presStyleCnt="0"/>
      <dgm:spPr/>
    </dgm:pt>
    <dgm:pt modelId="{FC453BFD-315B-4968-86FA-B7D3125F3320}" type="pres">
      <dgm:prSet presAssocID="{61F0DC84-7FFF-4FDD-9B5D-40960093AE83}" presName="parTx" presStyleLbl="alignNode1" presStyleIdx="2" presStyleCnt="3">
        <dgm:presLayoutVars>
          <dgm:chMax val="0"/>
          <dgm:chPref val="0"/>
          <dgm:bulletEnabled val="1"/>
        </dgm:presLayoutVars>
      </dgm:prSet>
      <dgm:spPr/>
    </dgm:pt>
    <dgm:pt modelId="{B357C82A-FE93-416B-AFBF-A74F9E99C4E4}" type="pres">
      <dgm:prSet presAssocID="{61F0DC84-7FFF-4FDD-9B5D-40960093AE83}" presName="desTx" presStyleLbl="alignAccFollowNode1" presStyleIdx="2" presStyleCnt="3">
        <dgm:presLayoutVars>
          <dgm:bulletEnabled val="1"/>
        </dgm:presLayoutVars>
      </dgm:prSet>
      <dgm:spPr/>
    </dgm:pt>
  </dgm:ptLst>
  <dgm:cxnLst>
    <dgm:cxn modelId="{1581CD10-1A80-4010-9440-1648BEA1D6F5}" type="presOf" srcId="{BD5427FF-4EB1-4006-BF7F-42158E0C5129}" destId="{5D9704F8-5A95-419F-B794-1E2F82666BDB}" srcOrd="0" destOrd="0" presId="urn:microsoft.com/office/officeart/2005/8/layout/hList1"/>
    <dgm:cxn modelId="{DEED6768-376C-498B-B66D-67498FC10F57}" srcId="{FE969E54-0D5D-4815-BDC4-3309E2F7325D}" destId="{35600F67-42C2-4D1B-B072-DC2A36FCB136}" srcOrd="0" destOrd="0" parTransId="{B4BC79E1-FDBA-43D1-A988-1BE8090EDA7A}" sibTransId="{AD46A0AA-C45A-46D2-89AF-28390F99F9D0}"/>
    <dgm:cxn modelId="{8E536B6B-4E42-4B64-BBE0-EA3BA93E49D2}" srcId="{468FBB7B-694A-47BF-865D-2F44C1051453}" destId="{FE969E54-0D5D-4815-BDC4-3309E2F7325D}" srcOrd="1" destOrd="0" parTransId="{B5D9FB86-EEBE-488F-B7DE-B7CF5C9166C5}" sibTransId="{D7D19B67-C01A-45D3-B5C7-B7E1B18A9F62}"/>
    <dgm:cxn modelId="{A9C28678-F0F1-4460-8DD3-62B009C90EF1}" type="presOf" srcId="{2C0D9F89-7CE9-4195-96AC-FB27D6AA2EF6}" destId="{B357C82A-FE93-416B-AFBF-A74F9E99C4E4}" srcOrd="0" destOrd="0" presId="urn:microsoft.com/office/officeart/2005/8/layout/hList1"/>
    <dgm:cxn modelId="{EC6F0F89-57AE-4CC0-8747-E9E6218E117A}" type="presOf" srcId="{468FBB7B-694A-47BF-865D-2F44C1051453}" destId="{D5FB6A06-3991-4223-AD64-C4F7F6F4DF69}" srcOrd="0" destOrd="0" presId="urn:microsoft.com/office/officeart/2005/8/layout/hList1"/>
    <dgm:cxn modelId="{D924FC93-75F7-4DAE-9B27-FC4624441EA6}" srcId="{468FBB7B-694A-47BF-865D-2F44C1051453}" destId="{61F0DC84-7FFF-4FDD-9B5D-40960093AE83}" srcOrd="2" destOrd="0" parTransId="{2CB3CEFC-83E6-4DB9-B636-5287ACC11553}" sibTransId="{1FAE29ED-22A2-40FA-904A-0706E8542FE7}"/>
    <dgm:cxn modelId="{29B35F95-9B36-4B2B-9B51-723AC3954160}" type="presOf" srcId="{61F0DC84-7FFF-4FDD-9B5D-40960093AE83}" destId="{FC453BFD-315B-4968-86FA-B7D3125F3320}" srcOrd="0" destOrd="0" presId="urn:microsoft.com/office/officeart/2005/8/layout/hList1"/>
    <dgm:cxn modelId="{5B100CB1-CABC-4170-98AF-4FFD379267C6}" srcId="{BD5427FF-4EB1-4006-BF7F-42158E0C5129}" destId="{3A7B819B-DBE9-4610-B22A-5573EA6D532D}" srcOrd="0" destOrd="0" parTransId="{DC4BEA23-BF6E-42AD-9BF0-CFBDE86A80F1}" sibTransId="{0BF6ACD3-AE1A-4691-8CBE-DBE77AB8A685}"/>
    <dgm:cxn modelId="{CDB813B9-B976-449A-A2F9-31A78A72498A}" srcId="{61F0DC84-7FFF-4FDD-9B5D-40960093AE83}" destId="{2C0D9F89-7CE9-4195-96AC-FB27D6AA2EF6}" srcOrd="0" destOrd="0" parTransId="{24D9371C-2787-474E-A690-5A09190A9707}" sibTransId="{39E6AF7E-E529-4319-B552-AB363EF4CE26}"/>
    <dgm:cxn modelId="{6CC923BE-D222-4167-ADB1-8D50A393EC36}" type="presOf" srcId="{35600F67-42C2-4D1B-B072-DC2A36FCB136}" destId="{33CF15AD-8A19-4E9A-9BED-239A79CAF737}" srcOrd="0" destOrd="0" presId="urn:microsoft.com/office/officeart/2005/8/layout/hList1"/>
    <dgm:cxn modelId="{1B02F7CE-39DE-4183-A59C-013E49142333}" type="presOf" srcId="{FE969E54-0D5D-4815-BDC4-3309E2F7325D}" destId="{3E0BA246-3456-471B-AD87-1436FD251DD8}" srcOrd="0" destOrd="0" presId="urn:microsoft.com/office/officeart/2005/8/layout/hList1"/>
    <dgm:cxn modelId="{4B0ACAEA-F22C-462B-83C4-06931BFAA597}" srcId="{468FBB7B-694A-47BF-865D-2F44C1051453}" destId="{BD5427FF-4EB1-4006-BF7F-42158E0C5129}" srcOrd="0" destOrd="0" parTransId="{A2F6D805-3B53-408A-A2A3-20BC3BF0D242}" sibTransId="{D47F9812-1256-4E44-A6BE-BEC559BE8FF3}"/>
    <dgm:cxn modelId="{B5B318EF-D42D-4F72-8788-0023110834E7}" type="presOf" srcId="{3A7B819B-DBE9-4610-B22A-5573EA6D532D}" destId="{C0A6D3D8-DBC2-45B6-8DEF-789A72552BB4}" srcOrd="0" destOrd="0" presId="urn:microsoft.com/office/officeart/2005/8/layout/hList1"/>
    <dgm:cxn modelId="{493E1E97-5563-41E1-B34C-45E4F2A5DAA2}" type="presParOf" srcId="{D5FB6A06-3991-4223-AD64-C4F7F6F4DF69}" destId="{5EB24CCF-928A-4018-A934-89F31F564A83}" srcOrd="0" destOrd="0" presId="urn:microsoft.com/office/officeart/2005/8/layout/hList1"/>
    <dgm:cxn modelId="{50C9191F-0329-4295-A8DE-3BB62CF6EFDC}" type="presParOf" srcId="{5EB24CCF-928A-4018-A934-89F31F564A83}" destId="{5D9704F8-5A95-419F-B794-1E2F82666BDB}" srcOrd="0" destOrd="0" presId="urn:microsoft.com/office/officeart/2005/8/layout/hList1"/>
    <dgm:cxn modelId="{09A1E0EA-B04B-466B-8020-0362874D0746}" type="presParOf" srcId="{5EB24CCF-928A-4018-A934-89F31F564A83}" destId="{C0A6D3D8-DBC2-45B6-8DEF-789A72552BB4}" srcOrd="1" destOrd="0" presId="urn:microsoft.com/office/officeart/2005/8/layout/hList1"/>
    <dgm:cxn modelId="{A356C7C7-A309-4125-845A-A5FFB0321E4D}" type="presParOf" srcId="{D5FB6A06-3991-4223-AD64-C4F7F6F4DF69}" destId="{C4F6D2AE-A2A5-43DC-B705-8E8ECE0E1613}" srcOrd="1" destOrd="0" presId="urn:microsoft.com/office/officeart/2005/8/layout/hList1"/>
    <dgm:cxn modelId="{BC7436A9-7D57-4942-892D-33EF06F85AC3}" type="presParOf" srcId="{D5FB6A06-3991-4223-AD64-C4F7F6F4DF69}" destId="{C1832C44-4F6B-4ABA-88DC-7D5A80779E4B}" srcOrd="2" destOrd="0" presId="urn:microsoft.com/office/officeart/2005/8/layout/hList1"/>
    <dgm:cxn modelId="{744A24BF-0ECE-4A33-ACAA-B6FDF93F13E7}" type="presParOf" srcId="{C1832C44-4F6B-4ABA-88DC-7D5A80779E4B}" destId="{3E0BA246-3456-471B-AD87-1436FD251DD8}" srcOrd="0" destOrd="0" presId="urn:microsoft.com/office/officeart/2005/8/layout/hList1"/>
    <dgm:cxn modelId="{FF764356-9C39-413C-A2FE-CC4FAA8A416A}" type="presParOf" srcId="{C1832C44-4F6B-4ABA-88DC-7D5A80779E4B}" destId="{33CF15AD-8A19-4E9A-9BED-239A79CAF737}" srcOrd="1" destOrd="0" presId="urn:microsoft.com/office/officeart/2005/8/layout/hList1"/>
    <dgm:cxn modelId="{6926DA36-074B-4F1A-9386-8586434D83C6}" type="presParOf" srcId="{D5FB6A06-3991-4223-AD64-C4F7F6F4DF69}" destId="{F4639A07-76C8-4329-80D5-712628979A9A}" srcOrd="3" destOrd="0" presId="urn:microsoft.com/office/officeart/2005/8/layout/hList1"/>
    <dgm:cxn modelId="{3A83E939-272B-4338-81D5-950F3F9C9634}" type="presParOf" srcId="{D5FB6A06-3991-4223-AD64-C4F7F6F4DF69}" destId="{7F710124-E259-48A5-9895-471DE20AF50E}" srcOrd="4" destOrd="0" presId="urn:microsoft.com/office/officeart/2005/8/layout/hList1"/>
    <dgm:cxn modelId="{CB249EF0-93F3-4C41-9053-DDA7F9905576}" type="presParOf" srcId="{7F710124-E259-48A5-9895-471DE20AF50E}" destId="{FC453BFD-315B-4968-86FA-B7D3125F3320}" srcOrd="0" destOrd="0" presId="urn:microsoft.com/office/officeart/2005/8/layout/hList1"/>
    <dgm:cxn modelId="{D3E380BD-E8E8-417C-849C-B8D260E0E600}" type="presParOf" srcId="{7F710124-E259-48A5-9895-471DE20AF50E}" destId="{B357C82A-FE93-416B-AFBF-A74F9E99C4E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68FBB7B-694A-47BF-865D-2F44C1051453}" type="doc">
      <dgm:prSet loTypeId="urn:microsoft.com/office/officeart/2005/8/layout/hList1" loCatId="list" qsTypeId="urn:microsoft.com/office/officeart/2005/8/quickstyle/simple3" qsCatId="simple" csTypeId="urn:microsoft.com/office/officeart/2005/8/colors/accent2_4" csCatId="accent2" phldr="1"/>
      <dgm:spPr/>
      <dgm:t>
        <a:bodyPr/>
        <a:lstStyle/>
        <a:p>
          <a:endParaRPr lang="en-US"/>
        </a:p>
      </dgm:t>
    </dgm:pt>
    <dgm:pt modelId="{BD5427FF-4EB1-4006-BF7F-42158E0C5129}">
      <dgm:prSet phldrT="[Text]" phldr="0" custT="1"/>
      <dgm:spPr/>
      <dgm:t>
        <a:bodyPr vert="horz" wrap="square"/>
        <a:lstStyle/>
        <a:p>
          <a:pPr>
            <a:lnSpc>
              <a:spcPct val="100000"/>
            </a:lnSpc>
            <a:spcBef>
              <a:spcPct val="0"/>
            </a:spcBef>
            <a:spcAft>
              <a:spcPct val="35000"/>
            </a:spcAft>
          </a:pPr>
          <a:r>
            <a:rPr lang="en-US" sz="1800" dirty="0"/>
            <a:t>Representative Help and success</a:t>
          </a:r>
        </a:p>
      </dgm:t>
    </dgm:pt>
    <dgm:pt modelId="{A2F6D805-3B53-408A-A2A3-20BC3BF0D242}" type="parTrans" cxnId="{4B0ACAEA-F22C-462B-83C4-06931BFAA597}">
      <dgm:prSet/>
      <dgm:spPr/>
      <dgm:t>
        <a:bodyPr/>
        <a:lstStyle/>
        <a:p>
          <a:endParaRPr lang="en-US" sz="1800"/>
        </a:p>
      </dgm:t>
    </dgm:pt>
    <dgm:pt modelId="{D47F9812-1256-4E44-A6BE-BEC559BE8FF3}" type="sibTrans" cxnId="{4B0ACAEA-F22C-462B-83C4-06931BFAA597}">
      <dgm:prSet/>
      <dgm:spPr/>
      <dgm:t>
        <a:bodyPr/>
        <a:lstStyle/>
        <a:p>
          <a:endParaRPr lang="en-US" sz="1800"/>
        </a:p>
      </dgm:t>
    </dgm:pt>
    <dgm:pt modelId="{3A7B819B-DBE9-4610-B22A-5573EA6D532D}">
      <dgm:prSet phldrT="[Text]" phldr="0" custT="1"/>
      <dgm:spPr/>
      <dgm:t>
        <a:bodyPr vert="horz" wrap="square"/>
        <a:lstStyle/>
        <a:p>
          <a:pPr>
            <a:lnSpc>
              <a:spcPct val="100000"/>
            </a:lnSpc>
            <a:spcBef>
              <a:spcPct val="0"/>
            </a:spcBef>
            <a:spcAft>
              <a:spcPct val="15000"/>
            </a:spcAft>
          </a:pPr>
          <a:r>
            <a:rPr lang="en-US" sz="1800" dirty="0"/>
            <a:t>Distribute resources to support employee security and success. This might include additional training programmers, counselling for emotional health, and flexible work schedules to accommodate employees' changing needs </a:t>
          </a:r>
        </a:p>
      </dgm:t>
    </dgm:pt>
    <dgm:pt modelId="{DC4BEA23-BF6E-42AD-9BF0-CFBDE86A80F1}" type="parTrans" cxnId="{5B100CB1-CABC-4170-98AF-4FFD379267C6}">
      <dgm:prSet/>
      <dgm:spPr/>
      <dgm:t>
        <a:bodyPr/>
        <a:lstStyle/>
        <a:p>
          <a:endParaRPr lang="en-US" sz="1800"/>
        </a:p>
      </dgm:t>
    </dgm:pt>
    <dgm:pt modelId="{0BF6ACD3-AE1A-4691-8CBE-DBE77AB8A685}" type="sibTrans" cxnId="{5B100CB1-CABC-4170-98AF-4FFD379267C6}">
      <dgm:prSet/>
      <dgm:spPr/>
      <dgm:t>
        <a:bodyPr/>
        <a:lstStyle/>
        <a:p>
          <a:endParaRPr lang="en-US" sz="1800"/>
        </a:p>
      </dgm:t>
    </dgm:pt>
    <dgm:pt modelId="{FE969E54-0D5D-4815-BDC4-3309E2F7325D}">
      <dgm:prSet phldrT="[Text]" phldr="0" custT="1"/>
      <dgm:spPr/>
      <dgm:t>
        <a:bodyPr vert="horz" wrap="square"/>
        <a:lstStyle/>
        <a:p>
          <a:pPr>
            <a:lnSpc>
              <a:spcPct val="100000"/>
            </a:lnSpc>
            <a:spcBef>
              <a:spcPct val="0"/>
            </a:spcBef>
            <a:spcAft>
              <a:spcPct val="35000"/>
            </a:spcAft>
          </a:pPr>
          <a:r>
            <a:rPr lang="en-US" sz="2000" dirty="0"/>
            <a:t>Social responsibility initiatives</a:t>
          </a:r>
        </a:p>
      </dgm:t>
    </dgm:pt>
    <dgm:pt modelId="{B5D9FB86-EEBE-488F-B7DE-B7CF5C9166C5}" type="parTrans" cxnId="{8E536B6B-4E42-4B64-BBE0-EA3BA93E49D2}">
      <dgm:prSet/>
      <dgm:spPr/>
      <dgm:t>
        <a:bodyPr/>
        <a:lstStyle/>
        <a:p>
          <a:endParaRPr lang="en-US" sz="1800"/>
        </a:p>
      </dgm:t>
    </dgm:pt>
    <dgm:pt modelId="{D7D19B67-C01A-45D3-B5C7-B7E1B18A9F62}" type="sibTrans" cxnId="{8E536B6B-4E42-4B64-BBE0-EA3BA93E49D2}">
      <dgm:prSet/>
      <dgm:spPr/>
      <dgm:t>
        <a:bodyPr/>
        <a:lstStyle/>
        <a:p>
          <a:endParaRPr lang="en-US" sz="1800"/>
        </a:p>
      </dgm:t>
    </dgm:pt>
    <dgm:pt modelId="{35600F67-42C2-4D1B-B072-DC2A36FCB136}">
      <dgm:prSet phldrT="[Text]" phldr="0" custT="1"/>
      <dgm:spPr/>
      <dgm:t>
        <a:bodyPr vert="horz" wrap="square"/>
        <a:lstStyle/>
        <a:p>
          <a:pPr>
            <a:lnSpc>
              <a:spcPct val="100000"/>
            </a:lnSpc>
            <a:spcBef>
              <a:spcPct val="0"/>
            </a:spcBef>
            <a:spcAft>
              <a:spcPct val="15000"/>
            </a:spcAft>
          </a:pPr>
          <a:r>
            <a:rPr lang="en-US" sz="1800" dirty="0"/>
            <a:t>Assets should be allocated to local community commitment and business social responsibility initiatives. Tesco can allocate funds to initiatives that strengthen neighborhood networks</a:t>
          </a:r>
        </a:p>
      </dgm:t>
    </dgm:pt>
    <dgm:pt modelId="{B4BC79E1-FDBA-43D1-A988-1BE8090EDA7A}" type="parTrans" cxnId="{DEED6768-376C-498B-B66D-67498FC10F57}">
      <dgm:prSet/>
      <dgm:spPr/>
      <dgm:t>
        <a:bodyPr/>
        <a:lstStyle/>
        <a:p>
          <a:endParaRPr lang="en-US" sz="1800"/>
        </a:p>
      </dgm:t>
    </dgm:pt>
    <dgm:pt modelId="{AD46A0AA-C45A-46D2-89AF-28390F99F9D0}" type="sibTrans" cxnId="{DEED6768-376C-498B-B66D-67498FC10F57}">
      <dgm:prSet/>
      <dgm:spPr/>
      <dgm:t>
        <a:bodyPr/>
        <a:lstStyle/>
        <a:p>
          <a:endParaRPr lang="en-US" sz="1800"/>
        </a:p>
      </dgm:t>
    </dgm:pt>
    <dgm:pt modelId="{61F0DC84-7FFF-4FDD-9B5D-40960093AE83}">
      <dgm:prSet phldrT="[Text]" phldr="0" custT="1"/>
      <dgm:spPr/>
      <dgm:t>
        <a:bodyPr vert="horz" wrap="square"/>
        <a:lstStyle/>
        <a:p>
          <a:pPr>
            <a:lnSpc>
              <a:spcPct val="100000"/>
            </a:lnSpc>
            <a:spcBef>
              <a:spcPct val="0"/>
            </a:spcBef>
            <a:spcAft>
              <a:spcPct val="35000"/>
            </a:spcAft>
          </a:pPr>
          <a:r>
            <a:rPr lang="en-US" sz="2000" dirty="0"/>
            <a:t>Functional Departments</a:t>
          </a:r>
        </a:p>
      </dgm:t>
    </dgm:pt>
    <dgm:pt modelId="{2CB3CEFC-83E6-4DB9-B636-5287ACC11553}" type="parTrans" cxnId="{D924FC93-75F7-4DAE-9B27-FC4624441EA6}">
      <dgm:prSet/>
      <dgm:spPr/>
      <dgm:t>
        <a:bodyPr/>
        <a:lstStyle/>
        <a:p>
          <a:endParaRPr lang="en-US" sz="1800"/>
        </a:p>
      </dgm:t>
    </dgm:pt>
    <dgm:pt modelId="{1FAE29ED-22A2-40FA-904A-0706E8542FE7}" type="sibTrans" cxnId="{D924FC93-75F7-4DAE-9B27-FC4624441EA6}">
      <dgm:prSet/>
      <dgm:spPr/>
      <dgm:t>
        <a:bodyPr/>
        <a:lstStyle/>
        <a:p>
          <a:endParaRPr lang="en-US" sz="1800"/>
        </a:p>
      </dgm:t>
    </dgm:pt>
    <dgm:pt modelId="{2C0D9F89-7CE9-4195-96AC-FB27D6AA2EF6}">
      <dgm:prSet phldrT="[Text]" phldr="0" custT="1"/>
      <dgm:spPr/>
      <dgm:t>
        <a:bodyPr vert="horz" wrap="square"/>
        <a:lstStyle/>
        <a:p>
          <a:pPr>
            <a:lnSpc>
              <a:spcPct val="100000"/>
            </a:lnSpc>
            <a:spcBef>
              <a:spcPct val="0"/>
            </a:spcBef>
            <a:spcAft>
              <a:spcPct val="15000"/>
            </a:spcAft>
          </a:pPr>
          <a:r>
            <a:rPr lang="en-US" sz="1800" dirty="0"/>
            <a:t>Food donations, supportability projects, and partnerships with not-for-profit organisations, to deal with the pandemic's financial impacts.</a:t>
          </a:r>
        </a:p>
      </dgm:t>
    </dgm:pt>
    <dgm:pt modelId="{39E6AF7E-E529-4319-B552-AB363EF4CE26}" type="sibTrans" cxnId="{CDB813B9-B976-449A-A2F9-31A78A72498A}">
      <dgm:prSet/>
      <dgm:spPr/>
      <dgm:t>
        <a:bodyPr/>
        <a:lstStyle/>
        <a:p>
          <a:endParaRPr lang="en-US" sz="1800"/>
        </a:p>
      </dgm:t>
    </dgm:pt>
    <dgm:pt modelId="{24D9371C-2787-474E-A690-5A09190A9707}" type="parTrans" cxnId="{CDB813B9-B976-449A-A2F9-31A78A72498A}">
      <dgm:prSet/>
      <dgm:spPr/>
      <dgm:t>
        <a:bodyPr/>
        <a:lstStyle/>
        <a:p>
          <a:endParaRPr lang="en-US" sz="1800"/>
        </a:p>
      </dgm:t>
    </dgm:pt>
    <dgm:pt modelId="{D5FB6A06-3991-4223-AD64-C4F7F6F4DF69}" type="pres">
      <dgm:prSet presAssocID="{468FBB7B-694A-47BF-865D-2F44C1051453}" presName="Name0" presStyleCnt="0">
        <dgm:presLayoutVars>
          <dgm:dir/>
          <dgm:animLvl val="lvl"/>
          <dgm:resizeHandles val="exact"/>
        </dgm:presLayoutVars>
      </dgm:prSet>
      <dgm:spPr/>
    </dgm:pt>
    <dgm:pt modelId="{5EB24CCF-928A-4018-A934-89F31F564A83}" type="pres">
      <dgm:prSet presAssocID="{BD5427FF-4EB1-4006-BF7F-42158E0C5129}" presName="composite" presStyleCnt="0"/>
      <dgm:spPr/>
    </dgm:pt>
    <dgm:pt modelId="{5D9704F8-5A95-419F-B794-1E2F82666BDB}" type="pres">
      <dgm:prSet presAssocID="{BD5427FF-4EB1-4006-BF7F-42158E0C5129}" presName="parTx" presStyleLbl="alignNode1" presStyleIdx="0" presStyleCnt="3">
        <dgm:presLayoutVars>
          <dgm:chMax val="0"/>
          <dgm:chPref val="0"/>
          <dgm:bulletEnabled val="1"/>
        </dgm:presLayoutVars>
      </dgm:prSet>
      <dgm:spPr/>
    </dgm:pt>
    <dgm:pt modelId="{C0A6D3D8-DBC2-45B6-8DEF-789A72552BB4}" type="pres">
      <dgm:prSet presAssocID="{BD5427FF-4EB1-4006-BF7F-42158E0C5129}" presName="desTx" presStyleLbl="alignAccFollowNode1" presStyleIdx="0" presStyleCnt="3">
        <dgm:presLayoutVars>
          <dgm:bulletEnabled val="1"/>
        </dgm:presLayoutVars>
      </dgm:prSet>
      <dgm:spPr/>
    </dgm:pt>
    <dgm:pt modelId="{C4F6D2AE-A2A5-43DC-B705-8E8ECE0E1613}" type="pres">
      <dgm:prSet presAssocID="{D47F9812-1256-4E44-A6BE-BEC559BE8FF3}" presName="space" presStyleCnt="0"/>
      <dgm:spPr/>
    </dgm:pt>
    <dgm:pt modelId="{C1832C44-4F6B-4ABA-88DC-7D5A80779E4B}" type="pres">
      <dgm:prSet presAssocID="{FE969E54-0D5D-4815-BDC4-3309E2F7325D}" presName="composite" presStyleCnt="0"/>
      <dgm:spPr/>
    </dgm:pt>
    <dgm:pt modelId="{3E0BA246-3456-471B-AD87-1436FD251DD8}" type="pres">
      <dgm:prSet presAssocID="{FE969E54-0D5D-4815-BDC4-3309E2F7325D}" presName="parTx" presStyleLbl="alignNode1" presStyleIdx="1" presStyleCnt="3">
        <dgm:presLayoutVars>
          <dgm:chMax val="0"/>
          <dgm:chPref val="0"/>
          <dgm:bulletEnabled val="1"/>
        </dgm:presLayoutVars>
      </dgm:prSet>
      <dgm:spPr/>
    </dgm:pt>
    <dgm:pt modelId="{33CF15AD-8A19-4E9A-9BED-239A79CAF737}" type="pres">
      <dgm:prSet presAssocID="{FE969E54-0D5D-4815-BDC4-3309E2F7325D}" presName="desTx" presStyleLbl="alignAccFollowNode1" presStyleIdx="1" presStyleCnt="3">
        <dgm:presLayoutVars>
          <dgm:bulletEnabled val="1"/>
        </dgm:presLayoutVars>
      </dgm:prSet>
      <dgm:spPr/>
    </dgm:pt>
    <dgm:pt modelId="{F4639A07-76C8-4329-80D5-712628979A9A}" type="pres">
      <dgm:prSet presAssocID="{D7D19B67-C01A-45D3-B5C7-B7E1B18A9F62}" presName="space" presStyleCnt="0"/>
      <dgm:spPr/>
    </dgm:pt>
    <dgm:pt modelId="{7F710124-E259-48A5-9895-471DE20AF50E}" type="pres">
      <dgm:prSet presAssocID="{61F0DC84-7FFF-4FDD-9B5D-40960093AE83}" presName="composite" presStyleCnt="0"/>
      <dgm:spPr/>
    </dgm:pt>
    <dgm:pt modelId="{FC453BFD-315B-4968-86FA-B7D3125F3320}" type="pres">
      <dgm:prSet presAssocID="{61F0DC84-7FFF-4FDD-9B5D-40960093AE83}" presName="parTx" presStyleLbl="alignNode1" presStyleIdx="2" presStyleCnt="3">
        <dgm:presLayoutVars>
          <dgm:chMax val="0"/>
          <dgm:chPref val="0"/>
          <dgm:bulletEnabled val="1"/>
        </dgm:presLayoutVars>
      </dgm:prSet>
      <dgm:spPr/>
    </dgm:pt>
    <dgm:pt modelId="{B357C82A-FE93-416B-AFBF-A74F9E99C4E4}" type="pres">
      <dgm:prSet presAssocID="{61F0DC84-7FFF-4FDD-9B5D-40960093AE83}" presName="desTx" presStyleLbl="alignAccFollowNode1" presStyleIdx="2" presStyleCnt="3">
        <dgm:presLayoutVars>
          <dgm:bulletEnabled val="1"/>
        </dgm:presLayoutVars>
      </dgm:prSet>
      <dgm:spPr/>
    </dgm:pt>
  </dgm:ptLst>
  <dgm:cxnLst>
    <dgm:cxn modelId="{1581CD10-1A80-4010-9440-1648BEA1D6F5}" type="presOf" srcId="{BD5427FF-4EB1-4006-BF7F-42158E0C5129}" destId="{5D9704F8-5A95-419F-B794-1E2F82666BDB}" srcOrd="0" destOrd="0" presId="urn:microsoft.com/office/officeart/2005/8/layout/hList1"/>
    <dgm:cxn modelId="{DEED6768-376C-498B-B66D-67498FC10F57}" srcId="{FE969E54-0D5D-4815-BDC4-3309E2F7325D}" destId="{35600F67-42C2-4D1B-B072-DC2A36FCB136}" srcOrd="0" destOrd="0" parTransId="{B4BC79E1-FDBA-43D1-A988-1BE8090EDA7A}" sibTransId="{AD46A0AA-C45A-46D2-89AF-28390F99F9D0}"/>
    <dgm:cxn modelId="{8E536B6B-4E42-4B64-BBE0-EA3BA93E49D2}" srcId="{468FBB7B-694A-47BF-865D-2F44C1051453}" destId="{FE969E54-0D5D-4815-BDC4-3309E2F7325D}" srcOrd="1" destOrd="0" parTransId="{B5D9FB86-EEBE-488F-B7DE-B7CF5C9166C5}" sibTransId="{D7D19B67-C01A-45D3-B5C7-B7E1B18A9F62}"/>
    <dgm:cxn modelId="{A9C28678-F0F1-4460-8DD3-62B009C90EF1}" type="presOf" srcId="{2C0D9F89-7CE9-4195-96AC-FB27D6AA2EF6}" destId="{B357C82A-FE93-416B-AFBF-A74F9E99C4E4}" srcOrd="0" destOrd="0" presId="urn:microsoft.com/office/officeart/2005/8/layout/hList1"/>
    <dgm:cxn modelId="{EC6F0F89-57AE-4CC0-8747-E9E6218E117A}" type="presOf" srcId="{468FBB7B-694A-47BF-865D-2F44C1051453}" destId="{D5FB6A06-3991-4223-AD64-C4F7F6F4DF69}" srcOrd="0" destOrd="0" presId="urn:microsoft.com/office/officeart/2005/8/layout/hList1"/>
    <dgm:cxn modelId="{D924FC93-75F7-4DAE-9B27-FC4624441EA6}" srcId="{468FBB7B-694A-47BF-865D-2F44C1051453}" destId="{61F0DC84-7FFF-4FDD-9B5D-40960093AE83}" srcOrd="2" destOrd="0" parTransId="{2CB3CEFC-83E6-4DB9-B636-5287ACC11553}" sibTransId="{1FAE29ED-22A2-40FA-904A-0706E8542FE7}"/>
    <dgm:cxn modelId="{29B35F95-9B36-4B2B-9B51-723AC3954160}" type="presOf" srcId="{61F0DC84-7FFF-4FDD-9B5D-40960093AE83}" destId="{FC453BFD-315B-4968-86FA-B7D3125F3320}" srcOrd="0" destOrd="0" presId="urn:microsoft.com/office/officeart/2005/8/layout/hList1"/>
    <dgm:cxn modelId="{5B100CB1-CABC-4170-98AF-4FFD379267C6}" srcId="{BD5427FF-4EB1-4006-BF7F-42158E0C5129}" destId="{3A7B819B-DBE9-4610-B22A-5573EA6D532D}" srcOrd="0" destOrd="0" parTransId="{DC4BEA23-BF6E-42AD-9BF0-CFBDE86A80F1}" sibTransId="{0BF6ACD3-AE1A-4691-8CBE-DBE77AB8A685}"/>
    <dgm:cxn modelId="{CDB813B9-B976-449A-A2F9-31A78A72498A}" srcId="{61F0DC84-7FFF-4FDD-9B5D-40960093AE83}" destId="{2C0D9F89-7CE9-4195-96AC-FB27D6AA2EF6}" srcOrd="0" destOrd="0" parTransId="{24D9371C-2787-474E-A690-5A09190A9707}" sibTransId="{39E6AF7E-E529-4319-B552-AB363EF4CE26}"/>
    <dgm:cxn modelId="{6CC923BE-D222-4167-ADB1-8D50A393EC36}" type="presOf" srcId="{35600F67-42C2-4D1B-B072-DC2A36FCB136}" destId="{33CF15AD-8A19-4E9A-9BED-239A79CAF737}" srcOrd="0" destOrd="0" presId="urn:microsoft.com/office/officeart/2005/8/layout/hList1"/>
    <dgm:cxn modelId="{1B02F7CE-39DE-4183-A59C-013E49142333}" type="presOf" srcId="{FE969E54-0D5D-4815-BDC4-3309E2F7325D}" destId="{3E0BA246-3456-471B-AD87-1436FD251DD8}" srcOrd="0" destOrd="0" presId="urn:microsoft.com/office/officeart/2005/8/layout/hList1"/>
    <dgm:cxn modelId="{4B0ACAEA-F22C-462B-83C4-06931BFAA597}" srcId="{468FBB7B-694A-47BF-865D-2F44C1051453}" destId="{BD5427FF-4EB1-4006-BF7F-42158E0C5129}" srcOrd="0" destOrd="0" parTransId="{A2F6D805-3B53-408A-A2A3-20BC3BF0D242}" sibTransId="{D47F9812-1256-4E44-A6BE-BEC559BE8FF3}"/>
    <dgm:cxn modelId="{B5B318EF-D42D-4F72-8788-0023110834E7}" type="presOf" srcId="{3A7B819B-DBE9-4610-B22A-5573EA6D532D}" destId="{C0A6D3D8-DBC2-45B6-8DEF-789A72552BB4}" srcOrd="0" destOrd="0" presId="urn:microsoft.com/office/officeart/2005/8/layout/hList1"/>
    <dgm:cxn modelId="{493E1E97-5563-41E1-B34C-45E4F2A5DAA2}" type="presParOf" srcId="{D5FB6A06-3991-4223-AD64-C4F7F6F4DF69}" destId="{5EB24CCF-928A-4018-A934-89F31F564A83}" srcOrd="0" destOrd="0" presId="urn:microsoft.com/office/officeart/2005/8/layout/hList1"/>
    <dgm:cxn modelId="{50C9191F-0329-4295-A8DE-3BB62CF6EFDC}" type="presParOf" srcId="{5EB24CCF-928A-4018-A934-89F31F564A83}" destId="{5D9704F8-5A95-419F-B794-1E2F82666BDB}" srcOrd="0" destOrd="0" presId="urn:microsoft.com/office/officeart/2005/8/layout/hList1"/>
    <dgm:cxn modelId="{09A1E0EA-B04B-466B-8020-0362874D0746}" type="presParOf" srcId="{5EB24CCF-928A-4018-A934-89F31F564A83}" destId="{C0A6D3D8-DBC2-45B6-8DEF-789A72552BB4}" srcOrd="1" destOrd="0" presId="urn:microsoft.com/office/officeart/2005/8/layout/hList1"/>
    <dgm:cxn modelId="{A356C7C7-A309-4125-845A-A5FFB0321E4D}" type="presParOf" srcId="{D5FB6A06-3991-4223-AD64-C4F7F6F4DF69}" destId="{C4F6D2AE-A2A5-43DC-B705-8E8ECE0E1613}" srcOrd="1" destOrd="0" presId="urn:microsoft.com/office/officeart/2005/8/layout/hList1"/>
    <dgm:cxn modelId="{BC7436A9-7D57-4942-892D-33EF06F85AC3}" type="presParOf" srcId="{D5FB6A06-3991-4223-AD64-C4F7F6F4DF69}" destId="{C1832C44-4F6B-4ABA-88DC-7D5A80779E4B}" srcOrd="2" destOrd="0" presId="urn:microsoft.com/office/officeart/2005/8/layout/hList1"/>
    <dgm:cxn modelId="{744A24BF-0ECE-4A33-ACAA-B6FDF93F13E7}" type="presParOf" srcId="{C1832C44-4F6B-4ABA-88DC-7D5A80779E4B}" destId="{3E0BA246-3456-471B-AD87-1436FD251DD8}" srcOrd="0" destOrd="0" presId="urn:microsoft.com/office/officeart/2005/8/layout/hList1"/>
    <dgm:cxn modelId="{FF764356-9C39-413C-A2FE-CC4FAA8A416A}" type="presParOf" srcId="{C1832C44-4F6B-4ABA-88DC-7D5A80779E4B}" destId="{33CF15AD-8A19-4E9A-9BED-239A79CAF737}" srcOrd="1" destOrd="0" presId="urn:microsoft.com/office/officeart/2005/8/layout/hList1"/>
    <dgm:cxn modelId="{6926DA36-074B-4F1A-9386-8586434D83C6}" type="presParOf" srcId="{D5FB6A06-3991-4223-AD64-C4F7F6F4DF69}" destId="{F4639A07-76C8-4329-80D5-712628979A9A}" srcOrd="3" destOrd="0" presId="urn:microsoft.com/office/officeart/2005/8/layout/hList1"/>
    <dgm:cxn modelId="{3A83E939-272B-4338-81D5-950F3F9C9634}" type="presParOf" srcId="{D5FB6A06-3991-4223-AD64-C4F7F6F4DF69}" destId="{7F710124-E259-48A5-9895-471DE20AF50E}" srcOrd="4" destOrd="0" presId="urn:microsoft.com/office/officeart/2005/8/layout/hList1"/>
    <dgm:cxn modelId="{CB249EF0-93F3-4C41-9053-DDA7F9905576}" type="presParOf" srcId="{7F710124-E259-48A5-9895-471DE20AF50E}" destId="{FC453BFD-315B-4968-86FA-B7D3125F3320}" srcOrd="0" destOrd="0" presId="urn:microsoft.com/office/officeart/2005/8/layout/hList1"/>
    <dgm:cxn modelId="{D3E380BD-E8E8-417C-849C-B8D260E0E600}" type="presParOf" srcId="{7F710124-E259-48A5-9895-471DE20AF50E}" destId="{B357C82A-FE93-416B-AFBF-A74F9E99C4E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E507DB-CBA7-4131-8391-DA8E105C0545}" type="doc">
      <dgm:prSet loTypeId="urn:microsoft.com/office/officeart/2005/8/layout/vProcess5" loCatId="process" qsTypeId="urn:microsoft.com/office/officeart/2005/8/quickstyle/3d4" qsCatId="3D" csTypeId="urn:microsoft.com/office/officeart/2005/8/colors/accent0_3" csCatId="mainScheme" phldr="1"/>
      <dgm:spPr/>
      <dgm:t>
        <a:bodyPr/>
        <a:lstStyle/>
        <a:p>
          <a:endParaRPr lang="en-US"/>
        </a:p>
      </dgm:t>
    </dgm:pt>
    <dgm:pt modelId="{D9CFFFCA-DE7E-4501-A255-FD55644D5869}">
      <dgm:prSet phldrT="[Text]" phldr="0" custT="1"/>
      <dgm:spPr/>
      <dgm:t>
        <a:bodyPr vert="horz" wrap="square"/>
        <a:lstStyle/>
        <a:p>
          <a:pPr algn="just">
            <a:lnSpc>
              <a:spcPct val="100000"/>
            </a:lnSpc>
            <a:spcBef>
              <a:spcPct val="0"/>
            </a:spcBef>
            <a:spcAft>
              <a:spcPct val="35000"/>
            </a:spcAft>
          </a:pPr>
          <a:r>
            <a:rPr lang="en-US" sz="1800" dirty="0"/>
            <a:t>TESCO might implement a Cost Leadership strategy to get an advantage in the global business climate. By concentrating on functional effectiveness, reducing methods, and utilising economies of scale</a:t>
          </a:r>
        </a:p>
      </dgm:t>
    </dgm:pt>
    <dgm:pt modelId="{4334609A-EA98-4996-BB0A-012242C80441}" type="parTrans" cxnId="{09E93E09-030F-4A91-9DE7-78A6CB1BAC2A}">
      <dgm:prSet/>
      <dgm:spPr/>
      <dgm:t>
        <a:bodyPr/>
        <a:lstStyle/>
        <a:p>
          <a:endParaRPr lang="en-US" sz="2400"/>
        </a:p>
      </dgm:t>
    </dgm:pt>
    <dgm:pt modelId="{9F33E4A5-1137-4216-B90E-C0A026ECD808}" type="sibTrans" cxnId="{09E93E09-030F-4A91-9DE7-78A6CB1BAC2A}">
      <dgm:prSet custT="1"/>
      <dgm:spPr/>
      <dgm:t>
        <a:bodyPr/>
        <a:lstStyle/>
        <a:p>
          <a:endParaRPr lang="en-US" sz="2400" dirty="0"/>
        </a:p>
      </dgm:t>
    </dgm:pt>
    <dgm:pt modelId="{7E5A2A9A-D9BA-4CC2-AAF8-273A19F3B4CA}">
      <dgm:prSet phldrT="[Text]" phldr="0" custT="1"/>
      <dgm:spPr/>
      <dgm:t>
        <a:bodyPr vert="horz" wrap="square"/>
        <a:lstStyle/>
        <a:p>
          <a:pPr algn="just">
            <a:lnSpc>
              <a:spcPct val="100000"/>
            </a:lnSpc>
            <a:spcBef>
              <a:spcPct val="0"/>
            </a:spcBef>
            <a:spcAft>
              <a:spcPct val="35000"/>
            </a:spcAft>
          </a:pPr>
          <a:r>
            <a:rPr lang="en-US" sz="1800" b="0" i="0" dirty="0"/>
            <a:t>TESCO can provide products at low prices with solid overall profits. This may draw budget-conscious customers and facilitate entry into new market segments</a:t>
          </a:r>
        </a:p>
      </dgm:t>
    </dgm:pt>
    <dgm:pt modelId="{AFB03F04-2401-45FF-808E-0FEF330713AE}" type="parTrans" cxnId="{7C42D9B2-274C-4597-8C1F-260EED5AC2BD}">
      <dgm:prSet/>
      <dgm:spPr/>
      <dgm:t>
        <a:bodyPr/>
        <a:lstStyle/>
        <a:p>
          <a:endParaRPr lang="en-US" sz="2400"/>
        </a:p>
      </dgm:t>
    </dgm:pt>
    <dgm:pt modelId="{D125D8B4-A0F0-4D20-9EE2-D1F4F954C491}" type="sibTrans" cxnId="{7C42D9B2-274C-4597-8C1F-260EED5AC2BD}">
      <dgm:prSet custT="1"/>
      <dgm:spPr/>
      <dgm:t>
        <a:bodyPr/>
        <a:lstStyle/>
        <a:p>
          <a:endParaRPr lang="en-US" sz="2400" dirty="0"/>
        </a:p>
      </dgm:t>
    </dgm:pt>
    <dgm:pt modelId="{ADF15DD5-07D4-4184-AD2D-A135478F3470}">
      <dgm:prSet phldrT="[Text]" phldr="0" custT="1"/>
      <dgm:spPr/>
      <dgm:t>
        <a:bodyPr vert="horz" wrap="square"/>
        <a:lstStyle/>
        <a:p>
          <a:pPr algn="just">
            <a:lnSpc>
              <a:spcPct val="100000"/>
            </a:lnSpc>
            <a:spcBef>
              <a:spcPct val="0"/>
            </a:spcBef>
            <a:spcAft>
              <a:spcPct val="35000"/>
            </a:spcAft>
          </a:pPr>
          <a:r>
            <a:rPr lang="en-US" sz="1800" dirty="0"/>
            <a:t>Through skilled retail network managers, clever purchasing, and forward-moving process development, the organisations may become a leader in price</a:t>
          </a:r>
        </a:p>
      </dgm:t>
    </dgm:pt>
    <dgm:pt modelId="{4948E730-66B9-47CF-8181-A471C07C1CDA}" type="parTrans" cxnId="{D05FDBF3-90BA-43A8-95CA-E9CA08E499A6}">
      <dgm:prSet/>
      <dgm:spPr/>
      <dgm:t>
        <a:bodyPr/>
        <a:lstStyle/>
        <a:p>
          <a:endParaRPr lang="en-US" sz="2400"/>
        </a:p>
      </dgm:t>
    </dgm:pt>
    <dgm:pt modelId="{F86CC21A-71A4-4EE2-9B8E-A1DE06E552F9}" type="sibTrans" cxnId="{D05FDBF3-90BA-43A8-95CA-E9CA08E499A6}">
      <dgm:prSet/>
      <dgm:spPr/>
      <dgm:t>
        <a:bodyPr/>
        <a:lstStyle/>
        <a:p>
          <a:endParaRPr lang="en-US" sz="2400"/>
        </a:p>
      </dgm:t>
    </dgm:pt>
    <dgm:pt modelId="{F1684443-114E-4A00-A079-F807A523E162}" type="pres">
      <dgm:prSet presAssocID="{D0E507DB-CBA7-4131-8391-DA8E105C0545}" presName="outerComposite" presStyleCnt="0">
        <dgm:presLayoutVars>
          <dgm:chMax val="5"/>
          <dgm:dir/>
          <dgm:resizeHandles val="exact"/>
        </dgm:presLayoutVars>
      </dgm:prSet>
      <dgm:spPr/>
    </dgm:pt>
    <dgm:pt modelId="{4DC04053-94C3-4EB7-B25D-932D700679F3}" type="pres">
      <dgm:prSet presAssocID="{D0E507DB-CBA7-4131-8391-DA8E105C0545}" presName="dummyMaxCanvas" presStyleCnt="0">
        <dgm:presLayoutVars/>
      </dgm:prSet>
      <dgm:spPr/>
    </dgm:pt>
    <dgm:pt modelId="{6F632004-F61B-4E40-8DFE-31AB2619BFB0}" type="pres">
      <dgm:prSet presAssocID="{D0E507DB-CBA7-4131-8391-DA8E105C0545}" presName="ThreeNodes_1" presStyleLbl="node1" presStyleIdx="0" presStyleCnt="3">
        <dgm:presLayoutVars>
          <dgm:bulletEnabled val="1"/>
        </dgm:presLayoutVars>
      </dgm:prSet>
      <dgm:spPr/>
    </dgm:pt>
    <dgm:pt modelId="{AA400236-BC96-4381-98AD-4ED03F2BA952}" type="pres">
      <dgm:prSet presAssocID="{D0E507DB-CBA7-4131-8391-DA8E105C0545}" presName="ThreeNodes_2" presStyleLbl="node1" presStyleIdx="1" presStyleCnt="3">
        <dgm:presLayoutVars>
          <dgm:bulletEnabled val="1"/>
        </dgm:presLayoutVars>
      </dgm:prSet>
      <dgm:spPr/>
    </dgm:pt>
    <dgm:pt modelId="{D72DCA88-3682-4BE8-982F-FAD0B6A8FC62}" type="pres">
      <dgm:prSet presAssocID="{D0E507DB-CBA7-4131-8391-DA8E105C0545}" presName="ThreeNodes_3" presStyleLbl="node1" presStyleIdx="2" presStyleCnt="3">
        <dgm:presLayoutVars>
          <dgm:bulletEnabled val="1"/>
        </dgm:presLayoutVars>
      </dgm:prSet>
      <dgm:spPr/>
    </dgm:pt>
    <dgm:pt modelId="{A407ED5C-CB83-46CC-9873-820FFBFA16FF}" type="pres">
      <dgm:prSet presAssocID="{D0E507DB-CBA7-4131-8391-DA8E105C0545}" presName="ThreeConn_1-2" presStyleLbl="fgAccFollowNode1" presStyleIdx="0" presStyleCnt="2">
        <dgm:presLayoutVars>
          <dgm:bulletEnabled val="1"/>
        </dgm:presLayoutVars>
      </dgm:prSet>
      <dgm:spPr/>
    </dgm:pt>
    <dgm:pt modelId="{95A37D7F-7B37-4110-B615-6C5971C73969}" type="pres">
      <dgm:prSet presAssocID="{D0E507DB-CBA7-4131-8391-DA8E105C0545}" presName="ThreeConn_2-3" presStyleLbl="fgAccFollowNode1" presStyleIdx="1" presStyleCnt="2">
        <dgm:presLayoutVars>
          <dgm:bulletEnabled val="1"/>
        </dgm:presLayoutVars>
      </dgm:prSet>
      <dgm:spPr/>
    </dgm:pt>
    <dgm:pt modelId="{20888FD4-5F8F-4FB0-B6C0-32B3F01F7534}" type="pres">
      <dgm:prSet presAssocID="{D0E507DB-CBA7-4131-8391-DA8E105C0545}" presName="ThreeNodes_1_text" presStyleLbl="node1" presStyleIdx="2" presStyleCnt="3">
        <dgm:presLayoutVars>
          <dgm:bulletEnabled val="1"/>
        </dgm:presLayoutVars>
      </dgm:prSet>
      <dgm:spPr/>
    </dgm:pt>
    <dgm:pt modelId="{D84B6E04-756F-4E4A-B687-8AC918C1D709}" type="pres">
      <dgm:prSet presAssocID="{D0E507DB-CBA7-4131-8391-DA8E105C0545}" presName="ThreeNodes_2_text" presStyleLbl="node1" presStyleIdx="2" presStyleCnt="3">
        <dgm:presLayoutVars>
          <dgm:bulletEnabled val="1"/>
        </dgm:presLayoutVars>
      </dgm:prSet>
      <dgm:spPr/>
    </dgm:pt>
    <dgm:pt modelId="{48329A41-5F6F-4F03-AAE3-7DDFB10A4589}" type="pres">
      <dgm:prSet presAssocID="{D0E507DB-CBA7-4131-8391-DA8E105C0545}" presName="ThreeNodes_3_text" presStyleLbl="node1" presStyleIdx="2" presStyleCnt="3">
        <dgm:presLayoutVars>
          <dgm:bulletEnabled val="1"/>
        </dgm:presLayoutVars>
      </dgm:prSet>
      <dgm:spPr/>
    </dgm:pt>
  </dgm:ptLst>
  <dgm:cxnLst>
    <dgm:cxn modelId="{09E93E09-030F-4A91-9DE7-78A6CB1BAC2A}" srcId="{D0E507DB-CBA7-4131-8391-DA8E105C0545}" destId="{D9CFFFCA-DE7E-4501-A255-FD55644D5869}" srcOrd="0" destOrd="0" parTransId="{4334609A-EA98-4996-BB0A-012242C80441}" sibTransId="{9F33E4A5-1137-4216-B90E-C0A026ECD808}"/>
    <dgm:cxn modelId="{3FC4301A-F4DE-4C86-BC98-6111CE8E2DC9}" type="presOf" srcId="{ADF15DD5-07D4-4184-AD2D-A135478F3470}" destId="{48329A41-5F6F-4F03-AAE3-7DDFB10A4589}" srcOrd="1" destOrd="0" presId="urn:microsoft.com/office/officeart/2005/8/layout/vProcess5"/>
    <dgm:cxn modelId="{5E27564E-92B1-43BE-A84D-4280D807D14E}" type="presOf" srcId="{D9CFFFCA-DE7E-4501-A255-FD55644D5869}" destId="{6F632004-F61B-4E40-8DFE-31AB2619BFB0}" srcOrd="0" destOrd="0" presId="urn:microsoft.com/office/officeart/2005/8/layout/vProcess5"/>
    <dgm:cxn modelId="{665F9598-2A00-46D4-A9E0-CC8D7BE47317}" type="presOf" srcId="{ADF15DD5-07D4-4184-AD2D-A135478F3470}" destId="{D72DCA88-3682-4BE8-982F-FAD0B6A8FC62}" srcOrd="0" destOrd="0" presId="urn:microsoft.com/office/officeart/2005/8/layout/vProcess5"/>
    <dgm:cxn modelId="{8AB319A3-D6F4-4537-BBD6-5EA8D8A8CB06}" type="presOf" srcId="{D0E507DB-CBA7-4131-8391-DA8E105C0545}" destId="{F1684443-114E-4A00-A079-F807A523E162}" srcOrd="0" destOrd="0" presId="urn:microsoft.com/office/officeart/2005/8/layout/vProcess5"/>
    <dgm:cxn modelId="{7C42D9B2-274C-4597-8C1F-260EED5AC2BD}" srcId="{D0E507DB-CBA7-4131-8391-DA8E105C0545}" destId="{7E5A2A9A-D9BA-4CC2-AAF8-273A19F3B4CA}" srcOrd="1" destOrd="0" parTransId="{AFB03F04-2401-45FF-808E-0FEF330713AE}" sibTransId="{D125D8B4-A0F0-4D20-9EE2-D1F4F954C491}"/>
    <dgm:cxn modelId="{A96DEBB4-281C-4167-B6E0-6B9F21AEB46F}" type="presOf" srcId="{9F33E4A5-1137-4216-B90E-C0A026ECD808}" destId="{A407ED5C-CB83-46CC-9873-820FFBFA16FF}" srcOrd="0" destOrd="0" presId="urn:microsoft.com/office/officeart/2005/8/layout/vProcess5"/>
    <dgm:cxn modelId="{134984DC-C1E6-4999-873B-16087F4147B5}" type="presOf" srcId="{D9CFFFCA-DE7E-4501-A255-FD55644D5869}" destId="{20888FD4-5F8F-4FB0-B6C0-32B3F01F7534}" srcOrd="1" destOrd="0" presId="urn:microsoft.com/office/officeart/2005/8/layout/vProcess5"/>
    <dgm:cxn modelId="{9B9C66F2-6BC8-4719-860E-433E02D8BF9A}" type="presOf" srcId="{7E5A2A9A-D9BA-4CC2-AAF8-273A19F3B4CA}" destId="{AA400236-BC96-4381-98AD-4ED03F2BA952}" srcOrd="0" destOrd="0" presId="urn:microsoft.com/office/officeart/2005/8/layout/vProcess5"/>
    <dgm:cxn modelId="{D05FDBF3-90BA-43A8-95CA-E9CA08E499A6}" srcId="{D0E507DB-CBA7-4131-8391-DA8E105C0545}" destId="{ADF15DD5-07D4-4184-AD2D-A135478F3470}" srcOrd="2" destOrd="0" parTransId="{4948E730-66B9-47CF-8181-A471C07C1CDA}" sibTransId="{F86CC21A-71A4-4EE2-9B8E-A1DE06E552F9}"/>
    <dgm:cxn modelId="{69004BF7-6780-4F2C-A3B7-C482ADFC564B}" type="presOf" srcId="{D125D8B4-A0F0-4D20-9EE2-D1F4F954C491}" destId="{95A37D7F-7B37-4110-B615-6C5971C73969}" srcOrd="0" destOrd="0" presId="urn:microsoft.com/office/officeart/2005/8/layout/vProcess5"/>
    <dgm:cxn modelId="{018169FF-E6B6-40E6-B0B1-4F566BDEAF26}" type="presOf" srcId="{7E5A2A9A-D9BA-4CC2-AAF8-273A19F3B4CA}" destId="{D84B6E04-756F-4E4A-B687-8AC918C1D709}" srcOrd="1" destOrd="0" presId="urn:microsoft.com/office/officeart/2005/8/layout/vProcess5"/>
    <dgm:cxn modelId="{715E1EA6-B2F1-47E8-93A4-C92CD6CB200B}" type="presParOf" srcId="{F1684443-114E-4A00-A079-F807A523E162}" destId="{4DC04053-94C3-4EB7-B25D-932D700679F3}" srcOrd="0" destOrd="0" presId="urn:microsoft.com/office/officeart/2005/8/layout/vProcess5"/>
    <dgm:cxn modelId="{45FE4B5A-75CD-4B2F-9A4C-A5BF3DF0EE2B}" type="presParOf" srcId="{F1684443-114E-4A00-A079-F807A523E162}" destId="{6F632004-F61B-4E40-8DFE-31AB2619BFB0}" srcOrd="1" destOrd="0" presId="urn:microsoft.com/office/officeart/2005/8/layout/vProcess5"/>
    <dgm:cxn modelId="{9078ECE9-C61C-4266-B0FB-C5445B6D39B6}" type="presParOf" srcId="{F1684443-114E-4A00-A079-F807A523E162}" destId="{AA400236-BC96-4381-98AD-4ED03F2BA952}" srcOrd="2" destOrd="0" presId="urn:microsoft.com/office/officeart/2005/8/layout/vProcess5"/>
    <dgm:cxn modelId="{4A8C9715-065F-4901-AF33-C8C5334C148A}" type="presParOf" srcId="{F1684443-114E-4A00-A079-F807A523E162}" destId="{D72DCA88-3682-4BE8-982F-FAD0B6A8FC62}" srcOrd="3" destOrd="0" presId="urn:microsoft.com/office/officeart/2005/8/layout/vProcess5"/>
    <dgm:cxn modelId="{CAEFA207-4908-4FA3-AA08-C33ECDC1212D}" type="presParOf" srcId="{F1684443-114E-4A00-A079-F807A523E162}" destId="{A407ED5C-CB83-46CC-9873-820FFBFA16FF}" srcOrd="4" destOrd="0" presId="urn:microsoft.com/office/officeart/2005/8/layout/vProcess5"/>
    <dgm:cxn modelId="{57529D0D-2D08-4518-A00E-113DFE2DB890}" type="presParOf" srcId="{F1684443-114E-4A00-A079-F807A523E162}" destId="{95A37D7F-7B37-4110-B615-6C5971C73969}" srcOrd="5" destOrd="0" presId="urn:microsoft.com/office/officeart/2005/8/layout/vProcess5"/>
    <dgm:cxn modelId="{4D5E4CC8-3C22-48FD-A115-445377EFF82E}" type="presParOf" srcId="{F1684443-114E-4A00-A079-F807A523E162}" destId="{20888FD4-5F8F-4FB0-B6C0-32B3F01F7534}" srcOrd="6" destOrd="0" presId="urn:microsoft.com/office/officeart/2005/8/layout/vProcess5"/>
    <dgm:cxn modelId="{677754CB-DE7B-456D-8FF9-E9F33FA95739}" type="presParOf" srcId="{F1684443-114E-4A00-A079-F807A523E162}" destId="{D84B6E04-756F-4E4A-B687-8AC918C1D709}" srcOrd="7" destOrd="0" presId="urn:microsoft.com/office/officeart/2005/8/layout/vProcess5"/>
    <dgm:cxn modelId="{E62BCF82-AA67-4C89-9C93-76261E787F0F}" type="presParOf" srcId="{F1684443-114E-4A00-A079-F807A523E162}" destId="{48329A41-5F6F-4F03-AAE3-7DDFB10A458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E507DB-CBA7-4131-8391-DA8E105C0545}" type="doc">
      <dgm:prSet loTypeId="urn:microsoft.com/office/officeart/2005/8/layout/vProcess5" loCatId="process" qsTypeId="urn:microsoft.com/office/officeart/2005/8/quickstyle/simple5#3" qsCatId="simple" csTypeId="urn:microsoft.com/office/officeart/2005/8/colors/accent0_2#2" csCatId="mainScheme" phldr="1"/>
      <dgm:spPr/>
      <dgm:t>
        <a:bodyPr/>
        <a:lstStyle/>
        <a:p>
          <a:endParaRPr lang="en-US"/>
        </a:p>
      </dgm:t>
    </dgm:pt>
    <dgm:pt modelId="{D9CFFFCA-DE7E-4501-A255-FD55644D5869}">
      <dgm:prSet phldrT="[Text]" phldr="0" custT="1"/>
      <dgm:spPr/>
      <dgm:t>
        <a:bodyPr vert="horz" wrap="square"/>
        <a:lstStyle/>
        <a:p>
          <a:pPr algn="just">
            <a:lnSpc>
              <a:spcPct val="100000"/>
            </a:lnSpc>
            <a:spcBef>
              <a:spcPct val="0"/>
            </a:spcBef>
            <a:spcAft>
              <a:spcPct val="35000"/>
            </a:spcAft>
          </a:pPr>
          <a:r>
            <a:rPr lang="en-US" sz="2000" dirty="0"/>
            <a:t>TESCO may distinguish itself from rivals by providing intriguing products, unmatched customer service, and an enhanced shopping experience.</a:t>
          </a:r>
        </a:p>
      </dgm:t>
    </dgm:pt>
    <dgm:pt modelId="{4334609A-EA98-4996-BB0A-012242C80441}" type="parTrans" cxnId="{96622122-F686-4286-AE08-CE5591553285}">
      <dgm:prSet/>
      <dgm:spPr/>
      <dgm:t>
        <a:bodyPr/>
        <a:lstStyle/>
        <a:p>
          <a:endParaRPr lang="en-US" sz="2400"/>
        </a:p>
      </dgm:t>
    </dgm:pt>
    <dgm:pt modelId="{9F33E4A5-1137-4216-B90E-C0A026ECD808}" type="sibTrans" cxnId="{96622122-F686-4286-AE08-CE5591553285}">
      <dgm:prSet custT="1"/>
      <dgm:spPr/>
      <dgm:t>
        <a:bodyPr/>
        <a:lstStyle/>
        <a:p>
          <a:endParaRPr lang="en-US" sz="2400" dirty="0"/>
        </a:p>
      </dgm:t>
    </dgm:pt>
    <dgm:pt modelId="{7E5A2A9A-D9BA-4CC2-AAF8-273A19F3B4CA}">
      <dgm:prSet phldrT="[Text]" phldr="0" custT="1"/>
      <dgm:spPr/>
      <dgm:t>
        <a:bodyPr vert="horz" wrap="square"/>
        <a:lstStyle/>
        <a:p>
          <a:pPr algn="just">
            <a:lnSpc>
              <a:spcPct val="100000"/>
            </a:lnSpc>
            <a:spcBef>
              <a:spcPct val="0"/>
            </a:spcBef>
            <a:spcAft>
              <a:spcPct val="35000"/>
            </a:spcAft>
          </a:pPr>
          <a:r>
            <a:rPr lang="en-US" sz="1800" b="0" i="0" dirty="0"/>
            <a:t>TESCO can create a unique offer that appeals to and retains customers by investing in product development, eminent private-mark brands, and customized client dedication</a:t>
          </a:r>
        </a:p>
      </dgm:t>
    </dgm:pt>
    <dgm:pt modelId="{AFB03F04-2401-45FF-808E-0FEF330713AE}" type="parTrans" cxnId="{C1DC6651-74D2-45F5-9E57-C7C7F267EAC2}">
      <dgm:prSet/>
      <dgm:spPr/>
      <dgm:t>
        <a:bodyPr/>
        <a:lstStyle/>
        <a:p>
          <a:endParaRPr lang="en-US" sz="2400"/>
        </a:p>
      </dgm:t>
    </dgm:pt>
    <dgm:pt modelId="{D125D8B4-A0F0-4D20-9EE2-D1F4F954C491}" type="sibTrans" cxnId="{C1DC6651-74D2-45F5-9E57-C7C7F267EAC2}">
      <dgm:prSet custT="1"/>
      <dgm:spPr/>
      <dgm:t>
        <a:bodyPr/>
        <a:lstStyle/>
        <a:p>
          <a:endParaRPr lang="en-US" sz="2400" dirty="0"/>
        </a:p>
      </dgm:t>
    </dgm:pt>
    <dgm:pt modelId="{ADF15DD5-07D4-4184-AD2D-A135478F3470}">
      <dgm:prSet phldrT="[Text]" phldr="0" custT="1"/>
      <dgm:spPr/>
      <dgm:t>
        <a:bodyPr vert="horz" wrap="square"/>
        <a:lstStyle/>
        <a:p>
          <a:pPr algn="just">
            <a:lnSpc>
              <a:spcPct val="100000"/>
            </a:lnSpc>
            <a:spcBef>
              <a:spcPct val="0"/>
            </a:spcBef>
            <a:spcAft>
              <a:spcPct val="35000"/>
            </a:spcAft>
          </a:pPr>
          <a:r>
            <a:rPr lang="en-US" sz="1800" dirty="0"/>
            <a:t>Separation can also be achieved through practical and socially responsible projects, in keeping with the growing consumer demand in moral and eco-friendly products.</a:t>
          </a:r>
        </a:p>
      </dgm:t>
    </dgm:pt>
    <dgm:pt modelId="{4948E730-66B9-47CF-8181-A471C07C1CDA}" type="parTrans" cxnId="{6C241F32-90AA-47B7-8179-2139DF1BE37E}">
      <dgm:prSet/>
      <dgm:spPr/>
      <dgm:t>
        <a:bodyPr/>
        <a:lstStyle/>
        <a:p>
          <a:endParaRPr lang="en-US" sz="2400"/>
        </a:p>
      </dgm:t>
    </dgm:pt>
    <dgm:pt modelId="{F86CC21A-71A4-4EE2-9B8E-A1DE06E552F9}" type="sibTrans" cxnId="{6C241F32-90AA-47B7-8179-2139DF1BE37E}">
      <dgm:prSet/>
      <dgm:spPr/>
      <dgm:t>
        <a:bodyPr/>
        <a:lstStyle/>
        <a:p>
          <a:endParaRPr lang="en-US" sz="2400"/>
        </a:p>
      </dgm:t>
    </dgm:pt>
    <dgm:pt modelId="{F1684443-114E-4A00-A079-F807A523E162}" type="pres">
      <dgm:prSet presAssocID="{D0E507DB-CBA7-4131-8391-DA8E105C0545}" presName="outerComposite" presStyleCnt="0">
        <dgm:presLayoutVars>
          <dgm:chMax val="5"/>
          <dgm:dir/>
          <dgm:resizeHandles val="exact"/>
        </dgm:presLayoutVars>
      </dgm:prSet>
      <dgm:spPr/>
    </dgm:pt>
    <dgm:pt modelId="{4DC04053-94C3-4EB7-B25D-932D700679F3}" type="pres">
      <dgm:prSet presAssocID="{D0E507DB-CBA7-4131-8391-DA8E105C0545}" presName="dummyMaxCanvas" presStyleCnt="0">
        <dgm:presLayoutVars/>
      </dgm:prSet>
      <dgm:spPr/>
    </dgm:pt>
    <dgm:pt modelId="{6F632004-F61B-4E40-8DFE-31AB2619BFB0}" type="pres">
      <dgm:prSet presAssocID="{D0E507DB-CBA7-4131-8391-DA8E105C0545}" presName="ThreeNodes_1" presStyleLbl="node1" presStyleIdx="0" presStyleCnt="3">
        <dgm:presLayoutVars>
          <dgm:bulletEnabled val="1"/>
        </dgm:presLayoutVars>
      </dgm:prSet>
      <dgm:spPr/>
    </dgm:pt>
    <dgm:pt modelId="{AA400236-BC96-4381-98AD-4ED03F2BA952}" type="pres">
      <dgm:prSet presAssocID="{D0E507DB-CBA7-4131-8391-DA8E105C0545}" presName="ThreeNodes_2" presStyleLbl="node1" presStyleIdx="1" presStyleCnt="3">
        <dgm:presLayoutVars>
          <dgm:bulletEnabled val="1"/>
        </dgm:presLayoutVars>
      </dgm:prSet>
      <dgm:spPr/>
    </dgm:pt>
    <dgm:pt modelId="{D72DCA88-3682-4BE8-982F-FAD0B6A8FC62}" type="pres">
      <dgm:prSet presAssocID="{D0E507DB-CBA7-4131-8391-DA8E105C0545}" presName="ThreeNodes_3" presStyleLbl="node1" presStyleIdx="2" presStyleCnt="3">
        <dgm:presLayoutVars>
          <dgm:bulletEnabled val="1"/>
        </dgm:presLayoutVars>
      </dgm:prSet>
      <dgm:spPr/>
    </dgm:pt>
    <dgm:pt modelId="{A407ED5C-CB83-46CC-9873-820FFBFA16FF}" type="pres">
      <dgm:prSet presAssocID="{D0E507DB-CBA7-4131-8391-DA8E105C0545}" presName="ThreeConn_1-2" presStyleLbl="fgAccFollowNode1" presStyleIdx="0" presStyleCnt="2">
        <dgm:presLayoutVars>
          <dgm:bulletEnabled val="1"/>
        </dgm:presLayoutVars>
      </dgm:prSet>
      <dgm:spPr/>
    </dgm:pt>
    <dgm:pt modelId="{95A37D7F-7B37-4110-B615-6C5971C73969}" type="pres">
      <dgm:prSet presAssocID="{D0E507DB-CBA7-4131-8391-DA8E105C0545}" presName="ThreeConn_2-3" presStyleLbl="fgAccFollowNode1" presStyleIdx="1" presStyleCnt="2">
        <dgm:presLayoutVars>
          <dgm:bulletEnabled val="1"/>
        </dgm:presLayoutVars>
      </dgm:prSet>
      <dgm:spPr/>
    </dgm:pt>
    <dgm:pt modelId="{20888FD4-5F8F-4FB0-B6C0-32B3F01F7534}" type="pres">
      <dgm:prSet presAssocID="{D0E507DB-CBA7-4131-8391-DA8E105C0545}" presName="ThreeNodes_1_text" presStyleLbl="node1" presStyleIdx="2" presStyleCnt="3">
        <dgm:presLayoutVars>
          <dgm:bulletEnabled val="1"/>
        </dgm:presLayoutVars>
      </dgm:prSet>
      <dgm:spPr/>
    </dgm:pt>
    <dgm:pt modelId="{D84B6E04-756F-4E4A-B687-8AC918C1D709}" type="pres">
      <dgm:prSet presAssocID="{D0E507DB-CBA7-4131-8391-DA8E105C0545}" presName="ThreeNodes_2_text" presStyleLbl="node1" presStyleIdx="2" presStyleCnt="3">
        <dgm:presLayoutVars>
          <dgm:bulletEnabled val="1"/>
        </dgm:presLayoutVars>
      </dgm:prSet>
      <dgm:spPr/>
    </dgm:pt>
    <dgm:pt modelId="{48329A41-5F6F-4F03-AAE3-7DDFB10A4589}" type="pres">
      <dgm:prSet presAssocID="{D0E507DB-CBA7-4131-8391-DA8E105C0545}" presName="ThreeNodes_3_text" presStyleLbl="node1" presStyleIdx="2" presStyleCnt="3">
        <dgm:presLayoutVars>
          <dgm:bulletEnabled val="1"/>
        </dgm:presLayoutVars>
      </dgm:prSet>
      <dgm:spPr/>
    </dgm:pt>
  </dgm:ptLst>
  <dgm:cxnLst>
    <dgm:cxn modelId="{1F94030D-8970-4C37-9F17-AF60154C00B5}" type="presOf" srcId="{D9CFFFCA-DE7E-4501-A255-FD55644D5869}" destId="{6F632004-F61B-4E40-8DFE-31AB2619BFB0}" srcOrd="0" destOrd="0" presId="urn:microsoft.com/office/officeart/2005/8/layout/vProcess5"/>
    <dgm:cxn modelId="{B445D61B-69E8-4C5D-9E5C-8E62A3134A8A}" type="presOf" srcId="{9F33E4A5-1137-4216-B90E-C0A026ECD808}" destId="{A407ED5C-CB83-46CC-9873-820FFBFA16FF}" srcOrd="0" destOrd="0" presId="urn:microsoft.com/office/officeart/2005/8/layout/vProcess5"/>
    <dgm:cxn modelId="{96622122-F686-4286-AE08-CE5591553285}" srcId="{D0E507DB-CBA7-4131-8391-DA8E105C0545}" destId="{D9CFFFCA-DE7E-4501-A255-FD55644D5869}" srcOrd="0" destOrd="0" parTransId="{4334609A-EA98-4996-BB0A-012242C80441}" sibTransId="{9F33E4A5-1137-4216-B90E-C0A026ECD808}"/>
    <dgm:cxn modelId="{6C241F32-90AA-47B7-8179-2139DF1BE37E}" srcId="{D0E507DB-CBA7-4131-8391-DA8E105C0545}" destId="{ADF15DD5-07D4-4184-AD2D-A135478F3470}" srcOrd="2" destOrd="0" parTransId="{4948E730-66B9-47CF-8181-A471C07C1CDA}" sibTransId="{F86CC21A-71A4-4EE2-9B8E-A1DE06E552F9}"/>
    <dgm:cxn modelId="{AFF15138-8EF6-44D5-AE71-E5A824EB5DA1}" type="presOf" srcId="{D0E507DB-CBA7-4131-8391-DA8E105C0545}" destId="{F1684443-114E-4A00-A079-F807A523E162}" srcOrd="0" destOrd="0" presId="urn:microsoft.com/office/officeart/2005/8/layout/vProcess5"/>
    <dgm:cxn modelId="{C1DC6651-74D2-45F5-9E57-C7C7F267EAC2}" srcId="{D0E507DB-CBA7-4131-8391-DA8E105C0545}" destId="{7E5A2A9A-D9BA-4CC2-AAF8-273A19F3B4CA}" srcOrd="1" destOrd="0" parTransId="{AFB03F04-2401-45FF-808E-0FEF330713AE}" sibTransId="{D125D8B4-A0F0-4D20-9EE2-D1F4F954C491}"/>
    <dgm:cxn modelId="{F5065D6A-B899-4B46-8687-5E16A0B3CC94}" type="presOf" srcId="{ADF15DD5-07D4-4184-AD2D-A135478F3470}" destId="{48329A41-5F6F-4F03-AAE3-7DDFB10A4589}" srcOrd="1" destOrd="0" presId="urn:microsoft.com/office/officeart/2005/8/layout/vProcess5"/>
    <dgm:cxn modelId="{204A8B87-440B-4463-BF71-80C8F6E53308}" type="presOf" srcId="{ADF15DD5-07D4-4184-AD2D-A135478F3470}" destId="{D72DCA88-3682-4BE8-982F-FAD0B6A8FC62}" srcOrd="0" destOrd="0" presId="urn:microsoft.com/office/officeart/2005/8/layout/vProcess5"/>
    <dgm:cxn modelId="{CE0C1FA1-103B-46CA-BF86-B5964121F9D0}" type="presOf" srcId="{7E5A2A9A-D9BA-4CC2-AAF8-273A19F3B4CA}" destId="{AA400236-BC96-4381-98AD-4ED03F2BA952}" srcOrd="0" destOrd="0" presId="urn:microsoft.com/office/officeart/2005/8/layout/vProcess5"/>
    <dgm:cxn modelId="{910137B4-72CC-4692-9FA8-6454CB4827AD}" type="presOf" srcId="{D125D8B4-A0F0-4D20-9EE2-D1F4F954C491}" destId="{95A37D7F-7B37-4110-B615-6C5971C73969}" srcOrd="0" destOrd="0" presId="urn:microsoft.com/office/officeart/2005/8/layout/vProcess5"/>
    <dgm:cxn modelId="{920405C1-79A8-4CF1-AE38-533262650BC2}" type="presOf" srcId="{7E5A2A9A-D9BA-4CC2-AAF8-273A19F3B4CA}" destId="{D84B6E04-756F-4E4A-B687-8AC918C1D709}" srcOrd="1" destOrd="0" presId="urn:microsoft.com/office/officeart/2005/8/layout/vProcess5"/>
    <dgm:cxn modelId="{41D6A5D3-5CBB-4481-9934-223738E160B5}" type="presOf" srcId="{D9CFFFCA-DE7E-4501-A255-FD55644D5869}" destId="{20888FD4-5F8F-4FB0-B6C0-32B3F01F7534}" srcOrd="1" destOrd="0" presId="urn:microsoft.com/office/officeart/2005/8/layout/vProcess5"/>
    <dgm:cxn modelId="{E1AD342C-2646-4783-B344-01EA1C68595C}" type="presParOf" srcId="{F1684443-114E-4A00-A079-F807A523E162}" destId="{4DC04053-94C3-4EB7-B25D-932D700679F3}" srcOrd="0" destOrd="0" presId="urn:microsoft.com/office/officeart/2005/8/layout/vProcess5"/>
    <dgm:cxn modelId="{586EFD00-E0B6-4108-A461-8C0EDD3B0C83}" type="presParOf" srcId="{F1684443-114E-4A00-A079-F807A523E162}" destId="{6F632004-F61B-4E40-8DFE-31AB2619BFB0}" srcOrd="1" destOrd="0" presId="urn:microsoft.com/office/officeart/2005/8/layout/vProcess5"/>
    <dgm:cxn modelId="{B2FBFC71-F2D1-459D-A50C-BB19A235AC14}" type="presParOf" srcId="{F1684443-114E-4A00-A079-F807A523E162}" destId="{AA400236-BC96-4381-98AD-4ED03F2BA952}" srcOrd="2" destOrd="0" presId="urn:microsoft.com/office/officeart/2005/8/layout/vProcess5"/>
    <dgm:cxn modelId="{C1923AC9-CCC8-4092-BDE8-9710E3124304}" type="presParOf" srcId="{F1684443-114E-4A00-A079-F807A523E162}" destId="{D72DCA88-3682-4BE8-982F-FAD0B6A8FC62}" srcOrd="3" destOrd="0" presId="urn:microsoft.com/office/officeart/2005/8/layout/vProcess5"/>
    <dgm:cxn modelId="{49FC111B-E1E4-4079-9497-94DA36534616}" type="presParOf" srcId="{F1684443-114E-4A00-A079-F807A523E162}" destId="{A407ED5C-CB83-46CC-9873-820FFBFA16FF}" srcOrd="4" destOrd="0" presId="urn:microsoft.com/office/officeart/2005/8/layout/vProcess5"/>
    <dgm:cxn modelId="{F139F67B-9746-46F1-8B4E-10BB26251A79}" type="presParOf" srcId="{F1684443-114E-4A00-A079-F807A523E162}" destId="{95A37D7F-7B37-4110-B615-6C5971C73969}" srcOrd="5" destOrd="0" presId="urn:microsoft.com/office/officeart/2005/8/layout/vProcess5"/>
    <dgm:cxn modelId="{22C6BFBE-171A-4659-BBB8-3ED239B11F92}" type="presParOf" srcId="{F1684443-114E-4A00-A079-F807A523E162}" destId="{20888FD4-5F8F-4FB0-B6C0-32B3F01F7534}" srcOrd="6" destOrd="0" presId="urn:microsoft.com/office/officeart/2005/8/layout/vProcess5"/>
    <dgm:cxn modelId="{AE9762CB-B79C-4FBA-A73D-1C2F9FAD2B30}" type="presParOf" srcId="{F1684443-114E-4A00-A079-F807A523E162}" destId="{D84B6E04-756F-4E4A-B687-8AC918C1D709}" srcOrd="7" destOrd="0" presId="urn:microsoft.com/office/officeart/2005/8/layout/vProcess5"/>
    <dgm:cxn modelId="{E5CB4928-E9FC-4959-A962-B418CF47D93C}" type="presParOf" srcId="{F1684443-114E-4A00-A079-F807A523E162}" destId="{48329A41-5F6F-4F03-AAE3-7DDFB10A458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BF6ECE3-A4F4-4E62-8D22-67EFBE76937D}" type="doc">
      <dgm:prSet loTypeId="urn:microsoft.com/office/officeart/2005/8/layout/list1" loCatId="list" qsTypeId="urn:microsoft.com/office/officeart/2005/8/quickstyle/simple1" qsCatId="simple" csTypeId="urn:microsoft.com/office/officeart/2005/8/colors/accent0_2" csCatId="mainScheme" phldr="1"/>
      <dgm:spPr/>
      <dgm:t>
        <a:bodyPr/>
        <a:lstStyle/>
        <a:p>
          <a:endParaRPr lang="en-US"/>
        </a:p>
      </dgm:t>
    </dgm:pt>
    <dgm:pt modelId="{3E9B8BB3-E91E-4912-A021-C86C900344FE}">
      <dgm:prSet phldrT="[Text]" custT="1"/>
      <dgm:spPr/>
      <dgm:t>
        <a:bodyPr/>
        <a:lstStyle/>
        <a:p>
          <a:r>
            <a:rPr lang="en-US" sz="1800" dirty="0"/>
            <a:t>TESCO may focus straight now on doing practices that are safe for the ecosystem throughout its activities. This includes reducing energy use, improving trash management, and enhancing sustainable procuring and bundling</a:t>
          </a:r>
        </a:p>
      </dgm:t>
    </dgm:pt>
    <dgm:pt modelId="{A10DE614-32F7-4531-9D18-FCE7A350FAC6}" type="parTrans" cxnId="{B458507C-86FF-4F38-A890-AC1184102B77}">
      <dgm:prSet/>
      <dgm:spPr/>
      <dgm:t>
        <a:bodyPr/>
        <a:lstStyle/>
        <a:p>
          <a:endParaRPr lang="en-US"/>
        </a:p>
      </dgm:t>
    </dgm:pt>
    <dgm:pt modelId="{6DA62488-4D5A-4918-8213-50253F015730}" type="sibTrans" cxnId="{B458507C-86FF-4F38-A890-AC1184102B77}">
      <dgm:prSet/>
      <dgm:spPr/>
      <dgm:t>
        <a:bodyPr/>
        <a:lstStyle/>
        <a:p>
          <a:endParaRPr lang="en-US"/>
        </a:p>
      </dgm:t>
    </dgm:pt>
    <dgm:pt modelId="{5AC8675B-825B-4B9C-874B-0A6475927310}">
      <dgm:prSet phldrT="[Text]" custT="1"/>
      <dgm:spPr/>
      <dgm:t>
        <a:bodyPr/>
        <a:lstStyle/>
        <a:p>
          <a:r>
            <a:rPr lang="en-US" sz="1700" dirty="0"/>
            <a:t>I</a:t>
          </a:r>
          <a:r>
            <a:rPr lang="en-US" sz="1800" dirty="0"/>
            <a:t>t may support neighborhood networks by providing financial assistance, donating extra food to worthy causes, and collaborating with non-profits to combat food insecurity</a:t>
          </a:r>
        </a:p>
      </dgm:t>
    </dgm:pt>
    <dgm:pt modelId="{771751D6-FE68-404F-8315-36E5159E0E40}" type="parTrans" cxnId="{EFC41EDA-D30B-421F-A468-4E2A268756DF}">
      <dgm:prSet/>
      <dgm:spPr/>
      <dgm:t>
        <a:bodyPr/>
        <a:lstStyle/>
        <a:p>
          <a:endParaRPr lang="en-US"/>
        </a:p>
      </dgm:t>
    </dgm:pt>
    <dgm:pt modelId="{A59D2C9B-9233-41EB-905D-FB904E4F50D7}" type="sibTrans" cxnId="{EFC41EDA-D30B-421F-A468-4E2A268756DF}">
      <dgm:prSet/>
      <dgm:spPr/>
      <dgm:t>
        <a:bodyPr/>
        <a:lstStyle/>
        <a:p>
          <a:endParaRPr lang="en-US"/>
        </a:p>
      </dgm:t>
    </dgm:pt>
    <dgm:pt modelId="{56B6015B-0AEF-4187-8352-53E2F54CF835}">
      <dgm:prSet phldrT="[Text]" custT="1"/>
      <dgm:spPr/>
      <dgm:t>
        <a:bodyPr/>
        <a:lstStyle/>
        <a:p>
          <a:r>
            <a:rPr lang="en-US" sz="1800" dirty="0"/>
            <a:t>To improve their management efforts and maintain a favorable brand image in the post-pandemic period, TESCO plc, a major retail organization, might turn to green marketing </a:t>
          </a:r>
        </a:p>
      </dgm:t>
    </dgm:pt>
    <dgm:pt modelId="{C287D95C-A80A-4BD6-B49E-4BC0AF665F1D}" type="parTrans" cxnId="{867AC85C-C1EA-457B-A4B1-59DD5CB1BCC9}">
      <dgm:prSet/>
      <dgm:spPr/>
      <dgm:t>
        <a:bodyPr/>
        <a:lstStyle/>
        <a:p>
          <a:endParaRPr lang="en-US"/>
        </a:p>
      </dgm:t>
    </dgm:pt>
    <dgm:pt modelId="{EF9EB2EA-E175-4DB0-9216-34D26C163E53}" type="sibTrans" cxnId="{867AC85C-C1EA-457B-A4B1-59DD5CB1BCC9}">
      <dgm:prSet/>
      <dgm:spPr/>
      <dgm:t>
        <a:bodyPr/>
        <a:lstStyle/>
        <a:p>
          <a:endParaRPr lang="en-US"/>
        </a:p>
      </dgm:t>
    </dgm:pt>
    <dgm:pt modelId="{7FBF2D87-C74D-4E9A-A0BF-EE2CBA70F19F}" type="pres">
      <dgm:prSet presAssocID="{0BF6ECE3-A4F4-4E62-8D22-67EFBE76937D}" presName="linear" presStyleCnt="0">
        <dgm:presLayoutVars>
          <dgm:dir/>
          <dgm:animLvl val="lvl"/>
          <dgm:resizeHandles val="exact"/>
        </dgm:presLayoutVars>
      </dgm:prSet>
      <dgm:spPr/>
    </dgm:pt>
    <dgm:pt modelId="{E9E00968-DEFA-4544-AEE1-6CA99A8C94ED}" type="pres">
      <dgm:prSet presAssocID="{3E9B8BB3-E91E-4912-A021-C86C900344FE}" presName="parentLin" presStyleCnt="0"/>
      <dgm:spPr/>
    </dgm:pt>
    <dgm:pt modelId="{6829D25F-BD12-49CE-98B3-6DC1492BC59D}" type="pres">
      <dgm:prSet presAssocID="{3E9B8BB3-E91E-4912-A021-C86C900344FE}" presName="parentLeftMargin" presStyleLbl="node1" presStyleIdx="0" presStyleCnt="3"/>
      <dgm:spPr/>
    </dgm:pt>
    <dgm:pt modelId="{20AFF1FE-C737-4FC5-8CCC-14581A2AA170}" type="pres">
      <dgm:prSet presAssocID="{3E9B8BB3-E91E-4912-A021-C86C900344FE}" presName="parentText" presStyleLbl="node1" presStyleIdx="0" presStyleCnt="3">
        <dgm:presLayoutVars>
          <dgm:chMax val="0"/>
          <dgm:bulletEnabled val="1"/>
        </dgm:presLayoutVars>
      </dgm:prSet>
      <dgm:spPr/>
    </dgm:pt>
    <dgm:pt modelId="{A0C93ECD-413A-4319-AF45-462082E9DD29}" type="pres">
      <dgm:prSet presAssocID="{3E9B8BB3-E91E-4912-A021-C86C900344FE}" presName="negativeSpace" presStyleCnt="0"/>
      <dgm:spPr/>
    </dgm:pt>
    <dgm:pt modelId="{FDCB100D-5B17-4A7E-BE0E-BCA4CD1ECCB0}" type="pres">
      <dgm:prSet presAssocID="{3E9B8BB3-E91E-4912-A021-C86C900344FE}" presName="childText" presStyleLbl="conFgAcc1" presStyleIdx="0" presStyleCnt="3">
        <dgm:presLayoutVars>
          <dgm:bulletEnabled val="1"/>
        </dgm:presLayoutVars>
      </dgm:prSet>
      <dgm:spPr/>
    </dgm:pt>
    <dgm:pt modelId="{66A11484-27FB-422E-A834-ADA26024FC26}" type="pres">
      <dgm:prSet presAssocID="{6DA62488-4D5A-4918-8213-50253F015730}" presName="spaceBetweenRectangles" presStyleCnt="0"/>
      <dgm:spPr/>
    </dgm:pt>
    <dgm:pt modelId="{1378B88C-E196-4C84-AF56-88DED9D7AED4}" type="pres">
      <dgm:prSet presAssocID="{5AC8675B-825B-4B9C-874B-0A6475927310}" presName="parentLin" presStyleCnt="0"/>
      <dgm:spPr/>
    </dgm:pt>
    <dgm:pt modelId="{2AF50C26-4A25-4190-878D-7902A362CF9E}" type="pres">
      <dgm:prSet presAssocID="{5AC8675B-825B-4B9C-874B-0A6475927310}" presName="parentLeftMargin" presStyleLbl="node1" presStyleIdx="0" presStyleCnt="3"/>
      <dgm:spPr/>
    </dgm:pt>
    <dgm:pt modelId="{4F7B6608-13BE-44AE-8E76-2E4AE13E9D69}" type="pres">
      <dgm:prSet presAssocID="{5AC8675B-825B-4B9C-874B-0A6475927310}" presName="parentText" presStyleLbl="node1" presStyleIdx="1" presStyleCnt="3">
        <dgm:presLayoutVars>
          <dgm:chMax val="0"/>
          <dgm:bulletEnabled val="1"/>
        </dgm:presLayoutVars>
      </dgm:prSet>
      <dgm:spPr/>
    </dgm:pt>
    <dgm:pt modelId="{B7519EF3-A8B1-46CE-8640-E6706ABF5ECF}" type="pres">
      <dgm:prSet presAssocID="{5AC8675B-825B-4B9C-874B-0A6475927310}" presName="negativeSpace" presStyleCnt="0"/>
      <dgm:spPr/>
    </dgm:pt>
    <dgm:pt modelId="{F8EA1EC7-C0CC-48FF-A33D-2DD781DD598C}" type="pres">
      <dgm:prSet presAssocID="{5AC8675B-825B-4B9C-874B-0A6475927310}" presName="childText" presStyleLbl="conFgAcc1" presStyleIdx="1" presStyleCnt="3">
        <dgm:presLayoutVars>
          <dgm:bulletEnabled val="1"/>
        </dgm:presLayoutVars>
      </dgm:prSet>
      <dgm:spPr/>
    </dgm:pt>
    <dgm:pt modelId="{CAABC3FB-CBE6-48FD-896C-B7A285C69933}" type="pres">
      <dgm:prSet presAssocID="{A59D2C9B-9233-41EB-905D-FB904E4F50D7}" presName="spaceBetweenRectangles" presStyleCnt="0"/>
      <dgm:spPr/>
    </dgm:pt>
    <dgm:pt modelId="{9277E42D-4C5E-4729-8E41-E325DB155EA6}" type="pres">
      <dgm:prSet presAssocID="{56B6015B-0AEF-4187-8352-53E2F54CF835}" presName="parentLin" presStyleCnt="0"/>
      <dgm:spPr/>
    </dgm:pt>
    <dgm:pt modelId="{AE1186CD-6444-4BAC-8473-2BB1ABCCD508}" type="pres">
      <dgm:prSet presAssocID="{56B6015B-0AEF-4187-8352-53E2F54CF835}" presName="parentLeftMargin" presStyleLbl="node1" presStyleIdx="1" presStyleCnt="3"/>
      <dgm:spPr/>
    </dgm:pt>
    <dgm:pt modelId="{0D77CFFA-C35E-485E-BFB3-0A9271A0CF99}" type="pres">
      <dgm:prSet presAssocID="{56B6015B-0AEF-4187-8352-53E2F54CF835}" presName="parentText" presStyleLbl="node1" presStyleIdx="2" presStyleCnt="3">
        <dgm:presLayoutVars>
          <dgm:chMax val="0"/>
          <dgm:bulletEnabled val="1"/>
        </dgm:presLayoutVars>
      </dgm:prSet>
      <dgm:spPr/>
    </dgm:pt>
    <dgm:pt modelId="{1AB0092F-245D-47EB-A95E-39F4640CF080}" type="pres">
      <dgm:prSet presAssocID="{56B6015B-0AEF-4187-8352-53E2F54CF835}" presName="negativeSpace" presStyleCnt="0"/>
      <dgm:spPr/>
    </dgm:pt>
    <dgm:pt modelId="{1180615C-939E-4CC4-9464-E01F64DBBCE3}" type="pres">
      <dgm:prSet presAssocID="{56B6015B-0AEF-4187-8352-53E2F54CF835}" presName="childText" presStyleLbl="conFgAcc1" presStyleIdx="2" presStyleCnt="3">
        <dgm:presLayoutVars>
          <dgm:bulletEnabled val="1"/>
        </dgm:presLayoutVars>
      </dgm:prSet>
      <dgm:spPr/>
    </dgm:pt>
  </dgm:ptLst>
  <dgm:cxnLst>
    <dgm:cxn modelId="{F60EA52A-BC05-4557-A326-2A1980BCE98F}" type="presOf" srcId="{5AC8675B-825B-4B9C-874B-0A6475927310}" destId="{4F7B6608-13BE-44AE-8E76-2E4AE13E9D69}" srcOrd="1" destOrd="0" presId="urn:microsoft.com/office/officeart/2005/8/layout/list1"/>
    <dgm:cxn modelId="{941F4C30-9CAC-44FF-BC62-016B882DF66D}" type="presOf" srcId="{3E9B8BB3-E91E-4912-A021-C86C900344FE}" destId="{20AFF1FE-C737-4FC5-8CCC-14581A2AA170}" srcOrd="1" destOrd="0" presId="urn:microsoft.com/office/officeart/2005/8/layout/list1"/>
    <dgm:cxn modelId="{2C7B753B-1555-4B55-8C3E-97F8862CB134}" type="presOf" srcId="{3E9B8BB3-E91E-4912-A021-C86C900344FE}" destId="{6829D25F-BD12-49CE-98B3-6DC1492BC59D}" srcOrd="0" destOrd="0" presId="urn:microsoft.com/office/officeart/2005/8/layout/list1"/>
    <dgm:cxn modelId="{D0362D5A-75D2-4A70-8872-980761A85E09}" type="presOf" srcId="{56B6015B-0AEF-4187-8352-53E2F54CF835}" destId="{0D77CFFA-C35E-485E-BFB3-0A9271A0CF99}" srcOrd="1" destOrd="0" presId="urn:microsoft.com/office/officeart/2005/8/layout/list1"/>
    <dgm:cxn modelId="{867AC85C-C1EA-457B-A4B1-59DD5CB1BCC9}" srcId="{0BF6ECE3-A4F4-4E62-8D22-67EFBE76937D}" destId="{56B6015B-0AEF-4187-8352-53E2F54CF835}" srcOrd="2" destOrd="0" parTransId="{C287D95C-A80A-4BD6-B49E-4BC0AF665F1D}" sibTransId="{EF9EB2EA-E175-4DB0-9216-34D26C163E53}"/>
    <dgm:cxn modelId="{B458507C-86FF-4F38-A890-AC1184102B77}" srcId="{0BF6ECE3-A4F4-4E62-8D22-67EFBE76937D}" destId="{3E9B8BB3-E91E-4912-A021-C86C900344FE}" srcOrd="0" destOrd="0" parTransId="{A10DE614-32F7-4531-9D18-FCE7A350FAC6}" sibTransId="{6DA62488-4D5A-4918-8213-50253F015730}"/>
    <dgm:cxn modelId="{838FF8AE-99BC-4043-A3B1-2DF082F6CE14}" type="presOf" srcId="{0BF6ECE3-A4F4-4E62-8D22-67EFBE76937D}" destId="{7FBF2D87-C74D-4E9A-A0BF-EE2CBA70F19F}" srcOrd="0" destOrd="0" presId="urn:microsoft.com/office/officeart/2005/8/layout/list1"/>
    <dgm:cxn modelId="{CF21FED8-31BC-43F1-8D0D-25BA7F01D60D}" type="presOf" srcId="{56B6015B-0AEF-4187-8352-53E2F54CF835}" destId="{AE1186CD-6444-4BAC-8473-2BB1ABCCD508}" srcOrd="0" destOrd="0" presId="urn:microsoft.com/office/officeart/2005/8/layout/list1"/>
    <dgm:cxn modelId="{EFC41EDA-D30B-421F-A468-4E2A268756DF}" srcId="{0BF6ECE3-A4F4-4E62-8D22-67EFBE76937D}" destId="{5AC8675B-825B-4B9C-874B-0A6475927310}" srcOrd="1" destOrd="0" parTransId="{771751D6-FE68-404F-8315-36E5159E0E40}" sibTransId="{A59D2C9B-9233-41EB-905D-FB904E4F50D7}"/>
    <dgm:cxn modelId="{A5F6A7EE-C2A1-4918-A488-CBAC06B20FF2}" type="presOf" srcId="{5AC8675B-825B-4B9C-874B-0A6475927310}" destId="{2AF50C26-4A25-4190-878D-7902A362CF9E}" srcOrd="0" destOrd="0" presId="urn:microsoft.com/office/officeart/2005/8/layout/list1"/>
    <dgm:cxn modelId="{2E427F11-3964-4E8F-91CE-07626BB7A5C0}" type="presParOf" srcId="{7FBF2D87-C74D-4E9A-A0BF-EE2CBA70F19F}" destId="{E9E00968-DEFA-4544-AEE1-6CA99A8C94ED}" srcOrd="0" destOrd="0" presId="urn:microsoft.com/office/officeart/2005/8/layout/list1"/>
    <dgm:cxn modelId="{54B703E9-19E7-4029-9546-C5267F2448DE}" type="presParOf" srcId="{E9E00968-DEFA-4544-AEE1-6CA99A8C94ED}" destId="{6829D25F-BD12-49CE-98B3-6DC1492BC59D}" srcOrd="0" destOrd="0" presId="urn:microsoft.com/office/officeart/2005/8/layout/list1"/>
    <dgm:cxn modelId="{3D201D8A-F258-4594-A9D8-179448F057A1}" type="presParOf" srcId="{E9E00968-DEFA-4544-AEE1-6CA99A8C94ED}" destId="{20AFF1FE-C737-4FC5-8CCC-14581A2AA170}" srcOrd="1" destOrd="0" presId="urn:microsoft.com/office/officeart/2005/8/layout/list1"/>
    <dgm:cxn modelId="{9DE8DC64-A2B4-4726-AB1F-FAB35D15CF72}" type="presParOf" srcId="{7FBF2D87-C74D-4E9A-A0BF-EE2CBA70F19F}" destId="{A0C93ECD-413A-4319-AF45-462082E9DD29}" srcOrd="1" destOrd="0" presId="urn:microsoft.com/office/officeart/2005/8/layout/list1"/>
    <dgm:cxn modelId="{793D7922-75B8-4BA9-B21B-CF8F85A2D67B}" type="presParOf" srcId="{7FBF2D87-C74D-4E9A-A0BF-EE2CBA70F19F}" destId="{FDCB100D-5B17-4A7E-BE0E-BCA4CD1ECCB0}" srcOrd="2" destOrd="0" presId="urn:microsoft.com/office/officeart/2005/8/layout/list1"/>
    <dgm:cxn modelId="{E4F6DCB6-ADB7-438D-A115-588655CD0290}" type="presParOf" srcId="{7FBF2D87-C74D-4E9A-A0BF-EE2CBA70F19F}" destId="{66A11484-27FB-422E-A834-ADA26024FC26}" srcOrd="3" destOrd="0" presId="urn:microsoft.com/office/officeart/2005/8/layout/list1"/>
    <dgm:cxn modelId="{5B86E03C-69B4-4FDD-8C30-9218949E6AD9}" type="presParOf" srcId="{7FBF2D87-C74D-4E9A-A0BF-EE2CBA70F19F}" destId="{1378B88C-E196-4C84-AF56-88DED9D7AED4}" srcOrd="4" destOrd="0" presId="urn:microsoft.com/office/officeart/2005/8/layout/list1"/>
    <dgm:cxn modelId="{8EC6952A-ED97-446D-93F2-CDF5D3EEFA7A}" type="presParOf" srcId="{1378B88C-E196-4C84-AF56-88DED9D7AED4}" destId="{2AF50C26-4A25-4190-878D-7902A362CF9E}" srcOrd="0" destOrd="0" presId="urn:microsoft.com/office/officeart/2005/8/layout/list1"/>
    <dgm:cxn modelId="{F4DFD3E6-431F-47B0-8489-CA12D77CB235}" type="presParOf" srcId="{1378B88C-E196-4C84-AF56-88DED9D7AED4}" destId="{4F7B6608-13BE-44AE-8E76-2E4AE13E9D69}" srcOrd="1" destOrd="0" presId="urn:microsoft.com/office/officeart/2005/8/layout/list1"/>
    <dgm:cxn modelId="{A92F40F7-2060-4F8E-9828-4B04495C2877}" type="presParOf" srcId="{7FBF2D87-C74D-4E9A-A0BF-EE2CBA70F19F}" destId="{B7519EF3-A8B1-46CE-8640-E6706ABF5ECF}" srcOrd="5" destOrd="0" presId="urn:microsoft.com/office/officeart/2005/8/layout/list1"/>
    <dgm:cxn modelId="{82BA1C7D-660A-4A11-BBA6-66B3757A8D7B}" type="presParOf" srcId="{7FBF2D87-C74D-4E9A-A0BF-EE2CBA70F19F}" destId="{F8EA1EC7-C0CC-48FF-A33D-2DD781DD598C}" srcOrd="6" destOrd="0" presId="urn:microsoft.com/office/officeart/2005/8/layout/list1"/>
    <dgm:cxn modelId="{8780E83F-04E6-48DB-8FA8-7AEC3888973A}" type="presParOf" srcId="{7FBF2D87-C74D-4E9A-A0BF-EE2CBA70F19F}" destId="{CAABC3FB-CBE6-48FD-896C-B7A285C69933}" srcOrd="7" destOrd="0" presId="urn:microsoft.com/office/officeart/2005/8/layout/list1"/>
    <dgm:cxn modelId="{6619B301-5998-4389-8309-BA192B8CADAD}" type="presParOf" srcId="{7FBF2D87-C74D-4E9A-A0BF-EE2CBA70F19F}" destId="{9277E42D-4C5E-4729-8E41-E325DB155EA6}" srcOrd="8" destOrd="0" presId="urn:microsoft.com/office/officeart/2005/8/layout/list1"/>
    <dgm:cxn modelId="{E483ABCF-A4ED-4DD9-AF92-56B601B86973}" type="presParOf" srcId="{9277E42D-4C5E-4729-8E41-E325DB155EA6}" destId="{AE1186CD-6444-4BAC-8473-2BB1ABCCD508}" srcOrd="0" destOrd="0" presId="urn:microsoft.com/office/officeart/2005/8/layout/list1"/>
    <dgm:cxn modelId="{B2264FA3-0699-471F-8F33-9A8621F2F462}" type="presParOf" srcId="{9277E42D-4C5E-4729-8E41-E325DB155EA6}" destId="{0D77CFFA-C35E-485E-BFB3-0A9271A0CF99}" srcOrd="1" destOrd="0" presId="urn:microsoft.com/office/officeart/2005/8/layout/list1"/>
    <dgm:cxn modelId="{0BA0CD38-5024-423A-8AE3-22CFF3E11E60}" type="presParOf" srcId="{7FBF2D87-C74D-4E9A-A0BF-EE2CBA70F19F}" destId="{1AB0092F-245D-47EB-A95E-39F4640CF080}" srcOrd="9" destOrd="0" presId="urn:microsoft.com/office/officeart/2005/8/layout/list1"/>
    <dgm:cxn modelId="{60BC79C3-EE6C-489A-B11E-743733161EB0}" type="presParOf" srcId="{7FBF2D87-C74D-4E9A-A0BF-EE2CBA70F19F}" destId="{1180615C-939E-4CC4-9464-E01F64DBBCE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0F19A44-C8C4-4999-8371-CCA9CE357588}" type="doc">
      <dgm:prSet loTypeId="urn:microsoft.com/office/officeart/2008/layout/VerticalCurvedList" loCatId="list" qsTypeId="urn:microsoft.com/office/officeart/2005/8/quickstyle/simple3" qsCatId="simple" csTypeId="urn:microsoft.com/office/officeart/2005/8/colors/colorful4" csCatId="colorful" phldr="1"/>
      <dgm:spPr/>
      <dgm:t>
        <a:bodyPr/>
        <a:lstStyle/>
        <a:p>
          <a:endParaRPr lang="en-US"/>
        </a:p>
      </dgm:t>
    </dgm:pt>
    <dgm:pt modelId="{E0AFEDF6-C64F-483D-A4E6-1CEAFD4DC1DC}">
      <dgm:prSet phldrT="[Text]" custT="1"/>
      <dgm:spPr/>
      <dgm:t>
        <a:bodyPr/>
        <a:lstStyle/>
        <a:p>
          <a:r>
            <a:rPr lang="en-US" sz="2000" dirty="0">
              <a:latin typeface="Times New Roman" panose="02020603050405020304" pitchFamily="18" charset="0"/>
              <a:cs typeface="Times New Roman" panose="02020603050405020304" pitchFamily="18" charset="0"/>
            </a:rPr>
            <a:t>TESCO may make effective use of various showcase platforms to effectively communicate their CSR initiatives and CSR efforts</a:t>
          </a:r>
        </a:p>
      </dgm:t>
    </dgm:pt>
    <dgm:pt modelId="{7CCFEBFD-8F33-4497-A362-D88F31FAE549}" type="parTrans" cxnId="{AA08D374-5B03-4995-8570-8473EF4ADF93}">
      <dgm:prSet/>
      <dgm:spPr/>
      <dgm:t>
        <a:bodyPr/>
        <a:lstStyle/>
        <a:p>
          <a:endParaRPr lang="en-US" sz="2000">
            <a:latin typeface="Times New Roman" panose="02020603050405020304" pitchFamily="18" charset="0"/>
            <a:cs typeface="Times New Roman" panose="02020603050405020304" pitchFamily="18" charset="0"/>
          </a:endParaRPr>
        </a:p>
      </dgm:t>
    </dgm:pt>
    <dgm:pt modelId="{387C77BC-AAC4-4428-AB62-44485D1287BC}" type="sibTrans" cxnId="{AA08D374-5B03-4995-8570-8473EF4ADF93}">
      <dgm:prSet/>
      <dgm:spPr/>
      <dgm:t>
        <a:bodyPr/>
        <a:lstStyle/>
        <a:p>
          <a:endParaRPr lang="en-US" sz="2000">
            <a:latin typeface="Times New Roman" panose="02020603050405020304" pitchFamily="18" charset="0"/>
            <a:cs typeface="Times New Roman" panose="02020603050405020304" pitchFamily="18" charset="0"/>
          </a:endParaRPr>
        </a:p>
      </dgm:t>
    </dgm:pt>
    <dgm:pt modelId="{3EA2F7E4-CCEB-43A4-8E11-07E73DF38488}">
      <dgm:prSet phldrT="[Text]" custT="1"/>
      <dgm:spPr/>
      <dgm:t>
        <a:bodyPr/>
        <a:lstStyle/>
        <a:p>
          <a:r>
            <a:rPr lang="en-US" sz="2000" dirty="0">
              <a:latin typeface="Times New Roman" panose="02020603050405020304" pitchFamily="18" charset="0"/>
              <a:cs typeface="Times New Roman" panose="02020603050405020304" pitchFamily="18" charset="0"/>
            </a:rPr>
            <a:t>This includes showcasing its ethical business practices through advertising campaigns, online entertainment venues, and its website related to CSR</a:t>
          </a:r>
        </a:p>
      </dgm:t>
    </dgm:pt>
    <dgm:pt modelId="{04328A22-D912-48A4-820E-5B2B5AF7E4E4}" type="parTrans" cxnId="{01018D85-8929-4229-B66E-484476B03058}">
      <dgm:prSet/>
      <dgm:spPr/>
      <dgm:t>
        <a:bodyPr/>
        <a:lstStyle/>
        <a:p>
          <a:endParaRPr lang="en-US" sz="2000">
            <a:latin typeface="Times New Roman" panose="02020603050405020304" pitchFamily="18" charset="0"/>
            <a:cs typeface="Times New Roman" panose="02020603050405020304" pitchFamily="18" charset="0"/>
          </a:endParaRPr>
        </a:p>
      </dgm:t>
    </dgm:pt>
    <dgm:pt modelId="{93261CC5-3E05-457B-AE24-87187D9D22E0}" type="sibTrans" cxnId="{01018D85-8929-4229-B66E-484476B03058}">
      <dgm:prSet/>
      <dgm:spPr/>
      <dgm:t>
        <a:bodyPr/>
        <a:lstStyle/>
        <a:p>
          <a:endParaRPr lang="en-US" sz="2000">
            <a:latin typeface="Times New Roman" panose="02020603050405020304" pitchFamily="18" charset="0"/>
            <a:cs typeface="Times New Roman" panose="02020603050405020304" pitchFamily="18" charset="0"/>
          </a:endParaRPr>
        </a:p>
      </dgm:t>
    </dgm:pt>
    <dgm:pt modelId="{AFAFF7A6-5233-4091-8C8D-31DE77AF4AA0}">
      <dgm:prSet phldrT="[Text]" custT="1"/>
      <dgm:spPr/>
      <dgm:t>
        <a:bodyPr/>
        <a:lstStyle/>
        <a:p>
          <a:r>
            <a:rPr lang="en-US" sz="2000" dirty="0">
              <a:latin typeface="Times New Roman" panose="02020603050405020304" pitchFamily="18" charset="0"/>
              <a:cs typeface="Times New Roman" panose="02020603050405020304" pitchFamily="18" charset="0"/>
            </a:rPr>
            <a:t>Simple writing about its social and natural effects will enable customers to make educated judgements and trust TESCO's commitment to manageability.</a:t>
          </a:r>
        </a:p>
      </dgm:t>
    </dgm:pt>
    <dgm:pt modelId="{88CC8EB5-D805-4EEF-B718-CF37F8BB06B6}" type="parTrans" cxnId="{DDAB93DC-56BD-4382-A448-BEF8AFE5F5A5}">
      <dgm:prSet/>
      <dgm:spPr/>
      <dgm:t>
        <a:bodyPr/>
        <a:lstStyle/>
        <a:p>
          <a:endParaRPr lang="en-US" sz="2000">
            <a:latin typeface="Times New Roman" panose="02020603050405020304" pitchFamily="18" charset="0"/>
            <a:cs typeface="Times New Roman" panose="02020603050405020304" pitchFamily="18" charset="0"/>
          </a:endParaRPr>
        </a:p>
      </dgm:t>
    </dgm:pt>
    <dgm:pt modelId="{D1FDBFB8-B844-4F32-9B2D-D4C843685902}" type="sibTrans" cxnId="{DDAB93DC-56BD-4382-A448-BEF8AFE5F5A5}">
      <dgm:prSet/>
      <dgm:spPr/>
      <dgm:t>
        <a:bodyPr/>
        <a:lstStyle/>
        <a:p>
          <a:endParaRPr lang="en-US" sz="2000">
            <a:latin typeface="Times New Roman" panose="02020603050405020304" pitchFamily="18" charset="0"/>
            <a:cs typeface="Times New Roman" panose="02020603050405020304" pitchFamily="18" charset="0"/>
          </a:endParaRPr>
        </a:p>
      </dgm:t>
    </dgm:pt>
    <dgm:pt modelId="{F1975819-E96D-4E17-8ADD-739E71E6B869}" type="pres">
      <dgm:prSet presAssocID="{70F19A44-C8C4-4999-8371-CCA9CE357588}" presName="Name0" presStyleCnt="0">
        <dgm:presLayoutVars>
          <dgm:chMax val="7"/>
          <dgm:chPref val="7"/>
          <dgm:dir/>
        </dgm:presLayoutVars>
      </dgm:prSet>
      <dgm:spPr/>
    </dgm:pt>
    <dgm:pt modelId="{E2EACD1A-D744-4507-8EDE-5E62CF68EAE3}" type="pres">
      <dgm:prSet presAssocID="{70F19A44-C8C4-4999-8371-CCA9CE357588}" presName="Name1" presStyleCnt="0"/>
      <dgm:spPr/>
    </dgm:pt>
    <dgm:pt modelId="{9AB112DE-CE90-4FFE-B2E4-EBF1F8B71CE1}" type="pres">
      <dgm:prSet presAssocID="{70F19A44-C8C4-4999-8371-CCA9CE357588}" presName="cycle" presStyleCnt="0"/>
      <dgm:spPr/>
    </dgm:pt>
    <dgm:pt modelId="{565FE6C9-FE12-4C13-A361-245819E27916}" type="pres">
      <dgm:prSet presAssocID="{70F19A44-C8C4-4999-8371-CCA9CE357588}" presName="srcNode" presStyleLbl="node1" presStyleIdx="0" presStyleCnt="3"/>
      <dgm:spPr/>
    </dgm:pt>
    <dgm:pt modelId="{05380FF4-E33D-48FD-8A38-A401E291B52A}" type="pres">
      <dgm:prSet presAssocID="{70F19A44-C8C4-4999-8371-CCA9CE357588}" presName="conn" presStyleLbl="parChTrans1D2" presStyleIdx="0" presStyleCnt="1"/>
      <dgm:spPr/>
    </dgm:pt>
    <dgm:pt modelId="{84B07C76-E9EB-4A07-A858-6B36C4E675CD}" type="pres">
      <dgm:prSet presAssocID="{70F19A44-C8C4-4999-8371-CCA9CE357588}" presName="extraNode" presStyleLbl="node1" presStyleIdx="0" presStyleCnt="3"/>
      <dgm:spPr/>
    </dgm:pt>
    <dgm:pt modelId="{34063578-0E47-46DA-A328-AB65FC064D0E}" type="pres">
      <dgm:prSet presAssocID="{70F19A44-C8C4-4999-8371-CCA9CE357588}" presName="dstNode" presStyleLbl="node1" presStyleIdx="0" presStyleCnt="3"/>
      <dgm:spPr/>
    </dgm:pt>
    <dgm:pt modelId="{4AFD49B5-520F-4AA8-BBA5-BEFAFAF95122}" type="pres">
      <dgm:prSet presAssocID="{E0AFEDF6-C64F-483D-A4E6-1CEAFD4DC1DC}" presName="text_1" presStyleLbl="node1" presStyleIdx="0" presStyleCnt="3">
        <dgm:presLayoutVars>
          <dgm:bulletEnabled val="1"/>
        </dgm:presLayoutVars>
      </dgm:prSet>
      <dgm:spPr/>
    </dgm:pt>
    <dgm:pt modelId="{C5DE38A4-7049-4474-A01D-9E4D73CB5779}" type="pres">
      <dgm:prSet presAssocID="{E0AFEDF6-C64F-483D-A4E6-1CEAFD4DC1DC}" presName="accent_1" presStyleCnt="0"/>
      <dgm:spPr/>
    </dgm:pt>
    <dgm:pt modelId="{93F1392E-AE34-41D9-B5AF-32CEB4C53C9E}" type="pres">
      <dgm:prSet presAssocID="{E0AFEDF6-C64F-483D-A4E6-1CEAFD4DC1DC}" presName="accentRepeatNode" presStyleLbl="solidFgAcc1" presStyleIdx="0" presStyleCnt="3"/>
      <dgm:spPr/>
    </dgm:pt>
    <dgm:pt modelId="{6D179D30-C294-4225-B491-5705A6986825}" type="pres">
      <dgm:prSet presAssocID="{3EA2F7E4-CCEB-43A4-8E11-07E73DF38488}" presName="text_2" presStyleLbl="node1" presStyleIdx="1" presStyleCnt="3">
        <dgm:presLayoutVars>
          <dgm:bulletEnabled val="1"/>
        </dgm:presLayoutVars>
      </dgm:prSet>
      <dgm:spPr/>
    </dgm:pt>
    <dgm:pt modelId="{EE818CAE-7D94-4E3C-B8F4-3BFAF2A271DE}" type="pres">
      <dgm:prSet presAssocID="{3EA2F7E4-CCEB-43A4-8E11-07E73DF38488}" presName="accent_2" presStyleCnt="0"/>
      <dgm:spPr/>
    </dgm:pt>
    <dgm:pt modelId="{79CC9E30-82E3-4F7C-8DE7-7BF291C79894}" type="pres">
      <dgm:prSet presAssocID="{3EA2F7E4-CCEB-43A4-8E11-07E73DF38488}" presName="accentRepeatNode" presStyleLbl="solidFgAcc1" presStyleIdx="1" presStyleCnt="3"/>
      <dgm:spPr/>
    </dgm:pt>
    <dgm:pt modelId="{CCF2B358-6B9F-476E-868C-7EC503C1C24D}" type="pres">
      <dgm:prSet presAssocID="{AFAFF7A6-5233-4091-8C8D-31DE77AF4AA0}" presName="text_3" presStyleLbl="node1" presStyleIdx="2" presStyleCnt="3">
        <dgm:presLayoutVars>
          <dgm:bulletEnabled val="1"/>
        </dgm:presLayoutVars>
      </dgm:prSet>
      <dgm:spPr/>
    </dgm:pt>
    <dgm:pt modelId="{77B3E797-78BC-4EFC-8535-2A04A80DD6F8}" type="pres">
      <dgm:prSet presAssocID="{AFAFF7A6-5233-4091-8C8D-31DE77AF4AA0}" presName="accent_3" presStyleCnt="0"/>
      <dgm:spPr/>
    </dgm:pt>
    <dgm:pt modelId="{3675B59E-0B63-4305-8F36-CCF71800918D}" type="pres">
      <dgm:prSet presAssocID="{AFAFF7A6-5233-4091-8C8D-31DE77AF4AA0}" presName="accentRepeatNode" presStyleLbl="solidFgAcc1" presStyleIdx="2" presStyleCnt="3"/>
      <dgm:spPr/>
    </dgm:pt>
  </dgm:ptLst>
  <dgm:cxnLst>
    <dgm:cxn modelId="{3BD71F0E-3B79-4E5B-B1B8-88F77157B0E5}" type="presOf" srcId="{70F19A44-C8C4-4999-8371-CCA9CE357588}" destId="{F1975819-E96D-4E17-8ADD-739E71E6B869}" srcOrd="0" destOrd="0" presId="urn:microsoft.com/office/officeart/2008/layout/VerticalCurvedList"/>
    <dgm:cxn modelId="{B1A7DE36-6693-4B47-A2D2-20F2C3FDC9C3}" type="presOf" srcId="{AFAFF7A6-5233-4091-8C8D-31DE77AF4AA0}" destId="{CCF2B358-6B9F-476E-868C-7EC503C1C24D}" srcOrd="0" destOrd="0" presId="urn:microsoft.com/office/officeart/2008/layout/VerticalCurvedList"/>
    <dgm:cxn modelId="{AA08D374-5B03-4995-8570-8473EF4ADF93}" srcId="{70F19A44-C8C4-4999-8371-CCA9CE357588}" destId="{E0AFEDF6-C64F-483D-A4E6-1CEAFD4DC1DC}" srcOrd="0" destOrd="0" parTransId="{7CCFEBFD-8F33-4497-A362-D88F31FAE549}" sibTransId="{387C77BC-AAC4-4428-AB62-44485D1287BC}"/>
    <dgm:cxn modelId="{60201978-2E85-4AED-9F38-F6D9B31763DF}" type="presOf" srcId="{E0AFEDF6-C64F-483D-A4E6-1CEAFD4DC1DC}" destId="{4AFD49B5-520F-4AA8-BBA5-BEFAFAF95122}" srcOrd="0" destOrd="0" presId="urn:microsoft.com/office/officeart/2008/layout/VerticalCurvedList"/>
    <dgm:cxn modelId="{01018D85-8929-4229-B66E-484476B03058}" srcId="{70F19A44-C8C4-4999-8371-CCA9CE357588}" destId="{3EA2F7E4-CCEB-43A4-8E11-07E73DF38488}" srcOrd="1" destOrd="0" parTransId="{04328A22-D912-48A4-820E-5B2B5AF7E4E4}" sibTransId="{93261CC5-3E05-457B-AE24-87187D9D22E0}"/>
    <dgm:cxn modelId="{49FF7C90-BFBA-4184-8843-6D3FCC7DF895}" type="presOf" srcId="{3EA2F7E4-CCEB-43A4-8E11-07E73DF38488}" destId="{6D179D30-C294-4225-B491-5705A6986825}" srcOrd="0" destOrd="0" presId="urn:microsoft.com/office/officeart/2008/layout/VerticalCurvedList"/>
    <dgm:cxn modelId="{81BA41A4-5F20-43BD-95F6-BC70B6D53A1C}" type="presOf" srcId="{387C77BC-AAC4-4428-AB62-44485D1287BC}" destId="{05380FF4-E33D-48FD-8A38-A401E291B52A}" srcOrd="0" destOrd="0" presId="urn:microsoft.com/office/officeart/2008/layout/VerticalCurvedList"/>
    <dgm:cxn modelId="{DDAB93DC-56BD-4382-A448-BEF8AFE5F5A5}" srcId="{70F19A44-C8C4-4999-8371-CCA9CE357588}" destId="{AFAFF7A6-5233-4091-8C8D-31DE77AF4AA0}" srcOrd="2" destOrd="0" parTransId="{88CC8EB5-D805-4EEF-B718-CF37F8BB06B6}" sibTransId="{D1FDBFB8-B844-4F32-9B2D-D4C843685902}"/>
    <dgm:cxn modelId="{826A3D4E-AAD3-4F1A-9B54-95B552E65318}" type="presParOf" srcId="{F1975819-E96D-4E17-8ADD-739E71E6B869}" destId="{E2EACD1A-D744-4507-8EDE-5E62CF68EAE3}" srcOrd="0" destOrd="0" presId="urn:microsoft.com/office/officeart/2008/layout/VerticalCurvedList"/>
    <dgm:cxn modelId="{1FFEEDC8-95AA-4E32-A54D-4E3B646B695A}" type="presParOf" srcId="{E2EACD1A-D744-4507-8EDE-5E62CF68EAE3}" destId="{9AB112DE-CE90-4FFE-B2E4-EBF1F8B71CE1}" srcOrd="0" destOrd="0" presId="urn:microsoft.com/office/officeart/2008/layout/VerticalCurvedList"/>
    <dgm:cxn modelId="{7B30D439-8BE1-43D9-86A6-144D6CA199AF}" type="presParOf" srcId="{9AB112DE-CE90-4FFE-B2E4-EBF1F8B71CE1}" destId="{565FE6C9-FE12-4C13-A361-245819E27916}" srcOrd="0" destOrd="0" presId="urn:microsoft.com/office/officeart/2008/layout/VerticalCurvedList"/>
    <dgm:cxn modelId="{17CF571D-937A-4BB9-A1DC-9FEF02CF2801}" type="presParOf" srcId="{9AB112DE-CE90-4FFE-B2E4-EBF1F8B71CE1}" destId="{05380FF4-E33D-48FD-8A38-A401E291B52A}" srcOrd="1" destOrd="0" presId="urn:microsoft.com/office/officeart/2008/layout/VerticalCurvedList"/>
    <dgm:cxn modelId="{5E4447EE-D828-4D17-AC62-1F2EB74DD3D8}" type="presParOf" srcId="{9AB112DE-CE90-4FFE-B2E4-EBF1F8B71CE1}" destId="{84B07C76-E9EB-4A07-A858-6B36C4E675CD}" srcOrd="2" destOrd="0" presId="urn:microsoft.com/office/officeart/2008/layout/VerticalCurvedList"/>
    <dgm:cxn modelId="{F8C5239F-90A1-4368-8FE1-450A85F3E472}" type="presParOf" srcId="{9AB112DE-CE90-4FFE-B2E4-EBF1F8B71CE1}" destId="{34063578-0E47-46DA-A328-AB65FC064D0E}" srcOrd="3" destOrd="0" presId="urn:microsoft.com/office/officeart/2008/layout/VerticalCurvedList"/>
    <dgm:cxn modelId="{BBE49740-29F6-48DC-881C-43781FC03A8D}" type="presParOf" srcId="{E2EACD1A-D744-4507-8EDE-5E62CF68EAE3}" destId="{4AFD49B5-520F-4AA8-BBA5-BEFAFAF95122}" srcOrd="1" destOrd="0" presId="urn:microsoft.com/office/officeart/2008/layout/VerticalCurvedList"/>
    <dgm:cxn modelId="{D26638A3-0CC1-4A0D-99CF-41834257A421}" type="presParOf" srcId="{E2EACD1A-D744-4507-8EDE-5E62CF68EAE3}" destId="{C5DE38A4-7049-4474-A01D-9E4D73CB5779}" srcOrd="2" destOrd="0" presId="urn:microsoft.com/office/officeart/2008/layout/VerticalCurvedList"/>
    <dgm:cxn modelId="{4C73C362-8F45-4597-A74C-E3F5931678D0}" type="presParOf" srcId="{C5DE38A4-7049-4474-A01D-9E4D73CB5779}" destId="{93F1392E-AE34-41D9-B5AF-32CEB4C53C9E}" srcOrd="0" destOrd="0" presId="urn:microsoft.com/office/officeart/2008/layout/VerticalCurvedList"/>
    <dgm:cxn modelId="{6B273D63-E951-4277-AD6F-1CF332C599B5}" type="presParOf" srcId="{E2EACD1A-D744-4507-8EDE-5E62CF68EAE3}" destId="{6D179D30-C294-4225-B491-5705A6986825}" srcOrd="3" destOrd="0" presId="urn:microsoft.com/office/officeart/2008/layout/VerticalCurvedList"/>
    <dgm:cxn modelId="{8D85FEA3-402A-49B4-9E6B-4246B23FE8D5}" type="presParOf" srcId="{E2EACD1A-D744-4507-8EDE-5E62CF68EAE3}" destId="{EE818CAE-7D94-4E3C-B8F4-3BFAF2A271DE}" srcOrd="4" destOrd="0" presId="urn:microsoft.com/office/officeart/2008/layout/VerticalCurvedList"/>
    <dgm:cxn modelId="{23A61767-4603-48DE-B47C-420F1B784042}" type="presParOf" srcId="{EE818CAE-7D94-4E3C-B8F4-3BFAF2A271DE}" destId="{79CC9E30-82E3-4F7C-8DE7-7BF291C79894}" srcOrd="0" destOrd="0" presId="urn:microsoft.com/office/officeart/2008/layout/VerticalCurvedList"/>
    <dgm:cxn modelId="{613BEE14-37EB-40C9-8C93-DBDC0207BA18}" type="presParOf" srcId="{E2EACD1A-D744-4507-8EDE-5E62CF68EAE3}" destId="{CCF2B358-6B9F-476E-868C-7EC503C1C24D}" srcOrd="5" destOrd="0" presId="urn:microsoft.com/office/officeart/2008/layout/VerticalCurvedList"/>
    <dgm:cxn modelId="{AFDE6979-3760-4720-88F6-661A39CACB80}" type="presParOf" srcId="{E2EACD1A-D744-4507-8EDE-5E62CF68EAE3}" destId="{77B3E797-78BC-4EFC-8535-2A04A80DD6F8}" srcOrd="6" destOrd="0" presId="urn:microsoft.com/office/officeart/2008/layout/VerticalCurvedList"/>
    <dgm:cxn modelId="{B087D0DB-637E-4C46-BDF3-6EF4382FF9BA}" type="presParOf" srcId="{77B3E797-78BC-4EFC-8535-2A04A80DD6F8}" destId="{3675B59E-0B63-4305-8F36-CCF71800918D}"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8C1E836-A6A5-42B5-98BF-ABA393F71943}" type="doc">
      <dgm:prSet loTypeId="urn:microsoft.com/office/officeart/2005/8/layout/default" loCatId="list" qsTypeId="urn:microsoft.com/office/officeart/2005/8/quickstyle/simple3" qsCatId="simple" csTypeId="urn:microsoft.com/office/officeart/2005/8/colors/accent5_4" csCatId="accent5" phldr="1"/>
      <dgm:spPr/>
      <dgm:t>
        <a:bodyPr/>
        <a:lstStyle/>
        <a:p>
          <a:endParaRPr lang="en-US"/>
        </a:p>
      </dgm:t>
    </dgm:pt>
    <dgm:pt modelId="{73881E4F-6D56-4180-88C8-AE1C6FC0E863}">
      <dgm:prSet phldrT="[Text]"/>
      <dgm:spPr/>
      <dgm:t>
        <a:bodyPr/>
        <a:lstStyle/>
        <a:p>
          <a:r>
            <a:rPr lang="en-US" dirty="0"/>
            <a:t>TESCO may contribute to more widespread ecological goals and promote a manageable culture within the retail sector </a:t>
          </a:r>
        </a:p>
      </dgm:t>
    </dgm:pt>
    <dgm:pt modelId="{AA09D821-E9E1-4670-A0CC-249DB64B8D34}" type="parTrans" cxnId="{C86A77F1-152A-4601-8171-DC2C51EFCD8C}">
      <dgm:prSet/>
      <dgm:spPr/>
      <dgm:t>
        <a:bodyPr/>
        <a:lstStyle/>
        <a:p>
          <a:endParaRPr lang="en-US"/>
        </a:p>
      </dgm:t>
    </dgm:pt>
    <dgm:pt modelId="{B3F2F294-034B-432A-B58C-530143E709F1}" type="sibTrans" cxnId="{C86A77F1-152A-4601-8171-DC2C51EFCD8C}">
      <dgm:prSet/>
      <dgm:spPr/>
      <dgm:t>
        <a:bodyPr/>
        <a:lstStyle/>
        <a:p>
          <a:endParaRPr lang="en-US"/>
        </a:p>
      </dgm:t>
    </dgm:pt>
    <dgm:pt modelId="{87196625-D88B-4EE9-B463-628D58E1C3DB}">
      <dgm:prSet phldrT="[Text]"/>
      <dgm:spPr/>
      <dgm:t>
        <a:bodyPr/>
        <a:lstStyle/>
        <a:p>
          <a:r>
            <a:rPr lang="en-US" dirty="0"/>
            <a:t>TESCO can increase the adaptability of its production network by emphasizing local producers and ranchers for sourcing and assistance</a:t>
          </a:r>
        </a:p>
      </dgm:t>
    </dgm:pt>
    <dgm:pt modelId="{93395FC3-B7C9-420C-A50C-55540F40E885}" type="parTrans" cxnId="{2CE66534-8D9A-4092-9F66-9699B4D0249C}">
      <dgm:prSet/>
      <dgm:spPr/>
      <dgm:t>
        <a:bodyPr/>
        <a:lstStyle/>
        <a:p>
          <a:endParaRPr lang="en-US"/>
        </a:p>
      </dgm:t>
    </dgm:pt>
    <dgm:pt modelId="{512418CC-EF89-4024-BB2F-A26725D4A4F2}" type="sibTrans" cxnId="{2CE66534-8D9A-4092-9F66-9699B4D0249C}">
      <dgm:prSet/>
      <dgm:spPr/>
      <dgm:t>
        <a:bodyPr/>
        <a:lstStyle/>
        <a:p>
          <a:endParaRPr lang="en-US"/>
        </a:p>
      </dgm:t>
    </dgm:pt>
    <dgm:pt modelId="{04C6550D-4421-4069-BF98-773A9225A08E}">
      <dgm:prSet phldrT="[Text]"/>
      <dgm:spPr/>
      <dgm:t>
        <a:bodyPr/>
        <a:lstStyle/>
        <a:p>
          <a:r>
            <a:rPr lang="en-US" dirty="0"/>
            <a:t>TESCO can accelerate its efforts to reduce plastic waste. Conducting campaigns, such as encouraging customers to carry their own bags or working with suppliers </a:t>
          </a:r>
        </a:p>
      </dgm:t>
    </dgm:pt>
    <dgm:pt modelId="{1C7773E0-A1FF-43F4-AF99-FB17E52A74F8}" type="parTrans" cxnId="{1B251B92-CD66-41D0-A2E5-1E6ACE86B91E}">
      <dgm:prSet/>
      <dgm:spPr/>
      <dgm:t>
        <a:bodyPr/>
        <a:lstStyle/>
        <a:p>
          <a:endParaRPr lang="en-US"/>
        </a:p>
      </dgm:t>
    </dgm:pt>
    <dgm:pt modelId="{EBA06972-5B26-4C4B-B45B-45072DD5B4F2}" type="sibTrans" cxnId="{1B251B92-CD66-41D0-A2E5-1E6ACE86B91E}">
      <dgm:prSet/>
      <dgm:spPr/>
      <dgm:t>
        <a:bodyPr/>
        <a:lstStyle/>
        <a:p>
          <a:endParaRPr lang="en-US"/>
        </a:p>
      </dgm:t>
    </dgm:pt>
    <dgm:pt modelId="{BAA34A7F-898D-4621-A2A6-7A2977DF250D}">
      <dgm:prSet phldrT="[Text]"/>
      <dgm:spPr/>
      <dgm:t>
        <a:bodyPr/>
        <a:lstStyle/>
        <a:p>
          <a:r>
            <a:rPr lang="en-US" dirty="0"/>
            <a:t>TESCO might invest in green energy sources to power its operations. The company may reduce its reliance on petroleum goods and advance the global transition to renewable energy </a:t>
          </a:r>
        </a:p>
      </dgm:t>
    </dgm:pt>
    <dgm:pt modelId="{4B47B4E2-9B14-4BED-8EDD-3CDAA4EFDA92}" type="parTrans" cxnId="{3123D713-5E3F-45F7-829D-594DFAE40C1F}">
      <dgm:prSet/>
      <dgm:spPr/>
      <dgm:t>
        <a:bodyPr/>
        <a:lstStyle/>
        <a:p>
          <a:endParaRPr lang="en-US"/>
        </a:p>
      </dgm:t>
    </dgm:pt>
    <dgm:pt modelId="{6B21725C-B3F8-4EF1-B1C2-4DEF0C747D78}" type="sibTrans" cxnId="{3123D713-5E3F-45F7-829D-594DFAE40C1F}">
      <dgm:prSet/>
      <dgm:spPr/>
      <dgm:t>
        <a:bodyPr/>
        <a:lstStyle/>
        <a:p>
          <a:endParaRPr lang="en-US"/>
        </a:p>
      </dgm:t>
    </dgm:pt>
    <dgm:pt modelId="{AC0ED40C-2613-49AF-A0CF-C1C2D0B33FC5}">
      <dgm:prSet phldrT="[Text]"/>
      <dgm:spPr/>
      <dgm:t>
        <a:bodyPr/>
        <a:lstStyle/>
        <a:p>
          <a:r>
            <a:rPr lang="en-US" dirty="0"/>
            <a:t>The goals should have deadlines for completion and a clear schedule.</a:t>
          </a:r>
        </a:p>
      </dgm:t>
    </dgm:pt>
    <dgm:pt modelId="{5EE70098-9914-466B-B7FB-95FDC3BFF6B0}" type="parTrans" cxnId="{4889074B-BB38-4F8C-9AEF-D4572845443A}">
      <dgm:prSet/>
      <dgm:spPr/>
      <dgm:t>
        <a:bodyPr/>
        <a:lstStyle/>
        <a:p>
          <a:endParaRPr lang="en-US"/>
        </a:p>
      </dgm:t>
    </dgm:pt>
    <dgm:pt modelId="{8B026B1A-CACC-4098-B468-9F811DB2FD36}" type="sibTrans" cxnId="{4889074B-BB38-4F8C-9AEF-D4572845443A}">
      <dgm:prSet/>
      <dgm:spPr/>
      <dgm:t>
        <a:bodyPr/>
        <a:lstStyle/>
        <a:p>
          <a:endParaRPr lang="en-US"/>
        </a:p>
      </dgm:t>
    </dgm:pt>
    <dgm:pt modelId="{C5911121-FD30-4BAC-BC51-AD054EF2BFF4}" type="pres">
      <dgm:prSet presAssocID="{38C1E836-A6A5-42B5-98BF-ABA393F71943}" presName="diagram" presStyleCnt="0">
        <dgm:presLayoutVars>
          <dgm:dir/>
          <dgm:resizeHandles val="exact"/>
        </dgm:presLayoutVars>
      </dgm:prSet>
      <dgm:spPr/>
    </dgm:pt>
    <dgm:pt modelId="{6ABD18BA-D227-4629-80B9-6233BBEF4837}" type="pres">
      <dgm:prSet presAssocID="{73881E4F-6D56-4180-88C8-AE1C6FC0E863}" presName="node" presStyleLbl="node1" presStyleIdx="0" presStyleCnt="5">
        <dgm:presLayoutVars>
          <dgm:bulletEnabled val="1"/>
        </dgm:presLayoutVars>
      </dgm:prSet>
      <dgm:spPr/>
    </dgm:pt>
    <dgm:pt modelId="{E26FCD12-C083-475F-B7B1-67314BBA5DDF}" type="pres">
      <dgm:prSet presAssocID="{B3F2F294-034B-432A-B58C-530143E709F1}" presName="sibTrans" presStyleCnt="0"/>
      <dgm:spPr/>
    </dgm:pt>
    <dgm:pt modelId="{446ADEDA-C620-478A-81E3-FC6FDB1A6AF3}" type="pres">
      <dgm:prSet presAssocID="{87196625-D88B-4EE9-B463-628D58E1C3DB}" presName="node" presStyleLbl="node1" presStyleIdx="1" presStyleCnt="5">
        <dgm:presLayoutVars>
          <dgm:bulletEnabled val="1"/>
        </dgm:presLayoutVars>
      </dgm:prSet>
      <dgm:spPr/>
    </dgm:pt>
    <dgm:pt modelId="{A0F81D76-E581-480A-AB10-9EED656BDAF1}" type="pres">
      <dgm:prSet presAssocID="{512418CC-EF89-4024-BB2F-A26725D4A4F2}" presName="sibTrans" presStyleCnt="0"/>
      <dgm:spPr/>
    </dgm:pt>
    <dgm:pt modelId="{11967C39-ECD0-44B4-AD9C-9B34088B1216}" type="pres">
      <dgm:prSet presAssocID="{04C6550D-4421-4069-BF98-773A9225A08E}" presName="node" presStyleLbl="node1" presStyleIdx="2" presStyleCnt="5">
        <dgm:presLayoutVars>
          <dgm:bulletEnabled val="1"/>
        </dgm:presLayoutVars>
      </dgm:prSet>
      <dgm:spPr/>
    </dgm:pt>
    <dgm:pt modelId="{BA27F680-6520-4836-AC39-672E71823CEA}" type="pres">
      <dgm:prSet presAssocID="{EBA06972-5B26-4C4B-B45B-45072DD5B4F2}" presName="sibTrans" presStyleCnt="0"/>
      <dgm:spPr/>
    </dgm:pt>
    <dgm:pt modelId="{DFF7C56D-37FB-464F-AB13-650C2A3F1747}" type="pres">
      <dgm:prSet presAssocID="{BAA34A7F-898D-4621-A2A6-7A2977DF250D}" presName="node" presStyleLbl="node1" presStyleIdx="3" presStyleCnt="5">
        <dgm:presLayoutVars>
          <dgm:bulletEnabled val="1"/>
        </dgm:presLayoutVars>
      </dgm:prSet>
      <dgm:spPr/>
    </dgm:pt>
    <dgm:pt modelId="{7205C0BF-483A-452B-ACFA-DBAE01E195A6}" type="pres">
      <dgm:prSet presAssocID="{6B21725C-B3F8-4EF1-B1C2-4DEF0C747D78}" presName="sibTrans" presStyleCnt="0"/>
      <dgm:spPr/>
    </dgm:pt>
    <dgm:pt modelId="{C93E5275-4E64-4FBF-B116-0929C559CC4F}" type="pres">
      <dgm:prSet presAssocID="{AC0ED40C-2613-49AF-A0CF-C1C2D0B33FC5}" presName="node" presStyleLbl="node1" presStyleIdx="4" presStyleCnt="5">
        <dgm:presLayoutVars>
          <dgm:bulletEnabled val="1"/>
        </dgm:presLayoutVars>
      </dgm:prSet>
      <dgm:spPr/>
    </dgm:pt>
  </dgm:ptLst>
  <dgm:cxnLst>
    <dgm:cxn modelId="{3123D713-5E3F-45F7-829D-594DFAE40C1F}" srcId="{38C1E836-A6A5-42B5-98BF-ABA393F71943}" destId="{BAA34A7F-898D-4621-A2A6-7A2977DF250D}" srcOrd="3" destOrd="0" parTransId="{4B47B4E2-9B14-4BED-8EDD-3CDAA4EFDA92}" sibTransId="{6B21725C-B3F8-4EF1-B1C2-4DEF0C747D78}"/>
    <dgm:cxn modelId="{FA098723-761D-4759-9CB0-2E7469B318B0}" type="presOf" srcId="{04C6550D-4421-4069-BF98-773A9225A08E}" destId="{11967C39-ECD0-44B4-AD9C-9B34088B1216}" srcOrd="0" destOrd="0" presId="urn:microsoft.com/office/officeart/2005/8/layout/default"/>
    <dgm:cxn modelId="{2CE66534-8D9A-4092-9F66-9699B4D0249C}" srcId="{38C1E836-A6A5-42B5-98BF-ABA393F71943}" destId="{87196625-D88B-4EE9-B463-628D58E1C3DB}" srcOrd="1" destOrd="0" parTransId="{93395FC3-B7C9-420C-A50C-55540F40E885}" sibTransId="{512418CC-EF89-4024-BB2F-A26725D4A4F2}"/>
    <dgm:cxn modelId="{4889074B-BB38-4F8C-9AEF-D4572845443A}" srcId="{38C1E836-A6A5-42B5-98BF-ABA393F71943}" destId="{AC0ED40C-2613-49AF-A0CF-C1C2D0B33FC5}" srcOrd="4" destOrd="0" parTransId="{5EE70098-9914-466B-B7FB-95FDC3BFF6B0}" sibTransId="{8B026B1A-CACC-4098-B468-9F811DB2FD36}"/>
    <dgm:cxn modelId="{BA554C5B-5E62-4657-BA46-28DD20DFED8A}" type="presOf" srcId="{BAA34A7F-898D-4621-A2A6-7A2977DF250D}" destId="{DFF7C56D-37FB-464F-AB13-650C2A3F1747}" srcOrd="0" destOrd="0" presId="urn:microsoft.com/office/officeart/2005/8/layout/default"/>
    <dgm:cxn modelId="{0A6E555B-BA4F-45DA-9C0D-F12AE5272660}" type="presOf" srcId="{AC0ED40C-2613-49AF-A0CF-C1C2D0B33FC5}" destId="{C93E5275-4E64-4FBF-B116-0929C559CC4F}" srcOrd="0" destOrd="0" presId="urn:microsoft.com/office/officeart/2005/8/layout/default"/>
    <dgm:cxn modelId="{1B251B92-CD66-41D0-A2E5-1E6ACE86B91E}" srcId="{38C1E836-A6A5-42B5-98BF-ABA393F71943}" destId="{04C6550D-4421-4069-BF98-773A9225A08E}" srcOrd="2" destOrd="0" parTransId="{1C7773E0-A1FF-43F4-AF99-FB17E52A74F8}" sibTransId="{EBA06972-5B26-4C4B-B45B-45072DD5B4F2}"/>
    <dgm:cxn modelId="{1FDC7F9B-BE01-4F30-9990-0C1551CAD057}" type="presOf" srcId="{38C1E836-A6A5-42B5-98BF-ABA393F71943}" destId="{C5911121-FD30-4BAC-BC51-AD054EF2BFF4}" srcOrd="0" destOrd="0" presId="urn:microsoft.com/office/officeart/2005/8/layout/default"/>
    <dgm:cxn modelId="{2AC089E1-6A10-41F9-A02C-83A3CEB08F77}" type="presOf" srcId="{73881E4F-6D56-4180-88C8-AE1C6FC0E863}" destId="{6ABD18BA-D227-4629-80B9-6233BBEF4837}" srcOrd="0" destOrd="0" presId="urn:microsoft.com/office/officeart/2005/8/layout/default"/>
    <dgm:cxn modelId="{8C05D4E7-30D0-4050-B691-E9018408B463}" type="presOf" srcId="{87196625-D88B-4EE9-B463-628D58E1C3DB}" destId="{446ADEDA-C620-478A-81E3-FC6FDB1A6AF3}" srcOrd="0" destOrd="0" presId="urn:microsoft.com/office/officeart/2005/8/layout/default"/>
    <dgm:cxn modelId="{C86A77F1-152A-4601-8171-DC2C51EFCD8C}" srcId="{38C1E836-A6A5-42B5-98BF-ABA393F71943}" destId="{73881E4F-6D56-4180-88C8-AE1C6FC0E863}" srcOrd="0" destOrd="0" parTransId="{AA09D821-E9E1-4670-A0CC-249DB64B8D34}" sibTransId="{B3F2F294-034B-432A-B58C-530143E709F1}"/>
    <dgm:cxn modelId="{014364AA-CE0D-461C-8B97-90C9EA6920E3}" type="presParOf" srcId="{C5911121-FD30-4BAC-BC51-AD054EF2BFF4}" destId="{6ABD18BA-D227-4629-80B9-6233BBEF4837}" srcOrd="0" destOrd="0" presId="urn:microsoft.com/office/officeart/2005/8/layout/default"/>
    <dgm:cxn modelId="{DAAFFCCB-0A7B-417D-A3AD-182B69D8187A}" type="presParOf" srcId="{C5911121-FD30-4BAC-BC51-AD054EF2BFF4}" destId="{E26FCD12-C083-475F-B7B1-67314BBA5DDF}" srcOrd="1" destOrd="0" presId="urn:microsoft.com/office/officeart/2005/8/layout/default"/>
    <dgm:cxn modelId="{CB70C014-6C4F-4674-B3B5-ACA1F83E61BF}" type="presParOf" srcId="{C5911121-FD30-4BAC-BC51-AD054EF2BFF4}" destId="{446ADEDA-C620-478A-81E3-FC6FDB1A6AF3}" srcOrd="2" destOrd="0" presId="urn:microsoft.com/office/officeart/2005/8/layout/default"/>
    <dgm:cxn modelId="{EE9F2D28-094B-4B06-A9B1-9E27F6001A71}" type="presParOf" srcId="{C5911121-FD30-4BAC-BC51-AD054EF2BFF4}" destId="{A0F81D76-E581-480A-AB10-9EED656BDAF1}" srcOrd="3" destOrd="0" presId="urn:microsoft.com/office/officeart/2005/8/layout/default"/>
    <dgm:cxn modelId="{3A9F85ED-8D7F-4F14-9A54-2B07F264F670}" type="presParOf" srcId="{C5911121-FD30-4BAC-BC51-AD054EF2BFF4}" destId="{11967C39-ECD0-44B4-AD9C-9B34088B1216}" srcOrd="4" destOrd="0" presId="urn:microsoft.com/office/officeart/2005/8/layout/default"/>
    <dgm:cxn modelId="{78BDEBB8-6F9D-4E3B-B0BA-9151777A6392}" type="presParOf" srcId="{C5911121-FD30-4BAC-BC51-AD054EF2BFF4}" destId="{BA27F680-6520-4836-AC39-672E71823CEA}" srcOrd="5" destOrd="0" presId="urn:microsoft.com/office/officeart/2005/8/layout/default"/>
    <dgm:cxn modelId="{D5CA31ED-2DAE-4677-A9BA-1874B20D701E}" type="presParOf" srcId="{C5911121-FD30-4BAC-BC51-AD054EF2BFF4}" destId="{DFF7C56D-37FB-464F-AB13-650C2A3F1747}" srcOrd="6" destOrd="0" presId="urn:microsoft.com/office/officeart/2005/8/layout/default"/>
    <dgm:cxn modelId="{864B5374-B3AD-42E0-B9B4-46CE81D89D24}" type="presParOf" srcId="{C5911121-FD30-4BAC-BC51-AD054EF2BFF4}" destId="{7205C0BF-483A-452B-ACFA-DBAE01E195A6}" srcOrd="7" destOrd="0" presId="urn:microsoft.com/office/officeart/2005/8/layout/default"/>
    <dgm:cxn modelId="{7BBBF6C9-6082-40A6-A640-4652E16F5AF0}" type="presParOf" srcId="{C5911121-FD30-4BAC-BC51-AD054EF2BFF4}" destId="{C93E5275-4E64-4FBF-B116-0929C559CC4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E6628AD-CA83-4214-BA7D-216087439BF4}" type="doc">
      <dgm:prSet loTypeId="urn:microsoft.com/office/officeart/2005/8/layout/radial4" loCatId="relationship" qsTypeId="urn:microsoft.com/office/officeart/2005/8/quickstyle/simple1" qsCatId="simple" csTypeId="urn:microsoft.com/office/officeart/2005/8/colors/accent6_4" csCatId="accent6" phldr="1"/>
      <dgm:spPr/>
      <dgm:t>
        <a:bodyPr/>
        <a:lstStyle/>
        <a:p>
          <a:endParaRPr lang="en-US"/>
        </a:p>
      </dgm:t>
    </dgm:pt>
    <dgm:pt modelId="{771A5D2C-7902-4711-B67C-06CC3970EFE4}">
      <dgm:prSet phldrT="[Text]" custT="1"/>
      <dgm:spPr/>
      <dgm:t>
        <a:bodyPr/>
        <a:lstStyle/>
        <a:p>
          <a:r>
            <a:rPr lang="en-US" sz="1400" dirty="0"/>
            <a:t>Tesco's global operations, particularly in areas that were severely affected by the crisis and saw a fall in sales and profitability.</a:t>
          </a:r>
        </a:p>
      </dgm:t>
    </dgm:pt>
    <dgm:pt modelId="{C00CC1BB-8E77-4EA3-95BE-BB19BB178123}" type="parTrans" cxnId="{DFA35D09-2369-4222-AD93-19C22B6D8665}">
      <dgm:prSet/>
      <dgm:spPr/>
      <dgm:t>
        <a:bodyPr/>
        <a:lstStyle/>
        <a:p>
          <a:endParaRPr lang="en-US"/>
        </a:p>
      </dgm:t>
    </dgm:pt>
    <dgm:pt modelId="{2ED750D4-65A0-454C-B218-A4480054BDA2}" type="sibTrans" cxnId="{DFA35D09-2369-4222-AD93-19C22B6D8665}">
      <dgm:prSet/>
      <dgm:spPr/>
      <dgm:t>
        <a:bodyPr/>
        <a:lstStyle/>
        <a:p>
          <a:endParaRPr lang="en-US"/>
        </a:p>
      </dgm:t>
    </dgm:pt>
    <dgm:pt modelId="{38FDBB12-8D27-4B56-A289-B67BE55DC6FE}">
      <dgm:prSet phldrT="[Text]"/>
      <dgm:spPr/>
      <dgm:t>
        <a:bodyPr/>
        <a:lstStyle/>
        <a:p>
          <a:r>
            <a:rPr lang="en-US" dirty="0"/>
            <a:t>Tesco PLC was able to effectively manage the crisis by putting in place stringent safety controls, maintaining the robustness of the supply chain, and taking advantage of the boom in e-commerce.
</a:t>
          </a:r>
        </a:p>
      </dgm:t>
    </dgm:pt>
    <dgm:pt modelId="{6C929445-957C-4D8D-9A7B-04A5C6CA9231}" type="parTrans" cxnId="{7B97FFFF-A0CB-4E4D-BF5A-5856E891AF6B}">
      <dgm:prSet/>
      <dgm:spPr/>
      <dgm:t>
        <a:bodyPr/>
        <a:lstStyle/>
        <a:p>
          <a:endParaRPr lang="en-US"/>
        </a:p>
      </dgm:t>
    </dgm:pt>
    <dgm:pt modelId="{B2163DF7-4534-48AD-A579-A8696123A448}" type="sibTrans" cxnId="{7B97FFFF-A0CB-4E4D-BF5A-5856E891AF6B}">
      <dgm:prSet/>
      <dgm:spPr/>
      <dgm:t>
        <a:bodyPr/>
        <a:lstStyle/>
        <a:p>
          <a:endParaRPr lang="en-US"/>
        </a:p>
      </dgm:t>
    </dgm:pt>
    <dgm:pt modelId="{38A6B755-DD02-47C9-B301-38E171854BA0}">
      <dgm:prSet phldrT="[Text]"/>
      <dgm:spPr/>
      <dgm:t>
        <a:bodyPr/>
        <a:lstStyle/>
        <a:p>
          <a:r>
            <a:rPr lang="en-US" dirty="0"/>
            <a:t>During the epidemic, Tesco PLC saw a marked rise in demand for necessities, which increased sales and profits.</a:t>
          </a:r>
        </a:p>
        <a:p>
          <a:endParaRPr lang="en-US" dirty="0"/>
        </a:p>
      </dgm:t>
    </dgm:pt>
    <dgm:pt modelId="{3CACA8F2-4364-48B8-BEC9-9F943ED900D1}" type="parTrans" cxnId="{42B1CB55-7FB9-4290-AF2F-2099E811D2C3}">
      <dgm:prSet/>
      <dgm:spPr/>
      <dgm:t>
        <a:bodyPr/>
        <a:lstStyle/>
        <a:p>
          <a:endParaRPr lang="en-US"/>
        </a:p>
      </dgm:t>
    </dgm:pt>
    <dgm:pt modelId="{E129D411-3441-478A-8F22-25FF96CE4B89}" type="sibTrans" cxnId="{42B1CB55-7FB9-4290-AF2F-2099E811D2C3}">
      <dgm:prSet/>
      <dgm:spPr/>
      <dgm:t>
        <a:bodyPr/>
        <a:lstStyle/>
        <a:p>
          <a:endParaRPr lang="en-US"/>
        </a:p>
      </dgm:t>
    </dgm:pt>
    <dgm:pt modelId="{F68FD177-1402-49AE-80C1-ED83DA6421AF}">
      <dgm:prSet phldrT="[Text]"/>
      <dgm:spPr/>
      <dgm:t>
        <a:bodyPr/>
        <a:lstStyle/>
        <a:p>
          <a:r>
            <a:rPr lang="en-US" dirty="0"/>
            <a:t>Tesco made significant investments in its digital infrastructure and improved its online delivery capabilities as a result of the pandemic, which hastened the transition towards online purchasing.</a:t>
          </a:r>
        </a:p>
        <a:p>
          <a:endParaRPr lang="en-US" dirty="0"/>
        </a:p>
      </dgm:t>
    </dgm:pt>
    <dgm:pt modelId="{C2A13D40-D819-4B7E-B942-72D2B40AF5CB}" type="parTrans" cxnId="{0C3494C2-8008-4AA3-BC97-224E09324B0D}">
      <dgm:prSet/>
      <dgm:spPr/>
      <dgm:t>
        <a:bodyPr/>
        <a:lstStyle/>
        <a:p>
          <a:endParaRPr lang="en-US"/>
        </a:p>
      </dgm:t>
    </dgm:pt>
    <dgm:pt modelId="{1A074BBC-BDBD-4A94-8636-67BA174EB7FD}" type="sibTrans" cxnId="{0C3494C2-8008-4AA3-BC97-224E09324B0D}">
      <dgm:prSet/>
      <dgm:spPr/>
      <dgm:t>
        <a:bodyPr/>
        <a:lstStyle/>
        <a:p>
          <a:endParaRPr lang="en-US"/>
        </a:p>
      </dgm:t>
    </dgm:pt>
    <dgm:pt modelId="{4E272DFA-609F-463B-A2E5-0879561B035C}" type="pres">
      <dgm:prSet presAssocID="{0E6628AD-CA83-4214-BA7D-216087439BF4}" presName="cycle" presStyleCnt="0">
        <dgm:presLayoutVars>
          <dgm:chMax val="1"/>
          <dgm:dir/>
          <dgm:animLvl val="ctr"/>
          <dgm:resizeHandles val="exact"/>
        </dgm:presLayoutVars>
      </dgm:prSet>
      <dgm:spPr/>
    </dgm:pt>
    <dgm:pt modelId="{BAFD326D-10C2-489C-AA34-80F85BD38C17}" type="pres">
      <dgm:prSet presAssocID="{771A5D2C-7902-4711-B67C-06CC3970EFE4}" presName="centerShape" presStyleLbl="node0" presStyleIdx="0" presStyleCnt="1"/>
      <dgm:spPr/>
    </dgm:pt>
    <dgm:pt modelId="{BA6EAAAE-0AC3-407B-BA52-BCA19469F817}" type="pres">
      <dgm:prSet presAssocID="{6C929445-957C-4D8D-9A7B-04A5C6CA9231}" presName="parTrans" presStyleLbl="bgSibTrans2D1" presStyleIdx="0" presStyleCnt="3"/>
      <dgm:spPr/>
    </dgm:pt>
    <dgm:pt modelId="{FC5DE5CF-0208-4E75-AF86-2780B31ED447}" type="pres">
      <dgm:prSet presAssocID="{38FDBB12-8D27-4B56-A289-B67BE55DC6FE}" presName="node" presStyleLbl="node1" presStyleIdx="0" presStyleCnt="3" custScaleX="199598" custScaleY="157907" custRadScaleRad="169536" custRadScaleInc="-22774">
        <dgm:presLayoutVars>
          <dgm:bulletEnabled val="1"/>
        </dgm:presLayoutVars>
      </dgm:prSet>
      <dgm:spPr/>
    </dgm:pt>
    <dgm:pt modelId="{80D87DD2-36A3-4586-9744-124FDBB27135}" type="pres">
      <dgm:prSet presAssocID="{3CACA8F2-4364-48B8-BEC9-9F943ED900D1}" presName="parTrans" presStyleLbl="bgSibTrans2D1" presStyleIdx="1" presStyleCnt="3"/>
      <dgm:spPr/>
    </dgm:pt>
    <dgm:pt modelId="{F0FC401C-68EB-4C60-B9C3-A8551259D3D0}" type="pres">
      <dgm:prSet presAssocID="{38A6B755-DD02-47C9-B301-38E171854BA0}" presName="node" presStyleLbl="node1" presStyleIdx="1" presStyleCnt="3" custScaleX="171502">
        <dgm:presLayoutVars>
          <dgm:bulletEnabled val="1"/>
        </dgm:presLayoutVars>
      </dgm:prSet>
      <dgm:spPr/>
    </dgm:pt>
    <dgm:pt modelId="{B12D5094-8761-4826-84C6-362F1E2E4D3E}" type="pres">
      <dgm:prSet presAssocID="{C2A13D40-D819-4B7E-B942-72D2B40AF5CB}" presName="parTrans" presStyleLbl="bgSibTrans2D1" presStyleIdx="2" presStyleCnt="3"/>
      <dgm:spPr/>
    </dgm:pt>
    <dgm:pt modelId="{22B94991-E614-4AE4-A619-A2578823BCDB}" type="pres">
      <dgm:prSet presAssocID="{F68FD177-1402-49AE-80C1-ED83DA6421AF}" presName="node" presStyleLbl="node1" presStyleIdx="2" presStyleCnt="3" custScaleX="182869" custScaleY="166437" custRadScaleRad="172343" custRadScaleInc="24478">
        <dgm:presLayoutVars>
          <dgm:bulletEnabled val="1"/>
        </dgm:presLayoutVars>
      </dgm:prSet>
      <dgm:spPr/>
    </dgm:pt>
  </dgm:ptLst>
  <dgm:cxnLst>
    <dgm:cxn modelId="{DFA35D09-2369-4222-AD93-19C22B6D8665}" srcId="{0E6628AD-CA83-4214-BA7D-216087439BF4}" destId="{771A5D2C-7902-4711-B67C-06CC3970EFE4}" srcOrd="0" destOrd="0" parTransId="{C00CC1BB-8E77-4EA3-95BE-BB19BB178123}" sibTransId="{2ED750D4-65A0-454C-B218-A4480054BDA2}"/>
    <dgm:cxn modelId="{D84E5E11-5479-4824-84B3-A2CD6AE8CFDF}" type="presOf" srcId="{771A5D2C-7902-4711-B67C-06CC3970EFE4}" destId="{BAFD326D-10C2-489C-AA34-80F85BD38C17}" srcOrd="0" destOrd="0" presId="urn:microsoft.com/office/officeart/2005/8/layout/radial4"/>
    <dgm:cxn modelId="{42806A1C-3652-4E4C-903C-27312EAF659E}" type="presOf" srcId="{38FDBB12-8D27-4B56-A289-B67BE55DC6FE}" destId="{FC5DE5CF-0208-4E75-AF86-2780B31ED447}" srcOrd="0" destOrd="0" presId="urn:microsoft.com/office/officeart/2005/8/layout/radial4"/>
    <dgm:cxn modelId="{F356314A-08AB-40A4-82F2-5739E456A145}" type="presOf" srcId="{F68FD177-1402-49AE-80C1-ED83DA6421AF}" destId="{22B94991-E614-4AE4-A619-A2578823BCDB}" srcOrd="0" destOrd="0" presId="urn:microsoft.com/office/officeart/2005/8/layout/radial4"/>
    <dgm:cxn modelId="{42B1CB55-7FB9-4290-AF2F-2099E811D2C3}" srcId="{771A5D2C-7902-4711-B67C-06CC3970EFE4}" destId="{38A6B755-DD02-47C9-B301-38E171854BA0}" srcOrd="1" destOrd="0" parTransId="{3CACA8F2-4364-48B8-BEC9-9F943ED900D1}" sibTransId="{E129D411-3441-478A-8F22-25FF96CE4B89}"/>
    <dgm:cxn modelId="{4A33A1A4-E445-4275-AE67-F33788AC70D0}" type="presOf" srcId="{0E6628AD-CA83-4214-BA7D-216087439BF4}" destId="{4E272DFA-609F-463B-A2E5-0879561B035C}" srcOrd="0" destOrd="0" presId="urn:microsoft.com/office/officeart/2005/8/layout/radial4"/>
    <dgm:cxn modelId="{AA496EBA-739B-4CEB-973C-6EECB2786939}" type="presOf" srcId="{38A6B755-DD02-47C9-B301-38E171854BA0}" destId="{F0FC401C-68EB-4C60-B9C3-A8551259D3D0}" srcOrd="0" destOrd="0" presId="urn:microsoft.com/office/officeart/2005/8/layout/radial4"/>
    <dgm:cxn modelId="{0C3494C2-8008-4AA3-BC97-224E09324B0D}" srcId="{771A5D2C-7902-4711-B67C-06CC3970EFE4}" destId="{F68FD177-1402-49AE-80C1-ED83DA6421AF}" srcOrd="2" destOrd="0" parTransId="{C2A13D40-D819-4B7E-B942-72D2B40AF5CB}" sibTransId="{1A074BBC-BDBD-4A94-8636-67BA174EB7FD}"/>
    <dgm:cxn modelId="{41FC19D4-1091-473D-9208-C49DCE9065B3}" type="presOf" srcId="{6C929445-957C-4D8D-9A7B-04A5C6CA9231}" destId="{BA6EAAAE-0AC3-407B-BA52-BCA19469F817}" srcOrd="0" destOrd="0" presId="urn:microsoft.com/office/officeart/2005/8/layout/radial4"/>
    <dgm:cxn modelId="{54B195FC-FC9E-447E-B4C1-7625ADC88902}" type="presOf" srcId="{3CACA8F2-4364-48B8-BEC9-9F943ED900D1}" destId="{80D87DD2-36A3-4586-9744-124FDBB27135}" srcOrd="0" destOrd="0" presId="urn:microsoft.com/office/officeart/2005/8/layout/radial4"/>
    <dgm:cxn modelId="{7A98BDFE-4075-4DEC-A71C-D8C37084C143}" type="presOf" srcId="{C2A13D40-D819-4B7E-B942-72D2B40AF5CB}" destId="{B12D5094-8761-4826-84C6-362F1E2E4D3E}" srcOrd="0" destOrd="0" presId="urn:microsoft.com/office/officeart/2005/8/layout/radial4"/>
    <dgm:cxn modelId="{7B97FFFF-A0CB-4E4D-BF5A-5856E891AF6B}" srcId="{771A5D2C-7902-4711-B67C-06CC3970EFE4}" destId="{38FDBB12-8D27-4B56-A289-B67BE55DC6FE}" srcOrd="0" destOrd="0" parTransId="{6C929445-957C-4D8D-9A7B-04A5C6CA9231}" sibTransId="{B2163DF7-4534-48AD-A579-A8696123A448}"/>
    <dgm:cxn modelId="{743F553F-61E7-46C4-9D87-573992F929AC}" type="presParOf" srcId="{4E272DFA-609F-463B-A2E5-0879561B035C}" destId="{BAFD326D-10C2-489C-AA34-80F85BD38C17}" srcOrd="0" destOrd="0" presId="urn:microsoft.com/office/officeart/2005/8/layout/radial4"/>
    <dgm:cxn modelId="{1EF46E0F-CEA4-4595-A138-569217B020B8}" type="presParOf" srcId="{4E272DFA-609F-463B-A2E5-0879561B035C}" destId="{BA6EAAAE-0AC3-407B-BA52-BCA19469F817}" srcOrd="1" destOrd="0" presId="urn:microsoft.com/office/officeart/2005/8/layout/radial4"/>
    <dgm:cxn modelId="{92F93318-2C66-4B7E-9DB0-9C04C8C3DB6D}" type="presParOf" srcId="{4E272DFA-609F-463B-A2E5-0879561B035C}" destId="{FC5DE5CF-0208-4E75-AF86-2780B31ED447}" srcOrd="2" destOrd="0" presId="urn:microsoft.com/office/officeart/2005/8/layout/radial4"/>
    <dgm:cxn modelId="{8A003907-9149-4826-927C-592235D40075}" type="presParOf" srcId="{4E272DFA-609F-463B-A2E5-0879561B035C}" destId="{80D87DD2-36A3-4586-9744-124FDBB27135}" srcOrd="3" destOrd="0" presId="urn:microsoft.com/office/officeart/2005/8/layout/radial4"/>
    <dgm:cxn modelId="{A4C09B4D-090B-4583-90BA-95B8DE4C8F37}" type="presParOf" srcId="{4E272DFA-609F-463B-A2E5-0879561B035C}" destId="{F0FC401C-68EB-4C60-B9C3-A8551259D3D0}" srcOrd="4" destOrd="0" presId="urn:microsoft.com/office/officeart/2005/8/layout/radial4"/>
    <dgm:cxn modelId="{F94630A4-ED2A-4C9D-A2F6-DF033B6D75A2}" type="presParOf" srcId="{4E272DFA-609F-463B-A2E5-0879561B035C}" destId="{B12D5094-8761-4826-84C6-362F1E2E4D3E}" srcOrd="5" destOrd="0" presId="urn:microsoft.com/office/officeart/2005/8/layout/radial4"/>
    <dgm:cxn modelId="{30113A8F-F645-4909-A4B8-6E086715378F}" type="presParOf" srcId="{4E272DFA-609F-463B-A2E5-0879561B035C}" destId="{22B94991-E614-4AE4-A619-A2578823BCDB}"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19437E-4A2C-4D67-99AE-59DF82E41407}">
      <dsp:nvSpPr>
        <dsp:cNvPr id="0" name=""/>
        <dsp:cNvSpPr/>
      </dsp:nvSpPr>
      <dsp:spPr bwMode="white">
        <a:xfrm>
          <a:off x="0" y="0"/>
          <a:ext cx="10363739" cy="1255776"/>
        </a:xfrm>
        <a:prstGeom prst="roundRect">
          <a:avLst>
            <a:gd name="adj" fmla="val 10000"/>
          </a:avLst>
        </a:prstGeom>
        <a:gradFill rotWithShape="0">
          <a:gsLst>
            <a:gs pos="0">
              <a:schemeClr val="accent4">
                <a:alpha val="90000"/>
                <a:hueOff val="0"/>
                <a:satOff val="0"/>
                <a:lumOff val="0"/>
                <a:alphaOff val="0"/>
                <a:tint val="54000"/>
                <a:alpha val="100000"/>
                <a:satMod val="105000"/>
                <a:lumMod val="110000"/>
              </a:schemeClr>
            </a:gs>
            <a:gs pos="100000">
              <a:schemeClr val="accent4">
                <a:alpha val="90000"/>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t>Tesco Plc, a major multinational retailer, has performed a detailed market analysis to evaluate its competitive position and identify expansion opportunities. The company's strong reputation, vast marketing network, and broad variety of goods available </a:t>
          </a:r>
        </a:p>
      </dsp:txBody>
      <dsp:txXfrm>
        <a:off x="36780" y="36780"/>
        <a:ext cx="9008660" cy="1182216"/>
      </dsp:txXfrm>
    </dsp:sp>
    <dsp:sp modelId="{A339F384-4BED-4FC2-8E07-A05A6FA26E24}">
      <dsp:nvSpPr>
        <dsp:cNvPr id="0" name=""/>
        <dsp:cNvSpPr/>
      </dsp:nvSpPr>
      <dsp:spPr bwMode="white">
        <a:xfrm>
          <a:off x="914447" y="1465072"/>
          <a:ext cx="10363739" cy="1255776"/>
        </a:xfrm>
        <a:prstGeom prst="roundRect">
          <a:avLst>
            <a:gd name="adj" fmla="val 10000"/>
          </a:avLst>
        </a:prstGeom>
        <a:gradFill rotWithShape="0">
          <a:gsLst>
            <a:gs pos="0">
              <a:schemeClr val="accent4">
                <a:alpha val="90000"/>
                <a:hueOff val="0"/>
                <a:satOff val="0"/>
                <a:lumOff val="0"/>
                <a:alphaOff val="-20000"/>
                <a:tint val="54000"/>
                <a:alpha val="100000"/>
                <a:satMod val="105000"/>
                <a:lumMod val="110000"/>
              </a:schemeClr>
            </a:gs>
            <a:gs pos="100000">
              <a:schemeClr val="accent4">
                <a:alpha val="90000"/>
                <a:hueOff val="0"/>
                <a:satOff val="0"/>
                <a:lumOff val="0"/>
                <a:alphaOff val="-2000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b="0" i="0" kern="1200" dirty="0"/>
            <a:t>Tesco's activities are also examined for their long-term effects on the aftermath of the pandemic, including the increased move to online shopping and changing buyer demands for socially responsible corporate action.</a:t>
          </a:r>
          <a:endParaRPr lang="en-US" sz="2000" kern="1200" dirty="0"/>
        </a:p>
      </dsp:txBody>
      <dsp:txXfrm>
        <a:off x="951227" y="1501852"/>
        <a:ext cx="8559477" cy="1182215"/>
      </dsp:txXfrm>
    </dsp:sp>
    <dsp:sp modelId="{1849904B-B9A1-41B8-AE72-D62AF180C8CC}">
      <dsp:nvSpPr>
        <dsp:cNvPr id="0" name=""/>
        <dsp:cNvSpPr/>
      </dsp:nvSpPr>
      <dsp:spPr bwMode="white">
        <a:xfrm>
          <a:off x="1828895" y="2930144"/>
          <a:ext cx="10363739" cy="1255776"/>
        </a:xfrm>
        <a:prstGeom prst="roundRect">
          <a:avLst>
            <a:gd name="adj" fmla="val 10000"/>
          </a:avLst>
        </a:prstGeom>
        <a:gradFill rotWithShape="0">
          <a:gsLst>
            <a:gs pos="0">
              <a:schemeClr val="accent4">
                <a:alpha val="90000"/>
                <a:hueOff val="0"/>
                <a:satOff val="0"/>
                <a:lumOff val="0"/>
                <a:alphaOff val="-40000"/>
                <a:tint val="54000"/>
                <a:alpha val="100000"/>
                <a:satMod val="105000"/>
                <a:lumMod val="110000"/>
              </a:schemeClr>
            </a:gs>
            <a:gs pos="100000">
              <a:schemeClr val="accent4">
                <a:alpha val="90000"/>
                <a:hueOff val="0"/>
                <a:satOff val="0"/>
                <a:lumOff val="0"/>
                <a:alphaOff val="-4000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t>The presentation covers tactics for controlling supply chains, responding to shifting customer preferences, and setting up security and health measures. The management of the outbreak by the business is covered in great detail</a:t>
          </a:r>
        </a:p>
      </dsp:txBody>
      <dsp:txXfrm>
        <a:off x="1865675" y="2966924"/>
        <a:ext cx="8559477" cy="1182216"/>
      </dsp:txXfrm>
    </dsp:sp>
    <dsp:sp modelId="{CF9E5FB5-3C8E-4F9C-BE67-08F0D67091D7}">
      <dsp:nvSpPr>
        <dsp:cNvPr id="0" name=""/>
        <dsp:cNvSpPr/>
      </dsp:nvSpPr>
      <dsp:spPr bwMode="white">
        <a:xfrm>
          <a:off x="9547485" y="952296"/>
          <a:ext cx="816254" cy="816254"/>
        </a:xfrm>
        <a:prstGeom prst="downArrow">
          <a:avLst>
            <a:gd name="adj1" fmla="val 55000"/>
            <a:gd name="adj2" fmla="val 45000"/>
          </a:avLst>
        </a:prstGeom>
        <a:solidFill>
          <a:schemeClr val="accent4">
            <a:alpha val="90000"/>
            <a:tint val="40000"/>
            <a:hueOff val="0"/>
            <a:satOff val="0"/>
            <a:lumOff val="0"/>
            <a:alphaOff val="0"/>
          </a:schemeClr>
        </a:solidFill>
        <a:ln w="9525" cap="flat" cmpd="sng" algn="ctr">
          <a:solidFill>
            <a:schemeClr val="accent4">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0800" tIns="50800" rIns="50800" bIns="50800" numCol="1" spcCol="1270" anchor="ctr" anchorCtr="0">
          <a:noAutofit/>
        </a:bodyPr>
        <a:lstStyle/>
        <a:p>
          <a:pPr marL="0" lvl="0" indent="0" algn="just" defTabSz="1778000">
            <a:lnSpc>
              <a:spcPct val="90000"/>
            </a:lnSpc>
            <a:spcBef>
              <a:spcPct val="0"/>
            </a:spcBef>
            <a:spcAft>
              <a:spcPct val="35000"/>
            </a:spcAft>
            <a:buNone/>
          </a:pPr>
          <a:endParaRPr lang="en-US" sz="4000" kern="1200" dirty="0"/>
        </a:p>
      </dsp:txBody>
      <dsp:txXfrm>
        <a:off x="9731142" y="952296"/>
        <a:ext cx="448940" cy="614231"/>
      </dsp:txXfrm>
    </dsp:sp>
    <dsp:sp modelId="{A03B5AAD-8870-4FBD-A0AF-D6730408EEF5}">
      <dsp:nvSpPr>
        <dsp:cNvPr id="0" name=""/>
        <dsp:cNvSpPr/>
      </dsp:nvSpPr>
      <dsp:spPr bwMode="white">
        <a:xfrm>
          <a:off x="10461932" y="2408996"/>
          <a:ext cx="816254" cy="816254"/>
        </a:xfrm>
        <a:prstGeom prst="downArrow">
          <a:avLst>
            <a:gd name="adj1" fmla="val 55000"/>
            <a:gd name="adj2" fmla="val 45000"/>
          </a:avLst>
        </a:prstGeom>
        <a:solidFill>
          <a:schemeClr val="accent4">
            <a:alpha val="90000"/>
            <a:tint val="40000"/>
            <a:hueOff val="0"/>
            <a:satOff val="0"/>
            <a:lumOff val="0"/>
            <a:alphaOff val="-40000"/>
          </a:schemeClr>
        </a:solidFill>
        <a:ln w="9525" cap="flat" cmpd="sng" algn="ctr">
          <a:solidFill>
            <a:schemeClr val="accent4">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0800" tIns="50800" rIns="50800" bIns="50800" numCol="1" spcCol="1270" anchor="ctr" anchorCtr="0">
          <a:noAutofit/>
        </a:bodyPr>
        <a:lstStyle/>
        <a:p>
          <a:pPr marL="0" lvl="0" indent="0" algn="just" defTabSz="1778000">
            <a:lnSpc>
              <a:spcPct val="90000"/>
            </a:lnSpc>
            <a:spcBef>
              <a:spcPct val="0"/>
            </a:spcBef>
            <a:spcAft>
              <a:spcPct val="35000"/>
            </a:spcAft>
            <a:buNone/>
          </a:pPr>
          <a:endParaRPr lang="en-US" sz="4000" kern="1200" dirty="0"/>
        </a:p>
      </dsp:txBody>
      <dsp:txXfrm>
        <a:off x="10645589" y="2408996"/>
        <a:ext cx="448940" cy="6142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8A42A4-BC68-46C0-98CC-05DD5CB16940}">
      <dsp:nvSpPr>
        <dsp:cNvPr id="0" name=""/>
        <dsp:cNvSpPr/>
      </dsp:nvSpPr>
      <dsp:spPr>
        <a:xfrm>
          <a:off x="0" y="366353"/>
          <a:ext cx="12192000" cy="1292850"/>
        </a:xfrm>
        <a:prstGeom prst="roundRect">
          <a:avLst/>
        </a:prstGeom>
        <a:gradFill rotWithShape="0">
          <a:gsLst>
            <a:gs pos="0">
              <a:schemeClr val="accent5">
                <a:hueOff val="0"/>
                <a:satOff val="0"/>
                <a:lumOff val="0"/>
                <a:alphaOff val="0"/>
                <a:tint val="54000"/>
                <a:alpha val="100000"/>
                <a:satMod val="105000"/>
                <a:lumMod val="110000"/>
              </a:schemeClr>
            </a:gs>
            <a:gs pos="100000">
              <a:schemeClr val="accent5">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t>The business focuses a strong emphasis on efficient inventory management, efficient shipping, and strong relationships with vendors to guarantee that products are accessible across a variety of markets.</a:t>
          </a:r>
        </a:p>
      </dsp:txBody>
      <dsp:txXfrm>
        <a:off x="63112" y="429465"/>
        <a:ext cx="12065776" cy="1166626"/>
      </dsp:txXfrm>
    </dsp:sp>
    <dsp:sp modelId="{7F6A6079-918E-4CB0-8D2C-88D377DD9719}">
      <dsp:nvSpPr>
        <dsp:cNvPr id="0" name=""/>
        <dsp:cNvSpPr/>
      </dsp:nvSpPr>
      <dsp:spPr>
        <a:xfrm>
          <a:off x="0" y="1846403"/>
          <a:ext cx="12192000" cy="1292850"/>
        </a:xfrm>
        <a:prstGeom prst="roundRect">
          <a:avLst/>
        </a:prstGeom>
        <a:gradFill rotWithShape="0">
          <a:gsLst>
            <a:gs pos="0">
              <a:schemeClr val="accent5">
                <a:hueOff val="-842315"/>
                <a:satOff val="-3972"/>
                <a:lumOff val="980"/>
                <a:alphaOff val="0"/>
                <a:tint val="54000"/>
                <a:alpha val="100000"/>
                <a:satMod val="105000"/>
                <a:lumMod val="110000"/>
              </a:schemeClr>
            </a:gs>
            <a:gs pos="100000">
              <a:schemeClr val="accent5">
                <a:hueOff val="-842315"/>
                <a:satOff val="-3972"/>
                <a:lumOff val="98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altLang="en-US" sz="2000" kern="1200" dirty="0"/>
            <a:t>TESCO has a positive brand reputation that is based on reliability, price, and quality. This reputation has an impact on its worldwide business environment. </a:t>
          </a:r>
        </a:p>
        <a:p>
          <a:pPr marL="0" lvl="0" indent="0" algn="just" defTabSz="889000">
            <a:lnSpc>
              <a:spcPct val="100000"/>
            </a:lnSpc>
            <a:spcBef>
              <a:spcPct val="0"/>
            </a:spcBef>
            <a:spcAft>
              <a:spcPct val="35000"/>
            </a:spcAft>
            <a:buNone/>
          </a:pPr>
          <a:endParaRPr altLang="en-US" sz="2000" kern="1200" dirty="0"/>
        </a:p>
      </dsp:txBody>
      <dsp:txXfrm>
        <a:off x="63112" y="1909515"/>
        <a:ext cx="12065776" cy="1166626"/>
      </dsp:txXfrm>
    </dsp:sp>
    <dsp:sp modelId="{AF8ECB56-9E42-491D-8070-ED2AA325D820}">
      <dsp:nvSpPr>
        <dsp:cNvPr id="0" name=""/>
        <dsp:cNvSpPr/>
      </dsp:nvSpPr>
      <dsp:spPr>
        <a:xfrm>
          <a:off x="0" y="3326453"/>
          <a:ext cx="12192000" cy="1292850"/>
        </a:xfrm>
        <a:prstGeom prst="roundRect">
          <a:avLst/>
        </a:prstGeom>
        <a:gradFill rotWithShape="0">
          <a:gsLst>
            <a:gs pos="0">
              <a:schemeClr val="accent5">
                <a:hueOff val="-1684631"/>
                <a:satOff val="-7944"/>
                <a:lumOff val="1960"/>
                <a:alphaOff val="0"/>
                <a:tint val="54000"/>
                <a:alpha val="100000"/>
                <a:satMod val="105000"/>
                <a:lumMod val="110000"/>
              </a:schemeClr>
            </a:gs>
            <a:gs pos="100000">
              <a:schemeClr val="accent5">
                <a:hueOff val="-1684631"/>
                <a:satOff val="-7944"/>
                <a:lumOff val="196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t>TESCO has a positive brand reputation that is based on reliability, price, and quality. This reputation has an impact on its worldwide business environment. </a:t>
          </a:r>
        </a:p>
        <a:p>
          <a:pPr marL="0" lvl="0" indent="0" algn="just" defTabSz="889000">
            <a:lnSpc>
              <a:spcPct val="100000"/>
            </a:lnSpc>
            <a:spcBef>
              <a:spcPct val="0"/>
            </a:spcBef>
            <a:spcAft>
              <a:spcPct val="35000"/>
            </a:spcAft>
            <a:buNone/>
          </a:pPr>
          <a:endParaRPr lang="en-US" sz="2000" kern="1200" dirty="0"/>
        </a:p>
      </dsp:txBody>
      <dsp:txXfrm>
        <a:off x="63112" y="3389565"/>
        <a:ext cx="12065776" cy="11666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8954B2-42A5-437B-A6A3-2BA4B92F65F1}">
      <dsp:nvSpPr>
        <dsp:cNvPr id="0" name=""/>
        <dsp:cNvSpPr/>
      </dsp:nvSpPr>
      <dsp:spPr>
        <a:xfrm rot="5400000">
          <a:off x="-380872" y="382096"/>
          <a:ext cx="2539149" cy="1777404"/>
        </a:xfrm>
        <a:prstGeom prst="chevron">
          <a:avLst/>
        </a:prstGeom>
        <a:gradFill rotWithShape="0">
          <a:gsLst>
            <a:gs pos="0">
              <a:schemeClr val="lt1">
                <a:hueOff val="0"/>
                <a:satOff val="0"/>
                <a:lumOff val="0"/>
                <a:alphaOff val="0"/>
                <a:tint val="54000"/>
                <a:alpha val="100000"/>
                <a:satMod val="105000"/>
                <a:lumMod val="110000"/>
              </a:schemeClr>
            </a:gs>
            <a:gs pos="100000">
              <a:schemeClr val="lt1">
                <a:hueOff val="0"/>
                <a:satOff val="0"/>
                <a:lumOff val="0"/>
                <a:alphaOff val="0"/>
                <a:tint val="78000"/>
                <a:alpha val="92000"/>
                <a:satMod val="109000"/>
                <a:lumMod val="100000"/>
              </a:schemeClr>
            </a:gs>
          </a:gsLst>
          <a:lin ang="5400000" scaled="0"/>
        </a:gradFill>
        <a:ln w="9525" cap="flat" cmpd="sng" algn="ctr">
          <a:solidFill>
            <a:schemeClr val="dk2">
              <a:shade val="80000"/>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t>Political factors</a:t>
          </a:r>
          <a:endParaRPr lang="en-US" sz="1400" b="1" kern="1200" dirty="0"/>
        </a:p>
      </dsp:txBody>
      <dsp:txXfrm rot="-5400000">
        <a:off x="1" y="889925"/>
        <a:ext cx="1777404" cy="761745"/>
      </dsp:txXfrm>
    </dsp:sp>
    <dsp:sp modelId="{615ED4FA-74DD-470A-A111-F32A348531B9}">
      <dsp:nvSpPr>
        <dsp:cNvPr id="0" name=""/>
        <dsp:cNvSpPr/>
      </dsp:nvSpPr>
      <dsp:spPr>
        <a:xfrm rot="5400000">
          <a:off x="5920718" y="-4142090"/>
          <a:ext cx="1650447" cy="9937075"/>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just" defTabSz="1022350">
            <a:lnSpc>
              <a:spcPct val="90000"/>
            </a:lnSpc>
            <a:spcBef>
              <a:spcPct val="0"/>
            </a:spcBef>
            <a:spcAft>
              <a:spcPct val="15000"/>
            </a:spcAft>
            <a:buChar char="•"/>
          </a:pPr>
          <a:r>
            <a:rPr lang="en-US" sz="2300" kern="1200" dirty="0"/>
            <a:t>TESCO's international business climate is substantially impacted by stability in politics, governmental laws, and trade policies. The activities, plans for growth, and supply chain oversight of the firm may be impacted by modifications to taxation, labor legislation, and international trade agreements.</a:t>
          </a:r>
        </a:p>
      </dsp:txBody>
      <dsp:txXfrm rot="-5400000">
        <a:off x="1777404" y="81792"/>
        <a:ext cx="9856507" cy="1489311"/>
      </dsp:txXfrm>
    </dsp:sp>
    <dsp:sp modelId="{819D7A6E-36B4-4CB9-B4EA-86CAC4321491}">
      <dsp:nvSpPr>
        <dsp:cNvPr id="0" name=""/>
        <dsp:cNvSpPr/>
      </dsp:nvSpPr>
      <dsp:spPr>
        <a:xfrm rot="5400000">
          <a:off x="-380872" y="2637712"/>
          <a:ext cx="2539149" cy="1777404"/>
        </a:xfrm>
        <a:prstGeom prst="chevron">
          <a:avLst/>
        </a:prstGeom>
        <a:gradFill rotWithShape="0">
          <a:gsLst>
            <a:gs pos="0">
              <a:schemeClr val="lt1">
                <a:hueOff val="0"/>
                <a:satOff val="0"/>
                <a:lumOff val="0"/>
                <a:alphaOff val="0"/>
                <a:tint val="54000"/>
                <a:alpha val="100000"/>
                <a:satMod val="105000"/>
                <a:lumMod val="110000"/>
              </a:schemeClr>
            </a:gs>
            <a:gs pos="100000">
              <a:schemeClr val="lt1">
                <a:hueOff val="0"/>
                <a:satOff val="0"/>
                <a:lumOff val="0"/>
                <a:alphaOff val="0"/>
                <a:tint val="78000"/>
                <a:alpha val="92000"/>
                <a:satMod val="109000"/>
                <a:lumMod val="100000"/>
              </a:schemeClr>
            </a:gs>
          </a:gsLst>
          <a:lin ang="5400000" scaled="0"/>
        </a:gradFill>
        <a:ln w="9525" cap="flat" cmpd="sng" algn="ctr">
          <a:solidFill>
            <a:schemeClr val="dk2">
              <a:shade val="80000"/>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dirty="0"/>
            <a:t>Economic Factors</a:t>
          </a:r>
        </a:p>
      </dsp:txBody>
      <dsp:txXfrm rot="-5400000">
        <a:off x="1" y="3145541"/>
        <a:ext cx="1777404" cy="761745"/>
      </dsp:txXfrm>
    </dsp:sp>
    <dsp:sp modelId="{C87FDF5B-2DBA-44D3-BD89-92B8D9081E2A}">
      <dsp:nvSpPr>
        <dsp:cNvPr id="0" name=""/>
        <dsp:cNvSpPr/>
      </dsp:nvSpPr>
      <dsp:spPr>
        <a:xfrm rot="5400000">
          <a:off x="5920718" y="-1886474"/>
          <a:ext cx="1650447" cy="9937075"/>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In the global business climate of TESCO, economic factors such as price increases, currency rates, and consumer spending power are extremely important. </a:t>
          </a:r>
        </a:p>
      </dsp:txBody>
      <dsp:txXfrm rot="-5400000">
        <a:off x="1777404" y="2337408"/>
        <a:ext cx="9856507" cy="14893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8954B2-42A5-437B-A6A3-2BA4B92F65F1}">
      <dsp:nvSpPr>
        <dsp:cNvPr id="0" name=""/>
        <dsp:cNvSpPr/>
      </dsp:nvSpPr>
      <dsp:spPr>
        <a:xfrm rot="5400000">
          <a:off x="-380872" y="382096"/>
          <a:ext cx="2539149" cy="1777404"/>
        </a:xfrm>
        <a:prstGeom prst="chevron">
          <a:avLst/>
        </a:prstGeom>
        <a:gradFill rotWithShape="0">
          <a:gsLst>
            <a:gs pos="0">
              <a:schemeClr val="accent4">
                <a:hueOff val="0"/>
                <a:satOff val="0"/>
                <a:lumOff val="0"/>
                <a:alphaOff val="0"/>
                <a:tint val="54000"/>
                <a:alpha val="100000"/>
                <a:satMod val="105000"/>
                <a:lumMod val="110000"/>
              </a:schemeClr>
            </a:gs>
            <a:gs pos="100000">
              <a:schemeClr val="accent4">
                <a:hueOff val="0"/>
                <a:satOff val="0"/>
                <a:lumOff val="0"/>
                <a:alphaOff val="0"/>
                <a:tint val="78000"/>
                <a:alpha val="92000"/>
                <a:satMod val="109000"/>
                <a:lumMod val="100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t>Sociocultural Aspects</a:t>
          </a:r>
          <a:endParaRPr lang="en-US" sz="1400" b="1" kern="1200" dirty="0"/>
        </a:p>
      </dsp:txBody>
      <dsp:txXfrm rot="-5400000">
        <a:off x="1" y="889925"/>
        <a:ext cx="1777404" cy="761745"/>
      </dsp:txXfrm>
    </dsp:sp>
    <dsp:sp modelId="{615ED4FA-74DD-470A-A111-F32A348531B9}">
      <dsp:nvSpPr>
        <dsp:cNvPr id="0" name=""/>
        <dsp:cNvSpPr/>
      </dsp:nvSpPr>
      <dsp:spPr>
        <a:xfrm rot="5400000">
          <a:off x="5920718" y="-4142090"/>
          <a:ext cx="1650447" cy="9937075"/>
        </a:xfrm>
        <a:prstGeom prst="round2Same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just" defTabSz="1244600">
            <a:lnSpc>
              <a:spcPct val="90000"/>
            </a:lnSpc>
            <a:spcBef>
              <a:spcPct val="0"/>
            </a:spcBef>
            <a:spcAft>
              <a:spcPct val="15000"/>
            </a:spcAft>
            <a:buChar char="•"/>
          </a:pPr>
          <a:r>
            <a:rPr lang="en-US" sz="2800" kern="1200" dirty="0"/>
            <a:t>Social developments, consumer t, and cultural conventions all have an impact on the worldwide business environment that TESCO operates in</a:t>
          </a:r>
        </a:p>
      </dsp:txBody>
      <dsp:txXfrm rot="-5400000">
        <a:off x="1777404" y="81792"/>
        <a:ext cx="9856507" cy="1489311"/>
      </dsp:txXfrm>
    </dsp:sp>
    <dsp:sp modelId="{819D7A6E-36B4-4CB9-B4EA-86CAC4321491}">
      <dsp:nvSpPr>
        <dsp:cNvPr id="0" name=""/>
        <dsp:cNvSpPr/>
      </dsp:nvSpPr>
      <dsp:spPr>
        <a:xfrm rot="5400000">
          <a:off x="-380872" y="2637712"/>
          <a:ext cx="2539149" cy="1777404"/>
        </a:xfrm>
        <a:prstGeom prst="chevron">
          <a:avLst/>
        </a:prstGeom>
        <a:gradFill rotWithShape="0">
          <a:gsLst>
            <a:gs pos="0">
              <a:schemeClr val="accent4">
                <a:hueOff val="-2185315"/>
                <a:satOff val="-2625"/>
                <a:lumOff val="-3138"/>
                <a:alphaOff val="0"/>
                <a:tint val="54000"/>
                <a:alpha val="100000"/>
                <a:satMod val="105000"/>
                <a:lumMod val="110000"/>
              </a:schemeClr>
            </a:gs>
            <a:gs pos="100000">
              <a:schemeClr val="accent4">
                <a:hueOff val="-2185315"/>
                <a:satOff val="-2625"/>
                <a:lumOff val="-3138"/>
                <a:alphaOff val="0"/>
                <a:tint val="78000"/>
                <a:alpha val="92000"/>
                <a:satMod val="109000"/>
                <a:lumMod val="100000"/>
              </a:schemeClr>
            </a:gs>
          </a:gsLst>
          <a:lin ang="5400000" scaled="0"/>
        </a:gradFill>
        <a:ln w="9525" cap="flat" cmpd="sng" algn="ctr">
          <a:solidFill>
            <a:schemeClr val="accent4">
              <a:hueOff val="-2185315"/>
              <a:satOff val="-2625"/>
              <a:lumOff val="-3138"/>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Technological</a:t>
          </a:r>
          <a:r>
            <a:rPr lang="en-US" sz="1800" kern="1200" dirty="0"/>
            <a:t> Factors</a:t>
          </a:r>
        </a:p>
      </dsp:txBody>
      <dsp:txXfrm rot="-5400000">
        <a:off x="1" y="3145541"/>
        <a:ext cx="1777404" cy="761745"/>
      </dsp:txXfrm>
    </dsp:sp>
    <dsp:sp modelId="{C87FDF5B-2DBA-44D3-BD89-92B8D9081E2A}">
      <dsp:nvSpPr>
        <dsp:cNvPr id="0" name=""/>
        <dsp:cNvSpPr/>
      </dsp:nvSpPr>
      <dsp:spPr>
        <a:xfrm rot="5400000">
          <a:off x="5920718" y="-1886474"/>
          <a:ext cx="1650447" cy="9937075"/>
        </a:xfrm>
        <a:prstGeom prst="round2SameRect">
          <a:avLst/>
        </a:prstGeom>
        <a:solidFill>
          <a:schemeClr val="lt1">
            <a:alpha val="90000"/>
            <a:hueOff val="0"/>
            <a:satOff val="0"/>
            <a:lumOff val="0"/>
            <a:alphaOff val="0"/>
          </a:schemeClr>
        </a:solidFill>
        <a:ln w="9525" cap="flat" cmpd="sng" algn="ctr">
          <a:solidFill>
            <a:schemeClr val="accent4">
              <a:hueOff val="-2185315"/>
              <a:satOff val="-2625"/>
              <a:lumOff val="-313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sz="2800" kern="1200" dirty="0"/>
            <a:t>Accelerated technological advancements and enhancements have an influence on the worldwide marketplace of TESCO. </a:t>
          </a:r>
        </a:p>
      </dsp:txBody>
      <dsp:txXfrm rot="-5400000">
        <a:off x="1777404" y="2337408"/>
        <a:ext cx="9856507" cy="14893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4EEF4-FEDF-4D12-9D6A-3814B9449DEE}">
      <dsp:nvSpPr>
        <dsp:cNvPr id="0" name=""/>
        <dsp:cNvSpPr/>
      </dsp:nvSpPr>
      <dsp:spPr>
        <a:xfrm>
          <a:off x="2839401" y="0"/>
          <a:ext cx="3210198" cy="3210152"/>
        </a:xfrm>
        <a:prstGeom prst="ellipse">
          <a:avLst/>
        </a:prstGeom>
        <a:gradFill rotWithShape="0">
          <a:gsLst>
            <a:gs pos="0">
              <a:schemeClr val="accent5">
                <a:shade val="80000"/>
                <a:alpha val="50000"/>
                <a:hueOff val="0"/>
                <a:satOff val="0"/>
                <a:lumOff val="0"/>
                <a:alphaOff val="0"/>
                <a:tint val="54000"/>
                <a:alpha val="100000"/>
                <a:satMod val="105000"/>
                <a:lumMod val="110000"/>
              </a:schemeClr>
            </a:gs>
            <a:gs pos="100000">
              <a:schemeClr val="accent5">
                <a:shade val="80000"/>
                <a:alpha val="50000"/>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Tesco's competitive position may be weakened by its failure to distinguish itself from competitors or successfully</a:t>
          </a:r>
        </a:p>
      </dsp:txBody>
      <dsp:txXfrm>
        <a:off x="3309524" y="470116"/>
        <a:ext cx="2269952" cy="2269920"/>
      </dsp:txXfrm>
    </dsp:sp>
    <dsp:sp modelId="{AF448E2E-6F79-4960-A480-D33BC274189E}">
      <dsp:nvSpPr>
        <dsp:cNvPr id="0" name=""/>
        <dsp:cNvSpPr/>
      </dsp:nvSpPr>
      <dsp:spPr>
        <a:xfrm>
          <a:off x="4491719" y="2140993"/>
          <a:ext cx="3210198" cy="3210152"/>
        </a:xfrm>
        <a:prstGeom prst="ellipse">
          <a:avLst/>
        </a:prstGeom>
        <a:gradFill rotWithShape="0">
          <a:gsLst>
            <a:gs pos="0">
              <a:schemeClr val="accent5">
                <a:shade val="80000"/>
                <a:alpha val="50000"/>
                <a:hueOff val="-14"/>
                <a:satOff val="-167"/>
                <a:lumOff val="2455"/>
                <a:alphaOff val="-15000"/>
                <a:tint val="54000"/>
                <a:alpha val="100000"/>
                <a:satMod val="105000"/>
                <a:lumMod val="110000"/>
              </a:schemeClr>
            </a:gs>
            <a:gs pos="100000">
              <a:schemeClr val="accent5">
                <a:shade val="80000"/>
                <a:alpha val="50000"/>
                <a:hueOff val="-14"/>
                <a:satOff val="-167"/>
                <a:lumOff val="2455"/>
                <a:alphaOff val="-1500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Tesco may have a harder time reaching its target audience as a result of ineffective marketing, which also reduces market penetration</a:t>
          </a:r>
          <a:endParaRPr lang="en-US" sz="3200" kern="1200" dirty="0"/>
        </a:p>
      </dsp:txBody>
      <dsp:txXfrm>
        <a:off x="4961842" y="2611109"/>
        <a:ext cx="2269952" cy="2269920"/>
      </dsp:txXfrm>
    </dsp:sp>
    <dsp:sp modelId="{206C4D09-A28D-445F-9EDA-F8CC9905A692}">
      <dsp:nvSpPr>
        <dsp:cNvPr id="0" name=""/>
        <dsp:cNvSpPr/>
      </dsp:nvSpPr>
      <dsp:spPr>
        <a:xfrm>
          <a:off x="6507820" y="0"/>
          <a:ext cx="3210198" cy="3210152"/>
        </a:xfrm>
        <a:prstGeom prst="ellipse">
          <a:avLst/>
        </a:prstGeom>
        <a:gradFill rotWithShape="0">
          <a:gsLst>
            <a:gs pos="0">
              <a:schemeClr val="accent5">
                <a:shade val="80000"/>
                <a:alpha val="50000"/>
                <a:hueOff val="-27"/>
                <a:satOff val="-335"/>
                <a:lumOff val="4910"/>
                <a:alphaOff val="-30000"/>
                <a:tint val="54000"/>
                <a:alpha val="100000"/>
                <a:satMod val="105000"/>
                <a:lumMod val="110000"/>
              </a:schemeClr>
            </a:gs>
            <a:gs pos="100000">
              <a:schemeClr val="accent5">
                <a:shade val="80000"/>
                <a:alpha val="50000"/>
                <a:hueOff val="-27"/>
                <a:satOff val="-335"/>
                <a:lumOff val="4910"/>
                <a:alphaOff val="-3000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If Tesco fails to meet customer expectations for item quality, estimates, customer service, or accommodations, Tesco's market performance may suffer.</a:t>
          </a:r>
        </a:p>
      </dsp:txBody>
      <dsp:txXfrm>
        <a:off x="6977943" y="470116"/>
        <a:ext cx="2269952" cy="22699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704F8-5A95-419F-B794-1E2F82666BDB}">
      <dsp:nvSpPr>
        <dsp:cNvPr id="0" name=""/>
        <dsp:cNvSpPr/>
      </dsp:nvSpPr>
      <dsp:spPr bwMode="white">
        <a:xfrm>
          <a:off x="3377" y="474"/>
          <a:ext cx="3292971" cy="1296000"/>
        </a:xfrm>
        <a:prstGeom prst="rect">
          <a:avLst/>
        </a:prstGeom>
        <a:gradFill rotWithShape="0">
          <a:gsLst>
            <a:gs pos="0">
              <a:schemeClr val="accent4">
                <a:hueOff val="0"/>
                <a:satOff val="0"/>
                <a:lumOff val="0"/>
                <a:alphaOff val="0"/>
                <a:tint val="54000"/>
                <a:alpha val="100000"/>
                <a:satMod val="105000"/>
                <a:lumMod val="110000"/>
              </a:schemeClr>
            </a:gs>
            <a:gs pos="100000">
              <a:schemeClr val="accent4">
                <a:hueOff val="0"/>
                <a:satOff val="0"/>
                <a:lumOff val="0"/>
                <a:alphaOff val="0"/>
                <a:tint val="78000"/>
                <a:alpha val="92000"/>
                <a:satMod val="109000"/>
                <a:lumMod val="100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28016" tIns="73152" rIns="128016" bIns="73152" numCol="1" spcCol="1270" anchor="ctr" anchorCtr="0">
          <a:noAutofit/>
        </a:bodyPr>
        <a:lstStyle/>
        <a:p>
          <a:pPr marL="0" lvl="0" indent="0" algn="ctr" defTabSz="800100">
            <a:lnSpc>
              <a:spcPct val="100000"/>
            </a:lnSpc>
            <a:spcBef>
              <a:spcPct val="0"/>
            </a:spcBef>
            <a:spcAft>
              <a:spcPct val="35000"/>
            </a:spcAft>
            <a:buNone/>
          </a:pPr>
          <a:r>
            <a:rPr lang="en-US" sz="1800" kern="1200" dirty="0"/>
            <a:t>Health and Security Measures</a:t>
          </a:r>
        </a:p>
      </dsp:txBody>
      <dsp:txXfrm>
        <a:off x="3377" y="474"/>
        <a:ext cx="3292971" cy="1296000"/>
      </dsp:txXfrm>
    </dsp:sp>
    <dsp:sp modelId="{C0A6D3D8-DBC2-45B6-8DEF-789A72552BB4}">
      <dsp:nvSpPr>
        <dsp:cNvPr id="0" name=""/>
        <dsp:cNvSpPr/>
      </dsp:nvSpPr>
      <dsp:spPr bwMode="white">
        <a:xfrm>
          <a:off x="3377" y="1296474"/>
          <a:ext cx="3292971" cy="2953019"/>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100000"/>
            </a:lnSpc>
            <a:spcBef>
              <a:spcPct val="0"/>
            </a:spcBef>
            <a:spcAft>
              <a:spcPct val="15000"/>
            </a:spcAft>
            <a:buChar char="•"/>
          </a:pPr>
          <a:r>
            <a:rPr lang="en-US" sz="1800" kern="1200" dirty="0"/>
            <a:t>Invest resources to carry out and uphold wholesome health and wellbeing customs throughout all Tesco shops and workplaces. In order to ensure the wellbeing of customers and employees</a:t>
          </a:r>
        </a:p>
      </dsp:txBody>
      <dsp:txXfrm>
        <a:off x="3377" y="1296474"/>
        <a:ext cx="3292971" cy="2953019"/>
      </dsp:txXfrm>
    </dsp:sp>
    <dsp:sp modelId="{3E0BA246-3456-471B-AD87-1436FD251DD8}">
      <dsp:nvSpPr>
        <dsp:cNvPr id="0" name=""/>
        <dsp:cNvSpPr/>
      </dsp:nvSpPr>
      <dsp:spPr bwMode="white">
        <a:xfrm>
          <a:off x="3757364" y="474"/>
          <a:ext cx="3292971" cy="1296000"/>
        </a:xfrm>
        <a:prstGeom prst="rect">
          <a:avLst/>
        </a:prstGeom>
        <a:gradFill rotWithShape="0">
          <a:gsLst>
            <a:gs pos="0">
              <a:schemeClr val="accent4">
                <a:hueOff val="-1092658"/>
                <a:satOff val="-1313"/>
                <a:lumOff val="-1569"/>
                <a:alphaOff val="0"/>
                <a:tint val="54000"/>
                <a:alpha val="100000"/>
                <a:satMod val="105000"/>
                <a:lumMod val="110000"/>
              </a:schemeClr>
            </a:gs>
            <a:gs pos="100000">
              <a:schemeClr val="accent4">
                <a:hueOff val="-1092658"/>
                <a:satOff val="-1313"/>
                <a:lumOff val="-1569"/>
                <a:alphaOff val="0"/>
                <a:tint val="78000"/>
                <a:alpha val="92000"/>
                <a:satMod val="109000"/>
                <a:lumMod val="100000"/>
              </a:schemeClr>
            </a:gs>
          </a:gsLst>
          <a:lin ang="5400000" scaled="0"/>
        </a:gradFill>
        <a:ln w="9525" cap="flat" cmpd="sng" algn="ctr">
          <a:solidFill>
            <a:schemeClr val="accent4">
              <a:hueOff val="-1092658"/>
              <a:satOff val="-1313"/>
              <a:lumOff val="-1569"/>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42240" tIns="81280" rIns="142240" bIns="81280" numCol="1" spcCol="1270" anchor="ctr" anchorCtr="0">
          <a:noAutofit/>
        </a:bodyPr>
        <a:lstStyle/>
        <a:p>
          <a:pPr marL="0" lvl="0" indent="0" algn="ctr" defTabSz="889000">
            <a:lnSpc>
              <a:spcPct val="100000"/>
            </a:lnSpc>
            <a:spcBef>
              <a:spcPct val="0"/>
            </a:spcBef>
            <a:spcAft>
              <a:spcPct val="35000"/>
            </a:spcAft>
            <a:buNone/>
          </a:pPr>
          <a:r>
            <a:rPr lang="en-US" sz="2000" kern="1200" dirty="0"/>
            <a:t>Technological infrastructure:</a:t>
          </a:r>
        </a:p>
      </dsp:txBody>
      <dsp:txXfrm>
        <a:off x="3757364" y="474"/>
        <a:ext cx="3292971" cy="1296000"/>
      </dsp:txXfrm>
    </dsp:sp>
    <dsp:sp modelId="{33CF15AD-8A19-4E9A-9BED-239A79CAF737}">
      <dsp:nvSpPr>
        <dsp:cNvPr id="0" name=""/>
        <dsp:cNvSpPr/>
      </dsp:nvSpPr>
      <dsp:spPr bwMode="white">
        <a:xfrm>
          <a:off x="3757364" y="1296474"/>
          <a:ext cx="3292971" cy="2953019"/>
        </a:xfrm>
        <a:prstGeom prst="rect">
          <a:avLst/>
        </a:prstGeom>
        <a:solidFill>
          <a:schemeClr val="accent4">
            <a:tint val="40000"/>
            <a:alpha val="90000"/>
            <a:hueOff val="-841651"/>
            <a:satOff val="-1541"/>
            <a:lumOff val="-340"/>
            <a:alphaOff val="0"/>
          </a:schemeClr>
        </a:solidFill>
        <a:ln w="9525" cap="flat" cmpd="sng" algn="ctr">
          <a:solidFill>
            <a:schemeClr val="accent4">
              <a:tint val="40000"/>
              <a:alpha val="90000"/>
              <a:hueOff val="-841651"/>
              <a:satOff val="-1541"/>
              <a:lumOff val="-34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100000"/>
            </a:lnSpc>
            <a:spcBef>
              <a:spcPct val="0"/>
            </a:spcBef>
            <a:spcAft>
              <a:spcPct val="15000"/>
            </a:spcAft>
            <a:buChar char="•"/>
          </a:pPr>
          <a:r>
            <a:rPr lang="en-US" sz="1800" kern="1200" dirty="0"/>
            <a:t>To meet the growing demand for online shopping, Tesco should strengthen its online business capabilities and technological infrastructure. Distribute resources towards enhancing the usability of the website, mobile app development, and online delivery services </a:t>
          </a:r>
        </a:p>
      </dsp:txBody>
      <dsp:txXfrm>
        <a:off x="3757364" y="1296474"/>
        <a:ext cx="3292971" cy="2953019"/>
      </dsp:txXfrm>
    </dsp:sp>
    <dsp:sp modelId="{FC453BFD-315B-4968-86FA-B7D3125F3320}">
      <dsp:nvSpPr>
        <dsp:cNvPr id="0" name=""/>
        <dsp:cNvSpPr/>
      </dsp:nvSpPr>
      <dsp:spPr bwMode="white">
        <a:xfrm>
          <a:off x="7511351" y="474"/>
          <a:ext cx="3292971" cy="1296000"/>
        </a:xfrm>
        <a:prstGeom prst="rect">
          <a:avLst/>
        </a:prstGeom>
        <a:gradFill rotWithShape="0">
          <a:gsLst>
            <a:gs pos="0">
              <a:schemeClr val="accent4">
                <a:hueOff val="-2185315"/>
                <a:satOff val="-2625"/>
                <a:lumOff val="-3138"/>
                <a:alphaOff val="0"/>
                <a:tint val="54000"/>
                <a:alpha val="100000"/>
                <a:satMod val="105000"/>
                <a:lumMod val="110000"/>
              </a:schemeClr>
            </a:gs>
            <a:gs pos="100000">
              <a:schemeClr val="accent4">
                <a:hueOff val="-2185315"/>
                <a:satOff val="-2625"/>
                <a:lumOff val="-3138"/>
                <a:alphaOff val="0"/>
                <a:tint val="78000"/>
                <a:alpha val="92000"/>
                <a:satMod val="109000"/>
                <a:lumMod val="100000"/>
              </a:schemeClr>
            </a:gs>
          </a:gsLst>
          <a:lin ang="5400000" scaled="0"/>
        </a:gradFill>
        <a:ln w="9525" cap="flat" cmpd="sng" algn="ctr">
          <a:solidFill>
            <a:schemeClr val="accent4">
              <a:hueOff val="-2185315"/>
              <a:satOff val="-2625"/>
              <a:lumOff val="-3138"/>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42240" tIns="81280" rIns="142240" bIns="81280" numCol="1" spcCol="1270" anchor="ctr" anchorCtr="0">
          <a:noAutofit/>
        </a:bodyPr>
        <a:lstStyle/>
        <a:p>
          <a:pPr marL="0" lvl="0" indent="0" algn="ctr" defTabSz="889000">
            <a:lnSpc>
              <a:spcPct val="100000"/>
            </a:lnSpc>
            <a:spcBef>
              <a:spcPct val="0"/>
            </a:spcBef>
            <a:spcAft>
              <a:spcPct val="35000"/>
            </a:spcAft>
            <a:buNone/>
          </a:pPr>
          <a:r>
            <a:rPr lang="en-US" sz="2000" kern="1200" dirty="0"/>
            <a:t>Versatility of the shop network</a:t>
          </a:r>
        </a:p>
      </dsp:txBody>
      <dsp:txXfrm>
        <a:off x="7511351" y="474"/>
        <a:ext cx="3292971" cy="1296000"/>
      </dsp:txXfrm>
    </dsp:sp>
    <dsp:sp modelId="{B357C82A-FE93-416B-AFBF-A74F9E99C4E4}">
      <dsp:nvSpPr>
        <dsp:cNvPr id="0" name=""/>
        <dsp:cNvSpPr/>
      </dsp:nvSpPr>
      <dsp:spPr bwMode="white">
        <a:xfrm>
          <a:off x="7511351" y="1296474"/>
          <a:ext cx="3292971" cy="2953019"/>
        </a:xfrm>
        <a:prstGeom prst="rect">
          <a:avLst/>
        </a:prstGeom>
        <a:solidFill>
          <a:schemeClr val="accent4">
            <a:tint val="40000"/>
            <a:alpha val="90000"/>
            <a:hueOff val="-1683301"/>
            <a:satOff val="-3082"/>
            <a:lumOff val="-679"/>
            <a:alphaOff val="0"/>
          </a:schemeClr>
        </a:solidFill>
        <a:ln w="9525" cap="flat" cmpd="sng" algn="ctr">
          <a:solidFill>
            <a:schemeClr val="accent4">
              <a:tint val="40000"/>
              <a:alpha val="90000"/>
              <a:hueOff val="-1683301"/>
              <a:satOff val="-3082"/>
              <a:lumOff val="-67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100000"/>
            </a:lnSpc>
            <a:spcBef>
              <a:spcPct val="0"/>
            </a:spcBef>
            <a:spcAft>
              <a:spcPct val="15000"/>
            </a:spcAft>
            <a:buChar char="•"/>
          </a:pPr>
          <a:r>
            <a:rPr lang="en-US" sz="1800" kern="1200" dirty="0"/>
            <a:t>Designate resources to build a more robust and nimble retail network. To further improve perceivability and responsiveness throughout the inventory network and ensure ongoing item accessibility</a:t>
          </a:r>
        </a:p>
      </dsp:txBody>
      <dsp:txXfrm>
        <a:off x="7511351" y="1296474"/>
        <a:ext cx="3292971" cy="29530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704F8-5A95-419F-B794-1E2F82666BDB}">
      <dsp:nvSpPr>
        <dsp:cNvPr id="0" name=""/>
        <dsp:cNvSpPr/>
      </dsp:nvSpPr>
      <dsp:spPr bwMode="white">
        <a:xfrm>
          <a:off x="3377" y="38990"/>
          <a:ext cx="3292971" cy="1317188"/>
        </a:xfrm>
        <a:prstGeom prst="rect">
          <a:avLst/>
        </a:prstGeom>
        <a:gradFill rotWithShape="0">
          <a:gsLst>
            <a:gs pos="0">
              <a:schemeClr val="accent2">
                <a:shade val="50000"/>
                <a:hueOff val="0"/>
                <a:satOff val="0"/>
                <a:lumOff val="0"/>
                <a:alphaOff val="0"/>
                <a:tint val="54000"/>
                <a:alpha val="100000"/>
                <a:satMod val="105000"/>
                <a:lumMod val="110000"/>
              </a:schemeClr>
            </a:gs>
            <a:gs pos="100000">
              <a:schemeClr val="accent2">
                <a:shade val="50000"/>
                <a:hueOff val="0"/>
                <a:satOff val="0"/>
                <a:lumOff val="0"/>
                <a:alphaOff val="0"/>
                <a:tint val="78000"/>
                <a:alpha val="92000"/>
                <a:satMod val="109000"/>
                <a:lumMod val="100000"/>
              </a:schemeClr>
            </a:gs>
          </a:gsLst>
          <a:lin ang="5400000" scaled="0"/>
        </a:gradFill>
        <a:ln w="9525" cap="flat" cmpd="sng" algn="ctr">
          <a:solidFill>
            <a:schemeClr val="accent2">
              <a:shade val="50000"/>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28016" tIns="73152" rIns="128016" bIns="73152" numCol="1" spcCol="1270" anchor="ctr" anchorCtr="0">
          <a:noAutofit/>
        </a:bodyPr>
        <a:lstStyle/>
        <a:p>
          <a:pPr marL="0" lvl="0" indent="0" algn="ctr" defTabSz="800100">
            <a:lnSpc>
              <a:spcPct val="100000"/>
            </a:lnSpc>
            <a:spcBef>
              <a:spcPct val="0"/>
            </a:spcBef>
            <a:spcAft>
              <a:spcPct val="35000"/>
            </a:spcAft>
            <a:buNone/>
          </a:pPr>
          <a:r>
            <a:rPr lang="en-US" sz="1800" kern="1200" dirty="0"/>
            <a:t>Representative Help and success</a:t>
          </a:r>
        </a:p>
      </dsp:txBody>
      <dsp:txXfrm>
        <a:off x="3377" y="38990"/>
        <a:ext cx="3292971" cy="1317188"/>
      </dsp:txXfrm>
    </dsp:sp>
    <dsp:sp modelId="{C0A6D3D8-DBC2-45B6-8DEF-789A72552BB4}">
      <dsp:nvSpPr>
        <dsp:cNvPr id="0" name=""/>
        <dsp:cNvSpPr/>
      </dsp:nvSpPr>
      <dsp:spPr bwMode="white">
        <a:xfrm>
          <a:off x="3377" y="1356178"/>
          <a:ext cx="3292971" cy="2854800"/>
        </a:xfrm>
        <a:prstGeom prst="rect">
          <a:avLst/>
        </a:prstGeom>
        <a:solidFill>
          <a:schemeClr val="accent2">
            <a:alpha val="90000"/>
            <a:tint val="55000"/>
            <a:hueOff val="0"/>
            <a:satOff val="0"/>
            <a:lumOff val="0"/>
            <a:alphaOff val="0"/>
          </a:schemeClr>
        </a:solidFill>
        <a:ln w="9525" cap="flat" cmpd="sng" algn="ctr">
          <a:solidFill>
            <a:schemeClr val="accent2">
              <a:alpha val="90000"/>
              <a:tint val="55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100000"/>
            </a:lnSpc>
            <a:spcBef>
              <a:spcPct val="0"/>
            </a:spcBef>
            <a:spcAft>
              <a:spcPct val="15000"/>
            </a:spcAft>
            <a:buChar char="•"/>
          </a:pPr>
          <a:r>
            <a:rPr lang="en-US" sz="1800" kern="1200" dirty="0"/>
            <a:t>Distribute resources to support employee security and success. This might include additional training programmers, counselling for emotional health, and flexible work schedules to accommodate employees' changing needs </a:t>
          </a:r>
        </a:p>
      </dsp:txBody>
      <dsp:txXfrm>
        <a:off x="3377" y="1356178"/>
        <a:ext cx="3292971" cy="2854800"/>
      </dsp:txXfrm>
    </dsp:sp>
    <dsp:sp modelId="{3E0BA246-3456-471B-AD87-1436FD251DD8}">
      <dsp:nvSpPr>
        <dsp:cNvPr id="0" name=""/>
        <dsp:cNvSpPr/>
      </dsp:nvSpPr>
      <dsp:spPr bwMode="white">
        <a:xfrm>
          <a:off x="3757364" y="38990"/>
          <a:ext cx="3292971" cy="1317188"/>
        </a:xfrm>
        <a:prstGeom prst="rect">
          <a:avLst/>
        </a:prstGeom>
        <a:gradFill rotWithShape="0">
          <a:gsLst>
            <a:gs pos="0">
              <a:schemeClr val="accent2">
                <a:shade val="50000"/>
                <a:hueOff val="317343"/>
                <a:satOff val="3900"/>
                <a:lumOff val="29875"/>
                <a:alphaOff val="0"/>
                <a:tint val="54000"/>
                <a:alpha val="100000"/>
                <a:satMod val="105000"/>
                <a:lumMod val="110000"/>
              </a:schemeClr>
            </a:gs>
            <a:gs pos="100000">
              <a:schemeClr val="accent2">
                <a:shade val="50000"/>
                <a:hueOff val="317343"/>
                <a:satOff val="3900"/>
                <a:lumOff val="29875"/>
                <a:alphaOff val="0"/>
                <a:tint val="78000"/>
                <a:alpha val="92000"/>
                <a:satMod val="109000"/>
                <a:lumMod val="100000"/>
              </a:schemeClr>
            </a:gs>
          </a:gsLst>
          <a:lin ang="5400000" scaled="0"/>
        </a:gradFill>
        <a:ln w="9525" cap="flat" cmpd="sng" algn="ctr">
          <a:solidFill>
            <a:schemeClr val="accent2">
              <a:shade val="50000"/>
              <a:hueOff val="317343"/>
              <a:satOff val="3900"/>
              <a:lumOff val="29875"/>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42240" tIns="81280" rIns="142240" bIns="81280" numCol="1" spcCol="1270" anchor="ctr" anchorCtr="0">
          <a:noAutofit/>
        </a:bodyPr>
        <a:lstStyle/>
        <a:p>
          <a:pPr marL="0" lvl="0" indent="0" algn="ctr" defTabSz="889000">
            <a:lnSpc>
              <a:spcPct val="100000"/>
            </a:lnSpc>
            <a:spcBef>
              <a:spcPct val="0"/>
            </a:spcBef>
            <a:spcAft>
              <a:spcPct val="35000"/>
            </a:spcAft>
            <a:buNone/>
          </a:pPr>
          <a:r>
            <a:rPr lang="en-US" sz="2000" kern="1200" dirty="0"/>
            <a:t>Social responsibility initiatives</a:t>
          </a:r>
        </a:p>
      </dsp:txBody>
      <dsp:txXfrm>
        <a:off x="3757364" y="38990"/>
        <a:ext cx="3292971" cy="1317188"/>
      </dsp:txXfrm>
    </dsp:sp>
    <dsp:sp modelId="{33CF15AD-8A19-4E9A-9BED-239A79CAF737}">
      <dsp:nvSpPr>
        <dsp:cNvPr id="0" name=""/>
        <dsp:cNvSpPr/>
      </dsp:nvSpPr>
      <dsp:spPr bwMode="white">
        <a:xfrm>
          <a:off x="3757364" y="1356178"/>
          <a:ext cx="3292971" cy="2854800"/>
        </a:xfrm>
        <a:prstGeom prst="rect">
          <a:avLst/>
        </a:prstGeom>
        <a:solidFill>
          <a:schemeClr val="accent2">
            <a:alpha val="90000"/>
            <a:tint val="55000"/>
            <a:hueOff val="0"/>
            <a:satOff val="0"/>
            <a:lumOff val="0"/>
            <a:alphaOff val="0"/>
          </a:schemeClr>
        </a:solidFill>
        <a:ln w="9525" cap="flat" cmpd="sng" algn="ctr">
          <a:solidFill>
            <a:schemeClr val="accent2">
              <a:alpha val="90000"/>
              <a:tint val="55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100000"/>
            </a:lnSpc>
            <a:spcBef>
              <a:spcPct val="0"/>
            </a:spcBef>
            <a:spcAft>
              <a:spcPct val="15000"/>
            </a:spcAft>
            <a:buChar char="•"/>
          </a:pPr>
          <a:r>
            <a:rPr lang="en-US" sz="1800" kern="1200" dirty="0"/>
            <a:t>Assets should be allocated to local community commitment and business social responsibility initiatives. Tesco can allocate funds to initiatives that strengthen neighborhood networks</a:t>
          </a:r>
        </a:p>
      </dsp:txBody>
      <dsp:txXfrm>
        <a:off x="3757364" y="1356178"/>
        <a:ext cx="3292971" cy="2854800"/>
      </dsp:txXfrm>
    </dsp:sp>
    <dsp:sp modelId="{FC453BFD-315B-4968-86FA-B7D3125F3320}">
      <dsp:nvSpPr>
        <dsp:cNvPr id="0" name=""/>
        <dsp:cNvSpPr/>
      </dsp:nvSpPr>
      <dsp:spPr bwMode="white">
        <a:xfrm>
          <a:off x="7511351" y="38990"/>
          <a:ext cx="3292971" cy="1317188"/>
        </a:xfrm>
        <a:prstGeom prst="rect">
          <a:avLst/>
        </a:prstGeom>
        <a:gradFill rotWithShape="0">
          <a:gsLst>
            <a:gs pos="0">
              <a:schemeClr val="accent2">
                <a:shade val="50000"/>
                <a:hueOff val="317343"/>
                <a:satOff val="3900"/>
                <a:lumOff val="29875"/>
                <a:alphaOff val="0"/>
                <a:tint val="54000"/>
                <a:alpha val="100000"/>
                <a:satMod val="105000"/>
                <a:lumMod val="110000"/>
              </a:schemeClr>
            </a:gs>
            <a:gs pos="100000">
              <a:schemeClr val="accent2">
                <a:shade val="50000"/>
                <a:hueOff val="317343"/>
                <a:satOff val="3900"/>
                <a:lumOff val="29875"/>
                <a:alphaOff val="0"/>
                <a:tint val="78000"/>
                <a:alpha val="92000"/>
                <a:satMod val="109000"/>
                <a:lumMod val="100000"/>
              </a:schemeClr>
            </a:gs>
          </a:gsLst>
          <a:lin ang="5400000" scaled="0"/>
        </a:gradFill>
        <a:ln w="9525" cap="flat" cmpd="sng" algn="ctr">
          <a:solidFill>
            <a:schemeClr val="accent2">
              <a:shade val="50000"/>
              <a:hueOff val="317343"/>
              <a:satOff val="3900"/>
              <a:lumOff val="29875"/>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42240" tIns="81280" rIns="142240" bIns="81280" numCol="1" spcCol="1270" anchor="ctr" anchorCtr="0">
          <a:noAutofit/>
        </a:bodyPr>
        <a:lstStyle/>
        <a:p>
          <a:pPr marL="0" lvl="0" indent="0" algn="ctr" defTabSz="889000">
            <a:lnSpc>
              <a:spcPct val="100000"/>
            </a:lnSpc>
            <a:spcBef>
              <a:spcPct val="0"/>
            </a:spcBef>
            <a:spcAft>
              <a:spcPct val="35000"/>
            </a:spcAft>
            <a:buNone/>
          </a:pPr>
          <a:r>
            <a:rPr lang="en-US" sz="2000" kern="1200" dirty="0"/>
            <a:t>Functional Departments</a:t>
          </a:r>
        </a:p>
      </dsp:txBody>
      <dsp:txXfrm>
        <a:off x="7511351" y="38990"/>
        <a:ext cx="3292971" cy="1317188"/>
      </dsp:txXfrm>
    </dsp:sp>
    <dsp:sp modelId="{B357C82A-FE93-416B-AFBF-A74F9E99C4E4}">
      <dsp:nvSpPr>
        <dsp:cNvPr id="0" name=""/>
        <dsp:cNvSpPr/>
      </dsp:nvSpPr>
      <dsp:spPr bwMode="white">
        <a:xfrm>
          <a:off x="7511351" y="1356178"/>
          <a:ext cx="3292971" cy="2854800"/>
        </a:xfrm>
        <a:prstGeom prst="rect">
          <a:avLst/>
        </a:prstGeom>
        <a:solidFill>
          <a:schemeClr val="accent2">
            <a:alpha val="90000"/>
            <a:tint val="55000"/>
            <a:hueOff val="0"/>
            <a:satOff val="0"/>
            <a:lumOff val="0"/>
            <a:alphaOff val="0"/>
          </a:schemeClr>
        </a:solidFill>
        <a:ln w="9525" cap="flat" cmpd="sng" algn="ctr">
          <a:solidFill>
            <a:schemeClr val="accent2">
              <a:alpha val="90000"/>
              <a:tint val="55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100000"/>
            </a:lnSpc>
            <a:spcBef>
              <a:spcPct val="0"/>
            </a:spcBef>
            <a:spcAft>
              <a:spcPct val="15000"/>
            </a:spcAft>
            <a:buChar char="•"/>
          </a:pPr>
          <a:r>
            <a:rPr lang="en-US" sz="1800" kern="1200" dirty="0"/>
            <a:t>Food donations, supportability projects, and partnerships with not-for-profit organisations, to deal with the pandemic's financial impacts.</a:t>
          </a:r>
        </a:p>
      </dsp:txBody>
      <dsp:txXfrm>
        <a:off x="7511351" y="1356178"/>
        <a:ext cx="3292971" cy="28548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32004-F61B-4E40-8DFE-31AB2619BFB0}">
      <dsp:nvSpPr>
        <dsp:cNvPr id="0" name=""/>
        <dsp:cNvSpPr/>
      </dsp:nvSpPr>
      <dsp:spPr bwMode="white">
        <a:xfrm>
          <a:off x="0" y="0"/>
          <a:ext cx="9748424" cy="1393698"/>
        </a:xfrm>
        <a:prstGeom prst="roundRect">
          <a:avLst>
            <a:gd name="adj" fmla="val 10000"/>
          </a:avLst>
        </a:prstGeom>
        <a:solidFill>
          <a:schemeClr val="dk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kern="1200" dirty="0"/>
            <a:t>TESCO might implement a Cost Leadership strategy to get an advantage in the global business climate. By concentrating on functional effectiveness, reducing methods, and utilising economies of scale</a:t>
          </a:r>
        </a:p>
      </dsp:txBody>
      <dsp:txXfrm>
        <a:off x="40820" y="40820"/>
        <a:ext cx="8244515" cy="1312058"/>
      </dsp:txXfrm>
    </dsp:sp>
    <dsp:sp modelId="{AA400236-BC96-4381-98AD-4ED03F2BA952}">
      <dsp:nvSpPr>
        <dsp:cNvPr id="0" name=""/>
        <dsp:cNvSpPr/>
      </dsp:nvSpPr>
      <dsp:spPr bwMode="white">
        <a:xfrm>
          <a:off x="860155" y="1625981"/>
          <a:ext cx="9748424" cy="1393698"/>
        </a:xfrm>
        <a:prstGeom prst="roundRect">
          <a:avLst>
            <a:gd name="adj" fmla="val 10000"/>
          </a:avLst>
        </a:prstGeom>
        <a:solidFill>
          <a:schemeClr val="dk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b="0" i="0" kern="1200" dirty="0"/>
            <a:t>TESCO can provide products at low prices with solid overall profits. This may draw budget-conscious customers and facilitate entry into new market segments</a:t>
          </a:r>
        </a:p>
      </dsp:txBody>
      <dsp:txXfrm>
        <a:off x="900975" y="1666801"/>
        <a:ext cx="7900725" cy="1312058"/>
      </dsp:txXfrm>
    </dsp:sp>
    <dsp:sp modelId="{D72DCA88-3682-4BE8-982F-FAD0B6A8FC62}">
      <dsp:nvSpPr>
        <dsp:cNvPr id="0" name=""/>
        <dsp:cNvSpPr/>
      </dsp:nvSpPr>
      <dsp:spPr bwMode="white">
        <a:xfrm>
          <a:off x="1720310" y="3251962"/>
          <a:ext cx="9748424" cy="1393698"/>
        </a:xfrm>
        <a:prstGeom prst="roundRect">
          <a:avLst>
            <a:gd name="adj" fmla="val 10000"/>
          </a:avLst>
        </a:prstGeom>
        <a:solidFill>
          <a:schemeClr val="dk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kern="1200" dirty="0"/>
            <a:t>Through skilled retail network managers, clever purchasing, and forward-moving process development, the organisations may become a leader in price</a:t>
          </a:r>
        </a:p>
      </dsp:txBody>
      <dsp:txXfrm>
        <a:off x="1761130" y="3292782"/>
        <a:ext cx="7900725" cy="1312058"/>
      </dsp:txXfrm>
    </dsp:sp>
    <dsp:sp modelId="{A407ED5C-CB83-46CC-9873-820FFBFA16FF}">
      <dsp:nvSpPr>
        <dsp:cNvPr id="0" name=""/>
        <dsp:cNvSpPr/>
      </dsp:nvSpPr>
      <dsp:spPr bwMode="white">
        <a:xfrm>
          <a:off x="8842521" y="1056887"/>
          <a:ext cx="905903" cy="905903"/>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9046349" y="1056887"/>
        <a:ext cx="498247" cy="681692"/>
      </dsp:txXfrm>
    </dsp:sp>
    <dsp:sp modelId="{95A37D7F-7B37-4110-B615-6C5971C73969}">
      <dsp:nvSpPr>
        <dsp:cNvPr id="0" name=""/>
        <dsp:cNvSpPr/>
      </dsp:nvSpPr>
      <dsp:spPr bwMode="white">
        <a:xfrm>
          <a:off x="9702676" y="2673577"/>
          <a:ext cx="905903" cy="905903"/>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9906504" y="2673577"/>
        <a:ext cx="498247" cy="6816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32004-F61B-4E40-8DFE-31AB2619BFB0}">
      <dsp:nvSpPr>
        <dsp:cNvPr id="0" name=""/>
        <dsp:cNvSpPr/>
      </dsp:nvSpPr>
      <dsp:spPr bwMode="white">
        <a:xfrm>
          <a:off x="0" y="0"/>
          <a:ext cx="10362930" cy="1243367"/>
        </a:xfrm>
        <a:prstGeom prst="roundRect">
          <a:avLst>
            <a:gd name="adj" fmla="val 10000"/>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t>TESCO may distinguish itself from rivals by providing intriguing products, unmatched customer service, and an enhanced shopping experience.</a:t>
          </a:r>
        </a:p>
      </dsp:txBody>
      <dsp:txXfrm>
        <a:off x="36417" y="36417"/>
        <a:ext cx="9021240" cy="1170533"/>
      </dsp:txXfrm>
    </dsp:sp>
    <dsp:sp modelId="{AA400236-BC96-4381-98AD-4ED03F2BA952}">
      <dsp:nvSpPr>
        <dsp:cNvPr id="0" name=""/>
        <dsp:cNvSpPr/>
      </dsp:nvSpPr>
      <dsp:spPr bwMode="white">
        <a:xfrm>
          <a:off x="914376" y="1450594"/>
          <a:ext cx="10362930" cy="1243367"/>
        </a:xfrm>
        <a:prstGeom prst="roundRect">
          <a:avLst>
            <a:gd name="adj" fmla="val 10000"/>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b="0" i="0" kern="1200" dirty="0"/>
            <a:t>TESCO can create a unique offer that appeals to and retains customers by investing in product development, eminent private-mark brands, and customized client dedication</a:t>
          </a:r>
        </a:p>
      </dsp:txBody>
      <dsp:txXfrm>
        <a:off x="950793" y="1487011"/>
        <a:ext cx="8567531" cy="1170533"/>
      </dsp:txXfrm>
    </dsp:sp>
    <dsp:sp modelId="{D72DCA88-3682-4BE8-982F-FAD0B6A8FC62}">
      <dsp:nvSpPr>
        <dsp:cNvPr id="0" name=""/>
        <dsp:cNvSpPr/>
      </dsp:nvSpPr>
      <dsp:spPr bwMode="white">
        <a:xfrm>
          <a:off x="1828752" y="2901189"/>
          <a:ext cx="10362930" cy="1243367"/>
        </a:xfrm>
        <a:prstGeom prst="roundRect">
          <a:avLst>
            <a:gd name="adj" fmla="val 10000"/>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kern="1200" dirty="0"/>
            <a:t>Separation can also be achieved through practical and socially responsible projects, in keeping with the growing consumer demand in moral and eco-friendly products.</a:t>
          </a:r>
        </a:p>
      </dsp:txBody>
      <dsp:txXfrm>
        <a:off x="1865169" y="2937606"/>
        <a:ext cx="8567531" cy="1170533"/>
      </dsp:txXfrm>
    </dsp:sp>
    <dsp:sp modelId="{A407ED5C-CB83-46CC-9873-820FFBFA16FF}">
      <dsp:nvSpPr>
        <dsp:cNvPr id="0" name=""/>
        <dsp:cNvSpPr/>
      </dsp:nvSpPr>
      <dsp:spPr bwMode="white">
        <a:xfrm>
          <a:off x="9554741" y="942886"/>
          <a:ext cx="808188" cy="808188"/>
        </a:xfrm>
        <a:prstGeom prst="downArrow">
          <a:avLst>
            <a:gd name="adj1" fmla="val 55000"/>
            <a:gd name="adj2" fmla="val 45000"/>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9736583" y="942886"/>
        <a:ext cx="444504" cy="608161"/>
      </dsp:txXfrm>
    </dsp:sp>
    <dsp:sp modelId="{95A37D7F-7B37-4110-B615-6C5971C73969}">
      <dsp:nvSpPr>
        <dsp:cNvPr id="0" name=""/>
        <dsp:cNvSpPr/>
      </dsp:nvSpPr>
      <dsp:spPr bwMode="white">
        <a:xfrm>
          <a:off x="10469118" y="2385192"/>
          <a:ext cx="808188" cy="808188"/>
        </a:xfrm>
        <a:prstGeom prst="downArrow">
          <a:avLst>
            <a:gd name="adj1" fmla="val 55000"/>
            <a:gd name="adj2" fmla="val 45000"/>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10650960" y="2385192"/>
        <a:ext cx="444504" cy="6081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CB100D-5B17-4A7E-BE0E-BCA4CD1ECCB0}">
      <dsp:nvSpPr>
        <dsp:cNvPr id="0" name=""/>
        <dsp:cNvSpPr/>
      </dsp:nvSpPr>
      <dsp:spPr>
        <a:xfrm>
          <a:off x="0" y="453806"/>
          <a:ext cx="12192000" cy="756000"/>
        </a:xfrm>
        <a:prstGeom prst="rect">
          <a:avLst/>
        </a:prstGeom>
        <a:solidFill>
          <a:schemeClr val="dk2">
            <a:alpha val="90000"/>
            <a:tint val="4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AFF1FE-C737-4FC5-8CCC-14581A2AA170}">
      <dsp:nvSpPr>
        <dsp:cNvPr id="0" name=""/>
        <dsp:cNvSpPr/>
      </dsp:nvSpPr>
      <dsp:spPr>
        <a:xfrm>
          <a:off x="609600" y="11006"/>
          <a:ext cx="8534400" cy="885600"/>
        </a:xfrm>
        <a:prstGeom prst="roundRect">
          <a:avLst/>
        </a:prstGeom>
        <a:solidFill>
          <a:schemeClr val="lt1">
            <a:hueOff val="0"/>
            <a:satOff val="0"/>
            <a:lumOff val="0"/>
            <a:alphaOff val="0"/>
          </a:schemeClr>
        </a:solidFill>
        <a:ln w="1587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marL="0" lvl="0" indent="0" algn="l" defTabSz="800100">
            <a:lnSpc>
              <a:spcPct val="90000"/>
            </a:lnSpc>
            <a:spcBef>
              <a:spcPct val="0"/>
            </a:spcBef>
            <a:spcAft>
              <a:spcPct val="35000"/>
            </a:spcAft>
            <a:buNone/>
          </a:pPr>
          <a:r>
            <a:rPr lang="en-US" sz="1800" kern="1200" dirty="0"/>
            <a:t>TESCO may focus straight now on doing practices that are safe for the ecosystem throughout its activities. This includes reducing energy use, improving trash management, and enhancing sustainable procuring and bundling</a:t>
          </a:r>
        </a:p>
      </dsp:txBody>
      <dsp:txXfrm>
        <a:off x="652831" y="54237"/>
        <a:ext cx="8447938" cy="799138"/>
      </dsp:txXfrm>
    </dsp:sp>
    <dsp:sp modelId="{F8EA1EC7-C0CC-48FF-A33D-2DD781DD598C}">
      <dsp:nvSpPr>
        <dsp:cNvPr id="0" name=""/>
        <dsp:cNvSpPr/>
      </dsp:nvSpPr>
      <dsp:spPr>
        <a:xfrm>
          <a:off x="0" y="1814606"/>
          <a:ext cx="12192000" cy="756000"/>
        </a:xfrm>
        <a:prstGeom prst="rect">
          <a:avLst/>
        </a:prstGeom>
        <a:solidFill>
          <a:schemeClr val="dk2">
            <a:alpha val="90000"/>
            <a:tint val="4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F7B6608-13BE-44AE-8E76-2E4AE13E9D69}">
      <dsp:nvSpPr>
        <dsp:cNvPr id="0" name=""/>
        <dsp:cNvSpPr/>
      </dsp:nvSpPr>
      <dsp:spPr>
        <a:xfrm>
          <a:off x="609600" y="1371806"/>
          <a:ext cx="8534400" cy="885600"/>
        </a:xfrm>
        <a:prstGeom prst="roundRect">
          <a:avLst/>
        </a:prstGeom>
        <a:solidFill>
          <a:schemeClr val="lt1">
            <a:hueOff val="0"/>
            <a:satOff val="0"/>
            <a:lumOff val="0"/>
            <a:alphaOff val="0"/>
          </a:schemeClr>
        </a:solidFill>
        <a:ln w="1587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marL="0" lvl="0" indent="0" algn="l" defTabSz="755650">
            <a:lnSpc>
              <a:spcPct val="90000"/>
            </a:lnSpc>
            <a:spcBef>
              <a:spcPct val="0"/>
            </a:spcBef>
            <a:spcAft>
              <a:spcPct val="35000"/>
            </a:spcAft>
            <a:buNone/>
          </a:pPr>
          <a:r>
            <a:rPr lang="en-US" sz="1700" kern="1200" dirty="0"/>
            <a:t>I</a:t>
          </a:r>
          <a:r>
            <a:rPr lang="en-US" sz="1800" kern="1200" dirty="0"/>
            <a:t>t may support neighborhood networks by providing financial assistance, donating extra food to worthy causes, and collaborating with non-profits to combat food insecurity</a:t>
          </a:r>
        </a:p>
      </dsp:txBody>
      <dsp:txXfrm>
        <a:off x="652831" y="1415037"/>
        <a:ext cx="8447938" cy="799138"/>
      </dsp:txXfrm>
    </dsp:sp>
    <dsp:sp modelId="{1180615C-939E-4CC4-9464-E01F64DBBCE3}">
      <dsp:nvSpPr>
        <dsp:cNvPr id="0" name=""/>
        <dsp:cNvSpPr/>
      </dsp:nvSpPr>
      <dsp:spPr>
        <a:xfrm>
          <a:off x="0" y="3175406"/>
          <a:ext cx="12192000" cy="756000"/>
        </a:xfrm>
        <a:prstGeom prst="rect">
          <a:avLst/>
        </a:prstGeom>
        <a:solidFill>
          <a:schemeClr val="dk2">
            <a:alpha val="90000"/>
            <a:tint val="4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77CFFA-C35E-485E-BFB3-0A9271A0CF99}">
      <dsp:nvSpPr>
        <dsp:cNvPr id="0" name=""/>
        <dsp:cNvSpPr/>
      </dsp:nvSpPr>
      <dsp:spPr>
        <a:xfrm>
          <a:off x="609600" y="2732606"/>
          <a:ext cx="8534400" cy="885600"/>
        </a:xfrm>
        <a:prstGeom prst="roundRect">
          <a:avLst/>
        </a:prstGeom>
        <a:solidFill>
          <a:schemeClr val="lt1">
            <a:hueOff val="0"/>
            <a:satOff val="0"/>
            <a:lumOff val="0"/>
            <a:alphaOff val="0"/>
          </a:schemeClr>
        </a:solidFill>
        <a:ln w="1587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marL="0" lvl="0" indent="0" algn="l" defTabSz="800100">
            <a:lnSpc>
              <a:spcPct val="90000"/>
            </a:lnSpc>
            <a:spcBef>
              <a:spcPct val="0"/>
            </a:spcBef>
            <a:spcAft>
              <a:spcPct val="35000"/>
            </a:spcAft>
            <a:buNone/>
          </a:pPr>
          <a:r>
            <a:rPr lang="en-US" sz="1800" kern="1200" dirty="0"/>
            <a:t>To improve their management efforts and maintain a favorable brand image in the post-pandemic period, TESCO plc, a major retail organization, might turn to green marketing </a:t>
          </a:r>
        </a:p>
      </dsp:txBody>
      <dsp:txXfrm>
        <a:off x="652831" y="2775837"/>
        <a:ext cx="8447938" cy="7991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80FF4-E33D-48FD-8A38-A401E291B52A}">
      <dsp:nvSpPr>
        <dsp:cNvPr id="0" name=""/>
        <dsp:cNvSpPr/>
      </dsp:nvSpPr>
      <dsp:spPr>
        <a:xfrm>
          <a:off x="-5703518" y="-873194"/>
          <a:ext cx="6791704" cy="6791704"/>
        </a:xfrm>
        <a:prstGeom prst="blockArc">
          <a:avLst>
            <a:gd name="adj1" fmla="val 18900000"/>
            <a:gd name="adj2" fmla="val 2700000"/>
            <a:gd name="adj3" fmla="val 318"/>
          </a:avLst>
        </a:pr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FD49B5-520F-4AA8-BBA5-BEFAFAF95122}">
      <dsp:nvSpPr>
        <dsp:cNvPr id="0" name=""/>
        <dsp:cNvSpPr/>
      </dsp:nvSpPr>
      <dsp:spPr>
        <a:xfrm>
          <a:off x="700289" y="504531"/>
          <a:ext cx="10903143" cy="1009063"/>
        </a:xfrm>
        <a:prstGeom prst="rect">
          <a:avLst/>
        </a:prstGeom>
        <a:gradFill rotWithShape="0">
          <a:gsLst>
            <a:gs pos="0">
              <a:schemeClr val="accent4">
                <a:hueOff val="0"/>
                <a:satOff val="0"/>
                <a:lumOff val="0"/>
                <a:alphaOff val="0"/>
                <a:tint val="54000"/>
                <a:alpha val="100000"/>
                <a:satMod val="105000"/>
                <a:lumMod val="110000"/>
              </a:schemeClr>
            </a:gs>
            <a:gs pos="100000">
              <a:schemeClr val="accent4">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944"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TESCO may make effective use of various showcase platforms to effectively communicate their CSR initiatives and CSR efforts</a:t>
          </a:r>
        </a:p>
      </dsp:txBody>
      <dsp:txXfrm>
        <a:off x="700289" y="504531"/>
        <a:ext cx="10903143" cy="1009063"/>
      </dsp:txXfrm>
    </dsp:sp>
    <dsp:sp modelId="{93F1392E-AE34-41D9-B5AF-32CEB4C53C9E}">
      <dsp:nvSpPr>
        <dsp:cNvPr id="0" name=""/>
        <dsp:cNvSpPr/>
      </dsp:nvSpPr>
      <dsp:spPr>
        <a:xfrm>
          <a:off x="69625" y="378398"/>
          <a:ext cx="1261329" cy="1261329"/>
        </a:xfrm>
        <a:prstGeom prst="ellipse">
          <a:avLst/>
        </a:prstGeom>
        <a:gradFill rotWithShape="0">
          <a:gsLst>
            <a:gs pos="0">
              <a:schemeClr val="lt1">
                <a:hueOff val="0"/>
                <a:satOff val="0"/>
                <a:lumOff val="0"/>
                <a:alphaOff val="0"/>
                <a:tint val="54000"/>
                <a:alpha val="100000"/>
                <a:satMod val="105000"/>
                <a:lumMod val="110000"/>
              </a:schemeClr>
            </a:gs>
            <a:gs pos="100000">
              <a:schemeClr val="lt1">
                <a:hueOff val="0"/>
                <a:satOff val="0"/>
                <a:lumOff val="0"/>
                <a:alphaOff val="0"/>
                <a:tint val="78000"/>
                <a:alpha val="92000"/>
                <a:satMod val="109000"/>
                <a:lumMod val="100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6D179D30-C294-4225-B491-5705A6986825}">
      <dsp:nvSpPr>
        <dsp:cNvPr id="0" name=""/>
        <dsp:cNvSpPr/>
      </dsp:nvSpPr>
      <dsp:spPr>
        <a:xfrm>
          <a:off x="1067084" y="2018126"/>
          <a:ext cx="10536349" cy="1009063"/>
        </a:xfrm>
        <a:prstGeom prst="rect">
          <a:avLst/>
        </a:prstGeom>
        <a:gradFill rotWithShape="0">
          <a:gsLst>
            <a:gs pos="0">
              <a:schemeClr val="accent4">
                <a:hueOff val="-1092658"/>
                <a:satOff val="-1313"/>
                <a:lumOff val="-1569"/>
                <a:alphaOff val="0"/>
                <a:tint val="54000"/>
                <a:alpha val="100000"/>
                <a:satMod val="105000"/>
                <a:lumMod val="110000"/>
              </a:schemeClr>
            </a:gs>
            <a:gs pos="100000">
              <a:schemeClr val="accent4">
                <a:hueOff val="-1092658"/>
                <a:satOff val="-1313"/>
                <a:lumOff val="-1569"/>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944"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This includes showcasing its ethical business practices through advertising campaigns, online entertainment venues, and its website related to CSR</a:t>
          </a:r>
        </a:p>
      </dsp:txBody>
      <dsp:txXfrm>
        <a:off x="1067084" y="2018126"/>
        <a:ext cx="10536349" cy="1009063"/>
      </dsp:txXfrm>
    </dsp:sp>
    <dsp:sp modelId="{79CC9E30-82E3-4F7C-8DE7-7BF291C79894}">
      <dsp:nvSpPr>
        <dsp:cNvPr id="0" name=""/>
        <dsp:cNvSpPr/>
      </dsp:nvSpPr>
      <dsp:spPr>
        <a:xfrm>
          <a:off x="436419" y="1891993"/>
          <a:ext cx="1261329" cy="1261329"/>
        </a:xfrm>
        <a:prstGeom prst="ellipse">
          <a:avLst/>
        </a:prstGeom>
        <a:gradFill rotWithShape="0">
          <a:gsLst>
            <a:gs pos="0">
              <a:schemeClr val="lt1">
                <a:hueOff val="0"/>
                <a:satOff val="0"/>
                <a:lumOff val="0"/>
                <a:alphaOff val="0"/>
                <a:tint val="54000"/>
                <a:alpha val="100000"/>
                <a:satMod val="105000"/>
                <a:lumMod val="110000"/>
              </a:schemeClr>
            </a:gs>
            <a:gs pos="100000">
              <a:schemeClr val="lt1">
                <a:hueOff val="0"/>
                <a:satOff val="0"/>
                <a:lumOff val="0"/>
                <a:alphaOff val="0"/>
                <a:tint val="78000"/>
                <a:alpha val="92000"/>
                <a:satMod val="109000"/>
                <a:lumMod val="100000"/>
              </a:schemeClr>
            </a:gs>
          </a:gsLst>
          <a:lin ang="5400000" scaled="0"/>
        </a:gradFill>
        <a:ln w="9525" cap="flat" cmpd="sng" algn="ctr">
          <a:solidFill>
            <a:schemeClr val="accent4">
              <a:hueOff val="-1092658"/>
              <a:satOff val="-1313"/>
              <a:lumOff val="-1569"/>
              <a:alphaOff val="0"/>
            </a:schemeClr>
          </a:solidFill>
          <a:prstDash val="solid"/>
        </a:ln>
        <a:effectLst/>
      </dsp:spPr>
      <dsp:style>
        <a:lnRef idx="1">
          <a:scrgbClr r="0" g="0" b="0"/>
        </a:lnRef>
        <a:fillRef idx="2">
          <a:scrgbClr r="0" g="0" b="0"/>
        </a:fillRef>
        <a:effectRef idx="0">
          <a:scrgbClr r="0" g="0" b="0"/>
        </a:effectRef>
        <a:fontRef idx="minor"/>
      </dsp:style>
    </dsp:sp>
    <dsp:sp modelId="{CCF2B358-6B9F-476E-868C-7EC503C1C24D}">
      <dsp:nvSpPr>
        <dsp:cNvPr id="0" name=""/>
        <dsp:cNvSpPr/>
      </dsp:nvSpPr>
      <dsp:spPr>
        <a:xfrm>
          <a:off x="700289" y="3531721"/>
          <a:ext cx="10903143" cy="1009063"/>
        </a:xfrm>
        <a:prstGeom prst="rect">
          <a:avLst/>
        </a:prstGeom>
        <a:gradFill rotWithShape="0">
          <a:gsLst>
            <a:gs pos="0">
              <a:schemeClr val="accent4">
                <a:hueOff val="-2185315"/>
                <a:satOff val="-2625"/>
                <a:lumOff val="-3138"/>
                <a:alphaOff val="0"/>
                <a:tint val="54000"/>
                <a:alpha val="100000"/>
                <a:satMod val="105000"/>
                <a:lumMod val="110000"/>
              </a:schemeClr>
            </a:gs>
            <a:gs pos="100000">
              <a:schemeClr val="accent4">
                <a:hueOff val="-2185315"/>
                <a:satOff val="-2625"/>
                <a:lumOff val="-3138"/>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944"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Simple writing about its social and natural effects will enable customers to make educated judgements and trust TESCO's commitment to manageability.</a:t>
          </a:r>
        </a:p>
      </dsp:txBody>
      <dsp:txXfrm>
        <a:off x="700289" y="3531721"/>
        <a:ext cx="10903143" cy="1009063"/>
      </dsp:txXfrm>
    </dsp:sp>
    <dsp:sp modelId="{3675B59E-0B63-4305-8F36-CCF71800918D}">
      <dsp:nvSpPr>
        <dsp:cNvPr id="0" name=""/>
        <dsp:cNvSpPr/>
      </dsp:nvSpPr>
      <dsp:spPr>
        <a:xfrm>
          <a:off x="69625" y="3405588"/>
          <a:ext cx="1261329" cy="1261329"/>
        </a:xfrm>
        <a:prstGeom prst="ellipse">
          <a:avLst/>
        </a:prstGeom>
        <a:gradFill rotWithShape="0">
          <a:gsLst>
            <a:gs pos="0">
              <a:schemeClr val="lt1">
                <a:hueOff val="0"/>
                <a:satOff val="0"/>
                <a:lumOff val="0"/>
                <a:alphaOff val="0"/>
                <a:tint val="54000"/>
                <a:alpha val="100000"/>
                <a:satMod val="105000"/>
                <a:lumMod val="110000"/>
              </a:schemeClr>
            </a:gs>
            <a:gs pos="100000">
              <a:schemeClr val="lt1">
                <a:hueOff val="0"/>
                <a:satOff val="0"/>
                <a:lumOff val="0"/>
                <a:alphaOff val="0"/>
                <a:tint val="78000"/>
                <a:alpha val="92000"/>
                <a:satMod val="109000"/>
                <a:lumMod val="100000"/>
              </a:schemeClr>
            </a:gs>
          </a:gsLst>
          <a:lin ang="5400000" scaled="0"/>
        </a:gradFill>
        <a:ln w="9525" cap="flat" cmpd="sng" algn="ctr">
          <a:solidFill>
            <a:schemeClr val="accent4">
              <a:hueOff val="-2185315"/>
              <a:satOff val="-2625"/>
              <a:lumOff val="-3138"/>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BD18BA-D227-4629-80B9-6233BBEF4837}">
      <dsp:nvSpPr>
        <dsp:cNvPr id="0" name=""/>
        <dsp:cNvSpPr/>
      </dsp:nvSpPr>
      <dsp:spPr>
        <a:xfrm>
          <a:off x="682635" y="1778"/>
          <a:ext cx="3074046" cy="1844427"/>
        </a:xfrm>
        <a:prstGeom prst="rect">
          <a:avLst/>
        </a:prstGeom>
        <a:gradFill rotWithShape="0">
          <a:gsLst>
            <a:gs pos="0">
              <a:schemeClr val="accent5">
                <a:shade val="50000"/>
                <a:hueOff val="0"/>
                <a:satOff val="0"/>
                <a:lumOff val="0"/>
                <a:alphaOff val="0"/>
                <a:tint val="54000"/>
                <a:alpha val="100000"/>
                <a:satMod val="105000"/>
                <a:lumMod val="110000"/>
              </a:schemeClr>
            </a:gs>
            <a:gs pos="100000">
              <a:schemeClr val="accent5">
                <a:shade val="50000"/>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TESCO may contribute to more widespread ecological goals and promote a manageable culture within the retail sector </a:t>
          </a:r>
        </a:p>
      </dsp:txBody>
      <dsp:txXfrm>
        <a:off x="682635" y="1778"/>
        <a:ext cx="3074046" cy="1844427"/>
      </dsp:txXfrm>
    </dsp:sp>
    <dsp:sp modelId="{446ADEDA-C620-478A-81E3-FC6FDB1A6AF3}">
      <dsp:nvSpPr>
        <dsp:cNvPr id="0" name=""/>
        <dsp:cNvSpPr/>
      </dsp:nvSpPr>
      <dsp:spPr>
        <a:xfrm>
          <a:off x="4064086" y="1778"/>
          <a:ext cx="3074046" cy="1844427"/>
        </a:xfrm>
        <a:prstGeom prst="rect">
          <a:avLst/>
        </a:prstGeom>
        <a:gradFill rotWithShape="0">
          <a:gsLst>
            <a:gs pos="0">
              <a:schemeClr val="accent5">
                <a:shade val="50000"/>
                <a:hueOff val="90760"/>
                <a:satOff val="-3980"/>
                <a:lumOff val="17026"/>
                <a:alphaOff val="0"/>
                <a:tint val="54000"/>
                <a:alpha val="100000"/>
                <a:satMod val="105000"/>
                <a:lumMod val="110000"/>
              </a:schemeClr>
            </a:gs>
            <a:gs pos="100000">
              <a:schemeClr val="accent5">
                <a:shade val="50000"/>
                <a:hueOff val="90760"/>
                <a:satOff val="-3980"/>
                <a:lumOff val="17026"/>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TESCO can increase the adaptability of its production network by emphasizing local producers and ranchers for sourcing and assistance</a:t>
          </a:r>
        </a:p>
      </dsp:txBody>
      <dsp:txXfrm>
        <a:off x="4064086" y="1778"/>
        <a:ext cx="3074046" cy="1844427"/>
      </dsp:txXfrm>
    </dsp:sp>
    <dsp:sp modelId="{11967C39-ECD0-44B4-AD9C-9B34088B1216}">
      <dsp:nvSpPr>
        <dsp:cNvPr id="0" name=""/>
        <dsp:cNvSpPr/>
      </dsp:nvSpPr>
      <dsp:spPr>
        <a:xfrm>
          <a:off x="7445537" y="1778"/>
          <a:ext cx="3074046" cy="1844427"/>
        </a:xfrm>
        <a:prstGeom prst="rect">
          <a:avLst/>
        </a:prstGeom>
        <a:gradFill rotWithShape="0">
          <a:gsLst>
            <a:gs pos="0">
              <a:schemeClr val="accent5">
                <a:shade val="50000"/>
                <a:hueOff val="181521"/>
                <a:satOff val="-7960"/>
                <a:lumOff val="34051"/>
                <a:alphaOff val="0"/>
                <a:tint val="54000"/>
                <a:alpha val="100000"/>
                <a:satMod val="105000"/>
                <a:lumMod val="110000"/>
              </a:schemeClr>
            </a:gs>
            <a:gs pos="100000">
              <a:schemeClr val="accent5">
                <a:shade val="50000"/>
                <a:hueOff val="181521"/>
                <a:satOff val="-7960"/>
                <a:lumOff val="34051"/>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TESCO can accelerate its efforts to reduce plastic waste. Conducting campaigns, such as encouraging customers to carry their own bags or working with suppliers </a:t>
          </a:r>
        </a:p>
      </dsp:txBody>
      <dsp:txXfrm>
        <a:off x="7445537" y="1778"/>
        <a:ext cx="3074046" cy="1844427"/>
      </dsp:txXfrm>
    </dsp:sp>
    <dsp:sp modelId="{DFF7C56D-37FB-464F-AB13-650C2A3F1747}">
      <dsp:nvSpPr>
        <dsp:cNvPr id="0" name=""/>
        <dsp:cNvSpPr/>
      </dsp:nvSpPr>
      <dsp:spPr>
        <a:xfrm>
          <a:off x="2373360" y="2153610"/>
          <a:ext cx="3074046" cy="1844427"/>
        </a:xfrm>
        <a:prstGeom prst="rect">
          <a:avLst/>
        </a:prstGeom>
        <a:gradFill rotWithShape="0">
          <a:gsLst>
            <a:gs pos="0">
              <a:schemeClr val="accent5">
                <a:shade val="50000"/>
                <a:hueOff val="181521"/>
                <a:satOff val="-7960"/>
                <a:lumOff val="34051"/>
                <a:alphaOff val="0"/>
                <a:tint val="54000"/>
                <a:alpha val="100000"/>
                <a:satMod val="105000"/>
                <a:lumMod val="110000"/>
              </a:schemeClr>
            </a:gs>
            <a:gs pos="100000">
              <a:schemeClr val="accent5">
                <a:shade val="50000"/>
                <a:hueOff val="181521"/>
                <a:satOff val="-7960"/>
                <a:lumOff val="34051"/>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TESCO might invest in green energy sources to power its operations. The company may reduce its reliance on petroleum goods and advance the global transition to renewable energy </a:t>
          </a:r>
        </a:p>
      </dsp:txBody>
      <dsp:txXfrm>
        <a:off x="2373360" y="2153610"/>
        <a:ext cx="3074046" cy="1844427"/>
      </dsp:txXfrm>
    </dsp:sp>
    <dsp:sp modelId="{C93E5275-4E64-4FBF-B116-0929C559CC4F}">
      <dsp:nvSpPr>
        <dsp:cNvPr id="0" name=""/>
        <dsp:cNvSpPr/>
      </dsp:nvSpPr>
      <dsp:spPr>
        <a:xfrm>
          <a:off x="5754811" y="2153610"/>
          <a:ext cx="3074046" cy="1844427"/>
        </a:xfrm>
        <a:prstGeom prst="rect">
          <a:avLst/>
        </a:prstGeom>
        <a:gradFill rotWithShape="0">
          <a:gsLst>
            <a:gs pos="0">
              <a:schemeClr val="accent5">
                <a:shade val="50000"/>
                <a:hueOff val="90760"/>
                <a:satOff val="-3980"/>
                <a:lumOff val="17026"/>
                <a:alphaOff val="0"/>
                <a:tint val="54000"/>
                <a:alpha val="100000"/>
                <a:satMod val="105000"/>
                <a:lumMod val="110000"/>
              </a:schemeClr>
            </a:gs>
            <a:gs pos="100000">
              <a:schemeClr val="accent5">
                <a:shade val="50000"/>
                <a:hueOff val="90760"/>
                <a:satOff val="-3980"/>
                <a:lumOff val="17026"/>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The goals should have deadlines for completion and a clear schedule.</a:t>
          </a:r>
        </a:p>
      </dsp:txBody>
      <dsp:txXfrm>
        <a:off x="5754811" y="2153610"/>
        <a:ext cx="3074046" cy="184442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D326D-10C2-489C-AA34-80F85BD38C17}">
      <dsp:nvSpPr>
        <dsp:cNvPr id="0" name=""/>
        <dsp:cNvSpPr/>
      </dsp:nvSpPr>
      <dsp:spPr>
        <a:xfrm>
          <a:off x="5261237" y="2204953"/>
          <a:ext cx="1850343" cy="1850343"/>
        </a:xfrm>
        <a:prstGeom prst="ellipse">
          <a:avLst/>
        </a:prstGeom>
        <a:solidFill>
          <a:schemeClr val="accent6">
            <a:shade val="6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Tesco's global operations, particularly in areas that were severely affected by the crisis and saw a fall in sales and profitability.</a:t>
          </a:r>
        </a:p>
      </dsp:txBody>
      <dsp:txXfrm>
        <a:off x="5532213" y="2475929"/>
        <a:ext cx="1308391" cy="1308391"/>
      </dsp:txXfrm>
    </dsp:sp>
    <dsp:sp modelId="{BA6EAAAE-0AC3-407B-BA52-BCA19469F817}">
      <dsp:nvSpPr>
        <dsp:cNvPr id="0" name=""/>
        <dsp:cNvSpPr/>
      </dsp:nvSpPr>
      <dsp:spPr>
        <a:xfrm rot="12080136">
          <a:off x="2252155" y="1918055"/>
          <a:ext cx="3012406" cy="527348"/>
        </a:xfrm>
        <a:prstGeom prst="lef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DE5CF-0208-4E75-AF86-2780B31ED447}">
      <dsp:nvSpPr>
        <dsp:cNvPr id="0" name=""/>
        <dsp:cNvSpPr/>
      </dsp:nvSpPr>
      <dsp:spPr>
        <a:xfrm>
          <a:off x="601088" y="523434"/>
          <a:ext cx="3508586" cy="2220585"/>
        </a:xfrm>
        <a:prstGeom prst="roundRect">
          <a:avLst>
            <a:gd name="adj" fmla="val 10000"/>
          </a:avLst>
        </a:prstGeom>
        <a:solidFill>
          <a:schemeClr val="accent6">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US" sz="1700" kern="1200" dirty="0"/>
            <a:t>Tesco PLC was able to effectively manage the crisis by putting in place stringent safety controls, maintaining the robustness of the supply chain, and taking advantage of the boom in e-commerce.
</a:t>
          </a:r>
        </a:p>
      </dsp:txBody>
      <dsp:txXfrm>
        <a:off x="666127" y="588473"/>
        <a:ext cx="3378508" cy="2090507"/>
      </dsp:txXfrm>
    </dsp:sp>
    <dsp:sp modelId="{80D87DD2-36A3-4586-9744-124FDBB27135}">
      <dsp:nvSpPr>
        <dsp:cNvPr id="0" name=""/>
        <dsp:cNvSpPr/>
      </dsp:nvSpPr>
      <dsp:spPr>
        <a:xfrm rot="16200000">
          <a:off x="5477279" y="1149604"/>
          <a:ext cx="1418260" cy="527348"/>
        </a:xfrm>
        <a:prstGeom prst="leftArrow">
          <a:avLst>
            <a:gd name="adj1" fmla="val 60000"/>
            <a:gd name="adj2" fmla="val 50000"/>
          </a:avLst>
        </a:prstGeom>
        <a:solidFill>
          <a:schemeClr val="accent6">
            <a:shade val="90000"/>
            <a:hueOff val="96929"/>
            <a:satOff val="-3355"/>
            <a:lumOff val="2113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0FC401C-68EB-4C60-B9C3-A8551259D3D0}">
      <dsp:nvSpPr>
        <dsp:cNvPr id="0" name=""/>
        <dsp:cNvSpPr/>
      </dsp:nvSpPr>
      <dsp:spPr>
        <a:xfrm>
          <a:off x="4679055" y="1017"/>
          <a:ext cx="3014707" cy="1406261"/>
        </a:xfrm>
        <a:prstGeom prst="roundRect">
          <a:avLst>
            <a:gd name="adj" fmla="val 10000"/>
          </a:avLst>
        </a:prstGeom>
        <a:solidFill>
          <a:schemeClr val="accent6">
            <a:shade val="50000"/>
            <a:hueOff val="93008"/>
            <a:satOff val="-3590"/>
            <a:lumOff val="2757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US" sz="1700" kern="1200" dirty="0"/>
            <a:t>During the epidemic, Tesco PLC saw a marked rise in demand for necessities, which increased sales and profits.</a:t>
          </a:r>
        </a:p>
        <a:p>
          <a:pPr marL="0" lvl="0" indent="0" algn="ctr" defTabSz="755650">
            <a:lnSpc>
              <a:spcPct val="90000"/>
            </a:lnSpc>
            <a:spcBef>
              <a:spcPct val="0"/>
            </a:spcBef>
            <a:spcAft>
              <a:spcPct val="35000"/>
            </a:spcAft>
            <a:buNone/>
          </a:pPr>
          <a:endParaRPr lang="en-US" sz="1700" kern="1200" dirty="0"/>
        </a:p>
      </dsp:txBody>
      <dsp:txXfrm>
        <a:off x="4720243" y="42205"/>
        <a:ext cx="2932331" cy="1323885"/>
      </dsp:txXfrm>
    </dsp:sp>
    <dsp:sp modelId="{B12D5094-8761-4826-84C6-362F1E2E4D3E}">
      <dsp:nvSpPr>
        <dsp:cNvPr id="0" name=""/>
        <dsp:cNvSpPr/>
      </dsp:nvSpPr>
      <dsp:spPr>
        <a:xfrm rot="20381208">
          <a:off x="7126304" y="1949060"/>
          <a:ext cx="3076758" cy="527348"/>
        </a:xfrm>
        <a:prstGeom prst="leftArrow">
          <a:avLst>
            <a:gd name="adj1" fmla="val 60000"/>
            <a:gd name="adj2" fmla="val 50000"/>
          </a:avLst>
        </a:prstGeom>
        <a:solidFill>
          <a:schemeClr val="accent6">
            <a:shade val="90000"/>
            <a:hueOff val="96929"/>
            <a:satOff val="-3355"/>
            <a:lumOff val="2113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B94991-E614-4AE4-A619-A2578823BCDB}">
      <dsp:nvSpPr>
        <dsp:cNvPr id="0" name=""/>
        <dsp:cNvSpPr/>
      </dsp:nvSpPr>
      <dsp:spPr>
        <a:xfrm>
          <a:off x="8500129" y="508413"/>
          <a:ext cx="3214520" cy="2340539"/>
        </a:xfrm>
        <a:prstGeom prst="roundRect">
          <a:avLst>
            <a:gd name="adj" fmla="val 10000"/>
          </a:avLst>
        </a:prstGeom>
        <a:solidFill>
          <a:schemeClr val="accent6">
            <a:shade val="50000"/>
            <a:hueOff val="93008"/>
            <a:satOff val="-3590"/>
            <a:lumOff val="2757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US" sz="1700" kern="1200" dirty="0"/>
            <a:t>Tesco made significant investments in its digital infrastructure and improved its online delivery capabilities as a result of the pandemic, which hastened the transition towards online purchasing.</a:t>
          </a:r>
        </a:p>
        <a:p>
          <a:pPr marL="0" lvl="0" indent="0" algn="ctr" defTabSz="755650">
            <a:lnSpc>
              <a:spcPct val="90000"/>
            </a:lnSpc>
            <a:spcBef>
              <a:spcPct val="0"/>
            </a:spcBef>
            <a:spcAft>
              <a:spcPct val="35000"/>
            </a:spcAft>
            <a:buNone/>
          </a:pPr>
          <a:endParaRPr lang="en-US" sz="1700" kern="1200" dirty="0"/>
        </a:p>
      </dsp:txBody>
      <dsp:txXfrm>
        <a:off x="8568681" y="576965"/>
        <a:ext cx="3077416" cy="220343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3">
  <dgm:title val=""/>
  <dgm:desc val=""/>
  <dgm:catLst>
    <dgm:cat type="simple" pri="105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1ADD51-BEE1-44D1-A08E-F5889A2AED02}" type="datetimeFigureOut">
              <a:rPr lang="en-US" smtClean="0"/>
              <a:t>7/10/23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2C070-423E-43A4-B2B1-0A4798357B03}"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5</a:t>
            </a:fld>
            <a:endParaRPr lang="en-US" dirty="0"/>
          </a:p>
        </p:txBody>
      </p:sp>
    </p:spTree>
    <p:extLst>
      <p:ext uri="{BB962C8B-B14F-4D97-AF65-F5344CB8AC3E}">
        <p14:creationId xmlns:p14="http://schemas.microsoft.com/office/powerpoint/2010/main" val="1314631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8</a:t>
            </a:fld>
            <a:endParaRPr lang="en-US" dirty="0"/>
          </a:p>
        </p:txBody>
      </p:sp>
    </p:spTree>
    <p:extLst>
      <p:ext uri="{BB962C8B-B14F-4D97-AF65-F5344CB8AC3E}">
        <p14:creationId xmlns:p14="http://schemas.microsoft.com/office/powerpoint/2010/main" val="3212516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endParaRPr lang="en-GB" alt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endParaRPr lang="en-GB" alt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11</a:t>
            </a:fld>
            <a:endParaRPr lang="en-US" dirty="0"/>
          </a:p>
        </p:txBody>
      </p:sp>
    </p:spTree>
    <p:extLst>
      <p:ext uri="{BB962C8B-B14F-4D97-AF65-F5344CB8AC3E}">
        <p14:creationId xmlns:p14="http://schemas.microsoft.com/office/powerpoint/2010/main" val="9681423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13</a:t>
            </a:fld>
            <a:endParaRPr lang="en-US" dirty="0"/>
          </a:p>
        </p:txBody>
      </p:sp>
    </p:spTree>
    <p:extLst>
      <p:ext uri="{BB962C8B-B14F-4D97-AF65-F5344CB8AC3E}">
        <p14:creationId xmlns:p14="http://schemas.microsoft.com/office/powerpoint/2010/main" val="3149508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14</a:t>
            </a:fld>
            <a:endParaRPr lang="en-US" dirty="0"/>
          </a:p>
        </p:txBody>
      </p:sp>
    </p:spTree>
    <p:extLst>
      <p:ext uri="{BB962C8B-B14F-4D97-AF65-F5344CB8AC3E}">
        <p14:creationId xmlns:p14="http://schemas.microsoft.com/office/powerpoint/2010/main" val="1587694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71650B-8A6C-47D5-83CC-9E297339B71A}" type="datetimeFigureOut">
              <a:rPr lang="en-US" smtClean="0"/>
              <a:t>7/10/23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BC4C4A7A-A5AC-45D4-9B1C-14A9AD39E3B6}"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14199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71650B-8A6C-47D5-83CC-9E297339B71A}"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4C4A7A-A5AC-45D4-9B1C-14A9AD39E3B6}"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9005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71650B-8A6C-47D5-83CC-9E297339B71A}"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4C4A7A-A5AC-45D4-9B1C-14A9AD39E3B6}"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04359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71650B-8A6C-47D5-83CC-9E297339B71A}"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4C4A7A-A5AC-45D4-9B1C-14A9AD39E3B6}"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8219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71650B-8A6C-47D5-83CC-9E297339B71A}" type="datetimeFigureOut">
              <a:rPr lang="en-US" smtClean="0"/>
              <a:t>7/10/23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C4C4A7A-A5AC-45D4-9B1C-14A9AD39E3B6}"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57778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71650B-8A6C-47D5-83CC-9E297339B71A}" type="datetimeFigureOut">
              <a:rPr lang="en-US" smtClean="0"/>
              <a:t>7/10/23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C4C4A7A-A5AC-45D4-9B1C-14A9AD39E3B6}"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96528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71650B-8A6C-47D5-83CC-9E297339B71A}" type="datetimeFigureOut">
              <a:rPr lang="en-US" smtClean="0"/>
              <a:t>7/10/23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212844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71650B-8A6C-47D5-83CC-9E297339B71A}"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4C4A7A-A5AC-45D4-9B1C-14A9AD39E3B6}"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8566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D71650B-8A6C-47D5-83CC-9E297339B71A}" type="datetimeFigureOut">
              <a:rPr lang="en-US" smtClean="0"/>
              <a:t>7/10/23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BC4C4A7A-A5AC-45D4-9B1C-14A9AD39E3B6}"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8493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71650B-8A6C-47D5-83CC-9E297339B71A}"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4C4A7A-A5AC-45D4-9B1C-14A9AD39E3B6}"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27851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71650B-8A6C-47D5-83CC-9E297339B71A}"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4C4A7A-A5AC-45D4-9B1C-14A9AD39E3B6}"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953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D71650B-8A6C-47D5-83CC-9E297339B71A}" type="datetimeFigureOut">
              <a:rPr lang="en-US" smtClean="0"/>
              <a:t>7/10/23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C4C4A7A-A5AC-45D4-9B1C-14A9AD39E3B6}"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663376"/>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3686" y="3985032"/>
            <a:ext cx="11598314" cy="2047447"/>
          </a:xfrm>
        </p:spPr>
        <p:txBody>
          <a:bodyPr>
            <a:noAutofit/>
          </a:bodyPr>
          <a:lstStyle/>
          <a:p>
            <a:pPr algn="ctr"/>
            <a:r>
              <a:rPr lang="en-US" sz="5400" i="1" dirty="0">
                <a:solidFill>
                  <a:schemeClr val="accent1">
                    <a:lumMod val="75000"/>
                  </a:schemeClr>
                </a:solidFill>
                <a:effectLst>
                  <a:outerShdw blurRad="38100" dist="38100" dir="2700000" algn="tl">
                    <a:srgbClr val="000000">
                      <a:alpha val="43137"/>
                    </a:srgbClr>
                  </a:outerShdw>
                </a:effectLst>
              </a:rPr>
              <a:t>A Critical Analysis of the Global Business Environment - Post Pandemic</a:t>
            </a:r>
            <a:br>
              <a:rPr lang="en-US" sz="5400" i="1">
                <a:solidFill>
                  <a:schemeClr val="accent1">
                    <a:lumMod val="75000"/>
                  </a:schemeClr>
                </a:solidFill>
                <a:effectLst>
                  <a:outerShdw blurRad="38100" dist="38100" dir="2700000" algn="tl">
                    <a:srgbClr val="000000">
                      <a:alpha val="43137"/>
                    </a:srgbClr>
                  </a:outerShdw>
                </a:effectLst>
              </a:rPr>
            </a:br>
            <a:br>
              <a:rPr lang="en-GB" sz="5400" i="1">
                <a:solidFill>
                  <a:schemeClr val="accent1">
                    <a:lumMod val="75000"/>
                  </a:schemeClr>
                </a:solidFill>
                <a:effectLst>
                  <a:outerShdw blurRad="38100" dist="38100" dir="2700000" algn="tl">
                    <a:srgbClr val="000000">
                      <a:alpha val="43137"/>
                    </a:srgbClr>
                  </a:outerShdw>
                </a:effectLst>
              </a:rPr>
            </a:br>
            <a:r>
              <a:rPr lang="en-US" sz="5400" i="1">
                <a:solidFill>
                  <a:schemeClr val="accent1">
                    <a:lumMod val="75000"/>
                  </a:schemeClr>
                </a:solidFill>
                <a:effectLst>
                  <a:outerShdw blurRad="38100" dist="38100" dir="2700000" algn="tl">
                    <a:srgbClr val="000000">
                      <a:alpha val="43137"/>
                    </a:srgbClr>
                  </a:outerShdw>
                </a:effectLst>
              </a:rPr>
              <a:t>Tesco PLC</a:t>
            </a:r>
            <a:br>
              <a:rPr lang="en-GB" sz="5400" i="1">
                <a:solidFill>
                  <a:schemeClr val="accent1">
                    <a:lumMod val="75000"/>
                  </a:schemeClr>
                </a:solidFill>
                <a:effectLst>
                  <a:outerShdw blurRad="38100" dist="38100" dir="2700000" algn="tl">
                    <a:srgbClr val="000000">
                      <a:alpha val="43137"/>
                    </a:srgbClr>
                  </a:outerShdw>
                </a:effectLst>
              </a:rPr>
            </a:br>
            <a:br>
              <a:rPr lang="en-GB" sz="5400" i="1">
                <a:solidFill>
                  <a:schemeClr val="accent1">
                    <a:lumMod val="75000"/>
                  </a:schemeClr>
                </a:solidFill>
                <a:effectLst>
                  <a:outerShdw blurRad="38100" dist="38100" dir="2700000" algn="tl">
                    <a:srgbClr val="000000">
                      <a:alpha val="43137"/>
                    </a:srgbClr>
                  </a:outerShdw>
                </a:effectLst>
              </a:rPr>
            </a:br>
            <a:r>
              <a:rPr lang="en-GB" sz="2600" i="1">
                <a:solidFill>
                  <a:schemeClr val="accent1">
                    <a:lumMod val="75000"/>
                  </a:schemeClr>
                </a:solidFill>
                <a:effectLst>
                  <a:outerShdw blurRad="38100" dist="38100" dir="2700000" algn="tl">
                    <a:srgbClr val="000000">
                      <a:alpha val="43137"/>
                    </a:srgbClr>
                  </a:outerShdw>
                </a:effectLst>
              </a:rPr>
              <a:t>Submitted by:</a:t>
            </a:r>
            <a:br>
              <a:rPr lang="en-GB" sz="2600" i="1">
                <a:solidFill>
                  <a:schemeClr val="accent1">
                    <a:lumMod val="75000"/>
                  </a:schemeClr>
                </a:solidFill>
                <a:effectLst>
                  <a:outerShdw blurRad="38100" dist="38100" dir="2700000" algn="tl">
                    <a:srgbClr val="000000">
                      <a:alpha val="43137"/>
                    </a:srgbClr>
                  </a:outerShdw>
                </a:effectLst>
              </a:rPr>
            </a:br>
            <a:r>
              <a:rPr lang="en-GB" sz="2600" i="1">
                <a:solidFill>
                  <a:schemeClr val="accent1">
                    <a:lumMod val="75000"/>
                  </a:schemeClr>
                </a:solidFill>
                <a:effectLst>
                  <a:outerShdw blurRad="38100" dist="38100" dir="2700000" algn="tl">
                    <a:srgbClr val="000000">
                      <a:alpha val="43137"/>
                    </a:srgbClr>
                  </a:outerShdw>
                </a:effectLst>
              </a:rPr>
              <a:t>Simran jeet singh</a:t>
            </a:r>
            <a:br>
              <a:rPr lang="en-GB" sz="2600" i="1">
                <a:solidFill>
                  <a:schemeClr val="accent1">
                    <a:lumMod val="75000"/>
                  </a:schemeClr>
                </a:solidFill>
                <a:effectLst>
                  <a:outerShdw blurRad="38100" dist="38100" dir="2700000" algn="tl">
                    <a:srgbClr val="000000">
                      <a:alpha val="43137"/>
                    </a:srgbClr>
                  </a:outerShdw>
                </a:effectLst>
              </a:rPr>
            </a:br>
            <a:r>
              <a:rPr lang="en-GB" sz="2600" i="1">
                <a:solidFill>
                  <a:schemeClr val="accent1">
                    <a:lumMod val="75000"/>
                  </a:schemeClr>
                </a:solidFill>
                <a:effectLst>
                  <a:outerShdw blurRad="38100" dist="38100" dir="2700000" algn="tl">
                    <a:srgbClr val="000000">
                      <a:alpha val="43137"/>
                    </a:srgbClr>
                  </a:outerShdw>
                </a:effectLst>
              </a:rPr>
              <a:t>(2238940)</a:t>
            </a:r>
            <a:endParaRPr lang="en-US" sz="2600" i="1" dirty="0">
              <a:solidFill>
                <a:schemeClr val="accent1">
                  <a:lumMod val="75000"/>
                </a:schemeClr>
              </a:solidFill>
              <a:effectLst>
                <a:outerShdw blurRad="38100" dist="38100" dir="2700000" algn="tl">
                  <a:srgbClr val="000000">
                    <a:alpha val="43137"/>
                  </a:srgbClr>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 y="459105"/>
            <a:ext cx="12192635" cy="1193800"/>
          </a:xfrm>
        </p:spPr>
        <p:txBody>
          <a:bodyPr>
            <a:normAutofit/>
          </a:bodyPr>
          <a:lstStyle/>
          <a:p>
            <a:pPr algn="ctr"/>
            <a:r>
              <a:rPr lang="en-US" sz="4800" dirty="0">
                <a:effectLst>
                  <a:outerShdw blurRad="38100" dist="38100" dir="2700000" algn="tl">
                    <a:srgbClr val="000000">
                      <a:alpha val="43137"/>
                    </a:srgbClr>
                  </a:outerShdw>
                </a:effectLst>
              </a:rPr>
              <a:t>Introduction </a:t>
            </a:r>
          </a:p>
        </p:txBody>
      </p:sp>
      <p:graphicFrame>
        <p:nvGraphicFramePr>
          <p:cNvPr id="4" name="Diagram 3"/>
          <p:cNvGraphicFramePr/>
          <p:nvPr>
            <p:extLst>
              <p:ext uri="{D42A27DB-BD31-4B8C-83A1-F6EECF244321}">
                <p14:modId xmlns:p14="http://schemas.microsoft.com/office/powerpoint/2010/main" val="1057078129"/>
              </p:ext>
            </p:extLst>
          </p:nvPr>
        </p:nvGraphicFramePr>
        <p:xfrm>
          <a:off x="-636" y="1879601"/>
          <a:ext cx="12192635" cy="418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32740"/>
            <a:ext cx="8534400" cy="942975"/>
          </a:xfrm>
        </p:spPr>
        <p:txBody>
          <a:bodyPr>
            <a:normAutofit fontScale="90000"/>
          </a:bodyPr>
          <a:lstStyle/>
          <a:p>
            <a:pPr algn="ctr"/>
            <a:r>
              <a:rPr lang="en-US" sz="4000" dirty="0">
                <a:effectLst>
                  <a:outerShdw blurRad="38100" dist="38100" dir="2700000" algn="tl">
                    <a:srgbClr val="000000">
                      <a:alpha val="43137"/>
                    </a:srgbClr>
                  </a:outerShdw>
                </a:effectLst>
              </a:rPr>
              <a:t>Internal Factors that drive its Global Business Environment</a:t>
            </a:r>
          </a:p>
        </p:txBody>
      </p:sp>
      <p:graphicFrame>
        <p:nvGraphicFramePr>
          <p:cNvPr id="5" name="Diagram 4"/>
          <p:cNvGraphicFramePr/>
          <p:nvPr>
            <p:extLst>
              <p:ext uri="{D42A27DB-BD31-4B8C-83A1-F6EECF244321}">
                <p14:modId xmlns:p14="http://schemas.microsoft.com/office/powerpoint/2010/main" val="1112357470"/>
              </p:ext>
            </p:extLst>
          </p:nvPr>
        </p:nvGraphicFramePr>
        <p:xfrm>
          <a:off x="0" y="1872343"/>
          <a:ext cx="12192000" cy="4985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3720" y="321492"/>
            <a:ext cx="8534400" cy="1507067"/>
          </a:xfrm>
        </p:spPr>
        <p:txBody>
          <a:bodyPr>
            <a:normAutofit fontScale="90000"/>
          </a:bodyPr>
          <a:lstStyle/>
          <a:p>
            <a:pPr algn="ctr"/>
            <a:r>
              <a:rPr lang="en-US" sz="4000" dirty="0">
                <a:effectLst>
                  <a:outerShdw blurRad="38100" dist="38100" dir="2700000" algn="tl">
                    <a:srgbClr val="000000">
                      <a:alpha val="43137"/>
                    </a:srgbClr>
                  </a:outerShdw>
                </a:effectLst>
              </a:rPr>
              <a:t>External Factors that drive its Global Business Environment</a:t>
            </a:r>
          </a:p>
        </p:txBody>
      </p:sp>
      <p:graphicFrame>
        <p:nvGraphicFramePr>
          <p:cNvPr id="7" name="Diagram 6">
            <a:extLst>
              <a:ext uri="{FF2B5EF4-FFF2-40B4-BE49-F238E27FC236}">
                <a16:creationId xmlns:a16="http://schemas.microsoft.com/office/drawing/2014/main" id="{B0491479-CB8A-CE23-5F50-AF3DC89BF19E}"/>
              </a:ext>
            </a:extLst>
          </p:cNvPr>
          <p:cNvGraphicFramePr/>
          <p:nvPr>
            <p:extLst>
              <p:ext uri="{D42A27DB-BD31-4B8C-83A1-F6EECF244321}">
                <p14:modId xmlns:p14="http://schemas.microsoft.com/office/powerpoint/2010/main" val="3366666239"/>
              </p:ext>
            </p:extLst>
          </p:nvPr>
        </p:nvGraphicFramePr>
        <p:xfrm>
          <a:off x="233680" y="1828559"/>
          <a:ext cx="11714480" cy="4797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3720" y="321492"/>
            <a:ext cx="8534400" cy="1507067"/>
          </a:xfrm>
        </p:spPr>
        <p:txBody>
          <a:bodyPr>
            <a:normAutofit/>
          </a:bodyPr>
          <a:lstStyle/>
          <a:p>
            <a:pPr algn="ctr"/>
            <a:r>
              <a:rPr lang="en-US" sz="4000" dirty="0">
                <a:effectLst>
                  <a:outerShdw blurRad="38100" dist="38100" dir="2700000" algn="tl">
                    <a:srgbClr val="000000">
                      <a:alpha val="43137"/>
                    </a:srgbClr>
                  </a:outerShdw>
                </a:effectLst>
              </a:rPr>
              <a:t>Continue</a:t>
            </a:r>
          </a:p>
        </p:txBody>
      </p:sp>
      <p:graphicFrame>
        <p:nvGraphicFramePr>
          <p:cNvPr id="7" name="Diagram 6">
            <a:extLst>
              <a:ext uri="{FF2B5EF4-FFF2-40B4-BE49-F238E27FC236}">
                <a16:creationId xmlns:a16="http://schemas.microsoft.com/office/drawing/2014/main" id="{B0491479-CB8A-CE23-5F50-AF3DC89BF19E}"/>
              </a:ext>
            </a:extLst>
          </p:cNvPr>
          <p:cNvGraphicFramePr/>
          <p:nvPr>
            <p:extLst>
              <p:ext uri="{D42A27DB-BD31-4B8C-83A1-F6EECF244321}">
                <p14:modId xmlns:p14="http://schemas.microsoft.com/office/powerpoint/2010/main" val="4107072659"/>
              </p:ext>
            </p:extLst>
          </p:nvPr>
        </p:nvGraphicFramePr>
        <p:xfrm>
          <a:off x="233680" y="1828559"/>
          <a:ext cx="11714480" cy="4797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028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3"/>
            <a:ext cx="12191683" cy="1507067"/>
          </a:xfrm>
        </p:spPr>
        <p:txBody>
          <a:bodyPr>
            <a:normAutofit/>
          </a:bodyPr>
          <a:lstStyle/>
          <a:p>
            <a:pPr algn="ctr"/>
            <a:r>
              <a:rPr lang="en-US" sz="2400" dirty="0">
                <a:effectLst>
                  <a:outerShdw blurRad="38100" dist="38100" dir="2700000" algn="tl">
                    <a:srgbClr val="000000">
                      <a:alpha val="43137"/>
                    </a:srgbClr>
                  </a:outerShdw>
                </a:effectLst>
              </a:rPr>
              <a:t> </a:t>
            </a:r>
            <a:r>
              <a:rPr lang="en-US" sz="4400" dirty="0">
                <a:effectLst>
                  <a:outerShdw blurRad="38100" dist="38100" dir="2700000" algn="tl">
                    <a:srgbClr val="000000">
                      <a:alpha val="43137"/>
                    </a:srgbClr>
                  </a:outerShdw>
                </a:effectLst>
              </a:rPr>
              <a:t>Key factors that contribute to its market failure</a:t>
            </a:r>
            <a:endParaRPr lang="en-US" sz="2400" dirty="0">
              <a:effectLst>
                <a:outerShdw blurRad="38100" dist="38100" dir="2700000" algn="tl">
                  <a:srgbClr val="000000">
                    <a:alpha val="43137"/>
                  </a:srgbClr>
                </a:outerShdw>
              </a:effectLst>
            </a:endParaRPr>
          </a:p>
        </p:txBody>
      </p:sp>
      <p:graphicFrame>
        <p:nvGraphicFramePr>
          <p:cNvPr id="5" name="Diagram 4">
            <a:extLst>
              <a:ext uri="{FF2B5EF4-FFF2-40B4-BE49-F238E27FC236}">
                <a16:creationId xmlns:a16="http://schemas.microsoft.com/office/drawing/2014/main" id="{BD4B4769-351C-A88F-54A2-1A71F4D3E613}"/>
              </a:ext>
            </a:extLst>
          </p:cNvPr>
          <p:cNvGraphicFramePr/>
          <p:nvPr>
            <p:extLst>
              <p:ext uri="{D42A27DB-BD31-4B8C-83A1-F6EECF244321}">
                <p14:modId xmlns:p14="http://schemas.microsoft.com/office/powerpoint/2010/main" val="2643816325"/>
              </p:ext>
            </p:extLst>
          </p:nvPr>
        </p:nvGraphicFramePr>
        <p:xfrm>
          <a:off x="-1" y="1506854"/>
          <a:ext cx="12191683" cy="5351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428380664"/>
              </p:ext>
            </p:extLst>
          </p:nvPr>
        </p:nvGraphicFramePr>
        <p:xfrm>
          <a:off x="692150" y="1970949"/>
          <a:ext cx="10807700" cy="42499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8C2E10AB-79AF-C614-D39F-03CA98D50951}"/>
              </a:ext>
            </a:extLst>
          </p:cNvPr>
          <p:cNvSpPr>
            <a:spLocks noGrp="1"/>
          </p:cNvSpPr>
          <p:nvPr>
            <p:ph idx="1"/>
          </p:nvPr>
        </p:nvSpPr>
        <p:spPr>
          <a:xfrm>
            <a:off x="1828800" y="381000"/>
            <a:ext cx="8534400" cy="1169035"/>
          </a:xfrm>
        </p:spPr>
        <p:txBody>
          <a:bodyPr>
            <a:normAutofit fontScale="77500" lnSpcReduction="20000"/>
          </a:bodyPr>
          <a:lstStyle/>
          <a:p>
            <a:pPr marL="0" indent="0" algn="ctr">
              <a:buNone/>
            </a:pPr>
            <a:r>
              <a:rPr lang="en-US" sz="4400" dirty="0">
                <a:solidFill>
                  <a:schemeClr val="tx1"/>
                </a:solidFill>
              </a:rPr>
              <a:t>Allocation of resources to meet the current challenges</a:t>
            </a:r>
            <a:endParaRPr lang="en-US" sz="2400" dirty="0">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643818566"/>
              </p:ext>
            </p:extLst>
          </p:nvPr>
        </p:nvGraphicFramePr>
        <p:xfrm>
          <a:off x="692150" y="1970949"/>
          <a:ext cx="10807700" cy="42499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8C2E10AB-79AF-C614-D39F-03CA98D50951}"/>
              </a:ext>
            </a:extLst>
          </p:cNvPr>
          <p:cNvSpPr>
            <a:spLocks noGrp="1"/>
          </p:cNvSpPr>
          <p:nvPr>
            <p:ph idx="1"/>
          </p:nvPr>
        </p:nvSpPr>
        <p:spPr>
          <a:xfrm>
            <a:off x="1828800" y="381000"/>
            <a:ext cx="8534400" cy="1169035"/>
          </a:xfrm>
        </p:spPr>
        <p:txBody>
          <a:bodyPr>
            <a:normAutofit/>
          </a:bodyPr>
          <a:lstStyle/>
          <a:p>
            <a:pPr marL="0" indent="0" algn="ctr">
              <a:buNone/>
            </a:pPr>
            <a:r>
              <a:rPr lang="en-US" sz="4400" dirty="0"/>
              <a:t>CONTINUE</a:t>
            </a:r>
            <a:endParaRPr lang="en-US" sz="2400" dirty="0">
              <a:solidFill>
                <a:schemeClr val="tx1"/>
              </a:solidFill>
            </a:endParaRPr>
          </a:p>
        </p:txBody>
      </p:sp>
    </p:spTree>
    <p:extLst>
      <p:ext uri="{BB962C8B-B14F-4D97-AF65-F5344CB8AC3E}">
        <p14:creationId xmlns:p14="http://schemas.microsoft.com/office/powerpoint/2010/main" val="612842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8678"/>
            <a:ext cx="12065953" cy="1507067"/>
          </a:xfrm>
        </p:spPr>
        <p:txBody>
          <a:bodyPr>
            <a:normAutofit/>
          </a:bodyPr>
          <a:lstStyle/>
          <a:p>
            <a:pPr algn="ctr"/>
            <a:r>
              <a:rPr lang="en-GB" altLang="en-US" sz="4000" dirty="0">
                <a:effectLst>
                  <a:outerShdw blurRad="38100" dist="38100" dir="2700000" algn="tl">
                    <a:srgbClr val="000000">
                      <a:alpha val="43137"/>
                    </a:srgbClr>
                  </a:outerShdw>
                </a:effectLst>
              </a:rPr>
              <a:t>Cost Leadership Competitive Strategy </a:t>
            </a:r>
          </a:p>
        </p:txBody>
      </p:sp>
      <p:graphicFrame>
        <p:nvGraphicFramePr>
          <p:cNvPr id="7" name="Content Placeholder 6"/>
          <p:cNvGraphicFramePr>
            <a:graphicFrameLocks noGrp="1"/>
          </p:cNvGraphicFramePr>
          <p:nvPr>
            <p:ph sz="half" idx="1"/>
            <p:extLst>
              <p:ext uri="{D42A27DB-BD31-4B8C-83A1-F6EECF244321}">
                <p14:modId xmlns:p14="http://schemas.microsoft.com/office/powerpoint/2010/main" val="758061036"/>
              </p:ext>
            </p:extLst>
          </p:nvPr>
        </p:nvGraphicFramePr>
        <p:xfrm>
          <a:off x="361632" y="1913662"/>
          <a:ext cx="11468735" cy="46456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 y="91862"/>
            <a:ext cx="12191683" cy="1507067"/>
          </a:xfrm>
        </p:spPr>
        <p:txBody>
          <a:bodyPr>
            <a:normAutofit fontScale="90000"/>
          </a:bodyPr>
          <a:lstStyle/>
          <a:p>
            <a:pPr algn="ctr"/>
            <a:r>
              <a:rPr lang="en-US" altLang="en-US" sz="5400" dirty="0">
                <a:effectLst>
                  <a:outerShdw blurRad="38100" dist="38100" dir="2700000" algn="tl">
                    <a:srgbClr val="000000">
                      <a:alpha val="43137"/>
                    </a:srgbClr>
                  </a:outerShdw>
                </a:effectLst>
              </a:rPr>
              <a:t> Differentiation </a:t>
            </a:r>
            <a:r>
              <a:rPr lang="en-US" sz="5400" b="0" i="0" u="none" strike="noStrike" baseline="0" dirty="0">
                <a:latin typeface="Times New Roman" panose="02020603050405020304" pitchFamily="18" charset="0"/>
              </a:rPr>
              <a:t>Competitive Strategy </a:t>
            </a:r>
            <a:endParaRPr lang="en-GB" altLang="en-US" sz="5400" dirty="0">
              <a:effectLst>
                <a:outerShdw blurRad="38100" dist="38100" dir="2700000" algn="tl">
                  <a:srgbClr val="000000">
                    <a:alpha val="43137"/>
                  </a:srgbClr>
                </a:outerShdw>
              </a:effectLst>
            </a:endParaRPr>
          </a:p>
        </p:txBody>
      </p:sp>
      <p:graphicFrame>
        <p:nvGraphicFramePr>
          <p:cNvPr id="7" name="Content Placeholder 6"/>
          <p:cNvGraphicFramePr>
            <a:graphicFrameLocks noGrp="1"/>
          </p:cNvGraphicFramePr>
          <p:nvPr>
            <p:ph sz="half" idx="1"/>
            <p:extLst>
              <p:ext uri="{D42A27DB-BD31-4B8C-83A1-F6EECF244321}">
                <p14:modId xmlns:p14="http://schemas.microsoft.com/office/powerpoint/2010/main" val="1499466002"/>
              </p:ext>
            </p:extLst>
          </p:nvPr>
        </p:nvGraphicFramePr>
        <p:xfrm>
          <a:off x="317" y="1971430"/>
          <a:ext cx="12191683" cy="41445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32740"/>
            <a:ext cx="8534400" cy="942975"/>
          </a:xfrm>
        </p:spPr>
        <p:txBody>
          <a:bodyPr>
            <a:noAutofit/>
          </a:bodyPr>
          <a:lstStyle/>
          <a:p>
            <a:pPr marR="0" algn="l" rtl="0"/>
            <a:r>
              <a:rPr lang="en-US" sz="3200" b="1" i="0" u="none" strike="noStrike" baseline="0" dirty="0">
                <a:solidFill>
                  <a:srgbClr val="222A35"/>
                </a:solidFill>
                <a:latin typeface="Arial" panose="020B0604020202020204" pitchFamily="34" charset="0"/>
              </a:rPr>
              <a:t>Green marketing corporate social responsibility strategies</a:t>
            </a:r>
          </a:p>
        </p:txBody>
      </p:sp>
      <p:graphicFrame>
        <p:nvGraphicFramePr>
          <p:cNvPr id="4" name="Diagram 3">
            <a:extLst>
              <a:ext uri="{FF2B5EF4-FFF2-40B4-BE49-F238E27FC236}">
                <a16:creationId xmlns:a16="http://schemas.microsoft.com/office/drawing/2014/main" id="{88EB94E2-7C64-5B68-A994-2B1C8FB0DFCB}"/>
              </a:ext>
            </a:extLst>
          </p:cNvPr>
          <p:cNvGraphicFramePr/>
          <p:nvPr>
            <p:extLst>
              <p:ext uri="{D42A27DB-BD31-4B8C-83A1-F6EECF244321}">
                <p14:modId xmlns:p14="http://schemas.microsoft.com/office/powerpoint/2010/main" val="2875071132"/>
              </p:ext>
            </p:extLst>
          </p:nvPr>
        </p:nvGraphicFramePr>
        <p:xfrm>
          <a:off x="0" y="2113613"/>
          <a:ext cx="12192000" cy="39424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0867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799" y="529575"/>
            <a:ext cx="8534400" cy="1507067"/>
          </a:xfrm>
        </p:spPr>
        <p:txBody>
          <a:bodyPr>
            <a:noAutofit/>
          </a:bodyPr>
          <a:lstStyle/>
          <a:p>
            <a:pPr algn="ctr"/>
            <a:r>
              <a:rPr lang="en-US" sz="2800" dirty="0">
                <a:effectLst>
                  <a:outerShdw blurRad="38100" dist="38100" dir="2700000" algn="tl">
                    <a:srgbClr val="000000">
                      <a:alpha val="43137"/>
                    </a:srgbClr>
                  </a:outerShdw>
                </a:effectLst>
              </a:rPr>
              <a:t>corporate social responsibility strategies</a:t>
            </a:r>
            <a:endParaRPr lang="en-US" sz="2400" dirty="0">
              <a:effectLst>
                <a:outerShdw blurRad="38100" dist="38100" dir="2700000" algn="tl">
                  <a:srgbClr val="000000">
                    <a:alpha val="43137"/>
                  </a:srgbClr>
                </a:outerShdw>
              </a:effectLst>
            </a:endParaRPr>
          </a:p>
        </p:txBody>
      </p:sp>
      <p:graphicFrame>
        <p:nvGraphicFramePr>
          <p:cNvPr id="5" name="Diagram 4">
            <a:extLst>
              <a:ext uri="{FF2B5EF4-FFF2-40B4-BE49-F238E27FC236}">
                <a16:creationId xmlns:a16="http://schemas.microsoft.com/office/drawing/2014/main" id="{13A53105-4D9E-9FF8-EED3-941C943F42A6}"/>
              </a:ext>
            </a:extLst>
          </p:cNvPr>
          <p:cNvGraphicFramePr/>
          <p:nvPr>
            <p:extLst>
              <p:ext uri="{D42A27DB-BD31-4B8C-83A1-F6EECF244321}">
                <p14:modId xmlns:p14="http://schemas.microsoft.com/office/powerpoint/2010/main" val="3020948261"/>
              </p:ext>
            </p:extLst>
          </p:nvPr>
        </p:nvGraphicFramePr>
        <p:xfrm>
          <a:off x="259470" y="1283110"/>
          <a:ext cx="11673059" cy="5045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1908" y="331432"/>
            <a:ext cx="8534400" cy="894457"/>
          </a:xfrm>
        </p:spPr>
        <p:txBody>
          <a:bodyPr>
            <a:noAutofit/>
          </a:bodyPr>
          <a:lstStyle/>
          <a:p>
            <a:pPr algn="ctr"/>
            <a:r>
              <a:rPr lang="en-US" sz="4400" dirty="0">
                <a:effectLst>
                  <a:outerShdw blurRad="38100" dist="38100" dir="2700000" algn="tl">
                    <a:srgbClr val="000000">
                      <a:alpha val="43137"/>
                    </a:srgbClr>
                  </a:outerShdw>
                </a:effectLst>
              </a:rPr>
              <a:t>Recommendations</a:t>
            </a:r>
            <a:endParaRPr lang="en-US" sz="4000" dirty="0">
              <a:effectLst>
                <a:outerShdw blurRad="38100" dist="38100" dir="2700000" algn="tl">
                  <a:srgbClr val="000000">
                    <a:alpha val="43137"/>
                  </a:srgbClr>
                </a:outerShdw>
              </a:effectLst>
            </a:endParaRPr>
          </a:p>
        </p:txBody>
      </p:sp>
      <p:graphicFrame>
        <p:nvGraphicFramePr>
          <p:cNvPr id="4" name="Diagram 3">
            <a:extLst>
              <a:ext uri="{FF2B5EF4-FFF2-40B4-BE49-F238E27FC236}">
                <a16:creationId xmlns:a16="http://schemas.microsoft.com/office/drawing/2014/main" id="{6D6E6979-F772-6366-9F06-3D3A4C7CE389}"/>
              </a:ext>
            </a:extLst>
          </p:cNvPr>
          <p:cNvGraphicFramePr/>
          <p:nvPr>
            <p:extLst>
              <p:ext uri="{D42A27DB-BD31-4B8C-83A1-F6EECF244321}">
                <p14:modId xmlns:p14="http://schemas.microsoft.com/office/powerpoint/2010/main" val="1827858831"/>
              </p:ext>
            </p:extLst>
          </p:nvPr>
        </p:nvGraphicFramePr>
        <p:xfrm>
          <a:off x="507999" y="2079522"/>
          <a:ext cx="11202219" cy="39998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7061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1908" y="331432"/>
            <a:ext cx="8534400" cy="894457"/>
          </a:xfrm>
        </p:spPr>
        <p:txBody>
          <a:bodyPr>
            <a:noAutofit/>
          </a:bodyPr>
          <a:lstStyle/>
          <a:p>
            <a:pPr algn="ctr"/>
            <a:r>
              <a:rPr lang="en-US" sz="4400" dirty="0">
                <a:effectLst>
                  <a:outerShdw blurRad="38100" dist="38100" dir="2700000" algn="tl">
                    <a:srgbClr val="000000">
                      <a:alpha val="43137"/>
                    </a:srgbClr>
                  </a:outerShdw>
                </a:effectLst>
              </a:rPr>
              <a:t>Conclusion </a:t>
            </a:r>
            <a:endParaRPr lang="en-US" sz="4000" dirty="0">
              <a:effectLst>
                <a:outerShdw blurRad="38100" dist="38100" dir="2700000" algn="tl">
                  <a:srgbClr val="000000">
                    <a:alpha val="43137"/>
                  </a:srgbClr>
                </a:outerShdw>
              </a:effectLst>
            </a:endParaRPr>
          </a:p>
        </p:txBody>
      </p:sp>
      <p:graphicFrame>
        <p:nvGraphicFramePr>
          <p:cNvPr id="5" name="Diagram 4">
            <a:extLst>
              <a:ext uri="{FF2B5EF4-FFF2-40B4-BE49-F238E27FC236}">
                <a16:creationId xmlns:a16="http://schemas.microsoft.com/office/drawing/2014/main" id="{4438B800-3A3B-0C00-CC7C-1E835214B2A2}"/>
              </a:ext>
            </a:extLst>
          </p:cNvPr>
          <p:cNvGraphicFramePr/>
          <p:nvPr>
            <p:extLst>
              <p:ext uri="{D42A27DB-BD31-4B8C-83A1-F6EECF244321}">
                <p14:modId xmlns:p14="http://schemas.microsoft.com/office/powerpoint/2010/main" val="1141061506"/>
              </p:ext>
            </p:extLst>
          </p:nvPr>
        </p:nvGraphicFramePr>
        <p:xfrm>
          <a:off x="-33785" y="1977884"/>
          <a:ext cx="12225785" cy="4056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6004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453" y="441158"/>
            <a:ext cx="9603275" cy="1049235"/>
          </a:xfrm>
        </p:spPr>
        <p:txBody>
          <a:bodyPr/>
          <a:lstStyle/>
          <a:p>
            <a:pPr algn="ctr"/>
            <a:r>
              <a:rPr lang="en-US" dirty="0"/>
              <a:t>References </a:t>
            </a:r>
          </a:p>
        </p:txBody>
      </p:sp>
      <p:sp>
        <p:nvSpPr>
          <p:cNvPr id="3" name="Content Placeholder 2"/>
          <p:cNvSpPr>
            <a:spLocks noGrp="1"/>
          </p:cNvSpPr>
          <p:nvPr>
            <p:ph idx="1"/>
          </p:nvPr>
        </p:nvSpPr>
        <p:spPr>
          <a:xfrm>
            <a:off x="474345" y="2055495"/>
            <a:ext cx="10532110" cy="3700780"/>
          </a:xfrm>
        </p:spPr>
        <p:txBody>
          <a:bodyPr>
            <a:noAutofit/>
          </a:bodyPr>
          <a:lstStyle/>
          <a:p>
            <a:r>
              <a:rPr lang="en-US" sz="1800" dirty="0">
                <a:solidFill>
                  <a:schemeClr val="tx1"/>
                </a:solidFill>
              </a:rPr>
              <a:t>C Hayes, C. J., 2022. Market Analysis of Tesco Plc. Prices and profits after the pandemic in markets.</a:t>
            </a:r>
          </a:p>
          <a:p>
            <a:r>
              <a:rPr lang="en-US" sz="1800" dirty="0">
                <a:solidFill>
                  <a:schemeClr val="tx1"/>
                </a:solidFill>
              </a:rPr>
              <a:t>L Hamilton, P. W., 2022. Competitive Strategy for to gain a competitive advantage. The international business environment.</a:t>
            </a:r>
          </a:p>
          <a:p>
            <a:r>
              <a:rPr lang="en-US" sz="1800" dirty="0">
                <a:solidFill>
                  <a:schemeClr val="tx1"/>
                </a:solidFill>
              </a:rPr>
              <a:t>Monte, A., 2021. External Factors that drive its Global Business Environment. A study of value chain reconfiguration processes under Covid-19 pressures: the case of Tesco PLC.</a:t>
            </a:r>
          </a:p>
          <a:p>
            <a:r>
              <a:rPr lang="en-US" sz="1800" dirty="0">
                <a:solidFill>
                  <a:schemeClr val="tx1"/>
                </a:solidFill>
              </a:rPr>
              <a:t>N Srinivasan, L. E., 2021. A Critical Analysis of the Global Business Environment - Post Pandemic. Going digital multinationals: Navigating economic and social imperatives in a post-pandemic world. into post-pandemic food systems.</a:t>
            </a:r>
          </a:p>
          <a:p>
            <a:r>
              <a:rPr lang="en-US" sz="1800" dirty="0">
                <a:solidFill>
                  <a:schemeClr val="tx1"/>
                </a:solidFill>
              </a:rPr>
              <a:t>R Panwar, J. P., 2022. Green marketing and corporate social responsibility strategies. The future of global supply chains in a post-COVID-19 world.</a:t>
            </a:r>
          </a:p>
          <a:p>
            <a:endParaRPr lang="en-US" sz="1800" dirty="0">
              <a:solidFill>
                <a:schemeClr val="tx1"/>
              </a:solidFill>
            </a:endParaRPr>
          </a:p>
          <a:p>
            <a:endParaRPr lang="en-US" sz="1800" dirty="0">
              <a:solidFill>
                <a:schemeClr val="tx1"/>
              </a:solidFill>
            </a:endParaRP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227</TotalTime>
  <Words>1310</Words>
  <Application>Microsoft Office PowerPoint</Application>
  <PresentationFormat>Widescreen</PresentationFormat>
  <Paragraphs>84</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Gallery</vt:lpstr>
      <vt:lpstr>A Critical Analysis of the Global Business Environment - Post Pandemic  Tesco PLC  Submitted by: Simran jeet singh (2238940)</vt:lpstr>
      <vt:lpstr>Introduction </vt:lpstr>
      <vt:lpstr>Internal Factors that drive its Global Business Environment</vt:lpstr>
      <vt:lpstr>External Factors that drive its Global Business Environment</vt:lpstr>
      <vt:lpstr>Continue</vt:lpstr>
      <vt:lpstr> Key factors that contribute to its market failure</vt:lpstr>
      <vt:lpstr>PowerPoint Presentation</vt:lpstr>
      <vt:lpstr>PowerPoint Presentation</vt:lpstr>
      <vt:lpstr>Cost Leadership Competitive Strategy </vt:lpstr>
      <vt:lpstr> Differentiation Competitive Strategy </vt:lpstr>
      <vt:lpstr>Green marketing corporate social responsibility strategies</vt:lpstr>
      <vt:lpstr>corporate social responsibility strategies</vt:lpstr>
      <vt:lpstr>Recommendations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Nexgen</dc:creator>
  <cp:lastModifiedBy>kevin dabhi</cp:lastModifiedBy>
  <cp:revision>645</cp:revision>
  <dcterms:created xsi:type="dcterms:W3CDTF">2022-06-28T17:02:00Z</dcterms:created>
  <dcterms:modified xsi:type="dcterms:W3CDTF">2023-07-10T12:35:40Z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C3269F9FFA1D409FA780AC4C12FA4EFD</vt:lpwstr>
  </property>
  <property fmtid="{D5CDD505-2E9C-101B-9397-08002B2CF9AE}" pid="3" name="KSOProductBuildVer">
    <vt:lpwstr>1033-11.2.0.11219</vt:lpwstr>
  </property>
</Properties>
</file>