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281" dt="2026-10-08T21:25:19.062"/>
    <p1510:client id="{8CB73448-96A2-972A-43C9-C90DA100CDB6}" v="553" dt="2026-10-08T18:46:00.234"/>
    <p1510:client id="{B3F0A6B6-CB26-FA05-7755-0FB9E1B5B11F}" v="3" dt="2026-10-09T09:55:41.4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70A79E-EFB8-4E5A-B506-37E5C75C882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907B0C7-70CA-4F17-9B26-3632E685C5F0}">
      <dgm:prSet/>
      <dgm:spPr/>
      <dgm:t>
        <a:bodyPr/>
        <a:lstStyle/>
        <a:p>
          <a:pPr rtl="0"/>
          <a:r>
            <a:rPr lang="en-US"/>
            <a:t>Recognizes each child develops at their own pace-not just by age</a:t>
          </a:r>
          <a:r>
            <a:rPr lang="en-US">
              <a:latin typeface="Grandview Display"/>
            </a:rPr>
            <a:t> (Bruce and Meggitt, 2022)</a:t>
          </a:r>
          <a:endParaRPr lang="en-US"/>
        </a:p>
      </dgm:t>
    </dgm:pt>
    <dgm:pt modelId="{88785D32-F500-4659-ABFA-64F776D933CD}" type="parTrans" cxnId="{6DD09B21-5B52-4202-A78F-6746CB599FC8}">
      <dgm:prSet/>
      <dgm:spPr/>
      <dgm:t>
        <a:bodyPr/>
        <a:lstStyle/>
        <a:p>
          <a:endParaRPr lang="en-US"/>
        </a:p>
      </dgm:t>
    </dgm:pt>
    <dgm:pt modelId="{4A5140EB-DCA4-40FE-9AD4-5BF06D534603}" type="sibTrans" cxnId="{6DD09B21-5B52-4202-A78F-6746CB599FC8}">
      <dgm:prSet/>
      <dgm:spPr/>
      <dgm:t>
        <a:bodyPr/>
        <a:lstStyle/>
        <a:p>
          <a:endParaRPr lang="en-US"/>
        </a:p>
      </dgm:t>
    </dgm:pt>
    <dgm:pt modelId="{FE0CDE95-8CA0-4EF6-A4DE-5FA1B22B6E74}">
      <dgm:prSet/>
      <dgm:spPr/>
      <dgm:t>
        <a:bodyPr/>
        <a:lstStyle/>
        <a:p>
          <a:pPr rtl="0"/>
          <a:r>
            <a:rPr lang="en-US"/>
            <a:t>Shows play is essential for learning and emotional growth</a:t>
          </a:r>
          <a:r>
            <a:rPr lang="en-US">
              <a:latin typeface="Grandview Display"/>
            </a:rPr>
            <a:t> (DfE, 2021)</a:t>
          </a:r>
          <a:endParaRPr lang="en-US"/>
        </a:p>
      </dgm:t>
    </dgm:pt>
    <dgm:pt modelId="{9B11C416-1B82-4E01-899B-83ABD6822CE2}" type="parTrans" cxnId="{09E6B64B-79E1-41C7-B322-F756915EB597}">
      <dgm:prSet/>
      <dgm:spPr/>
      <dgm:t>
        <a:bodyPr/>
        <a:lstStyle/>
        <a:p>
          <a:endParaRPr lang="en-US"/>
        </a:p>
      </dgm:t>
    </dgm:pt>
    <dgm:pt modelId="{39AD00FC-430D-4E0A-913F-0F5352D4BE35}" type="sibTrans" cxnId="{09E6B64B-79E1-41C7-B322-F756915EB597}">
      <dgm:prSet/>
      <dgm:spPr/>
      <dgm:t>
        <a:bodyPr/>
        <a:lstStyle/>
        <a:p>
          <a:endParaRPr lang="en-US"/>
        </a:p>
      </dgm:t>
    </dgm:pt>
    <dgm:pt modelId="{DED3289C-BC32-4C29-BAE6-DA807EC9BA75}">
      <dgm:prSet/>
      <dgm:spPr/>
      <dgm:t>
        <a:bodyPr/>
        <a:lstStyle/>
        <a:p>
          <a:pPr rtl="0"/>
          <a:r>
            <a:rPr lang="en-US"/>
            <a:t>Highlights that language and social skills develop gradually</a:t>
          </a:r>
          <a:r>
            <a:rPr lang="en-US">
              <a:latin typeface="Grandview Display"/>
            </a:rPr>
            <a:t> (Bee and Boyd, 2022)</a:t>
          </a:r>
          <a:endParaRPr lang="en-US"/>
        </a:p>
      </dgm:t>
    </dgm:pt>
    <dgm:pt modelId="{DDD35890-434C-4E41-922D-4EB814D13C4A}" type="parTrans" cxnId="{7CA0D796-47D9-4CB0-BDC7-C84B5B598719}">
      <dgm:prSet/>
      <dgm:spPr/>
      <dgm:t>
        <a:bodyPr/>
        <a:lstStyle/>
        <a:p>
          <a:endParaRPr lang="en-US"/>
        </a:p>
      </dgm:t>
    </dgm:pt>
    <dgm:pt modelId="{2BECA026-AC02-48E1-A666-A83D7B7EB1CE}" type="sibTrans" cxnId="{7CA0D796-47D9-4CB0-BDC7-C84B5B598719}">
      <dgm:prSet/>
      <dgm:spPr/>
      <dgm:t>
        <a:bodyPr/>
        <a:lstStyle/>
        <a:p>
          <a:endParaRPr lang="en-US"/>
        </a:p>
      </dgm:t>
    </dgm:pt>
    <dgm:pt modelId="{779F87B8-E346-45E8-9B1F-24E552183E3B}">
      <dgm:prSet/>
      <dgm:spPr/>
      <dgm:t>
        <a:bodyPr/>
        <a:lstStyle/>
        <a:p>
          <a:pPr rtl="0"/>
          <a:r>
            <a:rPr lang="en-US"/>
            <a:t>Encourages practitioners to meet children where they are</a:t>
          </a:r>
          <a:r>
            <a:rPr lang="en-US">
              <a:latin typeface="Grandview Display"/>
            </a:rPr>
            <a:t> (Crain, 2019)</a:t>
          </a:r>
          <a:endParaRPr lang="en-US"/>
        </a:p>
      </dgm:t>
    </dgm:pt>
    <dgm:pt modelId="{25F46696-823E-4DB1-9A2C-912C4C1C9623}" type="parTrans" cxnId="{E2D1C870-E907-4969-A198-CCCC0C68A98D}">
      <dgm:prSet/>
      <dgm:spPr/>
      <dgm:t>
        <a:bodyPr/>
        <a:lstStyle/>
        <a:p>
          <a:endParaRPr lang="en-US"/>
        </a:p>
      </dgm:t>
    </dgm:pt>
    <dgm:pt modelId="{9C33B96D-09F1-4084-AFB6-47C6B51B5D4A}" type="sibTrans" cxnId="{E2D1C870-E907-4969-A198-CCCC0C68A98D}">
      <dgm:prSet/>
      <dgm:spPr/>
      <dgm:t>
        <a:bodyPr/>
        <a:lstStyle/>
        <a:p>
          <a:endParaRPr lang="en-US"/>
        </a:p>
      </dgm:t>
    </dgm:pt>
    <dgm:pt modelId="{00BD9021-1BF3-40A1-9ADB-0150FF81A2DF}">
      <dgm:prSet/>
      <dgm:spPr/>
      <dgm:t>
        <a:bodyPr/>
        <a:lstStyle/>
        <a:p>
          <a:pPr rtl="0"/>
          <a:r>
            <a:rPr lang="en-US"/>
            <a:t>Guides planning of activities that match development stage, not chronological age</a:t>
          </a:r>
          <a:r>
            <a:rPr lang="en-US">
              <a:latin typeface="Grandview Display"/>
            </a:rPr>
            <a:t> (Piaget, 1950)</a:t>
          </a:r>
          <a:endParaRPr lang="en-US"/>
        </a:p>
      </dgm:t>
    </dgm:pt>
    <dgm:pt modelId="{B1DE251F-60AC-401C-AFB3-8F505C1A4EC9}" type="parTrans" cxnId="{366EF34A-FA24-4780-81CA-B7FF49A47E05}">
      <dgm:prSet/>
      <dgm:spPr/>
      <dgm:t>
        <a:bodyPr/>
        <a:lstStyle/>
        <a:p>
          <a:endParaRPr lang="en-US"/>
        </a:p>
      </dgm:t>
    </dgm:pt>
    <dgm:pt modelId="{61CD96EB-384B-4166-9A2D-FB1E4A0975A4}" type="sibTrans" cxnId="{366EF34A-FA24-4780-81CA-B7FF49A47E05}">
      <dgm:prSet/>
      <dgm:spPr/>
      <dgm:t>
        <a:bodyPr/>
        <a:lstStyle/>
        <a:p>
          <a:endParaRPr lang="en-US"/>
        </a:p>
      </dgm:t>
    </dgm:pt>
    <dgm:pt modelId="{4FFE1111-63A9-4A0B-B21D-86CB9685F8F6}">
      <dgm:prSet/>
      <dgm:spPr/>
      <dgm:t>
        <a:bodyPr/>
        <a:lstStyle/>
        <a:p>
          <a:pPr rtl="0"/>
          <a:r>
            <a:rPr lang="en-US"/>
            <a:t>Supports holistic development: cognitive, social, emotional, physical</a:t>
          </a:r>
          <a:r>
            <a:rPr lang="en-US">
              <a:latin typeface="Grandview Display"/>
            </a:rPr>
            <a:t> (Knight and McNaught, 2011)</a:t>
          </a:r>
          <a:endParaRPr lang="en-US"/>
        </a:p>
      </dgm:t>
    </dgm:pt>
    <dgm:pt modelId="{02DB6740-7EAF-45F2-B842-746F381FF283}" type="parTrans" cxnId="{054F381B-07AB-4E36-B3E9-C894930C0D3E}">
      <dgm:prSet/>
      <dgm:spPr/>
      <dgm:t>
        <a:bodyPr/>
        <a:lstStyle/>
        <a:p>
          <a:endParaRPr lang="en-US"/>
        </a:p>
      </dgm:t>
    </dgm:pt>
    <dgm:pt modelId="{074837C4-80A5-4B4B-BCAC-190E3D5C57A2}" type="sibTrans" cxnId="{054F381B-07AB-4E36-B3E9-C894930C0D3E}">
      <dgm:prSet/>
      <dgm:spPr/>
      <dgm:t>
        <a:bodyPr/>
        <a:lstStyle/>
        <a:p>
          <a:endParaRPr lang="en-US"/>
        </a:p>
      </dgm:t>
    </dgm:pt>
    <dgm:pt modelId="{75E411D9-BDE7-430A-8F17-DCE21D4A432A}" type="pres">
      <dgm:prSet presAssocID="{0D70A79E-EFB8-4E5A-B506-37E5C75C8823}" presName="diagram" presStyleCnt="0">
        <dgm:presLayoutVars>
          <dgm:dir/>
          <dgm:resizeHandles val="exact"/>
        </dgm:presLayoutVars>
      </dgm:prSet>
      <dgm:spPr/>
    </dgm:pt>
    <dgm:pt modelId="{CF6CA7F2-06E2-4EC1-8468-7BAF913D30B3}" type="pres">
      <dgm:prSet presAssocID="{6907B0C7-70CA-4F17-9B26-3632E685C5F0}" presName="node" presStyleLbl="node1" presStyleIdx="0" presStyleCnt="6">
        <dgm:presLayoutVars>
          <dgm:bulletEnabled val="1"/>
        </dgm:presLayoutVars>
      </dgm:prSet>
      <dgm:spPr/>
    </dgm:pt>
    <dgm:pt modelId="{5A4B42FC-D493-4FDD-87E9-36B40602A996}" type="pres">
      <dgm:prSet presAssocID="{4A5140EB-DCA4-40FE-9AD4-5BF06D534603}" presName="sibTrans" presStyleCnt="0"/>
      <dgm:spPr/>
    </dgm:pt>
    <dgm:pt modelId="{7F379706-B0D8-4926-8008-DDA83352E4AF}" type="pres">
      <dgm:prSet presAssocID="{FE0CDE95-8CA0-4EF6-A4DE-5FA1B22B6E74}" presName="node" presStyleLbl="node1" presStyleIdx="1" presStyleCnt="6">
        <dgm:presLayoutVars>
          <dgm:bulletEnabled val="1"/>
        </dgm:presLayoutVars>
      </dgm:prSet>
      <dgm:spPr/>
    </dgm:pt>
    <dgm:pt modelId="{F586B91B-5AA7-454A-897F-F8E3E606BCE8}" type="pres">
      <dgm:prSet presAssocID="{39AD00FC-430D-4E0A-913F-0F5352D4BE35}" presName="sibTrans" presStyleCnt="0"/>
      <dgm:spPr/>
    </dgm:pt>
    <dgm:pt modelId="{A7FA3A38-3FD3-4BFF-B047-440FF1FA2B4E}" type="pres">
      <dgm:prSet presAssocID="{DED3289C-BC32-4C29-BAE6-DA807EC9BA75}" presName="node" presStyleLbl="node1" presStyleIdx="2" presStyleCnt="6">
        <dgm:presLayoutVars>
          <dgm:bulletEnabled val="1"/>
        </dgm:presLayoutVars>
      </dgm:prSet>
      <dgm:spPr/>
    </dgm:pt>
    <dgm:pt modelId="{7461775A-57A5-4D68-B460-BBF063BA6F6F}" type="pres">
      <dgm:prSet presAssocID="{2BECA026-AC02-48E1-A666-A83D7B7EB1CE}" presName="sibTrans" presStyleCnt="0"/>
      <dgm:spPr/>
    </dgm:pt>
    <dgm:pt modelId="{2AD57782-61CB-4EFB-B1B8-7246F667ED38}" type="pres">
      <dgm:prSet presAssocID="{779F87B8-E346-45E8-9B1F-24E552183E3B}" presName="node" presStyleLbl="node1" presStyleIdx="3" presStyleCnt="6">
        <dgm:presLayoutVars>
          <dgm:bulletEnabled val="1"/>
        </dgm:presLayoutVars>
      </dgm:prSet>
      <dgm:spPr/>
    </dgm:pt>
    <dgm:pt modelId="{AC46F67D-7109-46BE-A29E-49A33981FC69}" type="pres">
      <dgm:prSet presAssocID="{9C33B96D-09F1-4084-AFB6-47C6B51B5D4A}" presName="sibTrans" presStyleCnt="0"/>
      <dgm:spPr/>
    </dgm:pt>
    <dgm:pt modelId="{45DC1DA1-0CA5-4B49-936B-E46C28A1338F}" type="pres">
      <dgm:prSet presAssocID="{00BD9021-1BF3-40A1-9ADB-0150FF81A2DF}" presName="node" presStyleLbl="node1" presStyleIdx="4" presStyleCnt="6">
        <dgm:presLayoutVars>
          <dgm:bulletEnabled val="1"/>
        </dgm:presLayoutVars>
      </dgm:prSet>
      <dgm:spPr/>
    </dgm:pt>
    <dgm:pt modelId="{9F5FF9EC-BE14-4710-B5FB-390B9B66268D}" type="pres">
      <dgm:prSet presAssocID="{61CD96EB-384B-4166-9A2D-FB1E4A0975A4}" presName="sibTrans" presStyleCnt="0"/>
      <dgm:spPr/>
    </dgm:pt>
    <dgm:pt modelId="{222AAAFC-5B41-46E9-B96E-F9FEDB472677}" type="pres">
      <dgm:prSet presAssocID="{4FFE1111-63A9-4A0B-B21D-86CB9685F8F6}" presName="node" presStyleLbl="node1" presStyleIdx="5" presStyleCnt="6">
        <dgm:presLayoutVars>
          <dgm:bulletEnabled val="1"/>
        </dgm:presLayoutVars>
      </dgm:prSet>
      <dgm:spPr/>
    </dgm:pt>
  </dgm:ptLst>
  <dgm:cxnLst>
    <dgm:cxn modelId="{0C4B240E-6C7E-46EE-AA1E-0A6FD081CE81}" type="presOf" srcId="{FE0CDE95-8CA0-4EF6-A4DE-5FA1B22B6E74}" destId="{7F379706-B0D8-4926-8008-DDA83352E4AF}" srcOrd="0" destOrd="0" presId="urn:microsoft.com/office/officeart/2005/8/layout/default"/>
    <dgm:cxn modelId="{054F381B-07AB-4E36-B3E9-C894930C0D3E}" srcId="{0D70A79E-EFB8-4E5A-B506-37E5C75C8823}" destId="{4FFE1111-63A9-4A0B-B21D-86CB9685F8F6}" srcOrd="5" destOrd="0" parTransId="{02DB6740-7EAF-45F2-B842-746F381FF283}" sibTransId="{074837C4-80A5-4B4B-BCAC-190E3D5C57A2}"/>
    <dgm:cxn modelId="{6DD09B21-5B52-4202-A78F-6746CB599FC8}" srcId="{0D70A79E-EFB8-4E5A-B506-37E5C75C8823}" destId="{6907B0C7-70CA-4F17-9B26-3632E685C5F0}" srcOrd="0" destOrd="0" parTransId="{88785D32-F500-4659-ABFA-64F776D933CD}" sibTransId="{4A5140EB-DCA4-40FE-9AD4-5BF06D534603}"/>
    <dgm:cxn modelId="{366EF34A-FA24-4780-81CA-B7FF49A47E05}" srcId="{0D70A79E-EFB8-4E5A-B506-37E5C75C8823}" destId="{00BD9021-1BF3-40A1-9ADB-0150FF81A2DF}" srcOrd="4" destOrd="0" parTransId="{B1DE251F-60AC-401C-AFB3-8F505C1A4EC9}" sibTransId="{61CD96EB-384B-4166-9A2D-FB1E4A0975A4}"/>
    <dgm:cxn modelId="{09E6B64B-79E1-41C7-B322-F756915EB597}" srcId="{0D70A79E-EFB8-4E5A-B506-37E5C75C8823}" destId="{FE0CDE95-8CA0-4EF6-A4DE-5FA1B22B6E74}" srcOrd="1" destOrd="0" parTransId="{9B11C416-1B82-4E01-899B-83ABD6822CE2}" sibTransId="{39AD00FC-430D-4E0A-913F-0F5352D4BE35}"/>
    <dgm:cxn modelId="{C669AC6D-0E0A-4A5E-8898-1127A8651330}" type="presOf" srcId="{4FFE1111-63A9-4A0B-B21D-86CB9685F8F6}" destId="{222AAAFC-5B41-46E9-B96E-F9FEDB472677}" srcOrd="0" destOrd="0" presId="urn:microsoft.com/office/officeart/2005/8/layout/default"/>
    <dgm:cxn modelId="{E2D1C870-E907-4969-A198-CCCC0C68A98D}" srcId="{0D70A79E-EFB8-4E5A-B506-37E5C75C8823}" destId="{779F87B8-E346-45E8-9B1F-24E552183E3B}" srcOrd="3" destOrd="0" parTransId="{25F46696-823E-4DB1-9A2C-912C4C1C9623}" sibTransId="{9C33B96D-09F1-4084-AFB6-47C6B51B5D4A}"/>
    <dgm:cxn modelId="{7E468980-87CD-4E38-9C98-AEEA569B0AAC}" type="presOf" srcId="{6907B0C7-70CA-4F17-9B26-3632E685C5F0}" destId="{CF6CA7F2-06E2-4EC1-8468-7BAF913D30B3}" srcOrd="0" destOrd="0" presId="urn:microsoft.com/office/officeart/2005/8/layout/default"/>
    <dgm:cxn modelId="{7CA0D796-47D9-4CB0-BDC7-C84B5B598719}" srcId="{0D70A79E-EFB8-4E5A-B506-37E5C75C8823}" destId="{DED3289C-BC32-4C29-BAE6-DA807EC9BA75}" srcOrd="2" destOrd="0" parTransId="{DDD35890-434C-4E41-922D-4EB814D13C4A}" sibTransId="{2BECA026-AC02-48E1-A666-A83D7B7EB1CE}"/>
    <dgm:cxn modelId="{138292A9-E6C2-45C3-BF9D-39B0677E6C99}" type="presOf" srcId="{00BD9021-1BF3-40A1-9ADB-0150FF81A2DF}" destId="{45DC1DA1-0CA5-4B49-936B-E46C28A1338F}" srcOrd="0" destOrd="0" presId="urn:microsoft.com/office/officeart/2005/8/layout/default"/>
    <dgm:cxn modelId="{0B2F23B3-9947-484A-BB0C-4E1499C7424F}" type="presOf" srcId="{779F87B8-E346-45E8-9B1F-24E552183E3B}" destId="{2AD57782-61CB-4EFB-B1B8-7246F667ED38}" srcOrd="0" destOrd="0" presId="urn:microsoft.com/office/officeart/2005/8/layout/default"/>
    <dgm:cxn modelId="{6BA977C5-566A-4656-A7F0-8C3AE2613A71}" type="presOf" srcId="{DED3289C-BC32-4C29-BAE6-DA807EC9BA75}" destId="{A7FA3A38-3FD3-4BFF-B047-440FF1FA2B4E}" srcOrd="0" destOrd="0" presId="urn:microsoft.com/office/officeart/2005/8/layout/default"/>
    <dgm:cxn modelId="{908F34EB-A290-4ED5-91C8-EFA95298E0F5}" type="presOf" srcId="{0D70A79E-EFB8-4E5A-B506-37E5C75C8823}" destId="{75E411D9-BDE7-430A-8F17-DCE21D4A432A}" srcOrd="0" destOrd="0" presId="urn:microsoft.com/office/officeart/2005/8/layout/default"/>
    <dgm:cxn modelId="{0F76E10E-BE1A-4D0C-B584-38D073A97874}" type="presParOf" srcId="{75E411D9-BDE7-430A-8F17-DCE21D4A432A}" destId="{CF6CA7F2-06E2-4EC1-8468-7BAF913D30B3}" srcOrd="0" destOrd="0" presId="urn:microsoft.com/office/officeart/2005/8/layout/default"/>
    <dgm:cxn modelId="{8E0344B5-64B8-4BF9-81BD-35D96748E187}" type="presParOf" srcId="{75E411D9-BDE7-430A-8F17-DCE21D4A432A}" destId="{5A4B42FC-D493-4FDD-87E9-36B40602A996}" srcOrd="1" destOrd="0" presId="urn:microsoft.com/office/officeart/2005/8/layout/default"/>
    <dgm:cxn modelId="{0ECD8D3E-3153-4F2B-9CC5-BC4C6D5B4769}" type="presParOf" srcId="{75E411D9-BDE7-430A-8F17-DCE21D4A432A}" destId="{7F379706-B0D8-4926-8008-DDA83352E4AF}" srcOrd="2" destOrd="0" presId="urn:microsoft.com/office/officeart/2005/8/layout/default"/>
    <dgm:cxn modelId="{36C42865-7CFD-42F6-9B1F-1DB438DAC76E}" type="presParOf" srcId="{75E411D9-BDE7-430A-8F17-DCE21D4A432A}" destId="{F586B91B-5AA7-454A-897F-F8E3E606BCE8}" srcOrd="3" destOrd="0" presId="urn:microsoft.com/office/officeart/2005/8/layout/default"/>
    <dgm:cxn modelId="{8638C0D1-3989-4BFB-B9FC-62B055B7C8A6}" type="presParOf" srcId="{75E411D9-BDE7-430A-8F17-DCE21D4A432A}" destId="{A7FA3A38-3FD3-4BFF-B047-440FF1FA2B4E}" srcOrd="4" destOrd="0" presId="urn:microsoft.com/office/officeart/2005/8/layout/default"/>
    <dgm:cxn modelId="{D7DFCBA1-A052-4B2A-9DB5-E700062069FD}" type="presParOf" srcId="{75E411D9-BDE7-430A-8F17-DCE21D4A432A}" destId="{7461775A-57A5-4D68-B460-BBF063BA6F6F}" srcOrd="5" destOrd="0" presId="urn:microsoft.com/office/officeart/2005/8/layout/default"/>
    <dgm:cxn modelId="{6F5A17B9-F0B4-41F2-9C45-757C00B920E9}" type="presParOf" srcId="{75E411D9-BDE7-430A-8F17-DCE21D4A432A}" destId="{2AD57782-61CB-4EFB-B1B8-7246F667ED38}" srcOrd="6" destOrd="0" presId="urn:microsoft.com/office/officeart/2005/8/layout/default"/>
    <dgm:cxn modelId="{1672410A-2B59-4F4A-9EE5-68821F3898BD}" type="presParOf" srcId="{75E411D9-BDE7-430A-8F17-DCE21D4A432A}" destId="{AC46F67D-7109-46BE-A29E-49A33981FC69}" srcOrd="7" destOrd="0" presId="urn:microsoft.com/office/officeart/2005/8/layout/default"/>
    <dgm:cxn modelId="{D916AAB4-40C5-4A6D-BAB4-4386906C2E2E}" type="presParOf" srcId="{75E411D9-BDE7-430A-8F17-DCE21D4A432A}" destId="{45DC1DA1-0CA5-4B49-936B-E46C28A1338F}" srcOrd="8" destOrd="0" presId="urn:microsoft.com/office/officeart/2005/8/layout/default"/>
    <dgm:cxn modelId="{E65F55C3-CE95-46C7-AFD8-8C06B76D3663}" type="presParOf" srcId="{75E411D9-BDE7-430A-8F17-DCE21D4A432A}" destId="{9F5FF9EC-BE14-4710-B5FB-390B9B66268D}" srcOrd="9" destOrd="0" presId="urn:microsoft.com/office/officeart/2005/8/layout/default"/>
    <dgm:cxn modelId="{8A488FFE-3E6D-418D-AA02-3C5883B6C6BB}" type="presParOf" srcId="{75E411D9-BDE7-430A-8F17-DCE21D4A432A}" destId="{222AAAFC-5B41-46E9-B96E-F9FEDB47267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BC08ED-5E84-4295-B6F8-75CE4F8CD75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580DEA-7010-4F30-8F0A-C546DB70EA4D}">
      <dgm:prSet/>
      <dgm:spPr/>
      <dgm:t>
        <a:bodyPr/>
        <a:lstStyle/>
        <a:p>
          <a:pPr rtl="0"/>
          <a:r>
            <a:rPr lang="en-US" dirty="0"/>
            <a:t>Build trust and emotional security</a:t>
          </a:r>
          <a:r>
            <a:rPr lang="en-US" dirty="0">
              <a:latin typeface="Grandview Display"/>
            </a:rPr>
            <a:t> (Knight and McNaught, 2011; </a:t>
          </a:r>
          <a:r>
            <a:rPr lang="en-US">
              <a:latin typeface="Grandview Display"/>
            </a:rPr>
            <a:t>DfE</a:t>
          </a:r>
          <a:r>
            <a:rPr lang="en-US" dirty="0">
              <a:latin typeface="Grandview Display"/>
            </a:rPr>
            <a:t>, 2021)</a:t>
          </a:r>
          <a:endParaRPr lang="en-US" dirty="0"/>
        </a:p>
      </dgm:t>
    </dgm:pt>
    <dgm:pt modelId="{DB11C9B5-F56E-41F0-BF80-17D700150FD0}" type="parTrans" cxnId="{2891B3AD-1924-400E-855A-94FCDDF71AA7}">
      <dgm:prSet/>
      <dgm:spPr/>
      <dgm:t>
        <a:bodyPr/>
        <a:lstStyle/>
        <a:p>
          <a:endParaRPr lang="en-US"/>
        </a:p>
      </dgm:t>
    </dgm:pt>
    <dgm:pt modelId="{33E6BF4D-CC96-4FA8-9FD2-C7398229B32D}" type="sibTrans" cxnId="{2891B3AD-1924-400E-855A-94FCDDF71AA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7D389EE3-9A7A-480F-B7F0-FE62BA8EC4A0}">
      <dgm:prSet/>
      <dgm:spPr/>
      <dgm:t>
        <a:bodyPr/>
        <a:lstStyle/>
        <a:p>
          <a:pPr rtl="0"/>
          <a:r>
            <a:rPr lang="en-US"/>
            <a:t>Develop communication skills at her pace</a:t>
          </a:r>
          <a:r>
            <a:rPr lang="en-US">
              <a:latin typeface="Grandview Display"/>
            </a:rPr>
            <a:t> (Bee and Boyd, 2022)</a:t>
          </a:r>
          <a:endParaRPr lang="en-US"/>
        </a:p>
      </dgm:t>
    </dgm:pt>
    <dgm:pt modelId="{E718403C-61FB-466D-BD2F-55E270D6306C}" type="parTrans" cxnId="{EAB0A73A-F5BB-430B-9F98-1E25CEDBF520}">
      <dgm:prSet/>
      <dgm:spPr/>
      <dgm:t>
        <a:bodyPr/>
        <a:lstStyle/>
        <a:p>
          <a:endParaRPr lang="en-US"/>
        </a:p>
      </dgm:t>
    </dgm:pt>
    <dgm:pt modelId="{4BE28AF3-8366-4DB1-8CD1-61350AC1B281}" type="sibTrans" cxnId="{EAB0A73A-F5BB-430B-9F98-1E25CEDBF52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9A05234-725F-4012-8034-1F3DE1058D8C}">
      <dgm:prSet/>
      <dgm:spPr/>
      <dgm:t>
        <a:bodyPr/>
        <a:lstStyle/>
        <a:p>
          <a:pPr rtl="0"/>
          <a:r>
            <a:rPr lang="en-US"/>
            <a:t>Learn social skills gradually</a:t>
          </a:r>
          <a:r>
            <a:rPr lang="en-US">
              <a:latin typeface="Grandview Display"/>
            </a:rPr>
            <a:t> (Bruce and Meggitt, 2022)</a:t>
          </a:r>
          <a:endParaRPr lang="en-US"/>
        </a:p>
      </dgm:t>
    </dgm:pt>
    <dgm:pt modelId="{D076BAE2-C447-4CCA-B93E-0F7ACC673D81}" type="parTrans" cxnId="{4C1A8F2C-3837-4DC6-8689-4E7CE8A5B514}">
      <dgm:prSet/>
      <dgm:spPr/>
      <dgm:t>
        <a:bodyPr/>
        <a:lstStyle/>
        <a:p>
          <a:endParaRPr lang="en-US"/>
        </a:p>
      </dgm:t>
    </dgm:pt>
    <dgm:pt modelId="{AFD7C75D-919C-4F1B-AA5E-3975DE98BD3B}" type="sibTrans" cxnId="{4C1A8F2C-3837-4DC6-8689-4E7CE8A5B51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29A596A-4E2D-45DF-995E-C9BB78E8017C}">
      <dgm:prSet/>
      <dgm:spPr/>
      <dgm:t>
        <a:bodyPr/>
        <a:lstStyle/>
        <a:p>
          <a:pPr rtl="0"/>
          <a:r>
            <a:rPr lang="en-US"/>
            <a:t>Encourage exploration to build confidence</a:t>
          </a:r>
          <a:r>
            <a:rPr lang="en-US">
              <a:latin typeface="Grandview Display"/>
            </a:rPr>
            <a:t> (Piaget, 1950)</a:t>
          </a:r>
          <a:endParaRPr lang="en-US"/>
        </a:p>
      </dgm:t>
    </dgm:pt>
    <dgm:pt modelId="{3D7CCBC7-FD07-4FAF-AD28-057958E66A03}" type="parTrans" cxnId="{337A8669-D731-434D-8B2C-5B171D2A4E46}">
      <dgm:prSet/>
      <dgm:spPr/>
      <dgm:t>
        <a:bodyPr/>
        <a:lstStyle/>
        <a:p>
          <a:endParaRPr lang="en-US"/>
        </a:p>
      </dgm:t>
    </dgm:pt>
    <dgm:pt modelId="{776150E4-33F6-40C8-BD5A-0C91AE3694C5}" type="sibTrans" cxnId="{337A8669-D731-434D-8B2C-5B171D2A4E46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9EE5272-CC3C-4832-B349-C271E91FE17C}" type="pres">
      <dgm:prSet presAssocID="{47BC08ED-5E84-4295-B6F8-75CE4F8CD750}" presName="Name0" presStyleCnt="0">
        <dgm:presLayoutVars>
          <dgm:animLvl val="lvl"/>
          <dgm:resizeHandles val="exact"/>
        </dgm:presLayoutVars>
      </dgm:prSet>
      <dgm:spPr/>
    </dgm:pt>
    <dgm:pt modelId="{A8CF6C0D-7B94-40CC-A1B3-46515A947EC5}" type="pres">
      <dgm:prSet presAssocID="{51580DEA-7010-4F30-8F0A-C546DB70EA4D}" presName="compositeNode" presStyleCnt="0">
        <dgm:presLayoutVars>
          <dgm:bulletEnabled val="1"/>
        </dgm:presLayoutVars>
      </dgm:prSet>
      <dgm:spPr/>
    </dgm:pt>
    <dgm:pt modelId="{4A40C62D-6B2F-4481-92CB-D68FA4AD2F60}" type="pres">
      <dgm:prSet presAssocID="{51580DEA-7010-4F30-8F0A-C546DB70EA4D}" presName="bgRect" presStyleLbl="alignNode1" presStyleIdx="0" presStyleCnt="4"/>
      <dgm:spPr/>
    </dgm:pt>
    <dgm:pt modelId="{C708EE27-1995-4315-9BDB-469BB4240F6F}" type="pres">
      <dgm:prSet presAssocID="{33E6BF4D-CC96-4FA8-9FD2-C7398229B32D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5063D2A6-905A-476D-9117-6B391BC5A1F2}" type="pres">
      <dgm:prSet presAssocID="{51580DEA-7010-4F30-8F0A-C546DB70EA4D}" presName="nodeRect" presStyleLbl="alignNode1" presStyleIdx="0" presStyleCnt="4">
        <dgm:presLayoutVars>
          <dgm:bulletEnabled val="1"/>
        </dgm:presLayoutVars>
      </dgm:prSet>
      <dgm:spPr/>
    </dgm:pt>
    <dgm:pt modelId="{0FDFC0D7-C5EC-45C9-95F9-C316CF20FF5A}" type="pres">
      <dgm:prSet presAssocID="{33E6BF4D-CC96-4FA8-9FD2-C7398229B32D}" presName="sibTrans" presStyleCnt="0"/>
      <dgm:spPr/>
    </dgm:pt>
    <dgm:pt modelId="{9CCF0E9F-4130-4522-8A78-DD8506BAB1CF}" type="pres">
      <dgm:prSet presAssocID="{7D389EE3-9A7A-480F-B7F0-FE62BA8EC4A0}" presName="compositeNode" presStyleCnt="0">
        <dgm:presLayoutVars>
          <dgm:bulletEnabled val="1"/>
        </dgm:presLayoutVars>
      </dgm:prSet>
      <dgm:spPr/>
    </dgm:pt>
    <dgm:pt modelId="{CC3BB6FB-8AAA-4F18-95F5-9732A7794323}" type="pres">
      <dgm:prSet presAssocID="{7D389EE3-9A7A-480F-B7F0-FE62BA8EC4A0}" presName="bgRect" presStyleLbl="alignNode1" presStyleIdx="1" presStyleCnt="4"/>
      <dgm:spPr/>
    </dgm:pt>
    <dgm:pt modelId="{3D77D437-D671-40A2-9C96-ADC8A57E15E2}" type="pres">
      <dgm:prSet presAssocID="{4BE28AF3-8366-4DB1-8CD1-61350AC1B28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21EDEEA6-3871-4C62-8B1B-C02F8391DDCF}" type="pres">
      <dgm:prSet presAssocID="{7D389EE3-9A7A-480F-B7F0-FE62BA8EC4A0}" presName="nodeRect" presStyleLbl="alignNode1" presStyleIdx="1" presStyleCnt="4">
        <dgm:presLayoutVars>
          <dgm:bulletEnabled val="1"/>
        </dgm:presLayoutVars>
      </dgm:prSet>
      <dgm:spPr/>
    </dgm:pt>
    <dgm:pt modelId="{B53A8C5E-17DB-4253-877F-87EC4B85F883}" type="pres">
      <dgm:prSet presAssocID="{4BE28AF3-8366-4DB1-8CD1-61350AC1B281}" presName="sibTrans" presStyleCnt="0"/>
      <dgm:spPr/>
    </dgm:pt>
    <dgm:pt modelId="{0A8F7560-EA1E-4B43-A884-6DF0399EB1BD}" type="pres">
      <dgm:prSet presAssocID="{A9A05234-725F-4012-8034-1F3DE1058D8C}" presName="compositeNode" presStyleCnt="0">
        <dgm:presLayoutVars>
          <dgm:bulletEnabled val="1"/>
        </dgm:presLayoutVars>
      </dgm:prSet>
      <dgm:spPr/>
    </dgm:pt>
    <dgm:pt modelId="{86B0B1BE-F67B-474F-9D2C-AF70C46C3B15}" type="pres">
      <dgm:prSet presAssocID="{A9A05234-725F-4012-8034-1F3DE1058D8C}" presName="bgRect" presStyleLbl="alignNode1" presStyleIdx="2" presStyleCnt="4"/>
      <dgm:spPr/>
    </dgm:pt>
    <dgm:pt modelId="{D5473961-16DC-46B9-B413-BF741A06A13F}" type="pres">
      <dgm:prSet presAssocID="{AFD7C75D-919C-4F1B-AA5E-3975DE98BD3B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9C8D81F1-820A-46BB-9CBC-F1DB974AD447}" type="pres">
      <dgm:prSet presAssocID="{A9A05234-725F-4012-8034-1F3DE1058D8C}" presName="nodeRect" presStyleLbl="alignNode1" presStyleIdx="2" presStyleCnt="4">
        <dgm:presLayoutVars>
          <dgm:bulletEnabled val="1"/>
        </dgm:presLayoutVars>
      </dgm:prSet>
      <dgm:spPr/>
    </dgm:pt>
    <dgm:pt modelId="{6D3288B3-DA89-40C5-9602-F6C1F1C3F41D}" type="pres">
      <dgm:prSet presAssocID="{AFD7C75D-919C-4F1B-AA5E-3975DE98BD3B}" presName="sibTrans" presStyleCnt="0"/>
      <dgm:spPr/>
    </dgm:pt>
    <dgm:pt modelId="{A667FCC0-B1E7-4CBB-A42F-3AFBFA6EC71F}" type="pres">
      <dgm:prSet presAssocID="{529A596A-4E2D-45DF-995E-C9BB78E8017C}" presName="compositeNode" presStyleCnt="0">
        <dgm:presLayoutVars>
          <dgm:bulletEnabled val="1"/>
        </dgm:presLayoutVars>
      </dgm:prSet>
      <dgm:spPr/>
    </dgm:pt>
    <dgm:pt modelId="{13900CA7-7E2C-4581-B3E8-630319609434}" type="pres">
      <dgm:prSet presAssocID="{529A596A-4E2D-45DF-995E-C9BB78E8017C}" presName="bgRect" presStyleLbl="alignNode1" presStyleIdx="3" presStyleCnt="4"/>
      <dgm:spPr/>
    </dgm:pt>
    <dgm:pt modelId="{35BBBD78-1C3A-4F8C-A0F7-8812805DCB3A}" type="pres">
      <dgm:prSet presAssocID="{776150E4-33F6-40C8-BD5A-0C91AE3694C5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D0E2E5BE-8CB1-4ABA-8445-140541454252}" type="pres">
      <dgm:prSet presAssocID="{529A596A-4E2D-45DF-995E-C9BB78E8017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3EDCB01-9FB5-46D0-B991-80FA37605F41}" type="presOf" srcId="{AFD7C75D-919C-4F1B-AA5E-3975DE98BD3B}" destId="{D5473961-16DC-46B9-B413-BF741A06A13F}" srcOrd="0" destOrd="0" presId="urn:microsoft.com/office/officeart/2016/7/layout/LinearBlockProcessNumbered"/>
    <dgm:cxn modelId="{C3AF4C06-C3CE-4841-907D-2041C6C34B07}" type="presOf" srcId="{A9A05234-725F-4012-8034-1F3DE1058D8C}" destId="{9C8D81F1-820A-46BB-9CBC-F1DB974AD447}" srcOrd="1" destOrd="0" presId="urn:microsoft.com/office/officeart/2016/7/layout/LinearBlockProcessNumbered"/>
    <dgm:cxn modelId="{73229A1E-B87B-4D70-BF78-5E92429B0CC8}" type="presOf" srcId="{51580DEA-7010-4F30-8F0A-C546DB70EA4D}" destId="{4A40C62D-6B2F-4481-92CB-D68FA4AD2F60}" srcOrd="0" destOrd="0" presId="urn:microsoft.com/office/officeart/2016/7/layout/LinearBlockProcessNumbered"/>
    <dgm:cxn modelId="{4C1A8F2C-3837-4DC6-8689-4E7CE8A5B514}" srcId="{47BC08ED-5E84-4295-B6F8-75CE4F8CD750}" destId="{A9A05234-725F-4012-8034-1F3DE1058D8C}" srcOrd="2" destOrd="0" parTransId="{D076BAE2-C447-4CCA-B93E-0F7ACC673D81}" sibTransId="{AFD7C75D-919C-4F1B-AA5E-3975DE98BD3B}"/>
    <dgm:cxn modelId="{EAB0A73A-F5BB-430B-9F98-1E25CEDBF520}" srcId="{47BC08ED-5E84-4295-B6F8-75CE4F8CD750}" destId="{7D389EE3-9A7A-480F-B7F0-FE62BA8EC4A0}" srcOrd="1" destOrd="0" parTransId="{E718403C-61FB-466D-BD2F-55E270D6306C}" sibTransId="{4BE28AF3-8366-4DB1-8CD1-61350AC1B281}"/>
    <dgm:cxn modelId="{337A8669-D731-434D-8B2C-5B171D2A4E46}" srcId="{47BC08ED-5E84-4295-B6F8-75CE4F8CD750}" destId="{529A596A-4E2D-45DF-995E-C9BB78E8017C}" srcOrd="3" destOrd="0" parTransId="{3D7CCBC7-FD07-4FAF-AD28-057958E66A03}" sibTransId="{776150E4-33F6-40C8-BD5A-0C91AE3694C5}"/>
    <dgm:cxn modelId="{956B4A4B-BD3A-4454-A15E-44B22FCB5D22}" type="presOf" srcId="{7D389EE3-9A7A-480F-B7F0-FE62BA8EC4A0}" destId="{CC3BB6FB-8AAA-4F18-95F5-9732A7794323}" srcOrd="0" destOrd="0" presId="urn:microsoft.com/office/officeart/2016/7/layout/LinearBlockProcessNumbered"/>
    <dgm:cxn modelId="{60090273-8D32-41A3-A500-811418687E00}" type="presOf" srcId="{A9A05234-725F-4012-8034-1F3DE1058D8C}" destId="{86B0B1BE-F67B-474F-9D2C-AF70C46C3B15}" srcOrd="0" destOrd="0" presId="urn:microsoft.com/office/officeart/2016/7/layout/LinearBlockProcessNumbered"/>
    <dgm:cxn modelId="{5F519A53-934C-4209-A880-79298FD1E082}" type="presOf" srcId="{47BC08ED-5E84-4295-B6F8-75CE4F8CD750}" destId="{19EE5272-CC3C-4832-B349-C271E91FE17C}" srcOrd="0" destOrd="0" presId="urn:microsoft.com/office/officeart/2016/7/layout/LinearBlockProcessNumbered"/>
    <dgm:cxn modelId="{A4ADFE87-C8B0-40B7-9DAA-4FB356D67FE7}" type="presOf" srcId="{4BE28AF3-8366-4DB1-8CD1-61350AC1B281}" destId="{3D77D437-D671-40A2-9C96-ADC8A57E15E2}" srcOrd="0" destOrd="0" presId="urn:microsoft.com/office/officeart/2016/7/layout/LinearBlockProcessNumbered"/>
    <dgm:cxn modelId="{6F9ED28A-0A34-4E6D-BE00-E0156DF88B99}" type="presOf" srcId="{776150E4-33F6-40C8-BD5A-0C91AE3694C5}" destId="{35BBBD78-1C3A-4F8C-A0F7-8812805DCB3A}" srcOrd="0" destOrd="0" presId="urn:microsoft.com/office/officeart/2016/7/layout/LinearBlockProcessNumbered"/>
    <dgm:cxn modelId="{8CDD9591-3A2C-43B2-BF1B-0B6075175C32}" type="presOf" srcId="{51580DEA-7010-4F30-8F0A-C546DB70EA4D}" destId="{5063D2A6-905A-476D-9117-6B391BC5A1F2}" srcOrd="1" destOrd="0" presId="urn:microsoft.com/office/officeart/2016/7/layout/LinearBlockProcessNumbered"/>
    <dgm:cxn modelId="{2891B3AD-1924-400E-855A-94FCDDF71AA7}" srcId="{47BC08ED-5E84-4295-B6F8-75CE4F8CD750}" destId="{51580DEA-7010-4F30-8F0A-C546DB70EA4D}" srcOrd="0" destOrd="0" parTransId="{DB11C9B5-F56E-41F0-BF80-17D700150FD0}" sibTransId="{33E6BF4D-CC96-4FA8-9FD2-C7398229B32D}"/>
    <dgm:cxn modelId="{B1CA4DCB-8959-4B83-AF97-00C0C4656ABB}" type="presOf" srcId="{7D389EE3-9A7A-480F-B7F0-FE62BA8EC4A0}" destId="{21EDEEA6-3871-4C62-8B1B-C02F8391DDCF}" srcOrd="1" destOrd="0" presId="urn:microsoft.com/office/officeart/2016/7/layout/LinearBlockProcessNumbered"/>
    <dgm:cxn modelId="{AAF492D4-2330-4F0B-9278-8296AD13F283}" type="presOf" srcId="{33E6BF4D-CC96-4FA8-9FD2-C7398229B32D}" destId="{C708EE27-1995-4315-9BDB-469BB4240F6F}" srcOrd="0" destOrd="0" presId="urn:microsoft.com/office/officeart/2016/7/layout/LinearBlockProcessNumbered"/>
    <dgm:cxn modelId="{BEBE4FEE-BE50-400D-9369-575BDBE6B5F4}" type="presOf" srcId="{529A596A-4E2D-45DF-995E-C9BB78E8017C}" destId="{D0E2E5BE-8CB1-4ABA-8445-140541454252}" srcOrd="1" destOrd="0" presId="urn:microsoft.com/office/officeart/2016/7/layout/LinearBlockProcessNumbered"/>
    <dgm:cxn modelId="{C20990FA-FC6E-4086-B676-BC142D613C2D}" type="presOf" srcId="{529A596A-4E2D-45DF-995E-C9BB78E8017C}" destId="{13900CA7-7E2C-4581-B3E8-630319609434}" srcOrd="0" destOrd="0" presId="urn:microsoft.com/office/officeart/2016/7/layout/LinearBlockProcessNumbered"/>
    <dgm:cxn modelId="{A6B766CB-3BE6-42FB-994C-A60BC60B0B24}" type="presParOf" srcId="{19EE5272-CC3C-4832-B349-C271E91FE17C}" destId="{A8CF6C0D-7B94-40CC-A1B3-46515A947EC5}" srcOrd="0" destOrd="0" presId="urn:microsoft.com/office/officeart/2016/7/layout/LinearBlockProcessNumbered"/>
    <dgm:cxn modelId="{3DC56BFC-1041-4F34-9F90-A668B185913B}" type="presParOf" srcId="{A8CF6C0D-7B94-40CC-A1B3-46515A947EC5}" destId="{4A40C62D-6B2F-4481-92CB-D68FA4AD2F60}" srcOrd="0" destOrd="0" presId="urn:microsoft.com/office/officeart/2016/7/layout/LinearBlockProcessNumbered"/>
    <dgm:cxn modelId="{3592CBF0-170F-4A6A-AE9E-32A9DD5286E5}" type="presParOf" srcId="{A8CF6C0D-7B94-40CC-A1B3-46515A947EC5}" destId="{C708EE27-1995-4315-9BDB-469BB4240F6F}" srcOrd="1" destOrd="0" presId="urn:microsoft.com/office/officeart/2016/7/layout/LinearBlockProcessNumbered"/>
    <dgm:cxn modelId="{03EE6ADC-00AC-4BFB-98A4-018FB11D7FE8}" type="presParOf" srcId="{A8CF6C0D-7B94-40CC-A1B3-46515A947EC5}" destId="{5063D2A6-905A-476D-9117-6B391BC5A1F2}" srcOrd="2" destOrd="0" presId="urn:microsoft.com/office/officeart/2016/7/layout/LinearBlockProcessNumbered"/>
    <dgm:cxn modelId="{9B2FC93D-0AB9-4131-8E8E-172D5B161111}" type="presParOf" srcId="{19EE5272-CC3C-4832-B349-C271E91FE17C}" destId="{0FDFC0D7-C5EC-45C9-95F9-C316CF20FF5A}" srcOrd="1" destOrd="0" presId="urn:microsoft.com/office/officeart/2016/7/layout/LinearBlockProcessNumbered"/>
    <dgm:cxn modelId="{5D6819D0-9B61-4BD1-B0E4-352ABCCB3C25}" type="presParOf" srcId="{19EE5272-CC3C-4832-B349-C271E91FE17C}" destId="{9CCF0E9F-4130-4522-8A78-DD8506BAB1CF}" srcOrd="2" destOrd="0" presId="urn:microsoft.com/office/officeart/2016/7/layout/LinearBlockProcessNumbered"/>
    <dgm:cxn modelId="{CCACE327-172C-4F0C-978B-140B2331ABA3}" type="presParOf" srcId="{9CCF0E9F-4130-4522-8A78-DD8506BAB1CF}" destId="{CC3BB6FB-8AAA-4F18-95F5-9732A7794323}" srcOrd="0" destOrd="0" presId="urn:microsoft.com/office/officeart/2016/7/layout/LinearBlockProcessNumbered"/>
    <dgm:cxn modelId="{32A695DD-AA10-44E2-8C21-330DB60B0608}" type="presParOf" srcId="{9CCF0E9F-4130-4522-8A78-DD8506BAB1CF}" destId="{3D77D437-D671-40A2-9C96-ADC8A57E15E2}" srcOrd="1" destOrd="0" presId="urn:microsoft.com/office/officeart/2016/7/layout/LinearBlockProcessNumbered"/>
    <dgm:cxn modelId="{194691CE-D328-42E9-A14E-D659CA4D469C}" type="presParOf" srcId="{9CCF0E9F-4130-4522-8A78-DD8506BAB1CF}" destId="{21EDEEA6-3871-4C62-8B1B-C02F8391DDCF}" srcOrd="2" destOrd="0" presId="urn:microsoft.com/office/officeart/2016/7/layout/LinearBlockProcessNumbered"/>
    <dgm:cxn modelId="{B9E97C19-7A41-4FF9-B804-1693B2151360}" type="presParOf" srcId="{19EE5272-CC3C-4832-B349-C271E91FE17C}" destId="{B53A8C5E-17DB-4253-877F-87EC4B85F883}" srcOrd="3" destOrd="0" presId="urn:microsoft.com/office/officeart/2016/7/layout/LinearBlockProcessNumbered"/>
    <dgm:cxn modelId="{95D10795-5335-428C-8583-D6834752499A}" type="presParOf" srcId="{19EE5272-CC3C-4832-B349-C271E91FE17C}" destId="{0A8F7560-EA1E-4B43-A884-6DF0399EB1BD}" srcOrd="4" destOrd="0" presId="urn:microsoft.com/office/officeart/2016/7/layout/LinearBlockProcessNumbered"/>
    <dgm:cxn modelId="{4C19DF15-1524-4F8B-9B49-EEC260D208C3}" type="presParOf" srcId="{0A8F7560-EA1E-4B43-A884-6DF0399EB1BD}" destId="{86B0B1BE-F67B-474F-9D2C-AF70C46C3B15}" srcOrd="0" destOrd="0" presId="urn:microsoft.com/office/officeart/2016/7/layout/LinearBlockProcessNumbered"/>
    <dgm:cxn modelId="{C486426B-BF8A-4743-B356-7AE9377F19B3}" type="presParOf" srcId="{0A8F7560-EA1E-4B43-A884-6DF0399EB1BD}" destId="{D5473961-16DC-46B9-B413-BF741A06A13F}" srcOrd="1" destOrd="0" presId="urn:microsoft.com/office/officeart/2016/7/layout/LinearBlockProcessNumbered"/>
    <dgm:cxn modelId="{2840905C-4EB9-4C7F-BF1F-EFACF4405FCE}" type="presParOf" srcId="{0A8F7560-EA1E-4B43-A884-6DF0399EB1BD}" destId="{9C8D81F1-820A-46BB-9CBC-F1DB974AD447}" srcOrd="2" destOrd="0" presId="urn:microsoft.com/office/officeart/2016/7/layout/LinearBlockProcessNumbered"/>
    <dgm:cxn modelId="{5AEE5F31-5AB7-4234-9017-99354875A168}" type="presParOf" srcId="{19EE5272-CC3C-4832-B349-C271E91FE17C}" destId="{6D3288B3-DA89-40C5-9602-F6C1F1C3F41D}" srcOrd="5" destOrd="0" presId="urn:microsoft.com/office/officeart/2016/7/layout/LinearBlockProcessNumbered"/>
    <dgm:cxn modelId="{5CB818AD-D5AD-4FFA-9113-FAC02B7A5BFA}" type="presParOf" srcId="{19EE5272-CC3C-4832-B349-C271E91FE17C}" destId="{A667FCC0-B1E7-4CBB-A42F-3AFBFA6EC71F}" srcOrd="6" destOrd="0" presId="urn:microsoft.com/office/officeart/2016/7/layout/LinearBlockProcessNumbered"/>
    <dgm:cxn modelId="{A35D6C26-0C58-4DD8-86ED-FD019EAA0042}" type="presParOf" srcId="{A667FCC0-B1E7-4CBB-A42F-3AFBFA6EC71F}" destId="{13900CA7-7E2C-4581-B3E8-630319609434}" srcOrd="0" destOrd="0" presId="urn:microsoft.com/office/officeart/2016/7/layout/LinearBlockProcessNumbered"/>
    <dgm:cxn modelId="{D1A4F2D0-9181-4877-A017-F14C7A16D3EA}" type="presParOf" srcId="{A667FCC0-B1E7-4CBB-A42F-3AFBFA6EC71F}" destId="{35BBBD78-1C3A-4F8C-A0F7-8812805DCB3A}" srcOrd="1" destOrd="0" presId="urn:microsoft.com/office/officeart/2016/7/layout/LinearBlockProcessNumbered"/>
    <dgm:cxn modelId="{EE9A3080-1D26-414C-A7A7-68431A7BBCEF}" type="presParOf" srcId="{A667FCC0-B1E7-4CBB-A42F-3AFBFA6EC71F}" destId="{D0E2E5BE-8CB1-4ABA-8445-14054145425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E81AAB-9A2B-4069-A540-F5C1A0A7BC8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AC9DD7D-8952-477C-9E58-3767BB85415B}">
      <dgm:prSet/>
      <dgm:spPr/>
      <dgm:t>
        <a:bodyPr/>
        <a:lstStyle/>
        <a:p>
          <a:pPr rtl="0"/>
          <a:r>
            <a:rPr lang="en-US"/>
            <a:t>Shona is developing normally for her age-pre-operational stage</a:t>
          </a:r>
          <a:r>
            <a:rPr lang="en-US">
              <a:latin typeface="Grandview Display"/>
            </a:rPr>
            <a:t> (Piaget, 1950).</a:t>
          </a:r>
          <a:endParaRPr lang="en-US"/>
        </a:p>
      </dgm:t>
    </dgm:pt>
    <dgm:pt modelId="{3BF3E376-1C96-4F9E-8728-BC5CBE4B418B}" type="parTrans" cxnId="{FA497569-6A2E-4545-BB95-E31C45981688}">
      <dgm:prSet/>
      <dgm:spPr/>
      <dgm:t>
        <a:bodyPr/>
        <a:lstStyle/>
        <a:p>
          <a:endParaRPr lang="en-US"/>
        </a:p>
      </dgm:t>
    </dgm:pt>
    <dgm:pt modelId="{F95BDBF4-8E06-43DC-B901-E0671A49FBE1}" type="sibTrans" cxnId="{FA497569-6A2E-4545-BB95-E31C45981688}">
      <dgm:prSet/>
      <dgm:spPr/>
      <dgm:t>
        <a:bodyPr/>
        <a:lstStyle/>
        <a:p>
          <a:endParaRPr lang="en-US"/>
        </a:p>
      </dgm:t>
    </dgm:pt>
    <dgm:pt modelId="{1B3E32B4-670B-4AE7-BD34-764570BDCB11}">
      <dgm:prSet/>
      <dgm:spPr/>
      <dgm:t>
        <a:bodyPr/>
        <a:lstStyle/>
        <a:p>
          <a:pPr rtl="0"/>
          <a:r>
            <a:rPr lang="en-US"/>
            <a:t>Her anxiety and difficulty in groups are typical at this stage</a:t>
          </a:r>
          <a:r>
            <a:rPr lang="en-US">
              <a:latin typeface="Grandview Display"/>
            </a:rPr>
            <a:t> (Bee and Boyd, 2022).</a:t>
          </a:r>
          <a:endParaRPr lang="en-US"/>
        </a:p>
      </dgm:t>
    </dgm:pt>
    <dgm:pt modelId="{212438DD-7E03-49A3-A6C6-46830CAEE80F}" type="parTrans" cxnId="{B4379D70-C0A2-4D09-BFEE-88E523ADCFDB}">
      <dgm:prSet/>
      <dgm:spPr/>
      <dgm:t>
        <a:bodyPr/>
        <a:lstStyle/>
        <a:p>
          <a:endParaRPr lang="en-US"/>
        </a:p>
      </dgm:t>
    </dgm:pt>
    <dgm:pt modelId="{8E804731-9D10-426C-B954-28C7B146277B}" type="sibTrans" cxnId="{B4379D70-C0A2-4D09-BFEE-88E523ADCFDB}">
      <dgm:prSet/>
      <dgm:spPr/>
      <dgm:t>
        <a:bodyPr/>
        <a:lstStyle/>
        <a:p>
          <a:endParaRPr lang="en-US"/>
        </a:p>
      </dgm:t>
    </dgm:pt>
    <dgm:pt modelId="{634828B0-65D6-4CC1-9741-AB10E783E5A6}">
      <dgm:prSet/>
      <dgm:spPr/>
      <dgm:t>
        <a:bodyPr/>
        <a:lstStyle/>
        <a:p>
          <a:pPr rtl="0"/>
          <a:r>
            <a:rPr lang="en-US"/>
            <a:t>Support must be concrete, visual, gradual and consistent</a:t>
          </a:r>
          <a:r>
            <a:rPr lang="en-US">
              <a:latin typeface="Grandview Display"/>
            </a:rPr>
            <a:t> (Bruce and Meggitt, 2022).</a:t>
          </a:r>
          <a:endParaRPr lang="en-US"/>
        </a:p>
      </dgm:t>
    </dgm:pt>
    <dgm:pt modelId="{47F0CEE4-0CB6-4825-A204-3C888A47509A}" type="parTrans" cxnId="{3DA555B8-234E-44D6-89D2-124209E9B47B}">
      <dgm:prSet/>
      <dgm:spPr/>
      <dgm:t>
        <a:bodyPr/>
        <a:lstStyle/>
        <a:p>
          <a:endParaRPr lang="en-US"/>
        </a:p>
      </dgm:t>
    </dgm:pt>
    <dgm:pt modelId="{7476D49F-0BA4-4A20-A4F1-204062C27DFA}" type="sibTrans" cxnId="{3DA555B8-234E-44D6-89D2-124209E9B47B}">
      <dgm:prSet/>
      <dgm:spPr/>
      <dgm:t>
        <a:bodyPr/>
        <a:lstStyle/>
        <a:p>
          <a:endParaRPr lang="en-US"/>
        </a:p>
      </dgm:t>
    </dgm:pt>
    <dgm:pt modelId="{966B7545-2453-4146-87DD-E390A35C28A1}">
      <dgm:prSet/>
      <dgm:spPr/>
      <dgm:t>
        <a:bodyPr/>
        <a:lstStyle/>
        <a:p>
          <a:pPr rtl="0"/>
          <a:r>
            <a:rPr lang="en-US"/>
            <a:t>Both nature and nurture shape her progress- our care makes a real difference</a:t>
          </a:r>
          <a:r>
            <a:rPr lang="en-US">
              <a:latin typeface="Grandview Display"/>
            </a:rPr>
            <a:t> (Vygotsky, 1978).</a:t>
          </a:r>
          <a:endParaRPr lang="en-US"/>
        </a:p>
      </dgm:t>
    </dgm:pt>
    <dgm:pt modelId="{9349F331-F25D-472B-875A-BF80F13C5866}" type="parTrans" cxnId="{976E0BA0-D360-4D0B-A236-763538E82EB2}">
      <dgm:prSet/>
      <dgm:spPr/>
      <dgm:t>
        <a:bodyPr/>
        <a:lstStyle/>
        <a:p>
          <a:endParaRPr lang="en-US"/>
        </a:p>
      </dgm:t>
    </dgm:pt>
    <dgm:pt modelId="{EDBD8478-B81A-48D9-9D09-4E5320F4158F}" type="sibTrans" cxnId="{976E0BA0-D360-4D0B-A236-763538E82EB2}">
      <dgm:prSet/>
      <dgm:spPr/>
      <dgm:t>
        <a:bodyPr/>
        <a:lstStyle/>
        <a:p>
          <a:endParaRPr lang="en-US"/>
        </a:p>
      </dgm:t>
    </dgm:pt>
    <dgm:pt modelId="{2C337EA1-9B08-4BAE-A5B9-0477FF64A66D}">
      <dgm:prSet/>
      <dgm:spPr/>
      <dgm:t>
        <a:bodyPr/>
        <a:lstStyle/>
        <a:p>
          <a:pPr rtl="0"/>
          <a:r>
            <a:rPr lang="en-US"/>
            <a:t>Piaget is  valuable but not complete- combine with other theories for best results</a:t>
          </a:r>
          <a:r>
            <a:rPr lang="en-US">
              <a:latin typeface="Grandview Display"/>
            </a:rPr>
            <a:t> (Crain, 2019).</a:t>
          </a:r>
          <a:endParaRPr lang="en-US"/>
        </a:p>
      </dgm:t>
    </dgm:pt>
    <dgm:pt modelId="{E71AC958-B643-4539-9E50-3409AA0412E4}" type="parTrans" cxnId="{D723D9EB-8377-4797-A825-D25AB4DAA548}">
      <dgm:prSet/>
      <dgm:spPr/>
      <dgm:t>
        <a:bodyPr/>
        <a:lstStyle/>
        <a:p>
          <a:endParaRPr lang="en-US"/>
        </a:p>
      </dgm:t>
    </dgm:pt>
    <dgm:pt modelId="{3FEDA6A8-9A27-42F7-A39F-E3DE538B3B30}" type="sibTrans" cxnId="{D723D9EB-8377-4797-A825-D25AB4DAA548}">
      <dgm:prSet/>
      <dgm:spPr/>
      <dgm:t>
        <a:bodyPr/>
        <a:lstStyle/>
        <a:p>
          <a:endParaRPr lang="en-US"/>
        </a:p>
      </dgm:t>
    </dgm:pt>
    <dgm:pt modelId="{49911AD4-4BAB-4CA8-8B6F-627C62B13441}">
      <dgm:prSet/>
      <dgm:spPr/>
      <dgm:t>
        <a:bodyPr/>
        <a:lstStyle/>
        <a:p>
          <a:r>
            <a:rPr lang="en-US"/>
            <a:t>Final  message</a:t>
          </a:r>
        </a:p>
      </dgm:t>
    </dgm:pt>
    <dgm:pt modelId="{3EAAC1E0-2648-461B-BDED-E97C4E24D68C}" type="parTrans" cxnId="{AC962ECD-5EFF-4189-8AFA-C4E30217B570}">
      <dgm:prSet/>
      <dgm:spPr/>
      <dgm:t>
        <a:bodyPr/>
        <a:lstStyle/>
        <a:p>
          <a:endParaRPr lang="en-US"/>
        </a:p>
      </dgm:t>
    </dgm:pt>
    <dgm:pt modelId="{C0CA8A7C-1B14-421E-BE1E-5E97EB8E4089}" type="sibTrans" cxnId="{AC962ECD-5EFF-4189-8AFA-C4E30217B570}">
      <dgm:prSet/>
      <dgm:spPr/>
      <dgm:t>
        <a:bodyPr/>
        <a:lstStyle/>
        <a:p>
          <a:endParaRPr lang="en-US"/>
        </a:p>
      </dgm:t>
    </dgm:pt>
    <dgm:pt modelId="{5EA31715-3E91-47BF-A8AE-3770BBC27BE3}">
      <dgm:prSet/>
      <dgm:spPr/>
      <dgm:t>
        <a:bodyPr/>
        <a:lstStyle/>
        <a:p>
          <a:r>
            <a:rPr lang="en-US"/>
            <a:t>See behavior as communication, not defiance</a:t>
          </a:r>
        </a:p>
      </dgm:t>
    </dgm:pt>
    <dgm:pt modelId="{7B06E717-178E-446A-B18B-A057D399672C}" type="parTrans" cxnId="{FEEAB025-913F-458A-B069-FB7914269D42}">
      <dgm:prSet/>
      <dgm:spPr/>
      <dgm:t>
        <a:bodyPr/>
        <a:lstStyle/>
        <a:p>
          <a:endParaRPr lang="en-US"/>
        </a:p>
      </dgm:t>
    </dgm:pt>
    <dgm:pt modelId="{8D2E821D-C4E7-44B6-9B3F-30B9C870E552}" type="sibTrans" cxnId="{FEEAB025-913F-458A-B069-FB7914269D42}">
      <dgm:prSet/>
      <dgm:spPr/>
      <dgm:t>
        <a:bodyPr/>
        <a:lstStyle/>
        <a:p>
          <a:endParaRPr lang="en-US"/>
        </a:p>
      </dgm:t>
    </dgm:pt>
    <dgm:pt modelId="{FBBB236A-9B94-4072-A8EE-F6A389DBABE0}">
      <dgm:prSet/>
      <dgm:spPr/>
      <dgm:t>
        <a:bodyPr/>
        <a:lstStyle/>
        <a:p>
          <a:r>
            <a:rPr lang="en-US"/>
            <a:t>Support before expecting</a:t>
          </a:r>
        </a:p>
      </dgm:t>
    </dgm:pt>
    <dgm:pt modelId="{6A095E55-5822-4E0A-A32D-339203EA1BC2}" type="parTrans" cxnId="{84714ADE-1C96-4801-8A99-0DAD79C0233F}">
      <dgm:prSet/>
      <dgm:spPr/>
      <dgm:t>
        <a:bodyPr/>
        <a:lstStyle/>
        <a:p>
          <a:endParaRPr lang="en-US"/>
        </a:p>
      </dgm:t>
    </dgm:pt>
    <dgm:pt modelId="{E8E017B9-B3A6-4067-822A-D0B9AD291A94}" type="sibTrans" cxnId="{84714ADE-1C96-4801-8A99-0DAD79C0233F}">
      <dgm:prSet/>
      <dgm:spPr/>
      <dgm:t>
        <a:bodyPr/>
        <a:lstStyle/>
        <a:p>
          <a:endParaRPr lang="en-US"/>
        </a:p>
      </dgm:t>
    </dgm:pt>
    <dgm:pt modelId="{9D872FFE-4F94-4500-A2B2-62D98F897C86}">
      <dgm:prSet/>
      <dgm:spPr/>
      <dgm:t>
        <a:bodyPr/>
        <a:lstStyle/>
        <a:p>
          <a:pPr rtl="0"/>
          <a:r>
            <a:rPr lang="en-US"/>
            <a:t>Every child develops in their own time and way</a:t>
          </a:r>
          <a:r>
            <a:rPr lang="en-US">
              <a:latin typeface="Grandview Display"/>
            </a:rPr>
            <a:t> (Knight and McNaught, 2011).</a:t>
          </a:r>
          <a:endParaRPr lang="en-US"/>
        </a:p>
      </dgm:t>
    </dgm:pt>
    <dgm:pt modelId="{C2D262EB-2354-4847-A792-262E155A7CE0}" type="parTrans" cxnId="{FC585330-D346-43EF-B0E8-B69E1BF75E26}">
      <dgm:prSet/>
      <dgm:spPr/>
      <dgm:t>
        <a:bodyPr/>
        <a:lstStyle/>
        <a:p>
          <a:endParaRPr lang="en-US"/>
        </a:p>
      </dgm:t>
    </dgm:pt>
    <dgm:pt modelId="{50953A42-18D6-4051-928A-C9AF07BEBE2E}" type="sibTrans" cxnId="{FC585330-D346-43EF-B0E8-B69E1BF75E26}">
      <dgm:prSet/>
      <dgm:spPr/>
      <dgm:t>
        <a:bodyPr/>
        <a:lstStyle/>
        <a:p>
          <a:endParaRPr lang="en-US"/>
        </a:p>
      </dgm:t>
    </dgm:pt>
    <dgm:pt modelId="{968EEF3C-6487-4AA7-99B8-D4D675349E45}" type="pres">
      <dgm:prSet presAssocID="{3FE81AAB-9A2B-4069-A540-F5C1A0A7BC8E}" presName="vert0" presStyleCnt="0">
        <dgm:presLayoutVars>
          <dgm:dir/>
          <dgm:animOne val="branch"/>
          <dgm:animLvl val="lvl"/>
        </dgm:presLayoutVars>
      </dgm:prSet>
      <dgm:spPr/>
    </dgm:pt>
    <dgm:pt modelId="{A63BC624-3817-401E-9EC3-8DAD69A5C234}" type="pres">
      <dgm:prSet presAssocID="{EAC9DD7D-8952-477C-9E58-3767BB85415B}" presName="thickLine" presStyleLbl="alignNode1" presStyleIdx="0" presStyleCnt="9"/>
      <dgm:spPr/>
    </dgm:pt>
    <dgm:pt modelId="{E701C8F4-3A5A-4253-8B54-5E94289E85E5}" type="pres">
      <dgm:prSet presAssocID="{EAC9DD7D-8952-477C-9E58-3767BB85415B}" presName="horz1" presStyleCnt="0"/>
      <dgm:spPr/>
    </dgm:pt>
    <dgm:pt modelId="{B3681FC9-E4EF-4308-B295-7A5072586199}" type="pres">
      <dgm:prSet presAssocID="{EAC9DD7D-8952-477C-9E58-3767BB85415B}" presName="tx1" presStyleLbl="revTx" presStyleIdx="0" presStyleCnt="9"/>
      <dgm:spPr/>
    </dgm:pt>
    <dgm:pt modelId="{75E62841-4C07-40B0-AC0A-50CDF3CCC0C2}" type="pres">
      <dgm:prSet presAssocID="{EAC9DD7D-8952-477C-9E58-3767BB85415B}" presName="vert1" presStyleCnt="0"/>
      <dgm:spPr/>
    </dgm:pt>
    <dgm:pt modelId="{FDD42A72-B690-4026-AA1F-30FA4B73D7C7}" type="pres">
      <dgm:prSet presAssocID="{1B3E32B4-670B-4AE7-BD34-764570BDCB11}" presName="thickLine" presStyleLbl="alignNode1" presStyleIdx="1" presStyleCnt="9"/>
      <dgm:spPr/>
    </dgm:pt>
    <dgm:pt modelId="{C6E71476-38B0-4361-8F7F-44F4645EF527}" type="pres">
      <dgm:prSet presAssocID="{1B3E32B4-670B-4AE7-BD34-764570BDCB11}" presName="horz1" presStyleCnt="0"/>
      <dgm:spPr/>
    </dgm:pt>
    <dgm:pt modelId="{BA172A37-932E-46F5-B809-E71C86BF3977}" type="pres">
      <dgm:prSet presAssocID="{1B3E32B4-670B-4AE7-BD34-764570BDCB11}" presName="tx1" presStyleLbl="revTx" presStyleIdx="1" presStyleCnt="9"/>
      <dgm:spPr/>
    </dgm:pt>
    <dgm:pt modelId="{AE15F42E-D5B4-4DBF-8753-DF82F7760356}" type="pres">
      <dgm:prSet presAssocID="{1B3E32B4-670B-4AE7-BD34-764570BDCB11}" presName="vert1" presStyleCnt="0"/>
      <dgm:spPr/>
    </dgm:pt>
    <dgm:pt modelId="{FA53A815-4E6A-48A6-9210-47F217F31019}" type="pres">
      <dgm:prSet presAssocID="{634828B0-65D6-4CC1-9741-AB10E783E5A6}" presName="thickLine" presStyleLbl="alignNode1" presStyleIdx="2" presStyleCnt="9"/>
      <dgm:spPr/>
    </dgm:pt>
    <dgm:pt modelId="{E988AE85-EB85-4AFD-852F-E621A717EA93}" type="pres">
      <dgm:prSet presAssocID="{634828B0-65D6-4CC1-9741-AB10E783E5A6}" presName="horz1" presStyleCnt="0"/>
      <dgm:spPr/>
    </dgm:pt>
    <dgm:pt modelId="{2B633415-DACC-4E57-B3C8-53DBCCFCFB32}" type="pres">
      <dgm:prSet presAssocID="{634828B0-65D6-4CC1-9741-AB10E783E5A6}" presName="tx1" presStyleLbl="revTx" presStyleIdx="2" presStyleCnt="9"/>
      <dgm:spPr/>
    </dgm:pt>
    <dgm:pt modelId="{4B6C3502-0E27-474A-9AAE-12D78F523536}" type="pres">
      <dgm:prSet presAssocID="{634828B0-65D6-4CC1-9741-AB10E783E5A6}" presName="vert1" presStyleCnt="0"/>
      <dgm:spPr/>
    </dgm:pt>
    <dgm:pt modelId="{9FE01419-FE95-4D3B-A6B3-F4EB3429BCB7}" type="pres">
      <dgm:prSet presAssocID="{966B7545-2453-4146-87DD-E390A35C28A1}" presName="thickLine" presStyleLbl="alignNode1" presStyleIdx="3" presStyleCnt="9"/>
      <dgm:spPr/>
    </dgm:pt>
    <dgm:pt modelId="{3A20363B-65EC-4159-B5B4-25A6E4B9C2A8}" type="pres">
      <dgm:prSet presAssocID="{966B7545-2453-4146-87DD-E390A35C28A1}" presName="horz1" presStyleCnt="0"/>
      <dgm:spPr/>
    </dgm:pt>
    <dgm:pt modelId="{B928C0DA-F560-4F1D-A333-C65D23764FD2}" type="pres">
      <dgm:prSet presAssocID="{966B7545-2453-4146-87DD-E390A35C28A1}" presName="tx1" presStyleLbl="revTx" presStyleIdx="3" presStyleCnt="9"/>
      <dgm:spPr/>
    </dgm:pt>
    <dgm:pt modelId="{A3ECA5CF-AF1C-49CC-9954-6E1310594968}" type="pres">
      <dgm:prSet presAssocID="{966B7545-2453-4146-87DD-E390A35C28A1}" presName="vert1" presStyleCnt="0"/>
      <dgm:spPr/>
    </dgm:pt>
    <dgm:pt modelId="{56ED766C-F4AB-461E-B240-3F45A271B155}" type="pres">
      <dgm:prSet presAssocID="{2C337EA1-9B08-4BAE-A5B9-0477FF64A66D}" presName="thickLine" presStyleLbl="alignNode1" presStyleIdx="4" presStyleCnt="9"/>
      <dgm:spPr/>
    </dgm:pt>
    <dgm:pt modelId="{6A8A68B9-24AE-4A38-BFCA-84C202C9CCFC}" type="pres">
      <dgm:prSet presAssocID="{2C337EA1-9B08-4BAE-A5B9-0477FF64A66D}" presName="horz1" presStyleCnt="0"/>
      <dgm:spPr/>
    </dgm:pt>
    <dgm:pt modelId="{5965C19B-A191-4C3E-B1FF-DADCDF86AB7B}" type="pres">
      <dgm:prSet presAssocID="{2C337EA1-9B08-4BAE-A5B9-0477FF64A66D}" presName="tx1" presStyleLbl="revTx" presStyleIdx="4" presStyleCnt="9"/>
      <dgm:spPr/>
    </dgm:pt>
    <dgm:pt modelId="{0CDC3B5B-D2E5-4851-9AC3-6836CBA54BC7}" type="pres">
      <dgm:prSet presAssocID="{2C337EA1-9B08-4BAE-A5B9-0477FF64A66D}" presName="vert1" presStyleCnt="0"/>
      <dgm:spPr/>
    </dgm:pt>
    <dgm:pt modelId="{C52CAE39-BAF3-4EAC-A4E6-23F751EEF867}" type="pres">
      <dgm:prSet presAssocID="{49911AD4-4BAB-4CA8-8B6F-627C62B13441}" presName="thickLine" presStyleLbl="alignNode1" presStyleIdx="5" presStyleCnt="9"/>
      <dgm:spPr/>
    </dgm:pt>
    <dgm:pt modelId="{412D0FF4-C7BF-4F89-9F8C-83FC53FFE126}" type="pres">
      <dgm:prSet presAssocID="{49911AD4-4BAB-4CA8-8B6F-627C62B13441}" presName="horz1" presStyleCnt="0"/>
      <dgm:spPr/>
    </dgm:pt>
    <dgm:pt modelId="{C808E86E-320E-4310-9C55-C7A0E8919921}" type="pres">
      <dgm:prSet presAssocID="{49911AD4-4BAB-4CA8-8B6F-627C62B13441}" presName="tx1" presStyleLbl="revTx" presStyleIdx="5" presStyleCnt="9"/>
      <dgm:spPr/>
    </dgm:pt>
    <dgm:pt modelId="{31E0C03A-E4A3-4F8A-B688-2409C642DDD4}" type="pres">
      <dgm:prSet presAssocID="{49911AD4-4BAB-4CA8-8B6F-627C62B13441}" presName="vert1" presStyleCnt="0"/>
      <dgm:spPr/>
    </dgm:pt>
    <dgm:pt modelId="{F0FBAD4C-12A7-43CD-870B-6B912A70FEDD}" type="pres">
      <dgm:prSet presAssocID="{5EA31715-3E91-47BF-A8AE-3770BBC27BE3}" presName="thickLine" presStyleLbl="alignNode1" presStyleIdx="6" presStyleCnt="9"/>
      <dgm:spPr/>
    </dgm:pt>
    <dgm:pt modelId="{AE0DF79F-B1CF-445C-9F71-4A6FB87F966C}" type="pres">
      <dgm:prSet presAssocID="{5EA31715-3E91-47BF-A8AE-3770BBC27BE3}" presName="horz1" presStyleCnt="0"/>
      <dgm:spPr/>
    </dgm:pt>
    <dgm:pt modelId="{76FACED1-90AF-4165-A31C-0176C465B829}" type="pres">
      <dgm:prSet presAssocID="{5EA31715-3E91-47BF-A8AE-3770BBC27BE3}" presName="tx1" presStyleLbl="revTx" presStyleIdx="6" presStyleCnt="9"/>
      <dgm:spPr/>
    </dgm:pt>
    <dgm:pt modelId="{5F771D31-16DA-49B3-BCD6-8F7E817288EB}" type="pres">
      <dgm:prSet presAssocID="{5EA31715-3E91-47BF-A8AE-3770BBC27BE3}" presName="vert1" presStyleCnt="0"/>
      <dgm:spPr/>
    </dgm:pt>
    <dgm:pt modelId="{E3793A60-8127-4D4A-9993-6685A43BFE64}" type="pres">
      <dgm:prSet presAssocID="{FBBB236A-9B94-4072-A8EE-F6A389DBABE0}" presName="thickLine" presStyleLbl="alignNode1" presStyleIdx="7" presStyleCnt="9"/>
      <dgm:spPr/>
    </dgm:pt>
    <dgm:pt modelId="{6CC13BBC-2CDC-43E8-8B09-1BC38D8FF614}" type="pres">
      <dgm:prSet presAssocID="{FBBB236A-9B94-4072-A8EE-F6A389DBABE0}" presName="horz1" presStyleCnt="0"/>
      <dgm:spPr/>
    </dgm:pt>
    <dgm:pt modelId="{B5D400FC-FDF5-4196-829E-73139FB41E2C}" type="pres">
      <dgm:prSet presAssocID="{FBBB236A-9B94-4072-A8EE-F6A389DBABE0}" presName="tx1" presStyleLbl="revTx" presStyleIdx="7" presStyleCnt="9"/>
      <dgm:spPr/>
    </dgm:pt>
    <dgm:pt modelId="{1282B8AB-EE13-4028-9A95-720D46A55DEF}" type="pres">
      <dgm:prSet presAssocID="{FBBB236A-9B94-4072-A8EE-F6A389DBABE0}" presName="vert1" presStyleCnt="0"/>
      <dgm:spPr/>
    </dgm:pt>
    <dgm:pt modelId="{E422A591-4543-43B6-9903-7E4A4044E0BD}" type="pres">
      <dgm:prSet presAssocID="{9D872FFE-4F94-4500-A2B2-62D98F897C86}" presName="thickLine" presStyleLbl="alignNode1" presStyleIdx="8" presStyleCnt="9"/>
      <dgm:spPr/>
    </dgm:pt>
    <dgm:pt modelId="{18D899BE-784F-4511-A6BE-BD3FA667C804}" type="pres">
      <dgm:prSet presAssocID="{9D872FFE-4F94-4500-A2B2-62D98F897C86}" presName="horz1" presStyleCnt="0"/>
      <dgm:spPr/>
    </dgm:pt>
    <dgm:pt modelId="{40714A89-865A-47AF-9689-EE905EAC8060}" type="pres">
      <dgm:prSet presAssocID="{9D872FFE-4F94-4500-A2B2-62D98F897C86}" presName="tx1" presStyleLbl="revTx" presStyleIdx="8" presStyleCnt="9"/>
      <dgm:spPr/>
    </dgm:pt>
    <dgm:pt modelId="{25DE5FAC-DE75-4FD3-B092-EDE78FDA76B1}" type="pres">
      <dgm:prSet presAssocID="{9D872FFE-4F94-4500-A2B2-62D98F897C86}" presName="vert1" presStyleCnt="0"/>
      <dgm:spPr/>
    </dgm:pt>
  </dgm:ptLst>
  <dgm:cxnLst>
    <dgm:cxn modelId="{C0799A21-2A1B-4CC3-8AB7-6DB188C7D3AF}" type="presOf" srcId="{EAC9DD7D-8952-477C-9E58-3767BB85415B}" destId="{B3681FC9-E4EF-4308-B295-7A5072586199}" srcOrd="0" destOrd="0" presId="urn:microsoft.com/office/officeart/2008/layout/LinedList"/>
    <dgm:cxn modelId="{FEEAB025-913F-458A-B069-FB7914269D42}" srcId="{3FE81AAB-9A2B-4069-A540-F5C1A0A7BC8E}" destId="{5EA31715-3E91-47BF-A8AE-3770BBC27BE3}" srcOrd="6" destOrd="0" parTransId="{7B06E717-178E-446A-B18B-A057D399672C}" sibTransId="{8D2E821D-C4E7-44B6-9B3F-30B9C870E552}"/>
    <dgm:cxn modelId="{FC585330-D346-43EF-B0E8-B69E1BF75E26}" srcId="{3FE81AAB-9A2B-4069-A540-F5C1A0A7BC8E}" destId="{9D872FFE-4F94-4500-A2B2-62D98F897C86}" srcOrd="8" destOrd="0" parTransId="{C2D262EB-2354-4847-A792-262E155A7CE0}" sibTransId="{50953A42-18D6-4051-928A-C9AF07BEBE2E}"/>
    <dgm:cxn modelId="{2DB56C3D-0EB1-4E4C-A88C-7C589C3B4D77}" type="presOf" srcId="{1B3E32B4-670B-4AE7-BD34-764570BDCB11}" destId="{BA172A37-932E-46F5-B809-E71C86BF3977}" srcOrd="0" destOrd="0" presId="urn:microsoft.com/office/officeart/2008/layout/LinedList"/>
    <dgm:cxn modelId="{FA497569-6A2E-4545-BB95-E31C45981688}" srcId="{3FE81AAB-9A2B-4069-A540-F5C1A0A7BC8E}" destId="{EAC9DD7D-8952-477C-9E58-3767BB85415B}" srcOrd="0" destOrd="0" parTransId="{3BF3E376-1C96-4F9E-8728-BC5CBE4B418B}" sibTransId="{F95BDBF4-8E06-43DC-B901-E0671A49FBE1}"/>
    <dgm:cxn modelId="{B4379D70-C0A2-4D09-BFEE-88E523ADCFDB}" srcId="{3FE81AAB-9A2B-4069-A540-F5C1A0A7BC8E}" destId="{1B3E32B4-670B-4AE7-BD34-764570BDCB11}" srcOrd="1" destOrd="0" parTransId="{212438DD-7E03-49A3-A6C6-46830CAEE80F}" sibTransId="{8E804731-9D10-426C-B954-28C7B146277B}"/>
    <dgm:cxn modelId="{13FAD459-9966-49D1-866C-BF0943D8D0CA}" type="presOf" srcId="{2C337EA1-9B08-4BAE-A5B9-0477FF64A66D}" destId="{5965C19B-A191-4C3E-B1FF-DADCDF86AB7B}" srcOrd="0" destOrd="0" presId="urn:microsoft.com/office/officeart/2008/layout/LinedList"/>
    <dgm:cxn modelId="{53DEDE9D-B3DE-4F9E-9A56-1809EDCF3723}" type="presOf" srcId="{3FE81AAB-9A2B-4069-A540-F5C1A0A7BC8E}" destId="{968EEF3C-6487-4AA7-99B8-D4D675349E45}" srcOrd="0" destOrd="0" presId="urn:microsoft.com/office/officeart/2008/layout/LinedList"/>
    <dgm:cxn modelId="{E206739E-44B4-44CB-B4D6-2822CE234C97}" type="presOf" srcId="{9D872FFE-4F94-4500-A2B2-62D98F897C86}" destId="{40714A89-865A-47AF-9689-EE905EAC8060}" srcOrd="0" destOrd="0" presId="urn:microsoft.com/office/officeart/2008/layout/LinedList"/>
    <dgm:cxn modelId="{976E0BA0-D360-4D0B-A236-763538E82EB2}" srcId="{3FE81AAB-9A2B-4069-A540-F5C1A0A7BC8E}" destId="{966B7545-2453-4146-87DD-E390A35C28A1}" srcOrd="3" destOrd="0" parTransId="{9349F331-F25D-472B-875A-BF80F13C5866}" sibTransId="{EDBD8478-B81A-48D9-9D09-4E5320F4158F}"/>
    <dgm:cxn modelId="{DA25E1B5-9EFD-4998-9BF2-A945A1505076}" type="presOf" srcId="{634828B0-65D6-4CC1-9741-AB10E783E5A6}" destId="{2B633415-DACC-4E57-B3C8-53DBCCFCFB32}" srcOrd="0" destOrd="0" presId="urn:microsoft.com/office/officeart/2008/layout/LinedList"/>
    <dgm:cxn modelId="{3DA555B8-234E-44D6-89D2-124209E9B47B}" srcId="{3FE81AAB-9A2B-4069-A540-F5C1A0A7BC8E}" destId="{634828B0-65D6-4CC1-9741-AB10E783E5A6}" srcOrd="2" destOrd="0" parTransId="{47F0CEE4-0CB6-4825-A204-3C888A47509A}" sibTransId="{7476D49F-0BA4-4A20-A4F1-204062C27DFA}"/>
    <dgm:cxn modelId="{AC962ECD-5EFF-4189-8AFA-C4E30217B570}" srcId="{3FE81AAB-9A2B-4069-A540-F5C1A0A7BC8E}" destId="{49911AD4-4BAB-4CA8-8B6F-627C62B13441}" srcOrd="5" destOrd="0" parTransId="{3EAAC1E0-2648-461B-BDED-E97C4E24D68C}" sibTransId="{C0CA8A7C-1B14-421E-BE1E-5E97EB8E4089}"/>
    <dgm:cxn modelId="{FEB933CF-C8E5-44C0-91CC-D2DC06B034E5}" type="presOf" srcId="{966B7545-2453-4146-87DD-E390A35C28A1}" destId="{B928C0DA-F560-4F1D-A333-C65D23764FD2}" srcOrd="0" destOrd="0" presId="urn:microsoft.com/office/officeart/2008/layout/LinedList"/>
    <dgm:cxn modelId="{4432DBCF-1529-44CC-9A04-78C038CC065D}" type="presOf" srcId="{5EA31715-3E91-47BF-A8AE-3770BBC27BE3}" destId="{76FACED1-90AF-4165-A31C-0176C465B829}" srcOrd="0" destOrd="0" presId="urn:microsoft.com/office/officeart/2008/layout/LinedList"/>
    <dgm:cxn modelId="{84714ADE-1C96-4801-8A99-0DAD79C0233F}" srcId="{3FE81AAB-9A2B-4069-A540-F5C1A0A7BC8E}" destId="{FBBB236A-9B94-4072-A8EE-F6A389DBABE0}" srcOrd="7" destOrd="0" parTransId="{6A095E55-5822-4E0A-A32D-339203EA1BC2}" sibTransId="{E8E017B9-B3A6-4067-822A-D0B9AD291A94}"/>
    <dgm:cxn modelId="{D723D9EB-8377-4797-A825-D25AB4DAA548}" srcId="{3FE81AAB-9A2B-4069-A540-F5C1A0A7BC8E}" destId="{2C337EA1-9B08-4BAE-A5B9-0477FF64A66D}" srcOrd="4" destOrd="0" parTransId="{E71AC958-B643-4539-9E50-3409AA0412E4}" sibTransId="{3FEDA6A8-9A27-42F7-A39F-E3DE538B3B30}"/>
    <dgm:cxn modelId="{E4B001F1-5A3A-4F91-9CD1-BD877AA6ED1E}" type="presOf" srcId="{49911AD4-4BAB-4CA8-8B6F-627C62B13441}" destId="{C808E86E-320E-4310-9C55-C7A0E8919921}" srcOrd="0" destOrd="0" presId="urn:microsoft.com/office/officeart/2008/layout/LinedList"/>
    <dgm:cxn modelId="{992C64F8-0360-4718-9C30-28D9E0CDBBFE}" type="presOf" srcId="{FBBB236A-9B94-4072-A8EE-F6A389DBABE0}" destId="{B5D400FC-FDF5-4196-829E-73139FB41E2C}" srcOrd="0" destOrd="0" presId="urn:microsoft.com/office/officeart/2008/layout/LinedList"/>
    <dgm:cxn modelId="{5561FE91-C767-46CB-981B-61588805B9E1}" type="presParOf" srcId="{968EEF3C-6487-4AA7-99B8-D4D675349E45}" destId="{A63BC624-3817-401E-9EC3-8DAD69A5C234}" srcOrd="0" destOrd="0" presId="urn:microsoft.com/office/officeart/2008/layout/LinedList"/>
    <dgm:cxn modelId="{21CFBE11-DD33-4148-847A-B6F499825456}" type="presParOf" srcId="{968EEF3C-6487-4AA7-99B8-D4D675349E45}" destId="{E701C8F4-3A5A-4253-8B54-5E94289E85E5}" srcOrd="1" destOrd="0" presId="urn:microsoft.com/office/officeart/2008/layout/LinedList"/>
    <dgm:cxn modelId="{890C2330-EFB5-42F6-B553-86FE79318225}" type="presParOf" srcId="{E701C8F4-3A5A-4253-8B54-5E94289E85E5}" destId="{B3681FC9-E4EF-4308-B295-7A5072586199}" srcOrd="0" destOrd="0" presId="urn:microsoft.com/office/officeart/2008/layout/LinedList"/>
    <dgm:cxn modelId="{B983A8D7-0C6B-4783-88C0-75265F68EDA8}" type="presParOf" srcId="{E701C8F4-3A5A-4253-8B54-5E94289E85E5}" destId="{75E62841-4C07-40B0-AC0A-50CDF3CCC0C2}" srcOrd="1" destOrd="0" presId="urn:microsoft.com/office/officeart/2008/layout/LinedList"/>
    <dgm:cxn modelId="{0C99C738-CEA1-4CE9-9796-C841D4DFD739}" type="presParOf" srcId="{968EEF3C-6487-4AA7-99B8-D4D675349E45}" destId="{FDD42A72-B690-4026-AA1F-30FA4B73D7C7}" srcOrd="2" destOrd="0" presId="urn:microsoft.com/office/officeart/2008/layout/LinedList"/>
    <dgm:cxn modelId="{F91662D1-DD43-4D11-AC83-17B939EE6A4B}" type="presParOf" srcId="{968EEF3C-6487-4AA7-99B8-D4D675349E45}" destId="{C6E71476-38B0-4361-8F7F-44F4645EF527}" srcOrd="3" destOrd="0" presId="urn:microsoft.com/office/officeart/2008/layout/LinedList"/>
    <dgm:cxn modelId="{9B8EF58A-6401-4B91-801C-BEFD74AD5955}" type="presParOf" srcId="{C6E71476-38B0-4361-8F7F-44F4645EF527}" destId="{BA172A37-932E-46F5-B809-E71C86BF3977}" srcOrd="0" destOrd="0" presId="urn:microsoft.com/office/officeart/2008/layout/LinedList"/>
    <dgm:cxn modelId="{EC05FE5A-1F79-4F1E-AAB3-11D498B46306}" type="presParOf" srcId="{C6E71476-38B0-4361-8F7F-44F4645EF527}" destId="{AE15F42E-D5B4-4DBF-8753-DF82F7760356}" srcOrd="1" destOrd="0" presId="urn:microsoft.com/office/officeart/2008/layout/LinedList"/>
    <dgm:cxn modelId="{AD770C71-2D35-403B-BE5C-E660CB30D8C6}" type="presParOf" srcId="{968EEF3C-6487-4AA7-99B8-D4D675349E45}" destId="{FA53A815-4E6A-48A6-9210-47F217F31019}" srcOrd="4" destOrd="0" presId="urn:microsoft.com/office/officeart/2008/layout/LinedList"/>
    <dgm:cxn modelId="{77F708BA-F2E6-4F62-B9D7-CC10BD8A9A07}" type="presParOf" srcId="{968EEF3C-6487-4AA7-99B8-D4D675349E45}" destId="{E988AE85-EB85-4AFD-852F-E621A717EA93}" srcOrd="5" destOrd="0" presId="urn:microsoft.com/office/officeart/2008/layout/LinedList"/>
    <dgm:cxn modelId="{318DCFEB-8C1D-4957-8BAA-3F4D5A2BD274}" type="presParOf" srcId="{E988AE85-EB85-4AFD-852F-E621A717EA93}" destId="{2B633415-DACC-4E57-B3C8-53DBCCFCFB32}" srcOrd="0" destOrd="0" presId="urn:microsoft.com/office/officeart/2008/layout/LinedList"/>
    <dgm:cxn modelId="{79B9BA05-E89A-4435-BDC7-E4EE55B6363D}" type="presParOf" srcId="{E988AE85-EB85-4AFD-852F-E621A717EA93}" destId="{4B6C3502-0E27-474A-9AAE-12D78F523536}" srcOrd="1" destOrd="0" presId="urn:microsoft.com/office/officeart/2008/layout/LinedList"/>
    <dgm:cxn modelId="{4F88AF56-9507-41DF-9D0B-5B6616A11AB0}" type="presParOf" srcId="{968EEF3C-6487-4AA7-99B8-D4D675349E45}" destId="{9FE01419-FE95-4D3B-A6B3-F4EB3429BCB7}" srcOrd="6" destOrd="0" presId="urn:microsoft.com/office/officeart/2008/layout/LinedList"/>
    <dgm:cxn modelId="{DBE7CB2B-04A8-4F25-A8FF-E3D7B7221E8A}" type="presParOf" srcId="{968EEF3C-6487-4AA7-99B8-D4D675349E45}" destId="{3A20363B-65EC-4159-B5B4-25A6E4B9C2A8}" srcOrd="7" destOrd="0" presId="urn:microsoft.com/office/officeart/2008/layout/LinedList"/>
    <dgm:cxn modelId="{848E6C05-6129-49FA-BC03-D6F12B8945DD}" type="presParOf" srcId="{3A20363B-65EC-4159-B5B4-25A6E4B9C2A8}" destId="{B928C0DA-F560-4F1D-A333-C65D23764FD2}" srcOrd="0" destOrd="0" presId="urn:microsoft.com/office/officeart/2008/layout/LinedList"/>
    <dgm:cxn modelId="{07E17D44-E9C4-4C6B-8CFD-5816067530EC}" type="presParOf" srcId="{3A20363B-65EC-4159-B5B4-25A6E4B9C2A8}" destId="{A3ECA5CF-AF1C-49CC-9954-6E1310594968}" srcOrd="1" destOrd="0" presId="urn:microsoft.com/office/officeart/2008/layout/LinedList"/>
    <dgm:cxn modelId="{8A26D1AC-DB98-445B-986C-4187182B6FD1}" type="presParOf" srcId="{968EEF3C-6487-4AA7-99B8-D4D675349E45}" destId="{56ED766C-F4AB-461E-B240-3F45A271B155}" srcOrd="8" destOrd="0" presId="urn:microsoft.com/office/officeart/2008/layout/LinedList"/>
    <dgm:cxn modelId="{C4F26A11-750D-4082-B58E-CD38582117D9}" type="presParOf" srcId="{968EEF3C-6487-4AA7-99B8-D4D675349E45}" destId="{6A8A68B9-24AE-4A38-BFCA-84C202C9CCFC}" srcOrd="9" destOrd="0" presId="urn:microsoft.com/office/officeart/2008/layout/LinedList"/>
    <dgm:cxn modelId="{7F583393-8D10-45BC-AF01-CFA8F0CBCC07}" type="presParOf" srcId="{6A8A68B9-24AE-4A38-BFCA-84C202C9CCFC}" destId="{5965C19B-A191-4C3E-B1FF-DADCDF86AB7B}" srcOrd="0" destOrd="0" presId="urn:microsoft.com/office/officeart/2008/layout/LinedList"/>
    <dgm:cxn modelId="{4A173EC0-3E39-4BAA-99EC-5D90E1A0AABA}" type="presParOf" srcId="{6A8A68B9-24AE-4A38-BFCA-84C202C9CCFC}" destId="{0CDC3B5B-D2E5-4851-9AC3-6836CBA54BC7}" srcOrd="1" destOrd="0" presId="urn:microsoft.com/office/officeart/2008/layout/LinedList"/>
    <dgm:cxn modelId="{7E662507-D2B0-4D84-925F-F9BF929BE6CE}" type="presParOf" srcId="{968EEF3C-6487-4AA7-99B8-D4D675349E45}" destId="{C52CAE39-BAF3-4EAC-A4E6-23F751EEF867}" srcOrd="10" destOrd="0" presId="urn:microsoft.com/office/officeart/2008/layout/LinedList"/>
    <dgm:cxn modelId="{A7528A56-7A81-4EA0-99C3-D87253AF3C83}" type="presParOf" srcId="{968EEF3C-6487-4AA7-99B8-D4D675349E45}" destId="{412D0FF4-C7BF-4F89-9F8C-83FC53FFE126}" srcOrd="11" destOrd="0" presId="urn:microsoft.com/office/officeart/2008/layout/LinedList"/>
    <dgm:cxn modelId="{891DCE0E-A875-4C72-BB45-DEB9E92D3416}" type="presParOf" srcId="{412D0FF4-C7BF-4F89-9F8C-83FC53FFE126}" destId="{C808E86E-320E-4310-9C55-C7A0E8919921}" srcOrd="0" destOrd="0" presId="urn:microsoft.com/office/officeart/2008/layout/LinedList"/>
    <dgm:cxn modelId="{897FDCC6-322F-4A7D-871E-F2FF5CB812EB}" type="presParOf" srcId="{412D0FF4-C7BF-4F89-9F8C-83FC53FFE126}" destId="{31E0C03A-E4A3-4F8A-B688-2409C642DDD4}" srcOrd="1" destOrd="0" presId="urn:microsoft.com/office/officeart/2008/layout/LinedList"/>
    <dgm:cxn modelId="{C8BE7B91-1D78-46F2-926C-C95BA8F15027}" type="presParOf" srcId="{968EEF3C-6487-4AA7-99B8-D4D675349E45}" destId="{F0FBAD4C-12A7-43CD-870B-6B912A70FEDD}" srcOrd="12" destOrd="0" presId="urn:microsoft.com/office/officeart/2008/layout/LinedList"/>
    <dgm:cxn modelId="{0718E102-C128-420C-9B53-D08A26997369}" type="presParOf" srcId="{968EEF3C-6487-4AA7-99B8-D4D675349E45}" destId="{AE0DF79F-B1CF-445C-9F71-4A6FB87F966C}" srcOrd="13" destOrd="0" presId="urn:microsoft.com/office/officeart/2008/layout/LinedList"/>
    <dgm:cxn modelId="{E8B5210E-1240-4016-B203-53DA88439B21}" type="presParOf" srcId="{AE0DF79F-B1CF-445C-9F71-4A6FB87F966C}" destId="{76FACED1-90AF-4165-A31C-0176C465B829}" srcOrd="0" destOrd="0" presId="urn:microsoft.com/office/officeart/2008/layout/LinedList"/>
    <dgm:cxn modelId="{522AFDCD-A107-4FFD-B51A-D38ECA8B774D}" type="presParOf" srcId="{AE0DF79F-B1CF-445C-9F71-4A6FB87F966C}" destId="{5F771D31-16DA-49B3-BCD6-8F7E817288EB}" srcOrd="1" destOrd="0" presId="urn:microsoft.com/office/officeart/2008/layout/LinedList"/>
    <dgm:cxn modelId="{EEA16BB1-E298-489A-A5D8-B42CB41BC0B8}" type="presParOf" srcId="{968EEF3C-6487-4AA7-99B8-D4D675349E45}" destId="{E3793A60-8127-4D4A-9993-6685A43BFE64}" srcOrd="14" destOrd="0" presId="urn:microsoft.com/office/officeart/2008/layout/LinedList"/>
    <dgm:cxn modelId="{40283639-2CDB-4FD8-8499-51510F48794F}" type="presParOf" srcId="{968EEF3C-6487-4AA7-99B8-D4D675349E45}" destId="{6CC13BBC-2CDC-43E8-8B09-1BC38D8FF614}" srcOrd="15" destOrd="0" presId="urn:microsoft.com/office/officeart/2008/layout/LinedList"/>
    <dgm:cxn modelId="{627BEBA7-BAF0-44AC-89EC-9525A0DB9F5A}" type="presParOf" srcId="{6CC13BBC-2CDC-43E8-8B09-1BC38D8FF614}" destId="{B5D400FC-FDF5-4196-829E-73139FB41E2C}" srcOrd="0" destOrd="0" presId="urn:microsoft.com/office/officeart/2008/layout/LinedList"/>
    <dgm:cxn modelId="{EF9427CE-ED3D-4722-944B-362FCE043F57}" type="presParOf" srcId="{6CC13BBC-2CDC-43E8-8B09-1BC38D8FF614}" destId="{1282B8AB-EE13-4028-9A95-720D46A55DEF}" srcOrd="1" destOrd="0" presId="urn:microsoft.com/office/officeart/2008/layout/LinedList"/>
    <dgm:cxn modelId="{34FDE632-47BD-4A21-BFA0-7F002DFCF578}" type="presParOf" srcId="{968EEF3C-6487-4AA7-99B8-D4D675349E45}" destId="{E422A591-4543-43B6-9903-7E4A4044E0BD}" srcOrd="16" destOrd="0" presId="urn:microsoft.com/office/officeart/2008/layout/LinedList"/>
    <dgm:cxn modelId="{D6A56E30-9D2C-4E7F-BC43-FECDEB9D89C8}" type="presParOf" srcId="{968EEF3C-6487-4AA7-99B8-D4D675349E45}" destId="{18D899BE-784F-4511-A6BE-BD3FA667C804}" srcOrd="17" destOrd="0" presId="urn:microsoft.com/office/officeart/2008/layout/LinedList"/>
    <dgm:cxn modelId="{1ADE23FE-7944-4804-8E9A-D70C76389539}" type="presParOf" srcId="{18D899BE-784F-4511-A6BE-BD3FA667C804}" destId="{40714A89-865A-47AF-9689-EE905EAC8060}" srcOrd="0" destOrd="0" presId="urn:microsoft.com/office/officeart/2008/layout/LinedList"/>
    <dgm:cxn modelId="{5EF93384-820D-4D05-9A04-745195AAA8E2}" type="presParOf" srcId="{18D899BE-784F-4511-A6BE-BD3FA667C804}" destId="{25DE5FAC-DE75-4FD3-B092-EDE78FDA76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A7F2-06E2-4EC1-8468-7BAF913D30B3}">
      <dsp:nvSpPr>
        <dsp:cNvPr id="0" name=""/>
        <dsp:cNvSpPr/>
      </dsp:nvSpPr>
      <dsp:spPr>
        <a:xfrm>
          <a:off x="850853" y="2873"/>
          <a:ext cx="2871631" cy="17229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Recognizes each child develops at their own pace-not just by age</a:t>
          </a:r>
          <a:r>
            <a:rPr lang="en-US" sz="2000" kern="1200">
              <a:latin typeface="Grandview Display"/>
            </a:rPr>
            <a:t> (Bruce and Meggitt, 2022)</a:t>
          </a:r>
          <a:endParaRPr lang="en-US" sz="2000" kern="1200"/>
        </a:p>
      </dsp:txBody>
      <dsp:txXfrm>
        <a:off x="850853" y="2873"/>
        <a:ext cx="2871631" cy="1722979"/>
      </dsp:txXfrm>
    </dsp:sp>
    <dsp:sp modelId="{7F379706-B0D8-4926-8008-DDA83352E4AF}">
      <dsp:nvSpPr>
        <dsp:cNvPr id="0" name=""/>
        <dsp:cNvSpPr/>
      </dsp:nvSpPr>
      <dsp:spPr>
        <a:xfrm>
          <a:off x="4009648" y="2873"/>
          <a:ext cx="2871631" cy="17229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Shows play is essential for learning and emotional growth</a:t>
          </a:r>
          <a:r>
            <a:rPr lang="en-US" sz="2000" kern="1200">
              <a:latin typeface="Grandview Display"/>
            </a:rPr>
            <a:t> (DfE, 2021)</a:t>
          </a:r>
          <a:endParaRPr lang="en-US" sz="2000" kern="1200"/>
        </a:p>
      </dsp:txBody>
      <dsp:txXfrm>
        <a:off x="4009648" y="2873"/>
        <a:ext cx="2871631" cy="1722979"/>
      </dsp:txXfrm>
    </dsp:sp>
    <dsp:sp modelId="{A7FA3A38-3FD3-4BFF-B047-440FF1FA2B4E}">
      <dsp:nvSpPr>
        <dsp:cNvPr id="0" name=""/>
        <dsp:cNvSpPr/>
      </dsp:nvSpPr>
      <dsp:spPr>
        <a:xfrm>
          <a:off x="7168443" y="2873"/>
          <a:ext cx="2871631" cy="17229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Highlights that language and social skills develop gradually</a:t>
          </a:r>
          <a:r>
            <a:rPr lang="en-US" sz="2000" kern="1200">
              <a:latin typeface="Grandview Display"/>
            </a:rPr>
            <a:t> (Bee and Boyd, 2022)</a:t>
          </a:r>
          <a:endParaRPr lang="en-US" sz="2000" kern="1200"/>
        </a:p>
      </dsp:txBody>
      <dsp:txXfrm>
        <a:off x="7168443" y="2873"/>
        <a:ext cx="2871631" cy="1722979"/>
      </dsp:txXfrm>
    </dsp:sp>
    <dsp:sp modelId="{2AD57782-61CB-4EFB-B1B8-7246F667ED38}">
      <dsp:nvSpPr>
        <dsp:cNvPr id="0" name=""/>
        <dsp:cNvSpPr/>
      </dsp:nvSpPr>
      <dsp:spPr>
        <a:xfrm>
          <a:off x="850853" y="2013015"/>
          <a:ext cx="2871631" cy="17229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Encourages practitioners to meet children where they are</a:t>
          </a:r>
          <a:r>
            <a:rPr lang="en-US" sz="2000" kern="1200">
              <a:latin typeface="Grandview Display"/>
            </a:rPr>
            <a:t> (Crain, 2019)</a:t>
          </a:r>
          <a:endParaRPr lang="en-US" sz="2000" kern="1200"/>
        </a:p>
      </dsp:txBody>
      <dsp:txXfrm>
        <a:off x="850853" y="2013015"/>
        <a:ext cx="2871631" cy="1722979"/>
      </dsp:txXfrm>
    </dsp:sp>
    <dsp:sp modelId="{45DC1DA1-0CA5-4B49-936B-E46C28A1338F}">
      <dsp:nvSpPr>
        <dsp:cNvPr id="0" name=""/>
        <dsp:cNvSpPr/>
      </dsp:nvSpPr>
      <dsp:spPr>
        <a:xfrm>
          <a:off x="4009648" y="2013015"/>
          <a:ext cx="2871631" cy="17229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Guides planning of activities that match development stage, not chronological age</a:t>
          </a:r>
          <a:r>
            <a:rPr lang="en-US" sz="2000" kern="1200">
              <a:latin typeface="Grandview Display"/>
            </a:rPr>
            <a:t> (Piaget, 1950)</a:t>
          </a:r>
          <a:endParaRPr lang="en-US" sz="2000" kern="1200"/>
        </a:p>
      </dsp:txBody>
      <dsp:txXfrm>
        <a:off x="4009648" y="2013015"/>
        <a:ext cx="2871631" cy="1722979"/>
      </dsp:txXfrm>
    </dsp:sp>
    <dsp:sp modelId="{222AAAFC-5B41-46E9-B96E-F9FEDB472677}">
      <dsp:nvSpPr>
        <dsp:cNvPr id="0" name=""/>
        <dsp:cNvSpPr/>
      </dsp:nvSpPr>
      <dsp:spPr>
        <a:xfrm>
          <a:off x="7168443" y="2013015"/>
          <a:ext cx="2871631" cy="17229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Supports holistic development: cognitive, social, emotional, physical</a:t>
          </a:r>
          <a:r>
            <a:rPr lang="en-US" sz="2000" kern="1200">
              <a:latin typeface="Grandview Display"/>
            </a:rPr>
            <a:t> (Knight and McNaught, 2011)</a:t>
          </a:r>
          <a:endParaRPr lang="en-US" sz="2000" kern="1200"/>
        </a:p>
      </dsp:txBody>
      <dsp:txXfrm>
        <a:off x="7168443" y="2013015"/>
        <a:ext cx="2871631" cy="17229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0C62D-6B2F-4481-92CB-D68FA4AD2F60}">
      <dsp:nvSpPr>
        <dsp:cNvPr id="0" name=""/>
        <dsp:cNvSpPr/>
      </dsp:nvSpPr>
      <dsp:spPr>
        <a:xfrm>
          <a:off x="146" y="1403900"/>
          <a:ext cx="1765430" cy="21185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0" rIns="174385" bIns="33020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Build trust and emotional security</a:t>
          </a:r>
          <a:r>
            <a:rPr lang="en-US" sz="1300" kern="1200" dirty="0">
              <a:latin typeface="Grandview Display"/>
            </a:rPr>
            <a:t> (Knight and McNaught, 2011; </a:t>
          </a:r>
          <a:r>
            <a:rPr lang="en-US" sz="1300" kern="1200">
              <a:latin typeface="Grandview Display"/>
            </a:rPr>
            <a:t>DfE</a:t>
          </a:r>
          <a:r>
            <a:rPr lang="en-US" sz="1300" kern="1200" dirty="0">
              <a:latin typeface="Grandview Display"/>
            </a:rPr>
            <a:t>, 2021)</a:t>
          </a:r>
          <a:endParaRPr lang="en-US" sz="1300" kern="1200" dirty="0"/>
        </a:p>
      </dsp:txBody>
      <dsp:txXfrm>
        <a:off x="146" y="2251307"/>
        <a:ext cx="1765430" cy="1271110"/>
      </dsp:txXfrm>
    </dsp:sp>
    <dsp:sp modelId="{C708EE27-1995-4315-9BDB-469BB4240F6F}">
      <dsp:nvSpPr>
        <dsp:cNvPr id="0" name=""/>
        <dsp:cNvSpPr/>
      </dsp:nvSpPr>
      <dsp:spPr>
        <a:xfrm>
          <a:off x="146" y="1403900"/>
          <a:ext cx="1765430" cy="84740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165100" rIns="174385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01</a:t>
          </a:r>
        </a:p>
      </dsp:txBody>
      <dsp:txXfrm>
        <a:off x="146" y="1403900"/>
        <a:ext cx="1765430" cy="847406"/>
      </dsp:txXfrm>
    </dsp:sp>
    <dsp:sp modelId="{CC3BB6FB-8AAA-4F18-95F5-9732A7794323}">
      <dsp:nvSpPr>
        <dsp:cNvPr id="0" name=""/>
        <dsp:cNvSpPr/>
      </dsp:nvSpPr>
      <dsp:spPr>
        <a:xfrm>
          <a:off x="1906811" y="1403900"/>
          <a:ext cx="1765430" cy="2118516"/>
        </a:xfrm>
        <a:prstGeom prst="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0" rIns="174385" bIns="33020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Develop communication skills at her pace</a:t>
          </a:r>
          <a:r>
            <a:rPr lang="en-US" sz="1300" kern="1200">
              <a:latin typeface="Grandview Display"/>
            </a:rPr>
            <a:t> (Bee and Boyd, 2022)</a:t>
          </a:r>
          <a:endParaRPr lang="en-US" sz="1300" kern="1200"/>
        </a:p>
      </dsp:txBody>
      <dsp:txXfrm>
        <a:off x="1906811" y="2251307"/>
        <a:ext cx="1765430" cy="1271110"/>
      </dsp:txXfrm>
    </dsp:sp>
    <dsp:sp modelId="{3D77D437-D671-40A2-9C96-ADC8A57E15E2}">
      <dsp:nvSpPr>
        <dsp:cNvPr id="0" name=""/>
        <dsp:cNvSpPr/>
      </dsp:nvSpPr>
      <dsp:spPr>
        <a:xfrm>
          <a:off x="1906811" y="1403900"/>
          <a:ext cx="1765430" cy="84740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165100" rIns="174385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02</a:t>
          </a:r>
        </a:p>
      </dsp:txBody>
      <dsp:txXfrm>
        <a:off x="1906811" y="1403900"/>
        <a:ext cx="1765430" cy="847406"/>
      </dsp:txXfrm>
    </dsp:sp>
    <dsp:sp modelId="{86B0B1BE-F67B-474F-9D2C-AF70C46C3B15}">
      <dsp:nvSpPr>
        <dsp:cNvPr id="0" name=""/>
        <dsp:cNvSpPr/>
      </dsp:nvSpPr>
      <dsp:spPr>
        <a:xfrm>
          <a:off x="3813476" y="1403900"/>
          <a:ext cx="1765430" cy="2118516"/>
        </a:xfrm>
        <a:prstGeom prst="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0" rIns="174385" bIns="33020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Learn social skills gradually</a:t>
          </a:r>
          <a:r>
            <a:rPr lang="en-US" sz="1300" kern="1200">
              <a:latin typeface="Grandview Display"/>
            </a:rPr>
            <a:t> (Bruce and Meggitt, 2022)</a:t>
          </a:r>
          <a:endParaRPr lang="en-US" sz="1300" kern="1200"/>
        </a:p>
      </dsp:txBody>
      <dsp:txXfrm>
        <a:off x="3813476" y="2251307"/>
        <a:ext cx="1765430" cy="1271110"/>
      </dsp:txXfrm>
    </dsp:sp>
    <dsp:sp modelId="{D5473961-16DC-46B9-B413-BF741A06A13F}">
      <dsp:nvSpPr>
        <dsp:cNvPr id="0" name=""/>
        <dsp:cNvSpPr/>
      </dsp:nvSpPr>
      <dsp:spPr>
        <a:xfrm>
          <a:off x="3813476" y="1403900"/>
          <a:ext cx="1765430" cy="84740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165100" rIns="174385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03</a:t>
          </a:r>
        </a:p>
      </dsp:txBody>
      <dsp:txXfrm>
        <a:off x="3813476" y="1403900"/>
        <a:ext cx="1765430" cy="847406"/>
      </dsp:txXfrm>
    </dsp:sp>
    <dsp:sp modelId="{13900CA7-7E2C-4581-B3E8-630319609434}">
      <dsp:nvSpPr>
        <dsp:cNvPr id="0" name=""/>
        <dsp:cNvSpPr/>
      </dsp:nvSpPr>
      <dsp:spPr>
        <a:xfrm>
          <a:off x="5720141" y="1403900"/>
          <a:ext cx="1765430" cy="2118516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0" rIns="174385" bIns="33020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Encourage exploration to build confidence</a:t>
          </a:r>
          <a:r>
            <a:rPr lang="en-US" sz="1300" kern="1200">
              <a:latin typeface="Grandview Display"/>
            </a:rPr>
            <a:t> (Piaget, 1950)</a:t>
          </a:r>
          <a:endParaRPr lang="en-US" sz="1300" kern="1200"/>
        </a:p>
      </dsp:txBody>
      <dsp:txXfrm>
        <a:off x="5720141" y="2251307"/>
        <a:ext cx="1765430" cy="1271110"/>
      </dsp:txXfrm>
    </dsp:sp>
    <dsp:sp modelId="{35BBBD78-1C3A-4F8C-A0F7-8812805DCB3A}">
      <dsp:nvSpPr>
        <dsp:cNvPr id="0" name=""/>
        <dsp:cNvSpPr/>
      </dsp:nvSpPr>
      <dsp:spPr>
        <a:xfrm>
          <a:off x="5720141" y="1403900"/>
          <a:ext cx="1765430" cy="84740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385" tIns="165100" rIns="174385" bIns="16510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04</a:t>
          </a:r>
        </a:p>
      </dsp:txBody>
      <dsp:txXfrm>
        <a:off x="5720141" y="1403900"/>
        <a:ext cx="1765430" cy="847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BC624-3817-401E-9EC3-8DAD69A5C234}">
      <dsp:nvSpPr>
        <dsp:cNvPr id="0" name=""/>
        <dsp:cNvSpPr/>
      </dsp:nvSpPr>
      <dsp:spPr>
        <a:xfrm>
          <a:off x="0" y="601"/>
          <a:ext cx="74857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1FC9-E4EF-4308-B295-7A5072586199}">
      <dsp:nvSpPr>
        <dsp:cNvPr id="0" name=""/>
        <dsp:cNvSpPr/>
      </dsp:nvSpPr>
      <dsp:spPr>
        <a:xfrm>
          <a:off x="0" y="601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Shona is developing normally for her age-pre-operational stage</a:t>
          </a:r>
          <a:r>
            <a:rPr lang="en-US" sz="1500" kern="1200">
              <a:latin typeface="Grandview Display"/>
            </a:rPr>
            <a:t> (Piaget, 1950).</a:t>
          </a:r>
          <a:endParaRPr lang="en-US" sz="1500" kern="1200"/>
        </a:p>
      </dsp:txBody>
      <dsp:txXfrm>
        <a:off x="0" y="601"/>
        <a:ext cx="7485718" cy="547235"/>
      </dsp:txXfrm>
    </dsp:sp>
    <dsp:sp modelId="{FDD42A72-B690-4026-AA1F-30FA4B73D7C7}">
      <dsp:nvSpPr>
        <dsp:cNvPr id="0" name=""/>
        <dsp:cNvSpPr/>
      </dsp:nvSpPr>
      <dsp:spPr>
        <a:xfrm>
          <a:off x="0" y="547836"/>
          <a:ext cx="748571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72A37-932E-46F5-B809-E71C86BF3977}">
      <dsp:nvSpPr>
        <dsp:cNvPr id="0" name=""/>
        <dsp:cNvSpPr/>
      </dsp:nvSpPr>
      <dsp:spPr>
        <a:xfrm>
          <a:off x="0" y="547836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Her anxiety and difficulty in groups are typical at this stage</a:t>
          </a:r>
          <a:r>
            <a:rPr lang="en-US" sz="1500" kern="1200">
              <a:latin typeface="Grandview Display"/>
            </a:rPr>
            <a:t> (Bee and Boyd, 2022).</a:t>
          </a:r>
          <a:endParaRPr lang="en-US" sz="1500" kern="1200"/>
        </a:p>
      </dsp:txBody>
      <dsp:txXfrm>
        <a:off x="0" y="547836"/>
        <a:ext cx="7485718" cy="547235"/>
      </dsp:txXfrm>
    </dsp:sp>
    <dsp:sp modelId="{FA53A815-4E6A-48A6-9210-47F217F31019}">
      <dsp:nvSpPr>
        <dsp:cNvPr id="0" name=""/>
        <dsp:cNvSpPr/>
      </dsp:nvSpPr>
      <dsp:spPr>
        <a:xfrm>
          <a:off x="0" y="1095071"/>
          <a:ext cx="748571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33415-DACC-4E57-B3C8-53DBCCFCFB32}">
      <dsp:nvSpPr>
        <dsp:cNvPr id="0" name=""/>
        <dsp:cNvSpPr/>
      </dsp:nvSpPr>
      <dsp:spPr>
        <a:xfrm>
          <a:off x="0" y="1095071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 must be concrete, visual, gradual and consistent</a:t>
          </a:r>
          <a:r>
            <a:rPr lang="en-US" sz="1500" kern="1200">
              <a:latin typeface="Grandview Display"/>
            </a:rPr>
            <a:t> (Bruce and Meggitt, 2022).</a:t>
          </a:r>
          <a:endParaRPr lang="en-US" sz="1500" kern="1200"/>
        </a:p>
      </dsp:txBody>
      <dsp:txXfrm>
        <a:off x="0" y="1095071"/>
        <a:ext cx="7485718" cy="547235"/>
      </dsp:txXfrm>
    </dsp:sp>
    <dsp:sp modelId="{9FE01419-FE95-4D3B-A6B3-F4EB3429BCB7}">
      <dsp:nvSpPr>
        <dsp:cNvPr id="0" name=""/>
        <dsp:cNvSpPr/>
      </dsp:nvSpPr>
      <dsp:spPr>
        <a:xfrm>
          <a:off x="0" y="1642306"/>
          <a:ext cx="748571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8C0DA-F560-4F1D-A333-C65D23764FD2}">
      <dsp:nvSpPr>
        <dsp:cNvPr id="0" name=""/>
        <dsp:cNvSpPr/>
      </dsp:nvSpPr>
      <dsp:spPr>
        <a:xfrm>
          <a:off x="0" y="1642306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Both nature and nurture shape her progress- our care makes a real difference</a:t>
          </a:r>
          <a:r>
            <a:rPr lang="en-US" sz="1500" kern="1200">
              <a:latin typeface="Grandview Display"/>
            </a:rPr>
            <a:t> (Vygotsky, 1978).</a:t>
          </a:r>
          <a:endParaRPr lang="en-US" sz="1500" kern="1200"/>
        </a:p>
      </dsp:txBody>
      <dsp:txXfrm>
        <a:off x="0" y="1642306"/>
        <a:ext cx="7485718" cy="547235"/>
      </dsp:txXfrm>
    </dsp:sp>
    <dsp:sp modelId="{56ED766C-F4AB-461E-B240-3F45A271B155}">
      <dsp:nvSpPr>
        <dsp:cNvPr id="0" name=""/>
        <dsp:cNvSpPr/>
      </dsp:nvSpPr>
      <dsp:spPr>
        <a:xfrm>
          <a:off x="0" y="2189541"/>
          <a:ext cx="748571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5C19B-A191-4C3E-B1FF-DADCDF86AB7B}">
      <dsp:nvSpPr>
        <dsp:cNvPr id="0" name=""/>
        <dsp:cNvSpPr/>
      </dsp:nvSpPr>
      <dsp:spPr>
        <a:xfrm>
          <a:off x="0" y="2189541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Piaget is  valuable but not complete- combine with other theories for best results</a:t>
          </a:r>
          <a:r>
            <a:rPr lang="en-US" sz="1500" kern="1200">
              <a:latin typeface="Grandview Display"/>
            </a:rPr>
            <a:t> (Crain, 2019).</a:t>
          </a:r>
          <a:endParaRPr lang="en-US" sz="1500" kern="1200"/>
        </a:p>
      </dsp:txBody>
      <dsp:txXfrm>
        <a:off x="0" y="2189541"/>
        <a:ext cx="7485718" cy="547235"/>
      </dsp:txXfrm>
    </dsp:sp>
    <dsp:sp modelId="{C52CAE39-BAF3-4EAC-A4E6-23F751EEF867}">
      <dsp:nvSpPr>
        <dsp:cNvPr id="0" name=""/>
        <dsp:cNvSpPr/>
      </dsp:nvSpPr>
      <dsp:spPr>
        <a:xfrm>
          <a:off x="0" y="2736776"/>
          <a:ext cx="74857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8E86E-320E-4310-9C55-C7A0E8919921}">
      <dsp:nvSpPr>
        <dsp:cNvPr id="0" name=""/>
        <dsp:cNvSpPr/>
      </dsp:nvSpPr>
      <dsp:spPr>
        <a:xfrm>
          <a:off x="0" y="2736776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Final  message</a:t>
          </a:r>
        </a:p>
      </dsp:txBody>
      <dsp:txXfrm>
        <a:off x="0" y="2736776"/>
        <a:ext cx="7485718" cy="547235"/>
      </dsp:txXfrm>
    </dsp:sp>
    <dsp:sp modelId="{F0FBAD4C-12A7-43CD-870B-6B912A70FEDD}">
      <dsp:nvSpPr>
        <dsp:cNvPr id="0" name=""/>
        <dsp:cNvSpPr/>
      </dsp:nvSpPr>
      <dsp:spPr>
        <a:xfrm>
          <a:off x="0" y="3284011"/>
          <a:ext cx="748571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FACED1-90AF-4165-A31C-0176C465B829}">
      <dsp:nvSpPr>
        <dsp:cNvPr id="0" name=""/>
        <dsp:cNvSpPr/>
      </dsp:nvSpPr>
      <dsp:spPr>
        <a:xfrm>
          <a:off x="0" y="3284011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See behavior as communication, not defiance</a:t>
          </a:r>
        </a:p>
      </dsp:txBody>
      <dsp:txXfrm>
        <a:off x="0" y="3284011"/>
        <a:ext cx="7485718" cy="547235"/>
      </dsp:txXfrm>
    </dsp:sp>
    <dsp:sp modelId="{E3793A60-8127-4D4A-9993-6685A43BFE64}">
      <dsp:nvSpPr>
        <dsp:cNvPr id="0" name=""/>
        <dsp:cNvSpPr/>
      </dsp:nvSpPr>
      <dsp:spPr>
        <a:xfrm>
          <a:off x="0" y="3831246"/>
          <a:ext cx="748571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400FC-FDF5-4196-829E-73139FB41E2C}">
      <dsp:nvSpPr>
        <dsp:cNvPr id="0" name=""/>
        <dsp:cNvSpPr/>
      </dsp:nvSpPr>
      <dsp:spPr>
        <a:xfrm>
          <a:off x="0" y="3831246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 before expecting</a:t>
          </a:r>
        </a:p>
      </dsp:txBody>
      <dsp:txXfrm>
        <a:off x="0" y="3831246"/>
        <a:ext cx="7485718" cy="547235"/>
      </dsp:txXfrm>
    </dsp:sp>
    <dsp:sp modelId="{E422A591-4543-43B6-9903-7E4A4044E0BD}">
      <dsp:nvSpPr>
        <dsp:cNvPr id="0" name=""/>
        <dsp:cNvSpPr/>
      </dsp:nvSpPr>
      <dsp:spPr>
        <a:xfrm>
          <a:off x="0" y="4378481"/>
          <a:ext cx="748571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14A89-865A-47AF-9689-EE905EAC8060}">
      <dsp:nvSpPr>
        <dsp:cNvPr id="0" name=""/>
        <dsp:cNvSpPr/>
      </dsp:nvSpPr>
      <dsp:spPr>
        <a:xfrm>
          <a:off x="0" y="4378481"/>
          <a:ext cx="7485718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Every child develops in their own time and way</a:t>
          </a:r>
          <a:r>
            <a:rPr lang="en-US" sz="1500" kern="1200">
              <a:latin typeface="Grandview Display"/>
            </a:rPr>
            <a:t> (Knight and McNaught, 2011).</a:t>
          </a:r>
          <a:endParaRPr lang="en-US" sz="1500" kern="1200"/>
        </a:p>
      </dsp:txBody>
      <dsp:txXfrm>
        <a:off x="0" y="4378481"/>
        <a:ext cx="7485718" cy="547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907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880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30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203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67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874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61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523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18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99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087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79" y="1021842"/>
            <a:ext cx="3156857" cy="264261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Name: Reema Qurban</a:t>
            </a:r>
            <a:br>
              <a:rPr lang="en-US" sz="2100"/>
            </a:br>
            <a:r>
              <a:rPr lang="en-US" sz="2100"/>
              <a:t>Student Number:2526193</a:t>
            </a:r>
            <a:br>
              <a:rPr lang="en-US" sz="2100"/>
            </a:br>
            <a:r>
              <a:rPr lang="en-US" sz="2100"/>
              <a:t>Module code: LCHS4010</a:t>
            </a:r>
            <a:br>
              <a:rPr lang="en-US" sz="2100"/>
            </a:br>
            <a:r>
              <a:rPr lang="en-US" sz="2100"/>
              <a:t>Lecturer: Helen parsons</a:t>
            </a:r>
            <a:br>
              <a:rPr lang="en-US" sz="2100"/>
            </a:br>
            <a:r>
              <a:rPr lang="en-US" sz="2100"/>
              <a:t>Submission Date: 12 October 2026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2270" y="4304538"/>
            <a:ext cx="3104666" cy="17695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/>
              <a:t>Individual presentation applying </a:t>
            </a:r>
            <a:r>
              <a:rPr lang="en-US" dirty="0" err="1"/>
              <a:t>piaget`s</a:t>
            </a:r>
            <a:r>
              <a:rPr lang="en-US" dirty="0"/>
              <a:t> theory to </a:t>
            </a:r>
            <a:r>
              <a:rPr lang="en-US" dirty="0" err="1"/>
              <a:t>shona's</a:t>
            </a:r>
            <a:r>
              <a:rPr lang="en-US" dirty="0"/>
              <a:t> situation</a:t>
            </a:r>
          </a:p>
          <a:p>
            <a:pPr>
              <a:lnSpc>
                <a:spcPct val="120000"/>
              </a:lnSpc>
            </a:pP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50527CE-FCD0-40C8-B37A-39331C2A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011930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and a child sitting on the floor&#10;&#10;AI-generated content may be incorrect." title="Person and child sitting together">
            <a:extLst>
              <a:ext uri="{FF2B5EF4-FFF2-40B4-BE49-F238E27FC236}">
                <a16:creationId xmlns:a16="http://schemas.microsoft.com/office/drawing/2014/main" id="{E3F5A3C3-F9CE-AC58-5944-2BDF8A7E3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93" t="9091" r="12507" b="-2"/>
          <a:stretch>
            <a:fillRect/>
          </a:stretch>
        </p:blipFill>
        <p:spPr>
          <a:xfrm>
            <a:off x="5053982" y="1098734"/>
            <a:ext cx="5977606" cy="4729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44AF48-242E-621C-255B-BE25A209872C}"/>
              </a:ext>
            </a:extLst>
          </p:cNvPr>
          <p:cNvSpPr txBox="1"/>
          <p:nvPr/>
        </p:nvSpPr>
        <p:spPr>
          <a:xfrm>
            <a:off x="8388526" y="5180833"/>
            <a:ext cx="26517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Calderdale Council Portal 2024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FC4B0-CD8F-C97F-2009-969BFEF95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Introduction</a:t>
            </a:r>
            <a:br>
              <a:rPr lang="en-US" sz="2200"/>
            </a:br>
            <a:br>
              <a:rPr lang="en-US" sz="2200"/>
            </a:br>
            <a:endParaRPr lang="en-US" sz="22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9F5B265-8E65-D2E3-BDDA-9991C71F2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/>
              <a:t> </a:t>
            </a:r>
            <a:r>
              <a:rPr lang="en-US" b="1"/>
              <a:t>Shona</a:t>
            </a:r>
            <a:r>
              <a:rPr lang="en-US" dirty="0"/>
              <a:t>: 3 years old, recently started nursery – at Piaget`s pre- operational stage ( Piaget, 1950) 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/>
              <a:t> </a:t>
            </a:r>
            <a:r>
              <a:rPr lang="en-US" b="1"/>
              <a:t>Presenting: </a:t>
            </a:r>
            <a:r>
              <a:rPr lang="en-US"/>
              <a:t>separation anxiety, limited verbal </a:t>
            </a:r>
            <a:r>
              <a:rPr lang="en-US" dirty="0"/>
              <a:t>communication, difficulty joining group play (Bee and Boyd, 2022)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>
                <a:latin typeface="Arial Nova"/>
              </a:rPr>
              <a:t>Chosen Theory</a:t>
            </a:r>
            <a:r>
              <a:rPr lang="en-US" b="1" dirty="0"/>
              <a:t>: </a:t>
            </a:r>
            <a:r>
              <a:rPr lang="en-US" b="1" dirty="0">
                <a:latin typeface="Grandview Display"/>
                <a:ea typeface="Calibri"/>
                <a:cs typeface="Calibri"/>
              </a:rPr>
              <a:t> </a:t>
            </a:r>
            <a:r>
              <a:rPr lang="en-US">
                <a:latin typeface="Grandview Display"/>
                <a:ea typeface="Calibri"/>
                <a:cs typeface="Calibri"/>
              </a:rPr>
              <a:t>Piaget`s</a:t>
            </a:r>
            <a:r>
              <a:rPr lang="en-US" b="1" dirty="0">
                <a:latin typeface="Calibri"/>
                <a:ea typeface="Calibri"/>
                <a:cs typeface="Calibri"/>
              </a:rPr>
              <a:t> </a:t>
            </a:r>
            <a:r>
              <a:rPr lang="en-US"/>
              <a:t>Development Theory (Piaget, 1950)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b="1"/>
              <a:t>Purpose</a:t>
            </a:r>
            <a:r>
              <a:rPr lang="en-US" dirty="0"/>
              <a:t>: explain behavior, identify needs, plan support strategies, evaluate the theory (Bruce and Meggitt, 2022)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/>
              <a:t> </a:t>
            </a:r>
            <a:r>
              <a:rPr lang="en-US" b="1"/>
              <a:t>Covers: </a:t>
            </a:r>
            <a:r>
              <a:rPr lang="en-US" dirty="0"/>
              <a:t>emotional, social,  cognitive, and physical wellbeing (Knight and McNaught, 2011)</a:t>
            </a:r>
          </a:p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>
              <a:lnSpc>
                <a:spcPct val="110000"/>
              </a:lnSpc>
            </a:pPr>
            <a:endParaRPr lang="en-US"/>
          </a:p>
          <a:p>
            <a:pPr>
              <a:lnSpc>
                <a:spcPct val="110000"/>
              </a:lnSpc>
            </a:pP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/>
          </a:p>
        </p:txBody>
      </p:sp>
      <p:pic>
        <p:nvPicPr>
          <p:cNvPr id="22" name="Picture 21" descr="Close up of colorful toy blocks">
            <a:extLst>
              <a:ext uri="{FF2B5EF4-FFF2-40B4-BE49-F238E27FC236}">
                <a16:creationId xmlns:a16="http://schemas.microsoft.com/office/drawing/2014/main" id="{F112F21C-EE65-C6FB-1495-C92F7DACFA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75" r="33224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564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BD3AD-0429-9B03-B5E4-B88950E72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US" dirty="0"/>
              <a:t>Piaget`s Theory: Key Concepts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3D box skeletons">
            <a:extLst>
              <a:ext uri="{FF2B5EF4-FFF2-40B4-BE49-F238E27FC236}">
                <a16:creationId xmlns:a16="http://schemas.microsoft.com/office/drawing/2014/main" id="{18F79DA6-2974-0BAC-A072-C8F007EB7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39" r="-20" b="114"/>
          <a:stretch>
            <a:fillRect/>
          </a:stretch>
        </p:blipFill>
        <p:spPr>
          <a:xfrm>
            <a:off x="20" y="703983"/>
            <a:ext cx="4946886" cy="3133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F919F-65CD-86C3-7BAC-CEA44D18D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665018"/>
            <a:ext cx="5889161" cy="56329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400" b="1"/>
              <a:t>Children think differently from adults</a:t>
            </a:r>
            <a:r>
              <a:rPr lang="en-US" sz="1400"/>
              <a:t>; they develop in predictable stages (Piaget, 1950)</a:t>
            </a:r>
          </a:p>
          <a:p>
            <a:pPr>
              <a:lnSpc>
                <a:spcPct val="110000"/>
              </a:lnSpc>
            </a:pPr>
            <a:r>
              <a:rPr lang="en-US" sz="1400"/>
              <a:t>Active learners-build understanding through exploration and experience (Bruce and Meggitt, 2022)</a:t>
            </a:r>
          </a:p>
          <a:p>
            <a:pPr>
              <a:lnSpc>
                <a:spcPct val="110000"/>
              </a:lnSpc>
            </a:pPr>
            <a:r>
              <a:rPr lang="en-US" sz="1400" b="1" dirty="0"/>
              <a:t>Key conce</a:t>
            </a:r>
            <a:r>
              <a:rPr lang="en-US" sz="1400" b="1"/>
              <a:t>pts</a:t>
            </a: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US" sz="1400" b="1"/>
              <a:t>Schema</a:t>
            </a:r>
            <a:r>
              <a:rPr lang="en-US" sz="1400"/>
              <a:t>: mental framework for understanding the world (Piaget, 1950)</a:t>
            </a:r>
          </a:p>
          <a:p>
            <a:pPr>
              <a:lnSpc>
                <a:spcPct val="110000"/>
              </a:lnSpc>
            </a:pPr>
            <a:r>
              <a:rPr lang="en-US" sz="1400" b="1"/>
              <a:t>Assimilation</a:t>
            </a:r>
            <a:r>
              <a:rPr lang="en-US" sz="1400"/>
              <a:t>: fitting new information into existing knowledge (Crain, </a:t>
            </a:r>
            <a:r>
              <a:rPr lang="en-US" sz="1400" dirty="0"/>
              <a:t>2019)</a:t>
            </a:r>
          </a:p>
          <a:p>
            <a:pPr>
              <a:lnSpc>
                <a:spcPct val="110000"/>
              </a:lnSpc>
            </a:pPr>
            <a:r>
              <a:rPr lang="en-US" sz="1400" b="1"/>
              <a:t>Accommodation</a:t>
            </a:r>
            <a:r>
              <a:rPr lang="en-US" sz="1400" dirty="0"/>
              <a:t>: changes schema when new experiences don`t fit (Crain, 2019)</a:t>
            </a:r>
          </a:p>
          <a:p>
            <a:pPr>
              <a:lnSpc>
                <a:spcPct val="110000"/>
              </a:lnSpc>
            </a:pPr>
            <a:r>
              <a:rPr lang="en-US" sz="1400" b="1"/>
              <a:t>Equilibrium</a:t>
            </a:r>
            <a:r>
              <a:rPr lang="en-US" sz="1400" dirty="0"/>
              <a:t>: balance between understanding and learning new things (Piaget, 1950)</a:t>
            </a:r>
          </a:p>
          <a:p>
            <a:pPr>
              <a:lnSpc>
                <a:spcPct val="110000"/>
              </a:lnSpc>
            </a:pPr>
            <a:r>
              <a:rPr lang="en-US" sz="1400" b="1" dirty="0"/>
              <a:t>Relevant Stage </a:t>
            </a:r>
            <a:r>
              <a:rPr lang="en-US" sz="1400" b="1"/>
              <a:t>for Shona</a:t>
            </a:r>
            <a:r>
              <a:rPr lang="en-US" sz="1400"/>
              <a:t>: pre-operational(2-7 years) (Piaget,195</a:t>
            </a:r>
          </a:p>
          <a:p>
            <a:pPr marL="493395"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200" b="1"/>
              <a:t>Thinking </a:t>
            </a:r>
            <a:r>
              <a:rPr lang="en-US" sz="1200"/>
              <a:t>is symbolic but not yet logical ( Bee and Boyd, 2022)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sz="1400" b="1"/>
              <a:t>Learns </a:t>
            </a:r>
            <a:r>
              <a:rPr lang="en-US" sz="1400"/>
              <a:t>through play, language and imagination (Bruce and Meggitt, 2022)</a:t>
            </a:r>
          </a:p>
          <a:p>
            <a:pPr>
              <a:lnSpc>
                <a:spcPct val="110000"/>
              </a:lnSpc>
            </a:pPr>
            <a:r>
              <a:rPr lang="en-US" sz="1400" b="1" dirty="0"/>
              <a:t>Egocentric- </a:t>
            </a:r>
            <a:r>
              <a:rPr lang="en-US" sz="1400" b="1"/>
              <a:t>sees </a:t>
            </a:r>
            <a:r>
              <a:rPr lang="en-US" sz="1400" dirty="0"/>
              <a:t>world mainly from own perspective (Piaget, 1950)</a:t>
            </a:r>
          </a:p>
          <a:p>
            <a:pPr>
              <a:lnSpc>
                <a:spcPct val="110000"/>
              </a:lnSpc>
            </a:pPr>
            <a:r>
              <a:rPr lang="en-US" sz="1400"/>
              <a:t>Understands concrete, visual ideas better than abstract concepts (Crain, 2019)</a:t>
            </a:r>
          </a:p>
        </p:txBody>
      </p:sp>
    </p:spTree>
    <p:extLst>
      <p:ext uri="{BB962C8B-B14F-4D97-AF65-F5344CB8AC3E}">
        <p14:creationId xmlns:p14="http://schemas.microsoft.com/office/powerpoint/2010/main" val="1198350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A1F11-BE05-0A26-B30A-DA2B2AEDD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Applying Piaget To Shona: Explaining Her Behavior</a:t>
            </a:r>
          </a:p>
        </p:txBody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EA8C35-F507-A946-A23D-31A50ED6D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049630"/>
              </p:ext>
            </p:extLst>
          </p:nvPr>
        </p:nvGraphicFramePr>
        <p:xfrm>
          <a:off x="4303332" y="1278264"/>
          <a:ext cx="7216416" cy="4950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5133">
                  <a:extLst>
                    <a:ext uri="{9D8B030D-6E8A-4147-A177-3AD203B41FA5}">
                      <a16:colId xmlns:a16="http://schemas.microsoft.com/office/drawing/2014/main" val="2296327813"/>
                    </a:ext>
                  </a:extLst>
                </a:gridCol>
                <a:gridCol w="4601283">
                  <a:extLst>
                    <a:ext uri="{9D8B030D-6E8A-4147-A177-3AD203B41FA5}">
                      <a16:colId xmlns:a16="http://schemas.microsoft.com/office/drawing/2014/main" val="2415333633"/>
                    </a:ext>
                  </a:extLst>
                </a:gridCol>
              </a:tblGrid>
              <a:tr h="32257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dirty="0"/>
                        <a:t>Observation</a:t>
                      </a:r>
                    </a:p>
                  </a:txBody>
                  <a:tcPr marL="70527" marR="70527" marT="35263" marB="352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dirty="0"/>
                        <a:t>Piaget`s Explanation</a:t>
                      </a:r>
                    </a:p>
                  </a:txBody>
                  <a:tcPr marL="70527" marR="70527" marT="35263" marB="35263"/>
                </a:tc>
                <a:extLst>
                  <a:ext uri="{0D108BD9-81ED-4DB2-BD59-A6C34878D82A}">
                    <a16:rowId xmlns:a16="http://schemas.microsoft.com/office/drawing/2014/main" val="1955146717"/>
                  </a:ext>
                </a:extLst>
              </a:tr>
              <a:tr h="748102">
                <a:tc>
                  <a:txBody>
                    <a:bodyPr/>
                    <a:lstStyle/>
                    <a:p>
                      <a:r>
                        <a:rPr lang="en-US" sz="1400" dirty="0"/>
                        <a:t>Separation anxiety</a:t>
                      </a:r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At 3, Shona is egocentric-struggles to understand carers will return. Object permanence is developing but not fully secure; she may feel separated=abandoned (Piaget, 1950; </a:t>
                      </a:r>
                      <a:r>
                        <a:rPr lang="en-US" sz="1400"/>
                        <a:t>Bee and Boyd, 2022)</a:t>
                      </a:r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2596633358"/>
                  </a:ext>
                </a:extLst>
              </a:tr>
              <a:tr h="748102">
                <a:tc>
                  <a:txBody>
                    <a:bodyPr/>
                    <a:lstStyle/>
                    <a:p>
                      <a:r>
                        <a:rPr lang="en-US" sz="1400" dirty="0"/>
                        <a:t>Limited verbal communication</a:t>
                      </a:r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In pre-operational stage: language grows rapidly but unevenly. Thinking does not always match words-she may understand more then she can say (Piaget, 1950; </a:t>
                      </a:r>
                      <a:r>
                        <a:rPr lang="en-US" sz="1400"/>
                        <a:t>Bruce and Meggitt, 2022)</a:t>
                      </a:r>
                      <a:endParaRPr lang="en-US" sz="1400" dirty="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556667217"/>
                  </a:ext>
                </a:extLst>
              </a:tr>
              <a:tr h="1008529">
                <a:tc>
                  <a:txBody>
                    <a:bodyPr/>
                    <a:lstStyle/>
                    <a:p>
                      <a:r>
                        <a:rPr lang="en-US" sz="1400" dirty="0"/>
                        <a:t>Difficulty with a group play</a:t>
                      </a:r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Still egocentric finds it hard to see from other`s perspective. Cooperative play requires skills she is still building; parallel play is typical at this age (Piaget, 1950; </a:t>
                      </a:r>
                      <a:r>
                        <a:rPr lang="en-US" sz="1400"/>
                        <a:t>Crain, 2019)</a:t>
                      </a:r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1607447129"/>
                  </a:ext>
                </a:extLst>
              </a:tr>
              <a:tr h="354214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1547301135"/>
                  </a:ext>
                </a:extLst>
              </a:tr>
              <a:tr h="354214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2140177157"/>
                  </a:ext>
                </a:extLst>
              </a:tr>
              <a:tr h="354214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3814081240"/>
                  </a:ext>
                </a:extLst>
              </a:tr>
              <a:tr h="354214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1913869197"/>
                  </a:ext>
                </a:extLst>
              </a:tr>
              <a:tr h="354214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70528" marR="70528" marT="35263" marB="35263"/>
                </a:tc>
                <a:extLst>
                  <a:ext uri="{0D108BD9-81ED-4DB2-BD59-A6C34878D82A}">
                    <a16:rowId xmlns:a16="http://schemas.microsoft.com/office/drawing/2014/main" val="12251089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6482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1140F-1405-655A-FB46-27DA15846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Why this theory matters In Early Years</a:t>
            </a:r>
            <a:br>
              <a:rPr lang="en-US" sz="2200"/>
            </a:br>
            <a:br>
              <a:rPr lang="en-US" sz="2200"/>
            </a:br>
            <a:endParaRPr lang="en-US" sz="22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F2B9A-6AFA-54ED-437C-BE87DB742F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829081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8965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411D5-AAC2-54AA-F240-035A948E9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US" sz="2900"/>
              <a:t>Developmental Needs Identified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FE137B7-553B-BC88-45C0-C728FEFBD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127503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5735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18D8F-A359-93B1-DE6A-79FEE9F95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US" dirty="0"/>
              <a:t>Support Strategies: Evidence-Based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F9F8405E-4CEA-8FCA-1971-E7D67B97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0" b="4953"/>
          <a:stretch>
            <a:fillRect/>
          </a:stretch>
        </p:blipFill>
        <p:spPr>
          <a:xfrm>
            <a:off x="20" y="703983"/>
            <a:ext cx="4946886" cy="3133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4277C-E117-9C2B-B3EE-B968EA48F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665018"/>
            <a:ext cx="5889161" cy="563290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US" sz="1300" b="1"/>
              <a:t>Emotional and Social</a:t>
            </a: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/>
              <a:t>Key person approach</a:t>
            </a:r>
            <a:r>
              <a:rPr lang="en-US" sz="1300"/>
              <a:t>: consistent adult to build secure attachment-predictability  anxiety (DfE, 2021; Knight and McNaught, 2011)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Gradual </a:t>
            </a:r>
            <a:r>
              <a:rPr lang="en-US" sz="1300" b="1"/>
              <a:t>separation</a:t>
            </a:r>
            <a:r>
              <a:rPr lang="en-US" sz="1300" dirty="0"/>
              <a:t>: short goodbyes, clear return routine-reinforces object permanence (Piaget, 1950; Bee and Boyd, 2022)</a:t>
            </a:r>
          </a:p>
          <a:p>
            <a:pPr>
              <a:lnSpc>
                <a:spcPct val="110000"/>
              </a:lnSpc>
            </a:pPr>
            <a:r>
              <a:rPr lang="en-US" sz="1300" b="1"/>
              <a:t>Parallel play first</a:t>
            </a:r>
            <a:r>
              <a:rPr lang="en-US" sz="1300"/>
              <a:t>: sit beside her, join in her play before expecting group interaction-matches her current stage ( Bruce and Meggitt, 2022)</a:t>
            </a:r>
          </a:p>
          <a:p>
            <a:pPr>
              <a:lnSpc>
                <a:spcPct val="110000"/>
              </a:lnSpc>
            </a:pPr>
            <a:r>
              <a:rPr lang="en-US" sz="1300" b="1"/>
              <a:t>Visual timetables</a:t>
            </a:r>
            <a:r>
              <a:rPr lang="en-US" sz="1300"/>
              <a:t>: pictures show what happens next- concrete information she understands </a:t>
            </a:r>
            <a:r>
              <a:rPr lang="en-US" sz="1300" dirty="0"/>
              <a:t>(Crain, 2019)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Cognitive and Communic</a:t>
            </a:r>
            <a:r>
              <a:rPr lang="en-US" sz="1300" b="1"/>
              <a:t>ation</a:t>
            </a: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/>
              <a:t>Use real object+ word</a:t>
            </a:r>
            <a:r>
              <a:rPr lang="en-US" sz="1300"/>
              <a:t>: link language to things she can see/touch supports pre-operational learning (Piaget, 1950)</a:t>
            </a:r>
            <a:endParaRPr lang="en-US" sz="1300" dirty="0"/>
          </a:p>
          <a:p>
            <a:pPr>
              <a:lnSpc>
                <a:spcPct val="110000"/>
              </a:lnSpc>
            </a:pPr>
            <a:r>
              <a:rPr lang="en-US" sz="1300" b="1" dirty="0"/>
              <a:t>Allow time to respond: </a:t>
            </a:r>
            <a:r>
              <a:rPr lang="en-US" sz="1300" dirty="0"/>
              <a:t>don`t rush- processing happens at her pace (Bee and Boyd, 2022)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Story and role play</a:t>
            </a:r>
            <a:r>
              <a:rPr lang="en-US" sz="1300" dirty="0"/>
              <a:t>: builds language, imagination and perspective-talking skills (Bruce and Meggitt, 2022)</a:t>
            </a:r>
          </a:p>
          <a:p>
            <a:pPr>
              <a:lnSpc>
                <a:spcPct val="110000"/>
              </a:lnSpc>
            </a:pPr>
            <a:r>
              <a:rPr lang="en-US" sz="1300" b="1"/>
              <a:t>Physical</a:t>
            </a:r>
            <a:r>
              <a:rPr lang="en-US" sz="1300"/>
              <a:t> </a:t>
            </a:r>
            <a:r>
              <a:rPr lang="en-US" sz="1300" b="1"/>
              <a:t>Wellbeing</a:t>
            </a:r>
          </a:p>
          <a:p>
            <a:pPr>
              <a:lnSpc>
                <a:spcPct val="110000"/>
              </a:lnSpc>
            </a:pPr>
            <a:r>
              <a:rPr lang="en-US" sz="1300" b="1"/>
              <a:t>Comfortable</a:t>
            </a:r>
            <a:r>
              <a:rPr lang="en-US" sz="1300"/>
              <a:t>, accessible environment: safe spaces to explore freely (DfE, 2021)</a:t>
            </a:r>
          </a:p>
          <a:p>
            <a:pPr>
              <a:lnSpc>
                <a:spcPct val="110000"/>
              </a:lnSpc>
            </a:pPr>
            <a:r>
              <a:rPr lang="en-US" sz="1300" b="1"/>
              <a:t>Active play: </a:t>
            </a:r>
            <a:r>
              <a:rPr lang="en-US" sz="1300"/>
              <a:t> movement supports learning and emotional regulation (Knight and McNaught, </a:t>
            </a:r>
            <a:r>
              <a:rPr lang="en-US" sz="1300" dirty="0"/>
              <a:t>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926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39E8D-E370-D14D-5539-2721DDBAF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Nature and Nurture: Influences on Development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2318CAD7-B254-0DF4-A041-6E28935A2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7312819"/>
              </p:ext>
            </p:extLst>
          </p:nvPr>
        </p:nvGraphicFramePr>
        <p:xfrm>
          <a:off x="640079" y="2836730"/>
          <a:ext cx="10890930" cy="3509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6680">
                  <a:extLst>
                    <a:ext uri="{9D8B030D-6E8A-4147-A177-3AD203B41FA5}">
                      <a16:colId xmlns:a16="http://schemas.microsoft.com/office/drawing/2014/main" val="293744232"/>
                    </a:ext>
                  </a:extLst>
                </a:gridCol>
                <a:gridCol w="5484250">
                  <a:extLst>
                    <a:ext uri="{9D8B030D-6E8A-4147-A177-3AD203B41FA5}">
                      <a16:colId xmlns:a16="http://schemas.microsoft.com/office/drawing/2014/main" val="2654888873"/>
                    </a:ext>
                  </a:extLst>
                </a:gridCol>
              </a:tblGrid>
              <a:tr h="614361">
                <a:tc>
                  <a:txBody>
                    <a:bodyPr/>
                    <a:lstStyle/>
                    <a:p>
                      <a:r>
                        <a:rPr lang="en-US" sz="2700"/>
                        <a:t>Nature(Biological)</a:t>
                      </a:r>
                    </a:p>
                  </a:txBody>
                  <a:tcPr marL="139627" marR="139627" marT="69814" marB="69814"/>
                </a:tc>
                <a:tc>
                  <a:txBody>
                    <a:bodyPr/>
                    <a:lstStyle/>
                    <a:p>
                      <a:r>
                        <a:rPr lang="en-US" sz="2700"/>
                        <a:t>Nature(Environmental)</a:t>
                      </a:r>
                    </a:p>
                  </a:txBody>
                  <a:tcPr marL="139627" marR="139627" marT="69814" marB="69814"/>
                </a:tc>
                <a:extLst>
                  <a:ext uri="{0D108BD9-81ED-4DB2-BD59-A6C34878D82A}">
                    <a16:rowId xmlns:a16="http://schemas.microsoft.com/office/drawing/2014/main" val="4119827422"/>
                  </a:ext>
                </a:extLst>
              </a:tr>
              <a:tr h="1871006">
                <a:tc>
                  <a:txBody>
                    <a:bodyPr/>
                    <a:lstStyle/>
                    <a:p>
                      <a:r>
                        <a:rPr lang="en-US" sz="2700"/>
                        <a:t>Maturation of brain and nervous system drives cognitive stages-Piaget saw this as universal (Piaget, 1950; Bee and Boyd, 2022)</a:t>
                      </a:r>
                    </a:p>
                  </a:txBody>
                  <a:tcPr marL="139627" marR="139627" marT="69814" marB="69814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Relationships: consistent, caring adults build confident inconsistent care increases anxiety (Bruce and </a:t>
                      </a:r>
                      <a:r>
                        <a:rPr lang="en-US" sz="2700"/>
                        <a:t>Meggitt, 2022; DfE, 2021)</a:t>
                      </a:r>
                    </a:p>
                  </a:txBody>
                  <a:tcPr marL="139627" marR="139627" marT="69814" marB="69814"/>
                </a:tc>
                <a:extLst>
                  <a:ext uri="{0D108BD9-81ED-4DB2-BD59-A6C34878D82A}">
                    <a16:rowId xmlns:a16="http://schemas.microsoft.com/office/drawing/2014/main" val="2022350377"/>
                  </a:ext>
                </a:extLst>
              </a:tr>
              <a:tr h="698137"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9627" marR="139627" marT="69814" marB="69814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9627" marR="139627" marT="69814" marB="69814"/>
                </a:tc>
                <a:extLst>
                  <a:ext uri="{0D108BD9-81ED-4DB2-BD59-A6C34878D82A}">
                    <a16:rowId xmlns:a16="http://schemas.microsoft.com/office/drawing/2014/main" val="3847963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7888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3917E-E2E8-BE64-3902-59BD88856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>
            <a:normAutofit/>
          </a:bodyPr>
          <a:lstStyle/>
          <a:p>
            <a:r>
              <a:rPr lang="en-US" sz="3700"/>
              <a:t>Influences on Development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751A6AA-13BF-FF92-F9F8-322862A24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b="1"/>
              <a:t>Language development</a:t>
            </a:r>
            <a:r>
              <a:rPr lang="en-US" sz="1300"/>
              <a:t> has biological foundations- readiness to speak emerges at own rate (Bee and Boyd, 2022)</a:t>
            </a:r>
          </a:p>
          <a:p>
            <a:pPr>
              <a:lnSpc>
                <a:spcPct val="110000"/>
              </a:lnSpc>
            </a:pPr>
            <a:r>
              <a:rPr lang="en-US" sz="1400" b="1"/>
              <a:t>Temperament: </a:t>
            </a:r>
            <a:r>
              <a:rPr lang="en-US" sz="1300" dirty="0"/>
              <a:t>innate personality may make new situations more challenging for Shona (Bruce and Meggitt, 2022)</a:t>
            </a:r>
          </a:p>
          <a:p>
            <a:pPr>
              <a:lnSpc>
                <a:spcPct val="110000"/>
              </a:lnSpc>
            </a:pPr>
            <a:r>
              <a:rPr lang="en-US" sz="1300" b="1"/>
              <a:t>Physical Health and growth</a:t>
            </a:r>
            <a:r>
              <a:rPr lang="en-US" sz="1300"/>
              <a:t> affect energy, mood and ability to engage </a:t>
            </a:r>
            <a:r>
              <a:rPr lang="en-US" sz="1300" dirty="0"/>
              <a:t>(Knight and McNaught, 2011)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Intera</a:t>
            </a:r>
            <a:r>
              <a:rPr lang="en-US" sz="1300" b="1"/>
              <a:t>ction</a:t>
            </a:r>
            <a:r>
              <a:rPr lang="en-US" sz="1300" dirty="0"/>
              <a:t>: biology provides the potential; environment shapes how fully it develops. Piaget focused strongly on maturation but experience guides how stages unfold (Piaget, 1950; Vygotsky, 1978)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Nursery </a:t>
            </a:r>
            <a:r>
              <a:rPr lang="en-US" sz="1300" b="1"/>
              <a:t>environment</a:t>
            </a:r>
            <a:r>
              <a:rPr lang="en-US" sz="1300" dirty="0"/>
              <a:t>: warm, responsive support speeds progress; stress can slow it (DfE, 2021)</a:t>
            </a:r>
          </a:p>
          <a:p>
            <a:pPr>
              <a:lnSpc>
                <a:spcPct val="110000"/>
              </a:lnSpc>
            </a:pPr>
            <a:r>
              <a:rPr lang="en-US" sz="1300" b="1" dirty="0"/>
              <a:t>Cultural </a:t>
            </a:r>
            <a:r>
              <a:rPr lang="en-US" sz="1300" b="1"/>
              <a:t>and</a:t>
            </a:r>
            <a:r>
              <a:rPr lang="en-US" sz="1300" b="1" dirty="0"/>
              <a:t> family practices </a:t>
            </a:r>
            <a:r>
              <a:rPr lang="en-US" sz="1300" dirty="0"/>
              <a:t>influence how skills are learned and expressed (Bruce and Meggitt, 2022)</a:t>
            </a:r>
          </a:p>
        </p:txBody>
      </p:sp>
      <p:pic>
        <p:nvPicPr>
          <p:cNvPr id="18" name="Picture 17" descr="Person using microscope">
            <a:extLst>
              <a:ext uri="{FF2B5EF4-FFF2-40B4-BE49-F238E27FC236}">
                <a16:creationId xmlns:a16="http://schemas.microsoft.com/office/drawing/2014/main" id="{AA2A4FAE-959D-00CD-EAA8-3C39D92327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98" r="41375" b="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331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C1733-B3B1-F5ED-0770-CB92692E9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US" sz="3700"/>
              <a:t>Critical Evaluation: strengths  and limitations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CF54DE45-34C3-DAB8-2FFD-C0237CBFDD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5112"/>
          <a:stretch>
            <a:fillRect/>
          </a:stretch>
        </p:blipFill>
        <p:spPr>
          <a:xfrm>
            <a:off x="20" y="703983"/>
            <a:ext cx="4946886" cy="3133200"/>
          </a:xfrm>
          <a:prstGeom prst="rect">
            <a:avLst/>
          </a:prstGeom>
        </p:spPr>
      </p:pic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CFE21470-63CE-FB79-F20A-3703B5212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665018"/>
            <a:ext cx="5889161" cy="56329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2400" b="1"/>
              <a:t>Strengths</a:t>
            </a:r>
            <a:endParaRPr lang="en-US" sz="2400" b="1" dirty="0"/>
          </a:p>
          <a:p>
            <a:pPr>
              <a:lnSpc>
                <a:spcPct val="110000"/>
              </a:lnSpc>
            </a:pPr>
            <a:r>
              <a:rPr lang="en-US" sz="1100"/>
              <a:t>View Shona`s behavior as developmental, not difficult- prevents unfair labelling (Crain, 2019)</a:t>
            </a:r>
          </a:p>
          <a:p>
            <a:pPr>
              <a:lnSpc>
                <a:spcPct val="110000"/>
              </a:lnSpc>
            </a:pPr>
            <a:r>
              <a:rPr lang="en-US" sz="1100"/>
              <a:t>Clear, practical guidance: use visuals, play,  hands-on learning (Bruce and Meggitt, 2022)</a:t>
            </a:r>
          </a:p>
          <a:p>
            <a:pPr>
              <a:lnSpc>
                <a:spcPct val="110000"/>
              </a:lnSpc>
            </a:pPr>
            <a:r>
              <a:rPr lang="en-US" sz="1100"/>
              <a:t>Child-centered: meets children at their own level , not just age expectations (Piaget, 1950)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Explains why anxiety happens- she cannot yet grasp abstract ideas like "they will </a:t>
            </a:r>
            <a:r>
              <a:rPr lang="en-US" sz="1100"/>
              <a:t>return"</a:t>
            </a:r>
            <a:r>
              <a:rPr lang="en-US" sz="1100" dirty="0"/>
              <a:t> </a:t>
            </a:r>
            <a:r>
              <a:rPr lang="en-US" sz="1100"/>
              <a:t>( Bee and Boyd, 2022)</a:t>
            </a:r>
          </a:p>
          <a:p>
            <a:pPr>
              <a:lnSpc>
                <a:spcPct val="110000"/>
              </a:lnSpc>
            </a:pPr>
            <a:r>
              <a:rPr lang="en-US" sz="2400" b="1" dirty="0"/>
              <a:t>Limita</a:t>
            </a:r>
            <a:r>
              <a:rPr lang="en-US" sz="2400" b="1"/>
              <a:t>tion</a:t>
            </a:r>
            <a:endParaRPr lang="en-US" sz="2400" b="1" dirty="0"/>
          </a:p>
          <a:p>
            <a:pPr>
              <a:lnSpc>
                <a:spcPct val="110000"/>
              </a:lnSpc>
            </a:pPr>
            <a:r>
              <a:rPr lang="en-US" sz="1100"/>
              <a:t>Underestimates children: research shows 3-year-olds can understand others` feelings more than Piaget claimed (Crain, 2019)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Too individual-focused: ignores social interaction-Vygotsky said language and adult guidance matter most (</a:t>
            </a:r>
            <a:r>
              <a:rPr lang="en-US" sz="1100"/>
              <a:t>Vygotsky, 1978)</a:t>
            </a:r>
            <a:endParaRPr lang="en-US" sz="1100" dirty="0"/>
          </a:p>
          <a:p>
            <a:pPr>
              <a:lnSpc>
                <a:spcPct val="110000"/>
              </a:lnSpc>
            </a:pPr>
            <a:r>
              <a:rPr lang="en-US" sz="1100"/>
              <a:t>Ignores emotions: anxiety can slow thinking- stages don`t account for wellbeing (Bruce and Meggitt, 2022)</a:t>
            </a:r>
          </a:p>
          <a:p>
            <a:pPr>
              <a:lnSpc>
                <a:spcPct val="110000"/>
              </a:lnSpc>
            </a:pPr>
            <a:r>
              <a:rPr lang="en-US" sz="1100"/>
              <a:t>Too rigid: development happens gradually, not in fixed steps  (Bee and Boyd, 2022)</a:t>
            </a:r>
          </a:p>
          <a:p>
            <a:pPr>
              <a:lnSpc>
                <a:spcPct val="110000"/>
              </a:lnSpc>
            </a:pPr>
            <a:r>
              <a:rPr lang="en-US" sz="2400" b="1"/>
              <a:t>Overall view</a:t>
            </a:r>
            <a:endParaRPr lang="en-US" sz="2400" b="1" dirty="0"/>
          </a:p>
          <a:p>
            <a:pPr>
              <a:lnSpc>
                <a:spcPct val="110000"/>
              </a:lnSpc>
            </a:pPr>
            <a:r>
              <a:rPr lang="en-US" sz="1100"/>
              <a:t>Piaget is a strong starting point (Crain, 2019)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Works best when combined with attachment theory and Vygotsky`s ideas to fully support Shona`s emotional, social and communication needs (</a:t>
            </a:r>
            <a:r>
              <a:rPr lang="en-US" sz="1100"/>
              <a:t>Vygotsky, 1978; DfE, 2021)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049984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BAE33-BC3B-5F44-D51B-66AB07DFC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US" sz="3400"/>
              <a:t>Conclusion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ECE8C0E-076E-0300-C7CE-6011200041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903150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8284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A2716-5C61-4623-7397-CE3F86C03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References</a:t>
            </a:r>
            <a:br>
              <a:rPr lang="en-US" sz="3400"/>
            </a:br>
            <a:endParaRPr lang="en-US" sz="3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3D1-8D6A-F335-3EB0-C390DA09D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271" y="2090442"/>
            <a:ext cx="5799969" cy="42074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/>
              <a:t>Piaget, J.(1950) The Psychology of Intelligence. London: Routledge.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/>
              <a:t>Knight, A.  and McNaught, A.(eds.) (2011) Understanding Wellbeing: </a:t>
            </a:r>
            <a:r>
              <a:rPr lang="en-US" sz="1400" dirty="0"/>
              <a:t>An introduction for students and practitioners of Health and Social care. London: Lantern Publishing.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 dirty="0"/>
              <a:t>Bruce, T. and Meggitt, C.(2022) Child Development. 7th </a:t>
            </a:r>
            <a:r>
              <a:rPr lang="en-US" sz="1400" dirty="0" err="1"/>
              <a:t>edn</a:t>
            </a:r>
            <a:r>
              <a:rPr lang="en-US" sz="1400" dirty="0"/>
              <a:t>. London: Hodder Education.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 dirty="0"/>
              <a:t>Bee, H. and Boyd, D. (2022) The Developing Child. 15th </a:t>
            </a:r>
            <a:r>
              <a:rPr lang="en-US" sz="1400" dirty="0" err="1"/>
              <a:t>edn</a:t>
            </a:r>
            <a:r>
              <a:rPr lang="en-US" sz="1400" dirty="0"/>
              <a:t>. London: Pearson.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/>
              <a:t>Vygotsky, L.S. (1978) Mind  in Society: The Development of Higher Psychological Processes. Cambridge, MA: Harvard University Press.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 dirty="0"/>
              <a:t>Crain, W. (2019) Theories of Development: Concepts and Applications. 7th </a:t>
            </a:r>
            <a:r>
              <a:rPr lang="en-US" sz="1400" dirty="0" err="1"/>
              <a:t>edn</a:t>
            </a:r>
            <a:r>
              <a:rPr lang="en-US" sz="1400" dirty="0"/>
              <a:t>. London: Routledge.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sz="1400"/>
              <a:t>Department for Education(2021) Statutory Framework for the Early Years Foundation Stage. London: DfE</a:t>
            </a:r>
          </a:p>
        </p:txBody>
      </p:sp>
      <p:pic>
        <p:nvPicPr>
          <p:cNvPr id="5" name="Picture 4" descr="Chess pawn with a shadow of a king">
            <a:extLst>
              <a:ext uri="{FF2B5EF4-FFF2-40B4-BE49-F238E27FC236}">
                <a16:creationId xmlns:a16="http://schemas.microsoft.com/office/drawing/2014/main" id="{5CD03482-7408-8462-3B6C-20A888D529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30" r="12693" b="8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21525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DashVTI</vt:lpstr>
      <vt:lpstr>Name: Reema Qurban Student Number:2526193 Module code: LCHS4010 Lecturer: Helen parsons Submission Date: 12 October 2026</vt:lpstr>
      <vt:lpstr>Introduction  </vt:lpstr>
      <vt:lpstr>Piaget`s Theory: Key Concepts</vt:lpstr>
      <vt:lpstr>Applying Piaget To Shona: Explaining Her Behavior</vt:lpstr>
      <vt:lpstr>Why this theory matters In Early Years  </vt:lpstr>
      <vt:lpstr>Developmental Needs Identified</vt:lpstr>
      <vt:lpstr>Support Strategies: Evidence-Based</vt:lpstr>
      <vt:lpstr>Nature and Nurture: Influences on Development</vt:lpstr>
      <vt:lpstr>Influences on Development</vt:lpstr>
      <vt:lpstr>Critical Evaluation: strengths  and limitations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1644</cp:revision>
  <dcterms:created xsi:type="dcterms:W3CDTF">2026-10-05T10:05:59Z</dcterms:created>
  <dcterms:modified xsi:type="dcterms:W3CDTF">2026-10-09T09:56:32Z</dcterms:modified>
</cp:coreProperties>
</file>