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64" r:id="rId10"/>
    <p:sldId id="265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11"/>
    <p:restoredTop sz="94610"/>
  </p:normalViewPr>
  <p:slideViewPr>
    <p:cSldViewPr snapToGrid="0" snapToObjects="1">
      <p:cViewPr>
        <p:scale>
          <a:sx n="90" d="100"/>
          <a:sy n="90" d="100"/>
        </p:scale>
        <p:origin x="-576" y="-3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4F7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Outline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274320" y="96012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274320" y="96012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68680" y="105156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Introduction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68680" y="143560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Outlining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organisational structure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and the function 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of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organisational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charts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228600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274320" y="228600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74320" y="228600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68680" y="237744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Functional Structure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868680" y="276148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Design, its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characteristics,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limitations  and advantages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361188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274320" y="361188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74320" y="361188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03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868680" y="370332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Divisional Structure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868680" y="408736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Design, its characteristics, limitations  and advantages 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754880" y="96012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4754880" y="96012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754880" y="96012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04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5349240" y="105156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Matrix Structure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5349240" y="143560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Design,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its characteristics, its advantages and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limitations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754880" y="228600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754880" y="228600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54880" y="228600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05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5349240" y="237744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Comparative Analysis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5349240" y="276148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Evaluation of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the three structures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aligned with </a:t>
            </a:r>
            <a:r>
              <a:rPr lang="en-US" sz="1100" dirty="0">
                <a:solidFill>
                  <a:srgbClr val="4A5568"/>
                </a:solidFill>
                <a:cs typeface="Arial" pitchFamily="34" charset="0"/>
              </a:rPr>
              <a:t>key criteria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4754880" y="3611880"/>
            <a:ext cx="4206240" cy="114300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4754880" y="3611880"/>
            <a:ext cx="502920" cy="114300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754880" y="3611880"/>
            <a:ext cx="5029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9A825"/>
                </a:solidFill>
              </a:rPr>
              <a:t>06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5349240" y="3703320"/>
            <a:ext cx="35204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761"/>
                </a:solidFill>
              </a:rPr>
              <a:t>Conclusion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5349240" y="4087368"/>
            <a:ext cx="35204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Summarization of key insights and their practical implications </a:t>
            </a:r>
            <a:r>
              <a:rPr lang="en-US" sz="1100" dirty="0" smtClean="0">
                <a:solidFill>
                  <a:srgbClr val="4A5568"/>
                </a:solidFill>
                <a:cs typeface="Arial" pitchFamily="34" charset="0"/>
              </a:rPr>
              <a:t> </a:t>
            </a:r>
            <a:endParaRPr lang="en-US" sz="1100" dirty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7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Introduction: </a:t>
            </a:r>
            <a:r>
              <a:rPr lang="en-US" sz="26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Organisational-Structure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274320" y="914400"/>
            <a:ext cx="8595360" cy="118872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274320" y="914400"/>
            <a:ext cx="109728" cy="1188720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02920" y="960120"/>
            <a:ext cx="81381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00" i="1" dirty="0" smtClean="0">
                <a:solidFill>
                  <a:schemeClr val="bg1"/>
                </a:solidFill>
              </a:rPr>
              <a:t>"</a:t>
            </a:r>
            <a:r>
              <a:rPr lang="en-US" sz="1400" i="1" dirty="0" smtClean="0">
                <a:solidFill>
                  <a:schemeClr val="bg1"/>
                </a:solidFill>
              </a:rPr>
              <a:t>Organisational </a:t>
            </a:r>
            <a:r>
              <a:rPr lang="en-US" sz="1400" i="1" dirty="0" smtClean="0">
                <a:solidFill>
                  <a:schemeClr val="bg1"/>
                </a:solidFill>
              </a:rPr>
              <a:t>structure outlines how tasks, supervision, and coordination are aimed at accomplishing </a:t>
            </a:r>
            <a:r>
              <a:rPr lang="en-US" sz="1400" i="1" dirty="0" smtClean="0">
                <a:solidFill>
                  <a:schemeClr val="bg1"/>
                </a:solidFill>
              </a:rPr>
              <a:t>organisational </a:t>
            </a:r>
            <a:r>
              <a:rPr lang="en-US" sz="1400" i="1" dirty="0" smtClean="0">
                <a:solidFill>
                  <a:schemeClr val="bg1"/>
                </a:solidFill>
              </a:rPr>
              <a:t>objectives."</a:t>
            </a:r>
            <a:endParaRPr lang="en-US" sz="1300" i="1" dirty="0">
              <a:solidFill>
                <a:schemeClr val="bg1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502920" y="1645920"/>
            <a:ext cx="8138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CADCFC"/>
                </a:solidFill>
              </a:rPr>
              <a:t>(Robbins &amp; Judge, 2023)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274320" y="2240280"/>
            <a:ext cx="4114800" cy="260604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274320" y="2240280"/>
            <a:ext cx="4114800" cy="411480"/>
          </a:xfrm>
          <a:prstGeom prst="rect">
            <a:avLst/>
          </a:prstGeom>
          <a:solidFill>
            <a:srgbClr val="2E4DA0"/>
          </a:solidFill>
          <a:ln w="12700">
            <a:solidFill>
              <a:srgbClr val="2E4DA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65760" y="2240280"/>
            <a:ext cx="3931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Key Elements of Structure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11480" y="2743200"/>
            <a:ext cx="38404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050" dirty="0" smtClean="0">
                <a:cs typeface="Arial" pitchFamily="34" charset="0"/>
              </a:rPr>
              <a:t>Work </a:t>
            </a:r>
            <a:r>
              <a:rPr lang="en-US" sz="1050" dirty="0" err="1" smtClean="0">
                <a:cs typeface="Arial" pitchFamily="34" charset="0"/>
              </a:rPr>
              <a:t>specialisation</a:t>
            </a:r>
            <a:r>
              <a:rPr lang="en-US" sz="1050" dirty="0" smtClean="0">
                <a:cs typeface="Arial" pitchFamily="34" charset="0"/>
              </a:rPr>
              <a:t> </a:t>
            </a:r>
            <a:r>
              <a:rPr lang="en-US" sz="1050" dirty="0" smtClean="0">
                <a:cs typeface="Arial" pitchFamily="34" charset="0"/>
              </a:rPr>
              <a:t>is the separation of duties into specialized occupations. </a:t>
            </a:r>
            <a:endParaRPr lang="en-US" sz="1050" dirty="0" smtClean="0">
              <a:cs typeface="Arial" pitchFamily="34" charset="0"/>
            </a:endParaRP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050" dirty="0" smtClean="0">
                <a:cs typeface="Arial" pitchFamily="34" charset="0"/>
              </a:rPr>
              <a:t>Putting </a:t>
            </a:r>
            <a:r>
              <a:rPr lang="en-US" sz="1050" dirty="0" smtClean="0">
                <a:cs typeface="Arial" pitchFamily="34" charset="0"/>
              </a:rPr>
              <a:t>jobs into departments is known as </a:t>
            </a:r>
            <a:r>
              <a:rPr lang="en-US" sz="1050" dirty="0" err="1" smtClean="0">
                <a:cs typeface="Arial" pitchFamily="34" charset="0"/>
              </a:rPr>
              <a:t>departmentalisation</a:t>
            </a:r>
            <a:r>
              <a:rPr lang="en-US" sz="1050" dirty="0" smtClean="0">
                <a:cs typeface="Arial" pitchFamily="34" charset="0"/>
              </a:rPr>
              <a:t>. </a:t>
            </a:r>
            <a:endParaRPr lang="en-US" sz="1050" dirty="0" smtClean="0">
              <a:cs typeface="Arial" pitchFamily="34" charset="0"/>
            </a:endParaRP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050" dirty="0" smtClean="0">
                <a:cs typeface="Arial" pitchFamily="34" charset="0"/>
              </a:rPr>
              <a:t>From </a:t>
            </a:r>
            <a:r>
              <a:rPr lang="en-US" sz="1050" dirty="0" smtClean="0">
                <a:cs typeface="Arial" pitchFamily="34" charset="0"/>
              </a:rPr>
              <a:t>the top to the bottom, the chain of command is the authority structure. </a:t>
            </a:r>
            <a:endParaRPr lang="en-US" sz="1050" dirty="0" smtClean="0">
              <a:cs typeface="Arial" pitchFamily="34" charset="0"/>
            </a:endParaRP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050" dirty="0" smtClean="0">
                <a:cs typeface="Arial" pitchFamily="34" charset="0"/>
              </a:rPr>
              <a:t>The </a:t>
            </a:r>
            <a:r>
              <a:rPr lang="en-US" sz="1050" dirty="0" smtClean="0">
                <a:cs typeface="Arial" pitchFamily="34" charset="0"/>
              </a:rPr>
              <a:t>number of workers under each manager's supervision is known as their span of control. </a:t>
            </a:r>
            <a:endParaRPr lang="en-US" sz="1050" dirty="0" smtClean="0">
              <a:cs typeface="Arial" pitchFamily="34" charset="0"/>
            </a:endParaRP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050" dirty="0" smtClean="0">
                <a:cs typeface="Arial" pitchFamily="34" charset="0"/>
              </a:rPr>
              <a:t>Where </a:t>
            </a:r>
            <a:r>
              <a:rPr lang="en-US" sz="1050" dirty="0" smtClean="0">
                <a:cs typeface="Arial" pitchFamily="34" charset="0"/>
              </a:rPr>
              <a:t>decisions are made: </a:t>
            </a:r>
            <a:r>
              <a:rPr lang="en-US" sz="1050" dirty="0" err="1" smtClean="0">
                <a:cs typeface="Arial" pitchFamily="34" charset="0"/>
              </a:rPr>
              <a:t>centralisation</a:t>
            </a:r>
            <a:r>
              <a:rPr lang="en-US" sz="1050" dirty="0" smtClean="0">
                <a:cs typeface="Arial" pitchFamily="34" charset="0"/>
              </a:rPr>
              <a:t> </a:t>
            </a:r>
            <a:r>
              <a:rPr lang="en-US" sz="1050" dirty="0" smtClean="0">
                <a:cs typeface="Arial" pitchFamily="34" charset="0"/>
              </a:rPr>
              <a:t>versus </a:t>
            </a:r>
            <a:r>
              <a:rPr lang="en-US" sz="1050" dirty="0" err="1" smtClean="0">
                <a:cs typeface="Arial" pitchFamily="34" charset="0"/>
              </a:rPr>
              <a:t>decentralisation</a:t>
            </a:r>
            <a:endParaRPr lang="en-US" sz="1050" dirty="0">
              <a:cs typeface="Arial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754880" y="2240280"/>
            <a:ext cx="4114800" cy="2606040"/>
          </a:xfrm>
          <a:prstGeom prst="rect">
            <a:avLst/>
          </a:prstGeom>
          <a:solidFill>
            <a:srgbClr val="FFFFFF"/>
          </a:solidFill>
          <a:ln w="12700">
            <a:solidFill>
              <a:srgbClr val="CADCF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4754880" y="2240280"/>
            <a:ext cx="4114800" cy="411480"/>
          </a:xfrm>
          <a:prstGeom prst="rect">
            <a:avLst/>
          </a:prstGeom>
          <a:solidFill>
            <a:srgbClr val="2E4DA0"/>
          </a:solidFill>
          <a:ln w="12700">
            <a:solidFill>
              <a:srgbClr val="2E4DA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846320" y="2240280"/>
            <a:ext cx="3931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</a:rPr>
              <a:t>What is an Organisation Chart?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892040" y="2743200"/>
            <a:ext cx="384048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100" dirty="0" smtClean="0">
                <a:cs typeface="Arial" pitchFamily="34" charset="0"/>
              </a:rPr>
              <a:t>An illustration of the internal organization of a company (</a:t>
            </a:r>
            <a:r>
              <a:rPr lang="en-US" sz="1100" dirty="0" err="1" smtClean="0">
                <a:cs typeface="Arial" pitchFamily="34" charset="0"/>
              </a:rPr>
              <a:t>Mintzberg</a:t>
            </a:r>
            <a:r>
              <a:rPr lang="en-US" sz="1100" dirty="0" smtClean="0">
                <a:cs typeface="Arial" pitchFamily="34" charset="0"/>
              </a:rPr>
              <a:t>, 2019</a:t>
            </a:r>
            <a:r>
              <a:rPr lang="en-US" sz="1100" dirty="0" smtClean="0">
                <a:cs typeface="Arial" pitchFamily="34" charset="0"/>
              </a:rPr>
              <a:t>).</a:t>
            </a: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100" dirty="0" smtClean="0">
                <a:cs typeface="Arial" pitchFamily="34" charset="0"/>
              </a:rPr>
              <a:t> Displays </a:t>
            </a:r>
            <a:r>
              <a:rPr lang="en-US" sz="1100" dirty="0" smtClean="0">
                <a:cs typeface="Arial" pitchFamily="34" charset="0"/>
              </a:rPr>
              <a:t>departmental relationships, roles, and reporting lines. </a:t>
            </a:r>
            <a:endParaRPr lang="en-US" sz="1100" dirty="0" smtClean="0">
              <a:cs typeface="Arial" pitchFamily="34" charset="0"/>
            </a:endParaRP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100" dirty="0" smtClean="0">
                <a:cs typeface="Arial" pitchFamily="34" charset="0"/>
              </a:rPr>
              <a:t>F</a:t>
            </a:r>
            <a:r>
              <a:rPr lang="en-US" sz="1100" dirty="0" smtClean="0">
                <a:cs typeface="Arial" pitchFamily="34" charset="0"/>
              </a:rPr>
              <a:t>acilitates </a:t>
            </a:r>
            <a:r>
              <a:rPr lang="en-US" sz="1100" dirty="0" smtClean="0">
                <a:cs typeface="Arial" pitchFamily="34" charset="0"/>
              </a:rPr>
              <a:t>role accountability and clear communication. </a:t>
            </a:r>
          </a:p>
          <a:p>
            <a:pPr marL="342900" indent="-342900" algn="just">
              <a:spcAft>
                <a:spcPts val="400"/>
              </a:spcAft>
              <a:buSzPct val="100000"/>
              <a:buChar char="•"/>
            </a:pPr>
            <a:r>
              <a:rPr lang="en-US" sz="1100" dirty="0" smtClean="0">
                <a:cs typeface="Arial" pitchFamily="34" charset="0"/>
              </a:rPr>
              <a:t>C</a:t>
            </a:r>
            <a:r>
              <a:rPr lang="en-US" sz="1100" dirty="0" smtClean="0">
                <a:cs typeface="Arial" pitchFamily="34" charset="0"/>
              </a:rPr>
              <a:t>rucial </a:t>
            </a:r>
            <a:r>
              <a:rPr lang="en-US" sz="1100" dirty="0" smtClean="0">
                <a:cs typeface="Arial" pitchFamily="34" charset="0"/>
              </a:rPr>
              <a:t>for strategic planning, governance, and </a:t>
            </a:r>
            <a:r>
              <a:rPr lang="en-US" sz="1100" dirty="0" err="1" smtClean="0">
                <a:cs typeface="Arial" pitchFamily="34" charset="0"/>
              </a:rPr>
              <a:t>onboarding</a:t>
            </a:r>
            <a:r>
              <a:rPr lang="en-US" sz="1100" dirty="0" smtClean="0">
                <a:cs typeface="Arial" pitchFamily="34" charset="0"/>
              </a:rPr>
              <a:t> (Hill et al., 2022).</a:t>
            </a:r>
            <a:endParaRPr lang="en-US" sz="1100" dirty="0">
              <a:cs typeface="Arial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274320" y="4892040"/>
            <a:ext cx="85953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4A5568"/>
                </a:solidFill>
              </a:rPr>
              <a:t>Robbins &amp; Judge (2023); Mintzberg (2019); Hill et al. (2022)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24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1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88"/>
            <a:ext cx="9144000" cy="516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4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E27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972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228600"/>
            <a:ext cx="8229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</a:t>
            </a:r>
            <a:endParaRPr lang="en-US" sz="3600" dirty="0"/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36576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1097280"/>
            <a:ext cx="384048" cy="384048"/>
          </a:xfrm>
          <a:prstGeom prst="ellipse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109728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</a:rPr>
              <a:t>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987552" y="1097280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57200" y="1810512"/>
            <a:ext cx="384048" cy="384048"/>
          </a:xfrm>
          <a:prstGeom prst="ellipse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7200" y="181051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</a:rPr>
              <a:t>2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987552" y="1810512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57200" y="2523744"/>
            <a:ext cx="384048" cy="384048"/>
          </a:xfrm>
          <a:prstGeom prst="ellipse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" y="25237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</a:rPr>
              <a:t>3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987552" y="2523744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457200" y="3236976"/>
            <a:ext cx="384048" cy="384048"/>
          </a:xfrm>
          <a:prstGeom prst="ellipse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57200" y="323697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</a:rPr>
              <a:t>4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987552" y="3236976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457200" y="3950208"/>
            <a:ext cx="384048" cy="384048"/>
          </a:xfrm>
          <a:prstGeom prst="ellipse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39502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</a:rPr>
              <a:t>5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87552" y="3950208"/>
            <a:ext cx="7772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12174A"/>
          </a:solidFill>
          <a:ln w="12700">
            <a:solidFill>
              <a:srgbClr val="12174A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CADCFC"/>
                </a:solidFill>
              </a:rPr>
              <a:t>Thank you  |  Questions?  |  LCBB4009 – University of Wales Trinity Saint David</a:t>
            </a:r>
            <a:endParaRPr lang="en-US" sz="1000" dirty="0"/>
          </a:p>
        </p:txBody>
      </p:sp>
      <p:sp>
        <p:nvSpPr>
          <p:cNvPr id="23" name="Rectangle 22"/>
          <p:cNvSpPr/>
          <p:nvPr/>
        </p:nvSpPr>
        <p:spPr>
          <a:xfrm>
            <a:off x="1104314" y="1067383"/>
            <a:ext cx="803968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The foundation of any business is its organizational structure, which determines how authority, tasks, and communication are handled (Robbins &amp; Judge, 2023). 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104314" y="1882991"/>
            <a:ext cx="786384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For </a:t>
            </a:r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stable, single-industry businesses, a functional structure maximizes efficiency and specialization (Daft, 2021).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04314" y="2523744"/>
            <a:ext cx="7863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Semi-autonomous units are empowered by divisional structure, making them ideal for large companies with a variety of product lines or geographical areas (</a:t>
            </a:r>
            <a:r>
              <a:rPr lang="en-US" sz="1100" dirty="0" err="1" smtClean="0">
                <a:solidFill>
                  <a:schemeClr val="bg1"/>
                </a:solidFill>
                <a:cs typeface="Arial" charset="0"/>
              </a:rPr>
              <a:t>Mintzberg</a:t>
            </a:r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, 2019). </a:t>
            </a:r>
            <a:r>
              <a:rPr lang="en-US" dirty="0" smtClean="0">
                <a:latin typeface="Arial" charset="0"/>
                <a:cs typeface="Arial" charset="0"/>
              </a:rPr>
              <a:t/>
            </a:r>
            <a:br>
              <a:rPr lang="en-US" dirty="0" smtClean="0">
                <a:latin typeface="Arial" charset="0"/>
                <a:cs typeface="Arial" charset="0"/>
              </a:rPr>
            </a:b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1104314" y="3190137"/>
            <a:ext cx="74910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Although it sacrifices clear authority, matrix structures provide the most flexibility for intricate, project-based environments (Hill et al., 2022).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104314" y="3950208"/>
            <a:ext cx="765563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1100" dirty="0" smtClean="0">
                <a:solidFill>
                  <a:schemeClr val="bg1"/>
                </a:solidFill>
                <a:cs typeface="Arial" charset="0"/>
              </a:rPr>
              <a:t>No one structure is always better than another; the best design relies on the environment, size, and strategy of the company (Jones, 2023).</a:t>
            </a:r>
            <a:endParaRPr lang="en-US" sz="1100" dirty="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7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1E2761"/>
          </a:solidFill>
          <a:ln w="12700">
            <a:solidFill>
              <a:srgbClr val="1E2761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FFFFFF"/>
                </a:solidFill>
                <a:latin typeface="Georgia" pitchFamily="34" charset="0"/>
              </a:rPr>
              <a:t>List of References 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45720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457200" y="914400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457200" y="1472184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21792" y="1472184"/>
            <a:ext cx="82296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 smtClean="0">
                <a:solidFill>
                  <a:srgbClr val="1A1A2E"/>
                </a:solidFill>
              </a:rPr>
              <a:t>.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57200" y="2029968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57200" y="2587752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7200" y="3145536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57200" y="3703320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57200" y="4261104"/>
            <a:ext cx="54864" cy="384048"/>
          </a:xfrm>
          <a:prstGeom prst="rect">
            <a:avLst/>
          </a:prstGeom>
          <a:solidFill>
            <a:srgbClr val="F9A825"/>
          </a:solidFill>
          <a:ln w="12700">
            <a:solidFill>
              <a:srgbClr val="F9A825"/>
            </a:solidFill>
            <a:prstDash val="solid"/>
          </a:ln>
        </p:spPr>
      </p:sp>
      <p:sp>
        <p:nvSpPr>
          <p:cNvPr id="19" name="Rectangle 18"/>
          <p:cNvSpPr/>
          <p:nvPr/>
        </p:nvSpPr>
        <p:spPr>
          <a:xfrm>
            <a:off x="621792" y="914400"/>
            <a:ext cx="7484013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 smtClean="0"/>
              <a:t>Daft, R.L. (2021) Organization Theory &amp; Design. 13th ed. Mason: South-Western </a:t>
            </a:r>
            <a:r>
              <a:rPr lang="en-US" sz="1100" dirty="0" err="1" smtClean="0"/>
              <a:t>Cengage</a:t>
            </a:r>
            <a:r>
              <a:rPr lang="en-US" sz="1100" dirty="0" smtClean="0"/>
              <a:t> Learning</a:t>
            </a:r>
            <a:r>
              <a:rPr lang="en-US" sz="1100" dirty="0" smtClean="0"/>
              <a:t>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smtClean="0"/>
              <a:t>Hill, C.W.L., Jones, G.R. and Schilling, M.A. (2022) Strategic Management: Theory and Cases. 13th ed. Boston: </a:t>
            </a:r>
            <a:r>
              <a:rPr lang="en-US" sz="1100" dirty="0" err="1" smtClean="0"/>
              <a:t>Cengage</a:t>
            </a:r>
            <a:r>
              <a:rPr lang="en-US" sz="1100" dirty="0" smtClean="0"/>
              <a:t> Learning</a:t>
            </a:r>
            <a:r>
              <a:rPr lang="en-US" sz="1100" dirty="0" smtClean="0"/>
              <a:t>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smtClean="0"/>
              <a:t>Jones, G.R. (2023) Organizational Theory, Design and Change. 9th ed. Harlow: Pearson Education</a:t>
            </a:r>
            <a:r>
              <a:rPr lang="en-US" sz="1100" dirty="0" smtClean="0"/>
              <a:t>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err="1" smtClean="0"/>
              <a:t>Mintzberg</a:t>
            </a:r>
            <a:r>
              <a:rPr lang="en-US" sz="1100" dirty="0" smtClean="0"/>
              <a:t>, H. (2019) </a:t>
            </a:r>
            <a:r>
              <a:rPr lang="en-US" sz="1100" dirty="0" err="1" smtClean="0"/>
              <a:t>Mintzberg</a:t>
            </a:r>
            <a:r>
              <a:rPr lang="en-US" sz="1100" dirty="0" smtClean="0"/>
              <a:t> on Management: Inside Our Strange World of Organizations. New York: Free Press</a:t>
            </a:r>
            <a:r>
              <a:rPr lang="en-US" sz="1100" dirty="0" smtClean="0"/>
              <a:t>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smtClean="0"/>
              <a:t>NHS </a:t>
            </a:r>
            <a:r>
              <a:rPr lang="en-US" sz="1100" dirty="0" smtClean="0"/>
              <a:t>England (2023) NHS Organisational Structure and Governance. Available at: https://www.england.nhs.uk [Accessed: 10 January 2026</a:t>
            </a:r>
            <a:r>
              <a:rPr lang="en-US" sz="1100" dirty="0" smtClean="0"/>
              <a:t>].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smtClean="0"/>
              <a:t>Robbins, S.P. and Judge, T.A. (2023) Organizational Behavior. 19th ed. Harlow: Pearson Education</a:t>
            </a:r>
            <a:r>
              <a:rPr lang="en-US" sz="1100" dirty="0" smtClean="0"/>
              <a:t>.</a:t>
            </a:r>
          </a:p>
          <a:p>
            <a:pPr algn="just"/>
            <a:endParaRPr lang="en-US" sz="1100" dirty="0" smtClean="0"/>
          </a:p>
          <a:p>
            <a:pPr algn="just"/>
            <a:endParaRPr lang="en-US" sz="1100" dirty="0" smtClean="0"/>
          </a:p>
          <a:p>
            <a:pPr algn="just"/>
            <a:r>
              <a:rPr lang="en-US" sz="1100" dirty="0" smtClean="0"/>
              <a:t>Unilever (2023) Annual Report and Accounts 2023. Available at: https://www.unilever.com/investors/annual-report [Accessed: 10 January 2026].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555</Words>
  <Application>Microsoft Office PowerPoint</Application>
  <PresentationFormat>On-screen Show (16:9)</PresentationFormat>
  <Paragraphs>72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Organisational Structure</dc:title>
  <dc:subject>PptxGenJS Presentation</dc:subject>
  <dc:creator>Student Presentation</dc:creator>
  <cp:lastModifiedBy>hp</cp:lastModifiedBy>
  <cp:revision>10</cp:revision>
  <dcterms:created xsi:type="dcterms:W3CDTF">2026-02-17T09:06:21Z</dcterms:created>
  <dcterms:modified xsi:type="dcterms:W3CDTF">2026-02-17T11:37:48Z</dcterms:modified>
</cp:coreProperties>
</file>