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11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4610"/>
  </p:normalViewPr>
  <p:slideViewPr>
    <p:cSldViewPr snapToGrid="0" snapToObjects="1">
      <p:cViewPr varScale="1">
        <p:scale>
          <a:sx n="90" d="100"/>
          <a:sy n="90" d="100"/>
        </p:scale>
        <p:origin x="232" y="7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3069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yourself and the topic. State that you've chosen Communication as your key skill and will explain why it matters and how it applies in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Briefly define communication and its forms. Explain that you chose this skill because it underpins all care interactions and is an area for your own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Walk through the three reasons: patient safety, trust and dignity, and teamwork. Give a brief real-world flavour for each.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Highlight the consequences of poor communication - this shows you understand the importance, not just the theory.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Walk through the scenario step by step: listening and observing, communicating concerns clearly to the nurse, and recording/following up. This shows the practical application of the skill.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Reflect honestly on your current strengths and areas to develop. State one concrete action you'll take to improve.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Summarise the main message: communication underpins safe, person-centred care. Thank the audience and invite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26929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071617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49942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68003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034416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889189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08155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42289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730979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82170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3837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9702299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166850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135338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06527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669942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7654455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5801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4239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good-communication-with-patients-waiting-for-care-core-principles/?utm_source=chatgpt.com" TargetMode="External"/><Relationship Id="rId2" Type="http://schemas.openxmlformats.org/officeDocument/2006/relationships/hyperlink" Target="https://www.skillsforcare.org.uk/resources/documents/Recruitment-support/Support-for-Individual-employers/IE/Recruitment-models/My-Life/Session-four/Induction-Workbook-Communication.pdf?utm_source=chatgpt.com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BC927-73C1-69C7-DD19-03465BB0E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Communication</a:t>
            </a:r>
            <a:br>
              <a:rPr lang="en-US" sz="4000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032D5-BA89-B683-4BB7-0CBFBC02EC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MODULE TITLE: </a:t>
            </a:r>
            <a:r>
              <a:rPr lang="en-GB" b="1" i="0" u="none" strike="noStrike" dirty="0">
                <a:solidFill>
                  <a:srgbClr val="FFFFFF"/>
                </a:solidFill>
                <a:effectLst/>
                <a:latin typeface="-apple-system"/>
              </a:rPr>
              <a:t>Professional Development within Health and Social Care LCHS4009</a:t>
            </a:r>
            <a:br>
              <a:rPr lang="en-GB" b="1" i="0" u="none" strike="noStrike" dirty="0">
                <a:solidFill>
                  <a:srgbClr val="FFFFFF"/>
                </a:solidFill>
                <a:effectLst/>
                <a:latin typeface="-apple-system"/>
              </a:rPr>
            </a:br>
            <a:r>
              <a:rPr lang="en-GB" i="0" u="none" strike="noStrike" dirty="0">
                <a:solidFill>
                  <a:srgbClr val="FFFFFF"/>
                </a:solidFill>
                <a:effectLst/>
                <a:latin typeface="-apple-system"/>
              </a:rPr>
              <a:t>STUDENT NAME: Emmanuel Oppong </a:t>
            </a:r>
            <a:br>
              <a:rPr lang="en-GB" i="0" u="none" strike="noStrike" dirty="0">
                <a:solidFill>
                  <a:srgbClr val="FFFFFF"/>
                </a:solidFill>
                <a:effectLst/>
                <a:latin typeface="-apple-system"/>
              </a:rPr>
            </a:br>
            <a:r>
              <a:rPr lang="en-GB" i="0" u="none" strike="noStrike" dirty="0">
                <a:solidFill>
                  <a:srgbClr val="FFFFFF"/>
                </a:solidFill>
                <a:effectLst/>
                <a:latin typeface="-apple-system"/>
              </a:rPr>
              <a:t>Date: 22.06.2026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126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234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692640" y="-1097280"/>
            <a:ext cx="3840480" cy="3840480"/>
          </a:xfrm>
          <a:prstGeom prst="ellipse">
            <a:avLst/>
          </a:prstGeom>
          <a:solidFill>
            <a:srgbClr val="028090">
              <a:alpha val="4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1371600" y="4572000"/>
            <a:ext cx="4114800" cy="4114800"/>
          </a:xfrm>
          <a:prstGeom prst="ellipse">
            <a:avLst/>
          </a:prstGeom>
          <a:solidFill>
            <a:srgbClr val="00A896">
              <a:alpha val="3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822960" y="822960"/>
            <a:ext cx="1005840" cy="1005840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4362" y="1064362"/>
            <a:ext cx="523037" cy="523037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22960" y="2103120"/>
            <a:ext cx="10058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Self-Awareness Presentation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822960" y="2514600"/>
            <a:ext cx="1051560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Communication</a:t>
            </a:r>
            <a:endParaRPr lang="en-US" sz="6000" dirty="0"/>
          </a:p>
        </p:txBody>
      </p:sp>
      <p:sp>
        <p:nvSpPr>
          <p:cNvPr id="8" name="Text 5"/>
          <p:cNvSpPr/>
          <p:nvPr/>
        </p:nvSpPr>
        <p:spPr>
          <a:xfrm>
            <a:off x="822960" y="397764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CFE8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vital skill for professional practice in health and social care</a:t>
            </a:r>
            <a:endParaRPr lang="en-US" sz="2000" dirty="0"/>
          </a:p>
        </p:txBody>
      </p:sp>
      <p:sp>
        <p:nvSpPr>
          <p:cNvPr id="9" name="Text 6"/>
          <p:cNvSpPr/>
          <p:nvPr/>
        </p:nvSpPr>
        <p:spPr>
          <a:xfrm>
            <a:off x="822960" y="612648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7FB3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and Social Care | Professional Development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10881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1E2E2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Communication?</a:t>
            </a:r>
            <a:endParaRPr lang="en-US" sz="3400" dirty="0"/>
          </a:p>
        </p:txBody>
      </p:sp>
      <p:sp>
        <p:nvSpPr>
          <p:cNvPr id="3" name="Shape 1"/>
          <p:cNvSpPr/>
          <p:nvPr/>
        </p:nvSpPr>
        <p:spPr>
          <a:xfrm>
            <a:off x="640080" y="1554480"/>
            <a:ext cx="5394960" cy="4572000"/>
          </a:xfrm>
          <a:prstGeom prst="roundRect">
            <a:avLst>
              <a:gd name="adj" fmla="val 1600"/>
            </a:avLst>
          </a:prstGeom>
          <a:solidFill>
            <a:srgbClr val="F0F9FB"/>
          </a:solidFill>
          <a:ln/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960120" y="1874520"/>
            <a:ext cx="731520" cy="731520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5685" y="2050085"/>
            <a:ext cx="380390" cy="38039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828800" y="1920240"/>
            <a:ext cx="4023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</a:t>
            </a:r>
            <a:endParaRPr lang="en-US" sz="1800" dirty="0"/>
          </a:p>
        </p:txBody>
      </p:sp>
      <p:sp>
        <p:nvSpPr>
          <p:cNvPr id="7" name="Text 4"/>
          <p:cNvSpPr/>
          <p:nvPr/>
        </p:nvSpPr>
        <p:spPr>
          <a:xfrm>
            <a:off x="960120" y="2743200"/>
            <a:ext cx="484632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exchange of information, ideas and feelings between people, using verbal, non-verbal and written methods, so that a message is accurately sent, received and understood.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960120" y="4297680"/>
            <a:ext cx="484632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Verbal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Non-verbal (body language, tone, eye contact)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Written (notes, care plans, records)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Listening and feedback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6263640" y="1554480"/>
            <a:ext cx="5257800" cy="4572000"/>
          </a:xfrm>
          <a:prstGeom prst="roundRect">
            <a:avLst>
              <a:gd name="adj" fmla="val 1600"/>
            </a:avLst>
          </a:prstGeom>
          <a:solidFill>
            <a:srgbClr val="0234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6583680" y="1874520"/>
            <a:ext cx="731520" cy="731520"/>
          </a:xfrm>
          <a:prstGeom prst="ellipse">
            <a:avLst/>
          </a:prstGeom>
          <a:solidFill>
            <a:srgbClr val="02C39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9245" y="2050085"/>
            <a:ext cx="380390" cy="38039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7452360" y="1920240"/>
            <a:ext cx="3840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 Chose This Skill</a:t>
            </a:r>
            <a:endParaRPr lang="en-US" sz="1800" dirty="0"/>
          </a:p>
        </p:txBody>
      </p:sp>
      <p:sp>
        <p:nvSpPr>
          <p:cNvPr id="13" name="Text 9"/>
          <p:cNvSpPr/>
          <p:nvPr/>
        </p:nvSpPr>
        <p:spPr>
          <a:xfrm>
            <a:off x="6583680" y="2743200"/>
            <a:ext cx="466344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E8F5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underpins almost every interaction in health and social care. Without it, even the most skilled practitioner cannot build trust, understand needs, or deliver safe care.</a:t>
            </a:r>
            <a:endParaRPr lang="en-US" sz="1500" dirty="0"/>
          </a:p>
        </p:txBody>
      </p:sp>
      <p:sp>
        <p:nvSpPr>
          <p:cNvPr id="14" name="Text 10"/>
          <p:cNvSpPr/>
          <p:nvPr/>
        </p:nvSpPr>
        <p:spPr>
          <a:xfrm>
            <a:off x="6583680" y="4206240"/>
            <a:ext cx="4663440" cy="1645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i="1" dirty="0">
                <a:solidFill>
                  <a:srgbClr val="CFE8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selected this skill because I recognise it as an area I want to develop further, and because it directly affects the quality, safety and dignity of the care people receive.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10881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E2E2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Communication Matters in Practice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640080" y="1645920"/>
            <a:ext cx="3593592" cy="4389120"/>
          </a:xfrm>
          <a:prstGeom prst="roundRect">
            <a:avLst>
              <a:gd name="adj" fmla="val 2036"/>
            </a:avLst>
          </a:prstGeom>
          <a:solidFill>
            <a:srgbClr val="F0F9FB"/>
          </a:solidFill>
          <a:ln/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960120" y="1965960"/>
            <a:ext cx="822960" cy="822960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7630" y="2163470"/>
            <a:ext cx="427939" cy="427939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960120" y="2971800"/>
            <a:ext cx="295351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Safety</a:t>
            </a:r>
            <a:endParaRPr lang="en-US" sz="1800" dirty="0"/>
          </a:p>
        </p:txBody>
      </p:sp>
      <p:sp>
        <p:nvSpPr>
          <p:cNvPr id="7" name="Text 4"/>
          <p:cNvSpPr/>
          <p:nvPr/>
        </p:nvSpPr>
        <p:spPr>
          <a:xfrm>
            <a:off x="960120" y="3520440"/>
            <a:ext cx="2953512" cy="2286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50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handovers and accurate records reduce errors in medication, treatment and care planning.</a:t>
            </a:r>
            <a:endParaRPr lang="en-US" sz="1450" dirty="0"/>
          </a:p>
        </p:txBody>
      </p:sp>
      <p:sp>
        <p:nvSpPr>
          <p:cNvPr id="8" name="Shape 5"/>
          <p:cNvSpPr/>
          <p:nvPr/>
        </p:nvSpPr>
        <p:spPr>
          <a:xfrm>
            <a:off x="4517136" y="1645920"/>
            <a:ext cx="3593592" cy="4389120"/>
          </a:xfrm>
          <a:prstGeom prst="roundRect">
            <a:avLst>
              <a:gd name="adj" fmla="val 2036"/>
            </a:avLst>
          </a:prstGeom>
          <a:solidFill>
            <a:srgbClr val="F0F9FB"/>
          </a:solidFill>
          <a:ln/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4837176" y="1965960"/>
            <a:ext cx="822960" cy="822960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4686" y="2163470"/>
            <a:ext cx="427939" cy="427939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4837176" y="2971800"/>
            <a:ext cx="295351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 &amp; Dignity</a:t>
            </a:r>
            <a:endParaRPr lang="en-US" sz="1800" dirty="0"/>
          </a:p>
        </p:txBody>
      </p:sp>
      <p:sp>
        <p:nvSpPr>
          <p:cNvPr id="12" name="Text 8"/>
          <p:cNvSpPr/>
          <p:nvPr/>
        </p:nvSpPr>
        <p:spPr>
          <a:xfrm>
            <a:off x="4837176" y="3520440"/>
            <a:ext cx="2953512" cy="2286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50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Listening and explaining respectfully helps people feel valued, understood and in control of their care.</a:t>
            </a:r>
            <a:endParaRPr lang="en-US" sz="1450" dirty="0"/>
          </a:p>
        </p:txBody>
      </p:sp>
      <p:sp>
        <p:nvSpPr>
          <p:cNvPr id="13" name="Shape 9"/>
          <p:cNvSpPr/>
          <p:nvPr/>
        </p:nvSpPr>
        <p:spPr>
          <a:xfrm>
            <a:off x="8394192" y="1645920"/>
            <a:ext cx="3593592" cy="4389120"/>
          </a:xfrm>
          <a:prstGeom prst="roundRect">
            <a:avLst>
              <a:gd name="adj" fmla="val 2036"/>
            </a:avLst>
          </a:prstGeom>
          <a:solidFill>
            <a:srgbClr val="F0F9FB"/>
          </a:solidFill>
          <a:ln/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0"/>
          <p:cNvSpPr/>
          <p:nvPr/>
        </p:nvSpPr>
        <p:spPr>
          <a:xfrm>
            <a:off x="8714232" y="1965960"/>
            <a:ext cx="822960" cy="822960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11742" y="2163470"/>
            <a:ext cx="427939" cy="427939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8714232" y="2971800"/>
            <a:ext cx="295351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Teamwork</a:t>
            </a:r>
            <a:endParaRPr lang="en-US" sz="1800" dirty="0"/>
          </a:p>
        </p:txBody>
      </p:sp>
      <p:sp>
        <p:nvSpPr>
          <p:cNvPr id="17" name="Text 12"/>
          <p:cNvSpPr/>
          <p:nvPr/>
        </p:nvSpPr>
        <p:spPr>
          <a:xfrm>
            <a:off x="8714232" y="3520440"/>
            <a:ext cx="2953512" cy="2286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50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Multidisciplinary teams rely on shared information to coordinate consistent, joined-up support.</a:t>
            </a:r>
            <a:endParaRPr lang="en-US" sz="14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234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10881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Happens When Communication Breaks Down?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822960" y="1737360"/>
            <a:ext cx="914400" cy="914400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416" y="1956816"/>
            <a:ext cx="475488" cy="47548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2011680" y="1691640"/>
            <a:ext cx="95097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E8F5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communication is consistently identified as one of the leading causes of clinical incidents, complaints and safeguarding failures in health and social care.</a:t>
            </a:r>
            <a:endParaRPr lang="en-US" sz="1700" dirty="0"/>
          </a:p>
        </p:txBody>
      </p:sp>
      <p:sp>
        <p:nvSpPr>
          <p:cNvPr id="6" name="Shape 3"/>
          <p:cNvSpPr/>
          <p:nvPr/>
        </p:nvSpPr>
        <p:spPr>
          <a:xfrm>
            <a:off x="640080" y="3017520"/>
            <a:ext cx="10881360" cy="3291840"/>
          </a:xfrm>
          <a:prstGeom prst="roundRect">
            <a:avLst>
              <a:gd name="adj" fmla="val 2222"/>
            </a:avLst>
          </a:prstGeom>
          <a:solidFill>
            <a:srgbClr val="0A4D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1005840" y="3291840"/>
            <a:ext cx="1014984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Medication errors from unclear or incomplete handovers</a:t>
            </a:r>
            <a:endParaRPr lang="en-US" sz="16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Missed changes in a person's condition or mental state</a:t>
            </a:r>
            <a:endParaRPr lang="en-US" sz="16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Patients and families feeling excluded, anxious or distrustful</a:t>
            </a:r>
            <a:endParaRPr lang="en-US" sz="16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Duplicated or contradictory care from different staff members</a:t>
            </a:r>
            <a:endParaRPr lang="en-US" sz="1600" dirty="0"/>
          </a:p>
          <a:p>
            <a:pPr marL="342900" indent="-342900"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Important needs (cultural, language, sensory) being overlooked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10881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E2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Applying Communication: A Care Home Example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640080" y="1554480"/>
            <a:ext cx="10881360" cy="1371600"/>
          </a:xfrm>
          <a:prstGeom prst="roundRect">
            <a:avLst>
              <a:gd name="adj" fmla="val 5333"/>
            </a:avLst>
          </a:prstGeom>
          <a:solidFill>
            <a:srgbClr val="F0F9FB"/>
          </a:solidFill>
          <a:ln/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960120" y="1783080"/>
            <a:ext cx="914400" cy="91440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9576" y="2002536"/>
            <a:ext cx="475488" cy="475488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2103120" y="1691640"/>
            <a:ext cx="91440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Scenario: </a:t>
            </a:r>
            <a:r>
              <a:rPr lang="en-US" sz="1550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care assistant notices a resident, Mrs Patel, seems withdrawn and has eaten very little for two days. She is usually sociable and has a good appetite.</a:t>
            </a:r>
            <a:endParaRPr lang="en-US" sz="1550" dirty="0"/>
          </a:p>
        </p:txBody>
      </p:sp>
      <p:sp>
        <p:nvSpPr>
          <p:cNvPr id="7" name="Shape 4"/>
          <p:cNvSpPr/>
          <p:nvPr/>
        </p:nvSpPr>
        <p:spPr>
          <a:xfrm>
            <a:off x="640080" y="3246120"/>
            <a:ext cx="3593592" cy="2834640"/>
          </a:xfrm>
          <a:prstGeom prst="roundRect">
            <a:avLst>
              <a:gd name="adj" fmla="val 2581"/>
            </a:avLst>
          </a:prstGeom>
          <a:solidFill>
            <a:srgbClr val="FFFFFF"/>
          </a:solidFill>
          <a:ln w="12700">
            <a:solidFill>
              <a:srgbClr val="D6EEEC"/>
            </a:solidFill>
            <a:prstDash val="solid"/>
          </a:ln>
          <a:effectLst>
            <a:outerShdw blurRad="76200" dist="254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914400" y="3520440"/>
            <a:ext cx="685800" cy="685800"/>
          </a:xfrm>
          <a:prstGeom prst="ellipse">
            <a:avLst/>
          </a:prstGeom>
          <a:solidFill>
            <a:srgbClr val="F0F9F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992" y="3685032"/>
            <a:ext cx="356616" cy="356616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914400" y="4343400"/>
            <a:ext cx="3044952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Listen &amp; Observe</a:t>
            </a:r>
            <a:endParaRPr lang="en-US" sz="1600" dirty="0"/>
          </a:p>
        </p:txBody>
      </p:sp>
      <p:sp>
        <p:nvSpPr>
          <p:cNvPr id="11" name="Text 7"/>
          <p:cNvSpPr/>
          <p:nvPr/>
        </p:nvSpPr>
        <p:spPr>
          <a:xfrm>
            <a:off x="914400" y="4800600"/>
            <a:ext cx="3044952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Sit with Mrs Patel, use open body language and eye contact, and gently ask how she's feeling — giving her time to respond without rushing.</a:t>
            </a:r>
            <a:endParaRPr lang="en-US" sz="1300" dirty="0"/>
          </a:p>
        </p:txBody>
      </p:sp>
      <p:sp>
        <p:nvSpPr>
          <p:cNvPr id="12" name="Shape 8"/>
          <p:cNvSpPr/>
          <p:nvPr/>
        </p:nvSpPr>
        <p:spPr>
          <a:xfrm>
            <a:off x="4517136" y="3246120"/>
            <a:ext cx="3593592" cy="2834640"/>
          </a:xfrm>
          <a:prstGeom prst="roundRect">
            <a:avLst>
              <a:gd name="adj" fmla="val 2581"/>
            </a:avLst>
          </a:prstGeom>
          <a:solidFill>
            <a:srgbClr val="FFFFFF"/>
          </a:solidFill>
          <a:ln w="12700">
            <a:solidFill>
              <a:srgbClr val="D6EEEC"/>
            </a:solidFill>
            <a:prstDash val="solid"/>
          </a:ln>
          <a:effectLst>
            <a:outerShdw blurRad="76200" dist="254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9"/>
          <p:cNvSpPr/>
          <p:nvPr/>
        </p:nvSpPr>
        <p:spPr>
          <a:xfrm>
            <a:off x="4791456" y="3520440"/>
            <a:ext cx="685800" cy="685800"/>
          </a:xfrm>
          <a:prstGeom prst="ellipse">
            <a:avLst/>
          </a:prstGeom>
          <a:solidFill>
            <a:srgbClr val="F0F9F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6048" y="3685032"/>
            <a:ext cx="356616" cy="356616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4791456" y="4343400"/>
            <a:ext cx="3044952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Communicate Concerns</a:t>
            </a:r>
            <a:endParaRPr lang="en-US" sz="1600" dirty="0"/>
          </a:p>
        </p:txBody>
      </p:sp>
      <p:sp>
        <p:nvSpPr>
          <p:cNvPr id="16" name="Text 11"/>
          <p:cNvSpPr/>
          <p:nvPr/>
        </p:nvSpPr>
        <p:spPr>
          <a:xfrm>
            <a:off x="4791456" y="4800600"/>
            <a:ext cx="3044952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 observations clearly to the nurse in charge using specific, factual language (e.g. 'ate 10% of meals for 2 days, more withdrawn than usual').</a:t>
            </a:r>
            <a:endParaRPr lang="en-US" sz="1300" dirty="0"/>
          </a:p>
        </p:txBody>
      </p:sp>
      <p:sp>
        <p:nvSpPr>
          <p:cNvPr id="17" name="Shape 12"/>
          <p:cNvSpPr/>
          <p:nvPr/>
        </p:nvSpPr>
        <p:spPr>
          <a:xfrm>
            <a:off x="8394192" y="3246120"/>
            <a:ext cx="3593592" cy="2834640"/>
          </a:xfrm>
          <a:prstGeom prst="roundRect">
            <a:avLst>
              <a:gd name="adj" fmla="val 2581"/>
            </a:avLst>
          </a:prstGeom>
          <a:solidFill>
            <a:srgbClr val="FFFFFF"/>
          </a:solidFill>
          <a:ln w="12700">
            <a:solidFill>
              <a:srgbClr val="D6EEEC"/>
            </a:solidFill>
            <a:prstDash val="solid"/>
          </a:ln>
          <a:effectLst>
            <a:outerShdw blurRad="76200" dist="254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3"/>
          <p:cNvSpPr/>
          <p:nvPr/>
        </p:nvSpPr>
        <p:spPr>
          <a:xfrm>
            <a:off x="8668512" y="3520440"/>
            <a:ext cx="685800" cy="685800"/>
          </a:xfrm>
          <a:prstGeom prst="ellipse">
            <a:avLst/>
          </a:prstGeom>
          <a:solidFill>
            <a:srgbClr val="F0F9F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33104" y="3685032"/>
            <a:ext cx="356616" cy="356616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8668512" y="4343400"/>
            <a:ext cx="3044952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Record &amp; Follow Up</a:t>
            </a:r>
            <a:endParaRPr lang="en-US" sz="1600" dirty="0"/>
          </a:p>
        </p:txBody>
      </p:sp>
      <p:sp>
        <p:nvSpPr>
          <p:cNvPr id="21" name="Text 15"/>
          <p:cNvSpPr/>
          <p:nvPr/>
        </p:nvSpPr>
        <p:spPr>
          <a:xfrm>
            <a:off x="8668512" y="4800600"/>
            <a:ext cx="3044952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 the conversation and concerns accurately in her care notes, and check in again later to see if she needs further support.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10881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E2E2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Developing My Communication Skills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640080" y="1554480"/>
            <a:ext cx="5394960" cy="4572000"/>
          </a:xfrm>
          <a:prstGeom prst="roundRect">
            <a:avLst>
              <a:gd name="adj" fmla="val 1600"/>
            </a:avLst>
          </a:prstGeom>
          <a:solidFill>
            <a:srgbClr val="F0F9FB"/>
          </a:solidFill>
          <a:ln/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960120" y="1874520"/>
            <a:ext cx="731520" cy="73152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5685" y="2050085"/>
            <a:ext cx="380390" cy="38039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828800" y="1920240"/>
            <a:ext cx="4023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Strengths</a:t>
            </a:r>
            <a:endParaRPr lang="en-US" sz="1800" dirty="0"/>
          </a:p>
        </p:txBody>
      </p:sp>
      <p:sp>
        <p:nvSpPr>
          <p:cNvPr id="7" name="Text 4"/>
          <p:cNvSpPr/>
          <p:nvPr/>
        </p:nvSpPr>
        <p:spPr>
          <a:xfrm>
            <a:off x="960120" y="2743200"/>
            <a:ext cx="4846320" cy="1645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Comfortable talking with people one-to-one</a:t>
            </a:r>
            <a:endParaRPr lang="en-US" sz="15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Good active listener — give people time to speak</a:t>
            </a:r>
            <a:endParaRPr lang="en-US" sz="15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1E2E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Aware of the importance of tone and body language</a:t>
            </a:r>
            <a:endParaRPr lang="en-US" sz="1500" dirty="0"/>
          </a:p>
        </p:txBody>
      </p:sp>
      <p:sp>
        <p:nvSpPr>
          <p:cNvPr id="8" name="Shape 5"/>
          <p:cNvSpPr/>
          <p:nvPr/>
        </p:nvSpPr>
        <p:spPr>
          <a:xfrm>
            <a:off x="6263640" y="1554480"/>
            <a:ext cx="5257800" cy="4572000"/>
          </a:xfrm>
          <a:prstGeom prst="roundRect">
            <a:avLst>
              <a:gd name="adj" fmla="val 1600"/>
            </a:avLst>
          </a:prstGeom>
          <a:solidFill>
            <a:srgbClr val="0234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6583680" y="1874520"/>
            <a:ext cx="731520" cy="731520"/>
          </a:xfrm>
          <a:prstGeom prst="ellipse">
            <a:avLst/>
          </a:prstGeom>
          <a:solidFill>
            <a:srgbClr val="02C39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9245" y="2050085"/>
            <a:ext cx="380390" cy="38039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452360" y="1920240"/>
            <a:ext cx="3840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Areas for Development</a:t>
            </a:r>
            <a:endParaRPr lang="en-US" sz="1800" dirty="0"/>
          </a:p>
        </p:txBody>
      </p:sp>
      <p:sp>
        <p:nvSpPr>
          <p:cNvPr id="12" name="Text 8"/>
          <p:cNvSpPr/>
          <p:nvPr/>
        </p:nvSpPr>
        <p:spPr>
          <a:xfrm>
            <a:off x="6583680" y="2743200"/>
            <a:ext cx="4663440" cy="1645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Building confidence speaking up in team meetings</a:t>
            </a:r>
            <a:endParaRPr lang="en-US" sz="15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Writing concise, professional care records</a:t>
            </a:r>
            <a:endParaRPr lang="en-US" sz="15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Adapting communication for people with sensory or language needs</a:t>
            </a:r>
            <a:endParaRPr lang="en-US" sz="1500" dirty="0"/>
          </a:p>
        </p:txBody>
      </p:sp>
      <p:sp>
        <p:nvSpPr>
          <p:cNvPr id="13" name="Text 9"/>
          <p:cNvSpPr/>
          <p:nvPr/>
        </p:nvSpPr>
        <p:spPr>
          <a:xfrm>
            <a:off x="6583680" y="4572000"/>
            <a:ext cx="4663440" cy="1280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i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Action: Seek feedback from supervisors after handovers and complete a short course on professional report writing.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234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371600" y="-1371600"/>
            <a:ext cx="4114800" cy="4114800"/>
          </a:xfrm>
          <a:prstGeom prst="ellipse">
            <a:avLst/>
          </a:prstGeom>
          <a:solidFill>
            <a:srgbClr val="028090">
              <a:alpha val="3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9875520" y="4114800"/>
            <a:ext cx="4114800" cy="4114800"/>
          </a:xfrm>
          <a:prstGeom prst="ellipse">
            <a:avLst/>
          </a:prstGeom>
          <a:solidFill>
            <a:srgbClr val="00A896">
              <a:alpha val="3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166360" y="822960"/>
            <a:ext cx="1005840" cy="1005840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762" y="1064362"/>
            <a:ext cx="523037" cy="523037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640080" y="2103120"/>
            <a:ext cx="10881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3800" dirty="0"/>
          </a:p>
        </p:txBody>
      </p:sp>
      <p:sp>
        <p:nvSpPr>
          <p:cNvPr id="7" name="Text 4"/>
          <p:cNvSpPr/>
          <p:nvPr/>
        </p:nvSpPr>
        <p:spPr>
          <a:xfrm>
            <a:off x="1508760" y="3017520"/>
            <a:ext cx="914400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800" dirty="0">
                <a:solidFill>
                  <a:srgbClr val="E8F5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is the foundation of safe, person-centred care. By developing this skill, I can build trust with the people I support, work effectively as part of a team, and contribute to a positive culture within health and social care.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640080" y="5120640"/>
            <a:ext cx="10881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i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— Questions?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1E0DE8B3-1B41-7F31-0929-CA1CEAEA96D9}"/>
              </a:ext>
            </a:extLst>
          </p:cNvPr>
          <p:cNvSpPr/>
          <p:nvPr/>
        </p:nvSpPr>
        <p:spPr>
          <a:xfrm>
            <a:off x="442452" y="1150374"/>
            <a:ext cx="10156722" cy="5358581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u="sng" dirty="0"/>
              <a:t>REFERENCES</a:t>
            </a:r>
          </a:p>
          <a:p>
            <a:pPr algn="ctr"/>
            <a:r>
              <a:rPr lang="en-GB" dirty="0"/>
              <a:t>Skills for Care (n.d.) </a:t>
            </a:r>
            <a:r>
              <a:rPr lang="en-GB" i="1" dirty="0"/>
              <a:t>Induction Workbook: Communication</a:t>
            </a:r>
            <a:r>
              <a:rPr lang="en-GB" dirty="0"/>
              <a:t>. My Life Project. Available at: </a:t>
            </a:r>
            <a:r>
              <a:rPr lang="en-GB" dirty="0">
                <a:hlinkClick r:id="rId2"/>
              </a:rPr>
              <a:t>Skills for Care Communication Workbook</a:t>
            </a:r>
            <a:r>
              <a:rPr lang="en-GB" dirty="0"/>
              <a:t> </a:t>
            </a:r>
          </a:p>
          <a:p>
            <a:pPr algn="ctr"/>
            <a:r>
              <a:rPr lang="en-GB" dirty="0"/>
              <a:t>NHS England (2023) </a:t>
            </a:r>
            <a:r>
              <a:rPr lang="en-GB" i="1" dirty="0"/>
              <a:t>Good communication with patients waiting for care: core principles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NHS England Good Communication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81094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10</TotalTime>
  <Words>796</Words>
  <Application>Microsoft Macintosh PowerPoint</Application>
  <PresentationFormat>Widescreen</PresentationFormat>
  <Paragraphs>68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-apple-system</vt:lpstr>
      <vt:lpstr>Aptos</vt:lpstr>
      <vt:lpstr>Arial</vt:lpstr>
      <vt:lpstr>Calibri</vt:lpstr>
      <vt:lpstr>Cambria</vt:lpstr>
      <vt:lpstr>Century Gothic</vt:lpstr>
      <vt:lpstr>Vapor Trail</vt:lpstr>
      <vt:lpstr>Communication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Communication: A Key Skill in Health and Social Care</dc:title>
  <dc:subject>PptxGenJS Presentation</dc:subject>
  <dc:creator>Student</dc:creator>
  <cp:lastModifiedBy>Emmanuel Oppong (2435925)</cp:lastModifiedBy>
  <cp:revision>3</cp:revision>
  <dcterms:created xsi:type="dcterms:W3CDTF">2026-06-15T12:06:27Z</dcterms:created>
  <dcterms:modified xsi:type="dcterms:W3CDTF">2026-06-22T00:33:14Z</dcterms:modified>
</cp:coreProperties>
</file>