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presProps.xml" ContentType="application/vnd.openxmlformats-officedocument.presentationml.presProps+xml"/>
  <Override PartName="/ppt/theme/theme1.xml" ContentType="application/vnd.openxmlformats-officedocument.theme+xml"/>
  <Override PartName="/ppt/theme/theme2.xml" ContentType="application/vnd.openxmlformats-officedocument.theme+xml"/>
  <Override PartName="/ppt/notesMasters/_rels/notesMaster1.xml.rels" ContentType="application/vnd.openxmlformats-package.relationships+xml"/>
  <Override PartName="/ppt/notesMasters/notesMaster1.xml" ContentType="application/vnd.openxmlformats-officedocument.presentationml.notesMaster+xml"/>
  <Override PartName="/ppt/slideMasters/_rels/slideMaster1.xml.rels" ContentType="application/vnd.openxmlformats-package.relationships+xml"/>
  <Override PartName="/ppt/slideMasters/slideMaster1.xml" ContentType="application/vnd.openxmlformats-officedocument.presentationml.slideMaster+xml"/>
  <Override PartName="/ppt/_rels/presentation.xml.rels" ContentType="application/vnd.openxmlformats-package.relationships+xml"/>
  <Override PartName="/ppt/slideLayouts/_rels/slideLayout1.xml.rels" ContentType="application/vnd.openxmlformats-package.relationships+xml"/>
  <Override PartName="/ppt/slideLayouts/slideLayout1.xml" ContentType="application/vnd.openxmlformats-officedocument.presentationml.slideLayout+xml"/>
  <Override PartName="/ppt/media/image1.png" ContentType="image/png"/>
  <Override PartName="/ppt/media/image2.png" ContentType="image/png"/>
  <Override PartName="/ppt/media/image5.png" ContentType="image/png"/>
  <Override PartName="/ppt/media/image13.png" ContentType="image/png"/>
  <Override PartName="/ppt/media/image4.svg" ContentType="image/svg"/>
  <Override PartName="/ppt/media/image6.svg" ContentType="image/svg"/>
  <Override PartName="/ppt/media/image7.png" ContentType="image/png"/>
  <Override PartName="/ppt/media/image15.png" ContentType="image/png"/>
  <Override PartName="/ppt/media/image8.jpeg" ContentType="image/jpeg"/>
  <Override PartName="/ppt/media/image17.png" ContentType="image/png"/>
  <Override PartName="/ppt/media/image9.png" ContentType="image/png"/>
  <Override PartName="/ppt/media/image10.svg" ContentType="image/svg"/>
  <Override PartName="/ppt/media/image3.png" ContentType="image/png"/>
  <Override PartName="/ppt/media/image11.png" ContentType="image/png"/>
  <Override PartName="/ppt/media/image12.png" ContentType="image/png"/>
  <Override PartName="/ppt/media/image16.png" ContentType="image/png"/>
  <Override PartName="/ppt/media/image18.png" ContentType="image/png"/>
  <Override PartName="/ppt/media/image20.png" ContentType="image/png"/>
  <Override PartName="/ppt/media/image14.png" ContentType="image/png"/>
  <Override PartName="/ppt/media/image19.png" ContentType="image/png"/>
  <Override PartName="/ppt/slides/_rels/slide25.xml.rels" ContentType="application/vnd.openxmlformats-package.relationships+xml"/>
  <Override PartName="/ppt/slides/_rels/slide8.xml.rels" ContentType="application/vnd.openxmlformats-package.relationships+xml"/>
  <Override PartName="/ppt/slides/_rels/slide24.xml.rels" ContentType="application/vnd.openxmlformats-package.relationships+xml"/>
  <Override PartName="/ppt/slides/_rels/slide7.xml.rels" ContentType="application/vnd.openxmlformats-package.relationships+xml"/>
  <Override PartName="/ppt/slides/_rels/slide23.xml.rels" ContentType="application/vnd.openxmlformats-package.relationships+xml"/>
  <Override PartName="/ppt/slides/_rels/slide6.xml.rels" ContentType="application/vnd.openxmlformats-package.relationships+xml"/>
  <Override PartName="/ppt/slides/_rels/slide22.xml.rels" ContentType="application/vnd.openxmlformats-package.relationships+xml"/>
  <Override PartName="/ppt/slides/_rels/slide5.xml.rels" ContentType="application/vnd.openxmlformats-package.relationships+xml"/>
  <Override PartName="/ppt/slides/_rels/slide21.xml.rels" ContentType="application/vnd.openxmlformats-package.relationships+xml"/>
  <Override PartName="/ppt/slides/_rels/slide4.xml.rels" ContentType="application/vnd.openxmlformats-package.relationships+xml"/>
  <Override PartName="/ppt/slides/_rels/slide1.xml.rels" ContentType="application/vnd.openxmlformats-package.relationships+xml"/>
  <Override PartName="/ppt/slides/_rels/slide15.xml.rels" ContentType="application/vnd.openxmlformats-package.relationships+xml"/>
  <Override PartName="/ppt/slides/_rels/slide14.xml.rels" ContentType="application/vnd.openxmlformats-package.relationships+xml"/>
  <Override PartName="/ppt/slides/_rels/slide13.xml.rels" ContentType="application/vnd.openxmlformats-package.relationships+xml"/>
  <Override PartName="/ppt/slides/_rels/slide12.xml.rels" ContentType="application/vnd.openxmlformats-package.relationships+xml"/>
  <Override PartName="/ppt/slides/_rels/slide9.xml.rels" ContentType="application/vnd.openxmlformats-package.relationships+xml"/>
  <Override PartName="/ppt/slides/_rels/slide19.xml.rels" ContentType="application/vnd.openxmlformats-package.relationships+xml"/>
  <Override PartName="/ppt/slides/_rels/slide18.xml.rels" ContentType="application/vnd.openxmlformats-package.relationships+xml"/>
  <Override PartName="/ppt/slides/_rels/slide20.xml.rels" ContentType="application/vnd.openxmlformats-package.relationships+xml"/>
  <Override PartName="/ppt/slides/_rels/slide3.xml.rels" ContentType="application/vnd.openxmlformats-package.relationships+xml"/>
  <Override PartName="/ppt/slides/_rels/slide17.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2.xml.rels" ContentType="application/vnd.openxmlformats-package.relationships+xml"/>
  <Override PartName="/ppt/slides/_rels/slide16.xml.rels" ContentType="application/vnd.openxmlformats-package.relationships+xml"/>
  <Override PartName="/ppt/slides/slide16.xml" ContentType="application/vnd.openxmlformats-officedocument.presentationml.slide+xml"/>
  <Override PartName="/ppt/slides/slide2.xml" ContentType="application/vnd.openxmlformats-officedocument.presentationml.slide+xml"/>
  <Override PartName="/ppt/slides/slide10.xml" ContentType="application/vnd.openxmlformats-officedocument.presentationml.slide+xml"/>
  <Override PartName="/ppt/slides/slide3.xml" ContentType="application/vnd.openxmlformats-officedocument.presentationml.slide+xml"/>
  <Override PartName="/ppt/slides/slide17.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4.xml" ContentType="application/vnd.openxmlformats-officedocument.presentationml.slide+xml"/>
  <Override PartName="/ppt/slides/slide19.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9.xml" ContentType="application/vnd.openxmlformats-officedocument.presentationml.slide+xml"/>
  <Override PartName="/ppt/slides/slide20.xml" ContentType="application/vnd.openxmlformats-officedocument.presentationml.slide+xml"/>
  <Override PartName="/ppt/slides/slide14.xml" ContentType="application/vnd.openxmlformats-officedocument.presentationml.slide+xml"/>
  <Override PartName="/ppt/slides/slide1.xml" ContentType="application/vnd.openxmlformats-officedocument.presentationml.slide+xml"/>
  <Override PartName="/ppt/slides/slide15.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diagrams/colors14.xml" ContentType="application/vnd.openxmlformats-officedocument.drawingml.diagramColors+xml"/>
  <Override PartName="/ppt/diagrams/quickStyle1.xml" ContentType="application/vnd.openxmlformats-officedocument.drawingml.diagramStyle+xml"/>
  <Override PartName="/ppt/diagrams/drawing4.xml" ContentType="application/vnd.ms-office.drawingml.diagramDrawing+xml"/>
  <Override PartName="/ppt/diagrams/drawing12.xml" ContentType="application/vnd.ms-office.drawingml.diagramDrawing+xml"/>
  <Override PartName="/ppt/diagrams/layout13.xml" ContentType="application/vnd.openxmlformats-officedocument.drawingml.diagramLayout+xml"/>
  <Override PartName="/ppt/diagrams/data9.xml" ContentType="application/vnd.openxmlformats-officedocument.drawingml.diagramData+xml"/>
  <Override PartName="/ppt/diagrams/colors15.xml" ContentType="application/vnd.openxmlformats-officedocument.drawingml.diagramColors+xml"/>
  <Override PartName="/ppt/diagrams/quickStyle16.xml" ContentType="application/vnd.openxmlformats-officedocument.drawingml.diagramStyle+xml"/>
  <Override PartName="/ppt/diagrams/quickStyle2.xml" ContentType="application/vnd.openxmlformats-officedocument.drawingml.diagramStyle+xml"/>
  <Override PartName="/ppt/diagrams/colors1.xml" ContentType="application/vnd.openxmlformats-officedocument.drawingml.diagramColors+xml"/>
  <Override PartName="/ppt/diagrams/quickStyle19.xml" ContentType="application/vnd.openxmlformats-officedocument.drawingml.diagramStyle+xml"/>
  <Override PartName="/ppt/diagrams/drawing2.xml" ContentType="application/vnd.ms-office.drawingml.diagramDrawing+xml"/>
  <Override PartName="/ppt/diagrams/drawing10.xml" ContentType="application/vnd.ms-office.drawingml.diagramDrawing+xml"/>
  <Override PartName="/ppt/diagrams/layout11.xml" ContentType="application/vnd.openxmlformats-officedocument.drawingml.diagramLayout+xml"/>
  <Override PartName="/ppt/diagrams/colors21.xml" ContentType="application/vnd.openxmlformats-officedocument.drawingml.diagramColors+xml"/>
  <Override PartName="/ppt/diagrams/data7.xml" ContentType="application/vnd.openxmlformats-officedocument.drawingml.diagramData+xml"/>
  <Override PartName="/ppt/diagrams/quickStyle5.xml" ContentType="application/vnd.openxmlformats-officedocument.drawingml.diagramStyle+xml"/>
  <Override PartName="/ppt/diagrams/layout3.xml" ContentType="application/vnd.openxmlformats-officedocument.drawingml.diagramLayout+xml"/>
  <Override PartName="/ppt/diagrams/colors4.xml" ContentType="application/vnd.openxmlformats-officedocument.drawingml.diagramColors+xml"/>
  <Override PartName="/ppt/diagrams/drawing1.xml" ContentType="application/vnd.ms-office.drawingml.diagramDrawing+xml"/>
  <Override PartName="/ppt/diagrams/drawing19.xml" ContentType="application/vnd.ms-office.drawingml.diagramDrawing+xml"/>
  <Override PartName="/ppt/diagrams/data6.xml" ContentType="application/vnd.openxmlformats-officedocument.drawingml.diagramData+xml"/>
  <Override PartName="/ppt/diagrams/colors2.xml" ContentType="application/vnd.openxmlformats-officedocument.drawingml.diagramColors+xml"/>
  <Override PartName="/ppt/diagrams/layout1.xml" ContentType="application/vnd.openxmlformats-officedocument.drawingml.diagramLayout+xml"/>
  <Override PartName="/ppt/diagrams/quickStyle3.xml" ContentType="application/vnd.openxmlformats-officedocument.drawingml.diagramStyle+xml"/>
  <Override PartName="/ppt/diagrams/data20.xml" ContentType="application/vnd.openxmlformats-officedocument.drawingml.diagramData+xml"/>
  <Override PartName="/ppt/diagrams/drawing3.xml" ContentType="application/vnd.ms-office.drawingml.diagramDrawing+xml"/>
  <Override PartName="/ppt/diagrams/layout12.xml" ContentType="application/vnd.openxmlformats-officedocument.drawingml.diagramLayout+xml"/>
  <Override PartName="/ppt/diagrams/colors22.xml" ContentType="application/vnd.openxmlformats-officedocument.drawingml.diagramColors+xml"/>
  <Override PartName="/ppt/diagrams/data8.xml" ContentType="application/vnd.openxmlformats-officedocument.drawingml.diagramData+xml"/>
  <Override PartName="/ppt/diagrams/data10.xml" ContentType="application/vnd.openxmlformats-officedocument.drawingml.diagramData+xml"/>
  <Override PartName="/ppt/diagrams/drawing11.xml" ContentType="application/vnd.ms-office.drawingml.diagramDrawing+xml"/>
  <Override PartName="/ppt/diagrams/layout4.xml" ContentType="application/vnd.openxmlformats-officedocument.drawingml.diagramLayout+xml"/>
  <Override PartName="/ppt/diagrams/quickStyle6.xml" ContentType="application/vnd.openxmlformats-officedocument.drawingml.diagramStyle+xml"/>
  <Override PartName="/ppt/diagrams/colors5.xml" ContentType="application/vnd.openxmlformats-officedocument.drawingml.diagramColors+xml"/>
  <Override PartName="/ppt/diagrams/colors16.xml" ContentType="application/vnd.openxmlformats-officedocument.drawingml.diagramColors+xml"/>
  <Override PartName="/ppt/diagrams/drawing5.xml" ContentType="application/vnd.ms-office.drawingml.diagramDrawing+xml"/>
  <Override PartName="/ppt/diagrams/layout5.xml" ContentType="application/vnd.openxmlformats-officedocument.drawingml.diagramLayout+xml"/>
  <Override PartName="/ppt/diagrams/quickStyle7.xml" ContentType="application/vnd.openxmlformats-officedocument.drawingml.diagramStyle+xml"/>
  <Override PartName="/ppt/diagrams/colors6.xml" ContentType="application/vnd.openxmlformats-officedocument.drawingml.diagramColors+xml"/>
  <Override PartName="/ppt/diagrams/colors17.xml" ContentType="application/vnd.openxmlformats-officedocument.drawingml.diagramColors+xml"/>
  <Override PartName="/ppt/diagrams/drawing6.xml" ContentType="application/vnd.ms-office.drawingml.diagramDrawing+xml"/>
  <Override PartName="/ppt/diagrams/drawing14.xml" ContentType="application/vnd.ms-office.drawingml.diagramDrawing+xml"/>
  <Override PartName="/ppt/diagrams/data1.xml" ContentType="application/vnd.openxmlformats-officedocument.drawingml.diagramData+xml"/>
  <Override PartName="/ppt/diagrams/drawing7.xml" ContentType="application/vnd.ms-office.drawingml.diagramDrawing+xml"/>
  <Override PartName="/ppt/diagrams/layout9.xml" ContentType="application/vnd.openxmlformats-officedocument.drawingml.diagramLayout+xml"/>
  <Override PartName="/ppt/diagrams/colors13.xml" ContentType="application/vnd.openxmlformats-officedocument.drawingml.diagramColors+xml"/>
  <Override PartName="/ppt/diagrams/drawing8.xml" ContentType="application/vnd.ms-office.drawingml.diagramDrawing+xml"/>
  <Override PartName="/ppt/diagrams/colors9.xml" ContentType="application/vnd.openxmlformats-officedocument.drawingml.diagramColors+xml"/>
  <Override PartName="/ppt/diagrams/layout8.xml" ContentType="application/vnd.openxmlformats-officedocument.drawingml.diagramLayout+xml"/>
  <Override PartName="/ppt/diagrams/colors12.xml" ContentType="application/vnd.openxmlformats-officedocument.drawingml.diagramColors+xml"/>
  <Override PartName="/ppt/diagrams/drawing9.xml" ContentType="application/vnd.ms-office.drawingml.diagramDrawing+xml"/>
  <Override PartName="/ppt/diagrams/layout10.xml" ContentType="application/vnd.openxmlformats-officedocument.drawingml.diagramLayout+xml"/>
  <Override PartName="/ppt/diagrams/colors20.xml" ContentType="application/vnd.openxmlformats-officedocument.drawingml.diagramColors+xml"/>
  <Override PartName="/ppt/diagrams/layout2.xml" ContentType="application/vnd.openxmlformats-officedocument.drawingml.diagramLayout+xml"/>
  <Override PartName="/ppt/diagrams/quickStyle4.xml" ContentType="application/vnd.openxmlformats-officedocument.drawingml.diagramStyle+xml"/>
  <Override PartName="/ppt/diagrams/colors3.xml" ContentType="application/vnd.openxmlformats-officedocument.drawingml.diagramColors+xml"/>
  <Override PartName="/ppt/diagrams/data4.xml" ContentType="application/vnd.openxmlformats-officedocument.drawingml.diagramData+xml"/>
  <Override PartName="/ppt/diagrams/drawing17.xml" ContentType="application/vnd.ms-office.drawingml.diagramDrawing+xml"/>
  <Override PartName="/ppt/diagrams/layout18.xml" ContentType="application/vnd.openxmlformats-officedocument.drawingml.diagramLayout+xml"/>
  <Override PartName="/ppt/diagrams/quickStyle8.xml" ContentType="application/vnd.openxmlformats-officedocument.drawingml.diagramStyle+xml"/>
  <Override PartName="/ppt/diagrams/layout6.xml" ContentType="application/vnd.openxmlformats-officedocument.drawingml.diagramLayout+xml"/>
  <Override PartName="/ppt/diagrams/colors7.xml" ContentType="application/vnd.openxmlformats-officedocument.drawingml.diagramColors+xml"/>
  <Override PartName="/ppt/diagrams/colors10.xml" ContentType="application/vnd.openxmlformats-officedocument.drawingml.diagramColors+xml"/>
  <Override PartName="/ppt/diagrams/layout19.xml" ContentType="application/vnd.openxmlformats-officedocument.drawingml.diagramLayout+xml"/>
  <Override PartName="/ppt/diagrams/data5.xml" ContentType="application/vnd.openxmlformats-officedocument.drawingml.diagramData+xml"/>
  <Override PartName="/ppt/diagrams/drawing18.xml" ContentType="application/vnd.ms-office.drawingml.diagramDrawing+xml"/>
  <Override PartName="/ppt/diagrams/layout7.xml" ContentType="application/vnd.openxmlformats-officedocument.drawingml.diagramLayout+xml"/>
  <Override PartName="/ppt/diagrams/quickStyle9.xml" ContentType="application/vnd.openxmlformats-officedocument.drawingml.diagramStyle+xml"/>
  <Override PartName="/ppt/diagrams/colors8.xml" ContentType="application/vnd.openxmlformats-officedocument.drawingml.diagramColors+xml"/>
  <Override PartName="/ppt/diagrams/colors11.xml" ContentType="application/vnd.openxmlformats-officedocument.drawingml.diagramColors+xml"/>
  <Override PartName="/ppt/diagrams/colors19.xml" ContentType="application/vnd.openxmlformats-officedocument.drawingml.diagramColors+xml"/>
  <Override PartName="/ppt/diagrams/colors18.xml" ContentType="application/vnd.openxmlformats-officedocument.drawingml.diagramColors+xml"/>
  <Override PartName="/ppt/diagrams/quickStyle12.xml" ContentType="application/vnd.openxmlformats-officedocument.drawingml.diagramStyle+xml"/>
  <Override PartName="/ppt/diagrams/layout15.xml" ContentType="application/vnd.openxmlformats-officedocument.drawingml.diagramLayout+xml"/>
  <Override PartName="/ppt/diagrams/data13.xml" ContentType="application/vnd.openxmlformats-officedocument.drawingml.diagramData+xml"/>
  <Override PartName="/ppt/diagrams/quickStyle13.xml" ContentType="application/vnd.openxmlformats-officedocument.drawingml.diagramStyle+xml"/>
  <Override PartName="/ppt/diagrams/data14.xml" ContentType="application/vnd.openxmlformats-officedocument.drawingml.diagramData+xml"/>
  <Override PartName="/ppt/diagrams/data15.xml" ContentType="application/vnd.openxmlformats-officedocument.drawingml.diagramData+xml"/>
  <Override PartName="/ppt/diagrams/data18.xml" ContentType="application/vnd.openxmlformats-officedocument.drawingml.diagramData+xml"/>
  <Override PartName="/ppt/diagrams/quickStyle20.xml" ContentType="application/vnd.openxmlformats-officedocument.drawingml.diagramStyle+xml"/>
  <Override PartName="/ppt/diagrams/layout16.xml" ContentType="application/vnd.openxmlformats-officedocument.drawingml.diagramLayout+xml"/>
  <Override PartName="/ppt/diagrams/data2.xml" ContentType="application/vnd.openxmlformats-officedocument.drawingml.diagramData+xml"/>
  <Override PartName="/ppt/diagrams/drawing15.xml" ContentType="application/vnd.ms-office.drawingml.diagramDrawing+xml"/>
  <Override PartName="/ppt/diagrams/data11.xml" ContentType="application/vnd.openxmlformats-officedocument.drawingml.diagramData+xml"/>
  <Override PartName="/ppt/diagrams/quickStyle14.xml" ContentType="application/vnd.openxmlformats-officedocument.drawingml.diagramStyle+xml"/>
  <Override PartName="/ppt/diagrams/data19.xml" ContentType="application/vnd.openxmlformats-officedocument.drawingml.diagramData+xml"/>
  <Override PartName="/ppt/diagrams/quickStyle21.xml" ContentType="application/vnd.openxmlformats-officedocument.drawingml.diagramStyle+xml"/>
  <Override PartName="/ppt/diagrams/layout17.xml" ContentType="application/vnd.openxmlformats-officedocument.drawingml.diagramLayout+xml"/>
  <Override PartName="/ppt/diagrams/data3.xml" ContentType="application/vnd.openxmlformats-officedocument.drawingml.diagramData+xml"/>
  <Override PartName="/ppt/diagrams/drawing16.xml" ContentType="application/vnd.ms-office.drawingml.diagramDrawing+xml"/>
  <Override PartName="/ppt/diagrams/drawing13.xml" ContentType="application/vnd.ms-office.drawingml.diagramDrawing+xml"/>
  <Override PartName="/ppt/diagrams/layout14.xml" ContentType="application/vnd.openxmlformats-officedocument.drawingml.diagramLayout+xml"/>
  <Override PartName="/ppt/diagrams/data12.xml" ContentType="application/vnd.openxmlformats-officedocument.drawingml.diagramData+xml"/>
  <Override PartName="/ppt/diagrams/quickStyle15.xml" ContentType="application/vnd.openxmlformats-officedocument.drawingml.diagramStyle+xml"/>
  <Override PartName="/ppt/diagrams/data21.xml" ContentType="application/vnd.openxmlformats-officedocument.drawingml.diagramData+xml"/>
  <Override PartName="/ppt/diagrams/drawing22.xml" ContentType="application/vnd.ms-office.drawingml.diagramDrawing+xml"/>
  <Override PartName="/ppt/diagrams/quickStyle17.xml" ContentType="application/vnd.openxmlformats-officedocument.drawingml.diagramStyle+xml"/>
  <Override PartName="/ppt/diagrams/layout20.xml" ContentType="application/vnd.openxmlformats-officedocument.drawingml.diagramLayout+xml"/>
  <Override PartName="/ppt/diagrams/quickStyle10.xml" ContentType="application/vnd.openxmlformats-officedocument.drawingml.diagramStyle+xml"/>
  <Override PartName="/ppt/diagrams/quickStyle18.xml" ContentType="application/vnd.openxmlformats-officedocument.drawingml.diagramStyle+xml"/>
  <Override PartName="/ppt/diagrams/drawing20.xml" ContentType="application/vnd.ms-office.drawingml.diagramDrawing+xml"/>
  <Override PartName="/ppt/diagrams/layout21.xml" ContentType="application/vnd.openxmlformats-officedocument.drawingml.diagramLayout+xml"/>
  <Override PartName="/ppt/diagrams/data16.xml" ContentType="application/vnd.openxmlformats-officedocument.drawingml.diagramData+xml"/>
  <Override PartName="/ppt/diagrams/quickStyle11.xml" ContentType="application/vnd.openxmlformats-officedocument.drawingml.diagramStyle+xml"/>
  <Override PartName="/ppt/diagrams/drawing21.xml" ContentType="application/vnd.ms-office.drawingml.diagramDrawing+xml"/>
  <Override PartName="/ppt/diagrams/layout22.xml" ContentType="application/vnd.openxmlformats-officedocument.drawingml.diagramLayout+xml"/>
  <Override PartName="/ppt/diagrams/quickStyle22.xml" ContentType="application/vnd.openxmlformats-officedocument.drawingml.diagramStyle+xml"/>
  <Override PartName="/ppt/diagrams/data17.xml" ContentType="application/vnd.openxmlformats-officedocument.drawingml.diagramData+xml"/>
  <Override PartName="/ppt/diagrams/data22.xml" ContentType="application/vnd.openxmlformats-officedocument.drawingml.diagramData+xml"/>
  <Override PartName="/ppt/notesSlides/notesSlide3.xml" ContentType="application/vnd.openxmlformats-officedocument.presentationml.notesSlide+xml"/>
  <Override PartName="/ppt/notesSlides/notesSlide23.xml" ContentType="application/vnd.openxmlformats-officedocument.presentationml.notesSlide+xml"/>
  <Override PartName="/ppt/notesSlides/notesSlide13.xml" ContentType="application/vnd.openxmlformats-officedocument.presentationml.notesSlide+xml"/>
  <Override PartName="/ppt/notesSlides/_rels/notesSlide22.xml.rels" ContentType="application/vnd.openxmlformats-package.relationships+xml"/>
  <Override PartName="/ppt/notesSlides/_rels/notesSlide3.xml.rels" ContentType="application/vnd.openxmlformats-package.relationships+xml"/>
  <Override PartName="/ppt/notesSlides/_rels/notesSlide16.xml.rels" ContentType="application/vnd.openxmlformats-package.relationships+xml"/>
  <Override PartName="/ppt/notesSlides/_rels/notesSlide19.xml.rels" ContentType="application/vnd.openxmlformats-package.relationships+xml"/>
  <Override PartName="/ppt/notesSlides/_rels/notesSlide21.xml.rels" ContentType="application/vnd.openxmlformats-package.relationships+xml"/>
  <Override PartName="/ppt/notesSlides/_rels/notesSlide15.xml.rels" ContentType="application/vnd.openxmlformats-package.relationships+xml"/>
  <Override PartName="/ppt/notesSlides/_rels/notesSlide18.xml.rels" ContentType="application/vnd.openxmlformats-package.relationships+xml"/>
  <Override PartName="/ppt/notesSlides/_rels/notesSlide20.xml.rels" ContentType="application/vnd.openxmlformats-package.relationships+xml"/>
  <Override PartName="/ppt/notesSlides/_rels/notesSlide14.xml.rels" ContentType="application/vnd.openxmlformats-package.relationships+xml"/>
  <Override PartName="/ppt/notesSlides/_rels/notesSlide17.xml.rels" ContentType="application/vnd.openxmlformats-package.relationships+xml"/>
  <Override PartName="/ppt/notesSlides/_rels/notesSlide12.xml.rels" ContentType="application/vnd.openxmlformats-package.relationships+xml"/>
  <Override PartName="/ppt/notesSlides/_rels/notesSlide11.xml.rels" ContentType="application/vnd.openxmlformats-package.relationships+xml"/>
  <Override PartName="/ppt/notesSlides/_rels/notesSlide10.xml.rels" ContentType="application/vnd.openxmlformats-package.relationships+xml"/>
  <Override PartName="/ppt/notesSlides/_rels/notesSlide9.xml.rels" ContentType="application/vnd.openxmlformats-package.relationships+xml"/>
  <Override PartName="/ppt/notesSlides/_rels/notesSlide8.xml.rels" ContentType="application/vnd.openxmlformats-package.relationships+xml"/>
  <Override PartName="/ppt/notesSlides/_rels/notesSlide7.xml.rels" ContentType="application/vnd.openxmlformats-package.relationships+xml"/>
  <Override PartName="/ppt/notesSlides/_rels/notesSlide6.xml.rels" ContentType="application/vnd.openxmlformats-package.relationships+xml"/>
  <Override PartName="/ppt/notesSlides/_rels/notesSlide5.xml.rels" ContentType="application/vnd.openxmlformats-package.relationships+xml"/>
  <Override PartName="/ppt/notesSlides/_rels/notesSlide24.xml.rels" ContentType="application/vnd.openxmlformats-package.relationships+xml"/>
  <Override PartName="/ppt/notesSlides/_rels/notesSlide4.xml.rels" ContentType="application/vnd.openxmlformats-package.relationships+xml"/>
  <Override PartName="/ppt/notesSlides/_rels/notesSlide23.xml.rels" ContentType="application/vnd.openxmlformats-package.relationships+xml"/>
  <Override PartName="/ppt/notesSlides/_rels/notesSlide13.xml.rels" ContentType="application/vnd.openxmlformats-package.relationships+xml"/>
  <Override PartName="/ppt/notesSlides/notesSlide4.xml" ContentType="application/vnd.openxmlformats-officedocument.presentationml.notesSlide+xml"/>
  <Override PartName="/ppt/notesSlides/notesSlide2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7.xml" ContentType="application/vnd.openxmlformats-officedocument.presentationml.notesSlide+xml"/>
  <Override PartName="/ppt/notesSlides/notesSlide14.xml" ContentType="application/vnd.openxmlformats-officedocument.presentationml.notesSlide+xml"/>
  <Override PartName="/ppt/notesSlides/notesSlide20.xml" ContentType="application/vnd.openxmlformats-officedocument.presentationml.notesSlide+xml"/>
  <Override PartName="/ppt/notesSlides/notesSlide18.xml" ContentType="application/vnd.openxmlformats-officedocument.presentationml.notesSlide+xml"/>
  <Override PartName="/ppt/notesSlides/notesSlide15.xml" ContentType="application/vnd.openxmlformats-officedocument.presentationml.notesSlide+xml"/>
  <Override PartName="/ppt/notesSlides/notesSlide21.xml" ContentType="application/vnd.openxmlformats-officedocument.presentationml.notesSlide+xml"/>
  <Override PartName="/ppt/notesSlides/notesSlide19.xml" ContentType="application/vnd.openxmlformats-officedocument.presentationml.notesSlide+xml"/>
  <Override PartName="/ppt/notesSlides/notesSlide16.xml" ContentType="application/vnd.openxmlformats-officedocument.presentationml.notesSlide+xml"/>
  <Override PartName="/ppt/notesSlides/notesSlide22.xml" ContentType="application/vnd.openxmlformats-officedocument.presentationml.notes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rtl="0">
  <p:sldMasterIdLst>
    <p:sldMasterId id="2147483648" r:id="rId2"/>
  </p:sldMasterIdLst>
  <p:notesMasterIdLst>
    <p:notesMasterId r:id="rId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Lst>
  <p:sldSz cx="18288000" cy="10287000"/>
  <p:notesSz cx="6858000" cy="91440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notesMaster" Target="notesMasters/notes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20" Type="http://schemas.openxmlformats.org/officeDocument/2006/relationships/slide" Target="slides/slide17.xml"/><Relationship Id="rId21" Type="http://schemas.openxmlformats.org/officeDocument/2006/relationships/slide" Target="slides/slide18.xml"/><Relationship Id="rId22" Type="http://schemas.openxmlformats.org/officeDocument/2006/relationships/slide" Target="slides/slide19.xml"/><Relationship Id="rId23" Type="http://schemas.openxmlformats.org/officeDocument/2006/relationships/slide" Target="slides/slide20.xml"/><Relationship Id="rId24" Type="http://schemas.openxmlformats.org/officeDocument/2006/relationships/slide" Target="slides/slide21.xml"/><Relationship Id="rId25" Type="http://schemas.openxmlformats.org/officeDocument/2006/relationships/slide" Target="slides/slide22.xml"/><Relationship Id="rId26" Type="http://schemas.openxmlformats.org/officeDocument/2006/relationships/slide" Target="slides/slide23.xml"/><Relationship Id="rId27" Type="http://schemas.openxmlformats.org/officeDocument/2006/relationships/slide" Target="slides/slide24.xml"/><Relationship Id="rId28" Type="http://schemas.openxmlformats.org/officeDocument/2006/relationships/slide" Target="slides/slide25.xml"/><Relationship Id="rId29" Type="http://schemas.openxmlformats.org/officeDocument/2006/relationships/presProps" Target="presProps.xml"/>
</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alignNode1">
    <dgm:fillClrLst meth="repeat">
      <a:schemeClr val="dk2"/>
    </dgm:fillClrLst>
    <dgm:linClrLst meth="repeat">
      <a:schemeClr val="dk2"/>
    </dgm:linClrLst>
    <dgm:effectClrLst/>
    <dgm:txLinClrLst/>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node0">
    <dgm:fillClrLst meth="repeat">
      <a:schemeClr val="dk2"/>
    </dgm:fillClrLst>
    <dgm:linClrLst meth="repeat">
      <a:schemeClr val="lt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alignNode1">
    <dgm:fillClrLst meth="repeat">
      <a:schemeClr val="dk2"/>
    </dgm:fillClrLst>
    <dgm:linClrLst meth="repeat">
      <a:schemeClr val="dk2"/>
    </dgm:linClrLst>
    <dgm:effectClrLst/>
    <dgm:txLinClrLst/>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node0">
    <dgm:fillClrLst meth="repeat">
      <a:schemeClr val="dk2"/>
    </dgm:fillClrLst>
    <dgm:linClrLst meth="repeat">
      <a:schemeClr val="lt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69966BDA-90D7-4C36-B931-F7C5337A147D}" type="doc">
      <dgm:prSet loTypeId="urn:microsoft.com/office/officeart/2005/8/layout/vList2" loCatId="list" qsTypeId="urn:microsoft.com/office/officeart/2005/8/quickstyle/simple2" qsCatId="simple" csTypeId="urn:microsoft.com/office/officeart/2005/8/colors/accent2_1" csCatId="accent2" phldr="1"/>
      <dgm:spPr/>
      <dgm:t>
        <a:bodyPr/>
        <a:lstStyle/>
        <a:p>
          <a:endParaRPr lang="en-IN"/>
        </a:p>
      </dgm:t>
    </dgm:pt>
    <dgm:pt modelId="{B61844BE-E0FE-4F5D-974D-FA62B9EB09E1}">
      <dgm:prSet phldrT="[Tex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NHS England is responsible for the direction of the NHS in England, and aims to ensure all people receive high-quality health care (NHS, 2026a).</a:t>
          </a:r>
          <a:endParaRPr lang="en-IN" sz="2800">
            <a:latin typeface="Times New Roman" panose="02020603050405020304" pitchFamily="18" charset="0"/>
            <a:cs typeface="Times New Roman" panose="02020603050405020304" pitchFamily="18" charset="0"/>
          </a:endParaRPr>
        </a:p>
      </dgm:t>
    </dgm:pt>
    <dgm:pt modelId="{BFB6D43C-CE38-4DB4-8115-045654EF1B6C}" cxnId="{4CFBA56A-5583-426D-AB3F-34FEB298ECA5}" type="par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F15E93A8-7A3B-4ED7-BA9F-F4CCD72BB5CA}" cxnId="{4CFBA56A-5583-426D-AB3F-34FEB298ECA5}" type="sib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00175870-00F8-4368-8D5F-573A09BC9BE9}">
      <dgm:prSe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As of December 2024, there were </a:t>
          </a:r>
          <a:r>
            <a:rPr lang="en-IN" sz="2800" b="1" i="1" u="none">
              <a:latin typeface="Times New Roman" panose="02020603050405020304" pitchFamily="18" charset="0"/>
              <a:cs typeface="Times New Roman" panose="02020603050405020304" pitchFamily="18" charset="0"/>
            </a:rPr>
            <a:t>1.5 million staff members</a:t>
          </a:r>
          <a:r>
            <a:rPr lang="en-IN" sz="2800" u="none">
              <a:latin typeface="Times New Roman" panose="02020603050405020304" pitchFamily="18" charset="0"/>
              <a:cs typeface="Times New Roman" panose="02020603050405020304" pitchFamily="18" charset="0"/>
            </a:rPr>
            <a:t>, comprising 157,000 doctors working in the NHS (Yang, 20225).</a:t>
          </a:r>
        </a:p>
      </dgm:t>
    </dgm:pt>
    <dgm:pt modelId="{92D91730-4FE0-4751-BFB8-E126EA5A8E7B}" cxnId="{4FCFA92F-488B-49A6-AC54-769B0FA7FAB9}" type="par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C5A4C54A-2DF6-4C90-8AAB-99BF44870A48}" cxnId="{4FCFA92F-488B-49A6-AC54-769B0FA7FAB9}" type="sib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1E8FE107-19A3-4311-B000-764E85465CDC}">
      <dgm:prSe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It includes a </a:t>
          </a:r>
          <a:r>
            <a:rPr lang="en-IN" sz="2800" b="1" i="1" u="none">
              <a:latin typeface="Times New Roman" panose="02020603050405020304" pitchFamily="18" charset="0"/>
              <a:cs typeface="Times New Roman" panose="02020603050405020304" pitchFamily="18" charset="0"/>
            </a:rPr>
            <a:t>complex organisational structure</a:t>
          </a:r>
          <a:r>
            <a:rPr lang="en-IN" sz="2800" u="none">
              <a:latin typeface="Times New Roman" panose="02020603050405020304" pitchFamily="18" charset="0"/>
              <a:cs typeface="Times New Roman" panose="02020603050405020304" pitchFamily="18" charset="0"/>
            </a:rPr>
            <a:t> that involves national, regional and local healthcare organisations (NHS, 2024).</a:t>
          </a:r>
        </a:p>
      </dgm:t>
    </dgm:pt>
    <dgm:pt modelId="{72BC5E4B-3691-46AD-AEAD-CF3B8D473605}" cxnId="{66C4D2B8-ED90-49D3-B469-9E91F85CC887}" type="par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B924517F-1BF5-4525-A0D7-2E94FFC47FFA}" cxnId="{66C4D2B8-ED90-49D3-B469-9E91F85CC887}" type="sib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0D642C8A-68BB-400F-9B46-A1284D25F619}">
      <dgm:prSe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Safe care, innovation, workforce development and digital transformation are emphasised as strategic priorities.</a:t>
          </a:r>
        </a:p>
      </dgm:t>
    </dgm:pt>
    <dgm:pt modelId="{AF102A4B-E1DF-4183-9936-A04A1FB203BF}" cxnId="{03D12BAF-1ABD-41E9-8DBF-B1255FE2FC71}" type="par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4E112818-FFF3-4EB2-9507-EFB0B0D6FDED}" cxnId="{03D12BAF-1ABD-41E9-8DBF-B1255FE2FC71}" type="sib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5D44B3AD-3056-4B7A-93DD-84E6281D4261}" type="pres">
      <dgm:prSet presAssocID="{69966BDA-90D7-4C36-B931-F7C5337A147D}" presName="linear" presStyleCnt="0">
        <dgm:presLayoutVars>
          <dgm:animLvl val="lvl"/>
          <dgm:resizeHandles val="exact"/>
        </dgm:presLayoutVars>
      </dgm:prSet>
      <dgm:spPr/>
    </dgm:pt>
    <dgm:pt modelId="{B91DC412-5535-4068-B7DB-50DA15F26B19}" type="pres">
      <dgm:prSet presAssocID="{B61844BE-E0FE-4F5D-974D-FA62B9EB09E1}" presName="parentText" presStyleLbl="node1" presStyleIdx="0" presStyleCnt="4">
        <dgm:presLayoutVars>
          <dgm:chMax val="0"/>
          <dgm:bulletEnabled val="1"/>
        </dgm:presLayoutVars>
      </dgm:prSet>
      <dgm:spPr/>
    </dgm:pt>
    <dgm:pt modelId="{E06AAA21-E93E-49C2-970D-4EA7781A3C61}" type="pres">
      <dgm:prSet presAssocID="{F15E93A8-7A3B-4ED7-BA9F-F4CCD72BB5CA}" presName="spacer" presStyleCnt="0"/>
      <dgm:spPr/>
    </dgm:pt>
    <dgm:pt modelId="{9362B90A-B6E0-42C3-BDD0-95743FEB7931}" type="pres">
      <dgm:prSet presAssocID="{00175870-00F8-4368-8D5F-573A09BC9BE9}" presName="parentText" presStyleLbl="node1" presStyleIdx="1" presStyleCnt="4">
        <dgm:presLayoutVars>
          <dgm:chMax val="0"/>
          <dgm:bulletEnabled val="1"/>
        </dgm:presLayoutVars>
      </dgm:prSet>
      <dgm:spPr/>
    </dgm:pt>
    <dgm:pt modelId="{769754E6-34BD-400B-AB2D-9C750A7EFD1A}" type="pres">
      <dgm:prSet presAssocID="{C5A4C54A-2DF6-4C90-8AAB-99BF44870A48}" presName="spacer" presStyleCnt="0"/>
      <dgm:spPr/>
    </dgm:pt>
    <dgm:pt modelId="{A7B11FA9-1ADA-4AC2-8080-BBB19650FFFC}" type="pres">
      <dgm:prSet presAssocID="{1E8FE107-19A3-4311-B000-764E85465CDC}" presName="parentText" presStyleLbl="node1" presStyleIdx="2" presStyleCnt="4">
        <dgm:presLayoutVars>
          <dgm:chMax val="0"/>
          <dgm:bulletEnabled val="1"/>
        </dgm:presLayoutVars>
      </dgm:prSet>
      <dgm:spPr/>
    </dgm:pt>
    <dgm:pt modelId="{A9923908-347F-40AC-BEC3-840F6A438492}" type="pres">
      <dgm:prSet presAssocID="{B924517F-1BF5-4525-A0D7-2E94FFC47FFA}" presName="spacer" presStyleCnt="0"/>
      <dgm:spPr/>
    </dgm:pt>
    <dgm:pt modelId="{5E9FD6B1-B3A8-4CA8-92DE-BFE9F477502A}" type="pres">
      <dgm:prSet presAssocID="{0D642C8A-68BB-400F-9B46-A1284D25F619}" presName="parentText" presStyleLbl="node1" presStyleIdx="3" presStyleCnt="4">
        <dgm:presLayoutVars>
          <dgm:chMax val="0"/>
          <dgm:bulletEnabled val="1"/>
        </dgm:presLayoutVars>
      </dgm:prSet>
      <dgm:spPr/>
    </dgm:pt>
  </dgm:ptLst>
  <dgm:cxnLst>
    <dgm:cxn modelId="{4FCFA92F-488B-49A6-AC54-769B0FA7FAB9}" srcId="{69966BDA-90D7-4C36-B931-F7C5337A147D}" destId="{00175870-00F8-4368-8D5F-573A09BC9BE9}" srcOrd="1" destOrd="0" parTransId="{92D91730-4FE0-4751-BFB8-E126EA5A8E7B}" sibTransId="{C5A4C54A-2DF6-4C90-8AAB-99BF44870A48}"/>
    <dgm:cxn modelId="{CD30D631-399C-4835-86B8-ECCADCD0488B}" type="presOf" srcId="{69966BDA-90D7-4C36-B931-F7C5337A147D}" destId="{5D44B3AD-3056-4B7A-93DD-84E6281D4261}" srcOrd="0" destOrd="0" presId="urn:microsoft.com/office/officeart/2005/8/layout/vList2"/>
    <dgm:cxn modelId="{25E29B3E-E5CD-423A-BB45-C7AD8B82D673}" type="presOf" srcId="{B61844BE-E0FE-4F5D-974D-FA62B9EB09E1}" destId="{B91DC412-5535-4068-B7DB-50DA15F26B19}" srcOrd="0" destOrd="0" presId="urn:microsoft.com/office/officeart/2005/8/layout/vList2"/>
    <dgm:cxn modelId="{3EA88643-E36D-40B2-B1A5-8D35E2DBD029}" type="presOf" srcId="{1E8FE107-19A3-4311-B000-764E85465CDC}" destId="{A7B11FA9-1ADA-4AC2-8080-BBB19650FFFC}" srcOrd="0" destOrd="0" presId="urn:microsoft.com/office/officeart/2005/8/layout/vList2"/>
    <dgm:cxn modelId="{4CFBA56A-5583-426D-AB3F-34FEB298ECA5}" srcId="{69966BDA-90D7-4C36-B931-F7C5337A147D}" destId="{B61844BE-E0FE-4F5D-974D-FA62B9EB09E1}" srcOrd="0" destOrd="0" parTransId="{BFB6D43C-CE38-4DB4-8115-045654EF1B6C}" sibTransId="{F15E93A8-7A3B-4ED7-BA9F-F4CCD72BB5CA}"/>
    <dgm:cxn modelId="{B41A2795-56EF-4712-9588-7B442970FE6F}" type="presOf" srcId="{0D642C8A-68BB-400F-9B46-A1284D25F619}" destId="{5E9FD6B1-B3A8-4CA8-92DE-BFE9F477502A}" srcOrd="0" destOrd="0" presId="urn:microsoft.com/office/officeart/2005/8/layout/vList2"/>
    <dgm:cxn modelId="{03D12BAF-1ABD-41E9-8DBF-B1255FE2FC71}" srcId="{69966BDA-90D7-4C36-B931-F7C5337A147D}" destId="{0D642C8A-68BB-400F-9B46-A1284D25F619}" srcOrd="3" destOrd="0" parTransId="{AF102A4B-E1DF-4183-9936-A04A1FB203BF}" sibTransId="{4E112818-FFF3-4EB2-9507-EFB0B0D6FDED}"/>
    <dgm:cxn modelId="{66C4D2B8-ED90-49D3-B469-9E91F85CC887}" srcId="{69966BDA-90D7-4C36-B931-F7C5337A147D}" destId="{1E8FE107-19A3-4311-B000-764E85465CDC}" srcOrd="2" destOrd="0" parTransId="{72BC5E4B-3691-46AD-AEAD-CF3B8D473605}" sibTransId="{B924517F-1BF5-4525-A0D7-2E94FFC47FFA}"/>
    <dgm:cxn modelId="{2333A8EF-2301-44D6-9B44-B595571BABC1}" type="presOf" srcId="{00175870-00F8-4368-8D5F-573A09BC9BE9}" destId="{9362B90A-B6E0-42C3-BDD0-95743FEB7931}" srcOrd="0" destOrd="0" presId="urn:microsoft.com/office/officeart/2005/8/layout/vList2"/>
    <dgm:cxn modelId="{2B0BBD45-8227-406C-A6C5-01830956F026}" type="presParOf" srcId="{5D44B3AD-3056-4B7A-93DD-84E6281D4261}" destId="{B91DC412-5535-4068-B7DB-50DA15F26B19}" srcOrd="0" destOrd="0" presId="urn:microsoft.com/office/officeart/2005/8/layout/vList2"/>
    <dgm:cxn modelId="{7176C4D0-7C6F-4882-8AD4-7DF73715D7BB}" type="presParOf" srcId="{5D44B3AD-3056-4B7A-93DD-84E6281D4261}" destId="{E06AAA21-E93E-49C2-970D-4EA7781A3C61}" srcOrd="1" destOrd="0" presId="urn:microsoft.com/office/officeart/2005/8/layout/vList2"/>
    <dgm:cxn modelId="{7F71666D-0FBC-4A31-852E-4D9BBDA7B4AE}" type="presParOf" srcId="{5D44B3AD-3056-4B7A-93DD-84E6281D4261}" destId="{9362B90A-B6E0-42C3-BDD0-95743FEB7931}" srcOrd="2" destOrd="0" presId="urn:microsoft.com/office/officeart/2005/8/layout/vList2"/>
    <dgm:cxn modelId="{99C5A2EE-B5CC-4BF3-8847-F90A8E9A172F}" type="presParOf" srcId="{5D44B3AD-3056-4B7A-93DD-84E6281D4261}" destId="{769754E6-34BD-400B-AB2D-9C750A7EFD1A}" srcOrd="3" destOrd="0" presId="urn:microsoft.com/office/officeart/2005/8/layout/vList2"/>
    <dgm:cxn modelId="{9CE0F678-FF56-4B7B-836C-680C5C12A9B4}" type="presParOf" srcId="{5D44B3AD-3056-4B7A-93DD-84E6281D4261}" destId="{A7B11FA9-1ADA-4AC2-8080-BBB19650FFFC}" srcOrd="4" destOrd="0" presId="urn:microsoft.com/office/officeart/2005/8/layout/vList2"/>
    <dgm:cxn modelId="{0DB4EB69-B478-4C74-ADE0-A12BBCE6B92B}" type="presParOf" srcId="{5D44B3AD-3056-4B7A-93DD-84E6281D4261}" destId="{A9923908-347F-40AC-BEC3-840F6A438492}" srcOrd="5" destOrd="0" presId="urn:microsoft.com/office/officeart/2005/8/layout/vList2"/>
    <dgm:cxn modelId="{135B570E-1B77-4CCF-AF86-EB4E0B36977B}" type="presParOf" srcId="{5D44B3AD-3056-4B7A-93DD-84E6281D4261}" destId="{5E9FD6B1-B3A8-4CA8-92DE-BFE9F477502A}"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966BDA-90D7-4C36-B931-F7C5337A147D}" type="doc">
      <dgm:prSet loTypeId="urn:microsoft.com/office/officeart/2005/8/layout/vList2" loCatId="list" qsTypeId="urn:microsoft.com/office/officeart/2005/8/quickstyle/simple2" qsCatId="simple" csTypeId="urn:microsoft.com/office/officeart/2005/8/colors/accent2_1" csCatId="accent2" phldr="1"/>
      <dgm:spPr/>
      <dgm:t>
        <a:bodyPr/>
        <a:lstStyle/>
        <a:p>
          <a:endParaRPr lang="en-IN"/>
        </a:p>
      </dgm:t>
    </dgm:pt>
    <dgm:pt modelId="{B61844BE-E0FE-4F5D-974D-FA62B9EB09E1}">
      <dgm:prSet phldrT="[Tex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NHS England is responsible for the direction of the NHS in England, and aims to ensure all people receive high-quality health care (NHS, 2026a).</a:t>
          </a:r>
          <a:endParaRPr lang="en-IN" sz="2800">
            <a:latin typeface="Times New Roman" panose="02020603050405020304" pitchFamily="18" charset="0"/>
            <a:cs typeface="Times New Roman" panose="02020603050405020304" pitchFamily="18" charset="0"/>
          </a:endParaRPr>
        </a:p>
      </dgm:t>
    </dgm:pt>
    <dgm:pt modelId="{BFB6D43C-CE38-4DB4-8115-045654EF1B6C}" cxnId="{4CFBA56A-5583-426D-AB3F-34FEB298ECA5}" type="par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F15E93A8-7A3B-4ED7-BA9F-F4CCD72BB5CA}" cxnId="{4CFBA56A-5583-426D-AB3F-34FEB298ECA5}" type="sib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00175870-00F8-4368-8D5F-573A09BC9BE9}">
      <dgm:prSe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As of December 2024, there were </a:t>
          </a:r>
          <a:r>
            <a:rPr lang="en-IN" sz="2800" b="1" i="1" u="none">
              <a:latin typeface="Times New Roman" panose="02020603050405020304" pitchFamily="18" charset="0"/>
              <a:cs typeface="Times New Roman" panose="02020603050405020304" pitchFamily="18" charset="0"/>
            </a:rPr>
            <a:t>1.5 million staff members</a:t>
          </a:r>
          <a:r>
            <a:rPr lang="en-IN" sz="2800" u="none">
              <a:latin typeface="Times New Roman" panose="02020603050405020304" pitchFamily="18" charset="0"/>
              <a:cs typeface="Times New Roman" panose="02020603050405020304" pitchFamily="18" charset="0"/>
            </a:rPr>
            <a:t>, comprising 157,000 doctors working in the NHS (Yang, 20225).</a:t>
          </a:r>
        </a:p>
      </dgm:t>
    </dgm:pt>
    <dgm:pt modelId="{92D91730-4FE0-4751-BFB8-E126EA5A8E7B}" cxnId="{4FCFA92F-488B-49A6-AC54-769B0FA7FAB9}" type="par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C5A4C54A-2DF6-4C90-8AAB-99BF44870A48}" cxnId="{4FCFA92F-488B-49A6-AC54-769B0FA7FAB9}" type="sib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1E8FE107-19A3-4311-B000-764E85465CDC}">
      <dgm:prSe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It includes a </a:t>
          </a:r>
          <a:r>
            <a:rPr lang="en-IN" sz="2800" b="1" i="1" u="none">
              <a:latin typeface="Times New Roman" panose="02020603050405020304" pitchFamily="18" charset="0"/>
              <a:cs typeface="Times New Roman" panose="02020603050405020304" pitchFamily="18" charset="0"/>
            </a:rPr>
            <a:t>complex organisational structure</a:t>
          </a:r>
          <a:r>
            <a:rPr lang="en-IN" sz="2800" u="none">
              <a:latin typeface="Times New Roman" panose="02020603050405020304" pitchFamily="18" charset="0"/>
              <a:cs typeface="Times New Roman" panose="02020603050405020304" pitchFamily="18" charset="0"/>
            </a:rPr>
            <a:t> that involves national, regional and local healthcare organisations (NHS, 2024).</a:t>
          </a:r>
        </a:p>
      </dgm:t>
    </dgm:pt>
    <dgm:pt modelId="{72BC5E4B-3691-46AD-AEAD-CF3B8D473605}" cxnId="{66C4D2B8-ED90-49D3-B469-9E91F85CC887}" type="par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B924517F-1BF5-4525-A0D7-2E94FFC47FFA}" cxnId="{66C4D2B8-ED90-49D3-B469-9E91F85CC887}" type="sib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0D642C8A-68BB-400F-9B46-A1284D25F619}">
      <dgm:prSe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Safe care, innovation, workforce development and digital transformation are emphasised as strategic priorities.</a:t>
          </a:r>
        </a:p>
      </dgm:t>
    </dgm:pt>
    <dgm:pt modelId="{AF102A4B-E1DF-4183-9936-A04A1FB203BF}" cxnId="{03D12BAF-1ABD-41E9-8DBF-B1255FE2FC71}" type="par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4E112818-FFF3-4EB2-9507-EFB0B0D6FDED}" cxnId="{03D12BAF-1ABD-41E9-8DBF-B1255FE2FC71}" type="sibTrans">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5D44B3AD-3056-4B7A-93DD-84E6281D4261}" type="pres">
      <dgm:prSet presAssocID="{69966BDA-90D7-4C36-B931-F7C5337A147D}" presName="linear" presStyleCnt="0">
        <dgm:presLayoutVars>
          <dgm:animLvl val="lvl"/>
          <dgm:resizeHandles val="exact"/>
        </dgm:presLayoutVars>
      </dgm:prSet>
      <dgm:spPr/>
    </dgm:pt>
    <dgm:pt modelId="{B91DC412-5535-4068-B7DB-50DA15F26B19}" type="pres">
      <dgm:prSet presAssocID="{B61844BE-E0FE-4F5D-974D-FA62B9EB09E1}" presName="parentText" presStyleLbl="node1" presStyleIdx="0" presStyleCnt="4">
        <dgm:presLayoutVars>
          <dgm:chMax val="0"/>
          <dgm:bulletEnabled val="1"/>
        </dgm:presLayoutVars>
      </dgm:prSet>
      <dgm:spPr/>
    </dgm:pt>
    <dgm:pt modelId="{E06AAA21-E93E-49C2-970D-4EA7781A3C61}" type="pres">
      <dgm:prSet presAssocID="{F15E93A8-7A3B-4ED7-BA9F-F4CCD72BB5CA}" presName="spacer" presStyleCnt="0"/>
      <dgm:spPr/>
    </dgm:pt>
    <dgm:pt modelId="{9362B90A-B6E0-42C3-BDD0-95743FEB7931}" type="pres">
      <dgm:prSet presAssocID="{00175870-00F8-4368-8D5F-573A09BC9BE9}" presName="parentText" presStyleLbl="node1" presStyleIdx="1" presStyleCnt="4">
        <dgm:presLayoutVars>
          <dgm:chMax val="0"/>
          <dgm:bulletEnabled val="1"/>
        </dgm:presLayoutVars>
      </dgm:prSet>
      <dgm:spPr/>
    </dgm:pt>
    <dgm:pt modelId="{769754E6-34BD-400B-AB2D-9C750A7EFD1A}" type="pres">
      <dgm:prSet presAssocID="{C5A4C54A-2DF6-4C90-8AAB-99BF44870A48}" presName="spacer" presStyleCnt="0"/>
      <dgm:spPr/>
    </dgm:pt>
    <dgm:pt modelId="{A7B11FA9-1ADA-4AC2-8080-BBB19650FFFC}" type="pres">
      <dgm:prSet presAssocID="{1E8FE107-19A3-4311-B000-764E85465CDC}" presName="parentText" presStyleLbl="node1" presStyleIdx="2" presStyleCnt="4">
        <dgm:presLayoutVars>
          <dgm:chMax val="0"/>
          <dgm:bulletEnabled val="1"/>
        </dgm:presLayoutVars>
      </dgm:prSet>
      <dgm:spPr/>
    </dgm:pt>
    <dgm:pt modelId="{A9923908-347F-40AC-BEC3-840F6A438492}" type="pres">
      <dgm:prSet presAssocID="{B924517F-1BF5-4525-A0D7-2E94FFC47FFA}" presName="spacer" presStyleCnt="0"/>
      <dgm:spPr/>
    </dgm:pt>
    <dgm:pt modelId="{5E9FD6B1-B3A8-4CA8-92DE-BFE9F477502A}" type="pres">
      <dgm:prSet presAssocID="{0D642C8A-68BB-400F-9B46-A1284D25F619}" presName="parentText" presStyleLbl="node1" presStyleIdx="3" presStyleCnt="4">
        <dgm:presLayoutVars>
          <dgm:chMax val="0"/>
          <dgm:bulletEnabled val="1"/>
        </dgm:presLayoutVars>
      </dgm:prSet>
      <dgm:spPr/>
    </dgm:pt>
  </dgm:ptLst>
  <dgm:cxnLst>
    <dgm:cxn modelId="{4FCFA92F-488B-49A6-AC54-769B0FA7FAB9}" srcId="{69966BDA-90D7-4C36-B931-F7C5337A147D}" destId="{00175870-00F8-4368-8D5F-573A09BC9BE9}" srcOrd="1" destOrd="0" parTransId="{92D91730-4FE0-4751-BFB8-E126EA5A8E7B}" sibTransId="{C5A4C54A-2DF6-4C90-8AAB-99BF44870A48}"/>
    <dgm:cxn modelId="{CD30D631-399C-4835-86B8-ECCADCD0488B}" type="presOf" srcId="{69966BDA-90D7-4C36-B931-F7C5337A147D}" destId="{5D44B3AD-3056-4B7A-93DD-84E6281D4261}" srcOrd="0" destOrd="0" presId="urn:microsoft.com/office/officeart/2005/8/layout/vList2"/>
    <dgm:cxn modelId="{25E29B3E-E5CD-423A-BB45-C7AD8B82D673}" type="presOf" srcId="{B61844BE-E0FE-4F5D-974D-FA62B9EB09E1}" destId="{B91DC412-5535-4068-B7DB-50DA15F26B19}" srcOrd="0" destOrd="0" presId="urn:microsoft.com/office/officeart/2005/8/layout/vList2"/>
    <dgm:cxn modelId="{3EA88643-E36D-40B2-B1A5-8D35E2DBD029}" type="presOf" srcId="{1E8FE107-19A3-4311-B000-764E85465CDC}" destId="{A7B11FA9-1ADA-4AC2-8080-BBB19650FFFC}" srcOrd="0" destOrd="0" presId="urn:microsoft.com/office/officeart/2005/8/layout/vList2"/>
    <dgm:cxn modelId="{4CFBA56A-5583-426D-AB3F-34FEB298ECA5}" srcId="{69966BDA-90D7-4C36-B931-F7C5337A147D}" destId="{B61844BE-E0FE-4F5D-974D-FA62B9EB09E1}" srcOrd="0" destOrd="0" parTransId="{BFB6D43C-CE38-4DB4-8115-045654EF1B6C}" sibTransId="{F15E93A8-7A3B-4ED7-BA9F-F4CCD72BB5CA}"/>
    <dgm:cxn modelId="{B41A2795-56EF-4712-9588-7B442970FE6F}" type="presOf" srcId="{0D642C8A-68BB-400F-9B46-A1284D25F619}" destId="{5E9FD6B1-B3A8-4CA8-92DE-BFE9F477502A}" srcOrd="0" destOrd="0" presId="urn:microsoft.com/office/officeart/2005/8/layout/vList2"/>
    <dgm:cxn modelId="{03D12BAF-1ABD-41E9-8DBF-B1255FE2FC71}" srcId="{69966BDA-90D7-4C36-B931-F7C5337A147D}" destId="{0D642C8A-68BB-400F-9B46-A1284D25F619}" srcOrd="3" destOrd="0" parTransId="{AF102A4B-E1DF-4183-9936-A04A1FB203BF}" sibTransId="{4E112818-FFF3-4EB2-9507-EFB0B0D6FDED}"/>
    <dgm:cxn modelId="{66C4D2B8-ED90-49D3-B469-9E91F85CC887}" srcId="{69966BDA-90D7-4C36-B931-F7C5337A147D}" destId="{1E8FE107-19A3-4311-B000-764E85465CDC}" srcOrd="2" destOrd="0" parTransId="{72BC5E4B-3691-46AD-AEAD-CF3B8D473605}" sibTransId="{B924517F-1BF5-4525-A0D7-2E94FFC47FFA}"/>
    <dgm:cxn modelId="{2333A8EF-2301-44D6-9B44-B595571BABC1}" type="presOf" srcId="{00175870-00F8-4368-8D5F-573A09BC9BE9}" destId="{9362B90A-B6E0-42C3-BDD0-95743FEB7931}" srcOrd="0" destOrd="0" presId="urn:microsoft.com/office/officeart/2005/8/layout/vList2"/>
    <dgm:cxn modelId="{2B0BBD45-8227-406C-A6C5-01830956F026}" type="presParOf" srcId="{5D44B3AD-3056-4B7A-93DD-84E6281D4261}" destId="{B91DC412-5535-4068-B7DB-50DA15F26B19}" srcOrd="0" destOrd="0" presId="urn:microsoft.com/office/officeart/2005/8/layout/vList2"/>
    <dgm:cxn modelId="{7176C4D0-7C6F-4882-8AD4-7DF73715D7BB}" type="presParOf" srcId="{5D44B3AD-3056-4B7A-93DD-84E6281D4261}" destId="{E06AAA21-E93E-49C2-970D-4EA7781A3C61}" srcOrd="1" destOrd="0" presId="urn:microsoft.com/office/officeart/2005/8/layout/vList2"/>
    <dgm:cxn modelId="{7F71666D-0FBC-4A31-852E-4D9BBDA7B4AE}" type="presParOf" srcId="{5D44B3AD-3056-4B7A-93DD-84E6281D4261}" destId="{9362B90A-B6E0-42C3-BDD0-95743FEB7931}" srcOrd="2" destOrd="0" presId="urn:microsoft.com/office/officeart/2005/8/layout/vList2"/>
    <dgm:cxn modelId="{99C5A2EE-B5CC-4BF3-8847-F90A8E9A172F}" type="presParOf" srcId="{5D44B3AD-3056-4B7A-93DD-84E6281D4261}" destId="{769754E6-34BD-400B-AB2D-9C750A7EFD1A}" srcOrd="3" destOrd="0" presId="urn:microsoft.com/office/officeart/2005/8/layout/vList2"/>
    <dgm:cxn modelId="{9CE0F678-FF56-4B7B-836C-680C5C12A9B4}" type="presParOf" srcId="{5D44B3AD-3056-4B7A-93DD-84E6281D4261}" destId="{A7B11FA9-1ADA-4AC2-8080-BBB19650FFFC}" srcOrd="4" destOrd="0" presId="urn:microsoft.com/office/officeart/2005/8/layout/vList2"/>
    <dgm:cxn modelId="{0DB4EB69-B478-4C74-ADE0-A12BBCE6B92B}" type="presParOf" srcId="{5D44B3AD-3056-4B7A-93DD-84E6281D4261}" destId="{A9923908-347F-40AC-BEC3-840F6A438492}" srcOrd="5" destOrd="0" presId="urn:microsoft.com/office/officeart/2005/8/layout/vList2"/>
    <dgm:cxn modelId="{135B570E-1B77-4CCF-AF86-EB4E0B36977B}" type="presParOf" srcId="{5D44B3AD-3056-4B7A-93DD-84E6281D4261}" destId="{5E9FD6B1-B3A8-4CA8-92DE-BFE9F477502A}" srcOrd="6" destOrd="0" presId="urn:microsoft.com/office/officeart/2005/8/layout/vList2"/>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20B4219-02D2-40F1-8241-DFA429FA14E3}" type="doc">
      <dgm:prSet loTypeId="urn:microsoft.com/office/officeart/2008/layout/VerticalCurvedList" loCatId="list" qsTypeId="urn:microsoft.com/office/officeart/2005/8/quickstyle/simple2" qsCatId="simple" csTypeId="urn:microsoft.com/office/officeart/2005/8/colors/accent3_1" csCatId="accent3" phldr="1"/>
      <dgm:spPr/>
      <dgm:t>
        <a:bodyPr/>
        <a:lstStyle/>
        <a:p>
          <a:endParaRPr lang="en-IN"/>
        </a:p>
      </dgm:t>
    </dgm:pt>
    <dgm:pt modelId="{1CF60215-60B8-4B46-B25E-0A5C77A88002}">
      <dgm:prSet phldrT="[Tex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NHS People Plan supports flexible working and diversity of working opportunities.</a:t>
          </a:r>
          <a:endParaRPr lang="en-IN" sz="3600">
            <a:latin typeface="Times New Roman" panose="02020603050405020304" pitchFamily="18" charset="0"/>
            <a:cs typeface="Times New Roman" panose="02020603050405020304" pitchFamily="18" charset="0"/>
          </a:endParaRPr>
        </a:p>
      </dgm:t>
    </dgm:pt>
    <dgm:pt modelId="{873E8C38-84D7-42BB-92B3-50E6FA5824CE}" cxnId="{4267DAF0-CB74-454F-8E44-F9346061655F}"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857B815E-D474-4882-A23C-26C127700816}" cxnId="{4267DAF0-CB74-454F-8E44-F9346061655F}"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C9C5C69E-7B27-486B-BF2B-0E9DF798709C}">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Flexible Working Policy Framework is consistent with employee wellbeing, employee engagement and employee retention (NHS, 2026d).</a:t>
          </a:r>
        </a:p>
      </dgm:t>
    </dgm:pt>
    <dgm:pt modelId="{B3241BC0-FCAE-444A-9FA8-9771147CB5FE}" cxnId="{9AEC1D60-E82B-4D61-BB8F-190FD92E89F0}"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0108F4C5-EEBB-4F2A-BDB4-DB6FF971F106}" cxnId="{9AEC1D60-E82B-4D61-BB8F-190FD92E89F0}"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2AF0FD9B-8000-4B25-9E52-8F18B1193720}">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Flexible working guides can help individuals and managers to implement supportive practices.</a:t>
          </a:r>
        </a:p>
      </dgm:t>
    </dgm:pt>
    <dgm:pt modelId="{A8405F43-BFF1-4D00-90E7-16522E23F6A1}" cxnId="{CC7FA114-8067-48CF-9678-85EF9007C04E}"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B2972327-01EA-4F92-BC13-C7217FC081F2}" cxnId="{CC7FA114-8067-48CF-9678-85EF9007C04E}"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38CF0097-F0F6-47DD-98F6-FD93262A04C2}">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According to The NHS Alliance (2026), an all-time high of 57.66% are satisfied with the opportunities available for flexible working.</a:t>
          </a:r>
        </a:p>
      </dgm:t>
    </dgm:pt>
    <dgm:pt modelId="{9041F95E-0ADC-4FE0-A6C0-3B781DADF87D}" cxnId="{90286B3D-11E6-4DCE-9118-9F48FFA71199}"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F1362724-820E-49C8-91A6-53F45F7812DE}" cxnId="{90286B3D-11E6-4DCE-9118-9F48FFA71199}"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A78DDEBC-859C-4013-A008-80065BD9D573}" type="pres">
      <dgm:prSet presAssocID="{C20B4219-02D2-40F1-8241-DFA429FA14E3}" presName="Name0" presStyleCnt="0">
        <dgm:presLayoutVars>
          <dgm:chMax val="7"/>
          <dgm:chPref val="7"/>
          <dgm:dir/>
        </dgm:presLayoutVars>
      </dgm:prSet>
      <dgm:spPr/>
    </dgm:pt>
    <dgm:pt modelId="{D5BC8CB3-421F-4780-8B53-36C3F9EB0A01}" type="pres">
      <dgm:prSet presAssocID="{C20B4219-02D2-40F1-8241-DFA429FA14E3}" presName="Name1" presStyleCnt="0"/>
      <dgm:spPr/>
    </dgm:pt>
    <dgm:pt modelId="{3EB88DDA-928F-4C5C-AF58-72FC618E5D54}" type="pres">
      <dgm:prSet presAssocID="{C20B4219-02D2-40F1-8241-DFA429FA14E3}" presName="cycle" presStyleCnt="0"/>
      <dgm:spPr/>
    </dgm:pt>
    <dgm:pt modelId="{8C532C5D-4F84-40E9-B325-CA36AACB1041}" type="pres">
      <dgm:prSet presAssocID="{C20B4219-02D2-40F1-8241-DFA429FA14E3}" presName="srcNode" presStyleLbl="node1" presStyleIdx="0" presStyleCnt="4"/>
      <dgm:spPr/>
    </dgm:pt>
    <dgm:pt modelId="{82547118-4CE4-42EE-9E18-765D036E4D89}" type="pres">
      <dgm:prSet presAssocID="{C20B4219-02D2-40F1-8241-DFA429FA14E3}" presName="conn" presStyleLbl="parChTrans1D2" presStyleIdx="0" presStyleCnt="1"/>
      <dgm:spPr/>
    </dgm:pt>
    <dgm:pt modelId="{435BB3CF-97E5-4AE6-94B7-D770231ECB82}" type="pres">
      <dgm:prSet presAssocID="{C20B4219-02D2-40F1-8241-DFA429FA14E3}" presName="extraNode" presStyleLbl="node1" presStyleIdx="0" presStyleCnt="4"/>
      <dgm:spPr/>
    </dgm:pt>
    <dgm:pt modelId="{46E977C8-7277-480F-B10B-51A9FCC32849}" type="pres">
      <dgm:prSet presAssocID="{C20B4219-02D2-40F1-8241-DFA429FA14E3}" presName="dstNode" presStyleLbl="node1" presStyleIdx="0" presStyleCnt="4"/>
      <dgm:spPr/>
    </dgm:pt>
    <dgm:pt modelId="{689E833B-DDC2-4491-AE84-BF200FF77BDD}" type="pres">
      <dgm:prSet presAssocID="{1CF60215-60B8-4B46-B25E-0A5C77A88002}" presName="text_1" presStyleLbl="node1" presStyleIdx="0" presStyleCnt="4">
        <dgm:presLayoutVars>
          <dgm:bulletEnabled val="1"/>
        </dgm:presLayoutVars>
      </dgm:prSet>
      <dgm:spPr/>
    </dgm:pt>
    <dgm:pt modelId="{54651F8A-EF53-4FDF-A51B-9963B2DBC7BD}" type="pres">
      <dgm:prSet presAssocID="{1CF60215-60B8-4B46-B25E-0A5C77A88002}" presName="accent_1" presStyleCnt="0"/>
      <dgm:spPr/>
    </dgm:pt>
    <dgm:pt modelId="{AC4DC68D-0455-4B9D-A5E4-30E3F674D98E}" type="pres">
      <dgm:prSet presAssocID="{1CF60215-60B8-4B46-B25E-0A5C77A88002}" presName="accentRepeatNode" presStyleLbl="solidFgAcc1" presStyleIdx="0" presStyleCnt="4"/>
      <dgm:spPr/>
    </dgm:pt>
    <dgm:pt modelId="{0EA5E874-46CC-4B4C-A43E-2AEDD38613AD}" type="pres">
      <dgm:prSet presAssocID="{C9C5C69E-7B27-486B-BF2B-0E9DF798709C}" presName="text_2" presStyleLbl="node1" presStyleIdx="1" presStyleCnt="4">
        <dgm:presLayoutVars>
          <dgm:bulletEnabled val="1"/>
        </dgm:presLayoutVars>
      </dgm:prSet>
      <dgm:spPr/>
    </dgm:pt>
    <dgm:pt modelId="{3CCB48D0-5C1A-4A2B-942E-AEE76E712608}" type="pres">
      <dgm:prSet presAssocID="{C9C5C69E-7B27-486B-BF2B-0E9DF798709C}" presName="accent_2" presStyleCnt="0"/>
      <dgm:spPr/>
    </dgm:pt>
    <dgm:pt modelId="{DA72D33B-86A7-49DB-9EDA-805CDA777BF4}" type="pres">
      <dgm:prSet presAssocID="{C9C5C69E-7B27-486B-BF2B-0E9DF798709C}" presName="accentRepeatNode" presStyleLbl="solidFgAcc1" presStyleIdx="1" presStyleCnt="4"/>
      <dgm:spPr/>
    </dgm:pt>
    <dgm:pt modelId="{D0A9756A-35FA-49C1-885E-3DF0CA45F7C4}" type="pres">
      <dgm:prSet presAssocID="{2AF0FD9B-8000-4B25-9E52-8F18B1193720}" presName="text_3" presStyleLbl="node1" presStyleIdx="2" presStyleCnt="4">
        <dgm:presLayoutVars>
          <dgm:bulletEnabled val="1"/>
        </dgm:presLayoutVars>
      </dgm:prSet>
      <dgm:spPr/>
    </dgm:pt>
    <dgm:pt modelId="{D7E586DA-A2C8-4E52-A123-A194285FB67C}" type="pres">
      <dgm:prSet presAssocID="{2AF0FD9B-8000-4B25-9E52-8F18B1193720}" presName="accent_3" presStyleCnt="0"/>
      <dgm:spPr/>
    </dgm:pt>
    <dgm:pt modelId="{90CD1C4F-4876-45E6-B33F-221E193AB85E}" type="pres">
      <dgm:prSet presAssocID="{2AF0FD9B-8000-4B25-9E52-8F18B1193720}" presName="accentRepeatNode" presStyleLbl="solidFgAcc1" presStyleIdx="2" presStyleCnt="4"/>
      <dgm:spPr/>
    </dgm:pt>
    <dgm:pt modelId="{C41CB961-0650-4D77-8D44-6CD34D718D57}" type="pres">
      <dgm:prSet presAssocID="{38CF0097-F0F6-47DD-98F6-FD93262A04C2}" presName="text_4" presStyleLbl="node1" presStyleIdx="3" presStyleCnt="4">
        <dgm:presLayoutVars>
          <dgm:bulletEnabled val="1"/>
        </dgm:presLayoutVars>
      </dgm:prSet>
      <dgm:spPr/>
    </dgm:pt>
    <dgm:pt modelId="{96A63892-6661-4988-A265-5514E8985FCC}" type="pres">
      <dgm:prSet presAssocID="{38CF0097-F0F6-47DD-98F6-FD93262A04C2}" presName="accent_4" presStyleCnt="0"/>
      <dgm:spPr/>
    </dgm:pt>
    <dgm:pt modelId="{F2B2B893-C82E-4B03-AC1B-369732036BA4}" type="pres">
      <dgm:prSet presAssocID="{38CF0097-F0F6-47DD-98F6-FD93262A04C2}" presName="accentRepeatNode" presStyleLbl="solidFgAcc1" presStyleIdx="3" presStyleCnt="4"/>
      <dgm:spPr/>
    </dgm:pt>
  </dgm:ptLst>
  <dgm:cxnLst>
    <dgm:cxn modelId="{3798F213-DC36-4C3C-BB24-A954EB321288}" type="presOf" srcId="{38CF0097-F0F6-47DD-98F6-FD93262A04C2}" destId="{C41CB961-0650-4D77-8D44-6CD34D718D57}" srcOrd="0" destOrd="0" presId="urn:microsoft.com/office/officeart/2008/layout/VerticalCurvedList"/>
    <dgm:cxn modelId="{CC7FA114-8067-48CF-9678-85EF9007C04E}" srcId="{C20B4219-02D2-40F1-8241-DFA429FA14E3}" destId="{2AF0FD9B-8000-4B25-9E52-8F18B1193720}" srcOrd="2" destOrd="0" parTransId="{A8405F43-BFF1-4D00-90E7-16522E23F6A1}" sibTransId="{B2972327-01EA-4F92-BC13-C7217FC081F2}"/>
    <dgm:cxn modelId="{CE913817-6632-4BA1-A791-9D2DDF8BB7FB}" type="presOf" srcId="{1CF60215-60B8-4B46-B25E-0A5C77A88002}" destId="{689E833B-DDC2-4491-AE84-BF200FF77BDD}" srcOrd="0" destOrd="0" presId="urn:microsoft.com/office/officeart/2008/layout/VerticalCurvedList"/>
    <dgm:cxn modelId="{DFF61122-151F-4901-877F-FBAB14552614}" type="presOf" srcId="{C20B4219-02D2-40F1-8241-DFA429FA14E3}" destId="{A78DDEBC-859C-4013-A008-80065BD9D573}" srcOrd="0" destOrd="0" presId="urn:microsoft.com/office/officeart/2008/layout/VerticalCurvedList"/>
    <dgm:cxn modelId="{1BB45922-133C-4CBF-BE14-1E22A0132699}" type="presOf" srcId="{C9C5C69E-7B27-486B-BF2B-0E9DF798709C}" destId="{0EA5E874-46CC-4B4C-A43E-2AEDD38613AD}" srcOrd="0" destOrd="0" presId="urn:microsoft.com/office/officeart/2008/layout/VerticalCurvedList"/>
    <dgm:cxn modelId="{90286B3D-11E6-4DCE-9118-9F48FFA71199}" srcId="{C20B4219-02D2-40F1-8241-DFA429FA14E3}" destId="{38CF0097-F0F6-47DD-98F6-FD93262A04C2}" srcOrd="3" destOrd="0" parTransId="{9041F95E-0ADC-4FE0-A6C0-3B781DADF87D}" sibTransId="{F1362724-820E-49C8-91A6-53F45F7812DE}"/>
    <dgm:cxn modelId="{812FAB5E-E6E9-48D2-B812-6CDBE3F295BD}" type="presOf" srcId="{857B815E-D474-4882-A23C-26C127700816}" destId="{82547118-4CE4-42EE-9E18-765D036E4D89}" srcOrd="0" destOrd="0" presId="urn:microsoft.com/office/officeart/2008/layout/VerticalCurvedList"/>
    <dgm:cxn modelId="{9AEC1D60-E82B-4D61-BB8F-190FD92E89F0}" srcId="{C20B4219-02D2-40F1-8241-DFA429FA14E3}" destId="{C9C5C69E-7B27-486B-BF2B-0E9DF798709C}" srcOrd="1" destOrd="0" parTransId="{B3241BC0-FCAE-444A-9FA8-9771147CB5FE}" sibTransId="{0108F4C5-EEBB-4F2A-BDB4-DB6FF971F106}"/>
    <dgm:cxn modelId="{7BCB86DB-04D7-4714-9F82-87EA6E4C0544}" type="presOf" srcId="{2AF0FD9B-8000-4B25-9E52-8F18B1193720}" destId="{D0A9756A-35FA-49C1-885E-3DF0CA45F7C4}" srcOrd="0" destOrd="0" presId="urn:microsoft.com/office/officeart/2008/layout/VerticalCurvedList"/>
    <dgm:cxn modelId="{4267DAF0-CB74-454F-8E44-F9346061655F}" srcId="{C20B4219-02D2-40F1-8241-DFA429FA14E3}" destId="{1CF60215-60B8-4B46-B25E-0A5C77A88002}" srcOrd="0" destOrd="0" parTransId="{873E8C38-84D7-42BB-92B3-50E6FA5824CE}" sibTransId="{857B815E-D474-4882-A23C-26C127700816}"/>
    <dgm:cxn modelId="{530AF417-5040-41A4-A66A-A3E2C4FFF366}" type="presParOf" srcId="{A78DDEBC-859C-4013-A008-80065BD9D573}" destId="{D5BC8CB3-421F-4780-8B53-36C3F9EB0A01}" srcOrd="0" destOrd="0" presId="urn:microsoft.com/office/officeart/2008/layout/VerticalCurvedList"/>
    <dgm:cxn modelId="{6D6620FD-6898-469B-9D94-C3C073A90E28}" type="presParOf" srcId="{D5BC8CB3-421F-4780-8B53-36C3F9EB0A01}" destId="{3EB88DDA-928F-4C5C-AF58-72FC618E5D54}" srcOrd="0" destOrd="0" presId="urn:microsoft.com/office/officeart/2008/layout/VerticalCurvedList"/>
    <dgm:cxn modelId="{3384D188-8899-44A2-9C73-52779C3E7286}" type="presParOf" srcId="{3EB88DDA-928F-4C5C-AF58-72FC618E5D54}" destId="{8C532C5D-4F84-40E9-B325-CA36AACB1041}" srcOrd="0" destOrd="0" presId="urn:microsoft.com/office/officeart/2008/layout/VerticalCurvedList"/>
    <dgm:cxn modelId="{C1ED8017-83E0-43A6-9EC8-187B0CBF741D}" type="presParOf" srcId="{3EB88DDA-928F-4C5C-AF58-72FC618E5D54}" destId="{82547118-4CE4-42EE-9E18-765D036E4D89}" srcOrd="1" destOrd="0" presId="urn:microsoft.com/office/officeart/2008/layout/VerticalCurvedList"/>
    <dgm:cxn modelId="{77110593-EF41-4AB0-A1AD-B60480183705}" type="presParOf" srcId="{3EB88DDA-928F-4C5C-AF58-72FC618E5D54}" destId="{435BB3CF-97E5-4AE6-94B7-D770231ECB82}" srcOrd="2" destOrd="0" presId="urn:microsoft.com/office/officeart/2008/layout/VerticalCurvedList"/>
    <dgm:cxn modelId="{679372B0-E6D2-464F-92C0-D95D041C378F}" type="presParOf" srcId="{3EB88DDA-928F-4C5C-AF58-72FC618E5D54}" destId="{46E977C8-7277-480F-B10B-51A9FCC32849}" srcOrd="3" destOrd="0" presId="urn:microsoft.com/office/officeart/2008/layout/VerticalCurvedList"/>
    <dgm:cxn modelId="{1C6164C5-5D36-4FD8-BA19-D353EF75BB47}" type="presParOf" srcId="{D5BC8CB3-421F-4780-8B53-36C3F9EB0A01}" destId="{689E833B-DDC2-4491-AE84-BF200FF77BDD}" srcOrd="1" destOrd="0" presId="urn:microsoft.com/office/officeart/2008/layout/VerticalCurvedList"/>
    <dgm:cxn modelId="{F16F4100-5551-41CE-A161-4799DE3761EC}" type="presParOf" srcId="{D5BC8CB3-421F-4780-8B53-36C3F9EB0A01}" destId="{54651F8A-EF53-4FDF-A51B-9963B2DBC7BD}" srcOrd="2" destOrd="0" presId="urn:microsoft.com/office/officeart/2008/layout/VerticalCurvedList"/>
    <dgm:cxn modelId="{7D4CB583-02AC-4A36-A006-8E984E66FDBB}" type="presParOf" srcId="{54651F8A-EF53-4FDF-A51B-9963B2DBC7BD}" destId="{AC4DC68D-0455-4B9D-A5E4-30E3F674D98E}" srcOrd="0" destOrd="0" presId="urn:microsoft.com/office/officeart/2008/layout/VerticalCurvedList"/>
    <dgm:cxn modelId="{982C51A6-938C-4079-86F6-40BC03319BDF}" type="presParOf" srcId="{D5BC8CB3-421F-4780-8B53-36C3F9EB0A01}" destId="{0EA5E874-46CC-4B4C-A43E-2AEDD38613AD}" srcOrd="3" destOrd="0" presId="urn:microsoft.com/office/officeart/2008/layout/VerticalCurvedList"/>
    <dgm:cxn modelId="{2D6FA8FE-C7E7-4603-B986-F944B8E0CD5F}" type="presParOf" srcId="{D5BC8CB3-421F-4780-8B53-36C3F9EB0A01}" destId="{3CCB48D0-5C1A-4A2B-942E-AEE76E712608}" srcOrd="4" destOrd="0" presId="urn:microsoft.com/office/officeart/2008/layout/VerticalCurvedList"/>
    <dgm:cxn modelId="{E99F7C68-11DF-4CDD-A3C4-FF745004A227}" type="presParOf" srcId="{3CCB48D0-5C1A-4A2B-942E-AEE76E712608}" destId="{DA72D33B-86A7-49DB-9EDA-805CDA777BF4}" srcOrd="0" destOrd="0" presId="urn:microsoft.com/office/officeart/2008/layout/VerticalCurvedList"/>
    <dgm:cxn modelId="{5DE20411-CED6-46E4-A455-C7436D7B48E1}" type="presParOf" srcId="{D5BC8CB3-421F-4780-8B53-36C3F9EB0A01}" destId="{D0A9756A-35FA-49C1-885E-3DF0CA45F7C4}" srcOrd="5" destOrd="0" presId="urn:microsoft.com/office/officeart/2008/layout/VerticalCurvedList"/>
    <dgm:cxn modelId="{83D0DEAC-904E-4A16-8A3A-F47A116E1D8D}" type="presParOf" srcId="{D5BC8CB3-421F-4780-8B53-36C3F9EB0A01}" destId="{D7E586DA-A2C8-4E52-A123-A194285FB67C}" srcOrd="6" destOrd="0" presId="urn:microsoft.com/office/officeart/2008/layout/VerticalCurvedList"/>
    <dgm:cxn modelId="{F2A1C419-3759-4835-8848-3BFD668A6FC2}" type="presParOf" srcId="{D7E586DA-A2C8-4E52-A123-A194285FB67C}" destId="{90CD1C4F-4876-45E6-B33F-221E193AB85E}" srcOrd="0" destOrd="0" presId="urn:microsoft.com/office/officeart/2008/layout/VerticalCurvedList"/>
    <dgm:cxn modelId="{7CCC6156-D4E5-432B-A08E-80CE27E4DA69}" type="presParOf" srcId="{D5BC8CB3-421F-4780-8B53-36C3F9EB0A01}" destId="{C41CB961-0650-4D77-8D44-6CD34D718D57}" srcOrd="7" destOrd="0" presId="urn:microsoft.com/office/officeart/2008/layout/VerticalCurvedList"/>
    <dgm:cxn modelId="{15A6A3F0-B279-47ED-89F6-0DDA5E2E4805}" type="presParOf" srcId="{D5BC8CB3-421F-4780-8B53-36C3F9EB0A01}" destId="{96A63892-6661-4988-A265-5514E8985FCC}" srcOrd="8" destOrd="0" presId="urn:microsoft.com/office/officeart/2008/layout/VerticalCurvedList"/>
    <dgm:cxn modelId="{44AEEAAB-098D-40C1-A6FE-EE39AFEC7B27}" type="presParOf" srcId="{96A63892-6661-4988-A265-5514E8985FCC}" destId="{F2B2B893-C82E-4B03-AC1B-369732036BA4}" srcOrd="0" destOrd="0" presId="urn:microsoft.com/office/officeart/2008/layout/VerticalCurvedList"/>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20B4219-02D2-40F1-8241-DFA429FA14E3}" type="doc">
      <dgm:prSet loTypeId="urn:microsoft.com/office/officeart/2008/layout/VerticalCurvedList" loCatId="list" qsTypeId="urn:microsoft.com/office/officeart/2005/8/quickstyle/simple2" qsCatId="simple" csTypeId="urn:microsoft.com/office/officeart/2005/8/colors/accent3_1" csCatId="accent3" phldr="1"/>
      <dgm:spPr/>
      <dgm:t>
        <a:bodyPr/>
        <a:lstStyle/>
        <a:p>
          <a:endParaRPr lang="en-IN"/>
        </a:p>
      </dgm:t>
    </dgm:pt>
    <dgm:pt modelId="{1CF60215-60B8-4B46-B25E-0A5C77A88002}">
      <dgm:prSet phldrT="[Tex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NHS People Plan supports flexible working and diversity of working opportunities.</a:t>
          </a:r>
          <a:endParaRPr lang="en-IN" sz="3600">
            <a:latin typeface="Times New Roman" panose="02020603050405020304" pitchFamily="18" charset="0"/>
            <a:cs typeface="Times New Roman" panose="02020603050405020304" pitchFamily="18" charset="0"/>
          </a:endParaRPr>
        </a:p>
      </dgm:t>
    </dgm:pt>
    <dgm:pt modelId="{873E8C38-84D7-42BB-92B3-50E6FA5824CE}" cxnId="{4267DAF0-CB74-454F-8E44-F9346061655F}"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857B815E-D474-4882-A23C-26C127700816}" cxnId="{4267DAF0-CB74-454F-8E44-F9346061655F}"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C9C5C69E-7B27-486B-BF2B-0E9DF798709C}">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Flexible Working Policy Framework is consistent with employee wellbeing, employee engagement and employee retention (NHS, 2026d).</a:t>
          </a:r>
        </a:p>
      </dgm:t>
    </dgm:pt>
    <dgm:pt modelId="{B3241BC0-FCAE-444A-9FA8-9771147CB5FE}" cxnId="{9AEC1D60-E82B-4D61-BB8F-190FD92E89F0}"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0108F4C5-EEBB-4F2A-BDB4-DB6FF971F106}" cxnId="{9AEC1D60-E82B-4D61-BB8F-190FD92E89F0}"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2AF0FD9B-8000-4B25-9E52-8F18B1193720}">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Flexible working guides can help individuals and managers to implement supportive practices.</a:t>
          </a:r>
        </a:p>
      </dgm:t>
    </dgm:pt>
    <dgm:pt modelId="{A8405F43-BFF1-4D00-90E7-16522E23F6A1}" cxnId="{CC7FA114-8067-48CF-9678-85EF9007C04E}"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B2972327-01EA-4F92-BC13-C7217FC081F2}" cxnId="{CC7FA114-8067-48CF-9678-85EF9007C04E}"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38CF0097-F0F6-47DD-98F6-FD93262A04C2}">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According to The NHS Alliance (2026), an all-time high of 57.66% are satisfied with the opportunities available for flexible working.</a:t>
          </a:r>
        </a:p>
      </dgm:t>
    </dgm:pt>
    <dgm:pt modelId="{9041F95E-0ADC-4FE0-A6C0-3B781DADF87D}" cxnId="{90286B3D-11E6-4DCE-9118-9F48FFA71199}"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F1362724-820E-49C8-91A6-53F45F7812DE}" cxnId="{90286B3D-11E6-4DCE-9118-9F48FFA71199}"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A78DDEBC-859C-4013-A008-80065BD9D573}" type="pres">
      <dgm:prSet presAssocID="{C20B4219-02D2-40F1-8241-DFA429FA14E3}" presName="Name0" presStyleCnt="0">
        <dgm:presLayoutVars>
          <dgm:chMax val="7"/>
          <dgm:chPref val="7"/>
          <dgm:dir/>
        </dgm:presLayoutVars>
      </dgm:prSet>
      <dgm:spPr/>
    </dgm:pt>
    <dgm:pt modelId="{D5BC8CB3-421F-4780-8B53-36C3F9EB0A01}" type="pres">
      <dgm:prSet presAssocID="{C20B4219-02D2-40F1-8241-DFA429FA14E3}" presName="Name1" presStyleCnt="0"/>
      <dgm:spPr/>
    </dgm:pt>
    <dgm:pt modelId="{3EB88DDA-928F-4C5C-AF58-72FC618E5D54}" type="pres">
      <dgm:prSet presAssocID="{C20B4219-02D2-40F1-8241-DFA429FA14E3}" presName="cycle" presStyleCnt="0"/>
      <dgm:spPr/>
    </dgm:pt>
    <dgm:pt modelId="{8C532C5D-4F84-40E9-B325-CA36AACB1041}" type="pres">
      <dgm:prSet presAssocID="{C20B4219-02D2-40F1-8241-DFA429FA14E3}" presName="srcNode" presStyleLbl="node1" presStyleIdx="0" presStyleCnt="4"/>
      <dgm:spPr/>
    </dgm:pt>
    <dgm:pt modelId="{82547118-4CE4-42EE-9E18-765D036E4D89}" type="pres">
      <dgm:prSet presAssocID="{C20B4219-02D2-40F1-8241-DFA429FA14E3}" presName="conn" presStyleLbl="parChTrans1D2" presStyleIdx="0" presStyleCnt="1"/>
      <dgm:spPr/>
    </dgm:pt>
    <dgm:pt modelId="{435BB3CF-97E5-4AE6-94B7-D770231ECB82}" type="pres">
      <dgm:prSet presAssocID="{C20B4219-02D2-40F1-8241-DFA429FA14E3}" presName="extraNode" presStyleLbl="node1" presStyleIdx="0" presStyleCnt="4"/>
      <dgm:spPr/>
    </dgm:pt>
    <dgm:pt modelId="{46E977C8-7277-480F-B10B-51A9FCC32849}" type="pres">
      <dgm:prSet presAssocID="{C20B4219-02D2-40F1-8241-DFA429FA14E3}" presName="dstNode" presStyleLbl="node1" presStyleIdx="0" presStyleCnt="4"/>
      <dgm:spPr/>
    </dgm:pt>
    <dgm:pt modelId="{689E833B-DDC2-4491-AE84-BF200FF77BDD}" type="pres">
      <dgm:prSet presAssocID="{1CF60215-60B8-4B46-B25E-0A5C77A88002}" presName="text_1" presStyleLbl="node1" presStyleIdx="0" presStyleCnt="4">
        <dgm:presLayoutVars>
          <dgm:bulletEnabled val="1"/>
        </dgm:presLayoutVars>
      </dgm:prSet>
      <dgm:spPr/>
    </dgm:pt>
    <dgm:pt modelId="{54651F8A-EF53-4FDF-A51B-9963B2DBC7BD}" type="pres">
      <dgm:prSet presAssocID="{1CF60215-60B8-4B46-B25E-0A5C77A88002}" presName="accent_1" presStyleCnt="0"/>
      <dgm:spPr/>
    </dgm:pt>
    <dgm:pt modelId="{AC4DC68D-0455-4B9D-A5E4-30E3F674D98E}" type="pres">
      <dgm:prSet presAssocID="{1CF60215-60B8-4B46-B25E-0A5C77A88002}" presName="accentRepeatNode" presStyleLbl="solidFgAcc1" presStyleIdx="0" presStyleCnt="4"/>
      <dgm:spPr/>
    </dgm:pt>
    <dgm:pt modelId="{0EA5E874-46CC-4B4C-A43E-2AEDD38613AD}" type="pres">
      <dgm:prSet presAssocID="{C9C5C69E-7B27-486B-BF2B-0E9DF798709C}" presName="text_2" presStyleLbl="node1" presStyleIdx="1" presStyleCnt="4">
        <dgm:presLayoutVars>
          <dgm:bulletEnabled val="1"/>
        </dgm:presLayoutVars>
      </dgm:prSet>
      <dgm:spPr/>
    </dgm:pt>
    <dgm:pt modelId="{3CCB48D0-5C1A-4A2B-942E-AEE76E712608}" type="pres">
      <dgm:prSet presAssocID="{C9C5C69E-7B27-486B-BF2B-0E9DF798709C}" presName="accent_2" presStyleCnt="0"/>
      <dgm:spPr/>
    </dgm:pt>
    <dgm:pt modelId="{DA72D33B-86A7-49DB-9EDA-805CDA777BF4}" type="pres">
      <dgm:prSet presAssocID="{C9C5C69E-7B27-486B-BF2B-0E9DF798709C}" presName="accentRepeatNode" presStyleLbl="solidFgAcc1" presStyleIdx="1" presStyleCnt="4"/>
      <dgm:spPr/>
    </dgm:pt>
    <dgm:pt modelId="{D0A9756A-35FA-49C1-885E-3DF0CA45F7C4}" type="pres">
      <dgm:prSet presAssocID="{2AF0FD9B-8000-4B25-9E52-8F18B1193720}" presName="text_3" presStyleLbl="node1" presStyleIdx="2" presStyleCnt="4">
        <dgm:presLayoutVars>
          <dgm:bulletEnabled val="1"/>
        </dgm:presLayoutVars>
      </dgm:prSet>
      <dgm:spPr/>
    </dgm:pt>
    <dgm:pt modelId="{D7E586DA-A2C8-4E52-A123-A194285FB67C}" type="pres">
      <dgm:prSet presAssocID="{2AF0FD9B-8000-4B25-9E52-8F18B1193720}" presName="accent_3" presStyleCnt="0"/>
      <dgm:spPr/>
    </dgm:pt>
    <dgm:pt modelId="{90CD1C4F-4876-45E6-B33F-221E193AB85E}" type="pres">
      <dgm:prSet presAssocID="{2AF0FD9B-8000-4B25-9E52-8F18B1193720}" presName="accentRepeatNode" presStyleLbl="solidFgAcc1" presStyleIdx="2" presStyleCnt="4"/>
      <dgm:spPr/>
    </dgm:pt>
    <dgm:pt modelId="{C41CB961-0650-4D77-8D44-6CD34D718D57}" type="pres">
      <dgm:prSet presAssocID="{38CF0097-F0F6-47DD-98F6-FD93262A04C2}" presName="text_4" presStyleLbl="node1" presStyleIdx="3" presStyleCnt="4">
        <dgm:presLayoutVars>
          <dgm:bulletEnabled val="1"/>
        </dgm:presLayoutVars>
      </dgm:prSet>
      <dgm:spPr/>
    </dgm:pt>
    <dgm:pt modelId="{96A63892-6661-4988-A265-5514E8985FCC}" type="pres">
      <dgm:prSet presAssocID="{38CF0097-F0F6-47DD-98F6-FD93262A04C2}" presName="accent_4" presStyleCnt="0"/>
      <dgm:spPr/>
    </dgm:pt>
    <dgm:pt modelId="{F2B2B893-C82E-4B03-AC1B-369732036BA4}" type="pres">
      <dgm:prSet presAssocID="{38CF0097-F0F6-47DD-98F6-FD93262A04C2}" presName="accentRepeatNode" presStyleLbl="solidFgAcc1" presStyleIdx="3" presStyleCnt="4"/>
      <dgm:spPr/>
    </dgm:pt>
  </dgm:ptLst>
  <dgm:cxnLst>
    <dgm:cxn modelId="{3798F213-DC36-4C3C-BB24-A954EB321288}" type="presOf" srcId="{38CF0097-F0F6-47DD-98F6-FD93262A04C2}" destId="{C41CB961-0650-4D77-8D44-6CD34D718D57}" srcOrd="0" destOrd="0" presId="urn:microsoft.com/office/officeart/2008/layout/VerticalCurvedList"/>
    <dgm:cxn modelId="{CC7FA114-8067-48CF-9678-85EF9007C04E}" srcId="{C20B4219-02D2-40F1-8241-DFA429FA14E3}" destId="{2AF0FD9B-8000-4B25-9E52-8F18B1193720}" srcOrd="2" destOrd="0" parTransId="{A8405F43-BFF1-4D00-90E7-16522E23F6A1}" sibTransId="{B2972327-01EA-4F92-BC13-C7217FC081F2}"/>
    <dgm:cxn modelId="{CE913817-6632-4BA1-A791-9D2DDF8BB7FB}" type="presOf" srcId="{1CF60215-60B8-4B46-B25E-0A5C77A88002}" destId="{689E833B-DDC2-4491-AE84-BF200FF77BDD}" srcOrd="0" destOrd="0" presId="urn:microsoft.com/office/officeart/2008/layout/VerticalCurvedList"/>
    <dgm:cxn modelId="{DFF61122-151F-4901-877F-FBAB14552614}" type="presOf" srcId="{C20B4219-02D2-40F1-8241-DFA429FA14E3}" destId="{A78DDEBC-859C-4013-A008-80065BD9D573}" srcOrd="0" destOrd="0" presId="urn:microsoft.com/office/officeart/2008/layout/VerticalCurvedList"/>
    <dgm:cxn modelId="{1BB45922-133C-4CBF-BE14-1E22A0132699}" type="presOf" srcId="{C9C5C69E-7B27-486B-BF2B-0E9DF798709C}" destId="{0EA5E874-46CC-4B4C-A43E-2AEDD38613AD}" srcOrd="0" destOrd="0" presId="urn:microsoft.com/office/officeart/2008/layout/VerticalCurvedList"/>
    <dgm:cxn modelId="{90286B3D-11E6-4DCE-9118-9F48FFA71199}" srcId="{C20B4219-02D2-40F1-8241-DFA429FA14E3}" destId="{38CF0097-F0F6-47DD-98F6-FD93262A04C2}" srcOrd="3" destOrd="0" parTransId="{9041F95E-0ADC-4FE0-A6C0-3B781DADF87D}" sibTransId="{F1362724-820E-49C8-91A6-53F45F7812DE}"/>
    <dgm:cxn modelId="{812FAB5E-E6E9-48D2-B812-6CDBE3F295BD}" type="presOf" srcId="{857B815E-D474-4882-A23C-26C127700816}" destId="{82547118-4CE4-42EE-9E18-765D036E4D89}" srcOrd="0" destOrd="0" presId="urn:microsoft.com/office/officeart/2008/layout/VerticalCurvedList"/>
    <dgm:cxn modelId="{9AEC1D60-E82B-4D61-BB8F-190FD92E89F0}" srcId="{C20B4219-02D2-40F1-8241-DFA429FA14E3}" destId="{C9C5C69E-7B27-486B-BF2B-0E9DF798709C}" srcOrd="1" destOrd="0" parTransId="{B3241BC0-FCAE-444A-9FA8-9771147CB5FE}" sibTransId="{0108F4C5-EEBB-4F2A-BDB4-DB6FF971F106}"/>
    <dgm:cxn modelId="{7BCB86DB-04D7-4714-9F82-87EA6E4C0544}" type="presOf" srcId="{2AF0FD9B-8000-4B25-9E52-8F18B1193720}" destId="{D0A9756A-35FA-49C1-885E-3DF0CA45F7C4}" srcOrd="0" destOrd="0" presId="urn:microsoft.com/office/officeart/2008/layout/VerticalCurvedList"/>
    <dgm:cxn modelId="{4267DAF0-CB74-454F-8E44-F9346061655F}" srcId="{C20B4219-02D2-40F1-8241-DFA429FA14E3}" destId="{1CF60215-60B8-4B46-B25E-0A5C77A88002}" srcOrd="0" destOrd="0" parTransId="{873E8C38-84D7-42BB-92B3-50E6FA5824CE}" sibTransId="{857B815E-D474-4882-A23C-26C127700816}"/>
    <dgm:cxn modelId="{530AF417-5040-41A4-A66A-A3E2C4FFF366}" type="presParOf" srcId="{A78DDEBC-859C-4013-A008-80065BD9D573}" destId="{D5BC8CB3-421F-4780-8B53-36C3F9EB0A01}" srcOrd="0" destOrd="0" presId="urn:microsoft.com/office/officeart/2008/layout/VerticalCurvedList"/>
    <dgm:cxn modelId="{6D6620FD-6898-469B-9D94-C3C073A90E28}" type="presParOf" srcId="{D5BC8CB3-421F-4780-8B53-36C3F9EB0A01}" destId="{3EB88DDA-928F-4C5C-AF58-72FC618E5D54}" srcOrd="0" destOrd="0" presId="urn:microsoft.com/office/officeart/2008/layout/VerticalCurvedList"/>
    <dgm:cxn modelId="{3384D188-8899-44A2-9C73-52779C3E7286}" type="presParOf" srcId="{3EB88DDA-928F-4C5C-AF58-72FC618E5D54}" destId="{8C532C5D-4F84-40E9-B325-CA36AACB1041}" srcOrd="0" destOrd="0" presId="urn:microsoft.com/office/officeart/2008/layout/VerticalCurvedList"/>
    <dgm:cxn modelId="{C1ED8017-83E0-43A6-9EC8-187B0CBF741D}" type="presParOf" srcId="{3EB88DDA-928F-4C5C-AF58-72FC618E5D54}" destId="{82547118-4CE4-42EE-9E18-765D036E4D89}" srcOrd="1" destOrd="0" presId="urn:microsoft.com/office/officeart/2008/layout/VerticalCurvedList"/>
    <dgm:cxn modelId="{77110593-EF41-4AB0-A1AD-B60480183705}" type="presParOf" srcId="{3EB88DDA-928F-4C5C-AF58-72FC618E5D54}" destId="{435BB3CF-97E5-4AE6-94B7-D770231ECB82}" srcOrd="2" destOrd="0" presId="urn:microsoft.com/office/officeart/2008/layout/VerticalCurvedList"/>
    <dgm:cxn modelId="{679372B0-E6D2-464F-92C0-D95D041C378F}" type="presParOf" srcId="{3EB88DDA-928F-4C5C-AF58-72FC618E5D54}" destId="{46E977C8-7277-480F-B10B-51A9FCC32849}" srcOrd="3" destOrd="0" presId="urn:microsoft.com/office/officeart/2008/layout/VerticalCurvedList"/>
    <dgm:cxn modelId="{1C6164C5-5D36-4FD8-BA19-D353EF75BB47}" type="presParOf" srcId="{D5BC8CB3-421F-4780-8B53-36C3F9EB0A01}" destId="{689E833B-DDC2-4491-AE84-BF200FF77BDD}" srcOrd="1" destOrd="0" presId="urn:microsoft.com/office/officeart/2008/layout/VerticalCurvedList"/>
    <dgm:cxn modelId="{F16F4100-5551-41CE-A161-4799DE3761EC}" type="presParOf" srcId="{D5BC8CB3-421F-4780-8B53-36C3F9EB0A01}" destId="{54651F8A-EF53-4FDF-A51B-9963B2DBC7BD}" srcOrd="2" destOrd="0" presId="urn:microsoft.com/office/officeart/2008/layout/VerticalCurvedList"/>
    <dgm:cxn modelId="{7D4CB583-02AC-4A36-A006-8E984E66FDBB}" type="presParOf" srcId="{54651F8A-EF53-4FDF-A51B-9963B2DBC7BD}" destId="{AC4DC68D-0455-4B9D-A5E4-30E3F674D98E}" srcOrd="0" destOrd="0" presId="urn:microsoft.com/office/officeart/2008/layout/VerticalCurvedList"/>
    <dgm:cxn modelId="{982C51A6-938C-4079-86F6-40BC03319BDF}" type="presParOf" srcId="{D5BC8CB3-421F-4780-8B53-36C3F9EB0A01}" destId="{0EA5E874-46CC-4B4C-A43E-2AEDD38613AD}" srcOrd="3" destOrd="0" presId="urn:microsoft.com/office/officeart/2008/layout/VerticalCurvedList"/>
    <dgm:cxn modelId="{2D6FA8FE-C7E7-4603-B986-F944B8E0CD5F}" type="presParOf" srcId="{D5BC8CB3-421F-4780-8B53-36C3F9EB0A01}" destId="{3CCB48D0-5C1A-4A2B-942E-AEE76E712608}" srcOrd="4" destOrd="0" presId="urn:microsoft.com/office/officeart/2008/layout/VerticalCurvedList"/>
    <dgm:cxn modelId="{E99F7C68-11DF-4CDD-A3C4-FF745004A227}" type="presParOf" srcId="{3CCB48D0-5C1A-4A2B-942E-AEE76E712608}" destId="{DA72D33B-86A7-49DB-9EDA-805CDA777BF4}" srcOrd="0" destOrd="0" presId="urn:microsoft.com/office/officeart/2008/layout/VerticalCurvedList"/>
    <dgm:cxn modelId="{5DE20411-CED6-46E4-A455-C7436D7B48E1}" type="presParOf" srcId="{D5BC8CB3-421F-4780-8B53-36C3F9EB0A01}" destId="{D0A9756A-35FA-49C1-885E-3DF0CA45F7C4}" srcOrd="5" destOrd="0" presId="urn:microsoft.com/office/officeart/2008/layout/VerticalCurvedList"/>
    <dgm:cxn modelId="{83D0DEAC-904E-4A16-8A3A-F47A116E1D8D}" type="presParOf" srcId="{D5BC8CB3-421F-4780-8B53-36C3F9EB0A01}" destId="{D7E586DA-A2C8-4E52-A123-A194285FB67C}" srcOrd="6" destOrd="0" presId="urn:microsoft.com/office/officeart/2008/layout/VerticalCurvedList"/>
    <dgm:cxn modelId="{F2A1C419-3759-4835-8848-3BFD668A6FC2}" type="presParOf" srcId="{D7E586DA-A2C8-4E52-A123-A194285FB67C}" destId="{90CD1C4F-4876-45E6-B33F-221E193AB85E}" srcOrd="0" destOrd="0" presId="urn:microsoft.com/office/officeart/2008/layout/VerticalCurvedList"/>
    <dgm:cxn modelId="{7CCC6156-D4E5-432B-A08E-80CE27E4DA69}" type="presParOf" srcId="{D5BC8CB3-421F-4780-8B53-36C3F9EB0A01}" destId="{C41CB961-0650-4D77-8D44-6CD34D718D57}" srcOrd="7" destOrd="0" presId="urn:microsoft.com/office/officeart/2008/layout/VerticalCurvedList"/>
    <dgm:cxn modelId="{15A6A3F0-B279-47ED-89F6-0DDA5E2E4805}" type="presParOf" srcId="{D5BC8CB3-421F-4780-8B53-36C3F9EB0A01}" destId="{96A63892-6661-4988-A265-5514E8985FCC}" srcOrd="8" destOrd="0" presId="urn:microsoft.com/office/officeart/2008/layout/VerticalCurvedList"/>
    <dgm:cxn modelId="{44AEEAAB-098D-40C1-A6FE-EE39AFEC7B27}" type="presParOf" srcId="{96A63892-6661-4988-A265-5514E8985FCC}" destId="{F2B2B893-C82E-4B03-AC1B-369732036BA4}" srcOrd="0" destOrd="0" presId="urn:microsoft.com/office/officeart/2008/layout/VerticalCurv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82F66E4-90A1-4325-AF2B-8528A07E2B66}" type="doc">
      <dgm:prSet loTypeId="urn:microsoft.com/office/officeart/2005/8/layout/list1" loCatId="list" qsTypeId="urn:microsoft.com/office/officeart/2005/8/quickstyle/simple1" qsCatId="simple" csTypeId="urn:microsoft.com/office/officeart/2005/8/colors/accent6_1" csCatId="accent6" phldr="1"/>
      <dgm:spPr/>
      <dgm:t>
        <a:bodyPr/>
        <a:lstStyle/>
        <a:p>
          <a:endParaRPr lang="en-IN"/>
        </a:p>
      </dgm:t>
    </dgm:pt>
    <dgm:pt modelId="{7BA7CBE7-73FA-4AA2-AC6B-25D2863F3A1C}">
      <dgm:prSet phldrT="[Text]" custT="1"/>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AI multidisciplinary teams enhance job specifications in the healthcare sector, collaboration, and innovation within organisations.</a:t>
          </a:r>
          <a:endParaRPr lang="en-IN" sz="3600" dirty="0">
            <a:latin typeface="Times New Roman" panose="02020603050405020304" pitchFamily="18" charset="0"/>
            <a:cs typeface="Times New Roman" panose="02020603050405020304" pitchFamily="18" charset="0"/>
          </a:endParaRPr>
        </a:p>
      </dgm:t>
    </dgm:pt>
    <dgm:pt modelId="{2D977735-DE56-4AC9-95F6-1806C0D733F8}" cxnId="{DFDEA475-E8AE-4CFA-8A6E-EA9E9BCBE5BF}"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CB1022E5-DD61-46CF-89DE-B06F43579DA4}" cxnId="{DFDEA475-E8AE-4CFA-8A6E-EA9E9BCBE5BF}"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8DCE3F70-3484-43CC-898C-E083E5DACA0D}">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The digital transformation drives clinical informatics positions in the NHS that support technology-based job redesign projects.</a:t>
          </a:r>
        </a:p>
      </dgm:t>
    </dgm:pt>
    <dgm:pt modelId="{F8B88E34-BC55-45F8-9700-6CB8B2688246}" cxnId="{A7F687ED-7BA7-45B4-B680-861F2A35095C}"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B370F1D5-0FFE-4928-BD35-B03317FEE789}" cxnId="{A7F687ED-7BA7-45B4-B680-861F2A35095C}"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6F1345CC-BC5C-4FD0-AD39-4AB369F33AFF}">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AI Training &amp; Workforce upskilling improves Digital capability, agility, and resilience of the future workforce (NHS, 2026e).</a:t>
          </a:r>
        </a:p>
      </dgm:t>
    </dgm:pt>
    <dgm:pt modelId="{A64667C2-D3F6-4FF0-9F5D-AFEDB8151EB9}" cxnId="{7E42C8AF-5A88-42D2-A45D-8149B8716C65}"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58A10EE7-CF13-4346-9366-27FE8A1AD47D}" cxnId="{7E42C8AF-5A88-42D2-A45D-8149B8716C65}"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BA174B3B-9382-4706-9DE7-5490DA495E8B}">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Almost 60% of NHS workers feel that AI helps in making health care better by creating new opportunities for innovation (Stewart, 2026).</a:t>
          </a:r>
        </a:p>
      </dgm:t>
    </dgm:pt>
    <dgm:pt modelId="{CBAFE334-1B27-44A9-AA78-BF5E9F77454F}" cxnId="{5DD8BB7E-770C-4DE3-B6DB-9AC0B0E3EFEB}"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9226197D-11FF-4B9C-A8B5-3A68575CD9F9}" cxnId="{5DD8BB7E-770C-4DE3-B6DB-9AC0B0E3EFEB}"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F53C3CF0-4726-4CAF-9988-825F3427AB3E}" type="pres">
      <dgm:prSet presAssocID="{A82F66E4-90A1-4325-AF2B-8528A07E2B66}" presName="linear" presStyleCnt="0">
        <dgm:presLayoutVars>
          <dgm:dir/>
          <dgm:animLvl val="lvl"/>
          <dgm:resizeHandles val="exact"/>
        </dgm:presLayoutVars>
      </dgm:prSet>
      <dgm:spPr/>
    </dgm:pt>
    <dgm:pt modelId="{AE50417B-7087-4E3E-A5F7-478241CB8FA3}" type="pres">
      <dgm:prSet presAssocID="{7BA7CBE7-73FA-4AA2-AC6B-25D2863F3A1C}" presName="parentLin" presStyleCnt="0"/>
      <dgm:spPr/>
    </dgm:pt>
    <dgm:pt modelId="{D67C992E-4F91-41F2-AD94-598098967824}" type="pres">
      <dgm:prSet presAssocID="{7BA7CBE7-73FA-4AA2-AC6B-25D2863F3A1C}" presName="parentLeftMargin" presStyleLbl="node1" presStyleIdx="0" presStyleCnt="4"/>
      <dgm:spPr/>
    </dgm:pt>
    <dgm:pt modelId="{A008C19D-B36F-4C70-A934-870567B6D8F2}" type="pres">
      <dgm:prSet presAssocID="{7BA7CBE7-73FA-4AA2-AC6B-25D2863F3A1C}" presName="parentText" presStyleLbl="node1" presStyleIdx="0" presStyleCnt="4" custScaleX="115375">
        <dgm:presLayoutVars>
          <dgm:chMax val="0"/>
          <dgm:bulletEnabled val="1"/>
        </dgm:presLayoutVars>
      </dgm:prSet>
      <dgm:spPr/>
    </dgm:pt>
    <dgm:pt modelId="{FC11E03E-5A3D-43E9-B931-5E28C10AEF91}" type="pres">
      <dgm:prSet presAssocID="{7BA7CBE7-73FA-4AA2-AC6B-25D2863F3A1C}" presName="negativeSpace" presStyleCnt="0"/>
      <dgm:spPr/>
    </dgm:pt>
    <dgm:pt modelId="{F179B04C-71F1-456B-ABD4-FB301F081F8B}" type="pres">
      <dgm:prSet presAssocID="{7BA7CBE7-73FA-4AA2-AC6B-25D2863F3A1C}" presName="childText" presStyleLbl="conFgAcc1" presStyleIdx="0" presStyleCnt="4">
        <dgm:presLayoutVars>
          <dgm:bulletEnabled val="1"/>
        </dgm:presLayoutVars>
      </dgm:prSet>
      <dgm:spPr/>
    </dgm:pt>
    <dgm:pt modelId="{3D51C24C-17CC-4D8B-9C02-7D6851F8198F}" type="pres">
      <dgm:prSet presAssocID="{CB1022E5-DD61-46CF-89DE-B06F43579DA4}" presName="spaceBetweenRectangles" presStyleCnt="0"/>
      <dgm:spPr/>
    </dgm:pt>
    <dgm:pt modelId="{72BFF819-3607-4FFE-9957-E7A1E8C0FA54}" type="pres">
      <dgm:prSet presAssocID="{8DCE3F70-3484-43CC-898C-E083E5DACA0D}" presName="parentLin" presStyleCnt="0"/>
      <dgm:spPr/>
    </dgm:pt>
    <dgm:pt modelId="{4C9C9700-0A09-46FE-815F-ADD0588047DE}" type="pres">
      <dgm:prSet presAssocID="{8DCE3F70-3484-43CC-898C-E083E5DACA0D}" presName="parentLeftMargin" presStyleLbl="node1" presStyleIdx="0" presStyleCnt="4"/>
      <dgm:spPr/>
    </dgm:pt>
    <dgm:pt modelId="{5D1A2532-79B5-44B1-8421-A3ADFB8E5A98}" type="pres">
      <dgm:prSet presAssocID="{8DCE3F70-3484-43CC-898C-E083E5DACA0D}" presName="parentText" presStyleLbl="node1" presStyleIdx="1" presStyleCnt="4" custScaleX="115375">
        <dgm:presLayoutVars>
          <dgm:chMax val="0"/>
          <dgm:bulletEnabled val="1"/>
        </dgm:presLayoutVars>
      </dgm:prSet>
      <dgm:spPr/>
    </dgm:pt>
    <dgm:pt modelId="{92AA5B4C-B1EB-4D2F-A154-39D64CC2FAA9}" type="pres">
      <dgm:prSet presAssocID="{8DCE3F70-3484-43CC-898C-E083E5DACA0D}" presName="negativeSpace" presStyleCnt="0"/>
      <dgm:spPr/>
    </dgm:pt>
    <dgm:pt modelId="{BA15A531-45F9-4840-8EC6-FCCC44EE163B}" type="pres">
      <dgm:prSet presAssocID="{8DCE3F70-3484-43CC-898C-E083E5DACA0D}" presName="childText" presStyleLbl="conFgAcc1" presStyleIdx="1" presStyleCnt="4">
        <dgm:presLayoutVars>
          <dgm:bulletEnabled val="1"/>
        </dgm:presLayoutVars>
      </dgm:prSet>
      <dgm:spPr/>
    </dgm:pt>
    <dgm:pt modelId="{E6367D54-3131-4B3B-85D9-6BE9F9324C7D}" type="pres">
      <dgm:prSet presAssocID="{B370F1D5-0FFE-4928-BD35-B03317FEE789}" presName="spaceBetweenRectangles" presStyleCnt="0"/>
      <dgm:spPr/>
    </dgm:pt>
    <dgm:pt modelId="{766E2A6D-05A9-4EAA-9068-9D32C6806CF8}" type="pres">
      <dgm:prSet presAssocID="{6F1345CC-BC5C-4FD0-AD39-4AB369F33AFF}" presName="parentLin" presStyleCnt="0"/>
      <dgm:spPr/>
    </dgm:pt>
    <dgm:pt modelId="{425B196E-35B6-45DC-B122-7ABD9AEA079E}" type="pres">
      <dgm:prSet presAssocID="{6F1345CC-BC5C-4FD0-AD39-4AB369F33AFF}" presName="parentLeftMargin" presStyleLbl="node1" presStyleIdx="1" presStyleCnt="4"/>
      <dgm:spPr/>
    </dgm:pt>
    <dgm:pt modelId="{3F9A4AE6-52F0-4D05-B18D-7A9EABE4F1E0}" type="pres">
      <dgm:prSet presAssocID="{6F1345CC-BC5C-4FD0-AD39-4AB369F33AFF}" presName="parentText" presStyleLbl="node1" presStyleIdx="2" presStyleCnt="4" custScaleX="115375">
        <dgm:presLayoutVars>
          <dgm:chMax val="0"/>
          <dgm:bulletEnabled val="1"/>
        </dgm:presLayoutVars>
      </dgm:prSet>
      <dgm:spPr/>
    </dgm:pt>
    <dgm:pt modelId="{96982B57-E8AF-4BD0-AA79-48D4220C4A47}" type="pres">
      <dgm:prSet presAssocID="{6F1345CC-BC5C-4FD0-AD39-4AB369F33AFF}" presName="negativeSpace" presStyleCnt="0"/>
      <dgm:spPr/>
    </dgm:pt>
    <dgm:pt modelId="{19C20E82-BA61-4FEC-944C-37D27FAA76A8}" type="pres">
      <dgm:prSet presAssocID="{6F1345CC-BC5C-4FD0-AD39-4AB369F33AFF}" presName="childText" presStyleLbl="conFgAcc1" presStyleIdx="2" presStyleCnt="4">
        <dgm:presLayoutVars>
          <dgm:bulletEnabled val="1"/>
        </dgm:presLayoutVars>
      </dgm:prSet>
      <dgm:spPr/>
    </dgm:pt>
    <dgm:pt modelId="{ED23D874-28A1-4732-BF54-AB8BD2A24B93}" type="pres">
      <dgm:prSet presAssocID="{58A10EE7-CF13-4346-9366-27FE8A1AD47D}" presName="spaceBetweenRectangles" presStyleCnt="0"/>
      <dgm:spPr/>
    </dgm:pt>
    <dgm:pt modelId="{88AAECB1-ACC4-4A79-8429-1B52621A54AD}" type="pres">
      <dgm:prSet presAssocID="{BA174B3B-9382-4706-9DE7-5490DA495E8B}" presName="parentLin" presStyleCnt="0"/>
      <dgm:spPr/>
    </dgm:pt>
    <dgm:pt modelId="{9644DBF7-2E41-4F4F-8E0B-27B853FDF02D}" type="pres">
      <dgm:prSet presAssocID="{BA174B3B-9382-4706-9DE7-5490DA495E8B}" presName="parentLeftMargin" presStyleLbl="node1" presStyleIdx="2" presStyleCnt="4"/>
      <dgm:spPr/>
    </dgm:pt>
    <dgm:pt modelId="{653535A3-FF78-46D6-A14C-E171895C118A}" type="pres">
      <dgm:prSet presAssocID="{BA174B3B-9382-4706-9DE7-5490DA495E8B}" presName="parentText" presStyleLbl="node1" presStyleIdx="3" presStyleCnt="4" custScaleX="115375">
        <dgm:presLayoutVars>
          <dgm:chMax val="0"/>
          <dgm:bulletEnabled val="1"/>
        </dgm:presLayoutVars>
      </dgm:prSet>
      <dgm:spPr/>
    </dgm:pt>
    <dgm:pt modelId="{73EABD4B-0A28-4CD9-AE9F-0E13A3448866}" type="pres">
      <dgm:prSet presAssocID="{BA174B3B-9382-4706-9DE7-5490DA495E8B}" presName="negativeSpace" presStyleCnt="0"/>
      <dgm:spPr/>
    </dgm:pt>
    <dgm:pt modelId="{C4F6ECF7-7150-40AC-BB6F-4043B69C0410}" type="pres">
      <dgm:prSet presAssocID="{BA174B3B-9382-4706-9DE7-5490DA495E8B}" presName="childText" presStyleLbl="conFgAcc1" presStyleIdx="3" presStyleCnt="4">
        <dgm:presLayoutVars>
          <dgm:bulletEnabled val="1"/>
        </dgm:presLayoutVars>
      </dgm:prSet>
      <dgm:spPr/>
    </dgm:pt>
  </dgm:ptLst>
  <dgm:cxnLst>
    <dgm:cxn modelId="{BF286319-DCB2-45E0-A0EF-E6FF8ED9BA14}" type="presOf" srcId="{6F1345CC-BC5C-4FD0-AD39-4AB369F33AFF}" destId="{425B196E-35B6-45DC-B122-7ABD9AEA079E}" srcOrd="0" destOrd="0" presId="urn:microsoft.com/office/officeart/2005/8/layout/list1"/>
    <dgm:cxn modelId="{FF02E929-A11C-4FDD-A3F1-3980B9A4D6DD}" type="presOf" srcId="{A82F66E4-90A1-4325-AF2B-8528A07E2B66}" destId="{F53C3CF0-4726-4CAF-9988-825F3427AB3E}" srcOrd="0" destOrd="0" presId="urn:microsoft.com/office/officeart/2005/8/layout/list1"/>
    <dgm:cxn modelId="{0F61E95E-09B3-48F1-B49B-EEBF599D76FF}" type="presOf" srcId="{BA174B3B-9382-4706-9DE7-5490DA495E8B}" destId="{653535A3-FF78-46D6-A14C-E171895C118A}" srcOrd="1" destOrd="0" presId="urn:microsoft.com/office/officeart/2005/8/layout/list1"/>
    <dgm:cxn modelId="{D34D0963-F49E-48F4-9AF2-361E4F6532A8}" type="presOf" srcId="{7BA7CBE7-73FA-4AA2-AC6B-25D2863F3A1C}" destId="{D67C992E-4F91-41F2-AD94-598098967824}" srcOrd="0" destOrd="0" presId="urn:microsoft.com/office/officeart/2005/8/layout/list1"/>
    <dgm:cxn modelId="{C1B37F69-C6A9-4F1C-839B-D5D3FD78E488}" type="presOf" srcId="{7BA7CBE7-73FA-4AA2-AC6B-25D2863F3A1C}" destId="{A008C19D-B36F-4C70-A934-870567B6D8F2}" srcOrd="1" destOrd="0" presId="urn:microsoft.com/office/officeart/2005/8/layout/list1"/>
    <dgm:cxn modelId="{DFDEA475-E8AE-4CFA-8A6E-EA9E9BCBE5BF}" srcId="{A82F66E4-90A1-4325-AF2B-8528A07E2B66}" destId="{7BA7CBE7-73FA-4AA2-AC6B-25D2863F3A1C}" srcOrd="0" destOrd="0" parTransId="{2D977735-DE56-4AC9-95F6-1806C0D733F8}" sibTransId="{CB1022E5-DD61-46CF-89DE-B06F43579DA4}"/>
    <dgm:cxn modelId="{5DD8BB7E-770C-4DE3-B6DB-9AC0B0E3EFEB}" srcId="{A82F66E4-90A1-4325-AF2B-8528A07E2B66}" destId="{BA174B3B-9382-4706-9DE7-5490DA495E8B}" srcOrd="3" destOrd="0" parTransId="{CBAFE334-1B27-44A9-AA78-BF5E9F77454F}" sibTransId="{9226197D-11FF-4B9C-A8B5-3A68575CD9F9}"/>
    <dgm:cxn modelId="{C666F396-26A1-4119-AB73-2A42B8BBEFC9}" type="presOf" srcId="{6F1345CC-BC5C-4FD0-AD39-4AB369F33AFF}" destId="{3F9A4AE6-52F0-4D05-B18D-7A9EABE4F1E0}" srcOrd="1" destOrd="0" presId="urn:microsoft.com/office/officeart/2005/8/layout/list1"/>
    <dgm:cxn modelId="{028643A8-C7AA-42CC-B9D6-E6DD14A65216}" type="presOf" srcId="{8DCE3F70-3484-43CC-898C-E083E5DACA0D}" destId="{5D1A2532-79B5-44B1-8421-A3ADFB8E5A98}" srcOrd="1" destOrd="0" presId="urn:microsoft.com/office/officeart/2005/8/layout/list1"/>
    <dgm:cxn modelId="{DC01B6A8-546D-4FB6-8001-4C3549A87A42}" type="presOf" srcId="{8DCE3F70-3484-43CC-898C-E083E5DACA0D}" destId="{4C9C9700-0A09-46FE-815F-ADD0588047DE}" srcOrd="0" destOrd="0" presId="urn:microsoft.com/office/officeart/2005/8/layout/list1"/>
    <dgm:cxn modelId="{7E42C8AF-5A88-42D2-A45D-8149B8716C65}" srcId="{A82F66E4-90A1-4325-AF2B-8528A07E2B66}" destId="{6F1345CC-BC5C-4FD0-AD39-4AB369F33AFF}" srcOrd="2" destOrd="0" parTransId="{A64667C2-D3F6-4FF0-9F5D-AFEDB8151EB9}" sibTransId="{58A10EE7-CF13-4346-9366-27FE8A1AD47D}"/>
    <dgm:cxn modelId="{E620BDC6-AFCD-49B7-944C-0C635F9174C2}" type="presOf" srcId="{BA174B3B-9382-4706-9DE7-5490DA495E8B}" destId="{9644DBF7-2E41-4F4F-8E0B-27B853FDF02D}" srcOrd="0" destOrd="0" presId="urn:microsoft.com/office/officeart/2005/8/layout/list1"/>
    <dgm:cxn modelId="{A7F687ED-7BA7-45B4-B680-861F2A35095C}" srcId="{A82F66E4-90A1-4325-AF2B-8528A07E2B66}" destId="{8DCE3F70-3484-43CC-898C-E083E5DACA0D}" srcOrd="1" destOrd="0" parTransId="{F8B88E34-BC55-45F8-9700-6CB8B2688246}" sibTransId="{B370F1D5-0FFE-4928-BD35-B03317FEE789}"/>
    <dgm:cxn modelId="{A5B9A299-80FF-42A5-B4E4-A8F1988F6CC0}" type="presParOf" srcId="{F53C3CF0-4726-4CAF-9988-825F3427AB3E}" destId="{AE50417B-7087-4E3E-A5F7-478241CB8FA3}" srcOrd="0" destOrd="0" presId="urn:microsoft.com/office/officeart/2005/8/layout/list1"/>
    <dgm:cxn modelId="{E0E93E80-2350-43B2-91F1-29F0AF9AFE78}" type="presParOf" srcId="{AE50417B-7087-4E3E-A5F7-478241CB8FA3}" destId="{D67C992E-4F91-41F2-AD94-598098967824}" srcOrd="0" destOrd="0" presId="urn:microsoft.com/office/officeart/2005/8/layout/list1"/>
    <dgm:cxn modelId="{AEA50D62-8E59-4DAA-91A3-B929E3FCE7ED}" type="presParOf" srcId="{AE50417B-7087-4E3E-A5F7-478241CB8FA3}" destId="{A008C19D-B36F-4C70-A934-870567B6D8F2}" srcOrd="1" destOrd="0" presId="urn:microsoft.com/office/officeart/2005/8/layout/list1"/>
    <dgm:cxn modelId="{5CD25B79-886B-4174-A06A-B8A863C96BB7}" type="presParOf" srcId="{F53C3CF0-4726-4CAF-9988-825F3427AB3E}" destId="{FC11E03E-5A3D-43E9-B931-5E28C10AEF91}" srcOrd="1" destOrd="0" presId="urn:microsoft.com/office/officeart/2005/8/layout/list1"/>
    <dgm:cxn modelId="{18F40288-3018-4426-91A5-EBE02F9A23A8}" type="presParOf" srcId="{F53C3CF0-4726-4CAF-9988-825F3427AB3E}" destId="{F179B04C-71F1-456B-ABD4-FB301F081F8B}" srcOrd="2" destOrd="0" presId="urn:microsoft.com/office/officeart/2005/8/layout/list1"/>
    <dgm:cxn modelId="{4F27DF2D-A7E5-490B-A8A2-48226C5D5738}" type="presParOf" srcId="{F53C3CF0-4726-4CAF-9988-825F3427AB3E}" destId="{3D51C24C-17CC-4D8B-9C02-7D6851F8198F}" srcOrd="3" destOrd="0" presId="urn:microsoft.com/office/officeart/2005/8/layout/list1"/>
    <dgm:cxn modelId="{6F6F1929-85AA-42EF-A5AD-B3262BC10800}" type="presParOf" srcId="{F53C3CF0-4726-4CAF-9988-825F3427AB3E}" destId="{72BFF819-3607-4FFE-9957-E7A1E8C0FA54}" srcOrd="4" destOrd="0" presId="urn:microsoft.com/office/officeart/2005/8/layout/list1"/>
    <dgm:cxn modelId="{3601D916-982A-4FA5-94D2-1AB3C49AB88B}" type="presParOf" srcId="{72BFF819-3607-4FFE-9957-E7A1E8C0FA54}" destId="{4C9C9700-0A09-46FE-815F-ADD0588047DE}" srcOrd="0" destOrd="0" presId="urn:microsoft.com/office/officeart/2005/8/layout/list1"/>
    <dgm:cxn modelId="{C0FDE63F-B444-4D33-9B0E-5B076858F158}" type="presParOf" srcId="{72BFF819-3607-4FFE-9957-E7A1E8C0FA54}" destId="{5D1A2532-79B5-44B1-8421-A3ADFB8E5A98}" srcOrd="1" destOrd="0" presId="urn:microsoft.com/office/officeart/2005/8/layout/list1"/>
    <dgm:cxn modelId="{F34EA3A2-B8E1-4823-BC0D-32571641D915}" type="presParOf" srcId="{F53C3CF0-4726-4CAF-9988-825F3427AB3E}" destId="{92AA5B4C-B1EB-4D2F-A154-39D64CC2FAA9}" srcOrd="5" destOrd="0" presId="urn:microsoft.com/office/officeart/2005/8/layout/list1"/>
    <dgm:cxn modelId="{060FFFD5-8B79-4E97-8C8C-C1CA27AA69C4}" type="presParOf" srcId="{F53C3CF0-4726-4CAF-9988-825F3427AB3E}" destId="{BA15A531-45F9-4840-8EC6-FCCC44EE163B}" srcOrd="6" destOrd="0" presId="urn:microsoft.com/office/officeart/2005/8/layout/list1"/>
    <dgm:cxn modelId="{B2383CCA-651A-4EC6-9685-85C394132377}" type="presParOf" srcId="{F53C3CF0-4726-4CAF-9988-825F3427AB3E}" destId="{E6367D54-3131-4B3B-85D9-6BE9F9324C7D}" srcOrd="7" destOrd="0" presId="urn:microsoft.com/office/officeart/2005/8/layout/list1"/>
    <dgm:cxn modelId="{6043154E-A7CD-4F4D-98F9-5933DBDBCD79}" type="presParOf" srcId="{F53C3CF0-4726-4CAF-9988-825F3427AB3E}" destId="{766E2A6D-05A9-4EAA-9068-9D32C6806CF8}" srcOrd="8" destOrd="0" presId="urn:microsoft.com/office/officeart/2005/8/layout/list1"/>
    <dgm:cxn modelId="{5CFFD71B-8B6D-49C7-A145-0D3273702E19}" type="presParOf" srcId="{766E2A6D-05A9-4EAA-9068-9D32C6806CF8}" destId="{425B196E-35B6-45DC-B122-7ABD9AEA079E}" srcOrd="0" destOrd="0" presId="urn:microsoft.com/office/officeart/2005/8/layout/list1"/>
    <dgm:cxn modelId="{273702C7-3C86-4338-891D-D4ED43E1962F}" type="presParOf" srcId="{766E2A6D-05A9-4EAA-9068-9D32C6806CF8}" destId="{3F9A4AE6-52F0-4D05-B18D-7A9EABE4F1E0}" srcOrd="1" destOrd="0" presId="urn:microsoft.com/office/officeart/2005/8/layout/list1"/>
    <dgm:cxn modelId="{E6F0CBD9-A342-46C1-80A8-76A2BEBEE132}" type="presParOf" srcId="{F53C3CF0-4726-4CAF-9988-825F3427AB3E}" destId="{96982B57-E8AF-4BD0-AA79-48D4220C4A47}" srcOrd="9" destOrd="0" presId="urn:microsoft.com/office/officeart/2005/8/layout/list1"/>
    <dgm:cxn modelId="{E8BEF22E-7B26-4814-9758-6D34AB720466}" type="presParOf" srcId="{F53C3CF0-4726-4CAF-9988-825F3427AB3E}" destId="{19C20E82-BA61-4FEC-944C-37D27FAA76A8}" srcOrd="10" destOrd="0" presId="urn:microsoft.com/office/officeart/2005/8/layout/list1"/>
    <dgm:cxn modelId="{A68E5143-24EC-4D71-A114-371176C405D4}" type="presParOf" srcId="{F53C3CF0-4726-4CAF-9988-825F3427AB3E}" destId="{ED23D874-28A1-4732-BF54-AB8BD2A24B93}" srcOrd="11" destOrd="0" presId="urn:microsoft.com/office/officeart/2005/8/layout/list1"/>
    <dgm:cxn modelId="{AD62CB20-7134-49A6-B31E-622A5E7F1A76}" type="presParOf" srcId="{F53C3CF0-4726-4CAF-9988-825F3427AB3E}" destId="{88AAECB1-ACC4-4A79-8429-1B52621A54AD}" srcOrd="12" destOrd="0" presId="urn:microsoft.com/office/officeart/2005/8/layout/list1"/>
    <dgm:cxn modelId="{2AD56117-AE55-4FFB-B849-C64371F44F7F}" type="presParOf" srcId="{88AAECB1-ACC4-4A79-8429-1B52621A54AD}" destId="{9644DBF7-2E41-4F4F-8E0B-27B853FDF02D}" srcOrd="0" destOrd="0" presId="urn:microsoft.com/office/officeart/2005/8/layout/list1"/>
    <dgm:cxn modelId="{50146657-9E7F-4277-A3F5-AD015518B904}" type="presParOf" srcId="{88AAECB1-ACC4-4A79-8429-1B52621A54AD}" destId="{653535A3-FF78-46D6-A14C-E171895C118A}" srcOrd="1" destOrd="0" presId="urn:microsoft.com/office/officeart/2005/8/layout/list1"/>
    <dgm:cxn modelId="{557C4688-FB3A-4F70-86F8-EBABE5B88714}" type="presParOf" srcId="{F53C3CF0-4726-4CAF-9988-825F3427AB3E}" destId="{73EABD4B-0A28-4CD9-AE9F-0E13A3448866}" srcOrd="13" destOrd="0" presId="urn:microsoft.com/office/officeart/2005/8/layout/list1"/>
    <dgm:cxn modelId="{C96B8D6B-395B-4F5F-93A7-57DFBF834010}" type="presParOf" srcId="{F53C3CF0-4726-4CAF-9988-825F3427AB3E}" destId="{C4F6ECF7-7150-40AC-BB6F-4043B69C0410}" srcOrd="14" destOrd="0" presId="urn:microsoft.com/office/officeart/2005/8/layout/lis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82F66E4-90A1-4325-AF2B-8528A07E2B66}" type="doc">
      <dgm:prSet loTypeId="urn:microsoft.com/office/officeart/2005/8/layout/list1" loCatId="list" qsTypeId="urn:microsoft.com/office/officeart/2005/8/quickstyle/simple1" qsCatId="simple" csTypeId="urn:microsoft.com/office/officeart/2005/8/colors/accent6_1" csCatId="accent6" phldr="1"/>
      <dgm:spPr/>
      <dgm:t>
        <a:bodyPr/>
        <a:lstStyle/>
        <a:p>
          <a:endParaRPr lang="en-IN"/>
        </a:p>
      </dgm:t>
    </dgm:pt>
    <dgm:pt modelId="{7BA7CBE7-73FA-4AA2-AC6B-25D2863F3A1C}">
      <dgm:prSet phldrT="[Text]" custT="1"/>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AI multidisciplinary teams enhance job specifications in the healthcare sector, collaboration, and innovation within organisations.</a:t>
          </a:r>
          <a:endParaRPr lang="en-IN" sz="3600" dirty="0">
            <a:latin typeface="Times New Roman" panose="02020603050405020304" pitchFamily="18" charset="0"/>
            <a:cs typeface="Times New Roman" panose="02020603050405020304" pitchFamily="18" charset="0"/>
          </a:endParaRPr>
        </a:p>
      </dgm:t>
    </dgm:pt>
    <dgm:pt modelId="{2D977735-DE56-4AC9-95F6-1806C0D733F8}" cxnId="{DFDEA475-E8AE-4CFA-8A6E-EA9E9BCBE5BF}"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CB1022E5-DD61-46CF-89DE-B06F43579DA4}" cxnId="{DFDEA475-E8AE-4CFA-8A6E-EA9E9BCBE5BF}"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8DCE3F70-3484-43CC-898C-E083E5DACA0D}">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The digital transformation drives clinical informatics positions in the NHS that support technology-based job redesign projects.</a:t>
          </a:r>
        </a:p>
      </dgm:t>
    </dgm:pt>
    <dgm:pt modelId="{F8B88E34-BC55-45F8-9700-6CB8B2688246}" cxnId="{A7F687ED-7BA7-45B4-B680-861F2A35095C}"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B370F1D5-0FFE-4928-BD35-B03317FEE789}" cxnId="{A7F687ED-7BA7-45B4-B680-861F2A35095C}"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6F1345CC-BC5C-4FD0-AD39-4AB369F33AFF}">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AI Training &amp; Workforce upskilling improves Digital capability, agility, and resilience of the future workforce (NHS, 2026e).</a:t>
          </a:r>
        </a:p>
      </dgm:t>
    </dgm:pt>
    <dgm:pt modelId="{A64667C2-D3F6-4FF0-9F5D-AFEDB8151EB9}" cxnId="{7E42C8AF-5A88-42D2-A45D-8149B8716C65}"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58A10EE7-CF13-4346-9366-27FE8A1AD47D}" cxnId="{7E42C8AF-5A88-42D2-A45D-8149B8716C65}"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BA174B3B-9382-4706-9DE7-5490DA495E8B}">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Almost 60% of NHS workers feel that AI helps in making health care better by creating new opportunities for innovation (Stewart, 2026).</a:t>
          </a:r>
        </a:p>
      </dgm:t>
    </dgm:pt>
    <dgm:pt modelId="{CBAFE334-1B27-44A9-AA78-BF5E9F77454F}" cxnId="{5DD8BB7E-770C-4DE3-B6DB-9AC0B0E3EFEB}"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9226197D-11FF-4B9C-A8B5-3A68575CD9F9}" cxnId="{5DD8BB7E-770C-4DE3-B6DB-9AC0B0E3EFEB}"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F53C3CF0-4726-4CAF-9988-825F3427AB3E}" type="pres">
      <dgm:prSet presAssocID="{A82F66E4-90A1-4325-AF2B-8528A07E2B66}" presName="linear" presStyleCnt="0">
        <dgm:presLayoutVars>
          <dgm:dir/>
          <dgm:animLvl val="lvl"/>
          <dgm:resizeHandles val="exact"/>
        </dgm:presLayoutVars>
      </dgm:prSet>
      <dgm:spPr/>
    </dgm:pt>
    <dgm:pt modelId="{AE50417B-7087-4E3E-A5F7-478241CB8FA3}" type="pres">
      <dgm:prSet presAssocID="{7BA7CBE7-73FA-4AA2-AC6B-25D2863F3A1C}" presName="parentLin" presStyleCnt="0"/>
      <dgm:spPr/>
    </dgm:pt>
    <dgm:pt modelId="{D67C992E-4F91-41F2-AD94-598098967824}" type="pres">
      <dgm:prSet presAssocID="{7BA7CBE7-73FA-4AA2-AC6B-25D2863F3A1C}" presName="parentLeftMargin" presStyleLbl="node1" presStyleIdx="0" presStyleCnt="4"/>
      <dgm:spPr/>
    </dgm:pt>
    <dgm:pt modelId="{A008C19D-B36F-4C70-A934-870567B6D8F2}" type="pres">
      <dgm:prSet presAssocID="{7BA7CBE7-73FA-4AA2-AC6B-25D2863F3A1C}" presName="parentText" presStyleLbl="node1" presStyleIdx="0" presStyleCnt="4" custScaleX="115375">
        <dgm:presLayoutVars>
          <dgm:chMax val="0"/>
          <dgm:bulletEnabled val="1"/>
        </dgm:presLayoutVars>
      </dgm:prSet>
      <dgm:spPr/>
    </dgm:pt>
    <dgm:pt modelId="{FC11E03E-5A3D-43E9-B931-5E28C10AEF91}" type="pres">
      <dgm:prSet presAssocID="{7BA7CBE7-73FA-4AA2-AC6B-25D2863F3A1C}" presName="negativeSpace" presStyleCnt="0"/>
      <dgm:spPr/>
    </dgm:pt>
    <dgm:pt modelId="{F179B04C-71F1-456B-ABD4-FB301F081F8B}" type="pres">
      <dgm:prSet presAssocID="{7BA7CBE7-73FA-4AA2-AC6B-25D2863F3A1C}" presName="childText" presStyleLbl="conFgAcc1" presStyleIdx="0" presStyleCnt="4">
        <dgm:presLayoutVars>
          <dgm:bulletEnabled val="1"/>
        </dgm:presLayoutVars>
      </dgm:prSet>
      <dgm:spPr/>
    </dgm:pt>
    <dgm:pt modelId="{3D51C24C-17CC-4D8B-9C02-7D6851F8198F}" type="pres">
      <dgm:prSet presAssocID="{CB1022E5-DD61-46CF-89DE-B06F43579DA4}" presName="spaceBetweenRectangles" presStyleCnt="0"/>
      <dgm:spPr/>
    </dgm:pt>
    <dgm:pt modelId="{72BFF819-3607-4FFE-9957-E7A1E8C0FA54}" type="pres">
      <dgm:prSet presAssocID="{8DCE3F70-3484-43CC-898C-E083E5DACA0D}" presName="parentLin" presStyleCnt="0"/>
      <dgm:spPr/>
    </dgm:pt>
    <dgm:pt modelId="{4C9C9700-0A09-46FE-815F-ADD0588047DE}" type="pres">
      <dgm:prSet presAssocID="{8DCE3F70-3484-43CC-898C-E083E5DACA0D}" presName="parentLeftMargin" presStyleLbl="node1" presStyleIdx="0" presStyleCnt="4"/>
      <dgm:spPr/>
    </dgm:pt>
    <dgm:pt modelId="{5D1A2532-79B5-44B1-8421-A3ADFB8E5A98}" type="pres">
      <dgm:prSet presAssocID="{8DCE3F70-3484-43CC-898C-E083E5DACA0D}" presName="parentText" presStyleLbl="node1" presStyleIdx="1" presStyleCnt="4" custScaleX="115375">
        <dgm:presLayoutVars>
          <dgm:chMax val="0"/>
          <dgm:bulletEnabled val="1"/>
        </dgm:presLayoutVars>
      </dgm:prSet>
      <dgm:spPr/>
    </dgm:pt>
    <dgm:pt modelId="{92AA5B4C-B1EB-4D2F-A154-39D64CC2FAA9}" type="pres">
      <dgm:prSet presAssocID="{8DCE3F70-3484-43CC-898C-E083E5DACA0D}" presName="negativeSpace" presStyleCnt="0"/>
      <dgm:spPr/>
    </dgm:pt>
    <dgm:pt modelId="{BA15A531-45F9-4840-8EC6-FCCC44EE163B}" type="pres">
      <dgm:prSet presAssocID="{8DCE3F70-3484-43CC-898C-E083E5DACA0D}" presName="childText" presStyleLbl="conFgAcc1" presStyleIdx="1" presStyleCnt="4">
        <dgm:presLayoutVars>
          <dgm:bulletEnabled val="1"/>
        </dgm:presLayoutVars>
      </dgm:prSet>
      <dgm:spPr/>
    </dgm:pt>
    <dgm:pt modelId="{E6367D54-3131-4B3B-85D9-6BE9F9324C7D}" type="pres">
      <dgm:prSet presAssocID="{B370F1D5-0FFE-4928-BD35-B03317FEE789}" presName="spaceBetweenRectangles" presStyleCnt="0"/>
      <dgm:spPr/>
    </dgm:pt>
    <dgm:pt modelId="{766E2A6D-05A9-4EAA-9068-9D32C6806CF8}" type="pres">
      <dgm:prSet presAssocID="{6F1345CC-BC5C-4FD0-AD39-4AB369F33AFF}" presName="parentLin" presStyleCnt="0"/>
      <dgm:spPr/>
    </dgm:pt>
    <dgm:pt modelId="{425B196E-35B6-45DC-B122-7ABD9AEA079E}" type="pres">
      <dgm:prSet presAssocID="{6F1345CC-BC5C-4FD0-AD39-4AB369F33AFF}" presName="parentLeftMargin" presStyleLbl="node1" presStyleIdx="1" presStyleCnt="4"/>
      <dgm:spPr/>
    </dgm:pt>
    <dgm:pt modelId="{3F9A4AE6-52F0-4D05-B18D-7A9EABE4F1E0}" type="pres">
      <dgm:prSet presAssocID="{6F1345CC-BC5C-4FD0-AD39-4AB369F33AFF}" presName="parentText" presStyleLbl="node1" presStyleIdx="2" presStyleCnt="4" custScaleX="115375">
        <dgm:presLayoutVars>
          <dgm:chMax val="0"/>
          <dgm:bulletEnabled val="1"/>
        </dgm:presLayoutVars>
      </dgm:prSet>
      <dgm:spPr/>
    </dgm:pt>
    <dgm:pt modelId="{96982B57-E8AF-4BD0-AA79-48D4220C4A47}" type="pres">
      <dgm:prSet presAssocID="{6F1345CC-BC5C-4FD0-AD39-4AB369F33AFF}" presName="negativeSpace" presStyleCnt="0"/>
      <dgm:spPr/>
    </dgm:pt>
    <dgm:pt modelId="{19C20E82-BA61-4FEC-944C-37D27FAA76A8}" type="pres">
      <dgm:prSet presAssocID="{6F1345CC-BC5C-4FD0-AD39-4AB369F33AFF}" presName="childText" presStyleLbl="conFgAcc1" presStyleIdx="2" presStyleCnt="4">
        <dgm:presLayoutVars>
          <dgm:bulletEnabled val="1"/>
        </dgm:presLayoutVars>
      </dgm:prSet>
      <dgm:spPr/>
    </dgm:pt>
    <dgm:pt modelId="{ED23D874-28A1-4732-BF54-AB8BD2A24B93}" type="pres">
      <dgm:prSet presAssocID="{58A10EE7-CF13-4346-9366-27FE8A1AD47D}" presName="spaceBetweenRectangles" presStyleCnt="0"/>
      <dgm:spPr/>
    </dgm:pt>
    <dgm:pt modelId="{88AAECB1-ACC4-4A79-8429-1B52621A54AD}" type="pres">
      <dgm:prSet presAssocID="{BA174B3B-9382-4706-9DE7-5490DA495E8B}" presName="parentLin" presStyleCnt="0"/>
      <dgm:spPr/>
    </dgm:pt>
    <dgm:pt modelId="{9644DBF7-2E41-4F4F-8E0B-27B853FDF02D}" type="pres">
      <dgm:prSet presAssocID="{BA174B3B-9382-4706-9DE7-5490DA495E8B}" presName="parentLeftMargin" presStyleLbl="node1" presStyleIdx="2" presStyleCnt="4"/>
      <dgm:spPr/>
    </dgm:pt>
    <dgm:pt modelId="{653535A3-FF78-46D6-A14C-E171895C118A}" type="pres">
      <dgm:prSet presAssocID="{BA174B3B-9382-4706-9DE7-5490DA495E8B}" presName="parentText" presStyleLbl="node1" presStyleIdx="3" presStyleCnt="4" custScaleX="115375">
        <dgm:presLayoutVars>
          <dgm:chMax val="0"/>
          <dgm:bulletEnabled val="1"/>
        </dgm:presLayoutVars>
      </dgm:prSet>
      <dgm:spPr/>
    </dgm:pt>
    <dgm:pt modelId="{73EABD4B-0A28-4CD9-AE9F-0E13A3448866}" type="pres">
      <dgm:prSet presAssocID="{BA174B3B-9382-4706-9DE7-5490DA495E8B}" presName="negativeSpace" presStyleCnt="0"/>
      <dgm:spPr/>
    </dgm:pt>
    <dgm:pt modelId="{C4F6ECF7-7150-40AC-BB6F-4043B69C0410}" type="pres">
      <dgm:prSet presAssocID="{BA174B3B-9382-4706-9DE7-5490DA495E8B}" presName="childText" presStyleLbl="conFgAcc1" presStyleIdx="3" presStyleCnt="4">
        <dgm:presLayoutVars>
          <dgm:bulletEnabled val="1"/>
        </dgm:presLayoutVars>
      </dgm:prSet>
      <dgm:spPr/>
    </dgm:pt>
  </dgm:ptLst>
  <dgm:cxnLst>
    <dgm:cxn modelId="{BF286319-DCB2-45E0-A0EF-E6FF8ED9BA14}" type="presOf" srcId="{6F1345CC-BC5C-4FD0-AD39-4AB369F33AFF}" destId="{425B196E-35B6-45DC-B122-7ABD9AEA079E}" srcOrd="0" destOrd="0" presId="urn:microsoft.com/office/officeart/2005/8/layout/list1"/>
    <dgm:cxn modelId="{FF02E929-A11C-4FDD-A3F1-3980B9A4D6DD}" type="presOf" srcId="{A82F66E4-90A1-4325-AF2B-8528A07E2B66}" destId="{F53C3CF0-4726-4CAF-9988-825F3427AB3E}" srcOrd="0" destOrd="0" presId="urn:microsoft.com/office/officeart/2005/8/layout/list1"/>
    <dgm:cxn modelId="{0F61E95E-09B3-48F1-B49B-EEBF599D76FF}" type="presOf" srcId="{BA174B3B-9382-4706-9DE7-5490DA495E8B}" destId="{653535A3-FF78-46D6-A14C-E171895C118A}" srcOrd="1" destOrd="0" presId="urn:microsoft.com/office/officeart/2005/8/layout/list1"/>
    <dgm:cxn modelId="{D34D0963-F49E-48F4-9AF2-361E4F6532A8}" type="presOf" srcId="{7BA7CBE7-73FA-4AA2-AC6B-25D2863F3A1C}" destId="{D67C992E-4F91-41F2-AD94-598098967824}" srcOrd="0" destOrd="0" presId="urn:microsoft.com/office/officeart/2005/8/layout/list1"/>
    <dgm:cxn modelId="{C1B37F69-C6A9-4F1C-839B-D5D3FD78E488}" type="presOf" srcId="{7BA7CBE7-73FA-4AA2-AC6B-25D2863F3A1C}" destId="{A008C19D-B36F-4C70-A934-870567B6D8F2}" srcOrd="1" destOrd="0" presId="urn:microsoft.com/office/officeart/2005/8/layout/list1"/>
    <dgm:cxn modelId="{DFDEA475-E8AE-4CFA-8A6E-EA9E9BCBE5BF}" srcId="{A82F66E4-90A1-4325-AF2B-8528A07E2B66}" destId="{7BA7CBE7-73FA-4AA2-AC6B-25D2863F3A1C}" srcOrd="0" destOrd="0" parTransId="{2D977735-DE56-4AC9-95F6-1806C0D733F8}" sibTransId="{CB1022E5-DD61-46CF-89DE-B06F43579DA4}"/>
    <dgm:cxn modelId="{5DD8BB7E-770C-4DE3-B6DB-9AC0B0E3EFEB}" srcId="{A82F66E4-90A1-4325-AF2B-8528A07E2B66}" destId="{BA174B3B-9382-4706-9DE7-5490DA495E8B}" srcOrd="3" destOrd="0" parTransId="{CBAFE334-1B27-44A9-AA78-BF5E9F77454F}" sibTransId="{9226197D-11FF-4B9C-A8B5-3A68575CD9F9}"/>
    <dgm:cxn modelId="{C666F396-26A1-4119-AB73-2A42B8BBEFC9}" type="presOf" srcId="{6F1345CC-BC5C-4FD0-AD39-4AB369F33AFF}" destId="{3F9A4AE6-52F0-4D05-B18D-7A9EABE4F1E0}" srcOrd="1" destOrd="0" presId="urn:microsoft.com/office/officeart/2005/8/layout/list1"/>
    <dgm:cxn modelId="{028643A8-C7AA-42CC-B9D6-E6DD14A65216}" type="presOf" srcId="{8DCE3F70-3484-43CC-898C-E083E5DACA0D}" destId="{5D1A2532-79B5-44B1-8421-A3ADFB8E5A98}" srcOrd="1" destOrd="0" presId="urn:microsoft.com/office/officeart/2005/8/layout/list1"/>
    <dgm:cxn modelId="{DC01B6A8-546D-4FB6-8001-4C3549A87A42}" type="presOf" srcId="{8DCE3F70-3484-43CC-898C-E083E5DACA0D}" destId="{4C9C9700-0A09-46FE-815F-ADD0588047DE}" srcOrd="0" destOrd="0" presId="urn:microsoft.com/office/officeart/2005/8/layout/list1"/>
    <dgm:cxn modelId="{7E42C8AF-5A88-42D2-A45D-8149B8716C65}" srcId="{A82F66E4-90A1-4325-AF2B-8528A07E2B66}" destId="{6F1345CC-BC5C-4FD0-AD39-4AB369F33AFF}" srcOrd="2" destOrd="0" parTransId="{A64667C2-D3F6-4FF0-9F5D-AFEDB8151EB9}" sibTransId="{58A10EE7-CF13-4346-9366-27FE8A1AD47D}"/>
    <dgm:cxn modelId="{E620BDC6-AFCD-49B7-944C-0C635F9174C2}" type="presOf" srcId="{BA174B3B-9382-4706-9DE7-5490DA495E8B}" destId="{9644DBF7-2E41-4F4F-8E0B-27B853FDF02D}" srcOrd="0" destOrd="0" presId="urn:microsoft.com/office/officeart/2005/8/layout/list1"/>
    <dgm:cxn modelId="{A7F687ED-7BA7-45B4-B680-861F2A35095C}" srcId="{A82F66E4-90A1-4325-AF2B-8528A07E2B66}" destId="{8DCE3F70-3484-43CC-898C-E083E5DACA0D}" srcOrd="1" destOrd="0" parTransId="{F8B88E34-BC55-45F8-9700-6CB8B2688246}" sibTransId="{B370F1D5-0FFE-4928-BD35-B03317FEE789}"/>
    <dgm:cxn modelId="{A5B9A299-80FF-42A5-B4E4-A8F1988F6CC0}" type="presParOf" srcId="{F53C3CF0-4726-4CAF-9988-825F3427AB3E}" destId="{AE50417B-7087-4E3E-A5F7-478241CB8FA3}" srcOrd="0" destOrd="0" presId="urn:microsoft.com/office/officeart/2005/8/layout/list1"/>
    <dgm:cxn modelId="{E0E93E80-2350-43B2-91F1-29F0AF9AFE78}" type="presParOf" srcId="{AE50417B-7087-4E3E-A5F7-478241CB8FA3}" destId="{D67C992E-4F91-41F2-AD94-598098967824}" srcOrd="0" destOrd="0" presId="urn:microsoft.com/office/officeart/2005/8/layout/list1"/>
    <dgm:cxn modelId="{AEA50D62-8E59-4DAA-91A3-B929E3FCE7ED}" type="presParOf" srcId="{AE50417B-7087-4E3E-A5F7-478241CB8FA3}" destId="{A008C19D-B36F-4C70-A934-870567B6D8F2}" srcOrd="1" destOrd="0" presId="urn:microsoft.com/office/officeart/2005/8/layout/list1"/>
    <dgm:cxn modelId="{5CD25B79-886B-4174-A06A-B8A863C96BB7}" type="presParOf" srcId="{F53C3CF0-4726-4CAF-9988-825F3427AB3E}" destId="{FC11E03E-5A3D-43E9-B931-5E28C10AEF91}" srcOrd="1" destOrd="0" presId="urn:microsoft.com/office/officeart/2005/8/layout/list1"/>
    <dgm:cxn modelId="{18F40288-3018-4426-91A5-EBE02F9A23A8}" type="presParOf" srcId="{F53C3CF0-4726-4CAF-9988-825F3427AB3E}" destId="{F179B04C-71F1-456B-ABD4-FB301F081F8B}" srcOrd="2" destOrd="0" presId="urn:microsoft.com/office/officeart/2005/8/layout/list1"/>
    <dgm:cxn modelId="{4F27DF2D-A7E5-490B-A8A2-48226C5D5738}" type="presParOf" srcId="{F53C3CF0-4726-4CAF-9988-825F3427AB3E}" destId="{3D51C24C-17CC-4D8B-9C02-7D6851F8198F}" srcOrd="3" destOrd="0" presId="urn:microsoft.com/office/officeart/2005/8/layout/list1"/>
    <dgm:cxn modelId="{6F6F1929-85AA-42EF-A5AD-B3262BC10800}" type="presParOf" srcId="{F53C3CF0-4726-4CAF-9988-825F3427AB3E}" destId="{72BFF819-3607-4FFE-9957-E7A1E8C0FA54}" srcOrd="4" destOrd="0" presId="urn:microsoft.com/office/officeart/2005/8/layout/list1"/>
    <dgm:cxn modelId="{3601D916-982A-4FA5-94D2-1AB3C49AB88B}" type="presParOf" srcId="{72BFF819-3607-4FFE-9957-E7A1E8C0FA54}" destId="{4C9C9700-0A09-46FE-815F-ADD0588047DE}" srcOrd="0" destOrd="0" presId="urn:microsoft.com/office/officeart/2005/8/layout/list1"/>
    <dgm:cxn modelId="{C0FDE63F-B444-4D33-9B0E-5B076858F158}" type="presParOf" srcId="{72BFF819-3607-4FFE-9957-E7A1E8C0FA54}" destId="{5D1A2532-79B5-44B1-8421-A3ADFB8E5A98}" srcOrd="1" destOrd="0" presId="urn:microsoft.com/office/officeart/2005/8/layout/list1"/>
    <dgm:cxn modelId="{F34EA3A2-B8E1-4823-BC0D-32571641D915}" type="presParOf" srcId="{F53C3CF0-4726-4CAF-9988-825F3427AB3E}" destId="{92AA5B4C-B1EB-4D2F-A154-39D64CC2FAA9}" srcOrd="5" destOrd="0" presId="urn:microsoft.com/office/officeart/2005/8/layout/list1"/>
    <dgm:cxn modelId="{060FFFD5-8B79-4E97-8C8C-C1CA27AA69C4}" type="presParOf" srcId="{F53C3CF0-4726-4CAF-9988-825F3427AB3E}" destId="{BA15A531-45F9-4840-8EC6-FCCC44EE163B}" srcOrd="6" destOrd="0" presId="urn:microsoft.com/office/officeart/2005/8/layout/list1"/>
    <dgm:cxn modelId="{B2383CCA-651A-4EC6-9685-85C394132377}" type="presParOf" srcId="{F53C3CF0-4726-4CAF-9988-825F3427AB3E}" destId="{E6367D54-3131-4B3B-85D9-6BE9F9324C7D}" srcOrd="7" destOrd="0" presId="urn:microsoft.com/office/officeart/2005/8/layout/list1"/>
    <dgm:cxn modelId="{6043154E-A7CD-4F4D-98F9-5933DBDBCD79}" type="presParOf" srcId="{F53C3CF0-4726-4CAF-9988-825F3427AB3E}" destId="{766E2A6D-05A9-4EAA-9068-9D32C6806CF8}" srcOrd="8" destOrd="0" presId="urn:microsoft.com/office/officeart/2005/8/layout/list1"/>
    <dgm:cxn modelId="{5CFFD71B-8B6D-49C7-A145-0D3273702E19}" type="presParOf" srcId="{766E2A6D-05A9-4EAA-9068-9D32C6806CF8}" destId="{425B196E-35B6-45DC-B122-7ABD9AEA079E}" srcOrd="0" destOrd="0" presId="urn:microsoft.com/office/officeart/2005/8/layout/list1"/>
    <dgm:cxn modelId="{273702C7-3C86-4338-891D-D4ED43E1962F}" type="presParOf" srcId="{766E2A6D-05A9-4EAA-9068-9D32C6806CF8}" destId="{3F9A4AE6-52F0-4D05-B18D-7A9EABE4F1E0}" srcOrd="1" destOrd="0" presId="urn:microsoft.com/office/officeart/2005/8/layout/list1"/>
    <dgm:cxn modelId="{E6F0CBD9-A342-46C1-80A8-76A2BEBEE132}" type="presParOf" srcId="{F53C3CF0-4726-4CAF-9988-825F3427AB3E}" destId="{96982B57-E8AF-4BD0-AA79-48D4220C4A47}" srcOrd="9" destOrd="0" presId="urn:microsoft.com/office/officeart/2005/8/layout/list1"/>
    <dgm:cxn modelId="{E8BEF22E-7B26-4814-9758-6D34AB720466}" type="presParOf" srcId="{F53C3CF0-4726-4CAF-9988-825F3427AB3E}" destId="{19C20E82-BA61-4FEC-944C-37D27FAA76A8}" srcOrd="10" destOrd="0" presId="urn:microsoft.com/office/officeart/2005/8/layout/list1"/>
    <dgm:cxn modelId="{A68E5143-24EC-4D71-A114-371176C405D4}" type="presParOf" srcId="{F53C3CF0-4726-4CAF-9988-825F3427AB3E}" destId="{ED23D874-28A1-4732-BF54-AB8BD2A24B93}" srcOrd="11" destOrd="0" presId="urn:microsoft.com/office/officeart/2005/8/layout/list1"/>
    <dgm:cxn modelId="{AD62CB20-7134-49A6-B31E-622A5E7F1A76}" type="presParOf" srcId="{F53C3CF0-4726-4CAF-9988-825F3427AB3E}" destId="{88AAECB1-ACC4-4A79-8429-1B52621A54AD}" srcOrd="12" destOrd="0" presId="urn:microsoft.com/office/officeart/2005/8/layout/list1"/>
    <dgm:cxn modelId="{2AD56117-AE55-4FFB-B849-C64371F44F7F}" type="presParOf" srcId="{88AAECB1-ACC4-4A79-8429-1B52621A54AD}" destId="{9644DBF7-2E41-4F4F-8E0B-27B853FDF02D}" srcOrd="0" destOrd="0" presId="urn:microsoft.com/office/officeart/2005/8/layout/list1"/>
    <dgm:cxn modelId="{50146657-9E7F-4277-A3F5-AD015518B904}" type="presParOf" srcId="{88AAECB1-ACC4-4A79-8429-1B52621A54AD}" destId="{653535A3-FF78-46D6-A14C-E171895C118A}" srcOrd="1" destOrd="0" presId="urn:microsoft.com/office/officeart/2005/8/layout/list1"/>
    <dgm:cxn modelId="{557C4688-FB3A-4F70-86F8-EBABE5B88714}" type="presParOf" srcId="{F53C3CF0-4726-4CAF-9988-825F3427AB3E}" destId="{73EABD4B-0A28-4CD9-AE9F-0E13A3448866}" srcOrd="13" destOrd="0" presId="urn:microsoft.com/office/officeart/2005/8/layout/list1"/>
    <dgm:cxn modelId="{C96B8D6B-395B-4F5F-93A7-57DFBF834010}" type="presParOf" srcId="{F53C3CF0-4726-4CAF-9988-825F3427AB3E}" destId="{C4F6ECF7-7150-40AC-BB6F-4043B69C0410}" srcOrd="14" destOrd="0" presId="urn:microsoft.com/office/officeart/2005/8/layout/lis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6265490-6983-4B23-AE9A-717A81214622}" type="doc">
      <dgm:prSet loTypeId="urn:microsoft.com/office/officeart/2005/8/layout/default" loCatId="list" qsTypeId="urn:microsoft.com/office/officeart/2005/8/quickstyle/simple1" qsCatId="simple" csTypeId="urn:microsoft.com/office/officeart/2005/8/colors/accent4_1" csCatId="accent4" phldr="1"/>
      <dgm:spPr/>
      <dgm:t>
        <a:bodyPr/>
        <a:lstStyle/>
        <a:p>
          <a:endParaRPr lang="en-IN"/>
        </a:p>
      </dgm:t>
    </dgm:pt>
    <dgm:pt modelId="{65EC77D6-1CD7-48CB-B974-F8D4132DDBC1}">
      <dgm:prSet phldrT="[Text]" custT="1">
        <dgm:style>
          <a:lnRef idx="1">
            <a:schemeClr val="accent6"/>
          </a:lnRef>
          <a:fillRef idx="2">
            <a:schemeClr val="accent6"/>
          </a:fillRef>
          <a:effectRef idx="1">
            <a:schemeClr val="accent6"/>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AI can greatly enhance the potential for job design, but insufficiently prepared people can be a huge constraint in the sustainable evolution of job design and organisational capacity (Yang and Jiang, 2025).</a:t>
          </a:r>
          <a:endParaRPr lang="en-IN" sz="3600" dirty="0">
            <a:latin typeface="Times New Roman" panose="02020603050405020304" pitchFamily="18" charset="0"/>
            <a:cs typeface="Times New Roman" panose="02020603050405020304" pitchFamily="18" charset="0"/>
          </a:endParaRPr>
        </a:p>
      </dgm:t>
    </dgm:pt>
    <dgm:pt modelId="{D4D0CC2E-C7CD-46C5-AE63-4F5BAB8744A4}" cxnId="{240B97C3-77EA-40D4-A202-A5717E565B02}"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D8200AA6-0334-4FEB-BA6E-AD50995BDB7B}" cxnId="{240B97C3-77EA-40D4-A202-A5717E565B02}"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17326BB5-7F40-4FBE-A583-79384FF99724}">
      <dgm:prSet custT="1">
        <dgm:style>
          <a:lnRef idx="1">
            <a:schemeClr val="accent5"/>
          </a:lnRef>
          <a:fillRef idx="2">
            <a:schemeClr val="accent5"/>
          </a:fillRef>
          <a:effectRef idx="1">
            <a:schemeClr val="accent5"/>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Digital technologies add to satisfaction but create uncertainty and disengagement when there is not the right infrastructure.</a:t>
          </a:r>
        </a:p>
      </dgm:t>
    </dgm:pt>
    <dgm:pt modelId="{66660F26-2621-46BA-A894-BA5C8B5DB4D9}" cxnId="{7A4B5D3A-EFC1-46A6-B8D2-1936F0BB9C11}"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C9A5B493-562B-4ECA-9864-DC9ED266C528}" cxnId="{7A4B5D3A-EFC1-46A6-B8D2-1936F0BB9C11}"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E8CB533C-4A25-4BC2-B191-70B3B5BE8ECC}">
      <dgm:prSet custT="1">
        <dgm:style>
          <a:lnRef idx="1">
            <a:schemeClr val="accent3"/>
          </a:lnRef>
          <a:fillRef idx="2">
            <a:schemeClr val="accent3"/>
          </a:fillRef>
          <a:effectRef idx="1">
            <a:schemeClr val="accent3"/>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Governance, training, funds, and implementation capacity are some other areas of need at the country and regional level across the country that reduce the potential of efficiency through AI (Stewart and Brown, 2019).</a:t>
          </a:r>
        </a:p>
      </dgm:t>
    </dgm:pt>
    <dgm:pt modelId="{F243545F-D25D-4811-BD0F-A3D26B4B2F27}" cxnId="{E990CCF1-B28C-405C-9D75-2B71112989A9}"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23A05560-9FFF-4DD2-91E6-4647EA5BA9CD}" cxnId="{E990CCF1-B28C-405C-9D75-2B71112989A9}"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B3FEBA37-22B2-42EF-A875-DD776C23DAB3}">
      <dgm:prSet custT="1">
        <dgm:style>
          <a:lnRef idx="1">
            <a:schemeClr val="accent4"/>
          </a:lnRef>
          <a:fillRef idx="2">
            <a:schemeClr val="accent4"/>
          </a:fillRef>
          <a:effectRef idx="1">
            <a:schemeClr val="accent4"/>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The balance of innovation and wellbeing of the workforce shapes longer-term productivity and resilience in the NHS and its service quality outcomes.</a:t>
          </a:r>
        </a:p>
      </dgm:t>
    </dgm:pt>
    <dgm:pt modelId="{5BD3BE28-AEEC-40EC-8AC2-BA257E8F8D42}" cxnId="{B650D393-BF14-4ECA-B042-EECCD374437A}"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C4DC2FC0-365A-4093-BC5E-5980043DA4E0}" cxnId="{B650D393-BF14-4ECA-B042-EECCD374437A}"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3EE6BF10-63F9-4680-A1EB-AF1647756D6F}" type="pres">
      <dgm:prSet presAssocID="{D6265490-6983-4B23-AE9A-717A81214622}" presName="diagram" presStyleCnt="0">
        <dgm:presLayoutVars>
          <dgm:dir/>
          <dgm:resizeHandles val="exact"/>
        </dgm:presLayoutVars>
      </dgm:prSet>
      <dgm:spPr/>
    </dgm:pt>
    <dgm:pt modelId="{205BF75D-A09A-4B9A-8871-0BC82ACB6EDA}" type="pres">
      <dgm:prSet presAssocID="{65EC77D6-1CD7-48CB-B974-F8D4132DDBC1}" presName="node" presStyleLbl="node1" presStyleIdx="0" presStyleCnt="4" custScaleX="107339">
        <dgm:presLayoutVars>
          <dgm:bulletEnabled val="1"/>
        </dgm:presLayoutVars>
      </dgm:prSet>
      <dgm:spPr/>
    </dgm:pt>
    <dgm:pt modelId="{7B49172B-819C-4AA1-AAF8-2E63FE1E9416}" type="pres">
      <dgm:prSet presAssocID="{D8200AA6-0334-4FEB-BA6E-AD50995BDB7B}" presName="sibTrans" presStyleCnt="0"/>
      <dgm:spPr/>
    </dgm:pt>
    <dgm:pt modelId="{D95B1236-7B95-4610-B350-131974B078B5}" type="pres">
      <dgm:prSet presAssocID="{17326BB5-7F40-4FBE-A583-79384FF99724}" presName="node" presStyleLbl="node1" presStyleIdx="1" presStyleCnt="4">
        <dgm:presLayoutVars>
          <dgm:bulletEnabled val="1"/>
        </dgm:presLayoutVars>
      </dgm:prSet>
      <dgm:spPr/>
    </dgm:pt>
    <dgm:pt modelId="{03D34BCD-B4AE-45CA-9561-9EDC6F2C3D92}" type="pres">
      <dgm:prSet presAssocID="{C9A5B493-562B-4ECA-9864-DC9ED266C528}" presName="sibTrans" presStyleCnt="0"/>
      <dgm:spPr/>
    </dgm:pt>
    <dgm:pt modelId="{37176980-6AA1-4B3B-A603-5CDEBC733606}" type="pres">
      <dgm:prSet presAssocID="{E8CB533C-4A25-4BC2-B191-70B3B5BE8ECC}" presName="node" presStyleLbl="node1" presStyleIdx="2" presStyleCnt="4" custScaleX="107339">
        <dgm:presLayoutVars>
          <dgm:bulletEnabled val="1"/>
        </dgm:presLayoutVars>
      </dgm:prSet>
      <dgm:spPr/>
    </dgm:pt>
    <dgm:pt modelId="{1498E8D7-5E4B-45FB-8CAC-754DDA1CD0F3}" type="pres">
      <dgm:prSet presAssocID="{23A05560-9FFF-4DD2-91E6-4647EA5BA9CD}" presName="sibTrans" presStyleCnt="0"/>
      <dgm:spPr/>
    </dgm:pt>
    <dgm:pt modelId="{79406DFB-E376-4D99-8246-99D9272BCB99}" type="pres">
      <dgm:prSet presAssocID="{B3FEBA37-22B2-42EF-A875-DD776C23DAB3}" presName="node" presStyleLbl="node1" presStyleIdx="3" presStyleCnt="4">
        <dgm:presLayoutVars>
          <dgm:bulletEnabled val="1"/>
        </dgm:presLayoutVars>
      </dgm:prSet>
      <dgm:spPr/>
    </dgm:pt>
  </dgm:ptLst>
  <dgm:cxnLst>
    <dgm:cxn modelId="{7A4B5D3A-EFC1-46A6-B8D2-1936F0BB9C11}" srcId="{D6265490-6983-4B23-AE9A-717A81214622}" destId="{17326BB5-7F40-4FBE-A583-79384FF99724}" srcOrd="1" destOrd="0" parTransId="{66660F26-2621-46BA-A894-BA5C8B5DB4D9}" sibTransId="{C9A5B493-562B-4ECA-9864-DC9ED266C528}"/>
    <dgm:cxn modelId="{8B170366-36D1-4A48-AB86-74BC4EE6CAE2}" type="presOf" srcId="{17326BB5-7F40-4FBE-A583-79384FF99724}" destId="{D95B1236-7B95-4610-B350-131974B078B5}" srcOrd="0" destOrd="0" presId="urn:microsoft.com/office/officeart/2005/8/layout/default"/>
    <dgm:cxn modelId="{AE87C74F-3E9D-4880-85BC-547BA6F18A64}" type="presOf" srcId="{65EC77D6-1CD7-48CB-B974-F8D4132DDBC1}" destId="{205BF75D-A09A-4B9A-8871-0BC82ACB6EDA}" srcOrd="0" destOrd="0" presId="urn:microsoft.com/office/officeart/2005/8/layout/default"/>
    <dgm:cxn modelId="{B650D393-BF14-4ECA-B042-EECCD374437A}" srcId="{D6265490-6983-4B23-AE9A-717A81214622}" destId="{B3FEBA37-22B2-42EF-A875-DD776C23DAB3}" srcOrd="3" destOrd="0" parTransId="{5BD3BE28-AEEC-40EC-8AC2-BA257E8F8D42}" sibTransId="{C4DC2FC0-365A-4093-BC5E-5980043DA4E0}"/>
    <dgm:cxn modelId="{240B97C3-77EA-40D4-A202-A5717E565B02}" srcId="{D6265490-6983-4B23-AE9A-717A81214622}" destId="{65EC77D6-1CD7-48CB-B974-F8D4132DDBC1}" srcOrd="0" destOrd="0" parTransId="{D4D0CC2E-C7CD-46C5-AE63-4F5BAB8744A4}" sibTransId="{D8200AA6-0334-4FEB-BA6E-AD50995BDB7B}"/>
    <dgm:cxn modelId="{621EC7C9-F3CF-4F9E-B1D8-43CB58F46939}" type="presOf" srcId="{E8CB533C-4A25-4BC2-B191-70B3B5BE8ECC}" destId="{37176980-6AA1-4B3B-A603-5CDEBC733606}" srcOrd="0" destOrd="0" presId="urn:microsoft.com/office/officeart/2005/8/layout/default"/>
    <dgm:cxn modelId="{E990CCF1-B28C-405C-9D75-2B71112989A9}" srcId="{D6265490-6983-4B23-AE9A-717A81214622}" destId="{E8CB533C-4A25-4BC2-B191-70B3B5BE8ECC}" srcOrd="2" destOrd="0" parTransId="{F243545F-D25D-4811-BD0F-A3D26B4B2F27}" sibTransId="{23A05560-9FFF-4DD2-91E6-4647EA5BA9CD}"/>
    <dgm:cxn modelId="{A12B58F2-DDA9-4124-A892-BB5CC29C735D}" type="presOf" srcId="{B3FEBA37-22B2-42EF-A875-DD776C23DAB3}" destId="{79406DFB-E376-4D99-8246-99D9272BCB99}" srcOrd="0" destOrd="0" presId="urn:microsoft.com/office/officeart/2005/8/layout/default"/>
    <dgm:cxn modelId="{EA9BA5FA-2530-495C-9032-03D3F576BCEF}" type="presOf" srcId="{D6265490-6983-4B23-AE9A-717A81214622}" destId="{3EE6BF10-63F9-4680-A1EB-AF1647756D6F}" srcOrd="0" destOrd="0" presId="urn:microsoft.com/office/officeart/2005/8/layout/default"/>
    <dgm:cxn modelId="{DF07547B-F054-429E-8B96-45E0CDBDB89B}" type="presParOf" srcId="{3EE6BF10-63F9-4680-A1EB-AF1647756D6F}" destId="{205BF75D-A09A-4B9A-8871-0BC82ACB6EDA}" srcOrd="0" destOrd="0" presId="urn:microsoft.com/office/officeart/2005/8/layout/default"/>
    <dgm:cxn modelId="{AC3F6925-4287-4705-A3BE-295731AE9A6F}" type="presParOf" srcId="{3EE6BF10-63F9-4680-A1EB-AF1647756D6F}" destId="{7B49172B-819C-4AA1-AAF8-2E63FE1E9416}" srcOrd="1" destOrd="0" presId="urn:microsoft.com/office/officeart/2005/8/layout/default"/>
    <dgm:cxn modelId="{013DD539-67BB-4D84-8383-25CEE6EBB5F8}" type="presParOf" srcId="{3EE6BF10-63F9-4680-A1EB-AF1647756D6F}" destId="{D95B1236-7B95-4610-B350-131974B078B5}" srcOrd="2" destOrd="0" presId="urn:microsoft.com/office/officeart/2005/8/layout/default"/>
    <dgm:cxn modelId="{4A0B6586-447B-4CD2-8A00-B50519E0A39B}" type="presParOf" srcId="{3EE6BF10-63F9-4680-A1EB-AF1647756D6F}" destId="{03D34BCD-B4AE-45CA-9561-9EDC6F2C3D92}" srcOrd="3" destOrd="0" presId="urn:microsoft.com/office/officeart/2005/8/layout/default"/>
    <dgm:cxn modelId="{8AB3CE2D-616D-49BC-8B71-DAC402E01A91}" type="presParOf" srcId="{3EE6BF10-63F9-4680-A1EB-AF1647756D6F}" destId="{37176980-6AA1-4B3B-A603-5CDEBC733606}" srcOrd="4" destOrd="0" presId="urn:microsoft.com/office/officeart/2005/8/layout/default"/>
    <dgm:cxn modelId="{9BF4DBCD-0AF6-45C5-A960-A4A9D8050FB5}" type="presParOf" srcId="{3EE6BF10-63F9-4680-A1EB-AF1647756D6F}" destId="{1498E8D7-5E4B-45FB-8CAC-754DDA1CD0F3}" srcOrd="5" destOrd="0" presId="urn:microsoft.com/office/officeart/2005/8/layout/default"/>
    <dgm:cxn modelId="{8EC25567-CFD1-4199-A9CD-FCB620CC868A}" type="presParOf" srcId="{3EE6BF10-63F9-4680-A1EB-AF1647756D6F}" destId="{79406DFB-E376-4D99-8246-99D9272BCB99}" srcOrd="6" destOrd="0" presId="urn:microsoft.com/office/officeart/2005/8/layout/default"/>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6265490-6983-4B23-AE9A-717A81214622}" type="doc">
      <dgm:prSet loTypeId="urn:microsoft.com/office/officeart/2005/8/layout/default" loCatId="list" qsTypeId="urn:microsoft.com/office/officeart/2005/8/quickstyle/simple1" qsCatId="simple" csTypeId="urn:microsoft.com/office/officeart/2005/8/colors/accent4_1" csCatId="accent4" phldr="1"/>
      <dgm:spPr/>
      <dgm:t>
        <a:bodyPr/>
        <a:lstStyle/>
        <a:p>
          <a:endParaRPr lang="en-IN"/>
        </a:p>
      </dgm:t>
    </dgm:pt>
    <dgm:pt modelId="{65EC77D6-1CD7-48CB-B974-F8D4132DDBC1}">
      <dgm:prSet phldrT="[Text]" custT="1">
        <dgm:style>
          <a:lnRef idx="1">
            <a:schemeClr val="accent6"/>
          </a:lnRef>
          <a:fillRef idx="2">
            <a:schemeClr val="accent6"/>
          </a:fillRef>
          <a:effectRef idx="1">
            <a:schemeClr val="accent6"/>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AI can greatly enhance the potential for job design, but insufficiently prepared people can be a huge constraint in the sustainable evolution of job design and organisational capacity (Yang and Jiang, 2025).</a:t>
          </a:r>
          <a:endParaRPr lang="en-IN" sz="3600" dirty="0">
            <a:latin typeface="Times New Roman" panose="02020603050405020304" pitchFamily="18" charset="0"/>
            <a:cs typeface="Times New Roman" panose="02020603050405020304" pitchFamily="18" charset="0"/>
          </a:endParaRPr>
        </a:p>
      </dgm:t>
    </dgm:pt>
    <dgm:pt modelId="{D4D0CC2E-C7CD-46C5-AE63-4F5BAB8744A4}" cxnId="{240B97C3-77EA-40D4-A202-A5717E565B02}"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D8200AA6-0334-4FEB-BA6E-AD50995BDB7B}" cxnId="{240B97C3-77EA-40D4-A202-A5717E565B02}"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17326BB5-7F40-4FBE-A583-79384FF99724}">
      <dgm:prSet custT="1">
        <dgm:style>
          <a:lnRef idx="1">
            <a:schemeClr val="accent5"/>
          </a:lnRef>
          <a:fillRef idx="2">
            <a:schemeClr val="accent5"/>
          </a:fillRef>
          <a:effectRef idx="1">
            <a:schemeClr val="accent5"/>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Digital technologies add to satisfaction but create uncertainty and disengagement when there is not the right infrastructure.</a:t>
          </a:r>
        </a:p>
      </dgm:t>
    </dgm:pt>
    <dgm:pt modelId="{66660F26-2621-46BA-A894-BA5C8B5DB4D9}" cxnId="{7A4B5D3A-EFC1-46A6-B8D2-1936F0BB9C11}"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C9A5B493-562B-4ECA-9864-DC9ED266C528}" cxnId="{7A4B5D3A-EFC1-46A6-B8D2-1936F0BB9C11}"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E8CB533C-4A25-4BC2-B191-70B3B5BE8ECC}">
      <dgm:prSet custT="1">
        <dgm:style>
          <a:lnRef idx="1">
            <a:schemeClr val="accent3"/>
          </a:lnRef>
          <a:fillRef idx="2">
            <a:schemeClr val="accent3"/>
          </a:fillRef>
          <a:effectRef idx="1">
            <a:schemeClr val="accent3"/>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Governance, training, funds, and implementation capacity are some other areas of need at the country and regional level across the country that reduce the potential of efficiency through AI (Stewart and Brown, 2019).</a:t>
          </a:r>
        </a:p>
      </dgm:t>
    </dgm:pt>
    <dgm:pt modelId="{F243545F-D25D-4811-BD0F-A3D26B4B2F27}" cxnId="{E990CCF1-B28C-405C-9D75-2B71112989A9}"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23A05560-9FFF-4DD2-91E6-4647EA5BA9CD}" cxnId="{E990CCF1-B28C-405C-9D75-2B71112989A9}"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B3FEBA37-22B2-42EF-A875-DD776C23DAB3}">
      <dgm:prSet custT="1">
        <dgm:style>
          <a:lnRef idx="1">
            <a:schemeClr val="accent4"/>
          </a:lnRef>
          <a:fillRef idx="2">
            <a:schemeClr val="accent4"/>
          </a:fillRef>
          <a:effectRef idx="1">
            <a:schemeClr val="accent4"/>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The balance of innovation and wellbeing of the workforce shapes longer-term productivity and resilience in the NHS and its service quality outcomes.</a:t>
          </a:r>
        </a:p>
      </dgm:t>
    </dgm:pt>
    <dgm:pt modelId="{5BD3BE28-AEEC-40EC-8AC2-BA257E8F8D42}" cxnId="{B650D393-BF14-4ECA-B042-EECCD374437A}" type="parTrans">
      <dgm:prSet/>
      <dgm:spPr/>
      <dgm:t>
        <a:bodyPr/>
        <a:lstStyle/>
        <a:p>
          <a:endParaRPr lang="en-IN" sz="3600">
            <a:latin typeface="Times New Roman" panose="02020603050405020304" pitchFamily="18" charset="0"/>
            <a:cs typeface="Times New Roman" panose="02020603050405020304" pitchFamily="18" charset="0"/>
          </a:endParaRPr>
        </a:p>
      </dgm:t>
    </dgm:pt>
    <dgm:pt modelId="{C4DC2FC0-365A-4093-BC5E-5980043DA4E0}" cxnId="{B650D393-BF14-4ECA-B042-EECCD374437A}" type="sibTrans">
      <dgm:prSet/>
      <dgm:spPr/>
      <dgm:t>
        <a:bodyPr/>
        <a:lstStyle/>
        <a:p>
          <a:endParaRPr lang="en-IN" sz="3600">
            <a:latin typeface="Times New Roman" panose="02020603050405020304" pitchFamily="18" charset="0"/>
            <a:cs typeface="Times New Roman" panose="02020603050405020304" pitchFamily="18" charset="0"/>
          </a:endParaRPr>
        </a:p>
      </dgm:t>
    </dgm:pt>
    <dgm:pt modelId="{3EE6BF10-63F9-4680-A1EB-AF1647756D6F}" type="pres">
      <dgm:prSet presAssocID="{D6265490-6983-4B23-AE9A-717A81214622}" presName="diagram" presStyleCnt="0">
        <dgm:presLayoutVars>
          <dgm:dir/>
          <dgm:resizeHandles val="exact"/>
        </dgm:presLayoutVars>
      </dgm:prSet>
      <dgm:spPr/>
    </dgm:pt>
    <dgm:pt modelId="{205BF75D-A09A-4B9A-8871-0BC82ACB6EDA}" type="pres">
      <dgm:prSet presAssocID="{65EC77D6-1CD7-48CB-B974-F8D4132DDBC1}" presName="node" presStyleLbl="node1" presStyleIdx="0" presStyleCnt="4" custScaleX="107339">
        <dgm:presLayoutVars>
          <dgm:bulletEnabled val="1"/>
        </dgm:presLayoutVars>
      </dgm:prSet>
      <dgm:spPr/>
    </dgm:pt>
    <dgm:pt modelId="{7B49172B-819C-4AA1-AAF8-2E63FE1E9416}" type="pres">
      <dgm:prSet presAssocID="{D8200AA6-0334-4FEB-BA6E-AD50995BDB7B}" presName="sibTrans" presStyleCnt="0"/>
      <dgm:spPr/>
    </dgm:pt>
    <dgm:pt modelId="{D95B1236-7B95-4610-B350-131974B078B5}" type="pres">
      <dgm:prSet presAssocID="{17326BB5-7F40-4FBE-A583-79384FF99724}" presName="node" presStyleLbl="node1" presStyleIdx="1" presStyleCnt="4">
        <dgm:presLayoutVars>
          <dgm:bulletEnabled val="1"/>
        </dgm:presLayoutVars>
      </dgm:prSet>
      <dgm:spPr/>
    </dgm:pt>
    <dgm:pt modelId="{03D34BCD-B4AE-45CA-9561-9EDC6F2C3D92}" type="pres">
      <dgm:prSet presAssocID="{C9A5B493-562B-4ECA-9864-DC9ED266C528}" presName="sibTrans" presStyleCnt="0"/>
      <dgm:spPr/>
    </dgm:pt>
    <dgm:pt modelId="{37176980-6AA1-4B3B-A603-5CDEBC733606}" type="pres">
      <dgm:prSet presAssocID="{E8CB533C-4A25-4BC2-B191-70B3B5BE8ECC}" presName="node" presStyleLbl="node1" presStyleIdx="2" presStyleCnt="4" custScaleX="107339">
        <dgm:presLayoutVars>
          <dgm:bulletEnabled val="1"/>
        </dgm:presLayoutVars>
      </dgm:prSet>
      <dgm:spPr/>
    </dgm:pt>
    <dgm:pt modelId="{1498E8D7-5E4B-45FB-8CAC-754DDA1CD0F3}" type="pres">
      <dgm:prSet presAssocID="{23A05560-9FFF-4DD2-91E6-4647EA5BA9CD}" presName="sibTrans" presStyleCnt="0"/>
      <dgm:spPr/>
    </dgm:pt>
    <dgm:pt modelId="{79406DFB-E376-4D99-8246-99D9272BCB99}" type="pres">
      <dgm:prSet presAssocID="{B3FEBA37-22B2-42EF-A875-DD776C23DAB3}" presName="node" presStyleLbl="node1" presStyleIdx="3" presStyleCnt="4">
        <dgm:presLayoutVars>
          <dgm:bulletEnabled val="1"/>
        </dgm:presLayoutVars>
      </dgm:prSet>
      <dgm:spPr/>
    </dgm:pt>
  </dgm:ptLst>
  <dgm:cxnLst>
    <dgm:cxn modelId="{7A4B5D3A-EFC1-46A6-B8D2-1936F0BB9C11}" srcId="{D6265490-6983-4B23-AE9A-717A81214622}" destId="{17326BB5-7F40-4FBE-A583-79384FF99724}" srcOrd="1" destOrd="0" parTransId="{66660F26-2621-46BA-A894-BA5C8B5DB4D9}" sibTransId="{C9A5B493-562B-4ECA-9864-DC9ED266C528}"/>
    <dgm:cxn modelId="{8B170366-36D1-4A48-AB86-74BC4EE6CAE2}" type="presOf" srcId="{17326BB5-7F40-4FBE-A583-79384FF99724}" destId="{D95B1236-7B95-4610-B350-131974B078B5}" srcOrd="0" destOrd="0" presId="urn:microsoft.com/office/officeart/2005/8/layout/default"/>
    <dgm:cxn modelId="{AE87C74F-3E9D-4880-85BC-547BA6F18A64}" type="presOf" srcId="{65EC77D6-1CD7-48CB-B974-F8D4132DDBC1}" destId="{205BF75D-A09A-4B9A-8871-0BC82ACB6EDA}" srcOrd="0" destOrd="0" presId="urn:microsoft.com/office/officeart/2005/8/layout/default"/>
    <dgm:cxn modelId="{B650D393-BF14-4ECA-B042-EECCD374437A}" srcId="{D6265490-6983-4B23-AE9A-717A81214622}" destId="{B3FEBA37-22B2-42EF-A875-DD776C23DAB3}" srcOrd="3" destOrd="0" parTransId="{5BD3BE28-AEEC-40EC-8AC2-BA257E8F8D42}" sibTransId="{C4DC2FC0-365A-4093-BC5E-5980043DA4E0}"/>
    <dgm:cxn modelId="{240B97C3-77EA-40D4-A202-A5717E565B02}" srcId="{D6265490-6983-4B23-AE9A-717A81214622}" destId="{65EC77D6-1CD7-48CB-B974-F8D4132DDBC1}" srcOrd="0" destOrd="0" parTransId="{D4D0CC2E-C7CD-46C5-AE63-4F5BAB8744A4}" sibTransId="{D8200AA6-0334-4FEB-BA6E-AD50995BDB7B}"/>
    <dgm:cxn modelId="{621EC7C9-F3CF-4F9E-B1D8-43CB58F46939}" type="presOf" srcId="{E8CB533C-4A25-4BC2-B191-70B3B5BE8ECC}" destId="{37176980-6AA1-4B3B-A603-5CDEBC733606}" srcOrd="0" destOrd="0" presId="urn:microsoft.com/office/officeart/2005/8/layout/default"/>
    <dgm:cxn modelId="{E990CCF1-B28C-405C-9D75-2B71112989A9}" srcId="{D6265490-6983-4B23-AE9A-717A81214622}" destId="{E8CB533C-4A25-4BC2-B191-70B3B5BE8ECC}" srcOrd="2" destOrd="0" parTransId="{F243545F-D25D-4811-BD0F-A3D26B4B2F27}" sibTransId="{23A05560-9FFF-4DD2-91E6-4647EA5BA9CD}"/>
    <dgm:cxn modelId="{A12B58F2-DDA9-4124-A892-BB5CC29C735D}" type="presOf" srcId="{B3FEBA37-22B2-42EF-A875-DD776C23DAB3}" destId="{79406DFB-E376-4D99-8246-99D9272BCB99}" srcOrd="0" destOrd="0" presId="urn:microsoft.com/office/officeart/2005/8/layout/default"/>
    <dgm:cxn modelId="{EA9BA5FA-2530-495C-9032-03D3F576BCEF}" type="presOf" srcId="{D6265490-6983-4B23-AE9A-717A81214622}" destId="{3EE6BF10-63F9-4680-A1EB-AF1647756D6F}" srcOrd="0" destOrd="0" presId="urn:microsoft.com/office/officeart/2005/8/layout/default"/>
    <dgm:cxn modelId="{DF07547B-F054-429E-8B96-45E0CDBDB89B}" type="presParOf" srcId="{3EE6BF10-63F9-4680-A1EB-AF1647756D6F}" destId="{205BF75D-A09A-4B9A-8871-0BC82ACB6EDA}" srcOrd="0" destOrd="0" presId="urn:microsoft.com/office/officeart/2005/8/layout/default"/>
    <dgm:cxn modelId="{AC3F6925-4287-4705-A3BE-295731AE9A6F}" type="presParOf" srcId="{3EE6BF10-63F9-4680-A1EB-AF1647756D6F}" destId="{7B49172B-819C-4AA1-AAF8-2E63FE1E9416}" srcOrd="1" destOrd="0" presId="urn:microsoft.com/office/officeart/2005/8/layout/default"/>
    <dgm:cxn modelId="{013DD539-67BB-4D84-8383-25CEE6EBB5F8}" type="presParOf" srcId="{3EE6BF10-63F9-4680-A1EB-AF1647756D6F}" destId="{D95B1236-7B95-4610-B350-131974B078B5}" srcOrd="2" destOrd="0" presId="urn:microsoft.com/office/officeart/2005/8/layout/default"/>
    <dgm:cxn modelId="{4A0B6586-447B-4CD2-8A00-B50519E0A39B}" type="presParOf" srcId="{3EE6BF10-63F9-4680-A1EB-AF1647756D6F}" destId="{03D34BCD-B4AE-45CA-9561-9EDC6F2C3D92}" srcOrd="3" destOrd="0" presId="urn:microsoft.com/office/officeart/2005/8/layout/default"/>
    <dgm:cxn modelId="{8AB3CE2D-616D-49BC-8B71-DAC402E01A91}" type="presParOf" srcId="{3EE6BF10-63F9-4680-A1EB-AF1647756D6F}" destId="{37176980-6AA1-4B3B-A603-5CDEBC733606}" srcOrd="4" destOrd="0" presId="urn:microsoft.com/office/officeart/2005/8/layout/default"/>
    <dgm:cxn modelId="{9BF4DBCD-0AF6-45C5-A960-A4A9D8050FB5}" type="presParOf" srcId="{3EE6BF10-63F9-4680-A1EB-AF1647756D6F}" destId="{1498E8D7-5E4B-45FB-8CAC-754DDA1CD0F3}" srcOrd="5" destOrd="0" presId="urn:microsoft.com/office/officeart/2005/8/layout/default"/>
    <dgm:cxn modelId="{8EC25567-CFD1-4199-A9CD-FCB620CC868A}" type="presParOf" srcId="{3EE6BF10-63F9-4680-A1EB-AF1647756D6F}" destId="{79406DFB-E376-4D99-8246-99D9272BCB99}" srcOrd="6"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1C3F3B0-D659-440F-A2BB-2934EE595277}"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n-IN"/>
        </a:p>
      </dgm:t>
    </dgm:pt>
    <dgm:pt modelId="{8FC4583D-E50E-4DAE-A586-0A1A499B7FE7}">
      <dgm:prSet phldrT="[Tex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Organisational culture:</a:t>
          </a:r>
          <a:r>
            <a:rPr lang="en-IN" sz="3200" u="none">
              <a:latin typeface="Times New Roman" panose="02020603050405020304" pitchFamily="18" charset="0"/>
              <a:cs typeface="Times New Roman" panose="02020603050405020304" pitchFamily="18" charset="0"/>
            </a:rPr>
            <a:t> The resistance of the employees has an impact on the involvement, cooperation, and successful implementation of AI-based initiatives.</a:t>
          </a:r>
          <a:endParaRPr lang="en-IN" sz="3200">
            <a:latin typeface="Times New Roman" panose="02020603050405020304" pitchFamily="18" charset="0"/>
            <a:cs typeface="Times New Roman" panose="02020603050405020304" pitchFamily="18" charset="0"/>
          </a:endParaRPr>
        </a:p>
      </dgm:t>
    </dgm:pt>
    <dgm:pt modelId="{399884C8-EBCB-4D11-B41E-0F47A1F1FDA3}" cxnId="{56A025FD-B999-4A3A-8F2A-5C1207826C17}"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0B17BD2B-4723-4876-9C5A-E145253BB12F}" cxnId="{56A025FD-B999-4A3A-8F2A-5C1207826C17}"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3EBBE3D7-3BBE-418C-A03A-6F9DA19D63A7}">
      <dgm:prSe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External pressures: </a:t>
          </a:r>
          <a:r>
            <a:rPr lang="en-IN" sz="3200" u="none">
              <a:latin typeface="Times New Roman" panose="02020603050405020304" pitchFamily="18" charset="0"/>
              <a:cs typeface="Times New Roman" panose="02020603050405020304" pitchFamily="18" charset="0"/>
            </a:rPr>
            <a:t>Demand for AI is increasing, and the adoption rate is outpacing the capacity of the workforce and the organisation (Appiah, 2025).</a:t>
          </a:r>
        </a:p>
      </dgm:t>
    </dgm:pt>
    <dgm:pt modelId="{CE49FA90-4DA1-426D-86CC-66A6F10C58C1}" cxnId="{5C8C425D-3AF0-404B-9FCC-15AE5636AEDD}"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8517FCDB-26E5-4699-88F4-1856C3129AEA}" cxnId="{5C8C425D-3AF0-404B-9FCC-15AE5636AEDD}"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5016BD17-5244-425A-847F-B1A1C9083677}">
      <dgm:prSe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Technology:</a:t>
          </a:r>
          <a:r>
            <a:rPr lang="en-IN" sz="3200" u="none">
              <a:latin typeface="Times New Roman" panose="02020603050405020304" pitchFamily="18" charset="0"/>
              <a:cs typeface="Times New Roman" panose="02020603050405020304" pitchFamily="18" charset="0"/>
            </a:rPr>
            <a:t> Employees' competency, confidence in adopting technology and competence in AI training and education are organisation-wise limited.</a:t>
          </a:r>
        </a:p>
      </dgm:t>
    </dgm:pt>
    <dgm:pt modelId="{2BE51C47-35A3-44D1-86F3-5996E58B90AE}" cxnId="{7DDE97B0-A8F4-4011-96B7-6902B2E2000C}"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9F3DFC42-9E1C-4CB2-BB3C-BA9AAD38042F}" cxnId="{7DDE97B0-A8F4-4011-96B7-6902B2E2000C}"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FA50DB74-1D02-4C4B-BCDF-7E37DCD0E87B}">
      <dgm:prSe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Policy implementation: </a:t>
          </a:r>
          <a:r>
            <a:rPr lang="en-IN" sz="3200" u="none">
              <a:latin typeface="Times New Roman" panose="02020603050405020304" pitchFamily="18" charset="0"/>
              <a:cs typeface="Times New Roman" panose="02020603050405020304" pitchFamily="18" charset="0"/>
            </a:rPr>
            <a:t>Slow procurement and governance approval processes slowed AI implementation in 23 NHS trusts (Advisors, 2025).</a:t>
          </a:r>
        </a:p>
      </dgm:t>
    </dgm:pt>
    <dgm:pt modelId="{44196750-0C71-44CC-8D6C-3AD79371A481}" cxnId="{28B2D212-6BF7-41D1-BBC9-28619489E12B}"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AF7789C7-7268-4243-9CEC-99815DFAC67E}" cxnId="{28B2D212-6BF7-41D1-BBC9-28619489E12B}"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544F598E-1229-4FDC-8115-0273F6816C4A}" type="pres">
      <dgm:prSet presAssocID="{F1C3F3B0-D659-440F-A2BB-2934EE595277}" presName="Name0" presStyleCnt="0">
        <dgm:presLayoutVars>
          <dgm:dir/>
          <dgm:animLvl val="lvl"/>
          <dgm:resizeHandles val="exact"/>
        </dgm:presLayoutVars>
      </dgm:prSet>
      <dgm:spPr/>
    </dgm:pt>
    <dgm:pt modelId="{A524D877-DDD2-4715-B13A-E58D31998EF1}" type="pres">
      <dgm:prSet presAssocID="{FA50DB74-1D02-4C4B-BCDF-7E37DCD0E87B}" presName="boxAndChildren" presStyleCnt="0"/>
      <dgm:spPr/>
    </dgm:pt>
    <dgm:pt modelId="{44341E2D-82EC-4FA3-9841-FF8CE77643ED}" type="pres">
      <dgm:prSet presAssocID="{FA50DB74-1D02-4C4B-BCDF-7E37DCD0E87B}" presName="parentTextBox" presStyleLbl="node1" presStyleIdx="0" presStyleCnt="4"/>
      <dgm:spPr/>
    </dgm:pt>
    <dgm:pt modelId="{C80622A8-3E1A-4ABB-9DC1-521E0EAF8F0B}" type="pres">
      <dgm:prSet presAssocID="{9F3DFC42-9E1C-4CB2-BB3C-BA9AAD38042F}" presName="sp" presStyleCnt="0"/>
      <dgm:spPr/>
    </dgm:pt>
    <dgm:pt modelId="{495B7AF4-D7A6-4ED2-8CDD-9D157F82897A}" type="pres">
      <dgm:prSet presAssocID="{5016BD17-5244-425A-847F-B1A1C9083677}" presName="arrowAndChildren" presStyleCnt="0"/>
      <dgm:spPr/>
    </dgm:pt>
    <dgm:pt modelId="{36C6671D-4439-455E-B402-4F7D4A764558}" type="pres">
      <dgm:prSet presAssocID="{5016BD17-5244-425A-847F-B1A1C9083677}" presName="parentTextArrow" presStyleLbl="node1" presStyleIdx="1" presStyleCnt="4"/>
      <dgm:spPr/>
    </dgm:pt>
    <dgm:pt modelId="{698FB895-4355-43B8-A09A-90F630640E83}" type="pres">
      <dgm:prSet presAssocID="{8517FCDB-26E5-4699-88F4-1856C3129AEA}" presName="sp" presStyleCnt="0"/>
      <dgm:spPr/>
    </dgm:pt>
    <dgm:pt modelId="{4E0DC99B-66D4-41A8-B1DA-ED871E30FE55}" type="pres">
      <dgm:prSet presAssocID="{3EBBE3D7-3BBE-418C-A03A-6F9DA19D63A7}" presName="arrowAndChildren" presStyleCnt="0"/>
      <dgm:spPr/>
    </dgm:pt>
    <dgm:pt modelId="{0366A671-9D3D-4050-930F-46CF07BF392B}" type="pres">
      <dgm:prSet presAssocID="{3EBBE3D7-3BBE-418C-A03A-6F9DA19D63A7}" presName="parentTextArrow" presStyleLbl="node1" presStyleIdx="2" presStyleCnt="4"/>
      <dgm:spPr/>
    </dgm:pt>
    <dgm:pt modelId="{0A35AE0C-F161-45E0-92E6-27CDD051378F}" type="pres">
      <dgm:prSet presAssocID="{0B17BD2B-4723-4876-9C5A-E145253BB12F}" presName="sp" presStyleCnt="0"/>
      <dgm:spPr/>
    </dgm:pt>
    <dgm:pt modelId="{1E06E22E-1EE8-4A83-BA88-CB7B0419673D}" type="pres">
      <dgm:prSet presAssocID="{8FC4583D-E50E-4DAE-A586-0A1A499B7FE7}" presName="arrowAndChildren" presStyleCnt="0"/>
      <dgm:spPr/>
    </dgm:pt>
    <dgm:pt modelId="{598DBE35-CA53-4A37-BB4C-11E0A66B5A3B}" type="pres">
      <dgm:prSet presAssocID="{8FC4583D-E50E-4DAE-A586-0A1A499B7FE7}" presName="parentTextArrow" presStyleLbl="node1" presStyleIdx="3" presStyleCnt="4"/>
      <dgm:spPr/>
    </dgm:pt>
  </dgm:ptLst>
  <dgm:cxnLst>
    <dgm:cxn modelId="{28B2D212-6BF7-41D1-BBC9-28619489E12B}" srcId="{F1C3F3B0-D659-440F-A2BB-2934EE595277}" destId="{FA50DB74-1D02-4C4B-BCDF-7E37DCD0E87B}" srcOrd="3" destOrd="0" parTransId="{44196750-0C71-44CC-8D6C-3AD79371A481}" sibTransId="{AF7789C7-7268-4243-9CEC-99815DFAC67E}"/>
    <dgm:cxn modelId="{52DBE62C-761C-4E1B-B92D-B45E75B28C0B}" type="presOf" srcId="{3EBBE3D7-3BBE-418C-A03A-6F9DA19D63A7}" destId="{0366A671-9D3D-4050-930F-46CF07BF392B}" srcOrd="0" destOrd="0" presId="urn:microsoft.com/office/officeart/2005/8/layout/process4"/>
    <dgm:cxn modelId="{5C8C425D-3AF0-404B-9FCC-15AE5636AEDD}" srcId="{F1C3F3B0-D659-440F-A2BB-2934EE595277}" destId="{3EBBE3D7-3BBE-418C-A03A-6F9DA19D63A7}" srcOrd="1" destOrd="0" parTransId="{CE49FA90-4DA1-426D-86CC-66A6F10C58C1}" sibTransId="{8517FCDB-26E5-4699-88F4-1856C3129AEA}"/>
    <dgm:cxn modelId="{03678268-64DA-482D-860B-07DEBEB777E7}" type="presOf" srcId="{8FC4583D-E50E-4DAE-A586-0A1A499B7FE7}" destId="{598DBE35-CA53-4A37-BB4C-11E0A66B5A3B}" srcOrd="0" destOrd="0" presId="urn:microsoft.com/office/officeart/2005/8/layout/process4"/>
    <dgm:cxn modelId="{FF374282-6CFE-4E87-8127-38453994BDFB}" type="presOf" srcId="{FA50DB74-1D02-4C4B-BCDF-7E37DCD0E87B}" destId="{44341E2D-82EC-4FA3-9841-FF8CE77643ED}" srcOrd="0" destOrd="0" presId="urn:microsoft.com/office/officeart/2005/8/layout/process4"/>
    <dgm:cxn modelId="{FCF63E9A-F2AD-4C3E-967A-3ECFDE6BEE07}" type="presOf" srcId="{5016BD17-5244-425A-847F-B1A1C9083677}" destId="{36C6671D-4439-455E-B402-4F7D4A764558}" srcOrd="0" destOrd="0" presId="urn:microsoft.com/office/officeart/2005/8/layout/process4"/>
    <dgm:cxn modelId="{D7EC4B9A-2FC3-4211-B030-AD3EE4290D32}" type="presOf" srcId="{F1C3F3B0-D659-440F-A2BB-2934EE595277}" destId="{544F598E-1229-4FDC-8115-0273F6816C4A}" srcOrd="0" destOrd="0" presId="urn:microsoft.com/office/officeart/2005/8/layout/process4"/>
    <dgm:cxn modelId="{7DDE97B0-A8F4-4011-96B7-6902B2E2000C}" srcId="{F1C3F3B0-D659-440F-A2BB-2934EE595277}" destId="{5016BD17-5244-425A-847F-B1A1C9083677}" srcOrd="2" destOrd="0" parTransId="{2BE51C47-35A3-44D1-86F3-5996E58B90AE}" sibTransId="{9F3DFC42-9E1C-4CB2-BB3C-BA9AAD38042F}"/>
    <dgm:cxn modelId="{56A025FD-B999-4A3A-8F2A-5C1207826C17}" srcId="{F1C3F3B0-D659-440F-A2BB-2934EE595277}" destId="{8FC4583D-E50E-4DAE-A586-0A1A499B7FE7}" srcOrd="0" destOrd="0" parTransId="{399884C8-EBCB-4D11-B41E-0F47A1F1FDA3}" sibTransId="{0B17BD2B-4723-4876-9C5A-E145253BB12F}"/>
    <dgm:cxn modelId="{56155285-513E-48DC-B2BD-ED171AADFDCE}" type="presParOf" srcId="{544F598E-1229-4FDC-8115-0273F6816C4A}" destId="{A524D877-DDD2-4715-B13A-E58D31998EF1}" srcOrd="0" destOrd="0" presId="urn:microsoft.com/office/officeart/2005/8/layout/process4"/>
    <dgm:cxn modelId="{40B320BA-04DA-4DFD-BEE5-BFF8575A96A7}" type="presParOf" srcId="{A524D877-DDD2-4715-B13A-E58D31998EF1}" destId="{44341E2D-82EC-4FA3-9841-FF8CE77643ED}" srcOrd="0" destOrd="0" presId="urn:microsoft.com/office/officeart/2005/8/layout/process4"/>
    <dgm:cxn modelId="{76B5A781-ECF4-497F-9A15-6AB7F812AB13}" type="presParOf" srcId="{544F598E-1229-4FDC-8115-0273F6816C4A}" destId="{C80622A8-3E1A-4ABB-9DC1-521E0EAF8F0B}" srcOrd="1" destOrd="0" presId="urn:microsoft.com/office/officeart/2005/8/layout/process4"/>
    <dgm:cxn modelId="{F4AFAD9B-80B6-4C9D-8F45-6A57207BE820}" type="presParOf" srcId="{544F598E-1229-4FDC-8115-0273F6816C4A}" destId="{495B7AF4-D7A6-4ED2-8CDD-9D157F82897A}" srcOrd="2" destOrd="0" presId="urn:microsoft.com/office/officeart/2005/8/layout/process4"/>
    <dgm:cxn modelId="{45DF5F69-418E-424C-8069-48C16D3BC5C6}" type="presParOf" srcId="{495B7AF4-D7A6-4ED2-8CDD-9D157F82897A}" destId="{36C6671D-4439-455E-B402-4F7D4A764558}" srcOrd="0" destOrd="0" presId="urn:microsoft.com/office/officeart/2005/8/layout/process4"/>
    <dgm:cxn modelId="{DA76E576-2D1C-4A37-BD37-D083D9C7E044}" type="presParOf" srcId="{544F598E-1229-4FDC-8115-0273F6816C4A}" destId="{698FB895-4355-43B8-A09A-90F630640E83}" srcOrd="3" destOrd="0" presId="urn:microsoft.com/office/officeart/2005/8/layout/process4"/>
    <dgm:cxn modelId="{CD3C60B7-D01E-448E-B813-743C2F30F19A}" type="presParOf" srcId="{544F598E-1229-4FDC-8115-0273F6816C4A}" destId="{4E0DC99B-66D4-41A8-B1DA-ED871E30FE55}" srcOrd="4" destOrd="0" presId="urn:microsoft.com/office/officeart/2005/8/layout/process4"/>
    <dgm:cxn modelId="{93A6FAC8-40DF-4181-B6F4-68E9B38B06D6}" type="presParOf" srcId="{4E0DC99B-66D4-41A8-B1DA-ED871E30FE55}" destId="{0366A671-9D3D-4050-930F-46CF07BF392B}" srcOrd="0" destOrd="0" presId="urn:microsoft.com/office/officeart/2005/8/layout/process4"/>
    <dgm:cxn modelId="{B7202DBC-878D-4435-9D86-8BB43E3F60DC}" type="presParOf" srcId="{544F598E-1229-4FDC-8115-0273F6816C4A}" destId="{0A35AE0C-F161-45E0-92E6-27CDD051378F}" srcOrd="5" destOrd="0" presId="urn:microsoft.com/office/officeart/2005/8/layout/process4"/>
    <dgm:cxn modelId="{57CC4392-B853-489B-89CD-FFB30DCFDC54}" type="presParOf" srcId="{544F598E-1229-4FDC-8115-0273F6816C4A}" destId="{1E06E22E-1EE8-4A83-BA88-CB7B0419673D}" srcOrd="6" destOrd="0" presId="urn:microsoft.com/office/officeart/2005/8/layout/process4"/>
    <dgm:cxn modelId="{CDD4921D-56E0-4685-9D09-918D2D461DEB}" type="presParOf" srcId="{1E06E22E-1EE8-4A83-BA88-CB7B0419673D}" destId="{598DBE35-CA53-4A37-BB4C-11E0A66B5A3B}" srcOrd="0" destOrd="0" presId="urn:microsoft.com/office/officeart/2005/8/layout/process4"/>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1C3F3B0-D659-440F-A2BB-2934EE595277}"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n-IN"/>
        </a:p>
      </dgm:t>
    </dgm:pt>
    <dgm:pt modelId="{8FC4583D-E50E-4DAE-A586-0A1A499B7FE7}">
      <dgm:prSet phldrT="[Tex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Organisational culture:</a:t>
          </a:r>
          <a:r>
            <a:rPr lang="en-IN" sz="3200" u="none">
              <a:latin typeface="Times New Roman" panose="02020603050405020304" pitchFamily="18" charset="0"/>
              <a:cs typeface="Times New Roman" panose="02020603050405020304" pitchFamily="18" charset="0"/>
            </a:rPr>
            <a:t> The resistance of the employees has an impact on the involvement, cooperation, and successful implementation of AI-based initiatives.</a:t>
          </a:r>
          <a:endParaRPr lang="en-IN" sz="3200">
            <a:latin typeface="Times New Roman" panose="02020603050405020304" pitchFamily="18" charset="0"/>
            <a:cs typeface="Times New Roman" panose="02020603050405020304" pitchFamily="18" charset="0"/>
          </a:endParaRPr>
        </a:p>
      </dgm:t>
    </dgm:pt>
    <dgm:pt modelId="{399884C8-EBCB-4D11-B41E-0F47A1F1FDA3}" cxnId="{56A025FD-B999-4A3A-8F2A-5C1207826C17}"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0B17BD2B-4723-4876-9C5A-E145253BB12F}" cxnId="{56A025FD-B999-4A3A-8F2A-5C1207826C17}"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3EBBE3D7-3BBE-418C-A03A-6F9DA19D63A7}">
      <dgm:prSe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External pressures: </a:t>
          </a:r>
          <a:r>
            <a:rPr lang="en-IN" sz="3200" u="none">
              <a:latin typeface="Times New Roman" panose="02020603050405020304" pitchFamily="18" charset="0"/>
              <a:cs typeface="Times New Roman" panose="02020603050405020304" pitchFamily="18" charset="0"/>
            </a:rPr>
            <a:t>Demand for AI is increasing, and the adoption rate is outpacing the capacity of the workforce and the organisation (Appiah, 2025).</a:t>
          </a:r>
        </a:p>
      </dgm:t>
    </dgm:pt>
    <dgm:pt modelId="{CE49FA90-4DA1-426D-86CC-66A6F10C58C1}" cxnId="{5C8C425D-3AF0-404B-9FCC-15AE5636AEDD}"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8517FCDB-26E5-4699-88F4-1856C3129AEA}" cxnId="{5C8C425D-3AF0-404B-9FCC-15AE5636AEDD}"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5016BD17-5244-425A-847F-B1A1C9083677}">
      <dgm:prSe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Technology:</a:t>
          </a:r>
          <a:r>
            <a:rPr lang="en-IN" sz="3200" u="none">
              <a:latin typeface="Times New Roman" panose="02020603050405020304" pitchFamily="18" charset="0"/>
              <a:cs typeface="Times New Roman" panose="02020603050405020304" pitchFamily="18" charset="0"/>
            </a:rPr>
            <a:t> Employees' competency, confidence in adopting technology and competence in AI training and education are organisation-wise limited.</a:t>
          </a:r>
        </a:p>
      </dgm:t>
    </dgm:pt>
    <dgm:pt modelId="{2BE51C47-35A3-44D1-86F3-5996E58B90AE}" cxnId="{7DDE97B0-A8F4-4011-96B7-6902B2E2000C}"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9F3DFC42-9E1C-4CB2-BB3C-BA9AAD38042F}" cxnId="{7DDE97B0-A8F4-4011-96B7-6902B2E2000C}"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FA50DB74-1D02-4C4B-BCDF-7E37DCD0E87B}">
      <dgm:prSe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Policy implementation: </a:t>
          </a:r>
          <a:r>
            <a:rPr lang="en-IN" sz="3200" u="none">
              <a:latin typeface="Times New Roman" panose="02020603050405020304" pitchFamily="18" charset="0"/>
              <a:cs typeface="Times New Roman" panose="02020603050405020304" pitchFamily="18" charset="0"/>
            </a:rPr>
            <a:t>Slow procurement and governance approval processes slowed AI implementation in 23 NHS trusts (Advisors, 2025).</a:t>
          </a:r>
        </a:p>
      </dgm:t>
    </dgm:pt>
    <dgm:pt modelId="{44196750-0C71-44CC-8D6C-3AD79371A481}" cxnId="{28B2D212-6BF7-41D1-BBC9-28619489E12B}" type="parTrans">
      <dgm:prSet/>
      <dgm:spPr/>
      <dgm:t>
        <a:bodyPr/>
        <a:lstStyle/>
        <a:p>
          <a:endParaRPr lang="en-IN" sz="3200">
            <a:latin typeface="Times New Roman" panose="02020603050405020304" pitchFamily="18" charset="0"/>
            <a:cs typeface="Times New Roman" panose="02020603050405020304" pitchFamily="18" charset="0"/>
          </a:endParaRPr>
        </a:p>
      </dgm:t>
    </dgm:pt>
    <dgm:pt modelId="{AF7789C7-7268-4243-9CEC-99815DFAC67E}" cxnId="{28B2D212-6BF7-41D1-BBC9-28619489E12B}" type="sibTrans">
      <dgm:prSet/>
      <dgm:spPr/>
      <dgm:t>
        <a:bodyPr/>
        <a:lstStyle/>
        <a:p>
          <a:endParaRPr lang="en-IN" sz="3200">
            <a:latin typeface="Times New Roman" panose="02020603050405020304" pitchFamily="18" charset="0"/>
            <a:cs typeface="Times New Roman" panose="02020603050405020304" pitchFamily="18" charset="0"/>
          </a:endParaRPr>
        </a:p>
      </dgm:t>
    </dgm:pt>
    <dgm:pt modelId="{544F598E-1229-4FDC-8115-0273F6816C4A}" type="pres">
      <dgm:prSet presAssocID="{F1C3F3B0-D659-440F-A2BB-2934EE595277}" presName="Name0" presStyleCnt="0">
        <dgm:presLayoutVars>
          <dgm:dir/>
          <dgm:animLvl val="lvl"/>
          <dgm:resizeHandles val="exact"/>
        </dgm:presLayoutVars>
      </dgm:prSet>
      <dgm:spPr/>
    </dgm:pt>
    <dgm:pt modelId="{A524D877-DDD2-4715-B13A-E58D31998EF1}" type="pres">
      <dgm:prSet presAssocID="{FA50DB74-1D02-4C4B-BCDF-7E37DCD0E87B}" presName="boxAndChildren" presStyleCnt="0"/>
      <dgm:spPr/>
    </dgm:pt>
    <dgm:pt modelId="{44341E2D-82EC-4FA3-9841-FF8CE77643ED}" type="pres">
      <dgm:prSet presAssocID="{FA50DB74-1D02-4C4B-BCDF-7E37DCD0E87B}" presName="parentTextBox" presStyleLbl="node1" presStyleIdx="0" presStyleCnt="4"/>
      <dgm:spPr/>
    </dgm:pt>
    <dgm:pt modelId="{C80622A8-3E1A-4ABB-9DC1-521E0EAF8F0B}" type="pres">
      <dgm:prSet presAssocID="{9F3DFC42-9E1C-4CB2-BB3C-BA9AAD38042F}" presName="sp" presStyleCnt="0"/>
      <dgm:spPr/>
    </dgm:pt>
    <dgm:pt modelId="{495B7AF4-D7A6-4ED2-8CDD-9D157F82897A}" type="pres">
      <dgm:prSet presAssocID="{5016BD17-5244-425A-847F-B1A1C9083677}" presName="arrowAndChildren" presStyleCnt="0"/>
      <dgm:spPr/>
    </dgm:pt>
    <dgm:pt modelId="{36C6671D-4439-455E-B402-4F7D4A764558}" type="pres">
      <dgm:prSet presAssocID="{5016BD17-5244-425A-847F-B1A1C9083677}" presName="parentTextArrow" presStyleLbl="node1" presStyleIdx="1" presStyleCnt="4"/>
      <dgm:spPr/>
    </dgm:pt>
    <dgm:pt modelId="{698FB895-4355-43B8-A09A-90F630640E83}" type="pres">
      <dgm:prSet presAssocID="{8517FCDB-26E5-4699-88F4-1856C3129AEA}" presName="sp" presStyleCnt="0"/>
      <dgm:spPr/>
    </dgm:pt>
    <dgm:pt modelId="{4E0DC99B-66D4-41A8-B1DA-ED871E30FE55}" type="pres">
      <dgm:prSet presAssocID="{3EBBE3D7-3BBE-418C-A03A-6F9DA19D63A7}" presName="arrowAndChildren" presStyleCnt="0"/>
      <dgm:spPr/>
    </dgm:pt>
    <dgm:pt modelId="{0366A671-9D3D-4050-930F-46CF07BF392B}" type="pres">
      <dgm:prSet presAssocID="{3EBBE3D7-3BBE-418C-A03A-6F9DA19D63A7}" presName="parentTextArrow" presStyleLbl="node1" presStyleIdx="2" presStyleCnt="4"/>
      <dgm:spPr/>
    </dgm:pt>
    <dgm:pt modelId="{0A35AE0C-F161-45E0-92E6-27CDD051378F}" type="pres">
      <dgm:prSet presAssocID="{0B17BD2B-4723-4876-9C5A-E145253BB12F}" presName="sp" presStyleCnt="0"/>
      <dgm:spPr/>
    </dgm:pt>
    <dgm:pt modelId="{1E06E22E-1EE8-4A83-BA88-CB7B0419673D}" type="pres">
      <dgm:prSet presAssocID="{8FC4583D-E50E-4DAE-A586-0A1A499B7FE7}" presName="arrowAndChildren" presStyleCnt="0"/>
      <dgm:spPr/>
    </dgm:pt>
    <dgm:pt modelId="{598DBE35-CA53-4A37-BB4C-11E0A66B5A3B}" type="pres">
      <dgm:prSet presAssocID="{8FC4583D-E50E-4DAE-A586-0A1A499B7FE7}" presName="parentTextArrow" presStyleLbl="node1" presStyleIdx="3" presStyleCnt="4"/>
      <dgm:spPr/>
    </dgm:pt>
  </dgm:ptLst>
  <dgm:cxnLst>
    <dgm:cxn modelId="{28B2D212-6BF7-41D1-BBC9-28619489E12B}" srcId="{F1C3F3B0-D659-440F-A2BB-2934EE595277}" destId="{FA50DB74-1D02-4C4B-BCDF-7E37DCD0E87B}" srcOrd="3" destOrd="0" parTransId="{44196750-0C71-44CC-8D6C-3AD79371A481}" sibTransId="{AF7789C7-7268-4243-9CEC-99815DFAC67E}"/>
    <dgm:cxn modelId="{52DBE62C-761C-4E1B-B92D-B45E75B28C0B}" type="presOf" srcId="{3EBBE3D7-3BBE-418C-A03A-6F9DA19D63A7}" destId="{0366A671-9D3D-4050-930F-46CF07BF392B}" srcOrd="0" destOrd="0" presId="urn:microsoft.com/office/officeart/2005/8/layout/process4"/>
    <dgm:cxn modelId="{5C8C425D-3AF0-404B-9FCC-15AE5636AEDD}" srcId="{F1C3F3B0-D659-440F-A2BB-2934EE595277}" destId="{3EBBE3D7-3BBE-418C-A03A-6F9DA19D63A7}" srcOrd="1" destOrd="0" parTransId="{CE49FA90-4DA1-426D-86CC-66A6F10C58C1}" sibTransId="{8517FCDB-26E5-4699-88F4-1856C3129AEA}"/>
    <dgm:cxn modelId="{03678268-64DA-482D-860B-07DEBEB777E7}" type="presOf" srcId="{8FC4583D-E50E-4DAE-A586-0A1A499B7FE7}" destId="{598DBE35-CA53-4A37-BB4C-11E0A66B5A3B}" srcOrd="0" destOrd="0" presId="urn:microsoft.com/office/officeart/2005/8/layout/process4"/>
    <dgm:cxn modelId="{FF374282-6CFE-4E87-8127-38453994BDFB}" type="presOf" srcId="{FA50DB74-1D02-4C4B-BCDF-7E37DCD0E87B}" destId="{44341E2D-82EC-4FA3-9841-FF8CE77643ED}" srcOrd="0" destOrd="0" presId="urn:microsoft.com/office/officeart/2005/8/layout/process4"/>
    <dgm:cxn modelId="{FCF63E9A-F2AD-4C3E-967A-3ECFDE6BEE07}" type="presOf" srcId="{5016BD17-5244-425A-847F-B1A1C9083677}" destId="{36C6671D-4439-455E-B402-4F7D4A764558}" srcOrd="0" destOrd="0" presId="urn:microsoft.com/office/officeart/2005/8/layout/process4"/>
    <dgm:cxn modelId="{D7EC4B9A-2FC3-4211-B030-AD3EE4290D32}" type="presOf" srcId="{F1C3F3B0-D659-440F-A2BB-2934EE595277}" destId="{544F598E-1229-4FDC-8115-0273F6816C4A}" srcOrd="0" destOrd="0" presId="urn:microsoft.com/office/officeart/2005/8/layout/process4"/>
    <dgm:cxn modelId="{7DDE97B0-A8F4-4011-96B7-6902B2E2000C}" srcId="{F1C3F3B0-D659-440F-A2BB-2934EE595277}" destId="{5016BD17-5244-425A-847F-B1A1C9083677}" srcOrd="2" destOrd="0" parTransId="{2BE51C47-35A3-44D1-86F3-5996E58B90AE}" sibTransId="{9F3DFC42-9E1C-4CB2-BB3C-BA9AAD38042F}"/>
    <dgm:cxn modelId="{56A025FD-B999-4A3A-8F2A-5C1207826C17}" srcId="{F1C3F3B0-D659-440F-A2BB-2934EE595277}" destId="{8FC4583D-E50E-4DAE-A586-0A1A499B7FE7}" srcOrd="0" destOrd="0" parTransId="{399884C8-EBCB-4D11-B41E-0F47A1F1FDA3}" sibTransId="{0B17BD2B-4723-4876-9C5A-E145253BB12F}"/>
    <dgm:cxn modelId="{56155285-513E-48DC-B2BD-ED171AADFDCE}" type="presParOf" srcId="{544F598E-1229-4FDC-8115-0273F6816C4A}" destId="{A524D877-DDD2-4715-B13A-E58D31998EF1}" srcOrd="0" destOrd="0" presId="urn:microsoft.com/office/officeart/2005/8/layout/process4"/>
    <dgm:cxn modelId="{40B320BA-04DA-4DFD-BEE5-BFF8575A96A7}" type="presParOf" srcId="{A524D877-DDD2-4715-B13A-E58D31998EF1}" destId="{44341E2D-82EC-4FA3-9841-FF8CE77643ED}" srcOrd="0" destOrd="0" presId="urn:microsoft.com/office/officeart/2005/8/layout/process4"/>
    <dgm:cxn modelId="{76B5A781-ECF4-497F-9A15-6AB7F812AB13}" type="presParOf" srcId="{544F598E-1229-4FDC-8115-0273F6816C4A}" destId="{C80622A8-3E1A-4ABB-9DC1-521E0EAF8F0B}" srcOrd="1" destOrd="0" presId="urn:microsoft.com/office/officeart/2005/8/layout/process4"/>
    <dgm:cxn modelId="{F4AFAD9B-80B6-4C9D-8F45-6A57207BE820}" type="presParOf" srcId="{544F598E-1229-4FDC-8115-0273F6816C4A}" destId="{495B7AF4-D7A6-4ED2-8CDD-9D157F82897A}" srcOrd="2" destOrd="0" presId="urn:microsoft.com/office/officeart/2005/8/layout/process4"/>
    <dgm:cxn modelId="{45DF5F69-418E-424C-8069-48C16D3BC5C6}" type="presParOf" srcId="{495B7AF4-D7A6-4ED2-8CDD-9D157F82897A}" destId="{36C6671D-4439-455E-B402-4F7D4A764558}" srcOrd="0" destOrd="0" presId="urn:microsoft.com/office/officeart/2005/8/layout/process4"/>
    <dgm:cxn modelId="{DA76E576-2D1C-4A37-BD37-D083D9C7E044}" type="presParOf" srcId="{544F598E-1229-4FDC-8115-0273F6816C4A}" destId="{698FB895-4355-43B8-A09A-90F630640E83}" srcOrd="3" destOrd="0" presId="urn:microsoft.com/office/officeart/2005/8/layout/process4"/>
    <dgm:cxn modelId="{CD3C60B7-D01E-448E-B813-743C2F30F19A}" type="presParOf" srcId="{544F598E-1229-4FDC-8115-0273F6816C4A}" destId="{4E0DC99B-66D4-41A8-B1DA-ED871E30FE55}" srcOrd="4" destOrd="0" presId="urn:microsoft.com/office/officeart/2005/8/layout/process4"/>
    <dgm:cxn modelId="{93A6FAC8-40DF-4181-B6F4-68E9B38B06D6}" type="presParOf" srcId="{4E0DC99B-66D4-41A8-B1DA-ED871E30FE55}" destId="{0366A671-9D3D-4050-930F-46CF07BF392B}" srcOrd="0" destOrd="0" presId="urn:microsoft.com/office/officeart/2005/8/layout/process4"/>
    <dgm:cxn modelId="{B7202DBC-878D-4435-9D86-8BB43E3F60DC}" type="presParOf" srcId="{544F598E-1229-4FDC-8115-0273F6816C4A}" destId="{0A35AE0C-F161-45E0-92E6-27CDD051378F}" srcOrd="5" destOrd="0" presId="urn:microsoft.com/office/officeart/2005/8/layout/process4"/>
    <dgm:cxn modelId="{57CC4392-B853-489B-89CD-FFB30DCFDC54}" type="presParOf" srcId="{544F598E-1229-4FDC-8115-0273F6816C4A}" destId="{1E06E22E-1EE8-4A83-BA88-CB7B0419673D}" srcOrd="6" destOrd="0" presId="urn:microsoft.com/office/officeart/2005/8/layout/process4"/>
    <dgm:cxn modelId="{CDD4921D-56E0-4685-9D09-918D2D461DEB}" type="presParOf" srcId="{1E06E22E-1EE8-4A83-BA88-CB7B0419673D}" destId="{598DBE35-CA53-4A37-BB4C-11E0A66B5A3B}" srcOrd="0" destOrd="0" presId="urn:microsoft.com/office/officeart/2005/8/layout/process4"/>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B5C9B18-9497-479E-B19A-696D3EB2A43C}" type="doc">
      <dgm:prSet loTypeId="urn:microsoft.com/office/officeart/2005/8/layout/process4" loCatId="list" qsTypeId="urn:microsoft.com/office/officeart/2005/8/quickstyle/simple1" qsCatId="simple" csTypeId="urn:microsoft.com/office/officeart/2005/8/colors/colorful3" csCatId="colorful" phldr="1"/>
      <dgm:spPr/>
      <dgm:t>
        <a:bodyPr/>
        <a:lstStyle/>
        <a:p>
          <a:endParaRPr lang="en-IN"/>
        </a:p>
      </dgm:t>
    </dgm:pt>
    <dgm:pt modelId="{78E37201-81B9-43BD-A0F7-B3CBBB9E14B0}">
      <dgm:prSet phldrT="[Tex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Policy design: </a:t>
          </a:r>
          <a:r>
            <a:rPr lang="en-IN" u="none">
              <a:latin typeface="Times New Roman" panose="02020603050405020304" pitchFamily="18" charset="0"/>
              <a:cs typeface="Times New Roman" panose="02020603050405020304" pitchFamily="18" charset="0"/>
            </a:rPr>
            <a:t>AI governance frameworks and structures are still underdeveloped and inconsistent between staff of NHS organisations (Sides </a:t>
          </a:r>
          <a:r>
            <a:rPr lang="en-IN" i="1" u="none">
              <a:latin typeface="Times New Roman" panose="02020603050405020304" pitchFamily="18" charset="0"/>
              <a:cs typeface="Times New Roman" panose="02020603050405020304" pitchFamily="18" charset="0"/>
            </a:rPr>
            <a:t>et al. </a:t>
          </a:r>
          <a:r>
            <a:rPr lang="en-IN" u="none">
              <a:latin typeface="Times New Roman" panose="02020603050405020304" pitchFamily="18" charset="0"/>
              <a:cs typeface="Times New Roman" panose="02020603050405020304" pitchFamily="18" charset="0"/>
            </a:rPr>
            <a:t>2025).</a:t>
          </a:r>
          <a:endParaRPr lang="en-IN">
            <a:latin typeface="Times New Roman" panose="02020603050405020304" pitchFamily="18" charset="0"/>
            <a:cs typeface="Times New Roman" panose="02020603050405020304" pitchFamily="18" charset="0"/>
          </a:endParaRPr>
        </a:p>
      </dgm:t>
    </dgm:pt>
    <dgm:pt modelId="{AD2CF36A-A6C0-4793-A7DB-E85490EE6609}" cxnId="{B293CDA6-BB12-4CE4-8715-2457BACCECE5}" type="parTrans">
      <dgm:prSet/>
      <dgm:spPr/>
      <dgm:t>
        <a:bodyPr/>
        <a:lstStyle/>
        <a:p>
          <a:endParaRPr lang="en-IN">
            <a:latin typeface="Times New Roman" panose="02020603050405020304" pitchFamily="18" charset="0"/>
            <a:cs typeface="Times New Roman" panose="02020603050405020304" pitchFamily="18" charset="0"/>
          </a:endParaRPr>
        </a:p>
      </dgm:t>
    </dgm:pt>
    <dgm:pt modelId="{AFCD99CE-6BEF-4AF8-8672-E3640060C245}" cxnId="{B293CDA6-BB12-4CE4-8715-2457BACCECE5}" type="sibTrans">
      <dgm:prSet/>
      <dgm:spPr/>
      <dgm:t>
        <a:bodyPr/>
        <a:lstStyle/>
        <a:p>
          <a:endParaRPr lang="en-IN">
            <a:latin typeface="Times New Roman" panose="02020603050405020304" pitchFamily="18" charset="0"/>
            <a:cs typeface="Times New Roman" panose="02020603050405020304" pitchFamily="18" charset="0"/>
          </a:endParaRPr>
        </a:p>
      </dgm:t>
    </dgm:pt>
    <dgm:pt modelId="{06A71957-0B2A-45DC-B5A6-D5073ACC8008}">
      <dgm:prSe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Leadership behaviour:</a:t>
          </a:r>
          <a:r>
            <a:rPr lang="en-IN" u="none">
              <a:latin typeface="Times New Roman" panose="02020603050405020304" pitchFamily="18" charset="0"/>
              <a:cs typeface="Times New Roman" panose="02020603050405020304" pitchFamily="18" charset="0"/>
            </a:rPr>
            <a:t> Lack of strategic leadership has a significant impact on staff confidence, trust, and readiness to adopt AI.</a:t>
          </a:r>
        </a:p>
      </dgm:t>
    </dgm:pt>
    <dgm:pt modelId="{781D8A37-74E3-48A1-944D-002F99931DB4}" cxnId="{854E035D-9B5C-47D3-BB34-9A663B2819CB}" type="parTrans">
      <dgm:prSet/>
      <dgm:spPr/>
      <dgm:t>
        <a:bodyPr/>
        <a:lstStyle/>
        <a:p>
          <a:endParaRPr lang="en-IN">
            <a:latin typeface="Times New Roman" panose="02020603050405020304" pitchFamily="18" charset="0"/>
            <a:cs typeface="Times New Roman" panose="02020603050405020304" pitchFamily="18" charset="0"/>
          </a:endParaRPr>
        </a:p>
      </dgm:t>
    </dgm:pt>
    <dgm:pt modelId="{663012FA-4985-4F89-A9CB-9DF012CD6ADA}" cxnId="{854E035D-9B5C-47D3-BB34-9A663B2819CB}" type="sibTrans">
      <dgm:prSet/>
      <dgm:spPr/>
      <dgm:t>
        <a:bodyPr/>
        <a:lstStyle/>
        <a:p>
          <a:endParaRPr lang="en-IN">
            <a:latin typeface="Times New Roman" panose="02020603050405020304" pitchFamily="18" charset="0"/>
            <a:cs typeface="Times New Roman" panose="02020603050405020304" pitchFamily="18" charset="0"/>
          </a:endParaRPr>
        </a:p>
      </dgm:t>
    </dgm:pt>
    <dgm:pt modelId="{95020AED-A7F5-4917-AE4E-1B0DA268BD97}">
      <dgm:prSe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Governance:</a:t>
          </a:r>
          <a:r>
            <a:rPr lang="en-IN" u="none">
              <a:latin typeface="Times New Roman" panose="02020603050405020304" pitchFamily="18" charset="0"/>
              <a:cs typeface="Times New Roman" panose="02020603050405020304" pitchFamily="18" charset="0"/>
            </a:rPr>
            <a:t> Fragmented NHS systems are barriers to national-level coordination of AI implementation and consistency in workforce policy.</a:t>
          </a:r>
        </a:p>
      </dgm:t>
    </dgm:pt>
    <dgm:pt modelId="{9B546E6C-0794-410F-A848-EE3068A2B814}" cxnId="{49B54976-A929-4B10-8383-78794CF48225}" type="parTrans">
      <dgm:prSet/>
      <dgm:spPr/>
      <dgm:t>
        <a:bodyPr/>
        <a:lstStyle/>
        <a:p>
          <a:endParaRPr lang="en-IN">
            <a:latin typeface="Times New Roman" panose="02020603050405020304" pitchFamily="18" charset="0"/>
            <a:cs typeface="Times New Roman" panose="02020603050405020304" pitchFamily="18" charset="0"/>
          </a:endParaRPr>
        </a:p>
      </dgm:t>
    </dgm:pt>
    <dgm:pt modelId="{44FB2C69-1741-49EF-B596-21E5C228C17A}" cxnId="{49B54976-A929-4B10-8383-78794CF48225}" type="sibTrans">
      <dgm:prSet/>
      <dgm:spPr/>
      <dgm:t>
        <a:bodyPr/>
        <a:lstStyle/>
        <a:p>
          <a:endParaRPr lang="en-IN">
            <a:latin typeface="Times New Roman" panose="02020603050405020304" pitchFamily="18" charset="0"/>
            <a:cs typeface="Times New Roman" panose="02020603050405020304" pitchFamily="18" charset="0"/>
          </a:endParaRPr>
        </a:p>
      </dgm:t>
    </dgm:pt>
    <dgm:pt modelId="{DE38322D-03F8-4506-90AA-C3DB916CFCCA}">
      <dgm:prSe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Technology: </a:t>
          </a:r>
          <a:r>
            <a:rPr lang="en-IN" u="none">
              <a:latin typeface="Times New Roman" panose="02020603050405020304" pitchFamily="18" charset="0"/>
              <a:cs typeface="Times New Roman" panose="02020603050405020304" pitchFamily="18" charset="0"/>
            </a:rPr>
            <a:t>Outdated IT systems prevent the easy adoption of AI, creating operational challenges and frustration for staff (Kar and Kushwaha, 2023).</a:t>
          </a:r>
        </a:p>
      </dgm:t>
    </dgm:pt>
    <dgm:pt modelId="{171E9D2D-2E6A-41C8-BAEE-994E7E8E2028}" cxnId="{320F24D8-BA42-40A1-827C-5DC3EA69D5ED}" type="parTrans">
      <dgm:prSet/>
      <dgm:spPr/>
      <dgm:t>
        <a:bodyPr/>
        <a:lstStyle/>
        <a:p>
          <a:endParaRPr lang="en-IN">
            <a:latin typeface="Times New Roman" panose="02020603050405020304" pitchFamily="18" charset="0"/>
            <a:cs typeface="Times New Roman" panose="02020603050405020304" pitchFamily="18" charset="0"/>
          </a:endParaRPr>
        </a:p>
      </dgm:t>
    </dgm:pt>
    <dgm:pt modelId="{2DD2E816-6DAE-4A96-96BC-4B9BA5D6D1C1}" cxnId="{320F24D8-BA42-40A1-827C-5DC3EA69D5ED}" type="sibTrans">
      <dgm:prSet/>
      <dgm:spPr/>
      <dgm:t>
        <a:bodyPr/>
        <a:lstStyle/>
        <a:p>
          <a:endParaRPr lang="en-IN">
            <a:latin typeface="Times New Roman" panose="02020603050405020304" pitchFamily="18" charset="0"/>
            <a:cs typeface="Times New Roman" panose="02020603050405020304" pitchFamily="18" charset="0"/>
          </a:endParaRPr>
        </a:p>
      </dgm:t>
    </dgm:pt>
    <dgm:pt modelId="{2771CB5E-FCF4-4310-8C96-BC8C49B9C000}" type="pres">
      <dgm:prSet presAssocID="{4B5C9B18-9497-479E-B19A-696D3EB2A43C}" presName="Name0" presStyleCnt="0">
        <dgm:presLayoutVars>
          <dgm:dir/>
          <dgm:animLvl val="lvl"/>
          <dgm:resizeHandles val="exact"/>
        </dgm:presLayoutVars>
      </dgm:prSet>
      <dgm:spPr/>
    </dgm:pt>
    <dgm:pt modelId="{E656804F-EE66-42D1-A124-6FB563D8A23A}" type="pres">
      <dgm:prSet presAssocID="{DE38322D-03F8-4506-90AA-C3DB916CFCCA}" presName="boxAndChildren" presStyleCnt="0"/>
      <dgm:spPr/>
    </dgm:pt>
    <dgm:pt modelId="{2078A6E5-1E3A-41D4-A41A-54994F087E6B}" type="pres">
      <dgm:prSet presAssocID="{DE38322D-03F8-4506-90AA-C3DB916CFCCA}" presName="parentTextBox" presStyleLbl="node1" presStyleIdx="0" presStyleCnt="4"/>
      <dgm:spPr/>
    </dgm:pt>
    <dgm:pt modelId="{91C2D8D1-552E-40FD-ADAE-32BD9C93FF51}" type="pres">
      <dgm:prSet presAssocID="{44FB2C69-1741-49EF-B596-21E5C228C17A}" presName="sp" presStyleCnt="0"/>
      <dgm:spPr/>
    </dgm:pt>
    <dgm:pt modelId="{FEB7B326-AD84-4EFA-A9BE-1C1E7936E4EC}" type="pres">
      <dgm:prSet presAssocID="{95020AED-A7F5-4917-AE4E-1B0DA268BD97}" presName="arrowAndChildren" presStyleCnt="0"/>
      <dgm:spPr/>
    </dgm:pt>
    <dgm:pt modelId="{9E7E0EB5-4761-4BBD-AA0F-269B78956D72}" type="pres">
      <dgm:prSet presAssocID="{95020AED-A7F5-4917-AE4E-1B0DA268BD97}" presName="parentTextArrow" presStyleLbl="node1" presStyleIdx="1" presStyleCnt="4"/>
      <dgm:spPr/>
    </dgm:pt>
    <dgm:pt modelId="{BD10C005-3B02-4311-B73F-362208687362}" type="pres">
      <dgm:prSet presAssocID="{663012FA-4985-4F89-A9CB-9DF012CD6ADA}" presName="sp" presStyleCnt="0"/>
      <dgm:spPr/>
    </dgm:pt>
    <dgm:pt modelId="{6799FF21-BBB7-427A-AD46-EC8ABEB2C925}" type="pres">
      <dgm:prSet presAssocID="{06A71957-0B2A-45DC-B5A6-D5073ACC8008}" presName="arrowAndChildren" presStyleCnt="0"/>
      <dgm:spPr/>
    </dgm:pt>
    <dgm:pt modelId="{64EFB7EC-02AC-4BBA-AB55-DEBCF785980D}" type="pres">
      <dgm:prSet presAssocID="{06A71957-0B2A-45DC-B5A6-D5073ACC8008}" presName="parentTextArrow" presStyleLbl="node1" presStyleIdx="2" presStyleCnt="4"/>
      <dgm:spPr/>
    </dgm:pt>
    <dgm:pt modelId="{324B63DD-AFFB-4FAB-8CF3-49CF415FEA66}" type="pres">
      <dgm:prSet presAssocID="{AFCD99CE-6BEF-4AF8-8672-E3640060C245}" presName="sp" presStyleCnt="0"/>
      <dgm:spPr/>
    </dgm:pt>
    <dgm:pt modelId="{9A012C7A-2EDB-439B-B961-8534F2988FC4}" type="pres">
      <dgm:prSet presAssocID="{78E37201-81B9-43BD-A0F7-B3CBBB9E14B0}" presName="arrowAndChildren" presStyleCnt="0"/>
      <dgm:spPr/>
    </dgm:pt>
    <dgm:pt modelId="{4AD1E988-CBD6-4ACE-8F15-DFF4F56EBFFD}" type="pres">
      <dgm:prSet presAssocID="{78E37201-81B9-43BD-A0F7-B3CBBB9E14B0}" presName="parentTextArrow" presStyleLbl="node1" presStyleIdx="3" presStyleCnt="4"/>
      <dgm:spPr/>
    </dgm:pt>
  </dgm:ptLst>
  <dgm:cxnLst>
    <dgm:cxn modelId="{E88F792C-58DC-4D73-9DFF-76598DEF02B9}" type="presOf" srcId="{4B5C9B18-9497-479E-B19A-696D3EB2A43C}" destId="{2771CB5E-FCF4-4310-8C96-BC8C49B9C000}" srcOrd="0" destOrd="0" presId="urn:microsoft.com/office/officeart/2005/8/layout/process4"/>
    <dgm:cxn modelId="{854E035D-9B5C-47D3-BB34-9A663B2819CB}" srcId="{4B5C9B18-9497-479E-B19A-696D3EB2A43C}" destId="{06A71957-0B2A-45DC-B5A6-D5073ACC8008}" srcOrd="1" destOrd="0" parTransId="{781D8A37-74E3-48A1-944D-002F99931DB4}" sibTransId="{663012FA-4985-4F89-A9CB-9DF012CD6ADA}"/>
    <dgm:cxn modelId="{C23FF266-0EEF-4FD9-AE6B-93959E6AB4A9}" type="presOf" srcId="{78E37201-81B9-43BD-A0F7-B3CBBB9E14B0}" destId="{4AD1E988-CBD6-4ACE-8F15-DFF4F56EBFFD}" srcOrd="0" destOrd="0" presId="urn:microsoft.com/office/officeart/2005/8/layout/process4"/>
    <dgm:cxn modelId="{49B54976-A929-4B10-8383-78794CF48225}" srcId="{4B5C9B18-9497-479E-B19A-696D3EB2A43C}" destId="{95020AED-A7F5-4917-AE4E-1B0DA268BD97}" srcOrd="2" destOrd="0" parTransId="{9B546E6C-0794-410F-A848-EE3068A2B814}" sibTransId="{44FB2C69-1741-49EF-B596-21E5C228C17A}"/>
    <dgm:cxn modelId="{B293CDA6-BB12-4CE4-8715-2457BACCECE5}" srcId="{4B5C9B18-9497-479E-B19A-696D3EB2A43C}" destId="{78E37201-81B9-43BD-A0F7-B3CBBB9E14B0}" srcOrd="0" destOrd="0" parTransId="{AD2CF36A-A6C0-4793-A7DB-E85490EE6609}" sibTransId="{AFCD99CE-6BEF-4AF8-8672-E3640060C245}"/>
    <dgm:cxn modelId="{2DD809CD-2636-423D-9B8D-439236EAC75B}" type="presOf" srcId="{95020AED-A7F5-4917-AE4E-1B0DA268BD97}" destId="{9E7E0EB5-4761-4BBD-AA0F-269B78956D72}" srcOrd="0" destOrd="0" presId="urn:microsoft.com/office/officeart/2005/8/layout/process4"/>
    <dgm:cxn modelId="{320F24D8-BA42-40A1-827C-5DC3EA69D5ED}" srcId="{4B5C9B18-9497-479E-B19A-696D3EB2A43C}" destId="{DE38322D-03F8-4506-90AA-C3DB916CFCCA}" srcOrd="3" destOrd="0" parTransId="{171E9D2D-2E6A-41C8-BAEE-994E7E8E2028}" sibTransId="{2DD2E816-6DAE-4A96-96BC-4B9BA5D6D1C1}"/>
    <dgm:cxn modelId="{8ECA1FE0-C64A-4A40-A6F1-BD5F34974E71}" type="presOf" srcId="{DE38322D-03F8-4506-90AA-C3DB916CFCCA}" destId="{2078A6E5-1E3A-41D4-A41A-54994F087E6B}" srcOrd="0" destOrd="0" presId="urn:microsoft.com/office/officeart/2005/8/layout/process4"/>
    <dgm:cxn modelId="{ECB468F0-7A5C-4046-88A7-FC6A56ECA1D4}" type="presOf" srcId="{06A71957-0B2A-45DC-B5A6-D5073ACC8008}" destId="{64EFB7EC-02AC-4BBA-AB55-DEBCF785980D}" srcOrd="0" destOrd="0" presId="urn:microsoft.com/office/officeart/2005/8/layout/process4"/>
    <dgm:cxn modelId="{4A1CEA2E-F0CC-4FF4-B63C-253EBD5BCB23}" type="presParOf" srcId="{2771CB5E-FCF4-4310-8C96-BC8C49B9C000}" destId="{E656804F-EE66-42D1-A124-6FB563D8A23A}" srcOrd="0" destOrd="0" presId="urn:microsoft.com/office/officeart/2005/8/layout/process4"/>
    <dgm:cxn modelId="{1294A2E7-C568-4335-AABC-EEF3DC9FB5F0}" type="presParOf" srcId="{E656804F-EE66-42D1-A124-6FB563D8A23A}" destId="{2078A6E5-1E3A-41D4-A41A-54994F087E6B}" srcOrd="0" destOrd="0" presId="urn:microsoft.com/office/officeart/2005/8/layout/process4"/>
    <dgm:cxn modelId="{32E1B467-08B4-4F3E-B250-9946C92847A1}" type="presParOf" srcId="{2771CB5E-FCF4-4310-8C96-BC8C49B9C000}" destId="{91C2D8D1-552E-40FD-ADAE-32BD9C93FF51}" srcOrd="1" destOrd="0" presId="urn:microsoft.com/office/officeart/2005/8/layout/process4"/>
    <dgm:cxn modelId="{90ECC116-3985-424B-AA22-243E9AE9EEDF}" type="presParOf" srcId="{2771CB5E-FCF4-4310-8C96-BC8C49B9C000}" destId="{FEB7B326-AD84-4EFA-A9BE-1C1E7936E4EC}" srcOrd="2" destOrd="0" presId="urn:microsoft.com/office/officeart/2005/8/layout/process4"/>
    <dgm:cxn modelId="{4FC7F976-3579-42E6-8AA5-D5E92C3326F5}" type="presParOf" srcId="{FEB7B326-AD84-4EFA-A9BE-1C1E7936E4EC}" destId="{9E7E0EB5-4761-4BBD-AA0F-269B78956D72}" srcOrd="0" destOrd="0" presId="urn:microsoft.com/office/officeart/2005/8/layout/process4"/>
    <dgm:cxn modelId="{CF38B59B-1893-4C8D-A82E-0946CFAFEFE3}" type="presParOf" srcId="{2771CB5E-FCF4-4310-8C96-BC8C49B9C000}" destId="{BD10C005-3B02-4311-B73F-362208687362}" srcOrd="3" destOrd="0" presId="urn:microsoft.com/office/officeart/2005/8/layout/process4"/>
    <dgm:cxn modelId="{39B88D1A-2315-4051-BC3D-6ACEDB0719CE}" type="presParOf" srcId="{2771CB5E-FCF4-4310-8C96-BC8C49B9C000}" destId="{6799FF21-BBB7-427A-AD46-EC8ABEB2C925}" srcOrd="4" destOrd="0" presId="urn:microsoft.com/office/officeart/2005/8/layout/process4"/>
    <dgm:cxn modelId="{EE772F26-BE62-440E-93A7-322B445E377D}" type="presParOf" srcId="{6799FF21-BBB7-427A-AD46-EC8ABEB2C925}" destId="{64EFB7EC-02AC-4BBA-AB55-DEBCF785980D}" srcOrd="0" destOrd="0" presId="urn:microsoft.com/office/officeart/2005/8/layout/process4"/>
    <dgm:cxn modelId="{1E20DEAB-9CEF-4DED-8CDA-2EACBEA9697B}" type="presParOf" srcId="{2771CB5E-FCF4-4310-8C96-BC8C49B9C000}" destId="{324B63DD-AFFB-4FAB-8CF3-49CF415FEA66}" srcOrd="5" destOrd="0" presId="urn:microsoft.com/office/officeart/2005/8/layout/process4"/>
    <dgm:cxn modelId="{1D85FA29-2302-4ACB-B5DA-B96312BA9CF5}" type="presParOf" srcId="{2771CB5E-FCF4-4310-8C96-BC8C49B9C000}" destId="{9A012C7A-2EDB-439B-B961-8534F2988FC4}" srcOrd="6" destOrd="0" presId="urn:microsoft.com/office/officeart/2005/8/layout/process4"/>
    <dgm:cxn modelId="{C63EA35C-9BF2-41D5-9E16-AF89EF6620BB}" type="presParOf" srcId="{9A012C7A-2EDB-439B-B961-8534F2988FC4}" destId="{4AD1E988-CBD6-4ACE-8F15-DFF4F56EBFFD}" srcOrd="0" destOrd="0" presId="urn:microsoft.com/office/officeart/2005/8/layout/process4"/>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B5C9B18-9497-479E-B19A-696D3EB2A43C}" type="doc">
      <dgm:prSet loTypeId="urn:microsoft.com/office/officeart/2005/8/layout/process4" loCatId="list" qsTypeId="urn:microsoft.com/office/officeart/2005/8/quickstyle/simple1" qsCatId="simple" csTypeId="urn:microsoft.com/office/officeart/2005/8/colors/colorful3" csCatId="colorful" phldr="1"/>
      <dgm:spPr/>
      <dgm:t>
        <a:bodyPr/>
        <a:lstStyle/>
        <a:p>
          <a:endParaRPr lang="en-IN"/>
        </a:p>
      </dgm:t>
    </dgm:pt>
    <dgm:pt modelId="{78E37201-81B9-43BD-A0F7-B3CBBB9E14B0}">
      <dgm:prSet phldrT="[Tex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Policy design: </a:t>
          </a:r>
          <a:r>
            <a:rPr lang="en-IN" u="none">
              <a:latin typeface="Times New Roman" panose="02020603050405020304" pitchFamily="18" charset="0"/>
              <a:cs typeface="Times New Roman" panose="02020603050405020304" pitchFamily="18" charset="0"/>
            </a:rPr>
            <a:t>AI governance frameworks and structures are still underdeveloped and inconsistent between staff of NHS organisations (Sides </a:t>
          </a:r>
          <a:r>
            <a:rPr lang="en-IN" i="1" u="none">
              <a:latin typeface="Times New Roman" panose="02020603050405020304" pitchFamily="18" charset="0"/>
              <a:cs typeface="Times New Roman" panose="02020603050405020304" pitchFamily="18" charset="0"/>
            </a:rPr>
            <a:t>et al. </a:t>
          </a:r>
          <a:r>
            <a:rPr lang="en-IN" u="none">
              <a:latin typeface="Times New Roman" panose="02020603050405020304" pitchFamily="18" charset="0"/>
              <a:cs typeface="Times New Roman" panose="02020603050405020304" pitchFamily="18" charset="0"/>
            </a:rPr>
            <a:t>2025).</a:t>
          </a:r>
          <a:endParaRPr lang="en-IN">
            <a:latin typeface="Times New Roman" panose="02020603050405020304" pitchFamily="18" charset="0"/>
            <a:cs typeface="Times New Roman" panose="02020603050405020304" pitchFamily="18" charset="0"/>
          </a:endParaRPr>
        </a:p>
      </dgm:t>
    </dgm:pt>
    <dgm:pt modelId="{AD2CF36A-A6C0-4793-A7DB-E85490EE6609}" cxnId="{B293CDA6-BB12-4CE4-8715-2457BACCECE5}" type="parTrans">
      <dgm:prSet/>
      <dgm:spPr/>
      <dgm:t>
        <a:bodyPr/>
        <a:lstStyle/>
        <a:p>
          <a:endParaRPr lang="en-IN">
            <a:latin typeface="Times New Roman" panose="02020603050405020304" pitchFamily="18" charset="0"/>
            <a:cs typeface="Times New Roman" panose="02020603050405020304" pitchFamily="18" charset="0"/>
          </a:endParaRPr>
        </a:p>
      </dgm:t>
    </dgm:pt>
    <dgm:pt modelId="{AFCD99CE-6BEF-4AF8-8672-E3640060C245}" cxnId="{B293CDA6-BB12-4CE4-8715-2457BACCECE5}" type="sibTrans">
      <dgm:prSet/>
      <dgm:spPr/>
      <dgm:t>
        <a:bodyPr/>
        <a:lstStyle/>
        <a:p>
          <a:endParaRPr lang="en-IN">
            <a:latin typeface="Times New Roman" panose="02020603050405020304" pitchFamily="18" charset="0"/>
            <a:cs typeface="Times New Roman" panose="02020603050405020304" pitchFamily="18" charset="0"/>
          </a:endParaRPr>
        </a:p>
      </dgm:t>
    </dgm:pt>
    <dgm:pt modelId="{06A71957-0B2A-45DC-B5A6-D5073ACC8008}">
      <dgm:prSe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Leadership behaviour:</a:t>
          </a:r>
          <a:r>
            <a:rPr lang="en-IN" u="none">
              <a:latin typeface="Times New Roman" panose="02020603050405020304" pitchFamily="18" charset="0"/>
              <a:cs typeface="Times New Roman" panose="02020603050405020304" pitchFamily="18" charset="0"/>
            </a:rPr>
            <a:t> Lack of strategic leadership has a significant impact on staff confidence, trust, and readiness to adopt AI.</a:t>
          </a:r>
        </a:p>
      </dgm:t>
    </dgm:pt>
    <dgm:pt modelId="{781D8A37-74E3-48A1-944D-002F99931DB4}" cxnId="{854E035D-9B5C-47D3-BB34-9A663B2819CB}" type="parTrans">
      <dgm:prSet/>
      <dgm:spPr/>
      <dgm:t>
        <a:bodyPr/>
        <a:lstStyle/>
        <a:p>
          <a:endParaRPr lang="en-IN">
            <a:latin typeface="Times New Roman" panose="02020603050405020304" pitchFamily="18" charset="0"/>
            <a:cs typeface="Times New Roman" panose="02020603050405020304" pitchFamily="18" charset="0"/>
          </a:endParaRPr>
        </a:p>
      </dgm:t>
    </dgm:pt>
    <dgm:pt modelId="{663012FA-4985-4F89-A9CB-9DF012CD6ADA}" cxnId="{854E035D-9B5C-47D3-BB34-9A663B2819CB}" type="sibTrans">
      <dgm:prSet/>
      <dgm:spPr/>
      <dgm:t>
        <a:bodyPr/>
        <a:lstStyle/>
        <a:p>
          <a:endParaRPr lang="en-IN">
            <a:latin typeface="Times New Roman" panose="02020603050405020304" pitchFamily="18" charset="0"/>
            <a:cs typeface="Times New Roman" panose="02020603050405020304" pitchFamily="18" charset="0"/>
          </a:endParaRPr>
        </a:p>
      </dgm:t>
    </dgm:pt>
    <dgm:pt modelId="{95020AED-A7F5-4917-AE4E-1B0DA268BD97}">
      <dgm:prSe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Governance:</a:t>
          </a:r>
          <a:r>
            <a:rPr lang="en-IN" u="none">
              <a:latin typeface="Times New Roman" panose="02020603050405020304" pitchFamily="18" charset="0"/>
              <a:cs typeface="Times New Roman" panose="02020603050405020304" pitchFamily="18" charset="0"/>
            </a:rPr>
            <a:t> Fragmented NHS systems are barriers to national-level coordination of AI implementation and consistency in workforce policy.</a:t>
          </a:r>
        </a:p>
      </dgm:t>
    </dgm:pt>
    <dgm:pt modelId="{9B546E6C-0794-410F-A848-EE3068A2B814}" cxnId="{49B54976-A929-4B10-8383-78794CF48225}" type="parTrans">
      <dgm:prSet/>
      <dgm:spPr/>
      <dgm:t>
        <a:bodyPr/>
        <a:lstStyle/>
        <a:p>
          <a:endParaRPr lang="en-IN">
            <a:latin typeface="Times New Roman" panose="02020603050405020304" pitchFamily="18" charset="0"/>
            <a:cs typeface="Times New Roman" panose="02020603050405020304" pitchFamily="18" charset="0"/>
          </a:endParaRPr>
        </a:p>
      </dgm:t>
    </dgm:pt>
    <dgm:pt modelId="{44FB2C69-1741-49EF-B596-21E5C228C17A}" cxnId="{49B54976-A929-4B10-8383-78794CF48225}" type="sibTrans">
      <dgm:prSet/>
      <dgm:spPr/>
      <dgm:t>
        <a:bodyPr/>
        <a:lstStyle/>
        <a:p>
          <a:endParaRPr lang="en-IN">
            <a:latin typeface="Times New Roman" panose="02020603050405020304" pitchFamily="18" charset="0"/>
            <a:cs typeface="Times New Roman" panose="02020603050405020304" pitchFamily="18" charset="0"/>
          </a:endParaRPr>
        </a:p>
      </dgm:t>
    </dgm:pt>
    <dgm:pt modelId="{DE38322D-03F8-4506-90AA-C3DB916CFCCA}">
      <dgm:prSe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Technology: </a:t>
          </a:r>
          <a:r>
            <a:rPr lang="en-IN" u="none">
              <a:latin typeface="Times New Roman" panose="02020603050405020304" pitchFamily="18" charset="0"/>
              <a:cs typeface="Times New Roman" panose="02020603050405020304" pitchFamily="18" charset="0"/>
            </a:rPr>
            <a:t>Outdated IT systems prevent the easy adoption of AI, creating operational challenges and frustration for staff (Kar and Kushwaha, 2023).</a:t>
          </a:r>
        </a:p>
      </dgm:t>
    </dgm:pt>
    <dgm:pt modelId="{171E9D2D-2E6A-41C8-BAEE-994E7E8E2028}" cxnId="{320F24D8-BA42-40A1-827C-5DC3EA69D5ED}" type="parTrans">
      <dgm:prSet/>
      <dgm:spPr/>
      <dgm:t>
        <a:bodyPr/>
        <a:lstStyle/>
        <a:p>
          <a:endParaRPr lang="en-IN">
            <a:latin typeface="Times New Roman" panose="02020603050405020304" pitchFamily="18" charset="0"/>
            <a:cs typeface="Times New Roman" panose="02020603050405020304" pitchFamily="18" charset="0"/>
          </a:endParaRPr>
        </a:p>
      </dgm:t>
    </dgm:pt>
    <dgm:pt modelId="{2DD2E816-6DAE-4A96-96BC-4B9BA5D6D1C1}" cxnId="{320F24D8-BA42-40A1-827C-5DC3EA69D5ED}" type="sibTrans">
      <dgm:prSet/>
      <dgm:spPr/>
      <dgm:t>
        <a:bodyPr/>
        <a:lstStyle/>
        <a:p>
          <a:endParaRPr lang="en-IN">
            <a:latin typeface="Times New Roman" panose="02020603050405020304" pitchFamily="18" charset="0"/>
            <a:cs typeface="Times New Roman" panose="02020603050405020304" pitchFamily="18" charset="0"/>
          </a:endParaRPr>
        </a:p>
      </dgm:t>
    </dgm:pt>
    <dgm:pt modelId="{2771CB5E-FCF4-4310-8C96-BC8C49B9C000}" type="pres">
      <dgm:prSet presAssocID="{4B5C9B18-9497-479E-B19A-696D3EB2A43C}" presName="Name0" presStyleCnt="0">
        <dgm:presLayoutVars>
          <dgm:dir/>
          <dgm:animLvl val="lvl"/>
          <dgm:resizeHandles val="exact"/>
        </dgm:presLayoutVars>
      </dgm:prSet>
      <dgm:spPr/>
    </dgm:pt>
    <dgm:pt modelId="{E656804F-EE66-42D1-A124-6FB563D8A23A}" type="pres">
      <dgm:prSet presAssocID="{DE38322D-03F8-4506-90AA-C3DB916CFCCA}" presName="boxAndChildren" presStyleCnt="0"/>
      <dgm:spPr/>
    </dgm:pt>
    <dgm:pt modelId="{2078A6E5-1E3A-41D4-A41A-54994F087E6B}" type="pres">
      <dgm:prSet presAssocID="{DE38322D-03F8-4506-90AA-C3DB916CFCCA}" presName="parentTextBox" presStyleLbl="node1" presStyleIdx="0" presStyleCnt="4"/>
      <dgm:spPr/>
    </dgm:pt>
    <dgm:pt modelId="{91C2D8D1-552E-40FD-ADAE-32BD9C93FF51}" type="pres">
      <dgm:prSet presAssocID="{44FB2C69-1741-49EF-B596-21E5C228C17A}" presName="sp" presStyleCnt="0"/>
      <dgm:spPr/>
    </dgm:pt>
    <dgm:pt modelId="{FEB7B326-AD84-4EFA-A9BE-1C1E7936E4EC}" type="pres">
      <dgm:prSet presAssocID="{95020AED-A7F5-4917-AE4E-1B0DA268BD97}" presName="arrowAndChildren" presStyleCnt="0"/>
      <dgm:spPr/>
    </dgm:pt>
    <dgm:pt modelId="{9E7E0EB5-4761-4BBD-AA0F-269B78956D72}" type="pres">
      <dgm:prSet presAssocID="{95020AED-A7F5-4917-AE4E-1B0DA268BD97}" presName="parentTextArrow" presStyleLbl="node1" presStyleIdx="1" presStyleCnt="4"/>
      <dgm:spPr/>
    </dgm:pt>
    <dgm:pt modelId="{BD10C005-3B02-4311-B73F-362208687362}" type="pres">
      <dgm:prSet presAssocID="{663012FA-4985-4F89-A9CB-9DF012CD6ADA}" presName="sp" presStyleCnt="0"/>
      <dgm:spPr/>
    </dgm:pt>
    <dgm:pt modelId="{6799FF21-BBB7-427A-AD46-EC8ABEB2C925}" type="pres">
      <dgm:prSet presAssocID="{06A71957-0B2A-45DC-B5A6-D5073ACC8008}" presName="arrowAndChildren" presStyleCnt="0"/>
      <dgm:spPr/>
    </dgm:pt>
    <dgm:pt modelId="{64EFB7EC-02AC-4BBA-AB55-DEBCF785980D}" type="pres">
      <dgm:prSet presAssocID="{06A71957-0B2A-45DC-B5A6-D5073ACC8008}" presName="parentTextArrow" presStyleLbl="node1" presStyleIdx="2" presStyleCnt="4"/>
      <dgm:spPr/>
    </dgm:pt>
    <dgm:pt modelId="{324B63DD-AFFB-4FAB-8CF3-49CF415FEA66}" type="pres">
      <dgm:prSet presAssocID="{AFCD99CE-6BEF-4AF8-8672-E3640060C245}" presName="sp" presStyleCnt="0"/>
      <dgm:spPr/>
    </dgm:pt>
    <dgm:pt modelId="{9A012C7A-2EDB-439B-B961-8534F2988FC4}" type="pres">
      <dgm:prSet presAssocID="{78E37201-81B9-43BD-A0F7-B3CBBB9E14B0}" presName="arrowAndChildren" presStyleCnt="0"/>
      <dgm:spPr/>
    </dgm:pt>
    <dgm:pt modelId="{4AD1E988-CBD6-4ACE-8F15-DFF4F56EBFFD}" type="pres">
      <dgm:prSet presAssocID="{78E37201-81B9-43BD-A0F7-B3CBBB9E14B0}" presName="parentTextArrow" presStyleLbl="node1" presStyleIdx="3" presStyleCnt="4"/>
      <dgm:spPr/>
    </dgm:pt>
  </dgm:ptLst>
  <dgm:cxnLst>
    <dgm:cxn modelId="{E88F792C-58DC-4D73-9DFF-76598DEF02B9}" type="presOf" srcId="{4B5C9B18-9497-479E-B19A-696D3EB2A43C}" destId="{2771CB5E-FCF4-4310-8C96-BC8C49B9C000}" srcOrd="0" destOrd="0" presId="urn:microsoft.com/office/officeart/2005/8/layout/process4"/>
    <dgm:cxn modelId="{854E035D-9B5C-47D3-BB34-9A663B2819CB}" srcId="{4B5C9B18-9497-479E-B19A-696D3EB2A43C}" destId="{06A71957-0B2A-45DC-B5A6-D5073ACC8008}" srcOrd="1" destOrd="0" parTransId="{781D8A37-74E3-48A1-944D-002F99931DB4}" sibTransId="{663012FA-4985-4F89-A9CB-9DF012CD6ADA}"/>
    <dgm:cxn modelId="{C23FF266-0EEF-4FD9-AE6B-93959E6AB4A9}" type="presOf" srcId="{78E37201-81B9-43BD-A0F7-B3CBBB9E14B0}" destId="{4AD1E988-CBD6-4ACE-8F15-DFF4F56EBFFD}" srcOrd="0" destOrd="0" presId="urn:microsoft.com/office/officeart/2005/8/layout/process4"/>
    <dgm:cxn modelId="{49B54976-A929-4B10-8383-78794CF48225}" srcId="{4B5C9B18-9497-479E-B19A-696D3EB2A43C}" destId="{95020AED-A7F5-4917-AE4E-1B0DA268BD97}" srcOrd="2" destOrd="0" parTransId="{9B546E6C-0794-410F-A848-EE3068A2B814}" sibTransId="{44FB2C69-1741-49EF-B596-21E5C228C17A}"/>
    <dgm:cxn modelId="{B293CDA6-BB12-4CE4-8715-2457BACCECE5}" srcId="{4B5C9B18-9497-479E-B19A-696D3EB2A43C}" destId="{78E37201-81B9-43BD-A0F7-B3CBBB9E14B0}" srcOrd="0" destOrd="0" parTransId="{AD2CF36A-A6C0-4793-A7DB-E85490EE6609}" sibTransId="{AFCD99CE-6BEF-4AF8-8672-E3640060C245}"/>
    <dgm:cxn modelId="{2DD809CD-2636-423D-9B8D-439236EAC75B}" type="presOf" srcId="{95020AED-A7F5-4917-AE4E-1B0DA268BD97}" destId="{9E7E0EB5-4761-4BBD-AA0F-269B78956D72}" srcOrd="0" destOrd="0" presId="urn:microsoft.com/office/officeart/2005/8/layout/process4"/>
    <dgm:cxn modelId="{320F24D8-BA42-40A1-827C-5DC3EA69D5ED}" srcId="{4B5C9B18-9497-479E-B19A-696D3EB2A43C}" destId="{DE38322D-03F8-4506-90AA-C3DB916CFCCA}" srcOrd="3" destOrd="0" parTransId="{171E9D2D-2E6A-41C8-BAEE-994E7E8E2028}" sibTransId="{2DD2E816-6DAE-4A96-96BC-4B9BA5D6D1C1}"/>
    <dgm:cxn modelId="{8ECA1FE0-C64A-4A40-A6F1-BD5F34974E71}" type="presOf" srcId="{DE38322D-03F8-4506-90AA-C3DB916CFCCA}" destId="{2078A6E5-1E3A-41D4-A41A-54994F087E6B}" srcOrd="0" destOrd="0" presId="urn:microsoft.com/office/officeart/2005/8/layout/process4"/>
    <dgm:cxn modelId="{ECB468F0-7A5C-4046-88A7-FC6A56ECA1D4}" type="presOf" srcId="{06A71957-0B2A-45DC-B5A6-D5073ACC8008}" destId="{64EFB7EC-02AC-4BBA-AB55-DEBCF785980D}" srcOrd="0" destOrd="0" presId="urn:microsoft.com/office/officeart/2005/8/layout/process4"/>
    <dgm:cxn modelId="{4A1CEA2E-F0CC-4FF4-B63C-253EBD5BCB23}" type="presParOf" srcId="{2771CB5E-FCF4-4310-8C96-BC8C49B9C000}" destId="{E656804F-EE66-42D1-A124-6FB563D8A23A}" srcOrd="0" destOrd="0" presId="urn:microsoft.com/office/officeart/2005/8/layout/process4"/>
    <dgm:cxn modelId="{1294A2E7-C568-4335-AABC-EEF3DC9FB5F0}" type="presParOf" srcId="{E656804F-EE66-42D1-A124-6FB563D8A23A}" destId="{2078A6E5-1E3A-41D4-A41A-54994F087E6B}" srcOrd="0" destOrd="0" presId="urn:microsoft.com/office/officeart/2005/8/layout/process4"/>
    <dgm:cxn modelId="{32E1B467-08B4-4F3E-B250-9946C92847A1}" type="presParOf" srcId="{2771CB5E-FCF4-4310-8C96-BC8C49B9C000}" destId="{91C2D8D1-552E-40FD-ADAE-32BD9C93FF51}" srcOrd="1" destOrd="0" presId="urn:microsoft.com/office/officeart/2005/8/layout/process4"/>
    <dgm:cxn modelId="{90ECC116-3985-424B-AA22-243E9AE9EEDF}" type="presParOf" srcId="{2771CB5E-FCF4-4310-8C96-BC8C49B9C000}" destId="{FEB7B326-AD84-4EFA-A9BE-1C1E7936E4EC}" srcOrd="2" destOrd="0" presId="urn:microsoft.com/office/officeart/2005/8/layout/process4"/>
    <dgm:cxn modelId="{4FC7F976-3579-42E6-8AA5-D5E92C3326F5}" type="presParOf" srcId="{FEB7B326-AD84-4EFA-A9BE-1C1E7936E4EC}" destId="{9E7E0EB5-4761-4BBD-AA0F-269B78956D72}" srcOrd="0" destOrd="0" presId="urn:microsoft.com/office/officeart/2005/8/layout/process4"/>
    <dgm:cxn modelId="{CF38B59B-1893-4C8D-A82E-0946CFAFEFE3}" type="presParOf" srcId="{2771CB5E-FCF4-4310-8C96-BC8C49B9C000}" destId="{BD10C005-3B02-4311-B73F-362208687362}" srcOrd="3" destOrd="0" presId="urn:microsoft.com/office/officeart/2005/8/layout/process4"/>
    <dgm:cxn modelId="{39B88D1A-2315-4051-BC3D-6ACEDB0719CE}" type="presParOf" srcId="{2771CB5E-FCF4-4310-8C96-BC8C49B9C000}" destId="{6799FF21-BBB7-427A-AD46-EC8ABEB2C925}" srcOrd="4" destOrd="0" presId="urn:microsoft.com/office/officeart/2005/8/layout/process4"/>
    <dgm:cxn modelId="{EE772F26-BE62-440E-93A7-322B445E377D}" type="presParOf" srcId="{6799FF21-BBB7-427A-AD46-EC8ABEB2C925}" destId="{64EFB7EC-02AC-4BBA-AB55-DEBCF785980D}" srcOrd="0" destOrd="0" presId="urn:microsoft.com/office/officeart/2005/8/layout/process4"/>
    <dgm:cxn modelId="{1E20DEAB-9CEF-4DED-8CDA-2EACBEA9697B}" type="presParOf" srcId="{2771CB5E-FCF4-4310-8C96-BC8C49B9C000}" destId="{324B63DD-AFFB-4FAB-8CF3-49CF415FEA66}" srcOrd="5" destOrd="0" presId="urn:microsoft.com/office/officeart/2005/8/layout/process4"/>
    <dgm:cxn modelId="{1D85FA29-2302-4ACB-B5DA-B96312BA9CF5}" type="presParOf" srcId="{2771CB5E-FCF4-4310-8C96-BC8C49B9C000}" destId="{9A012C7A-2EDB-439B-B961-8534F2988FC4}" srcOrd="6" destOrd="0" presId="urn:microsoft.com/office/officeart/2005/8/layout/process4"/>
    <dgm:cxn modelId="{C63EA35C-9BF2-41D5-9E16-AF89EF6620BB}" type="presParOf" srcId="{9A012C7A-2EDB-439B-B961-8534F2988FC4}" destId="{4AD1E988-CBD6-4ACE-8F15-DFF4F56EBFFD}" srcOrd="0" destOrd="0" presId="urn:microsoft.com/office/officeart/2005/8/layout/process4"/>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1875B6E-9656-4FC7-8799-98167EB8643A}" type="doc">
      <dgm:prSet loTypeId="urn:microsoft.com/office/officeart/2008/layout/VerticalCurvedList" loCatId="list" qsTypeId="urn:microsoft.com/office/officeart/2005/8/quickstyle/simple1" qsCatId="simple" csTypeId="urn:microsoft.com/office/officeart/2005/8/colors/accent2_2" csCatId="accent2" phldr="1"/>
      <dgm:spPr/>
      <dgm:t>
        <a:bodyPr/>
        <a:lstStyle/>
        <a:p>
          <a:endParaRPr lang="en-IN"/>
        </a:p>
      </dgm:t>
    </dgm:pt>
    <dgm:pt modelId="{B9FB8457-7FF6-434E-BC8F-B56C46A03A61}">
      <dgm:prSet phldrT="[Tex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Increase AI training across the NHS by leveraging the HEE Star workforce transformation framework (NHS, 2026b).</a:t>
          </a:r>
          <a:endParaRPr lang="en-IN">
            <a:latin typeface="Times New Roman" panose="02020603050405020304" pitchFamily="18" charset="0"/>
            <a:cs typeface="Times New Roman" panose="02020603050405020304" pitchFamily="18" charset="0"/>
          </a:endParaRPr>
        </a:p>
      </dgm:t>
    </dgm:pt>
    <dgm:pt modelId="{3B30CA75-FE0C-4BF4-9E36-603726BEAE1D}" cxnId="{1A4A75FF-1636-436D-8D63-6121819DC196}" type="parTrans">
      <dgm:prSet/>
      <dgm:spPr/>
      <dgm:t>
        <a:bodyPr/>
        <a:lstStyle/>
        <a:p>
          <a:endParaRPr lang="en-IN">
            <a:latin typeface="Times New Roman" panose="02020603050405020304" pitchFamily="18" charset="0"/>
            <a:cs typeface="Times New Roman" panose="02020603050405020304" pitchFamily="18" charset="0"/>
          </a:endParaRPr>
        </a:p>
      </dgm:t>
    </dgm:pt>
    <dgm:pt modelId="{3BE1E7FC-5125-44C8-8924-7BBAED00132F}" cxnId="{1A4A75FF-1636-436D-8D63-6121819DC196}" type="sibTrans">
      <dgm:prSet/>
      <dgm:spPr/>
      <dgm:t>
        <a:bodyPr/>
        <a:lstStyle/>
        <a:p>
          <a:endParaRPr lang="en-IN">
            <a:latin typeface="Times New Roman" panose="02020603050405020304" pitchFamily="18" charset="0"/>
            <a:cs typeface="Times New Roman" panose="02020603050405020304" pitchFamily="18" charset="0"/>
          </a:endParaRPr>
        </a:p>
      </dgm:t>
    </dgm:pt>
    <dgm:pt modelId="{DC8B8F37-594D-4233-AC36-3F24FE2204FF}">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Redesign jobs within the Job Characteristics Model to have greater autonomy, meaningfulness and collaborative responsibility (Ulrich, 2017).</a:t>
          </a:r>
        </a:p>
      </dgm:t>
    </dgm:pt>
    <dgm:pt modelId="{4D741C59-A660-4B0A-B139-B24C60301BEA}" cxnId="{1D74C82E-75FA-4F90-B612-55F4EA653777}" type="parTrans">
      <dgm:prSet/>
      <dgm:spPr/>
      <dgm:t>
        <a:bodyPr/>
        <a:lstStyle/>
        <a:p>
          <a:endParaRPr lang="en-IN">
            <a:latin typeface="Times New Roman" panose="02020603050405020304" pitchFamily="18" charset="0"/>
            <a:cs typeface="Times New Roman" panose="02020603050405020304" pitchFamily="18" charset="0"/>
          </a:endParaRPr>
        </a:p>
      </dgm:t>
    </dgm:pt>
    <dgm:pt modelId="{4E567197-6449-449D-A782-53454F8F510C}" cxnId="{1D74C82E-75FA-4F90-B612-55F4EA653777}" type="sibTrans">
      <dgm:prSet/>
      <dgm:spPr/>
      <dgm:t>
        <a:bodyPr/>
        <a:lstStyle/>
        <a:p>
          <a:endParaRPr lang="en-IN">
            <a:latin typeface="Times New Roman" panose="02020603050405020304" pitchFamily="18" charset="0"/>
            <a:cs typeface="Times New Roman" panose="02020603050405020304" pitchFamily="18" charset="0"/>
          </a:endParaRPr>
        </a:p>
      </dgm:t>
    </dgm:pt>
    <dgm:pt modelId="{CC21CB1B-C41C-4C49-8933-33329BC0DC67}">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Build multidisciplinary AI teams comprising clinicians, data scientists and digital specialists effectively.</a:t>
          </a:r>
        </a:p>
      </dgm:t>
    </dgm:pt>
    <dgm:pt modelId="{98226EA5-E8D5-4AD3-BCA4-582751B46210}" cxnId="{14BF18DE-83C5-4484-97EF-90B04C3454E1}" type="parTrans">
      <dgm:prSet/>
      <dgm:spPr/>
      <dgm:t>
        <a:bodyPr/>
        <a:lstStyle/>
        <a:p>
          <a:endParaRPr lang="en-IN">
            <a:latin typeface="Times New Roman" panose="02020603050405020304" pitchFamily="18" charset="0"/>
            <a:cs typeface="Times New Roman" panose="02020603050405020304" pitchFamily="18" charset="0"/>
          </a:endParaRPr>
        </a:p>
      </dgm:t>
    </dgm:pt>
    <dgm:pt modelId="{F93F8C9A-2D35-41B9-9D06-C2706AC3DCAA}" cxnId="{14BF18DE-83C5-4484-97EF-90B04C3454E1}" type="sibTrans">
      <dgm:prSet/>
      <dgm:spPr/>
      <dgm:t>
        <a:bodyPr/>
        <a:lstStyle/>
        <a:p>
          <a:endParaRPr lang="en-IN">
            <a:latin typeface="Times New Roman" panose="02020603050405020304" pitchFamily="18" charset="0"/>
            <a:cs typeface="Times New Roman" panose="02020603050405020304" pitchFamily="18" charset="0"/>
          </a:endParaRPr>
        </a:p>
      </dgm:t>
    </dgm:pt>
    <dgm:pt modelId="{62C6544B-122C-4DCC-A5DE-4D5AB5F8D796}">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Improve leadership skills to foster the workforce, lifelong learning, innovation and organisational resilience.</a:t>
          </a:r>
        </a:p>
      </dgm:t>
    </dgm:pt>
    <dgm:pt modelId="{60161564-4383-4996-B2F5-90CF389BE46C}" cxnId="{F8030E13-E7DD-4280-93E9-DFC3EFBA7741}" type="parTrans">
      <dgm:prSet/>
      <dgm:spPr/>
      <dgm:t>
        <a:bodyPr/>
        <a:lstStyle/>
        <a:p>
          <a:endParaRPr lang="en-IN">
            <a:latin typeface="Times New Roman" panose="02020603050405020304" pitchFamily="18" charset="0"/>
            <a:cs typeface="Times New Roman" panose="02020603050405020304" pitchFamily="18" charset="0"/>
          </a:endParaRPr>
        </a:p>
      </dgm:t>
    </dgm:pt>
    <dgm:pt modelId="{AD0C9E1C-7092-4A64-A8EF-54416AF414A6}" cxnId="{F8030E13-E7DD-4280-93E9-DFC3EFBA7741}" type="sibTrans">
      <dgm:prSet/>
      <dgm:spPr/>
      <dgm:t>
        <a:bodyPr/>
        <a:lstStyle/>
        <a:p>
          <a:endParaRPr lang="en-IN">
            <a:latin typeface="Times New Roman" panose="02020603050405020304" pitchFamily="18" charset="0"/>
            <a:cs typeface="Times New Roman" panose="02020603050405020304" pitchFamily="18" charset="0"/>
          </a:endParaRPr>
        </a:p>
      </dgm:t>
    </dgm:pt>
    <dgm:pt modelId="{79DDF137-DFBE-4B93-BD8E-726D783EF3D7}" type="pres">
      <dgm:prSet presAssocID="{A1875B6E-9656-4FC7-8799-98167EB8643A}" presName="Name0" presStyleCnt="0">
        <dgm:presLayoutVars>
          <dgm:chMax val="7"/>
          <dgm:chPref val="7"/>
          <dgm:dir/>
        </dgm:presLayoutVars>
      </dgm:prSet>
      <dgm:spPr/>
    </dgm:pt>
    <dgm:pt modelId="{7E090293-AEFF-40E1-8CFF-2712D2CBEA42}" type="pres">
      <dgm:prSet presAssocID="{A1875B6E-9656-4FC7-8799-98167EB8643A}" presName="Name1" presStyleCnt="0"/>
      <dgm:spPr/>
    </dgm:pt>
    <dgm:pt modelId="{57721BE4-13DE-4EF0-811E-EA4E226F4D03}" type="pres">
      <dgm:prSet presAssocID="{A1875B6E-9656-4FC7-8799-98167EB8643A}" presName="cycle" presStyleCnt="0"/>
      <dgm:spPr/>
    </dgm:pt>
    <dgm:pt modelId="{D9B85434-6D20-4D64-B437-00D8C994FE03}" type="pres">
      <dgm:prSet presAssocID="{A1875B6E-9656-4FC7-8799-98167EB8643A}" presName="srcNode" presStyleLbl="node1" presStyleIdx="0" presStyleCnt="4"/>
      <dgm:spPr/>
    </dgm:pt>
    <dgm:pt modelId="{46810568-4B8C-43E5-AB3E-366E296E903A}" type="pres">
      <dgm:prSet presAssocID="{A1875B6E-9656-4FC7-8799-98167EB8643A}" presName="conn" presStyleLbl="parChTrans1D2" presStyleIdx="0" presStyleCnt="1"/>
      <dgm:spPr/>
    </dgm:pt>
    <dgm:pt modelId="{A9345224-6806-44A3-BA00-B2D1D010F8ED}" type="pres">
      <dgm:prSet presAssocID="{A1875B6E-9656-4FC7-8799-98167EB8643A}" presName="extraNode" presStyleLbl="node1" presStyleIdx="0" presStyleCnt="4"/>
      <dgm:spPr/>
    </dgm:pt>
    <dgm:pt modelId="{BC016C1F-2BAD-438F-8C36-8E0A358DEFFF}" type="pres">
      <dgm:prSet presAssocID="{A1875B6E-9656-4FC7-8799-98167EB8643A}" presName="dstNode" presStyleLbl="node1" presStyleIdx="0" presStyleCnt="4"/>
      <dgm:spPr/>
    </dgm:pt>
    <dgm:pt modelId="{B0B3DA22-50B6-4429-86FE-C2BFC067D33D}" type="pres">
      <dgm:prSet presAssocID="{B9FB8457-7FF6-434E-BC8F-B56C46A03A61}" presName="text_1" presStyleLbl="node1" presStyleIdx="0" presStyleCnt="4">
        <dgm:presLayoutVars>
          <dgm:bulletEnabled val="1"/>
        </dgm:presLayoutVars>
      </dgm:prSet>
      <dgm:spPr/>
    </dgm:pt>
    <dgm:pt modelId="{88F00AE3-92FA-4D07-BAF6-1C157F32E684}" type="pres">
      <dgm:prSet presAssocID="{B9FB8457-7FF6-434E-BC8F-B56C46A03A61}" presName="accent_1" presStyleCnt="0"/>
      <dgm:spPr/>
    </dgm:pt>
    <dgm:pt modelId="{BF5979D9-6A87-4BB5-BE6E-CCCC53CFCBE3}" type="pres">
      <dgm:prSet presAssocID="{B9FB8457-7FF6-434E-BC8F-B56C46A03A61}" presName="accentRepeatNode" presStyleLbl="solidFgAcc1" presStyleIdx="0" presStyleCnt="4"/>
      <dgm:spPr/>
    </dgm:pt>
    <dgm:pt modelId="{A69B8D3A-22A9-4B86-A18A-B79841F7EDBD}" type="pres">
      <dgm:prSet presAssocID="{DC8B8F37-594D-4233-AC36-3F24FE2204FF}" presName="text_2" presStyleLbl="node1" presStyleIdx="1" presStyleCnt="4">
        <dgm:presLayoutVars>
          <dgm:bulletEnabled val="1"/>
        </dgm:presLayoutVars>
      </dgm:prSet>
      <dgm:spPr/>
    </dgm:pt>
    <dgm:pt modelId="{E2E1F4F8-29C8-4CCF-BC66-100154FE4520}" type="pres">
      <dgm:prSet presAssocID="{DC8B8F37-594D-4233-AC36-3F24FE2204FF}" presName="accent_2" presStyleCnt="0"/>
      <dgm:spPr/>
    </dgm:pt>
    <dgm:pt modelId="{FD86D8F4-4FDC-4EE3-9526-095481D36C31}" type="pres">
      <dgm:prSet presAssocID="{DC8B8F37-594D-4233-AC36-3F24FE2204FF}" presName="accentRepeatNode" presStyleLbl="solidFgAcc1" presStyleIdx="1" presStyleCnt="4"/>
      <dgm:spPr/>
    </dgm:pt>
    <dgm:pt modelId="{7E5D5BA5-A0EE-48B0-8F44-C9225EF26F75}" type="pres">
      <dgm:prSet presAssocID="{CC21CB1B-C41C-4C49-8933-33329BC0DC67}" presName="text_3" presStyleLbl="node1" presStyleIdx="2" presStyleCnt="4">
        <dgm:presLayoutVars>
          <dgm:bulletEnabled val="1"/>
        </dgm:presLayoutVars>
      </dgm:prSet>
      <dgm:spPr/>
    </dgm:pt>
    <dgm:pt modelId="{335E16F7-6518-4DD0-AC8C-0B3B655CF145}" type="pres">
      <dgm:prSet presAssocID="{CC21CB1B-C41C-4C49-8933-33329BC0DC67}" presName="accent_3" presStyleCnt="0"/>
      <dgm:spPr/>
    </dgm:pt>
    <dgm:pt modelId="{02E931E6-671C-405D-948F-C2F38EF436C7}" type="pres">
      <dgm:prSet presAssocID="{CC21CB1B-C41C-4C49-8933-33329BC0DC67}" presName="accentRepeatNode" presStyleLbl="solidFgAcc1" presStyleIdx="2" presStyleCnt="4"/>
      <dgm:spPr/>
    </dgm:pt>
    <dgm:pt modelId="{5A37FBA7-C062-454A-9C8C-6EAC4E8C7AE4}" type="pres">
      <dgm:prSet presAssocID="{62C6544B-122C-4DCC-A5DE-4D5AB5F8D796}" presName="text_4" presStyleLbl="node1" presStyleIdx="3" presStyleCnt="4">
        <dgm:presLayoutVars>
          <dgm:bulletEnabled val="1"/>
        </dgm:presLayoutVars>
      </dgm:prSet>
      <dgm:spPr/>
    </dgm:pt>
    <dgm:pt modelId="{BE5B11AF-2893-4943-BFEC-A9B1D11BE8D1}" type="pres">
      <dgm:prSet presAssocID="{62C6544B-122C-4DCC-A5DE-4D5AB5F8D796}" presName="accent_4" presStyleCnt="0"/>
      <dgm:spPr/>
    </dgm:pt>
    <dgm:pt modelId="{6203A2EA-0098-475E-839B-D8CFBD3C1EB1}" type="pres">
      <dgm:prSet presAssocID="{62C6544B-122C-4DCC-A5DE-4D5AB5F8D796}" presName="accentRepeatNode" presStyleLbl="solidFgAcc1" presStyleIdx="3" presStyleCnt="4"/>
      <dgm:spPr/>
    </dgm:pt>
  </dgm:ptLst>
  <dgm:cxnLst>
    <dgm:cxn modelId="{F8030E13-E7DD-4280-93E9-DFC3EFBA7741}" srcId="{A1875B6E-9656-4FC7-8799-98167EB8643A}" destId="{62C6544B-122C-4DCC-A5DE-4D5AB5F8D796}" srcOrd="3" destOrd="0" parTransId="{60161564-4383-4996-B2F5-90CF389BE46C}" sibTransId="{AD0C9E1C-7092-4A64-A8EF-54416AF414A6}"/>
    <dgm:cxn modelId="{1D74C82E-75FA-4F90-B612-55F4EA653777}" srcId="{A1875B6E-9656-4FC7-8799-98167EB8643A}" destId="{DC8B8F37-594D-4233-AC36-3F24FE2204FF}" srcOrd="1" destOrd="0" parTransId="{4D741C59-A660-4B0A-B139-B24C60301BEA}" sibTransId="{4E567197-6449-449D-A782-53454F8F510C}"/>
    <dgm:cxn modelId="{CA965338-CA83-4B4A-B69C-C3A05382E912}" type="presOf" srcId="{B9FB8457-7FF6-434E-BC8F-B56C46A03A61}" destId="{B0B3DA22-50B6-4429-86FE-C2BFC067D33D}" srcOrd="0" destOrd="0" presId="urn:microsoft.com/office/officeart/2008/layout/VerticalCurvedList"/>
    <dgm:cxn modelId="{3B68E36A-6C25-4771-95FD-04B0365D191E}" type="presOf" srcId="{DC8B8F37-594D-4233-AC36-3F24FE2204FF}" destId="{A69B8D3A-22A9-4B86-A18A-B79841F7EDBD}" srcOrd="0" destOrd="0" presId="urn:microsoft.com/office/officeart/2008/layout/VerticalCurvedList"/>
    <dgm:cxn modelId="{AA7B5B56-4A15-4040-A761-E40FA372B85A}" type="presOf" srcId="{A1875B6E-9656-4FC7-8799-98167EB8643A}" destId="{79DDF137-DFBE-4B93-BD8E-726D783EF3D7}" srcOrd="0" destOrd="0" presId="urn:microsoft.com/office/officeart/2008/layout/VerticalCurvedList"/>
    <dgm:cxn modelId="{6B67C37E-07AB-45ED-8FF2-6BF1B0035739}" type="presOf" srcId="{CC21CB1B-C41C-4C49-8933-33329BC0DC67}" destId="{7E5D5BA5-A0EE-48B0-8F44-C9225EF26F75}" srcOrd="0" destOrd="0" presId="urn:microsoft.com/office/officeart/2008/layout/VerticalCurvedList"/>
    <dgm:cxn modelId="{4F07CBA4-A358-43B1-83D0-71B730747949}" type="presOf" srcId="{62C6544B-122C-4DCC-A5DE-4D5AB5F8D796}" destId="{5A37FBA7-C062-454A-9C8C-6EAC4E8C7AE4}" srcOrd="0" destOrd="0" presId="urn:microsoft.com/office/officeart/2008/layout/VerticalCurvedList"/>
    <dgm:cxn modelId="{D1E64AB3-6796-4469-8C1A-8FF03358C25D}" type="presOf" srcId="{3BE1E7FC-5125-44C8-8924-7BBAED00132F}" destId="{46810568-4B8C-43E5-AB3E-366E296E903A}" srcOrd="0" destOrd="0" presId="urn:microsoft.com/office/officeart/2008/layout/VerticalCurvedList"/>
    <dgm:cxn modelId="{14BF18DE-83C5-4484-97EF-90B04C3454E1}" srcId="{A1875B6E-9656-4FC7-8799-98167EB8643A}" destId="{CC21CB1B-C41C-4C49-8933-33329BC0DC67}" srcOrd="2" destOrd="0" parTransId="{98226EA5-E8D5-4AD3-BCA4-582751B46210}" sibTransId="{F93F8C9A-2D35-41B9-9D06-C2706AC3DCAA}"/>
    <dgm:cxn modelId="{1A4A75FF-1636-436D-8D63-6121819DC196}" srcId="{A1875B6E-9656-4FC7-8799-98167EB8643A}" destId="{B9FB8457-7FF6-434E-BC8F-B56C46A03A61}" srcOrd="0" destOrd="0" parTransId="{3B30CA75-FE0C-4BF4-9E36-603726BEAE1D}" sibTransId="{3BE1E7FC-5125-44C8-8924-7BBAED00132F}"/>
    <dgm:cxn modelId="{741C8547-7458-4562-9975-133578307406}" type="presParOf" srcId="{79DDF137-DFBE-4B93-BD8E-726D783EF3D7}" destId="{7E090293-AEFF-40E1-8CFF-2712D2CBEA42}" srcOrd="0" destOrd="0" presId="urn:microsoft.com/office/officeart/2008/layout/VerticalCurvedList"/>
    <dgm:cxn modelId="{0108E7E6-BE65-4FDC-A534-F7863965142A}" type="presParOf" srcId="{7E090293-AEFF-40E1-8CFF-2712D2CBEA42}" destId="{57721BE4-13DE-4EF0-811E-EA4E226F4D03}" srcOrd="0" destOrd="0" presId="urn:microsoft.com/office/officeart/2008/layout/VerticalCurvedList"/>
    <dgm:cxn modelId="{D38F9B41-8741-4B01-958E-B44342FF1715}" type="presParOf" srcId="{57721BE4-13DE-4EF0-811E-EA4E226F4D03}" destId="{D9B85434-6D20-4D64-B437-00D8C994FE03}" srcOrd="0" destOrd="0" presId="urn:microsoft.com/office/officeart/2008/layout/VerticalCurvedList"/>
    <dgm:cxn modelId="{63B127AF-35A3-4CCB-8E9B-CD8AA569B374}" type="presParOf" srcId="{57721BE4-13DE-4EF0-811E-EA4E226F4D03}" destId="{46810568-4B8C-43E5-AB3E-366E296E903A}" srcOrd="1" destOrd="0" presId="urn:microsoft.com/office/officeart/2008/layout/VerticalCurvedList"/>
    <dgm:cxn modelId="{25EEB6C0-041A-437E-A794-41BEF0FC787C}" type="presParOf" srcId="{57721BE4-13DE-4EF0-811E-EA4E226F4D03}" destId="{A9345224-6806-44A3-BA00-B2D1D010F8ED}" srcOrd="2" destOrd="0" presId="urn:microsoft.com/office/officeart/2008/layout/VerticalCurvedList"/>
    <dgm:cxn modelId="{2070310C-69F2-444F-B0A7-0F30A91DAF3B}" type="presParOf" srcId="{57721BE4-13DE-4EF0-811E-EA4E226F4D03}" destId="{BC016C1F-2BAD-438F-8C36-8E0A358DEFFF}" srcOrd="3" destOrd="0" presId="urn:microsoft.com/office/officeart/2008/layout/VerticalCurvedList"/>
    <dgm:cxn modelId="{BA9CF6C2-D301-435F-A21B-D5ED2FFC845E}" type="presParOf" srcId="{7E090293-AEFF-40E1-8CFF-2712D2CBEA42}" destId="{B0B3DA22-50B6-4429-86FE-C2BFC067D33D}" srcOrd="1" destOrd="0" presId="urn:microsoft.com/office/officeart/2008/layout/VerticalCurvedList"/>
    <dgm:cxn modelId="{AC090F98-484C-4F09-AE85-3023B34AFFBD}" type="presParOf" srcId="{7E090293-AEFF-40E1-8CFF-2712D2CBEA42}" destId="{88F00AE3-92FA-4D07-BAF6-1C157F32E684}" srcOrd="2" destOrd="0" presId="urn:microsoft.com/office/officeart/2008/layout/VerticalCurvedList"/>
    <dgm:cxn modelId="{0B047047-6905-42B2-9317-327326FEBBAB}" type="presParOf" srcId="{88F00AE3-92FA-4D07-BAF6-1C157F32E684}" destId="{BF5979D9-6A87-4BB5-BE6E-CCCC53CFCBE3}" srcOrd="0" destOrd="0" presId="urn:microsoft.com/office/officeart/2008/layout/VerticalCurvedList"/>
    <dgm:cxn modelId="{CFE2200F-2FD1-45BC-A78F-F0601D3861CC}" type="presParOf" srcId="{7E090293-AEFF-40E1-8CFF-2712D2CBEA42}" destId="{A69B8D3A-22A9-4B86-A18A-B79841F7EDBD}" srcOrd="3" destOrd="0" presId="urn:microsoft.com/office/officeart/2008/layout/VerticalCurvedList"/>
    <dgm:cxn modelId="{2B5965A5-8843-40D4-9C7A-EBE477076297}" type="presParOf" srcId="{7E090293-AEFF-40E1-8CFF-2712D2CBEA42}" destId="{E2E1F4F8-29C8-4CCF-BC66-100154FE4520}" srcOrd="4" destOrd="0" presId="urn:microsoft.com/office/officeart/2008/layout/VerticalCurvedList"/>
    <dgm:cxn modelId="{2D438DE6-C8C2-4F4F-8DE9-18BE85836299}" type="presParOf" srcId="{E2E1F4F8-29C8-4CCF-BC66-100154FE4520}" destId="{FD86D8F4-4FDC-4EE3-9526-095481D36C31}" srcOrd="0" destOrd="0" presId="urn:microsoft.com/office/officeart/2008/layout/VerticalCurvedList"/>
    <dgm:cxn modelId="{8D6E293B-AC76-49A1-99F0-D25357EEB6AF}" type="presParOf" srcId="{7E090293-AEFF-40E1-8CFF-2712D2CBEA42}" destId="{7E5D5BA5-A0EE-48B0-8F44-C9225EF26F75}" srcOrd="5" destOrd="0" presId="urn:microsoft.com/office/officeart/2008/layout/VerticalCurvedList"/>
    <dgm:cxn modelId="{F4F1FCE4-4705-43DF-9216-596FD6FE75DB}" type="presParOf" srcId="{7E090293-AEFF-40E1-8CFF-2712D2CBEA42}" destId="{335E16F7-6518-4DD0-AC8C-0B3B655CF145}" srcOrd="6" destOrd="0" presId="urn:microsoft.com/office/officeart/2008/layout/VerticalCurvedList"/>
    <dgm:cxn modelId="{D45AB651-5FDC-45D1-9DDE-B8F0993FB98D}" type="presParOf" srcId="{335E16F7-6518-4DD0-AC8C-0B3B655CF145}" destId="{02E931E6-671C-405D-948F-C2F38EF436C7}" srcOrd="0" destOrd="0" presId="urn:microsoft.com/office/officeart/2008/layout/VerticalCurvedList"/>
    <dgm:cxn modelId="{D6C4DCAA-C6E2-48B6-B58A-F844FEC3E3D6}" type="presParOf" srcId="{7E090293-AEFF-40E1-8CFF-2712D2CBEA42}" destId="{5A37FBA7-C062-454A-9C8C-6EAC4E8C7AE4}" srcOrd="7" destOrd="0" presId="urn:microsoft.com/office/officeart/2008/layout/VerticalCurvedList"/>
    <dgm:cxn modelId="{5F9193E9-1523-4937-BC0F-49C94AC7AFF8}" type="presParOf" srcId="{7E090293-AEFF-40E1-8CFF-2712D2CBEA42}" destId="{BE5B11AF-2893-4943-BFEC-A9B1D11BE8D1}" srcOrd="8" destOrd="0" presId="urn:microsoft.com/office/officeart/2008/layout/VerticalCurvedList"/>
    <dgm:cxn modelId="{69685840-B988-4AEB-94B3-2D618A4968F2}" type="presParOf" srcId="{BE5B11AF-2893-4943-BFEC-A9B1D11BE8D1}" destId="{6203A2EA-0098-475E-839B-D8CFBD3C1EB1}" srcOrd="0" destOrd="0" presId="urn:microsoft.com/office/officeart/2008/layout/VerticalCurvedList"/>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1875B6E-9656-4FC7-8799-98167EB8643A}" type="doc">
      <dgm:prSet loTypeId="urn:microsoft.com/office/officeart/2008/layout/VerticalCurvedList" loCatId="list" qsTypeId="urn:microsoft.com/office/officeart/2005/8/quickstyle/simple1" qsCatId="simple" csTypeId="urn:microsoft.com/office/officeart/2005/8/colors/accent2_2" csCatId="accent2" phldr="1"/>
      <dgm:spPr/>
      <dgm:t>
        <a:bodyPr/>
        <a:lstStyle/>
        <a:p>
          <a:endParaRPr lang="en-IN"/>
        </a:p>
      </dgm:t>
    </dgm:pt>
    <dgm:pt modelId="{B9FB8457-7FF6-434E-BC8F-B56C46A03A61}">
      <dgm:prSet phldrT="[Tex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Increase AI training across the NHS by leveraging the HEE Star workforce transformation framework (NHS, 2026b).</a:t>
          </a:r>
          <a:endParaRPr lang="en-IN">
            <a:latin typeface="Times New Roman" panose="02020603050405020304" pitchFamily="18" charset="0"/>
            <a:cs typeface="Times New Roman" panose="02020603050405020304" pitchFamily="18" charset="0"/>
          </a:endParaRPr>
        </a:p>
      </dgm:t>
    </dgm:pt>
    <dgm:pt modelId="{3B30CA75-FE0C-4BF4-9E36-603726BEAE1D}" cxnId="{1A4A75FF-1636-436D-8D63-6121819DC196}" type="parTrans">
      <dgm:prSet/>
      <dgm:spPr/>
      <dgm:t>
        <a:bodyPr/>
        <a:lstStyle/>
        <a:p>
          <a:endParaRPr lang="en-IN">
            <a:latin typeface="Times New Roman" panose="02020603050405020304" pitchFamily="18" charset="0"/>
            <a:cs typeface="Times New Roman" panose="02020603050405020304" pitchFamily="18" charset="0"/>
          </a:endParaRPr>
        </a:p>
      </dgm:t>
    </dgm:pt>
    <dgm:pt modelId="{3BE1E7FC-5125-44C8-8924-7BBAED00132F}" cxnId="{1A4A75FF-1636-436D-8D63-6121819DC196}" type="sibTrans">
      <dgm:prSet/>
      <dgm:spPr/>
      <dgm:t>
        <a:bodyPr/>
        <a:lstStyle/>
        <a:p>
          <a:endParaRPr lang="en-IN">
            <a:latin typeface="Times New Roman" panose="02020603050405020304" pitchFamily="18" charset="0"/>
            <a:cs typeface="Times New Roman" panose="02020603050405020304" pitchFamily="18" charset="0"/>
          </a:endParaRPr>
        </a:p>
      </dgm:t>
    </dgm:pt>
    <dgm:pt modelId="{DC8B8F37-594D-4233-AC36-3F24FE2204FF}">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Redesign jobs within the Job Characteristics Model to have greater autonomy, meaningfulness and collaborative responsibility (Ulrich, 2017).</a:t>
          </a:r>
        </a:p>
      </dgm:t>
    </dgm:pt>
    <dgm:pt modelId="{4D741C59-A660-4B0A-B139-B24C60301BEA}" cxnId="{1D74C82E-75FA-4F90-B612-55F4EA653777}" type="parTrans">
      <dgm:prSet/>
      <dgm:spPr/>
      <dgm:t>
        <a:bodyPr/>
        <a:lstStyle/>
        <a:p>
          <a:endParaRPr lang="en-IN">
            <a:latin typeface="Times New Roman" panose="02020603050405020304" pitchFamily="18" charset="0"/>
            <a:cs typeface="Times New Roman" panose="02020603050405020304" pitchFamily="18" charset="0"/>
          </a:endParaRPr>
        </a:p>
      </dgm:t>
    </dgm:pt>
    <dgm:pt modelId="{4E567197-6449-449D-A782-53454F8F510C}" cxnId="{1D74C82E-75FA-4F90-B612-55F4EA653777}" type="sibTrans">
      <dgm:prSet/>
      <dgm:spPr/>
      <dgm:t>
        <a:bodyPr/>
        <a:lstStyle/>
        <a:p>
          <a:endParaRPr lang="en-IN">
            <a:latin typeface="Times New Roman" panose="02020603050405020304" pitchFamily="18" charset="0"/>
            <a:cs typeface="Times New Roman" panose="02020603050405020304" pitchFamily="18" charset="0"/>
          </a:endParaRPr>
        </a:p>
      </dgm:t>
    </dgm:pt>
    <dgm:pt modelId="{CC21CB1B-C41C-4C49-8933-33329BC0DC67}">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Build multidisciplinary AI teams comprising clinicians, data scientists and digital specialists effectively.</a:t>
          </a:r>
        </a:p>
      </dgm:t>
    </dgm:pt>
    <dgm:pt modelId="{98226EA5-E8D5-4AD3-BCA4-582751B46210}" cxnId="{14BF18DE-83C5-4484-97EF-90B04C3454E1}" type="parTrans">
      <dgm:prSet/>
      <dgm:spPr/>
      <dgm:t>
        <a:bodyPr/>
        <a:lstStyle/>
        <a:p>
          <a:endParaRPr lang="en-IN">
            <a:latin typeface="Times New Roman" panose="02020603050405020304" pitchFamily="18" charset="0"/>
            <a:cs typeface="Times New Roman" panose="02020603050405020304" pitchFamily="18" charset="0"/>
          </a:endParaRPr>
        </a:p>
      </dgm:t>
    </dgm:pt>
    <dgm:pt modelId="{F93F8C9A-2D35-41B9-9D06-C2706AC3DCAA}" cxnId="{14BF18DE-83C5-4484-97EF-90B04C3454E1}" type="sibTrans">
      <dgm:prSet/>
      <dgm:spPr/>
      <dgm:t>
        <a:bodyPr/>
        <a:lstStyle/>
        <a:p>
          <a:endParaRPr lang="en-IN">
            <a:latin typeface="Times New Roman" panose="02020603050405020304" pitchFamily="18" charset="0"/>
            <a:cs typeface="Times New Roman" panose="02020603050405020304" pitchFamily="18" charset="0"/>
          </a:endParaRPr>
        </a:p>
      </dgm:t>
    </dgm:pt>
    <dgm:pt modelId="{62C6544B-122C-4DCC-A5DE-4D5AB5F8D796}">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Improve leadership skills to foster the workforce, lifelong learning, innovation and organisational resilience.</a:t>
          </a:r>
        </a:p>
      </dgm:t>
    </dgm:pt>
    <dgm:pt modelId="{60161564-4383-4996-B2F5-90CF389BE46C}" cxnId="{F8030E13-E7DD-4280-93E9-DFC3EFBA7741}" type="parTrans">
      <dgm:prSet/>
      <dgm:spPr/>
      <dgm:t>
        <a:bodyPr/>
        <a:lstStyle/>
        <a:p>
          <a:endParaRPr lang="en-IN">
            <a:latin typeface="Times New Roman" panose="02020603050405020304" pitchFamily="18" charset="0"/>
            <a:cs typeface="Times New Roman" panose="02020603050405020304" pitchFamily="18" charset="0"/>
          </a:endParaRPr>
        </a:p>
      </dgm:t>
    </dgm:pt>
    <dgm:pt modelId="{AD0C9E1C-7092-4A64-A8EF-54416AF414A6}" cxnId="{F8030E13-E7DD-4280-93E9-DFC3EFBA7741}" type="sibTrans">
      <dgm:prSet/>
      <dgm:spPr/>
      <dgm:t>
        <a:bodyPr/>
        <a:lstStyle/>
        <a:p>
          <a:endParaRPr lang="en-IN">
            <a:latin typeface="Times New Roman" panose="02020603050405020304" pitchFamily="18" charset="0"/>
            <a:cs typeface="Times New Roman" panose="02020603050405020304" pitchFamily="18" charset="0"/>
          </a:endParaRPr>
        </a:p>
      </dgm:t>
    </dgm:pt>
    <dgm:pt modelId="{79DDF137-DFBE-4B93-BD8E-726D783EF3D7}" type="pres">
      <dgm:prSet presAssocID="{A1875B6E-9656-4FC7-8799-98167EB8643A}" presName="Name0" presStyleCnt="0">
        <dgm:presLayoutVars>
          <dgm:chMax val="7"/>
          <dgm:chPref val="7"/>
          <dgm:dir/>
        </dgm:presLayoutVars>
      </dgm:prSet>
      <dgm:spPr/>
    </dgm:pt>
    <dgm:pt modelId="{7E090293-AEFF-40E1-8CFF-2712D2CBEA42}" type="pres">
      <dgm:prSet presAssocID="{A1875B6E-9656-4FC7-8799-98167EB8643A}" presName="Name1" presStyleCnt="0"/>
      <dgm:spPr/>
    </dgm:pt>
    <dgm:pt modelId="{57721BE4-13DE-4EF0-811E-EA4E226F4D03}" type="pres">
      <dgm:prSet presAssocID="{A1875B6E-9656-4FC7-8799-98167EB8643A}" presName="cycle" presStyleCnt="0"/>
      <dgm:spPr/>
    </dgm:pt>
    <dgm:pt modelId="{D9B85434-6D20-4D64-B437-00D8C994FE03}" type="pres">
      <dgm:prSet presAssocID="{A1875B6E-9656-4FC7-8799-98167EB8643A}" presName="srcNode" presStyleLbl="node1" presStyleIdx="0" presStyleCnt="4"/>
      <dgm:spPr/>
    </dgm:pt>
    <dgm:pt modelId="{46810568-4B8C-43E5-AB3E-366E296E903A}" type="pres">
      <dgm:prSet presAssocID="{A1875B6E-9656-4FC7-8799-98167EB8643A}" presName="conn" presStyleLbl="parChTrans1D2" presStyleIdx="0" presStyleCnt="1"/>
      <dgm:spPr/>
    </dgm:pt>
    <dgm:pt modelId="{A9345224-6806-44A3-BA00-B2D1D010F8ED}" type="pres">
      <dgm:prSet presAssocID="{A1875B6E-9656-4FC7-8799-98167EB8643A}" presName="extraNode" presStyleLbl="node1" presStyleIdx="0" presStyleCnt="4"/>
      <dgm:spPr/>
    </dgm:pt>
    <dgm:pt modelId="{BC016C1F-2BAD-438F-8C36-8E0A358DEFFF}" type="pres">
      <dgm:prSet presAssocID="{A1875B6E-9656-4FC7-8799-98167EB8643A}" presName="dstNode" presStyleLbl="node1" presStyleIdx="0" presStyleCnt="4"/>
      <dgm:spPr/>
    </dgm:pt>
    <dgm:pt modelId="{B0B3DA22-50B6-4429-86FE-C2BFC067D33D}" type="pres">
      <dgm:prSet presAssocID="{B9FB8457-7FF6-434E-BC8F-B56C46A03A61}" presName="text_1" presStyleLbl="node1" presStyleIdx="0" presStyleCnt="4">
        <dgm:presLayoutVars>
          <dgm:bulletEnabled val="1"/>
        </dgm:presLayoutVars>
      </dgm:prSet>
      <dgm:spPr/>
    </dgm:pt>
    <dgm:pt modelId="{88F00AE3-92FA-4D07-BAF6-1C157F32E684}" type="pres">
      <dgm:prSet presAssocID="{B9FB8457-7FF6-434E-BC8F-B56C46A03A61}" presName="accent_1" presStyleCnt="0"/>
      <dgm:spPr/>
    </dgm:pt>
    <dgm:pt modelId="{BF5979D9-6A87-4BB5-BE6E-CCCC53CFCBE3}" type="pres">
      <dgm:prSet presAssocID="{B9FB8457-7FF6-434E-BC8F-B56C46A03A61}" presName="accentRepeatNode" presStyleLbl="solidFgAcc1" presStyleIdx="0" presStyleCnt="4"/>
      <dgm:spPr/>
    </dgm:pt>
    <dgm:pt modelId="{A69B8D3A-22A9-4B86-A18A-B79841F7EDBD}" type="pres">
      <dgm:prSet presAssocID="{DC8B8F37-594D-4233-AC36-3F24FE2204FF}" presName="text_2" presStyleLbl="node1" presStyleIdx="1" presStyleCnt="4">
        <dgm:presLayoutVars>
          <dgm:bulletEnabled val="1"/>
        </dgm:presLayoutVars>
      </dgm:prSet>
      <dgm:spPr/>
    </dgm:pt>
    <dgm:pt modelId="{E2E1F4F8-29C8-4CCF-BC66-100154FE4520}" type="pres">
      <dgm:prSet presAssocID="{DC8B8F37-594D-4233-AC36-3F24FE2204FF}" presName="accent_2" presStyleCnt="0"/>
      <dgm:spPr/>
    </dgm:pt>
    <dgm:pt modelId="{FD86D8F4-4FDC-4EE3-9526-095481D36C31}" type="pres">
      <dgm:prSet presAssocID="{DC8B8F37-594D-4233-AC36-3F24FE2204FF}" presName="accentRepeatNode" presStyleLbl="solidFgAcc1" presStyleIdx="1" presStyleCnt="4"/>
      <dgm:spPr/>
    </dgm:pt>
    <dgm:pt modelId="{7E5D5BA5-A0EE-48B0-8F44-C9225EF26F75}" type="pres">
      <dgm:prSet presAssocID="{CC21CB1B-C41C-4C49-8933-33329BC0DC67}" presName="text_3" presStyleLbl="node1" presStyleIdx="2" presStyleCnt="4">
        <dgm:presLayoutVars>
          <dgm:bulletEnabled val="1"/>
        </dgm:presLayoutVars>
      </dgm:prSet>
      <dgm:spPr/>
    </dgm:pt>
    <dgm:pt modelId="{335E16F7-6518-4DD0-AC8C-0B3B655CF145}" type="pres">
      <dgm:prSet presAssocID="{CC21CB1B-C41C-4C49-8933-33329BC0DC67}" presName="accent_3" presStyleCnt="0"/>
      <dgm:spPr/>
    </dgm:pt>
    <dgm:pt modelId="{02E931E6-671C-405D-948F-C2F38EF436C7}" type="pres">
      <dgm:prSet presAssocID="{CC21CB1B-C41C-4C49-8933-33329BC0DC67}" presName="accentRepeatNode" presStyleLbl="solidFgAcc1" presStyleIdx="2" presStyleCnt="4"/>
      <dgm:spPr/>
    </dgm:pt>
    <dgm:pt modelId="{5A37FBA7-C062-454A-9C8C-6EAC4E8C7AE4}" type="pres">
      <dgm:prSet presAssocID="{62C6544B-122C-4DCC-A5DE-4D5AB5F8D796}" presName="text_4" presStyleLbl="node1" presStyleIdx="3" presStyleCnt="4">
        <dgm:presLayoutVars>
          <dgm:bulletEnabled val="1"/>
        </dgm:presLayoutVars>
      </dgm:prSet>
      <dgm:spPr/>
    </dgm:pt>
    <dgm:pt modelId="{BE5B11AF-2893-4943-BFEC-A9B1D11BE8D1}" type="pres">
      <dgm:prSet presAssocID="{62C6544B-122C-4DCC-A5DE-4D5AB5F8D796}" presName="accent_4" presStyleCnt="0"/>
      <dgm:spPr/>
    </dgm:pt>
    <dgm:pt modelId="{6203A2EA-0098-475E-839B-D8CFBD3C1EB1}" type="pres">
      <dgm:prSet presAssocID="{62C6544B-122C-4DCC-A5DE-4D5AB5F8D796}" presName="accentRepeatNode" presStyleLbl="solidFgAcc1" presStyleIdx="3" presStyleCnt="4"/>
      <dgm:spPr/>
    </dgm:pt>
  </dgm:ptLst>
  <dgm:cxnLst>
    <dgm:cxn modelId="{F8030E13-E7DD-4280-93E9-DFC3EFBA7741}" srcId="{A1875B6E-9656-4FC7-8799-98167EB8643A}" destId="{62C6544B-122C-4DCC-A5DE-4D5AB5F8D796}" srcOrd="3" destOrd="0" parTransId="{60161564-4383-4996-B2F5-90CF389BE46C}" sibTransId="{AD0C9E1C-7092-4A64-A8EF-54416AF414A6}"/>
    <dgm:cxn modelId="{1D74C82E-75FA-4F90-B612-55F4EA653777}" srcId="{A1875B6E-9656-4FC7-8799-98167EB8643A}" destId="{DC8B8F37-594D-4233-AC36-3F24FE2204FF}" srcOrd="1" destOrd="0" parTransId="{4D741C59-A660-4B0A-B139-B24C60301BEA}" sibTransId="{4E567197-6449-449D-A782-53454F8F510C}"/>
    <dgm:cxn modelId="{CA965338-CA83-4B4A-B69C-C3A05382E912}" type="presOf" srcId="{B9FB8457-7FF6-434E-BC8F-B56C46A03A61}" destId="{B0B3DA22-50B6-4429-86FE-C2BFC067D33D}" srcOrd="0" destOrd="0" presId="urn:microsoft.com/office/officeart/2008/layout/VerticalCurvedList"/>
    <dgm:cxn modelId="{3B68E36A-6C25-4771-95FD-04B0365D191E}" type="presOf" srcId="{DC8B8F37-594D-4233-AC36-3F24FE2204FF}" destId="{A69B8D3A-22A9-4B86-A18A-B79841F7EDBD}" srcOrd="0" destOrd="0" presId="urn:microsoft.com/office/officeart/2008/layout/VerticalCurvedList"/>
    <dgm:cxn modelId="{AA7B5B56-4A15-4040-A761-E40FA372B85A}" type="presOf" srcId="{A1875B6E-9656-4FC7-8799-98167EB8643A}" destId="{79DDF137-DFBE-4B93-BD8E-726D783EF3D7}" srcOrd="0" destOrd="0" presId="urn:microsoft.com/office/officeart/2008/layout/VerticalCurvedList"/>
    <dgm:cxn modelId="{6B67C37E-07AB-45ED-8FF2-6BF1B0035739}" type="presOf" srcId="{CC21CB1B-C41C-4C49-8933-33329BC0DC67}" destId="{7E5D5BA5-A0EE-48B0-8F44-C9225EF26F75}" srcOrd="0" destOrd="0" presId="urn:microsoft.com/office/officeart/2008/layout/VerticalCurvedList"/>
    <dgm:cxn modelId="{4F07CBA4-A358-43B1-83D0-71B730747949}" type="presOf" srcId="{62C6544B-122C-4DCC-A5DE-4D5AB5F8D796}" destId="{5A37FBA7-C062-454A-9C8C-6EAC4E8C7AE4}" srcOrd="0" destOrd="0" presId="urn:microsoft.com/office/officeart/2008/layout/VerticalCurvedList"/>
    <dgm:cxn modelId="{D1E64AB3-6796-4469-8C1A-8FF03358C25D}" type="presOf" srcId="{3BE1E7FC-5125-44C8-8924-7BBAED00132F}" destId="{46810568-4B8C-43E5-AB3E-366E296E903A}" srcOrd="0" destOrd="0" presId="urn:microsoft.com/office/officeart/2008/layout/VerticalCurvedList"/>
    <dgm:cxn modelId="{14BF18DE-83C5-4484-97EF-90B04C3454E1}" srcId="{A1875B6E-9656-4FC7-8799-98167EB8643A}" destId="{CC21CB1B-C41C-4C49-8933-33329BC0DC67}" srcOrd="2" destOrd="0" parTransId="{98226EA5-E8D5-4AD3-BCA4-582751B46210}" sibTransId="{F93F8C9A-2D35-41B9-9D06-C2706AC3DCAA}"/>
    <dgm:cxn modelId="{1A4A75FF-1636-436D-8D63-6121819DC196}" srcId="{A1875B6E-9656-4FC7-8799-98167EB8643A}" destId="{B9FB8457-7FF6-434E-BC8F-B56C46A03A61}" srcOrd="0" destOrd="0" parTransId="{3B30CA75-FE0C-4BF4-9E36-603726BEAE1D}" sibTransId="{3BE1E7FC-5125-44C8-8924-7BBAED00132F}"/>
    <dgm:cxn modelId="{741C8547-7458-4562-9975-133578307406}" type="presParOf" srcId="{79DDF137-DFBE-4B93-BD8E-726D783EF3D7}" destId="{7E090293-AEFF-40E1-8CFF-2712D2CBEA42}" srcOrd="0" destOrd="0" presId="urn:microsoft.com/office/officeart/2008/layout/VerticalCurvedList"/>
    <dgm:cxn modelId="{0108E7E6-BE65-4FDC-A534-F7863965142A}" type="presParOf" srcId="{7E090293-AEFF-40E1-8CFF-2712D2CBEA42}" destId="{57721BE4-13DE-4EF0-811E-EA4E226F4D03}" srcOrd="0" destOrd="0" presId="urn:microsoft.com/office/officeart/2008/layout/VerticalCurvedList"/>
    <dgm:cxn modelId="{D38F9B41-8741-4B01-958E-B44342FF1715}" type="presParOf" srcId="{57721BE4-13DE-4EF0-811E-EA4E226F4D03}" destId="{D9B85434-6D20-4D64-B437-00D8C994FE03}" srcOrd="0" destOrd="0" presId="urn:microsoft.com/office/officeart/2008/layout/VerticalCurvedList"/>
    <dgm:cxn modelId="{63B127AF-35A3-4CCB-8E9B-CD8AA569B374}" type="presParOf" srcId="{57721BE4-13DE-4EF0-811E-EA4E226F4D03}" destId="{46810568-4B8C-43E5-AB3E-366E296E903A}" srcOrd="1" destOrd="0" presId="urn:microsoft.com/office/officeart/2008/layout/VerticalCurvedList"/>
    <dgm:cxn modelId="{25EEB6C0-041A-437E-A794-41BEF0FC787C}" type="presParOf" srcId="{57721BE4-13DE-4EF0-811E-EA4E226F4D03}" destId="{A9345224-6806-44A3-BA00-B2D1D010F8ED}" srcOrd="2" destOrd="0" presId="urn:microsoft.com/office/officeart/2008/layout/VerticalCurvedList"/>
    <dgm:cxn modelId="{2070310C-69F2-444F-B0A7-0F30A91DAF3B}" type="presParOf" srcId="{57721BE4-13DE-4EF0-811E-EA4E226F4D03}" destId="{BC016C1F-2BAD-438F-8C36-8E0A358DEFFF}" srcOrd="3" destOrd="0" presId="urn:microsoft.com/office/officeart/2008/layout/VerticalCurvedList"/>
    <dgm:cxn modelId="{BA9CF6C2-D301-435F-A21B-D5ED2FFC845E}" type="presParOf" srcId="{7E090293-AEFF-40E1-8CFF-2712D2CBEA42}" destId="{B0B3DA22-50B6-4429-86FE-C2BFC067D33D}" srcOrd="1" destOrd="0" presId="urn:microsoft.com/office/officeart/2008/layout/VerticalCurvedList"/>
    <dgm:cxn modelId="{AC090F98-484C-4F09-AE85-3023B34AFFBD}" type="presParOf" srcId="{7E090293-AEFF-40E1-8CFF-2712D2CBEA42}" destId="{88F00AE3-92FA-4D07-BAF6-1C157F32E684}" srcOrd="2" destOrd="0" presId="urn:microsoft.com/office/officeart/2008/layout/VerticalCurvedList"/>
    <dgm:cxn modelId="{0B047047-6905-42B2-9317-327326FEBBAB}" type="presParOf" srcId="{88F00AE3-92FA-4D07-BAF6-1C157F32E684}" destId="{BF5979D9-6A87-4BB5-BE6E-CCCC53CFCBE3}" srcOrd="0" destOrd="0" presId="urn:microsoft.com/office/officeart/2008/layout/VerticalCurvedList"/>
    <dgm:cxn modelId="{CFE2200F-2FD1-45BC-A78F-F0601D3861CC}" type="presParOf" srcId="{7E090293-AEFF-40E1-8CFF-2712D2CBEA42}" destId="{A69B8D3A-22A9-4B86-A18A-B79841F7EDBD}" srcOrd="3" destOrd="0" presId="urn:microsoft.com/office/officeart/2008/layout/VerticalCurvedList"/>
    <dgm:cxn modelId="{2B5965A5-8843-40D4-9C7A-EBE477076297}" type="presParOf" srcId="{7E090293-AEFF-40E1-8CFF-2712D2CBEA42}" destId="{E2E1F4F8-29C8-4CCF-BC66-100154FE4520}" srcOrd="4" destOrd="0" presId="urn:microsoft.com/office/officeart/2008/layout/VerticalCurvedList"/>
    <dgm:cxn modelId="{2D438DE6-C8C2-4F4F-8DE9-18BE85836299}" type="presParOf" srcId="{E2E1F4F8-29C8-4CCF-BC66-100154FE4520}" destId="{FD86D8F4-4FDC-4EE3-9526-095481D36C31}" srcOrd="0" destOrd="0" presId="urn:microsoft.com/office/officeart/2008/layout/VerticalCurvedList"/>
    <dgm:cxn modelId="{8D6E293B-AC76-49A1-99F0-D25357EEB6AF}" type="presParOf" srcId="{7E090293-AEFF-40E1-8CFF-2712D2CBEA42}" destId="{7E5D5BA5-A0EE-48B0-8F44-C9225EF26F75}" srcOrd="5" destOrd="0" presId="urn:microsoft.com/office/officeart/2008/layout/VerticalCurvedList"/>
    <dgm:cxn modelId="{F4F1FCE4-4705-43DF-9216-596FD6FE75DB}" type="presParOf" srcId="{7E090293-AEFF-40E1-8CFF-2712D2CBEA42}" destId="{335E16F7-6518-4DD0-AC8C-0B3B655CF145}" srcOrd="6" destOrd="0" presId="urn:microsoft.com/office/officeart/2008/layout/VerticalCurvedList"/>
    <dgm:cxn modelId="{D45AB651-5FDC-45D1-9DDE-B8F0993FB98D}" type="presParOf" srcId="{335E16F7-6518-4DD0-AC8C-0B3B655CF145}" destId="{02E931E6-671C-405D-948F-C2F38EF436C7}" srcOrd="0" destOrd="0" presId="urn:microsoft.com/office/officeart/2008/layout/VerticalCurvedList"/>
    <dgm:cxn modelId="{D6C4DCAA-C6E2-48B6-B58A-F844FEC3E3D6}" type="presParOf" srcId="{7E090293-AEFF-40E1-8CFF-2712D2CBEA42}" destId="{5A37FBA7-C062-454A-9C8C-6EAC4E8C7AE4}" srcOrd="7" destOrd="0" presId="urn:microsoft.com/office/officeart/2008/layout/VerticalCurvedList"/>
    <dgm:cxn modelId="{5F9193E9-1523-4937-BC0F-49C94AC7AFF8}" type="presParOf" srcId="{7E090293-AEFF-40E1-8CFF-2712D2CBEA42}" destId="{BE5B11AF-2893-4943-BFEC-A9B1D11BE8D1}" srcOrd="8" destOrd="0" presId="urn:microsoft.com/office/officeart/2008/layout/VerticalCurvedList"/>
    <dgm:cxn modelId="{69685840-B988-4AEB-94B3-2D618A4968F2}" type="presParOf" srcId="{BE5B11AF-2893-4943-BFEC-A9B1D11BE8D1}" destId="{6203A2EA-0098-475E-839B-D8CFBD3C1EB1}" srcOrd="0" destOrd="0" presId="urn:microsoft.com/office/officeart/2008/layout/VerticalCurv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AB84A77-12AF-478F-9242-9CF867B362E5}" type="doc">
      <dgm:prSet loTypeId="urn:microsoft.com/office/officeart/2005/8/layout/vList2" loCatId="list" qsTypeId="urn:microsoft.com/office/officeart/2005/8/quickstyle/3d1" qsCatId="3D" csTypeId="urn:microsoft.com/office/officeart/2005/8/colors/accent0_3" csCatId="mainScheme" phldr="1"/>
      <dgm:spPr/>
      <dgm:t>
        <a:bodyPr/>
        <a:lstStyle/>
        <a:p>
          <a:endParaRPr lang="en-IN"/>
        </a:p>
      </dgm:t>
    </dgm:pt>
    <dgm:pt modelId="{2A097989-5B7A-439E-9A89-A3500AB33783}">
      <dgm:prSet phldrT="[Tex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Leverage extended flexible working arrangements that enhance wellbeing, engagement, retention and sustainable organisational performance outcomes.</a:t>
          </a:r>
          <a:endParaRPr lang="en-IN">
            <a:latin typeface="Times New Roman" panose="02020603050405020304" pitchFamily="18" charset="0"/>
            <a:cs typeface="Times New Roman" panose="02020603050405020304" pitchFamily="18" charset="0"/>
          </a:endParaRPr>
        </a:p>
      </dgm:t>
    </dgm:pt>
    <dgm:pt modelId="{D43AA62F-5491-44AC-959C-3E59DC555E5A}" cxnId="{AF7D8E82-D0ED-4520-9E18-0B4606BA35F6}" type="parTrans">
      <dgm:prSet/>
      <dgm:spPr/>
      <dgm:t>
        <a:bodyPr/>
        <a:lstStyle/>
        <a:p>
          <a:endParaRPr lang="en-IN">
            <a:latin typeface="Times New Roman" panose="02020603050405020304" pitchFamily="18" charset="0"/>
            <a:cs typeface="Times New Roman" panose="02020603050405020304" pitchFamily="18" charset="0"/>
          </a:endParaRPr>
        </a:p>
      </dgm:t>
    </dgm:pt>
    <dgm:pt modelId="{BD514E74-D785-46AD-933C-9CCDC7C510A6}" cxnId="{AF7D8E82-D0ED-4520-9E18-0B4606BA35F6}" type="sibTrans">
      <dgm:prSet/>
      <dgm:spPr/>
      <dgm:t>
        <a:bodyPr/>
        <a:lstStyle/>
        <a:p>
          <a:endParaRPr lang="en-IN">
            <a:latin typeface="Times New Roman" panose="02020603050405020304" pitchFamily="18" charset="0"/>
            <a:cs typeface="Times New Roman" panose="02020603050405020304" pitchFamily="18" charset="0"/>
          </a:endParaRPr>
        </a:p>
      </dgm:t>
    </dgm:pt>
    <dgm:pt modelId="{5B269093-8A64-48A9-BDE9-339AD367CDE1}">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Implementing Herzberg's Motivation Theory consistently, with recognition, development, supportive supervision and meaningful responsibilities (Cappelli and Keller, 2020).</a:t>
          </a:r>
        </a:p>
      </dgm:t>
    </dgm:pt>
    <dgm:pt modelId="{EDD6964D-ED41-4009-AC6E-460E3D83AE1F}" cxnId="{2E3EACC6-5B59-41A3-B15C-83681839BE3D}" type="parTrans">
      <dgm:prSet/>
      <dgm:spPr/>
      <dgm:t>
        <a:bodyPr/>
        <a:lstStyle/>
        <a:p>
          <a:endParaRPr lang="en-IN">
            <a:latin typeface="Times New Roman" panose="02020603050405020304" pitchFamily="18" charset="0"/>
            <a:cs typeface="Times New Roman" panose="02020603050405020304" pitchFamily="18" charset="0"/>
          </a:endParaRPr>
        </a:p>
      </dgm:t>
    </dgm:pt>
    <dgm:pt modelId="{B2002349-5D9E-4855-AB73-22D97895052B}" cxnId="{2E3EACC6-5B59-41A3-B15C-83681839BE3D}" type="sibTrans">
      <dgm:prSet/>
      <dgm:spPr/>
      <dgm:t>
        <a:bodyPr/>
        <a:lstStyle/>
        <a:p>
          <a:endParaRPr lang="en-IN">
            <a:latin typeface="Times New Roman" panose="02020603050405020304" pitchFamily="18" charset="0"/>
            <a:cs typeface="Times New Roman" panose="02020603050405020304" pitchFamily="18" charset="0"/>
          </a:endParaRPr>
        </a:p>
      </dgm:t>
    </dgm:pt>
    <dgm:pt modelId="{63AF2E06-225F-4985-9CA3-3FAB4E36577B}">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Modern digital infrastructure that eradicates work frustrations, builds confidence, improves productivity and increases employee satisfaction.</a:t>
          </a:r>
        </a:p>
      </dgm:t>
    </dgm:pt>
    <dgm:pt modelId="{1DCCD008-2618-4D9B-B048-3935646777F3}" cxnId="{61DCAAC0-9CE2-48D5-9E4F-327E60863D58}" type="parTrans">
      <dgm:prSet/>
      <dgm:spPr/>
      <dgm:t>
        <a:bodyPr/>
        <a:lstStyle/>
        <a:p>
          <a:endParaRPr lang="en-IN">
            <a:latin typeface="Times New Roman" panose="02020603050405020304" pitchFamily="18" charset="0"/>
            <a:cs typeface="Times New Roman" panose="02020603050405020304" pitchFamily="18" charset="0"/>
          </a:endParaRPr>
        </a:p>
      </dgm:t>
    </dgm:pt>
    <dgm:pt modelId="{DDEFE6FA-9DC9-40C4-A39B-1EF22219DDB3}" cxnId="{61DCAAC0-9CE2-48D5-9E4F-327E60863D58}" type="sibTrans">
      <dgm:prSet/>
      <dgm:spPr/>
      <dgm:t>
        <a:bodyPr/>
        <a:lstStyle/>
        <a:p>
          <a:endParaRPr lang="en-IN">
            <a:latin typeface="Times New Roman" panose="02020603050405020304" pitchFamily="18" charset="0"/>
            <a:cs typeface="Times New Roman" panose="02020603050405020304" pitchFamily="18" charset="0"/>
          </a:endParaRPr>
        </a:p>
      </dgm:t>
    </dgm:pt>
    <dgm:pt modelId="{2C27C986-72C3-4697-980B-1BC104CA4D0F}">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Encourage regular feedback processes that foster inclusive decision-making, participation in trust, and organisational development processes (Ahmad and Islam, 2024).</a:t>
          </a:r>
        </a:p>
      </dgm:t>
    </dgm:pt>
    <dgm:pt modelId="{B6A49129-3951-4C6B-9DE1-6A68BC34512B}" cxnId="{1657D4C1-8808-4514-BD67-CE84F6A0F2E0}" type="parTrans">
      <dgm:prSet/>
      <dgm:spPr/>
      <dgm:t>
        <a:bodyPr/>
        <a:lstStyle/>
        <a:p>
          <a:endParaRPr lang="en-IN">
            <a:latin typeface="Times New Roman" panose="02020603050405020304" pitchFamily="18" charset="0"/>
            <a:cs typeface="Times New Roman" panose="02020603050405020304" pitchFamily="18" charset="0"/>
          </a:endParaRPr>
        </a:p>
      </dgm:t>
    </dgm:pt>
    <dgm:pt modelId="{835B7C79-F34D-478D-B4F2-A38B9AEEC693}" cxnId="{1657D4C1-8808-4514-BD67-CE84F6A0F2E0}" type="sibTrans">
      <dgm:prSet/>
      <dgm:spPr/>
      <dgm:t>
        <a:bodyPr/>
        <a:lstStyle/>
        <a:p>
          <a:endParaRPr lang="en-IN">
            <a:latin typeface="Times New Roman" panose="02020603050405020304" pitchFamily="18" charset="0"/>
            <a:cs typeface="Times New Roman" panose="02020603050405020304" pitchFamily="18" charset="0"/>
          </a:endParaRPr>
        </a:p>
      </dgm:t>
    </dgm:pt>
    <dgm:pt modelId="{BE436441-1573-43A4-A8D8-1C6ACBA9E769}" type="pres">
      <dgm:prSet presAssocID="{5AB84A77-12AF-478F-9242-9CF867B362E5}" presName="linear" presStyleCnt="0">
        <dgm:presLayoutVars>
          <dgm:animLvl val="lvl"/>
          <dgm:resizeHandles val="exact"/>
        </dgm:presLayoutVars>
      </dgm:prSet>
      <dgm:spPr/>
    </dgm:pt>
    <dgm:pt modelId="{B6C2D91C-2625-4FC4-8786-ADF8C8E8FD3B}" type="pres">
      <dgm:prSet presAssocID="{2A097989-5B7A-439E-9A89-A3500AB33783}" presName="parentText" presStyleLbl="node1" presStyleIdx="0" presStyleCnt="4">
        <dgm:presLayoutVars>
          <dgm:chMax val="0"/>
          <dgm:bulletEnabled val="1"/>
        </dgm:presLayoutVars>
      </dgm:prSet>
      <dgm:spPr/>
    </dgm:pt>
    <dgm:pt modelId="{4C6EB294-2A7D-46FB-9B4D-C4489CDEB7EE}" type="pres">
      <dgm:prSet presAssocID="{BD514E74-D785-46AD-933C-9CCDC7C510A6}" presName="spacer" presStyleCnt="0"/>
      <dgm:spPr/>
    </dgm:pt>
    <dgm:pt modelId="{D61AFB1A-863B-4B4A-8E10-2078691E43C7}" type="pres">
      <dgm:prSet presAssocID="{5B269093-8A64-48A9-BDE9-339AD367CDE1}" presName="parentText" presStyleLbl="node1" presStyleIdx="1" presStyleCnt="4">
        <dgm:presLayoutVars>
          <dgm:chMax val="0"/>
          <dgm:bulletEnabled val="1"/>
        </dgm:presLayoutVars>
      </dgm:prSet>
      <dgm:spPr/>
    </dgm:pt>
    <dgm:pt modelId="{51089EAC-9505-4C65-A4FD-FD6AEB45DD75}" type="pres">
      <dgm:prSet presAssocID="{B2002349-5D9E-4855-AB73-22D97895052B}" presName="spacer" presStyleCnt="0"/>
      <dgm:spPr/>
    </dgm:pt>
    <dgm:pt modelId="{8BBE0C51-2F06-4FB4-B1AA-4C48533FEA31}" type="pres">
      <dgm:prSet presAssocID="{63AF2E06-225F-4985-9CA3-3FAB4E36577B}" presName="parentText" presStyleLbl="node1" presStyleIdx="2" presStyleCnt="4">
        <dgm:presLayoutVars>
          <dgm:chMax val="0"/>
          <dgm:bulletEnabled val="1"/>
        </dgm:presLayoutVars>
      </dgm:prSet>
      <dgm:spPr/>
    </dgm:pt>
    <dgm:pt modelId="{60BF5E1B-7AAD-4C20-A547-8B56D3D64511}" type="pres">
      <dgm:prSet presAssocID="{DDEFE6FA-9DC9-40C4-A39B-1EF22219DDB3}" presName="spacer" presStyleCnt="0"/>
      <dgm:spPr/>
    </dgm:pt>
    <dgm:pt modelId="{6D046DC0-B386-41BF-A128-64FEAEC2D1F5}" type="pres">
      <dgm:prSet presAssocID="{2C27C986-72C3-4697-980B-1BC104CA4D0F}" presName="parentText" presStyleLbl="node1" presStyleIdx="3" presStyleCnt="4">
        <dgm:presLayoutVars>
          <dgm:chMax val="0"/>
          <dgm:bulletEnabled val="1"/>
        </dgm:presLayoutVars>
      </dgm:prSet>
      <dgm:spPr/>
    </dgm:pt>
  </dgm:ptLst>
  <dgm:cxnLst>
    <dgm:cxn modelId="{70E5DF5F-DA12-4F4D-A05D-33449C6837AB}" type="presOf" srcId="{2C27C986-72C3-4697-980B-1BC104CA4D0F}" destId="{6D046DC0-B386-41BF-A128-64FEAEC2D1F5}" srcOrd="0" destOrd="0" presId="urn:microsoft.com/office/officeart/2005/8/layout/vList2"/>
    <dgm:cxn modelId="{8C6CDA42-D389-45C9-9A4A-1BE2FBF4DBB6}" type="presOf" srcId="{5AB84A77-12AF-478F-9242-9CF867B362E5}" destId="{BE436441-1573-43A4-A8D8-1C6ACBA9E769}" srcOrd="0" destOrd="0" presId="urn:microsoft.com/office/officeart/2005/8/layout/vList2"/>
    <dgm:cxn modelId="{E4E07851-B2D6-41A8-95A6-3E07ED06574F}" type="presOf" srcId="{5B269093-8A64-48A9-BDE9-339AD367CDE1}" destId="{D61AFB1A-863B-4B4A-8E10-2078691E43C7}" srcOrd="0" destOrd="0" presId="urn:microsoft.com/office/officeart/2005/8/layout/vList2"/>
    <dgm:cxn modelId="{84DA5282-8C0C-4DFB-ACDE-DF7E92299409}" type="presOf" srcId="{2A097989-5B7A-439E-9A89-A3500AB33783}" destId="{B6C2D91C-2625-4FC4-8786-ADF8C8E8FD3B}" srcOrd="0" destOrd="0" presId="urn:microsoft.com/office/officeart/2005/8/layout/vList2"/>
    <dgm:cxn modelId="{AF7D8E82-D0ED-4520-9E18-0B4606BA35F6}" srcId="{5AB84A77-12AF-478F-9242-9CF867B362E5}" destId="{2A097989-5B7A-439E-9A89-A3500AB33783}" srcOrd="0" destOrd="0" parTransId="{D43AA62F-5491-44AC-959C-3E59DC555E5A}" sibTransId="{BD514E74-D785-46AD-933C-9CCDC7C510A6}"/>
    <dgm:cxn modelId="{53AB2583-3175-4058-9D63-EF8A3EA56A32}" type="presOf" srcId="{63AF2E06-225F-4985-9CA3-3FAB4E36577B}" destId="{8BBE0C51-2F06-4FB4-B1AA-4C48533FEA31}" srcOrd="0" destOrd="0" presId="urn:microsoft.com/office/officeart/2005/8/layout/vList2"/>
    <dgm:cxn modelId="{61DCAAC0-9CE2-48D5-9E4F-327E60863D58}" srcId="{5AB84A77-12AF-478F-9242-9CF867B362E5}" destId="{63AF2E06-225F-4985-9CA3-3FAB4E36577B}" srcOrd="2" destOrd="0" parTransId="{1DCCD008-2618-4D9B-B048-3935646777F3}" sibTransId="{DDEFE6FA-9DC9-40C4-A39B-1EF22219DDB3}"/>
    <dgm:cxn modelId="{1657D4C1-8808-4514-BD67-CE84F6A0F2E0}" srcId="{5AB84A77-12AF-478F-9242-9CF867B362E5}" destId="{2C27C986-72C3-4697-980B-1BC104CA4D0F}" srcOrd="3" destOrd="0" parTransId="{B6A49129-3951-4C6B-9DE1-6A68BC34512B}" sibTransId="{835B7C79-F34D-478D-B4F2-A38B9AEEC693}"/>
    <dgm:cxn modelId="{2E3EACC6-5B59-41A3-B15C-83681839BE3D}" srcId="{5AB84A77-12AF-478F-9242-9CF867B362E5}" destId="{5B269093-8A64-48A9-BDE9-339AD367CDE1}" srcOrd="1" destOrd="0" parTransId="{EDD6964D-ED41-4009-AC6E-460E3D83AE1F}" sibTransId="{B2002349-5D9E-4855-AB73-22D97895052B}"/>
    <dgm:cxn modelId="{D1911951-5F33-45C0-AD97-932D2FAE3603}" type="presParOf" srcId="{BE436441-1573-43A4-A8D8-1C6ACBA9E769}" destId="{B6C2D91C-2625-4FC4-8786-ADF8C8E8FD3B}" srcOrd="0" destOrd="0" presId="urn:microsoft.com/office/officeart/2005/8/layout/vList2"/>
    <dgm:cxn modelId="{28AD898A-8BBF-46C9-8BBA-21B56709B36F}" type="presParOf" srcId="{BE436441-1573-43A4-A8D8-1C6ACBA9E769}" destId="{4C6EB294-2A7D-46FB-9B4D-C4489CDEB7EE}" srcOrd="1" destOrd="0" presId="urn:microsoft.com/office/officeart/2005/8/layout/vList2"/>
    <dgm:cxn modelId="{A5604C1D-7EC7-42B4-8ACD-DFB0DD5EC7E7}" type="presParOf" srcId="{BE436441-1573-43A4-A8D8-1C6ACBA9E769}" destId="{D61AFB1A-863B-4B4A-8E10-2078691E43C7}" srcOrd="2" destOrd="0" presId="urn:microsoft.com/office/officeart/2005/8/layout/vList2"/>
    <dgm:cxn modelId="{0495A0CA-F5E8-4DFA-AF69-F5C4CC21BE5D}" type="presParOf" srcId="{BE436441-1573-43A4-A8D8-1C6ACBA9E769}" destId="{51089EAC-9505-4C65-A4FD-FD6AEB45DD75}" srcOrd="3" destOrd="0" presId="urn:microsoft.com/office/officeart/2005/8/layout/vList2"/>
    <dgm:cxn modelId="{906338E8-8FAC-4833-914A-B5C690454865}" type="presParOf" srcId="{BE436441-1573-43A4-A8D8-1C6ACBA9E769}" destId="{8BBE0C51-2F06-4FB4-B1AA-4C48533FEA31}" srcOrd="4" destOrd="0" presId="urn:microsoft.com/office/officeart/2005/8/layout/vList2"/>
    <dgm:cxn modelId="{6C4B9103-71EF-4887-8EA0-0E3A2A2D1C57}" type="presParOf" srcId="{BE436441-1573-43A4-A8D8-1C6ACBA9E769}" destId="{60BF5E1B-7AAD-4C20-A547-8B56D3D64511}" srcOrd="5" destOrd="0" presId="urn:microsoft.com/office/officeart/2005/8/layout/vList2"/>
    <dgm:cxn modelId="{E8E7E211-0CFD-40EC-8200-21D37D65C47C}" type="presParOf" srcId="{BE436441-1573-43A4-A8D8-1C6ACBA9E769}" destId="{6D046DC0-B386-41BF-A128-64FEAEC2D1F5}" srcOrd="6" destOrd="0" presId="urn:microsoft.com/office/officeart/2005/8/layout/vList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AB84A77-12AF-478F-9242-9CF867B362E5}" type="doc">
      <dgm:prSet loTypeId="urn:microsoft.com/office/officeart/2005/8/layout/vList2" loCatId="list" qsTypeId="urn:microsoft.com/office/officeart/2005/8/quickstyle/3d1" qsCatId="3D" csTypeId="urn:microsoft.com/office/officeart/2005/8/colors/accent0_3" csCatId="mainScheme" phldr="1"/>
      <dgm:spPr/>
      <dgm:t>
        <a:bodyPr/>
        <a:lstStyle/>
        <a:p>
          <a:endParaRPr lang="en-IN"/>
        </a:p>
      </dgm:t>
    </dgm:pt>
    <dgm:pt modelId="{2A097989-5B7A-439E-9A89-A3500AB33783}">
      <dgm:prSet phldrT="[Tex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Leverage extended flexible working arrangements that enhance wellbeing, engagement, retention and sustainable organisational performance outcomes.</a:t>
          </a:r>
          <a:endParaRPr lang="en-IN">
            <a:latin typeface="Times New Roman" panose="02020603050405020304" pitchFamily="18" charset="0"/>
            <a:cs typeface="Times New Roman" panose="02020603050405020304" pitchFamily="18" charset="0"/>
          </a:endParaRPr>
        </a:p>
      </dgm:t>
    </dgm:pt>
    <dgm:pt modelId="{D43AA62F-5491-44AC-959C-3E59DC555E5A}" cxnId="{AF7D8E82-D0ED-4520-9E18-0B4606BA35F6}" type="parTrans">
      <dgm:prSet/>
      <dgm:spPr/>
      <dgm:t>
        <a:bodyPr/>
        <a:lstStyle/>
        <a:p>
          <a:endParaRPr lang="en-IN">
            <a:latin typeface="Times New Roman" panose="02020603050405020304" pitchFamily="18" charset="0"/>
            <a:cs typeface="Times New Roman" panose="02020603050405020304" pitchFamily="18" charset="0"/>
          </a:endParaRPr>
        </a:p>
      </dgm:t>
    </dgm:pt>
    <dgm:pt modelId="{BD514E74-D785-46AD-933C-9CCDC7C510A6}" cxnId="{AF7D8E82-D0ED-4520-9E18-0B4606BA35F6}" type="sibTrans">
      <dgm:prSet/>
      <dgm:spPr/>
      <dgm:t>
        <a:bodyPr/>
        <a:lstStyle/>
        <a:p>
          <a:endParaRPr lang="en-IN">
            <a:latin typeface="Times New Roman" panose="02020603050405020304" pitchFamily="18" charset="0"/>
            <a:cs typeface="Times New Roman" panose="02020603050405020304" pitchFamily="18" charset="0"/>
          </a:endParaRPr>
        </a:p>
      </dgm:t>
    </dgm:pt>
    <dgm:pt modelId="{5B269093-8A64-48A9-BDE9-339AD367CDE1}">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Implementing Herzberg's Motivation Theory consistently, with recognition, development, supportive supervision and meaningful responsibilities (Cappelli and Keller, 2020).</a:t>
          </a:r>
        </a:p>
      </dgm:t>
    </dgm:pt>
    <dgm:pt modelId="{EDD6964D-ED41-4009-AC6E-460E3D83AE1F}" cxnId="{2E3EACC6-5B59-41A3-B15C-83681839BE3D}" type="parTrans">
      <dgm:prSet/>
      <dgm:spPr/>
      <dgm:t>
        <a:bodyPr/>
        <a:lstStyle/>
        <a:p>
          <a:endParaRPr lang="en-IN">
            <a:latin typeface="Times New Roman" panose="02020603050405020304" pitchFamily="18" charset="0"/>
            <a:cs typeface="Times New Roman" panose="02020603050405020304" pitchFamily="18" charset="0"/>
          </a:endParaRPr>
        </a:p>
      </dgm:t>
    </dgm:pt>
    <dgm:pt modelId="{B2002349-5D9E-4855-AB73-22D97895052B}" cxnId="{2E3EACC6-5B59-41A3-B15C-83681839BE3D}" type="sibTrans">
      <dgm:prSet/>
      <dgm:spPr/>
      <dgm:t>
        <a:bodyPr/>
        <a:lstStyle/>
        <a:p>
          <a:endParaRPr lang="en-IN">
            <a:latin typeface="Times New Roman" panose="02020603050405020304" pitchFamily="18" charset="0"/>
            <a:cs typeface="Times New Roman" panose="02020603050405020304" pitchFamily="18" charset="0"/>
          </a:endParaRPr>
        </a:p>
      </dgm:t>
    </dgm:pt>
    <dgm:pt modelId="{63AF2E06-225F-4985-9CA3-3FAB4E36577B}">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Modern digital infrastructure that eradicates work frustrations, builds confidence, improves productivity and increases employee satisfaction.</a:t>
          </a:r>
        </a:p>
      </dgm:t>
    </dgm:pt>
    <dgm:pt modelId="{1DCCD008-2618-4D9B-B048-3935646777F3}" cxnId="{61DCAAC0-9CE2-48D5-9E4F-327E60863D58}" type="parTrans">
      <dgm:prSet/>
      <dgm:spPr/>
      <dgm:t>
        <a:bodyPr/>
        <a:lstStyle/>
        <a:p>
          <a:endParaRPr lang="en-IN">
            <a:latin typeface="Times New Roman" panose="02020603050405020304" pitchFamily="18" charset="0"/>
            <a:cs typeface="Times New Roman" panose="02020603050405020304" pitchFamily="18" charset="0"/>
          </a:endParaRPr>
        </a:p>
      </dgm:t>
    </dgm:pt>
    <dgm:pt modelId="{DDEFE6FA-9DC9-40C4-A39B-1EF22219DDB3}" cxnId="{61DCAAC0-9CE2-48D5-9E4F-327E60863D58}" type="sibTrans">
      <dgm:prSet/>
      <dgm:spPr/>
      <dgm:t>
        <a:bodyPr/>
        <a:lstStyle/>
        <a:p>
          <a:endParaRPr lang="en-IN">
            <a:latin typeface="Times New Roman" panose="02020603050405020304" pitchFamily="18" charset="0"/>
            <a:cs typeface="Times New Roman" panose="02020603050405020304" pitchFamily="18" charset="0"/>
          </a:endParaRPr>
        </a:p>
      </dgm:t>
    </dgm:pt>
    <dgm:pt modelId="{2C27C986-72C3-4697-980B-1BC104CA4D0F}">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Encourage regular feedback processes that foster inclusive decision-making, participation in trust, and organisational development processes (Ahmad and Islam, 2024).</a:t>
          </a:r>
        </a:p>
      </dgm:t>
    </dgm:pt>
    <dgm:pt modelId="{B6A49129-3951-4C6B-9DE1-6A68BC34512B}" cxnId="{1657D4C1-8808-4514-BD67-CE84F6A0F2E0}" type="parTrans">
      <dgm:prSet/>
      <dgm:spPr/>
      <dgm:t>
        <a:bodyPr/>
        <a:lstStyle/>
        <a:p>
          <a:endParaRPr lang="en-IN">
            <a:latin typeface="Times New Roman" panose="02020603050405020304" pitchFamily="18" charset="0"/>
            <a:cs typeface="Times New Roman" panose="02020603050405020304" pitchFamily="18" charset="0"/>
          </a:endParaRPr>
        </a:p>
      </dgm:t>
    </dgm:pt>
    <dgm:pt modelId="{835B7C79-F34D-478D-B4F2-A38B9AEEC693}" cxnId="{1657D4C1-8808-4514-BD67-CE84F6A0F2E0}" type="sibTrans">
      <dgm:prSet/>
      <dgm:spPr/>
      <dgm:t>
        <a:bodyPr/>
        <a:lstStyle/>
        <a:p>
          <a:endParaRPr lang="en-IN">
            <a:latin typeface="Times New Roman" panose="02020603050405020304" pitchFamily="18" charset="0"/>
            <a:cs typeface="Times New Roman" panose="02020603050405020304" pitchFamily="18" charset="0"/>
          </a:endParaRPr>
        </a:p>
      </dgm:t>
    </dgm:pt>
    <dgm:pt modelId="{BE436441-1573-43A4-A8D8-1C6ACBA9E769}" type="pres">
      <dgm:prSet presAssocID="{5AB84A77-12AF-478F-9242-9CF867B362E5}" presName="linear" presStyleCnt="0">
        <dgm:presLayoutVars>
          <dgm:animLvl val="lvl"/>
          <dgm:resizeHandles val="exact"/>
        </dgm:presLayoutVars>
      </dgm:prSet>
      <dgm:spPr/>
    </dgm:pt>
    <dgm:pt modelId="{B6C2D91C-2625-4FC4-8786-ADF8C8E8FD3B}" type="pres">
      <dgm:prSet presAssocID="{2A097989-5B7A-439E-9A89-A3500AB33783}" presName="parentText" presStyleLbl="node1" presStyleIdx="0" presStyleCnt="4">
        <dgm:presLayoutVars>
          <dgm:chMax val="0"/>
          <dgm:bulletEnabled val="1"/>
        </dgm:presLayoutVars>
      </dgm:prSet>
      <dgm:spPr/>
    </dgm:pt>
    <dgm:pt modelId="{4C6EB294-2A7D-46FB-9B4D-C4489CDEB7EE}" type="pres">
      <dgm:prSet presAssocID="{BD514E74-D785-46AD-933C-9CCDC7C510A6}" presName="spacer" presStyleCnt="0"/>
      <dgm:spPr/>
    </dgm:pt>
    <dgm:pt modelId="{D61AFB1A-863B-4B4A-8E10-2078691E43C7}" type="pres">
      <dgm:prSet presAssocID="{5B269093-8A64-48A9-BDE9-339AD367CDE1}" presName="parentText" presStyleLbl="node1" presStyleIdx="1" presStyleCnt="4">
        <dgm:presLayoutVars>
          <dgm:chMax val="0"/>
          <dgm:bulletEnabled val="1"/>
        </dgm:presLayoutVars>
      </dgm:prSet>
      <dgm:spPr/>
    </dgm:pt>
    <dgm:pt modelId="{51089EAC-9505-4C65-A4FD-FD6AEB45DD75}" type="pres">
      <dgm:prSet presAssocID="{B2002349-5D9E-4855-AB73-22D97895052B}" presName="spacer" presStyleCnt="0"/>
      <dgm:spPr/>
    </dgm:pt>
    <dgm:pt modelId="{8BBE0C51-2F06-4FB4-B1AA-4C48533FEA31}" type="pres">
      <dgm:prSet presAssocID="{63AF2E06-225F-4985-9CA3-3FAB4E36577B}" presName="parentText" presStyleLbl="node1" presStyleIdx="2" presStyleCnt="4">
        <dgm:presLayoutVars>
          <dgm:chMax val="0"/>
          <dgm:bulletEnabled val="1"/>
        </dgm:presLayoutVars>
      </dgm:prSet>
      <dgm:spPr/>
    </dgm:pt>
    <dgm:pt modelId="{60BF5E1B-7AAD-4C20-A547-8B56D3D64511}" type="pres">
      <dgm:prSet presAssocID="{DDEFE6FA-9DC9-40C4-A39B-1EF22219DDB3}" presName="spacer" presStyleCnt="0"/>
      <dgm:spPr/>
    </dgm:pt>
    <dgm:pt modelId="{6D046DC0-B386-41BF-A128-64FEAEC2D1F5}" type="pres">
      <dgm:prSet presAssocID="{2C27C986-72C3-4697-980B-1BC104CA4D0F}" presName="parentText" presStyleLbl="node1" presStyleIdx="3" presStyleCnt="4">
        <dgm:presLayoutVars>
          <dgm:chMax val="0"/>
          <dgm:bulletEnabled val="1"/>
        </dgm:presLayoutVars>
      </dgm:prSet>
      <dgm:spPr/>
    </dgm:pt>
  </dgm:ptLst>
  <dgm:cxnLst>
    <dgm:cxn modelId="{70E5DF5F-DA12-4F4D-A05D-33449C6837AB}" type="presOf" srcId="{2C27C986-72C3-4697-980B-1BC104CA4D0F}" destId="{6D046DC0-B386-41BF-A128-64FEAEC2D1F5}" srcOrd="0" destOrd="0" presId="urn:microsoft.com/office/officeart/2005/8/layout/vList2"/>
    <dgm:cxn modelId="{8C6CDA42-D389-45C9-9A4A-1BE2FBF4DBB6}" type="presOf" srcId="{5AB84A77-12AF-478F-9242-9CF867B362E5}" destId="{BE436441-1573-43A4-A8D8-1C6ACBA9E769}" srcOrd="0" destOrd="0" presId="urn:microsoft.com/office/officeart/2005/8/layout/vList2"/>
    <dgm:cxn modelId="{E4E07851-B2D6-41A8-95A6-3E07ED06574F}" type="presOf" srcId="{5B269093-8A64-48A9-BDE9-339AD367CDE1}" destId="{D61AFB1A-863B-4B4A-8E10-2078691E43C7}" srcOrd="0" destOrd="0" presId="urn:microsoft.com/office/officeart/2005/8/layout/vList2"/>
    <dgm:cxn modelId="{84DA5282-8C0C-4DFB-ACDE-DF7E92299409}" type="presOf" srcId="{2A097989-5B7A-439E-9A89-A3500AB33783}" destId="{B6C2D91C-2625-4FC4-8786-ADF8C8E8FD3B}" srcOrd="0" destOrd="0" presId="urn:microsoft.com/office/officeart/2005/8/layout/vList2"/>
    <dgm:cxn modelId="{AF7D8E82-D0ED-4520-9E18-0B4606BA35F6}" srcId="{5AB84A77-12AF-478F-9242-9CF867B362E5}" destId="{2A097989-5B7A-439E-9A89-A3500AB33783}" srcOrd="0" destOrd="0" parTransId="{D43AA62F-5491-44AC-959C-3E59DC555E5A}" sibTransId="{BD514E74-D785-46AD-933C-9CCDC7C510A6}"/>
    <dgm:cxn modelId="{53AB2583-3175-4058-9D63-EF8A3EA56A32}" type="presOf" srcId="{63AF2E06-225F-4985-9CA3-3FAB4E36577B}" destId="{8BBE0C51-2F06-4FB4-B1AA-4C48533FEA31}" srcOrd="0" destOrd="0" presId="urn:microsoft.com/office/officeart/2005/8/layout/vList2"/>
    <dgm:cxn modelId="{61DCAAC0-9CE2-48D5-9E4F-327E60863D58}" srcId="{5AB84A77-12AF-478F-9242-9CF867B362E5}" destId="{63AF2E06-225F-4985-9CA3-3FAB4E36577B}" srcOrd="2" destOrd="0" parTransId="{1DCCD008-2618-4D9B-B048-3935646777F3}" sibTransId="{DDEFE6FA-9DC9-40C4-A39B-1EF22219DDB3}"/>
    <dgm:cxn modelId="{1657D4C1-8808-4514-BD67-CE84F6A0F2E0}" srcId="{5AB84A77-12AF-478F-9242-9CF867B362E5}" destId="{2C27C986-72C3-4697-980B-1BC104CA4D0F}" srcOrd="3" destOrd="0" parTransId="{B6A49129-3951-4C6B-9DE1-6A68BC34512B}" sibTransId="{835B7C79-F34D-478D-B4F2-A38B9AEEC693}"/>
    <dgm:cxn modelId="{2E3EACC6-5B59-41A3-B15C-83681839BE3D}" srcId="{5AB84A77-12AF-478F-9242-9CF867B362E5}" destId="{5B269093-8A64-48A9-BDE9-339AD367CDE1}" srcOrd="1" destOrd="0" parTransId="{EDD6964D-ED41-4009-AC6E-460E3D83AE1F}" sibTransId="{B2002349-5D9E-4855-AB73-22D97895052B}"/>
    <dgm:cxn modelId="{D1911951-5F33-45C0-AD97-932D2FAE3603}" type="presParOf" srcId="{BE436441-1573-43A4-A8D8-1C6ACBA9E769}" destId="{B6C2D91C-2625-4FC4-8786-ADF8C8E8FD3B}" srcOrd="0" destOrd="0" presId="urn:microsoft.com/office/officeart/2005/8/layout/vList2"/>
    <dgm:cxn modelId="{28AD898A-8BBF-46C9-8BBA-21B56709B36F}" type="presParOf" srcId="{BE436441-1573-43A4-A8D8-1C6ACBA9E769}" destId="{4C6EB294-2A7D-46FB-9B4D-C4489CDEB7EE}" srcOrd="1" destOrd="0" presId="urn:microsoft.com/office/officeart/2005/8/layout/vList2"/>
    <dgm:cxn modelId="{A5604C1D-7EC7-42B4-8ACD-DFB0DD5EC7E7}" type="presParOf" srcId="{BE436441-1573-43A4-A8D8-1C6ACBA9E769}" destId="{D61AFB1A-863B-4B4A-8E10-2078691E43C7}" srcOrd="2" destOrd="0" presId="urn:microsoft.com/office/officeart/2005/8/layout/vList2"/>
    <dgm:cxn modelId="{0495A0CA-F5E8-4DFA-AF69-F5C4CC21BE5D}" type="presParOf" srcId="{BE436441-1573-43A4-A8D8-1C6ACBA9E769}" destId="{51089EAC-9505-4C65-A4FD-FD6AEB45DD75}" srcOrd="3" destOrd="0" presId="urn:microsoft.com/office/officeart/2005/8/layout/vList2"/>
    <dgm:cxn modelId="{906338E8-8FAC-4833-914A-B5C690454865}" type="presParOf" srcId="{BE436441-1573-43A4-A8D8-1C6ACBA9E769}" destId="{8BBE0C51-2F06-4FB4-B1AA-4C48533FEA31}" srcOrd="4" destOrd="0" presId="urn:microsoft.com/office/officeart/2005/8/layout/vList2"/>
    <dgm:cxn modelId="{6C4B9103-71EF-4887-8EA0-0E3A2A2D1C57}" type="presParOf" srcId="{BE436441-1573-43A4-A8D8-1C6ACBA9E769}" destId="{60BF5E1B-7AAD-4C20-A547-8B56D3D64511}" srcOrd="5" destOrd="0" presId="urn:microsoft.com/office/officeart/2005/8/layout/vList2"/>
    <dgm:cxn modelId="{E8E7E211-0CFD-40EC-8200-21D37D65C47C}" type="presParOf" srcId="{BE436441-1573-43A4-A8D8-1C6ACBA9E769}" destId="{6D046DC0-B386-41BF-A128-64FEAEC2D1F5}" srcOrd="6"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DDDBA8B-BF22-4E70-96BC-4ECE8B9512A7}" type="doc">
      <dgm:prSet loTypeId="urn:microsoft.com/office/officeart/2005/8/layout/hList6" loCatId="list" qsTypeId="urn:microsoft.com/office/officeart/2005/8/quickstyle/simple1" qsCatId="simple" csTypeId="urn:microsoft.com/office/officeart/2005/8/colors/colorful5" csCatId="colorful" phldr="1"/>
      <dgm:spPr/>
      <dgm:t>
        <a:bodyPr/>
        <a:lstStyle/>
        <a:p>
          <a:endParaRPr lang="en-IN"/>
        </a:p>
      </dgm:t>
    </dgm:pt>
    <dgm:pt modelId="{84B4541D-9F69-494D-A9A5-50DEB5699784}">
      <dgm:prSet phldrT="[Text]"/>
      <dgm:spPr/>
      <dgm:t>
        <a:bodyPr/>
        <a:lstStyle/>
        <a:p>
          <a:r>
            <a:rPr lang="en-IN" u="none" dirty="0">
              <a:solidFill>
                <a:schemeClr val="tx1"/>
              </a:solidFill>
              <a:latin typeface="Times New Roman" panose="02020603050405020304" pitchFamily="18" charset="0"/>
              <a:cs typeface="Times New Roman" panose="02020603050405020304" pitchFamily="18" charset="0"/>
            </a:rPr>
            <a:t>The role redesign would involve using AI to enable digital dexterity, flexibility and interprofessional working in the NHS workforce.</a:t>
          </a:r>
          <a:endParaRPr lang="en-IN" dirty="0">
            <a:solidFill>
              <a:schemeClr val="tx1"/>
            </a:solidFill>
            <a:latin typeface="Times New Roman" panose="02020603050405020304" pitchFamily="18" charset="0"/>
            <a:cs typeface="Times New Roman" panose="02020603050405020304" pitchFamily="18" charset="0"/>
          </a:endParaRPr>
        </a:p>
      </dgm:t>
    </dgm:pt>
    <dgm:pt modelId="{D52BCB90-FDA9-46BD-B1DE-0EA60D15DBC4}" cxnId="{1D570B5C-C60F-4A5C-8893-760C4FE616F3}" type="par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845E186F-E4F2-4D0C-A6CC-2AA4E7617DE1}" cxnId="{1D570B5C-C60F-4A5C-8893-760C4FE616F3}" type="sib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FF015D12-551D-4B29-AC4E-EE9E2CB13A20}">
      <dgm:prSet/>
      <dgm:spPr/>
      <dgm:t>
        <a:bodyPr/>
        <a:lstStyle/>
        <a:p>
          <a:pPr>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Reducing administrative workloads would allow clinicians to provide more patient-centred care in a consistent manner through automation (Cappelli and Keller, 2020).</a:t>
          </a:r>
        </a:p>
      </dgm:t>
    </dgm:pt>
    <dgm:pt modelId="{587E4D56-F879-4722-B15A-177ADEBFDC39}" cxnId="{003C23A4-46E6-44F7-88E0-AE23CB3D35FA}" type="par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13FA7737-0B9C-47B3-A349-A0B48B3464D6}" cxnId="{003C23A4-46E6-44F7-88E0-AE23CB3D35FA}" type="sib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2B3CE175-C8F2-46E3-B213-03B17AA5C476}">
      <dgm:prSet/>
      <dgm:spPr/>
      <dgm:t>
        <a:bodyPr/>
        <a:lstStyle/>
        <a:p>
          <a:pPr>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However, there is a need for continuous retraining of the workforce, an ethical governance process and lifelong learning programmes in digital skills  (Ossiannilsson, 2025).</a:t>
          </a:r>
        </a:p>
      </dgm:t>
    </dgm:pt>
    <dgm:pt modelId="{A3F95662-290B-4B8B-A4BF-B590F2251198}" cxnId="{E03FC102-3FC3-4E0B-AAFE-C72B1084273F}" type="par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791C6949-1636-4E81-9F3E-B4E2D1FE7134}" cxnId="{E03FC102-3FC3-4E0B-AAFE-C72B1084273F}" type="sib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048F6E1D-00A1-4DF3-ACA8-858FB2B5F05D}">
      <dgm:prSet/>
      <dgm:spPr/>
      <dgm:t>
        <a:bodyPr/>
        <a:lstStyle/>
        <a:p>
          <a:pPr>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NHS could invest in infrastructure, improve its AI leadership, develop workforce resilience and capacity, as well as prepare for the future.</a:t>
          </a:r>
        </a:p>
      </dgm:t>
    </dgm:pt>
    <dgm:pt modelId="{E540EA55-862B-41BC-ADFE-EE0FF25FA92B}" cxnId="{CE6FB38B-918A-42EB-B5E5-622727EBEABE}" type="par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0FF0C935-DC5A-4366-8EBD-3DBE23B4204B}" cxnId="{CE6FB38B-918A-42EB-B5E5-622727EBEABE}" type="sib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1FEC838D-A2B6-49BF-8398-F912CD234410}" type="pres">
      <dgm:prSet presAssocID="{ADDDBA8B-BF22-4E70-96BC-4ECE8B9512A7}" presName="Name0" presStyleCnt="0">
        <dgm:presLayoutVars>
          <dgm:dir/>
          <dgm:resizeHandles val="exact"/>
        </dgm:presLayoutVars>
      </dgm:prSet>
      <dgm:spPr/>
    </dgm:pt>
    <dgm:pt modelId="{78E3EA37-229F-4631-B9B3-41B214FC44FE}" type="pres">
      <dgm:prSet presAssocID="{84B4541D-9F69-494D-A9A5-50DEB5699784}" presName="node" presStyleLbl="node1" presStyleIdx="0" presStyleCnt="4">
        <dgm:presLayoutVars>
          <dgm:bulletEnabled val="1"/>
        </dgm:presLayoutVars>
      </dgm:prSet>
      <dgm:spPr/>
    </dgm:pt>
    <dgm:pt modelId="{BFB73EE4-BCA7-43E8-B67C-ADAC66C429C0}" type="pres">
      <dgm:prSet presAssocID="{845E186F-E4F2-4D0C-A6CC-2AA4E7617DE1}" presName="sibTrans" presStyleCnt="0"/>
      <dgm:spPr/>
    </dgm:pt>
    <dgm:pt modelId="{9C3DE68E-498A-4016-B894-30ACCCB4439D}" type="pres">
      <dgm:prSet presAssocID="{FF015D12-551D-4B29-AC4E-EE9E2CB13A20}" presName="node" presStyleLbl="node1" presStyleIdx="1" presStyleCnt="4">
        <dgm:presLayoutVars>
          <dgm:bulletEnabled val="1"/>
        </dgm:presLayoutVars>
      </dgm:prSet>
      <dgm:spPr/>
    </dgm:pt>
    <dgm:pt modelId="{94E65365-E0E1-42ED-9103-15CB31235A13}" type="pres">
      <dgm:prSet presAssocID="{13FA7737-0B9C-47B3-A349-A0B48B3464D6}" presName="sibTrans" presStyleCnt="0"/>
      <dgm:spPr/>
    </dgm:pt>
    <dgm:pt modelId="{DAB9161E-216F-4F48-8A7A-BEAECC91FF57}" type="pres">
      <dgm:prSet presAssocID="{2B3CE175-C8F2-46E3-B213-03B17AA5C476}" presName="node" presStyleLbl="node1" presStyleIdx="2" presStyleCnt="4">
        <dgm:presLayoutVars>
          <dgm:bulletEnabled val="1"/>
        </dgm:presLayoutVars>
      </dgm:prSet>
      <dgm:spPr/>
    </dgm:pt>
    <dgm:pt modelId="{32F1116D-D613-4A41-A45B-EFBFB0307223}" type="pres">
      <dgm:prSet presAssocID="{791C6949-1636-4E81-9F3E-B4E2D1FE7134}" presName="sibTrans" presStyleCnt="0"/>
      <dgm:spPr/>
    </dgm:pt>
    <dgm:pt modelId="{884655EF-5AD4-4163-8315-69EF1EA4F148}" type="pres">
      <dgm:prSet presAssocID="{048F6E1D-00A1-4DF3-ACA8-858FB2B5F05D}" presName="node" presStyleLbl="node1" presStyleIdx="3" presStyleCnt="4">
        <dgm:presLayoutVars>
          <dgm:bulletEnabled val="1"/>
        </dgm:presLayoutVars>
      </dgm:prSet>
      <dgm:spPr/>
    </dgm:pt>
  </dgm:ptLst>
  <dgm:cxnLst>
    <dgm:cxn modelId="{E03FC102-3FC3-4E0B-AAFE-C72B1084273F}" srcId="{ADDDBA8B-BF22-4E70-96BC-4ECE8B9512A7}" destId="{2B3CE175-C8F2-46E3-B213-03B17AA5C476}" srcOrd="2" destOrd="0" parTransId="{A3F95662-290B-4B8B-A4BF-B590F2251198}" sibTransId="{791C6949-1636-4E81-9F3E-B4E2D1FE7134}"/>
    <dgm:cxn modelId="{570E080E-A5D8-4FD8-A71D-6921D7FD7C94}" type="presOf" srcId="{84B4541D-9F69-494D-A9A5-50DEB5699784}" destId="{78E3EA37-229F-4631-B9B3-41B214FC44FE}" srcOrd="0" destOrd="0" presId="urn:microsoft.com/office/officeart/2005/8/layout/hList6"/>
    <dgm:cxn modelId="{1D570B5C-C60F-4A5C-8893-760C4FE616F3}" srcId="{ADDDBA8B-BF22-4E70-96BC-4ECE8B9512A7}" destId="{84B4541D-9F69-494D-A9A5-50DEB5699784}" srcOrd="0" destOrd="0" parTransId="{D52BCB90-FDA9-46BD-B1DE-0EA60D15DBC4}" sibTransId="{845E186F-E4F2-4D0C-A6CC-2AA4E7617DE1}"/>
    <dgm:cxn modelId="{947FBC43-06CF-429A-8299-01429E099850}" type="presOf" srcId="{2B3CE175-C8F2-46E3-B213-03B17AA5C476}" destId="{DAB9161E-216F-4F48-8A7A-BEAECC91FF57}" srcOrd="0" destOrd="0" presId="urn:microsoft.com/office/officeart/2005/8/layout/hList6"/>
    <dgm:cxn modelId="{619A1069-2248-4DC8-BA98-16CE73847EE6}" type="presOf" srcId="{048F6E1D-00A1-4DF3-ACA8-858FB2B5F05D}" destId="{884655EF-5AD4-4163-8315-69EF1EA4F148}" srcOrd="0" destOrd="0" presId="urn:microsoft.com/office/officeart/2005/8/layout/hList6"/>
    <dgm:cxn modelId="{CE6FB38B-918A-42EB-B5E5-622727EBEABE}" srcId="{ADDDBA8B-BF22-4E70-96BC-4ECE8B9512A7}" destId="{048F6E1D-00A1-4DF3-ACA8-858FB2B5F05D}" srcOrd="3" destOrd="0" parTransId="{E540EA55-862B-41BC-ADFE-EE0FF25FA92B}" sibTransId="{0FF0C935-DC5A-4366-8EBD-3DBE23B4204B}"/>
    <dgm:cxn modelId="{A0DB099C-995E-488D-8AD6-15E24428E1BA}" type="presOf" srcId="{FF015D12-551D-4B29-AC4E-EE9E2CB13A20}" destId="{9C3DE68E-498A-4016-B894-30ACCCB4439D}" srcOrd="0" destOrd="0" presId="urn:microsoft.com/office/officeart/2005/8/layout/hList6"/>
    <dgm:cxn modelId="{003C23A4-46E6-44F7-88E0-AE23CB3D35FA}" srcId="{ADDDBA8B-BF22-4E70-96BC-4ECE8B9512A7}" destId="{FF015D12-551D-4B29-AC4E-EE9E2CB13A20}" srcOrd="1" destOrd="0" parTransId="{587E4D56-F879-4722-B15A-177ADEBFDC39}" sibTransId="{13FA7737-0B9C-47B3-A349-A0B48B3464D6}"/>
    <dgm:cxn modelId="{545664BE-1592-4953-ADFF-716A53B3090C}" type="presOf" srcId="{ADDDBA8B-BF22-4E70-96BC-4ECE8B9512A7}" destId="{1FEC838D-A2B6-49BF-8398-F912CD234410}" srcOrd="0" destOrd="0" presId="urn:microsoft.com/office/officeart/2005/8/layout/hList6"/>
    <dgm:cxn modelId="{C68A05F5-126E-4853-A042-53CCAE037E7C}" type="presParOf" srcId="{1FEC838D-A2B6-49BF-8398-F912CD234410}" destId="{78E3EA37-229F-4631-B9B3-41B214FC44FE}" srcOrd="0" destOrd="0" presId="urn:microsoft.com/office/officeart/2005/8/layout/hList6"/>
    <dgm:cxn modelId="{6DB5642B-95FA-4A65-A8D6-5F38793D9F76}" type="presParOf" srcId="{1FEC838D-A2B6-49BF-8398-F912CD234410}" destId="{BFB73EE4-BCA7-43E8-B67C-ADAC66C429C0}" srcOrd="1" destOrd="0" presId="urn:microsoft.com/office/officeart/2005/8/layout/hList6"/>
    <dgm:cxn modelId="{74A249C0-1D39-40BF-B79B-EFB1470BFD95}" type="presParOf" srcId="{1FEC838D-A2B6-49BF-8398-F912CD234410}" destId="{9C3DE68E-498A-4016-B894-30ACCCB4439D}" srcOrd="2" destOrd="0" presId="urn:microsoft.com/office/officeart/2005/8/layout/hList6"/>
    <dgm:cxn modelId="{BDC6E5AB-2EE4-490F-9398-5BB234A86595}" type="presParOf" srcId="{1FEC838D-A2B6-49BF-8398-F912CD234410}" destId="{94E65365-E0E1-42ED-9103-15CB31235A13}" srcOrd="3" destOrd="0" presId="urn:microsoft.com/office/officeart/2005/8/layout/hList6"/>
    <dgm:cxn modelId="{ACEBD8BD-6EC4-4311-B427-3DBD81D67EDB}" type="presParOf" srcId="{1FEC838D-A2B6-49BF-8398-F912CD234410}" destId="{DAB9161E-216F-4F48-8A7A-BEAECC91FF57}" srcOrd="4" destOrd="0" presId="urn:microsoft.com/office/officeart/2005/8/layout/hList6"/>
    <dgm:cxn modelId="{8936F614-0BDE-491D-9B5C-D39DABC9367A}" type="presParOf" srcId="{1FEC838D-A2B6-49BF-8398-F912CD234410}" destId="{32F1116D-D613-4A41-A45B-EFBFB0307223}" srcOrd="5" destOrd="0" presId="urn:microsoft.com/office/officeart/2005/8/layout/hList6"/>
    <dgm:cxn modelId="{61CB3AD6-FF46-4238-BC2E-4C3C72CA31CC}" type="presParOf" srcId="{1FEC838D-A2B6-49BF-8398-F912CD234410}" destId="{884655EF-5AD4-4163-8315-69EF1EA4F148}" srcOrd="6" destOrd="0" presId="urn:microsoft.com/office/officeart/2005/8/layout/hList6"/>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DDDBA8B-BF22-4E70-96BC-4ECE8B9512A7}" type="doc">
      <dgm:prSet loTypeId="urn:microsoft.com/office/officeart/2005/8/layout/hList6" loCatId="list" qsTypeId="urn:microsoft.com/office/officeart/2005/8/quickstyle/simple1" qsCatId="simple" csTypeId="urn:microsoft.com/office/officeart/2005/8/colors/colorful5" csCatId="colorful" phldr="1"/>
      <dgm:spPr/>
      <dgm:t>
        <a:bodyPr/>
        <a:lstStyle/>
        <a:p>
          <a:endParaRPr lang="en-IN"/>
        </a:p>
      </dgm:t>
    </dgm:pt>
    <dgm:pt modelId="{84B4541D-9F69-494D-A9A5-50DEB5699784}">
      <dgm:prSet phldrT="[Text]"/>
      <dgm:spPr/>
      <dgm:t>
        <a:bodyPr/>
        <a:lstStyle/>
        <a:p>
          <a:r>
            <a:rPr lang="en-IN" u="none" dirty="0">
              <a:solidFill>
                <a:schemeClr val="tx1"/>
              </a:solidFill>
              <a:latin typeface="Times New Roman" panose="02020603050405020304" pitchFamily="18" charset="0"/>
              <a:cs typeface="Times New Roman" panose="02020603050405020304" pitchFamily="18" charset="0"/>
            </a:rPr>
            <a:t>The role redesign would involve using AI to enable digital dexterity, flexibility and interprofessional working in the NHS workforce.</a:t>
          </a:r>
          <a:endParaRPr lang="en-IN" dirty="0">
            <a:solidFill>
              <a:schemeClr val="tx1"/>
            </a:solidFill>
            <a:latin typeface="Times New Roman" panose="02020603050405020304" pitchFamily="18" charset="0"/>
            <a:cs typeface="Times New Roman" panose="02020603050405020304" pitchFamily="18" charset="0"/>
          </a:endParaRPr>
        </a:p>
      </dgm:t>
    </dgm:pt>
    <dgm:pt modelId="{D52BCB90-FDA9-46BD-B1DE-0EA60D15DBC4}" cxnId="{1D570B5C-C60F-4A5C-8893-760C4FE616F3}" type="par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845E186F-E4F2-4D0C-A6CC-2AA4E7617DE1}" cxnId="{1D570B5C-C60F-4A5C-8893-760C4FE616F3}" type="sib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FF015D12-551D-4B29-AC4E-EE9E2CB13A20}">
      <dgm:prSet/>
      <dgm:spPr/>
      <dgm:t>
        <a:bodyPr/>
        <a:lstStyle/>
        <a:p>
          <a:pPr>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Reducing administrative workloads would allow clinicians to provide more patient-centred care in a consistent manner through automation (Cappelli and Keller, 2020).</a:t>
          </a:r>
        </a:p>
      </dgm:t>
    </dgm:pt>
    <dgm:pt modelId="{587E4D56-F879-4722-B15A-177ADEBFDC39}" cxnId="{003C23A4-46E6-44F7-88E0-AE23CB3D35FA}" type="par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13FA7737-0B9C-47B3-A349-A0B48B3464D6}" cxnId="{003C23A4-46E6-44F7-88E0-AE23CB3D35FA}" type="sib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2B3CE175-C8F2-46E3-B213-03B17AA5C476}">
      <dgm:prSet/>
      <dgm:spPr/>
      <dgm:t>
        <a:bodyPr/>
        <a:lstStyle/>
        <a:p>
          <a:pPr>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However, there is a need for continuous retraining of the workforce, an ethical governance process and lifelong learning programmes in digital skills  (Ossiannilsson, 2025).</a:t>
          </a:r>
        </a:p>
      </dgm:t>
    </dgm:pt>
    <dgm:pt modelId="{A3F95662-290B-4B8B-A4BF-B590F2251198}" cxnId="{E03FC102-3FC3-4E0B-AAFE-C72B1084273F}" type="par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791C6949-1636-4E81-9F3E-B4E2D1FE7134}" cxnId="{E03FC102-3FC3-4E0B-AAFE-C72B1084273F}" type="sib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048F6E1D-00A1-4DF3-ACA8-858FB2B5F05D}">
      <dgm:prSet/>
      <dgm:spPr/>
      <dgm:t>
        <a:bodyPr/>
        <a:lstStyle/>
        <a:p>
          <a:pPr>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NHS could invest in infrastructure, improve its AI leadership, develop workforce resilience and capacity, as well as prepare for the future.</a:t>
          </a:r>
        </a:p>
      </dgm:t>
    </dgm:pt>
    <dgm:pt modelId="{E540EA55-862B-41BC-ADFE-EE0FF25FA92B}" cxnId="{CE6FB38B-918A-42EB-B5E5-622727EBEABE}" type="par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0FF0C935-DC5A-4366-8EBD-3DBE23B4204B}" cxnId="{CE6FB38B-918A-42EB-B5E5-622727EBEABE}" type="sibTrans">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1FEC838D-A2B6-49BF-8398-F912CD234410}" type="pres">
      <dgm:prSet presAssocID="{ADDDBA8B-BF22-4E70-96BC-4ECE8B9512A7}" presName="Name0" presStyleCnt="0">
        <dgm:presLayoutVars>
          <dgm:dir/>
          <dgm:resizeHandles val="exact"/>
        </dgm:presLayoutVars>
      </dgm:prSet>
      <dgm:spPr/>
    </dgm:pt>
    <dgm:pt modelId="{78E3EA37-229F-4631-B9B3-41B214FC44FE}" type="pres">
      <dgm:prSet presAssocID="{84B4541D-9F69-494D-A9A5-50DEB5699784}" presName="node" presStyleLbl="node1" presStyleIdx="0" presStyleCnt="4">
        <dgm:presLayoutVars>
          <dgm:bulletEnabled val="1"/>
        </dgm:presLayoutVars>
      </dgm:prSet>
      <dgm:spPr/>
    </dgm:pt>
    <dgm:pt modelId="{BFB73EE4-BCA7-43E8-B67C-ADAC66C429C0}" type="pres">
      <dgm:prSet presAssocID="{845E186F-E4F2-4D0C-A6CC-2AA4E7617DE1}" presName="sibTrans" presStyleCnt="0"/>
      <dgm:spPr/>
    </dgm:pt>
    <dgm:pt modelId="{9C3DE68E-498A-4016-B894-30ACCCB4439D}" type="pres">
      <dgm:prSet presAssocID="{FF015D12-551D-4B29-AC4E-EE9E2CB13A20}" presName="node" presStyleLbl="node1" presStyleIdx="1" presStyleCnt="4">
        <dgm:presLayoutVars>
          <dgm:bulletEnabled val="1"/>
        </dgm:presLayoutVars>
      </dgm:prSet>
      <dgm:spPr/>
    </dgm:pt>
    <dgm:pt modelId="{94E65365-E0E1-42ED-9103-15CB31235A13}" type="pres">
      <dgm:prSet presAssocID="{13FA7737-0B9C-47B3-A349-A0B48B3464D6}" presName="sibTrans" presStyleCnt="0"/>
      <dgm:spPr/>
    </dgm:pt>
    <dgm:pt modelId="{DAB9161E-216F-4F48-8A7A-BEAECC91FF57}" type="pres">
      <dgm:prSet presAssocID="{2B3CE175-C8F2-46E3-B213-03B17AA5C476}" presName="node" presStyleLbl="node1" presStyleIdx="2" presStyleCnt="4">
        <dgm:presLayoutVars>
          <dgm:bulletEnabled val="1"/>
        </dgm:presLayoutVars>
      </dgm:prSet>
      <dgm:spPr/>
    </dgm:pt>
    <dgm:pt modelId="{32F1116D-D613-4A41-A45B-EFBFB0307223}" type="pres">
      <dgm:prSet presAssocID="{791C6949-1636-4E81-9F3E-B4E2D1FE7134}" presName="sibTrans" presStyleCnt="0"/>
      <dgm:spPr/>
    </dgm:pt>
    <dgm:pt modelId="{884655EF-5AD4-4163-8315-69EF1EA4F148}" type="pres">
      <dgm:prSet presAssocID="{048F6E1D-00A1-4DF3-ACA8-858FB2B5F05D}" presName="node" presStyleLbl="node1" presStyleIdx="3" presStyleCnt="4">
        <dgm:presLayoutVars>
          <dgm:bulletEnabled val="1"/>
        </dgm:presLayoutVars>
      </dgm:prSet>
      <dgm:spPr/>
    </dgm:pt>
  </dgm:ptLst>
  <dgm:cxnLst>
    <dgm:cxn modelId="{E03FC102-3FC3-4E0B-AAFE-C72B1084273F}" srcId="{ADDDBA8B-BF22-4E70-96BC-4ECE8B9512A7}" destId="{2B3CE175-C8F2-46E3-B213-03B17AA5C476}" srcOrd="2" destOrd="0" parTransId="{A3F95662-290B-4B8B-A4BF-B590F2251198}" sibTransId="{791C6949-1636-4E81-9F3E-B4E2D1FE7134}"/>
    <dgm:cxn modelId="{570E080E-A5D8-4FD8-A71D-6921D7FD7C94}" type="presOf" srcId="{84B4541D-9F69-494D-A9A5-50DEB5699784}" destId="{78E3EA37-229F-4631-B9B3-41B214FC44FE}" srcOrd="0" destOrd="0" presId="urn:microsoft.com/office/officeart/2005/8/layout/hList6"/>
    <dgm:cxn modelId="{1D570B5C-C60F-4A5C-8893-760C4FE616F3}" srcId="{ADDDBA8B-BF22-4E70-96BC-4ECE8B9512A7}" destId="{84B4541D-9F69-494D-A9A5-50DEB5699784}" srcOrd="0" destOrd="0" parTransId="{D52BCB90-FDA9-46BD-B1DE-0EA60D15DBC4}" sibTransId="{845E186F-E4F2-4D0C-A6CC-2AA4E7617DE1}"/>
    <dgm:cxn modelId="{947FBC43-06CF-429A-8299-01429E099850}" type="presOf" srcId="{2B3CE175-C8F2-46E3-B213-03B17AA5C476}" destId="{DAB9161E-216F-4F48-8A7A-BEAECC91FF57}" srcOrd="0" destOrd="0" presId="urn:microsoft.com/office/officeart/2005/8/layout/hList6"/>
    <dgm:cxn modelId="{619A1069-2248-4DC8-BA98-16CE73847EE6}" type="presOf" srcId="{048F6E1D-00A1-4DF3-ACA8-858FB2B5F05D}" destId="{884655EF-5AD4-4163-8315-69EF1EA4F148}" srcOrd="0" destOrd="0" presId="urn:microsoft.com/office/officeart/2005/8/layout/hList6"/>
    <dgm:cxn modelId="{CE6FB38B-918A-42EB-B5E5-622727EBEABE}" srcId="{ADDDBA8B-BF22-4E70-96BC-4ECE8B9512A7}" destId="{048F6E1D-00A1-4DF3-ACA8-858FB2B5F05D}" srcOrd="3" destOrd="0" parTransId="{E540EA55-862B-41BC-ADFE-EE0FF25FA92B}" sibTransId="{0FF0C935-DC5A-4366-8EBD-3DBE23B4204B}"/>
    <dgm:cxn modelId="{A0DB099C-995E-488D-8AD6-15E24428E1BA}" type="presOf" srcId="{FF015D12-551D-4B29-AC4E-EE9E2CB13A20}" destId="{9C3DE68E-498A-4016-B894-30ACCCB4439D}" srcOrd="0" destOrd="0" presId="urn:microsoft.com/office/officeart/2005/8/layout/hList6"/>
    <dgm:cxn modelId="{003C23A4-46E6-44F7-88E0-AE23CB3D35FA}" srcId="{ADDDBA8B-BF22-4E70-96BC-4ECE8B9512A7}" destId="{FF015D12-551D-4B29-AC4E-EE9E2CB13A20}" srcOrd="1" destOrd="0" parTransId="{587E4D56-F879-4722-B15A-177ADEBFDC39}" sibTransId="{13FA7737-0B9C-47B3-A349-A0B48B3464D6}"/>
    <dgm:cxn modelId="{545664BE-1592-4953-ADFF-716A53B3090C}" type="presOf" srcId="{ADDDBA8B-BF22-4E70-96BC-4ECE8B9512A7}" destId="{1FEC838D-A2B6-49BF-8398-F912CD234410}" srcOrd="0" destOrd="0" presId="urn:microsoft.com/office/officeart/2005/8/layout/hList6"/>
    <dgm:cxn modelId="{C68A05F5-126E-4853-A042-53CCAE037E7C}" type="presParOf" srcId="{1FEC838D-A2B6-49BF-8398-F912CD234410}" destId="{78E3EA37-229F-4631-B9B3-41B214FC44FE}" srcOrd="0" destOrd="0" presId="urn:microsoft.com/office/officeart/2005/8/layout/hList6"/>
    <dgm:cxn modelId="{6DB5642B-95FA-4A65-A8D6-5F38793D9F76}" type="presParOf" srcId="{1FEC838D-A2B6-49BF-8398-F912CD234410}" destId="{BFB73EE4-BCA7-43E8-B67C-ADAC66C429C0}" srcOrd="1" destOrd="0" presId="urn:microsoft.com/office/officeart/2005/8/layout/hList6"/>
    <dgm:cxn modelId="{74A249C0-1D39-40BF-B79B-EFB1470BFD95}" type="presParOf" srcId="{1FEC838D-A2B6-49BF-8398-F912CD234410}" destId="{9C3DE68E-498A-4016-B894-30ACCCB4439D}" srcOrd="2" destOrd="0" presId="urn:microsoft.com/office/officeart/2005/8/layout/hList6"/>
    <dgm:cxn modelId="{BDC6E5AB-2EE4-490F-9398-5BB234A86595}" type="presParOf" srcId="{1FEC838D-A2B6-49BF-8398-F912CD234410}" destId="{94E65365-E0E1-42ED-9103-15CB31235A13}" srcOrd="3" destOrd="0" presId="urn:microsoft.com/office/officeart/2005/8/layout/hList6"/>
    <dgm:cxn modelId="{ACEBD8BD-6EC4-4311-B427-3DBD81D67EDB}" type="presParOf" srcId="{1FEC838D-A2B6-49BF-8398-F912CD234410}" destId="{DAB9161E-216F-4F48-8A7A-BEAECC91FF57}" srcOrd="4" destOrd="0" presId="urn:microsoft.com/office/officeart/2005/8/layout/hList6"/>
    <dgm:cxn modelId="{8936F614-0BDE-491D-9B5C-D39DABC9367A}" type="presParOf" srcId="{1FEC838D-A2B6-49BF-8398-F912CD234410}" destId="{32F1116D-D613-4A41-A45B-EFBFB0307223}" srcOrd="5" destOrd="0" presId="urn:microsoft.com/office/officeart/2005/8/layout/hList6"/>
    <dgm:cxn modelId="{61CB3AD6-FF46-4238-BC2E-4C3C72CA31CC}" type="presParOf" srcId="{1FEC838D-A2B6-49BF-8398-F912CD234410}" destId="{884655EF-5AD4-4163-8315-69EF1EA4F148}" srcOrd="6" destOrd="0" presId="urn:microsoft.com/office/officeart/2005/8/layout/hList6"/>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26AA4F0-2413-4868-AA00-E5AA7FC16A44}" type="doc">
      <dgm:prSet loTypeId="urn:microsoft.com/office/officeart/2008/layout/VerticalCurvedList" loCatId="list" qsTypeId="urn:microsoft.com/office/officeart/2005/8/quickstyle/simple1" qsCatId="simple" csTypeId="urn:microsoft.com/office/officeart/2005/8/colors/accent5_2" csCatId="accent5" phldr="1"/>
      <dgm:spPr/>
      <dgm:t>
        <a:bodyPr/>
        <a:lstStyle/>
        <a:p>
          <a:endParaRPr lang="en-IN"/>
        </a:p>
      </dgm:t>
    </dgm:pt>
    <dgm:pt modelId="{29504BAB-FE37-46CF-B3A1-22D3D8555C73}">
      <dgm:prSet phldrT="[Text]"/>
      <dgm:spPr>
        <a:solidFill>
          <a:schemeClr val="bg2">
            <a:lumMod val="50000"/>
          </a:schemeClr>
        </a:solidFill>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Integrated job design, workforce development and employee wellbeing for the NHS is required in the strategic context of adoption of AI.</a:t>
          </a:r>
          <a:endParaRPr lang="en-IN">
            <a:latin typeface="Times New Roman" panose="02020603050405020304" pitchFamily="18" charset="0"/>
            <a:cs typeface="Times New Roman" panose="02020603050405020304" pitchFamily="18" charset="0"/>
          </a:endParaRPr>
        </a:p>
      </dgm:t>
    </dgm:pt>
    <dgm:pt modelId="{BE2B0381-1900-4F2A-A0F7-72BFF8187D07}" cxnId="{9D9D498E-900D-471D-BE2C-159E9510FB4B}" type="parTrans">
      <dgm:prSet/>
      <dgm:spPr/>
      <dgm:t>
        <a:bodyPr/>
        <a:lstStyle/>
        <a:p>
          <a:endParaRPr lang="en-IN">
            <a:latin typeface="Times New Roman" panose="02020603050405020304" pitchFamily="18" charset="0"/>
            <a:cs typeface="Times New Roman" panose="02020603050405020304" pitchFamily="18" charset="0"/>
          </a:endParaRPr>
        </a:p>
      </dgm:t>
    </dgm:pt>
    <dgm:pt modelId="{2DDE447C-07D0-4920-AB32-8117B8234D4F}" cxnId="{9D9D498E-900D-471D-BE2C-159E9510FB4B}" type="sibTrans">
      <dgm:prSet/>
      <dgm:spPr>
        <a:ln>
          <a:solidFill>
            <a:schemeClr val="bg2">
              <a:lumMod val="50000"/>
            </a:schemeClr>
          </a:solidFill>
        </a:ln>
      </dgm:spPr>
      <dgm:t>
        <a:bodyPr/>
        <a:lstStyle/>
        <a:p>
          <a:endParaRPr lang="en-IN">
            <a:latin typeface="Times New Roman" panose="02020603050405020304" pitchFamily="18" charset="0"/>
            <a:cs typeface="Times New Roman" panose="02020603050405020304" pitchFamily="18" charset="0"/>
          </a:endParaRPr>
        </a:p>
      </dgm:t>
    </dgm:pt>
    <dgm:pt modelId="{55C2EEAA-A4A6-40BE-A482-9322362B0386}">
      <dgm:prSet/>
      <dgm:spPr>
        <a:solidFill>
          <a:schemeClr val="bg2">
            <a:lumMod val="50000"/>
          </a:schemeClr>
        </a:solidFill>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Human Capital Management, employee engagement, resilience and organisational performance must play a role alongside technology-innovative solutions.</a:t>
          </a:r>
        </a:p>
      </dgm:t>
    </dgm:pt>
    <dgm:pt modelId="{E9EFD67E-B0B4-4EA8-A423-8649EF6A3F9F}" cxnId="{E96A2E1A-5566-4828-AB75-AEE65090C009}" type="parTrans">
      <dgm:prSet/>
      <dgm:spPr/>
      <dgm:t>
        <a:bodyPr/>
        <a:lstStyle/>
        <a:p>
          <a:endParaRPr lang="en-IN">
            <a:latin typeface="Times New Roman" panose="02020603050405020304" pitchFamily="18" charset="0"/>
            <a:cs typeface="Times New Roman" panose="02020603050405020304" pitchFamily="18" charset="0"/>
          </a:endParaRPr>
        </a:p>
      </dgm:t>
    </dgm:pt>
    <dgm:pt modelId="{163BA02B-863B-465F-A8F5-A547A2C42C57}" cxnId="{E96A2E1A-5566-4828-AB75-AEE65090C009}" type="sibTrans">
      <dgm:prSet/>
      <dgm:spPr/>
      <dgm:t>
        <a:bodyPr/>
        <a:lstStyle/>
        <a:p>
          <a:endParaRPr lang="en-IN">
            <a:latin typeface="Times New Roman" panose="02020603050405020304" pitchFamily="18" charset="0"/>
            <a:cs typeface="Times New Roman" panose="02020603050405020304" pitchFamily="18" charset="0"/>
          </a:endParaRPr>
        </a:p>
      </dgm:t>
    </dgm:pt>
    <dgm:pt modelId="{50ABF536-89CC-4480-9E5D-93AC4561C07C}">
      <dgm:prSet/>
      <dgm:spPr>
        <a:solidFill>
          <a:schemeClr val="bg2">
            <a:lumMod val="50000"/>
          </a:schemeClr>
        </a:solidFill>
      </dgm:spPr>
      <dgm:t>
        <a:bodyPr/>
        <a:lstStyle/>
        <a:p>
          <a:pPr>
            <a:buFont typeface="Arial" panose="020B0604020202020204" pitchFamily="34" charset="0"/>
            <a:buChar char="●"/>
          </a:pPr>
          <a:r>
            <a:rPr lang="en-IN" u="none" dirty="0">
              <a:latin typeface="Times New Roman" panose="02020603050405020304" pitchFamily="18" charset="0"/>
              <a:cs typeface="Times New Roman" panose="02020603050405020304" pitchFamily="18" charset="0"/>
            </a:rPr>
            <a:t>Continuous learning, ethical governance of AI and digital leadership support sustainable workforce transformation and adaptability.</a:t>
          </a:r>
        </a:p>
      </dgm:t>
    </dgm:pt>
    <dgm:pt modelId="{8BB6776E-B7E3-43F2-AF19-B443DAEBA7BF}" cxnId="{49A4D811-1EF2-48EB-A060-019BC91068BA}" type="parTrans">
      <dgm:prSet/>
      <dgm:spPr/>
      <dgm:t>
        <a:bodyPr/>
        <a:lstStyle/>
        <a:p>
          <a:endParaRPr lang="en-IN">
            <a:latin typeface="Times New Roman" panose="02020603050405020304" pitchFamily="18" charset="0"/>
            <a:cs typeface="Times New Roman" panose="02020603050405020304" pitchFamily="18" charset="0"/>
          </a:endParaRPr>
        </a:p>
      </dgm:t>
    </dgm:pt>
    <dgm:pt modelId="{20DE052A-1DA9-43A4-BF03-109CAB7CE61E}" cxnId="{49A4D811-1EF2-48EB-A060-019BC91068BA}" type="sibTrans">
      <dgm:prSet/>
      <dgm:spPr/>
      <dgm:t>
        <a:bodyPr/>
        <a:lstStyle/>
        <a:p>
          <a:endParaRPr lang="en-IN">
            <a:latin typeface="Times New Roman" panose="02020603050405020304" pitchFamily="18" charset="0"/>
            <a:cs typeface="Times New Roman" panose="02020603050405020304" pitchFamily="18" charset="0"/>
          </a:endParaRPr>
        </a:p>
      </dgm:t>
    </dgm:pt>
    <dgm:pt modelId="{458B389A-3A43-45A4-8FCD-6C5E7000FB91}">
      <dgm:prSet/>
      <dgm:spPr>
        <a:solidFill>
          <a:schemeClr val="bg2">
            <a:lumMod val="50000"/>
          </a:schemeClr>
        </a:solidFill>
      </dgm:spPr>
      <dgm:t>
        <a:bodyPr/>
        <a:lstStyle/>
        <a:p>
          <a:pPr>
            <a:buFont typeface="Arial" panose="020B0604020202020204" pitchFamily="34" charset="0"/>
            <a:buChar char="●"/>
          </a:pPr>
          <a:r>
            <a:rPr lang="en-IN" u="none" dirty="0">
              <a:latin typeface="Times New Roman" panose="02020603050405020304" pitchFamily="18" charset="0"/>
              <a:cs typeface="Times New Roman" panose="02020603050405020304" pitchFamily="18" charset="0"/>
            </a:rPr>
            <a:t>Evidence-based HRM strategies play a role in improved levels of job satisfaction, productivity, retention, and high-quality patient care outcomes.</a:t>
          </a:r>
        </a:p>
      </dgm:t>
    </dgm:pt>
    <dgm:pt modelId="{EC52FD1A-79E2-4FB2-A264-F24272ED48A8}" cxnId="{5FC84000-4381-46C3-847D-834CAE8534F5}" type="parTrans">
      <dgm:prSet/>
      <dgm:spPr/>
      <dgm:t>
        <a:bodyPr/>
        <a:lstStyle/>
        <a:p>
          <a:endParaRPr lang="en-IN">
            <a:latin typeface="Times New Roman" panose="02020603050405020304" pitchFamily="18" charset="0"/>
            <a:cs typeface="Times New Roman" panose="02020603050405020304" pitchFamily="18" charset="0"/>
          </a:endParaRPr>
        </a:p>
      </dgm:t>
    </dgm:pt>
    <dgm:pt modelId="{F26AEE8A-7240-4D95-B3BD-9990BAE9EA1B}" cxnId="{5FC84000-4381-46C3-847D-834CAE8534F5}" type="sibTrans">
      <dgm:prSet/>
      <dgm:spPr/>
      <dgm:t>
        <a:bodyPr/>
        <a:lstStyle/>
        <a:p>
          <a:endParaRPr lang="en-IN">
            <a:latin typeface="Times New Roman" panose="02020603050405020304" pitchFamily="18" charset="0"/>
            <a:cs typeface="Times New Roman" panose="02020603050405020304" pitchFamily="18" charset="0"/>
          </a:endParaRPr>
        </a:p>
      </dgm:t>
    </dgm:pt>
    <dgm:pt modelId="{702E09D2-2AE1-4F37-879C-5F9341D8FB78}" type="pres">
      <dgm:prSet presAssocID="{026AA4F0-2413-4868-AA00-E5AA7FC16A44}" presName="Name0" presStyleCnt="0">
        <dgm:presLayoutVars>
          <dgm:chMax val="7"/>
          <dgm:chPref val="7"/>
          <dgm:dir/>
        </dgm:presLayoutVars>
      </dgm:prSet>
      <dgm:spPr/>
    </dgm:pt>
    <dgm:pt modelId="{A860B3A5-6AD2-40F4-A33F-1B707906BFA7}" type="pres">
      <dgm:prSet presAssocID="{026AA4F0-2413-4868-AA00-E5AA7FC16A44}" presName="Name1" presStyleCnt="0"/>
      <dgm:spPr/>
    </dgm:pt>
    <dgm:pt modelId="{B28B14E1-0E54-4FBB-BAC6-BC9EBDD09490}" type="pres">
      <dgm:prSet presAssocID="{026AA4F0-2413-4868-AA00-E5AA7FC16A44}" presName="cycle" presStyleCnt="0"/>
      <dgm:spPr/>
    </dgm:pt>
    <dgm:pt modelId="{A2221213-E19F-480F-B40F-0D0A0051DD91}" type="pres">
      <dgm:prSet presAssocID="{026AA4F0-2413-4868-AA00-E5AA7FC16A44}" presName="srcNode" presStyleLbl="node1" presStyleIdx="0" presStyleCnt="4"/>
      <dgm:spPr/>
    </dgm:pt>
    <dgm:pt modelId="{5D99FECC-5348-4D7F-93E6-CEF5DE649ACC}" type="pres">
      <dgm:prSet presAssocID="{026AA4F0-2413-4868-AA00-E5AA7FC16A44}" presName="conn" presStyleLbl="parChTrans1D2" presStyleIdx="0" presStyleCnt="1"/>
      <dgm:spPr/>
    </dgm:pt>
    <dgm:pt modelId="{4322A6DB-A762-45E8-ACAA-96927BEB6B94}" type="pres">
      <dgm:prSet presAssocID="{026AA4F0-2413-4868-AA00-E5AA7FC16A44}" presName="extraNode" presStyleLbl="node1" presStyleIdx="0" presStyleCnt="4"/>
      <dgm:spPr/>
    </dgm:pt>
    <dgm:pt modelId="{A2605F3D-ADAB-4985-AD66-5C7E920490B5}" type="pres">
      <dgm:prSet presAssocID="{026AA4F0-2413-4868-AA00-E5AA7FC16A44}" presName="dstNode" presStyleLbl="node1" presStyleIdx="0" presStyleCnt="4"/>
      <dgm:spPr/>
    </dgm:pt>
    <dgm:pt modelId="{8F377325-A2C7-46CC-BA71-6576BE30E600}" type="pres">
      <dgm:prSet presAssocID="{29504BAB-FE37-46CF-B3A1-22D3D8555C73}" presName="text_1" presStyleLbl="node1" presStyleIdx="0" presStyleCnt="4">
        <dgm:presLayoutVars>
          <dgm:bulletEnabled val="1"/>
        </dgm:presLayoutVars>
      </dgm:prSet>
      <dgm:spPr/>
    </dgm:pt>
    <dgm:pt modelId="{F2F3C58F-6308-4FFF-AE41-3616B0B86EA2}" type="pres">
      <dgm:prSet presAssocID="{29504BAB-FE37-46CF-B3A1-22D3D8555C73}" presName="accent_1" presStyleCnt="0"/>
      <dgm:spPr/>
    </dgm:pt>
    <dgm:pt modelId="{6F2F6D95-53F9-426B-A194-5418EC50F5D1}" type="pres">
      <dgm:prSet presAssocID="{29504BAB-FE37-46CF-B3A1-22D3D8555C73}" presName="accentRepeatNode" presStyleLbl="solidFgAcc1" presStyleIdx="0" presStyleCnt="4"/>
      <dgm:spPr>
        <a:ln>
          <a:solidFill>
            <a:schemeClr val="bg2">
              <a:lumMod val="50000"/>
            </a:schemeClr>
          </a:solidFill>
        </a:ln>
      </dgm:spPr>
    </dgm:pt>
    <dgm:pt modelId="{882386BA-D559-4A3F-B2AC-478675F0A260}" type="pres">
      <dgm:prSet presAssocID="{55C2EEAA-A4A6-40BE-A482-9322362B0386}" presName="text_2" presStyleLbl="node1" presStyleIdx="1" presStyleCnt="4">
        <dgm:presLayoutVars>
          <dgm:bulletEnabled val="1"/>
        </dgm:presLayoutVars>
      </dgm:prSet>
      <dgm:spPr/>
    </dgm:pt>
    <dgm:pt modelId="{73BA4821-C552-48C6-83FE-C33AA2B5AD7F}" type="pres">
      <dgm:prSet presAssocID="{55C2EEAA-A4A6-40BE-A482-9322362B0386}" presName="accent_2" presStyleCnt="0"/>
      <dgm:spPr/>
    </dgm:pt>
    <dgm:pt modelId="{6EAB25DD-3185-4C23-A9C2-D9D4D5F48318}" type="pres">
      <dgm:prSet presAssocID="{55C2EEAA-A4A6-40BE-A482-9322362B0386}" presName="accentRepeatNode" presStyleLbl="solidFgAcc1" presStyleIdx="1" presStyleCnt="4"/>
      <dgm:spPr>
        <a:ln>
          <a:solidFill>
            <a:schemeClr val="bg2">
              <a:lumMod val="50000"/>
            </a:schemeClr>
          </a:solidFill>
        </a:ln>
      </dgm:spPr>
    </dgm:pt>
    <dgm:pt modelId="{5F7675B5-2554-402F-BF3B-5E68620DECA9}" type="pres">
      <dgm:prSet presAssocID="{50ABF536-89CC-4480-9E5D-93AC4561C07C}" presName="text_3" presStyleLbl="node1" presStyleIdx="2" presStyleCnt="4">
        <dgm:presLayoutVars>
          <dgm:bulletEnabled val="1"/>
        </dgm:presLayoutVars>
      </dgm:prSet>
      <dgm:spPr/>
    </dgm:pt>
    <dgm:pt modelId="{9BC73277-C131-4760-B171-A140615884FE}" type="pres">
      <dgm:prSet presAssocID="{50ABF536-89CC-4480-9E5D-93AC4561C07C}" presName="accent_3" presStyleCnt="0"/>
      <dgm:spPr/>
    </dgm:pt>
    <dgm:pt modelId="{EE0AA229-5E36-48D5-A31F-6C90A0588D97}" type="pres">
      <dgm:prSet presAssocID="{50ABF536-89CC-4480-9E5D-93AC4561C07C}" presName="accentRepeatNode" presStyleLbl="solidFgAcc1" presStyleIdx="2" presStyleCnt="4"/>
      <dgm:spPr>
        <a:ln>
          <a:solidFill>
            <a:schemeClr val="bg2">
              <a:lumMod val="50000"/>
            </a:schemeClr>
          </a:solidFill>
        </a:ln>
      </dgm:spPr>
    </dgm:pt>
    <dgm:pt modelId="{E369573A-912A-4945-921D-E781EACA29F1}" type="pres">
      <dgm:prSet presAssocID="{458B389A-3A43-45A4-8FCD-6C5E7000FB91}" presName="text_4" presStyleLbl="node1" presStyleIdx="3" presStyleCnt="4">
        <dgm:presLayoutVars>
          <dgm:bulletEnabled val="1"/>
        </dgm:presLayoutVars>
      </dgm:prSet>
      <dgm:spPr/>
    </dgm:pt>
    <dgm:pt modelId="{123E8994-EC8A-460A-8EA9-EAAF9042E82B}" type="pres">
      <dgm:prSet presAssocID="{458B389A-3A43-45A4-8FCD-6C5E7000FB91}" presName="accent_4" presStyleCnt="0"/>
      <dgm:spPr/>
    </dgm:pt>
    <dgm:pt modelId="{879C4443-C277-4B27-A46B-A96906B58376}" type="pres">
      <dgm:prSet presAssocID="{458B389A-3A43-45A4-8FCD-6C5E7000FB91}" presName="accentRepeatNode" presStyleLbl="solidFgAcc1" presStyleIdx="3" presStyleCnt="4"/>
      <dgm:spPr>
        <a:ln>
          <a:solidFill>
            <a:schemeClr val="bg2">
              <a:lumMod val="50000"/>
            </a:schemeClr>
          </a:solidFill>
        </a:ln>
      </dgm:spPr>
    </dgm:pt>
  </dgm:ptLst>
  <dgm:cxnLst>
    <dgm:cxn modelId="{5FC84000-4381-46C3-847D-834CAE8534F5}" srcId="{026AA4F0-2413-4868-AA00-E5AA7FC16A44}" destId="{458B389A-3A43-45A4-8FCD-6C5E7000FB91}" srcOrd="3" destOrd="0" parTransId="{EC52FD1A-79E2-4FB2-A264-F24272ED48A8}" sibTransId="{F26AEE8A-7240-4D95-B3BD-9990BAE9EA1B}"/>
    <dgm:cxn modelId="{58C4420C-99D8-4956-8333-06B4E5D02556}" type="presOf" srcId="{2DDE447C-07D0-4920-AB32-8117B8234D4F}" destId="{5D99FECC-5348-4D7F-93E6-CEF5DE649ACC}" srcOrd="0" destOrd="0" presId="urn:microsoft.com/office/officeart/2008/layout/VerticalCurvedList"/>
    <dgm:cxn modelId="{49A4D811-1EF2-48EB-A060-019BC91068BA}" srcId="{026AA4F0-2413-4868-AA00-E5AA7FC16A44}" destId="{50ABF536-89CC-4480-9E5D-93AC4561C07C}" srcOrd="2" destOrd="0" parTransId="{8BB6776E-B7E3-43F2-AF19-B443DAEBA7BF}" sibTransId="{20DE052A-1DA9-43A4-BF03-109CAB7CE61E}"/>
    <dgm:cxn modelId="{E96A2E1A-5566-4828-AB75-AEE65090C009}" srcId="{026AA4F0-2413-4868-AA00-E5AA7FC16A44}" destId="{55C2EEAA-A4A6-40BE-A482-9322362B0386}" srcOrd="1" destOrd="0" parTransId="{E9EFD67E-B0B4-4EA8-A423-8649EF6A3F9F}" sibTransId="{163BA02B-863B-465F-A8F5-A547A2C42C57}"/>
    <dgm:cxn modelId="{96B86531-7BAC-4998-BA3A-C919687EDD7C}" type="presOf" srcId="{29504BAB-FE37-46CF-B3A1-22D3D8555C73}" destId="{8F377325-A2C7-46CC-BA71-6576BE30E600}" srcOrd="0" destOrd="0" presId="urn:microsoft.com/office/officeart/2008/layout/VerticalCurvedList"/>
    <dgm:cxn modelId="{521BAB38-30E3-40C7-8B50-49A9C64262E0}" type="presOf" srcId="{50ABF536-89CC-4480-9E5D-93AC4561C07C}" destId="{5F7675B5-2554-402F-BF3B-5E68620DECA9}" srcOrd="0" destOrd="0" presId="urn:microsoft.com/office/officeart/2008/layout/VerticalCurvedList"/>
    <dgm:cxn modelId="{D9806657-5992-45B3-9F2C-1CB85D391FF1}" type="presOf" srcId="{026AA4F0-2413-4868-AA00-E5AA7FC16A44}" destId="{702E09D2-2AE1-4F37-879C-5F9341D8FB78}" srcOrd="0" destOrd="0" presId="urn:microsoft.com/office/officeart/2008/layout/VerticalCurvedList"/>
    <dgm:cxn modelId="{C30B5857-2739-49B1-A2F1-20466466AAA5}" type="presOf" srcId="{458B389A-3A43-45A4-8FCD-6C5E7000FB91}" destId="{E369573A-912A-4945-921D-E781EACA29F1}" srcOrd="0" destOrd="0" presId="urn:microsoft.com/office/officeart/2008/layout/VerticalCurvedList"/>
    <dgm:cxn modelId="{6E5BED81-CE69-4C61-A6AE-523F6CB6F13B}" type="presOf" srcId="{55C2EEAA-A4A6-40BE-A482-9322362B0386}" destId="{882386BA-D559-4A3F-B2AC-478675F0A260}" srcOrd="0" destOrd="0" presId="urn:microsoft.com/office/officeart/2008/layout/VerticalCurvedList"/>
    <dgm:cxn modelId="{9D9D498E-900D-471D-BE2C-159E9510FB4B}" srcId="{026AA4F0-2413-4868-AA00-E5AA7FC16A44}" destId="{29504BAB-FE37-46CF-B3A1-22D3D8555C73}" srcOrd="0" destOrd="0" parTransId="{BE2B0381-1900-4F2A-A0F7-72BFF8187D07}" sibTransId="{2DDE447C-07D0-4920-AB32-8117B8234D4F}"/>
    <dgm:cxn modelId="{76C075BB-A714-48BC-9BAC-C6289C7D01FC}" type="presParOf" srcId="{702E09D2-2AE1-4F37-879C-5F9341D8FB78}" destId="{A860B3A5-6AD2-40F4-A33F-1B707906BFA7}" srcOrd="0" destOrd="0" presId="urn:microsoft.com/office/officeart/2008/layout/VerticalCurvedList"/>
    <dgm:cxn modelId="{B60A5964-C8CA-4B47-9506-E783C373DB05}" type="presParOf" srcId="{A860B3A5-6AD2-40F4-A33F-1B707906BFA7}" destId="{B28B14E1-0E54-4FBB-BAC6-BC9EBDD09490}" srcOrd="0" destOrd="0" presId="urn:microsoft.com/office/officeart/2008/layout/VerticalCurvedList"/>
    <dgm:cxn modelId="{400F3D52-A3D5-4489-9ECB-7501D2C6904E}" type="presParOf" srcId="{B28B14E1-0E54-4FBB-BAC6-BC9EBDD09490}" destId="{A2221213-E19F-480F-B40F-0D0A0051DD91}" srcOrd="0" destOrd="0" presId="urn:microsoft.com/office/officeart/2008/layout/VerticalCurvedList"/>
    <dgm:cxn modelId="{0E6E15F3-420C-46F1-975F-B78CB4F738A6}" type="presParOf" srcId="{B28B14E1-0E54-4FBB-BAC6-BC9EBDD09490}" destId="{5D99FECC-5348-4D7F-93E6-CEF5DE649ACC}" srcOrd="1" destOrd="0" presId="urn:microsoft.com/office/officeart/2008/layout/VerticalCurvedList"/>
    <dgm:cxn modelId="{675CA279-52E8-448F-895A-308C2E9E2675}" type="presParOf" srcId="{B28B14E1-0E54-4FBB-BAC6-BC9EBDD09490}" destId="{4322A6DB-A762-45E8-ACAA-96927BEB6B94}" srcOrd="2" destOrd="0" presId="urn:microsoft.com/office/officeart/2008/layout/VerticalCurvedList"/>
    <dgm:cxn modelId="{4672A4FA-B373-48FB-9157-FEBFB0054235}" type="presParOf" srcId="{B28B14E1-0E54-4FBB-BAC6-BC9EBDD09490}" destId="{A2605F3D-ADAB-4985-AD66-5C7E920490B5}" srcOrd="3" destOrd="0" presId="urn:microsoft.com/office/officeart/2008/layout/VerticalCurvedList"/>
    <dgm:cxn modelId="{4177AA35-95C1-4E73-9C8B-1DDBEE2FD03F}" type="presParOf" srcId="{A860B3A5-6AD2-40F4-A33F-1B707906BFA7}" destId="{8F377325-A2C7-46CC-BA71-6576BE30E600}" srcOrd="1" destOrd="0" presId="urn:microsoft.com/office/officeart/2008/layout/VerticalCurvedList"/>
    <dgm:cxn modelId="{CE07EFF8-0EB6-4FD1-9AF4-F6816DC4408F}" type="presParOf" srcId="{A860B3A5-6AD2-40F4-A33F-1B707906BFA7}" destId="{F2F3C58F-6308-4FFF-AE41-3616B0B86EA2}" srcOrd="2" destOrd="0" presId="urn:microsoft.com/office/officeart/2008/layout/VerticalCurvedList"/>
    <dgm:cxn modelId="{D9CD34E1-19DC-4E91-BAE1-7C7D240B46BC}" type="presParOf" srcId="{F2F3C58F-6308-4FFF-AE41-3616B0B86EA2}" destId="{6F2F6D95-53F9-426B-A194-5418EC50F5D1}" srcOrd="0" destOrd="0" presId="urn:microsoft.com/office/officeart/2008/layout/VerticalCurvedList"/>
    <dgm:cxn modelId="{9B09D035-B4F0-4E5E-8A3F-4FEAFC749EF4}" type="presParOf" srcId="{A860B3A5-6AD2-40F4-A33F-1B707906BFA7}" destId="{882386BA-D559-4A3F-B2AC-478675F0A260}" srcOrd="3" destOrd="0" presId="urn:microsoft.com/office/officeart/2008/layout/VerticalCurvedList"/>
    <dgm:cxn modelId="{97A0B0A3-B78A-4B0F-A96A-F90BD92D6DCB}" type="presParOf" srcId="{A860B3A5-6AD2-40F4-A33F-1B707906BFA7}" destId="{73BA4821-C552-48C6-83FE-C33AA2B5AD7F}" srcOrd="4" destOrd="0" presId="urn:microsoft.com/office/officeart/2008/layout/VerticalCurvedList"/>
    <dgm:cxn modelId="{8D2EFAF4-3E17-486A-BFD8-495922D30107}" type="presParOf" srcId="{73BA4821-C552-48C6-83FE-C33AA2B5AD7F}" destId="{6EAB25DD-3185-4C23-A9C2-D9D4D5F48318}" srcOrd="0" destOrd="0" presId="urn:microsoft.com/office/officeart/2008/layout/VerticalCurvedList"/>
    <dgm:cxn modelId="{3C412101-5343-4A34-8348-17984A020F9D}" type="presParOf" srcId="{A860B3A5-6AD2-40F4-A33F-1B707906BFA7}" destId="{5F7675B5-2554-402F-BF3B-5E68620DECA9}" srcOrd="5" destOrd="0" presId="urn:microsoft.com/office/officeart/2008/layout/VerticalCurvedList"/>
    <dgm:cxn modelId="{28F6EC15-619B-4062-9D71-D4AFFF11C5E3}" type="presParOf" srcId="{A860B3A5-6AD2-40F4-A33F-1B707906BFA7}" destId="{9BC73277-C131-4760-B171-A140615884FE}" srcOrd="6" destOrd="0" presId="urn:microsoft.com/office/officeart/2008/layout/VerticalCurvedList"/>
    <dgm:cxn modelId="{541D31DC-9CAD-4183-B4C9-70F73C6C4291}" type="presParOf" srcId="{9BC73277-C131-4760-B171-A140615884FE}" destId="{EE0AA229-5E36-48D5-A31F-6C90A0588D97}" srcOrd="0" destOrd="0" presId="urn:microsoft.com/office/officeart/2008/layout/VerticalCurvedList"/>
    <dgm:cxn modelId="{E0B968C4-711E-455F-B00E-296DAFB9D5B4}" type="presParOf" srcId="{A860B3A5-6AD2-40F4-A33F-1B707906BFA7}" destId="{E369573A-912A-4945-921D-E781EACA29F1}" srcOrd="7" destOrd="0" presId="urn:microsoft.com/office/officeart/2008/layout/VerticalCurvedList"/>
    <dgm:cxn modelId="{93B08A69-CE64-469B-898D-DCCAF3A95DB7}" type="presParOf" srcId="{A860B3A5-6AD2-40F4-A33F-1B707906BFA7}" destId="{123E8994-EC8A-460A-8EA9-EAAF9042E82B}" srcOrd="8" destOrd="0" presId="urn:microsoft.com/office/officeart/2008/layout/VerticalCurvedList"/>
    <dgm:cxn modelId="{E5D2AB12-5543-44A1-BB12-34F0122F85A0}" type="presParOf" srcId="{123E8994-EC8A-460A-8EA9-EAAF9042E82B}" destId="{879C4443-C277-4B27-A46B-A96906B58376}" srcOrd="0" destOrd="0" presId="urn:microsoft.com/office/officeart/2008/layout/VerticalCurvedList"/>
  </dgm:cxnLst>
  <dgm:bg/>
  <dgm:whole>
    <a:ln>
      <a:noFill/>
    </a:ln>
  </dgm:whole>
  <dgm:extLst>
    <a:ext uri="http://schemas.microsoft.com/office/drawing/2008/diagram">
      <dsp:dataModelExt xmlns:dsp="http://schemas.microsoft.com/office/drawing/2008/diagram" relId="rId5"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26AA4F0-2413-4868-AA00-E5AA7FC16A44}" type="doc">
      <dgm:prSet loTypeId="urn:microsoft.com/office/officeart/2008/layout/VerticalCurvedList" loCatId="list" qsTypeId="urn:microsoft.com/office/officeart/2005/8/quickstyle/simple1" qsCatId="simple" csTypeId="urn:microsoft.com/office/officeart/2005/8/colors/accent5_2" csCatId="accent5" phldr="1"/>
      <dgm:spPr/>
      <dgm:t>
        <a:bodyPr/>
        <a:lstStyle/>
        <a:p>
          <a:endParaRPr lang="en-IN"/>
        </a:p>
      </dgm:t>
    </dgm:pt>
    <dgm:pt modelId="{29504BAB-FE37-46CF-B3A1-22D3D8555C73}">
      <dgm:prSet phldrT="[Text]"/>
      <dgm:spPr>
        <a:solidFill>
          <a:schemeClr val="bg2">
            <a:lumMod val="50000"/>
          </a:schemeClr>
        </a:solidFill>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Integrated job design, workforce development and employee wellbeing for the NHS is required in the strategic context of adoption of AI.</a:t>
          </a:r>
          <a:endParaRPr lang="en-IN">
            <a:latin typeface="Times New Roman" panose="02020603050405020304" pitchFamily="18" charset="0"/>
            <a:cs typeface="Times New Roman" panose="02020603050405020304" pitchFamily="18" charset="0"/>
          </a:endParaRPr>
        </a:p>
      </dgm:t>
    </dgm:pt>
    <dgm:pt modelId="{BE2B0381-1900-4F2A-A0F7-72BFF8187D07}" cxnId="{9D9D498E-900D-471D-BE2C-159E9510FB4B}" type="parTrans">
      <dgm:prSet/>
      <dgm:spPr/>
      <dgm:t>
        <a:bodyPr/>
        <a:lstStyle/>
        <a:p>
          <a:endParaRPr lang="en-IN">
            <a:latin typeface="Times New Roman" panose="02020603050405020304" pitchFamily="18" charset="0"/>
            <a:cs typeface="Times New Roman" panose="02020603050405020304" pitchFamily="18" charset="0"/>
          </a:endParaRPr>
        </a:p>
      </dgm:t>
    </dgm:pt>
    <dgm:pt modelId="{2DDE447C-07D0-4920-AB32-8117B8234D4F}" cxnId="{9D9D498E-900D-471D-BE2C-159E9510FB4B}" type="sibTrans">
      <dgm:prSet/>
      <dgm:spPr>
        <a:ln>
          <a:solidFill>
            <a:schemeClr val="bg2">
              <a:lumMod val="50000"/>
            </a:schemeClr>
          </a:solidFill>
        </a:ln>
      </dgm:spPr>
      <dgm:t>
        <a:bodyPr/>
        <a:lstStyle/>
        <a:p>
          <a:endParaRPr lang="en-IN">
            <a:latin typeface="Times New Roman" panose="02020603050405020304" pitchFamily="18" charset="0"/>
            <a:cs typeface="Times New Roman" panose="02020603050405020304" pitchFamily="18" charset="0"/>
          </a:endParaRPr>
        </a:p>
      </dgm:t>
    </dgm:pt>
    <dgm:pt modelId="{55C2EEAA-A4A6-40BE-A482-9322362B0386}">
      <dgm:prSet/>
      <dgm:spPr>
        <a:solidFill>
          <a:schemeClr val="bg2">
            <a:lumMod val="50000"/>
          </a:schemeClr>
        </a:solidFill>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Human Capital Management, employee engagement, resilience and organisational performance must play a role alongside technology-innovative solutions.</a:t>
          </a:r>
        </a:p>
      </dgm:t>
    </dgm:pt>
    <dgm:pt modelId="{E9EFD67E-B0B4-4EA8-A423-8649EF6A3F9F}" cxnId="{E96A2E1A-5566-4828-AB75-AEE65090C009}" type="parTrans">
      <dgm:prSet/>
      <dgm:spPr/>
      <dgm:t>
        <a:bodyPr/>
        <a:lstStyle/>
        <a:p>
          <a:endParaRPr lang="en-IN">
            <a:latin typeface="Times New Roman" panose="02020603050405020304" pitchFamily="18" charset="0"/>
            <a:cs typeface="Times New Roman" panose="02020603050405020304" pitchFamily="18" charset="0"/>
          </a:endParaRPr>
        </a:p>
      </dgm:t>
    </dgm:pt>
    <dgm:pt modelId="{163BA02B-863B-465F-A8F5-A547A2C42C57}" cxnId="{E96A2E1A-5566-4828-AB75-AEE65090C009}" type="sibTrans">
      <dgm:prSet/>
      <dgm:spPr/>
      <dgm:t>
        <a:bodyPr/>
        <a:lstStyle/>
        <a:p>
          <a:endParaRPr lang="en-IN">
            <a:latin typeface="Times New Roman" panose="02020603050405020304" pitchFamily="18" charset="0"/>
            <a:cs typeface="Times New Roman" panose="02020603050405020304" pitchFamily="18" charset="0"/>
          </a:endParaRPr>
        </a:p>
      </dgm:t>
    </dgm:pt>
    <dgm:pt modelId="{50ABF536-89CC-4480-9E5D-93AC4561C07C}">
      <dgm:prSet/>
      <dgm:spPr>
        <a:solidFill>
          <a:schemeClr val="bg2">
            <a:lumMod val="50000"/>
          </a:schemeClr>
        </a:solidFill>
      </dgm:spPr>
      <dgm:t>
        <a:bodyPr/>
        <a:lstStyle/>
        <a:p>
          <a:pPr>
            <a:buFont typeface="Arial" panose="020B0604020202020204" pitchFamily="34" charset="0"/>
            <a:buChar char="●"/>
          </a:pPr>
          <a:r>
            <a:rPr lang="en-IN" u="none" dirty="0">
              <a:latin typeface="Times New Roman" panose="02020603050405020304" pitchFamily="18" charset="0"/>
              <a:cs typeface="Times New Roman" panose="02020603050405020304" pitchFamily="18" charset="0"/>
            </a:rPr>
            <a:t>Continuous learning, ethical governance of AI and digital leadership support sustainable workforce transformation and adaptability.</a:t>
          </a:r>
        </a:p>
      </dgm:t>
    </dgm:pt>
    <dgm:pt modelId="{8BB6776E-B7E3-43F2-AF19-B443DAEBA7BF}" cxnId="{49A4D811-1EF2-48EB-A060-019BC91068BA}" type="parTrans">
      <dgm:prSet/>
      <dgm:spPr/>
      <dgm:t>
        <a:bodyPr/>
        <a:lstStyle/>
        <a:p>
          <a:endParaRPr lang="en-IN">
            <a:latin typeface="Times New Roman" panose="02020603050405020304" pitchFamily="18" charset="0"/>
            <a:cs typeface="Times New Roman" panose="02020603050405020304" pitchFamily="18" charset="0"/>
          </a:endParaRPr>
        </a:p>
      </dgm:t>
    </dgm:pt>
    <dgm:pt modelId="{20DE052A-1DA9-43A4-BF03-109CAB7CE61E}" cxnId="{49A4D811-1EF2-48EB-A060-019BC91068BA}" type="sibTrans">
      <dgm:prSet/>
      <dgm:spPr/>
      <dgm:t>
        <a:bodyPr/>
        <a:lstStyle/>
        <a:p>
          <a:endParaRPr lang="en-IN">
            <a:latin typeface="Times New Roman" panose="02020603050405020304" pitchFamily="18" charset="0"/>
            <a:cs typeface="Times New Roman" panose="02020603050405020304" pitchFamily="18" charset="0"/>
          </a:endParaRPr>
        </a:p>
      </dgm:t>
    </dgm:pt>
    <dgm:pt modelId="{458B389A-3A43-45A4-8FCD-6C5E7000FB91}">
      <dgm:prSet/>
      <dgm:spPr>
        <a:solidFill>
          <a:schemeClr val="bg2">
            <a:lumMod val="50000"/>
          </a:schemeClr>
        </a:solidFill>
      </dgm:spPr>
      <dgm:t>
        <a:bodyPr/>
        <a:lstStyle/>
        <a:p>
          <a:pPr>
            <a:buFont typeface="Arial" panose="020B0604020202020204" pitchFamily="34" charset="0"/>
            <a:buChar char="●"/>
          </a:pPr>
          <a:r>
            <a:rPr lang="en-IN" u="none" dirty="0">
              <a:latin typeface="Times New Roman" panose="02020603050405020304" pitchFamily="18" charset="0"/>
              <a:cs typeface="Times New Roman" panose="02020603050405020304" pitchFamily="18" charset="0"/>
            </a:rPr>
            <a:t>Evidence-based HRM strategies play a role in improved levels of job satisfaction, productivity, retention, and high-quality patient care outcomes.</a:t>
          </a:r>
        </a:p>
      </dgm:t>
    </dgm:pt>
    <dgm:pt modelId="{EC52FD1A-79E2-4FB2-A264-F24272ED48A8}" cxnId="{5FC84000-4381-46C3-847D-834CAE8534F5}" type="parTrans">
      <dgm:prSet/>
      <dgm:spPr/>
      <dgm:t>
        <a:bodyPr/>
        <a:lstStyle/>
        <a:p>
          <a:endParaRPr lang="en-IN">
            <a:latin typeface="Times New Roman" panose="02020603050405020304" pitchFamily="18" charset="0"/>
            <a:cs typeface="Times New Roman" panose="02020603050405020304" pitchFamily="18" charset="0"/>
          </a:endParaRPr>
        </a:p>
      </dgm:t>
    </dgm:pt>
    <dgm:pt modelId="{F26AEE8A-7240-4D95-B3BD-9990BAE9EA1B}" cxnId="{5FC84000-4381-46C3-847D-834CAE8534F5}" type="sibTrans">
      <dgm:prSet/>
      <dgm:spPr/>
      <dgm:t>
        <a:bodyPr/>
        <a:lstStyle/>
        <a:p>
          <a:endParaRPr lang="en-IN">
            <a:latin typeface="Times New Roman" panose="02020603050405020304" pitchFamily="18" charset="0"/>
            <a:cs typeface="Times New Roman" panose="02020603050405020304" pitchFamily="18" charset="0"/>
          </a:endParaRPr>
        </a:p>
      </dgm:t>
    </dgm:pt>
    <dgm:pt modelId="{702E09D2-2AE1-4F37-879C-5F9341D8FB78}" type="pres">
      <dgm:prSet presAssocID="{026AA4F0-2413-4868-AA00-E5AA7FC16A44}" presName="Name0" presStyleCnt="0">
        <dgm:presLayoutVars>
          <dgm:chMax val="7"/>
          <dgm:chPref val="7"/>
          <dgm:dir/>
        </dgm:presLayoutVars>
      </dgm:prSet>
      <dgm:spPr/>
    </dgm:pt>
    <dgm:pt modelId="{A860B3A5-6AD2-40F4-A33F-1B707906BFA7}" type="pres">
      <dgm:prSet presAssocID="{026AA4F0-2413-4868-AA00-E5AA7FC16A44}" presName="Name1" presStyleCnt="0"/>
      <dgm:spPr/>
    </dgm:pt>
    <dgm:pt modelId="{B28B14E1-0E54-4FBB-BAC6-BC9EBDD09490}" type="pres">
      <dgm:prSet presAssocID="{026AA4F0-2413-4868-AA00-E5AA7FC16A44}" presName="cycle" presStyleCnt="0"/>
      <dgm:spPr/>
    </dgm:pt>
    <dgm:pt modelId="{A2221213-E19F-480F-B40F-0D0A0051DD91}" type="pres">
      <dgm:prSet presAssocID="{026AA4F0-2413-4868-AA00-E5AA7FC16A44}" presName="srcNode" presStyleLbl="node1" presStyleIdx="0" presStyleCnt="4"/>
      <dgm:spPr/>
    </dgm:pt>
    <dgm:pt modelId="{5D99FECC-5348-4D7F-93E6-CEF5DE649ACC}" type="pres">
      <dgm:prSet presAssocID="{026AA4F0-2413-4868-AA00-E5AA7FC16A44}" presName="conn" presStyleLbl="parChTrans1D2" presStyleIdx="0" presStyleCnt="1"/>
      <dgm:spPr/>
    </dgm:pt>
    <dgm:pt modelId="{4322A6DB-A762-45E8-ACAA-96927BEB6B94}" type="pres">
      <dgm:prSet presAssocID="{026AA4F0-2413-4868-AA00-E5AA7FC16A44}" presName="extraNode" presStyleLbl="node1" presStyleIdx="0" presStyleCnt="4"/>
      <dgm:spPr/>
    </dgm:pt>
    <dgm:pt modelId="{A2605F3D-ADAB-4985-AD66-5C7E920490B5}" type="pres">
      <dgm:prSet presAssocID="{026AA4F0-2413-4868-AA00-E5AA7FC16A44}" presName="dstNode" presStyleLbl="node1" presStyleIdx="0" presStyleCnt="4"/>
      <dgm:spPr/>
    </dgm:pt>
    <dgm:pt modelId="{8F377325-A2C7-46CC-BA71-6576BE30E600}" type="pres">
      <dgm:prSet presAssocID="{29504BAB-FE37-46CF-B3A1-22D3D8555C73}" presName="text_1" presStyleLbl="node1" presStyleIdx="0" presStyleCnt="4">
        <dgm:presLayoutVars>
          <dgm:bulletEnabled val="1"/>
        </dgm:presLayoutVars>
      </dgm:prSet>
      <dgm:spPr/>
    </dgm:pt>
    <dgm:pt modelId="{F2F3C58F-6308-4FFF-AE41-3616B0B86EA2}" type="pres">
      <dgm:prSet presAssocID="{29504BAB-FE37-46CF-B3A1-22D3D8555C73}" presName="accent_1" presStyleCnt="0"/>
      <dgm:spPr/>
    </dgm:pt>
    <dgm:pt modelId="{6F2F6D95-53F9-426B-A194-5418EC50F5D1}" type="pres">
      <dgm:prSet presAssocID="{29504BAB-FE37-46CF-B3A1-22D3D8555C73}" presName="accentRepeatNode" presStyleLbl="solidFgAcc1" presStyleIdx="0" presStyleCnt="4"/>
      <dgm:spPr>
        <a:ln>
          <a:solidFill>
            <a:schemeClr val="bg2">
              <a:lumMod val="50000"/>
            </a:schemeClr>
          </a:solidFill>
        </a:ln>
      </dgm:spPr>
    </dgm:pt>
    <dgm:pt modelId="{882386BA-D559-4A3F-B2AC-478675F0A260}" type="pres">
      <dgm:prSet presAssocID="{55C2EEAA-A4A6-40BE-A482-9322362B0386}" presName="text_2" presStyleLbl="node1" presStyleIdx="1" presStyleCnt="4">
        <dgm:presLayoutVars>
          <dgm:bulletEnabled val="1"/>
        </dgm:presLayoutVars>
      </dgm:prSet>
      <dgm:spPr/>
    </dgm:pt>
    <dgm:pt modelId="{73BA4821-C552-48C6-83FE-C33AA2B5AD7F}" type="pres">
      <dgm:prSet presAssocID="{55C2EEAA-A4A6-40BE-A482-9322362B0386}" presName="accent_2" presStyleCnt="0"/>
      <dgm:spPr/>
    </dgm:pt>
    <dgm:pt modelId="{6EAB25DD-3185-4C23-A9C2-D9D4D5F48318}" type="pres">
      <dgm:prSet presAssocID="{55C2EEAA-A4A6-40BE-A482-9322362B0386}" presName="accentRepeatNode" presStyleLbl="solidFgAcc1" presStyleIdx="1" presStyleCnt="4"/>
      <dgm:spPr>
        <a:ln>
          <a:solidFill>
            <a:schemeClr val="bg2">
              <a:lumMod val="50000"/>
            </a:schemeClr>
          </a:solidFill>
        </a:ln>
      </dgm:spPr>
    </dgm:pt>
    <dgm:pt modelId="{5F7675B5-2554-402F-BF3B-5E68620DECA9}" type="pres">
      <dgm:prSet presAssocID="{50ABF536-89CC-4480-9E5D-93AC4561C07C}" presName="text_3" presStyleLbl="node1" presStyleIdx="2" presStyleCnt="4">
        <dgm:presLayoutVars>
          <dgm:bulletEnabled val="1"/>
        </dgm:presLayoutVars>
      </dgm:prSet>
      <dgm:spPr/>
    </dgm:pt>
    <dgm:pt modelId="{9BC73277-C131-4760-B171-A140615884FE}" type="pres">
      <dgm:prSet presAssocID="{50ABF536-89CC-4480-9E5D-93AC4561C07C}" presName="accent_3" presStyleCnt="0"/>
      <dgm:spPr/>
    </dgm:pt>
    <dgm:pt modelId="{EE0AA229-5E36-48D5-A31F-6C90A0588D97}" type="pres">
      <dgm:prSet presAssocID="{50ABF536-89CC-4480-9E5D-93AC4561C07C}" presName="accentRepeatNode" presStyleLbl="solidFgAcc1" presStyleIdx="2" presStyleCnt="4"/>
      <dgm:spPr>
        <a:ln>
          <a:solidFill>
            <a:schemeClr val="bg2">
              <a:lumMod val="50000"/>
            </a:schemeClr>
          </a:solidFill>
        </a:ln>
      </dgm:spPr>
    </dgm:pt>
    <dgm:pt modelId="{E369573A-912A-4945-921D-E781EACA29F1}" type="pres">
      <dgm:prSet presAssocID="{458B389A-3A43-45A4-8FCD-6C5E7000FB91}" presName="text_4" presStyleLbl="node1" presStyleIdx="3" presStyleCnt="4">
        <dgm:presLayoutVars>
          <dgm:bulletEnabled val="1"/>
        </dgm:presLayoutVars>
      </dgm:prSet>
      <dgm:spPr/>
    </dgm:pt>
    <dgm:pt modelId="{123E8994-EC8A-460A-8EA9-EAAF9042E82B}" type="pres">
      <dgm:prSet presAssocID="{458B389A-3A43-45A4-8FCD-6C5E7000FB91}" presName="accent_4" presStyleCnt="0"/>
      <dgm:spPr/>
    </dgm:pt>
    <dgm:pt modelId="{879C4443-C277-4B27-A46B-A96906B58376}" type="pres">
      <dgm:prSet presAssocID="{458B389A-3A43-45A4-8FCD-6C5E7000FB91}" presName="accentRepeatNode" presStyleLbl="solidFgAcc1" presStyleIdx="3" presStyleCnt="4"/>
      <dgm:spPr>
        <a:ln>
          <a:solidFill>
            <a:schemeClr val="bg2">
              <a:lumMod val="50000"/>
            </a:schemeClr>
          </a:solidFill>
        </a:ln>
      </dgm:spPr>
    </dgm:pt>
  </dgm:ptLst>
  <dgm:cxnLst>
    <dgm:cxn modelId="{5FC84000-4381-46C3-847D-834CAE8534F5}" srcId="{026AA4F0-2413-4868-AA00-E5AA7FC16A44}" destId="{458B389A-3A43-45A4-8FCD-6C5E7000FB91}" srcOrd="3" destOrd="0" parTransId="{EC52FD1A-79E2-4FB2-A264-F24272ED48A8}" sibTransId="{F26AEE8A-7240-4D95-B3BD-9990BAE9EA1B}"/>
    <dgm:cxn modelId="{58C4420C-99D8-4956-8333-06B4E5D02556}" type="presOf" srcId="{2DDE447C-07D0-4920-AB32-8117B8234D4F}" destId="{5D99FECC-5348-4D7F-93E6-CEF5DE649ACC}" srcOrd="0" destOrd="0" presId="urn:microsoft.com/office/officeart/2008/layout/VerticalCurvedList"/>
    <dgm:cxn modelId="{49A4D811-1EF2-48EB-A060-019BC91068BA}" srcId="{026AA4F0-2413-4868-AA00-E5AA7FC16A44}" destId="{50ABF536-89CC-4480-9E5D-93AC4561C07C}" srcOrd="2" destOrd="0" parTransId="{8BB6776E-B7E3-43F2-AF19-B443DAEBA7BF}" sibTransId="{20DE052A-1DA9-43A4-BF03-109CAB7CE61E}"/>
    <dgm:cxn modelId="{E96A2E1A-5566-4828-AB75-AEE65090C009}" srcId="{026AA4F0-2413-4868-AA00-E5AA7FC16A44}" destId="{55C2EEAA-A4A6-40BE-A482-9322362B0386}" srcOrd="1" destOrd="0" parTransId="{E9EFD67E-B0B4-4EA8-A423-8649EF6A3F9F}" sibTransId="{163BA02B-863B-465F-A8F5-A547A2C42C57}"/>
    <dgm:cxn modelId="{96B86531-7BAC-4998-BA3A-C919687EDD7C}" type="presOf" srcId="{29504BAB-FE37-46CF-B3A1-22D3D8555C73}" destId="{8F377325-A2C7-46CC-BA71-6576BE30E600}" srcOrd="0" destOrd="0" presId="urn:microsoft.com/office/officeart/2008/layout/VerticalCurvedList"/>
    <dgm:cxn modelId="{521BAB38-30E3-40C7-8B50-49A9C64262E0}" type="presOf" srcId="{50ABF536-89CC-4480-9E5D-93AC4561C07C}" destId="{5F7675B5-2554-402F-BF3B-5E68620DECA9}" srcOrd="0" destOrd="0" presId="urn:microsoft.com/office/officeart/2008/layout/VerticalCurvedList"/>
    <dgm:cxn modelId="{D9806657-5992-45B3-9F2C-1CB85D391FF1}" type="presOf" srcId="{026AA4F0-2413-4868-AA00-E5AA7FC16A44}" destId="{702E09D2-2AE1-4F37-879C-5F9341D8FB78}" srcOrd="0" destOrd="0" presId="urn:microsoft.com/office/officeart/2008/layout/VerticalCurvedList"/>
    <dgm:cxn modelId="{C30B5857-2739-49B1-A2F1-20466466AAA5}" type="presOf" srcId="{458B389A-3A43-45A4-8FCD-6C5E7000FB91}" destId="{E369573A-912A-4945-921D-E781EACA29F1}" srcOrd="0" destOrd="0" presId="urn:microsoft.com/office/officeart/2008/layout/VerticalCurvedList"/>
    <dgm:cxn modelId="{6E5BED81-CE69-4C61-A6AE-523F6CB6F13B}" type="presOf" srcId="{55C2EEAA-A4A6-40BE-A482-9322362B0386}" destId="{882386BA-D559-4A3F-B2AC-478675F0A260}" srcOrd="0" destOrd="0" presId="urn:microsoft.com/office/officeart/2008/layout/VerticalCurvedList"/>
    <dgm:cxn modelId="{9D9D498E-900D-471D-BE2C-159E9510FB4B}" srcId="{026AA4F0-2413-4868-AA00-E5AA7FC16A44}" destId="{29504BAB-FE37-46CF-B3A1-22D3D8555C73}" srcOrd="0" destOrd="0" parTransId="{BE2B0381-1900-4F2A-A0F7-72BFF8187D07}" sibTransId="{2DDE447C-07D0-4920-AB32-8117B8234D4F}"/>
    <dgm:cxn modelId="{76C075BB-A714-48BC-9BAC-C6289C7D01FC}" type="presParOf" srcId="{702E09D2-2AE1-4F37-879C-5F9341D8FB78}" destId="{A860B3A5-6AD2-40F4-A33F-1B707906BFA7}" srcOrd="0" destOrd="0" presId="urn:microsoft.com/office/officeart/2008/layout/VerticalCurvedList"/>
    <dgm:cxn modelId="{B60A5964-C8CA-4B47-9506-E783C373DB05}" type="presParOf" srcId="{A860B3A5-6AD2-40F4-A33F-1B707906BFA7}" destId="{B28B14E1-0E54-4FBB-BAC6-BC9EBDD09490}" srcOrd="0" destOrd="0" presId="urn:microsoft.com/office/officeart/2008/layout/VerticalCurvedList"/>
    <dgm:cxn modelId="{400F3D52-A3D5-4489-9ECB-7501D2C6904E}" type="presParOf" srcId="{B28B14E1-0E54-4FBB-BAC6-BC9EBDD09490}" destId="{A2221213-E19F-480F-B40F-0D0A0051DD91}" srcOrd="0" destOrd="0" presId="urn:microsoft.com/office/officeart/2008/layout/VerticalCurvedList"/>
    <dgm:cxn modelId="{0E6E15F3-420C-46F1-975F-B78CB4F738A6}" type="presParOf" srcId="{B28B14E1-0E54-4FBB-BAC6-BC9EBDD09490}" destId="{5D99FECC-5348-4D7F-93E6-CEF5DE649ACC}" srcOrd="1" destOrd="0" presId="urn:microsoft.com/office/officeart/2008/layout/VerticalCurvedList"/>
    <dgm:cxn modelId="{675CA279-52E8-448F-895A-308C2E9E2675}" type="presParOf" srcId="{B28B14E1-0E54-4FBB-BAC6-BC9EBDD09490}" destId="{4322A6DB-A762-45E8-ACAA-96927BEB6B94}" srcOrd="2" destOrd="0" presId="urn:microsoft.com/office/officeart/2008/layout/VerticalCurvedList"/>
    <dgm:cxn modelId="{4672A4FA-B373-48FB-9157-FEBFB0054235}" type="presParOf" srcId="{B28B14E1-0E54-4FBB-BAC6-BC9EBDD09490}" destId="{A2605F3D-ADAB-4985-AD66-5C7E920490B5}" srcOrd="3" destOrd="0" presId="urn:microsoft.com/office/officeart/2008/layout/VerticalCurvedList"/>
    <dgm:cxn modelId="{4177AA35-95C1-4E73-9C8B-1DDBEE2FD03F}" type="presParOf" srcId="{A860B3A5-6AD2-40F4-A33F-1B707906BFA7}" destId="{8F377325-A2C7-46CC-BA71-6576BE30E600}" srcOrd="1" destOrd="0" presId="urn:microsoft.com/office/officeart/2008/layout/VerticalCurvedList"/>
    <dgm:cxn modelId="{CE07EFF8-0EB6-4FD1-9AF4-F6816DC4408F}" type="presParOf" srcId="{A860B3A5-6AD2-40F4-A33F-1B707906BFA7}" destId="{F2F3C58F-6308-4FFF-AE41-3616B0B86EA2}" srcOrd="2" destOrd="0" presId="urn:microsoft.com/office/officeart/2008/layout/VerticalCurvedList"/>
    <dgm:cxn modelId="{D9CD34E1-19DC-4E91-BAE1-7C7D240B46BC}" type="presParOf" srcId="{F2F3C58F-6308-4FFF-AE41-3616B0B86EA2}" destId="{6F2F6D95-53F9-426B-A194-5418EC50F5D1}" srcOrd="0" destOrd="0" presId="urn:microsoft.com/office/officeart/2008/layout/VerticalCurvedList"/>
    <dgm:cxn modelId="{9B09D035-B4F0-4E5E-8A3F-4FEAFC749EF4}" type="presParOf" srcId="{A860B3A5-6AD2-40F4-A33F-1B707906BFA7}" destId="{882386BA-D559-4A3F-B2AC-478675F0A260}" srcOrd="3" destOrd="0" presId="urn:microsoft.com/office/officeart/2008/layout/VerticalCurvedList"/>
    <dgm:cxn modelId="{97A0B0A3-B78A-4B0F-A96A-F90BD92D6DCB}" type="presParOf" srcId="{A860B3A5-6AD2-40F4-A33F-1B707906BFA7}" destId="{73BA4821-C552-48C6-83FE-C33AA2B5AD7F}" srcOrd="4" destOrd="0" presId="urn:microsoft.com/office/officeart/2008/layout/VerticalCurvedList"/>
    <dgm:cxn modelId="{8D2EFAF4-3E17-486A-BFD8-495922D30107}" type="presParOf" srcId="{73BA4821-C552-48C6-83FE-C33AA2B5AD7F}" destId="{6EAB25DD-3185-4C23-A9C2-D9D4D5F48318}" srcOrd="0" destOrd="0" presId="urn:microsoft.com/office/officeart/2008/layout/VerticalCurvedList"/>
    <dgm:cxn modelId="{3C412101-5343-4A34-8348-17984A020F9D}" type="presParOf" srcId="{A860B3A5-6AD2-40F4-A33F-1B707906BFA7}" destId="{5F7675B5-2554-402F-BF3B-5E68620DECA9}" srcOrd="5" destOrd="0" presId="urn:microsoft.com/office/officeart/2008/layout/VerticalCurvedList"/>
    <dgm:cxn modelId="{28F6EC15-619B-4062-9D71-D4AFFF11C5E3}" type="presParOf" srcId="{A860B3A5-6AD2-40F4-A33F-1B707906BFA7}" destId="{9BC73277-C131-4760-B171-A140615884FE}" srcOrd="6" destOrd="0" presId="urn:microsoft.com/office/officeart/2008/layout/VerticalCurvedList"/>
    <dgm:cxn modelId="{541D31DC-9CAD-4183-B4C9-70F73C6C4291}" type="presParOf" srcId="{9BC73277-C131-4760-B171-A140615884FE}" destId="{EE0AA229-5E36-48D5-A31F-6C90A0588D97}" srcOrd="0" destOrd="0" presId="urn:microsoft.com/office/officeart/2008/layout/VerticalCurvedList"/>
    <dgm:cxn modelId="{E0B968C4-711E-455F-B00E-296DAFB9D5B4}" type="presParOf" srcId="{A860B3A5-6AD2-40F4-A33F-1B707906BFA7}" destId="{E369573A-912A-4945-921D-E781EACA29F1}" srcOrd="7" destOrd="0" presId="urn:microsoft.com/office/officeart/2008/layout/VerticalCurvedList"/>
    <dgm:cxn modelId="{93B08A69-CE64-469B-898D-DCCAF3A95DB7}" type="presParOf" srcId="{A860B3A5-6AD2-40F4-A33F-1B707906BFA7}" destId="{123E8994-EC8A-460A-8EA9-EAAF9042E82B}" srcOrd="8" destOrd="0" presId="urn:microsoft.com/office/officeart/2008/layout/VerticalCurvedList"/>
    <dgm:cxn modelId="{E5D2AB12-5543-44A1-BB12-34F0122F85A0}" type="presParOf" srcId="{123E8994-EC8A-460A-8EA9-EAAF9042E82B}" destId="{879C4443-C277-4B27-A46B-A96906B58376}" srcOrd="0" destOrd="0" presId="urn:microsoft.com/office/officeart/2008/layout/VerticalCurvedList"/>
  </dgm:cxnLst>
  <dgm:bg/>
  <dgm:whole>
    <a:ln>
      <a:noFill/>
    </a:ln>
  </dgm:whole>
  <dgm:extLst>
    <a:ext uri="http://schemas.microsoft.com/office/drawing/2008/diagram">
      <dsp:dataModelExt xmlns:dsp="http://schemas.microsoft.com/office/drawing/2008/diagram" relId="rId10"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946DFB85-CB46-4CD2-B33F-F2B1138DE3DE}" type="doc">
      <dgm:prSet loTypeId="urn:microsoft.com/office/officeart/2008/layout/VerticalCurvedList" loCatId="list" qsTypeId="urn:microsoft.com/office/officeart/2005/8/quickstyle/3d3" qsCatId="3D" csTypeId="urn:microsoft.com/office/officeart/2005/8/colors/accent4_2" csCatId="accent4" phldr="1"/>
      <dgm:spPr/>
      <dgm:t>
        <a:bodyPr/>
        <a:lstStyle/>
        <a:p>
          <a:endParaRPr lang="en-IN"/>
        </a:p>
      </dgm:t>
    </dgm:pt>
    <dgm:pt modelId="{EBA3924D-8F0D-4141-88CA-F2C0DAC7A742}">
      <dgm:prSet phldrT="[Tex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Expand AI workforce developments in the country and enhance digital skills and readiness via HEE Star.</a:t>
          </a:r>
          <a:endParaRPr lang="en-IN">
            <a:latin typeface="Times New Roman" panose="02020603050405020304" pitchFamily="18" charset="0"/>
            <a:cs typeface="Times New Roman" panose="02020603050405020304" pitchFamily="18" charset="0"/>
          </a:endParaRPr>
        </a:p>
      </dgm:t>
    </dgm:pt>
    <dgm:pt modelId="{766FB696-E095-414A-825B-77916B15E339}" cxnId="{A6A6DFD4-F085-4F63-A8B1-80BF4ACD0D81}" type="parTrans">
      <dgm:prSet/>
      <dgm:spPr/>
      <dgm:t>
        <a:bodyPr/>
        <a:lstStyle/>
        <a:p>
          <a:endParaRPr lang="en-IN">
            <a:latin typeface="Times New Roman" panose="02020603050405020304" pitchFamily="18" charset="0"/>
            <a:cs typeface="Times New Roman" panose="02020603050405020304" pitchFamily="18" charset="0"/>
          </a:endParaRPr>
        </a:p>
      </dgm:t>
    </dgm:pt>
    <dgm:pt modelId="{4BC7A87E-B691-44F5-A388-BAC0D3B82714}" cxnId="{A6A6DFD4-F085-4F63-A8B1-80BF4ACD0D81}" type="sibTrans">
      <dgm:prSet/>
      <dgm:spPr/>
      <dgm:t>
        <a:bodyPr/>
        <a:lstStyle/>
        <a:p>
          <a:endParaRPr lang="en-IN">
            <a:latin typeface="Times New Roman" panose="02020603050405020304" pitchFamily="18" charset="0"/>
            <a:cs typeface="Times New Roman" panose="02020603050405020304" pitchFamily="18" charset="0"/>
          </a:endParaRPr>
        </a:p>
      </dgm:t>
    </dgm:pt>
    <dgm:pt modelId="{7ABE7932-BF88-48BE-9B42-5190DC2A934B}">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Improve NHS digital systems to enable the seamless and effective integration of AI across all areas, including governance and staff buy-in.</a:t>
          </a:r>
        </a:p>
      </dgm:t>
    </dgm:pt>
    <dgm:pt modelId="{087340BB-DB12-48B6-90BA-45934510C011}" cxnId="{53D3FC37-F44C-44C3-8127-03E01DADFFCC}" type="parTrans">
      <dgm:prSet/>
      <dgm:spPr/>
      <dgm:t>
        <a:bodyPr/>
        <a:lstStyle/>
        <a:p>
          <a:endParaRPr lang="en-IN">
            <a:latin typeface="Times New Roman" panose="02020603050405020304" pitchFamily="18" charset="0"/>
            <a:cs typeface="Times New Roman" panose="02020603050405020304" pitchFamily="18" charset="0"/>
          </a:endParaRPr>
        </a:p>
      </dgm:t>
    </dgm:pt>
    <dgm:pt modelId="{B4FAC4D2-2BF0-417B-9266-EADBAD6072DC}" cxnId="{53D3FC37-F44C-44C3-8127-03E01DADFFCC}" type="sibTrans">
      <dgm:prSet/>
      <dgm:spPr/>
      <dgm:t>
        <a:bodyPr/>
        <a:lstStyle/>
        <a:p>
          <a:endParaRPr lang="en-IN">
            <a:latin typeface="Times New Roman" panose="02020603050405020304" pitchFamily="18" charset="0"/>
            <a:cs typeface="Times New Roman" panose="02020603050405020304" pitchFamily="18" charset="0"/>
          </a:endParaRPr>
        </a:p>
      </dgm:t>
    </dgm:pt>
    <dgm:pt modelId="{5F435723-EEAB-483A-8A03-9D291CA41865}">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Adapt work by implementing the Job Characteristics Model to boost autonomy, wellbeing, teamwork, and strength of workforce.</a:t>
          </a:r>
        </a:p>
      </dgm:t>
    </dgm:pt>
    <dgm:pt modelId="{900D4824-978D-40CD-86FE-DD97C8E2CA44}" cxnId="{B67551C5-B051-4228-9596-4D9952900133}" type="parTrans">
      <dgm:prSet/>
      <dgm:spPr/>
      <dgm:t>
        <a:bodyPr/>
        <a:lstStyle/>
        <a:p>
          <a:endParaRPr lang="en-IN">
            <a:latin typeface="Times New Roman" panose="02020603050405020304" pitchFamily="18" charset="0"/>
            <a:cs typeface="Times New Roman" panose="02020603050405020304" pitchFamily="18" charset="0"/>
          </a:endParaRPr>
        </a:p>
      </dgm:t>
    </dgm:pt>
    <dgm:pt modelId="{92990F63-6F83-4983-986E-3F8CAD17942F}" cxnId="{B67551C5-B051-4228-9596-4D9952900133}" type="sibTrans">
      <dgm:prSet/>
      <dgm:spPr/>
      <dgm:t>
        <a:bodyPr/>
        <a:lstStyle/>
        <a:p>
          <a:endParaRPr lang="en-IN">
            <a:latin typeface="Times New Roman" panose="02020603050405020304" pitchFamily="18" charset="0"/>
            <a:cs typeface="Times New Roman" panose="02020603050405020304" pitchFamily="18" charset="0"/>
          </a:endParaRPr>
        </a:p>
      </dgm:t>
    </dgm:pt>
    <dgm:pt modelId="{8A726B06-8166-4825-A6DC-0E2EB2C66A3A}" type="pres">
      <dgm:prSet presAssocID="{946DFB85-CB46-4CD2-B33F-F2B1138DE3DE}" presName="Name0" presStyleCnt="0">
        <dgm:presLayoutVars>
          <dgm:chMax val="7"/>
          <dgm:chPref val="7"/>
          <dgm:dir/>
        </dgm:presLayoutVars>
      </dgm:prSet>
      <dgm:spPr/>
    </dgm:pt>
    <dgm:pt modelId="{0F07C496-548A-4975-B449-85DBB307FFDD}" type="pres">
      <dgm:prSet presAssocID="{946DFB85-CB46-4CD2-B33F-F2B1138DE3DE}" presName="Name1" presStyleCnt="0"/>
      <dgm:spPr/>
    </dgm:pt>
    <dgm:pt modelId="{EF8F5973-3460-447F-9696-6004AC1A479C}" type="pres">
      <dgm:prSet presAssocID="{946DFB85-CB46-4CD2-B33F-F2B1138DE3DE}" presName="cycle" presStyleCnt="0"/>
      <dgm:spPr/>
    </dgm:pt>
    <dgm:pt modelId="{D6684DC7-2CC5-4784-9584-07E6D3CF99D6}" type="pres">
      <dgm:prSet presAssocID="{946DFB85-CB46-4CD2-B33F-F2B1138DE3DE}" presName="srcNode" presStyleLbl="node1" presStyleIdx="0" presStyleCnt="3"/>
      <dgm:spPr/>
    </dgm:pt>
    <dgm:pt modelId="{B64B533E-3F33-40BD-BDCC-9350CA94A84A}" type="pres">
      <dgm:prSet presAssocID="{946DFB85-CB46-4CD2-B33F-F2B1138DE3DE}" presName="conn" presStyleLbl="parChTrans1D2" presStyleIdx="0" presStyleCnt="1"/>
      <dgm:spPr/>
    </dgm:pt>
    <dgm:pt modelId="{25FC5E7C-7A68-425D-8C7E-7F07C834E718}" type="pres">
      <dgm:prSet presAssocID="{946DFB85-CB46-4CD2-B33F-F2B1138DE3DE}" presName="extraNode" presStyleLbl="node1" presStyleIdx="0" presStyleCnt="3"/>
      <dgm:spPr/>
    </dgm:pt>
    <dgm:pt modelId="{25E96AEF-070F-4B1B-AB7E-3C50EC46E174}" type="pres">
      <dgm:prSet presAssocID="{946DFB85-CB46-4CD2-B33F-F2B1138DE3DE}" presName="dstNode" presStyleLbl="node1" presStyleIdx="0" presStyleCnt="3"/>
      <dgm:spPr/>
    </dgm:pt>
    <dgm:pt modelId="{6616697F-FBDA-4061-9FAA-3FDA2FB894A1}" type="pres">
      <dgm:prSet presAssocID="{EBA3924D-8F0D-4141-88CA-F2C0DAC7A742}" presName="text_1" presStyleLbl="node1" presStyleIdx="0" presStyleCnt="3">
        <dgm:presLayoutVars>
          <dgm:bulletEnabled val="1"/>
        </dgm:presLayoutVars>
      </dgm:prSet>
      <dgm:spPr/>
    </dgm:pt>
    <dgm:pt modelId="{3FBD7DF9-CB31-4F83-8F64-FA22D9CA2E4C}" type="pres">
      <dgm:prSet presAssocID="{EBA3924D-8F0D-4141-88CA-F2C0DAC7A742}" presName="accent_1" presStyleCnt="0"/>
      <dgm:spPr/>
    </dgm:pt>
    <dgm:pt modelId="{C3C11912-651A-4C58-BCDF-E5016DAF320B}" type="pres">
      <dgm:prSet presAssocID="{EBA3924D-8F0D-4141-88CA-F2C0DAC7A742}" presName="accentRepeatNode" presStyleLbl="solidFgAcc1" presStyleIdx="0" presStyleCnt="3"/>
      <dgm:spPr/>
    </dgm:pt>
    <dgm:pt modelId="{0C29F187-EA2F-4C19-93A9-8AB41FD875EA}" type="pres">
      <dgm:prSet presAssocID="{7ABE7932-BF88-48BE-9B42-5190DC2A934B}" presName="text_2" presStyleLbl="node1" presStyleIdx="1" presStyleCnt="3">
        <dgm:presLayoutVars>
          <dgm:bulletEnabled val="1"/>
        </dgm:presLayoutVars>
      </dgm:prSet>
      <dgm:spPr/>
    </dgm:pt>
    <dgm:pt modelId="{207197B8-EC96-4C09-8DCB-5CAA15A7BB16}" type="pres">
      <dgm:prSet presAssocID="{7ABE7932-BF88-48BE-9B42-5190DC2A934B}" presName="accent_2" presStyleCnt="0"/>
      <dgm:spPr/>
    </dgm:pt>
    <dgm:pt modelId="{23EB7CE7-123B-461E-AA4C-915649B78D47}" type="pres">
      <dgm:prSet presAssocID="{7ABE7932-BF88-48BE-9B42-5190DC2A934B}" presName="accentRepeatNode" presStyleLbl="solidFgAcc1" presStyleIdx="1" presStyleCnt="3"/>
      <dgm:spPr/>
    </dgm:pt>
    <dgm:pt modelId="{65C52EF5-F3AF-48EB-8220-3E869933D861}" type="pres">
      <dgm:prSet presAssocID="{5F435723-EEAB-483A-8A03-9D291CA41865}" presName="text_3" presStyleLbl="node1" presStyleIdx="2" presStyleCnt="3">
        <dgm:presLayoutVars>
          <dgm:bulletEnabled val="1"/>
        </dgm:presLayoutVars>
      </dgm:prSet>
      <dgm:spPr/>
    </dgm:pt>
    <dgm:pt modelId="{72302373-47D7-4A15-8861-B7EDF50B9672}" type="pres">
      <dgm:prSet presAssocID="{5F435723-EEAB-483A-8A03-9D291CA41865}" presName="accent_3" presStyleCnt="0"/>
      <dgm:spPr/>
    </dgm:pt>
    <dgm:pt modelId="{4E23E615-6930-439A-9C90-7CC737AD08EA}" type="pres">
      <dgm:prSet presAssocID="{5F435723-EEAB-483A-8A03-9D291CA41865}" presName="accentRepeatNode" presStyleLbl="solidFgAcc1" presStyleIdx="2" presStyleCnt="3"/>
      <dgm:spPr/>
    </dgm:pt>
  </dgm:ptLst>
  <dgm:cxnLst>
    <dgm:cxn modelId="{53D3FC37-F44C-44C3-8127-03E01DADFFCC}" srcId="{946DFB85-CB46-4CD2-B33F-F2B1138DE3DE}" destId="{7ABE7932-BF88-48BE-9B42-5190DC2A934B}" srcOrd="1" destOrd="0" parTransId="{087340BB-DB12-48B6-90BA-45934510C011}" sibTransId="{B4FAC4D2-2BF0-417B-9266-EADBAD6072DC}"/>
    <dgm:cxn modelId="{D0D28640-475D-404D-A97F-FD7E60581A3C}" type="presOf" srcId="{4BC7A87E-B691-44F5-A388-BAC0D3B82714}" destId="{B64B533E-3F33-40BD-BDCC-9350CA94A84A}" srcOrd="0" destOrd="0" presId="urn:microsoft.com/office/officeart/2008/layout/VerticalCurvedList"/>
    <dgm:cxn modelId="{102E4C47-58A4-425C-9FAC-2123D0997DD3}" type="presOf" srcId="{5F435723-EEAB-483A-8A03-9D291CA41865}" destId="{65C52EF5-F3AF-48EB-8220-3E869933D861}" srcOrd="0" destOrd="0" presId="urn:microsoft.com/office/officeart/2008/layout/VerticalCurvedList"/>
    <dgm:cxn modelId="{15E716B0-7014-4D46-B5AA-C2E29CE52698}" type="presOf" srcId="{EBA3924D-8F0D-4141-88CA-F2C0DAC7A742}" destId="{6616697F-FBDA-4061-9FAA-3FDA2FB894A1}" srcOrd="0" destOrd="0" presId="urn:microsoft.com/office/officeart/2008/layout/VerticalCurvedList"/>
    <dgm:cxn modelId="{BE5D6EC1-71DE-4FCF-9689-E1B969E5A7EF}" type="presOf" srcId="{946DFB85-CB46-4CD2-B33F-F2B1138DE3DE}" destId="{8A726B06-8166-4825-A6DC-0E2EB2C66A3A}" srcOrd="0" destOrd="0" presId="urn:microsoft.com/office/officeart/2008/layout/VerticalCurvedList"/>
    <dgm:cxn modelId="{B67551C5-B051-4228-9596-4D9952900133}" srcId="{946DFB85-CB46-4CD2-B33F-F2B1138DE3DE}" destId="{5F435723-EEAB-483A-8A03-9D291CA41865}" srcOrd="2" destOrd="0" parTransId="{900D4824-978D-40CD-86FE-DD97C8E2CA44}" sibTransId="{92990F63-6F83-4983-986E-3F8CAD17942F}"/>
    <dgm:cxn modelId="{A6A6DFD4-F085-4F63-A8B1-80BF4ACD0D81}" srcId="{946DFB85-CB46-4CD2-B33F-F2B1138DE3DE}" destId="{EBA3924D-8F0D-4141-88CA-F2C0DAC7A742}" srcOrd="0" destOrd="0" parTransId="{766FB696-E095-414A-825B-77916B15E339}" sibTransId="{4BC7A87E-B691-44F5-A388-BAC0D3B82714}"/>
    <dgm:cxn modelId="{682F4BFD-E5B7-48BB-A152-99942E083489}" type="presOf" srcId="{7ABE7932-BF88-48BE-9B42-5190DC2A934B}" destId="{0C29F187-EA2F-4C19-93A9-8AB41FD875EA}" srcOrd="0" destOrd="0" presId="urn:microsoft.com/office/officeart/2008/layout/VerticalCurvedList"/>
    <dgm:cxn modelId="{0563549C-3658-4BD5-82DD-2704FDDDE5BD}" type="presParOf" srcId="{8A726B06-8166-4825-A6DC-0E2EB2C66A3A}" destId="{0F07C496-548A-4975-B449-85DBB307FFDD}" srcOrd="0" destOrd="0" presId="urn:microsoft.com/office/officeart/2008/layout/VerticalCurvedList"/>
    <dgm:cxn modelId="{D0FC03E0-9642-4674-BCBE-E06C8DEF3B75}" type="presParOf" srcId="{0F07C496-548A-4975-B449-85DBB307FFDD}" destId="{EF8F5973-3460-447F-9696-6004AC1A479C}" srcOrd="0" destOrd="0" presId="urn:microsoft.com/office/officeart/2008/layout/VerticalCurvedList"/>
    <dgm:cxn modelId="{4FF7E6C0-339C-4F97-AA40-C61C83565821}" type="presParOf" srcId="{EF8F5973-3460-447F-9696-6004AC1A479C}" destId="{D6684DC7-2CC5-4784-9584-07E6D3CF99D6}" srcOrd="0" destOrd="0" presId="urn:microsoft.com/office/officeart/2008/layout/VerticalCurvedList"/>
    <dgm:cxn modelId="{9ABC3A90-F989-4EB0-A34F-D900825837E4}" type="presParOf" srcId="{EF8F5973-3460-447F-9696-6004AC1A479C}" destId="{B64B533E-3F33-40BD-BDCC-9350CA94A84A}" srcOrd="1" destOrd="0" presId="urn:microsoft.com/office/officeart/2008/layout/VerticalCurvedList"/>
    <dgm:cxn modelId="{D063F401-5D41-427F-80D3-3E56B16BC765}" type="presParOf" srcId="{EF8F5973-3460-447F-9696-6004AC1A479C}" destId="{25FC5E7C-7A68-425D-8C7E-7F07C834E718}" srcOrd="2" destOrd="0" presId="urn:microsoft.com/office/officeart/2008/layout/VerticalCurvedList"/>
    <dgm:cxn modelId="{8630EB36-7B50-4D4A-B554-7A97B5DA1E01}" type="presParOf" srcId="{EF8F5973-3460-447F-9696-6004AC1A479C}" destId="{25E96AEF-070F-4B1B-AB7E-3C50EC46E174}" srcOrd="3" destOrd="0" presId="urn:microsoft.com/office/officeart/2008/layout/VerticalCurvedList"/>
    <dgm:cxn modelId="{D00413A4-070C-489A-BE53-8FC47922372B}" type="presParOf" srcId="{0F07C496-548A-4975-B449-85DBB307FFDD}" destId="{6616697F-FBDA-4061-9FAA-3FDA2FB894A1}" srcOrd="1" destOrd="0" presId="urn:microsoft.com/office/officeart/2008/layout/VerticalCurvedList"/>
    <dgm:cxn modelId="{E8F06C62-D924-47A7-AC90-59E5101737F7}" type="presParOf" srcId="{0F07C496-548A-4975-B449-85DBB307FFDD}" destId="{3FBD7DF9-CB31-4F83-8F64-FA22D9CA2E4C}" srcOrd="2" destOrd="0" presId="urn:microsoft.com/office/officeart/2008/layout/VerticalCurvedList"/>
    <dgm:cxn modelId="{6AA43016-2652-42E5-A0F1-56A835488D9F}" type="presParOf" srcId="{3FBD7DF9-CB31-4F83-8F64-FA22D9CA2E4C}" destId="{C3C11912-651A-4C58-BCDF-E5016DAF320B}" srcOrd="0" destOrd="0" presId="urn:microsoft.com/office/officeart/2008/layout/VerticalCurvedList"/>
    <dgm:cxn modelId="{B8747145-E0AC-4C8C-9ACA-BFC9A0461035}" type="presParOf" srcId="{0F07C496-548A-4975-B449-85DBB307FFDD}" destId="{0C29F187-EA2F-4C19-93A9-8AB41FD875EA}" srcOrd="3" destOrd="0" presId="urn:microsoft.com/office/officeart/2008/layout/VerticalCurvedList"/>
    <dgm:cxn modelId="{D34AB470-9FAF-4DE4-A87A-186845C3F048}" type="presParOf" srcId="{0F07C496-548A-4975-B449-85DBB307FFDD}" destId="{207197B8-EC96-4C09-8DCB-5CAA15A7BB16}" srcOrd="4" destOrd="0" presId="urn:microsoft.com/office/officeart/2008/layout/VerticalCurvedList"/>
    <dgm:cxn modelId="{86251FD2-60FB-4720-A80F-6D514210A675}" type="presParOf" srcId="{207197B8-EC96-4C09-8DCB-5CAA15A7BB16}" destId="{23EB7CE7-123B-461E-AA4C-915649B78D47}" srcOrd="0" destOrd="0" presId="urn:microsoft.com/office/officeart/2008/layout/VerticalCurvedList"/>
    <dgm:cxn modelId="{35625AD7-418C-47A8-BA70-9148CEC34A61}" type="presParOf" srcId="{0F07C496-548A-4975-B449-85DBB307FFDD}" destId="{65C52EF5-F3AF-48EB-8220-3E869933D861}" srcOrd="5" destOrd="0" presId="urn:microsoft.com/office/officeart/2008/layout/VerticalCurvedList"/>
    <dgm:cxn modelId="{5BEA3905-40CF-4EEB-9952-F4C5D8EEA80D}" type="presParOf" srcId="{0F07C496-548A-4975-B449-85DBB307FFDD}" destId="{72302373-47D7-4A15-8861-B7EDF50B9672}" srcOrd="6" destOrd="0" presId="urn:microsoft.com/office/officeart/2008/layout/VerticalCurvedList"/>
    <dgm:cxn modelId="{7496FF3D-A1DF-4E38-B774-94157942FFAE}" type="presParOf" srcId="{72302373-47D7-4A15-8861-B7EDF50B9672}" destId="{4E23E615-6930-439A-9C90-7CC737AD08EA}" srcOrd="0" destOrd="0" presId="urn:microsoft.com/office/officeart/2008/layout/VerticalCurvedList"/>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946DFB85-CB46-4CD2-B33F-F2B1138DE3DE}" type="doc">
      <dgm:prSet loTypeId="urn:microsoft.com/office/officeart/2008/layout/VerticalCurvedList" loCatId="list" qsTypeId="urn:microsoft.com/office/officeart/2005/8/quickstyle/3d3" qsCatId="3D" csTypeId="urn:microsoft.com/office/officeart/2005/8/colors/accent4_2" csCatId="accent4" phldr="1"/>
      <dgm:spPr/>
      <dgm:t>
        <a:bodyPr/>
        <a:lstStyle/>
        <a:p>
          <a:endParaRPr lang="en-IN"/>
        </a:p>
      </dgm:t>
    </dgm:pt>
    <dgm:pt modelId="{EBA3924D-8F0D-4141-88CA-F2C0DAC7A742}">
      <dgm:prSet phldrT="[Tex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Expand AI workforce developments in the country and enhance digital skills and readiness via HEE Star.</a:t>
          </a:r>
          <a:endParaRPr lang="en-IN">
            <a:latin typeface="Times New Roman" panose="02020603050405020304" pitchFamily="18" charset="0"/>
            <a:cs typeface="Times New Roman" panose="02020603050405020304" pitchFamily="18" charset="0"/>
          </a:endParaRPr>
        </a:p>
      </dgm:t>
    </dgm:pt>
    <dgm:pt modelId="{766FB696-E095-414A-825B-77916B15E339}" cxnId="{A6A6DFD4-F085-4F63-A8B1-80BF4ACD0D81}" type="parTrans">
      <dgm:prSet/>
      <dgm:spPr/>
      <dgm:t>
        <a:bodyPr/>
        <a:lstStyle/>
        <a:p>
          <a:endParaRPr lang="en-IN">
            <a:latin typeface="Times New Roman" panose="02020603050405020304" pitchFamily="18" charset="0"/>
            <a:cs typeface="Times New Roman" panose="02020603050405020304" pitchFamily="18" charset="0"/>
          </a:endParaRPr>
        </a:p>
      </dgm:t>
    </dgm:pt>
    <dgm:pt modelId="{4BC7A87E-B691-44F5-A388-BAC0D3B82714}" cxnId="{A6A6DFD4-F085-4F63-A8B1-80BF4ACD0D81}" type="sibTrans">
      <dgm:prSet/>
      <dgm:spPr/>
      <dgm:t>
        <a:bodyPr/>
        <a:lstStyle/>
        <a:p>
          <a:endParaRPr lang="en-IN">
            <a:latin typeface="Times New Roman" panose="02020603050405020304" pitchFamily="18" charset="0"/>
            <a:cs typeface="Times New Roman" panose="02020603050405020304" pitchFamily="18" charset="0"/>
          </a:endParaRPr>
        </a:p>
      </dgm:t>
    </dgm:pt>
    <dgm:pt modelId="{7ABE7932-BF88-48BE-9B42-5190DC2A934B}">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Improve NHS digital systems to enable the seamless and effective integration of AI across all areas, including governance and staff buy-in.</a:t>
          </a:r>
        </a:p>
      </dgm:t>
    </dgm:pt>
    <dgm:pt modelId="{087340BB-DB12-48B6-90BA-45934510C011}" cxnId="{53D3FC37-F44C-44C3-8127-03E01DADFFCC}" type="parTrans">
      <dgm:prSet/>
      <dgm:spPr/>
      <dgm:t>
        <a:bodyPr/>
        <a:lstStyle/>
        <a:p>
          <a:endParaRPr lang="en-IN">
            <a:latin typeface="Times New Roman" panose="02020603050405020304" pitchFamily="18" charset="0"/>
            <a:cs typeface="Times New Roman" panose="02020603050405020304" pitchFamily="18" charset="0"/>
          </a:endParaRPr>
        </a:p>
      </dgm:t>
    </dgm:pt>
    <dgm:pt modelId="{B4FAC4D2-2BF0-417B-9266-EADBAD6072DC}" cxnId="{53D3FC37-F44C-44C3-8127-03E01DADFFCC}" type="sibTrans">
      <dgm:prSet/>
      <dgm:spPr/>
      <dgm:t>
        <a:bodyPr/>
        <a:lstStyle/>
        <a:p>
          <a:endParaRPr lang="en-IN">
            <a:latin typeface="Times New Roman" panose="02020603050405020304" pitchFamily="18" charset="0"/>
            <a:cs typeface="Times New Roman" panose="02020603050405020304" pitchFamily="18" charset="0"/>
          </a:endParaRPr>
        </a:p>
      </dgm:t>
    </dgm:pt>
    <dgm:pt modelId="{5F435723-EEAB-483A-8A03-9D291CA41865}">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Adapt work by implementing the Job Characteristics Model to boost autonomy, wellbeing, teamwork, and strength of workforce.</a:t>
          </a:r>
        </a:p>
      </dgm:t>
    </dgm:pt>
    <dgm:pt modelId="{900D4824-978D-40CD-86FE-DD97C8E2CA44}" cxnId="{B67551C5-B051-4228-9596-4D9952900133}" type="parTrans">
      <dgm:prSet/>
      <dgm:spPr/>
      <dgm:t>
        <a:bodyPr/>
        <a:lstStyle/>
        <a:p>
          <a:endParaRPr lang="en-IN">
            <a:latin typeface="Times New Roman" panose="02020603050405020304" pitchFamily="18" charset="0"/>
            <a:cs typeface="Times New Roman" panose="02020603050405020304" pitchFamily="18" charset="0"/>
          </a:endParaRPr>
        </a:p>
      </dgm:t>
    </dgm:pt>
    <dgm:pt modelId="{92990F63-6F83-4983-986E-3F8CAD17942F}" cxnId="{B67551C5-B051-4228-9596-4D9952900133}" type="sibTrans">
      <dgm:prSet/>
      <dgm:spPr/>
      <dgm:t>
        <a:bodyPr/>
        <a:lstStyle/>
        <a:p>
          <a:endParaRPr lang="en-IN">
            <a:latin typeface="Times New Roman" panose="02020603050405020304" pitchFamily="18" charset="0"/>
            <a:cs typeface="Times New Roman" panose="02020603050405020304" pitchFamily="18" charset="0"/>
          </a:endParaRPr>
        </a:p>
      </dgm:t>
    </dgm:pt>
    <dgm:pt modelId="{8A726B06-8166-4825-A6DC-0E2EB2C66A3A}" type="pres">
      <dgm:prSet presAssocID="{946DFB85-CB46-4CD2-B33F-F2B1138DE3DE}" presName="Name0" presStyleCnt="0">
        <dgm:presLayoutVars>
          <dgm:chMax val="7"/>
          <dgm:chPref val="7"/>
          <dgm:dir/>
        </dgm:presLayoutVars>
      </dgm:prSet>
      <dgm:spPr/>
    </dgm:pt>
    <dgm:pt modelId="{0F07C496-548A-4975-B449-85DBB307FFDD}" type="pres">
      <dgm:prSet presAssocID="{946DFB85-CB46-4CD2-B33F-F2B1138DE3DE}" presName="Name1" presStyleCnt="0"/>
      <dgm:spPr/>
    </dgm:pt>
    <dgm:pt modelId="{EF8F5973-3460-447F-9696-6004AC1A479C}" type="pres">
      <dgm:prSet presAssocID="{946DFB85-CB46-4CD2-B33F-F2B1138DE3DE}" presName="cycle" presStyleCnt="0"/>
      <dgm:spPr/>
    </dgm:pt>
    <dgm:pt modelId="{D6684DC7-2CC5-4784-9584-07E6D3CF99D6}" type="pres">
      <dgm:prSet presAssocID="{946DFB85-CB46-4CD2-B33F-F2B1138DE3DE}" presName="srcNode" presStyleLbl="node1" presStyleIdx="0" presStyleCnt="3"/>
      <dgm:spPr/>
    </dgm:pt>
    <dgm:pt modelId="{B64B533E-3F33-40BD-BDCC-9350CA94A84A}" type="pres">
      <dgm:prSet presAssocID="{946DFB85-CB46-4CD2-B33F-F2B1138DE3DE}" presName="conn" presStyleLbl="parChTrans1D2" presStyleIdx="0" presStyleCnt="1"/>
      <dgm:spPr/>
    </dgm:pt>
    <dgm:pt modelId="{25FC5E7C-7A68-425D-8C7E-7F07C834E718}" type="pres">
      <dgm:prSet presAssocID="{946DFB85-CB46-4CD2-B33F-F2B1138DE3DE}" presName="extraNode" presStyleLbl="node1" presStyleIdx="0" presStyleCnt="3"/>
      <dgm:spPr/>
    </dgm:pt>
    <dgm:pt modelId="{25E96AEF-070F-4B1B-AB7E-3C50EC46E174}" type="pres">
      <dgm:prSet presAssocID="{946DFB85-CB46-4CD2-B33F-F2B1138DE3DE}" presName="dstNode" presStyleLbl="node1" presStyleIdx="0" presStyleCnt="3"/>
      <dgm:spPr/>
    </dgm:pt>
    <dgm:pt modelId="{6616697F-FBDA-4061-9FAA-3FDA2FB894A1}" type="pres">
      <dgm:prSet presAssocID="{EBA3924D-8F0D-4141-88CA-F2C0DAC7A742}" presName="text_1" presStyleLbl="node1" presStyleIdx="0" presStyleCnt="3">
        <dgm:presLayoutVars>
          <dgm:bulletEnabled val="1"/>
        </dgm:presLayoutVars>
      </dgm:prSet>
      <dgm:spPr/>
    </dgm:pt>
    <dgm:pt modelId="{3FBD7DF9-CB31-4F83-8F64-FA22D9CA2E4C}" type="pres">
      <dgm:prSet presAssocID="{EBA3924D-8F0D-4141-88CA-F2C0DAC7A742}" presName="accent_1" presStyleCnt="0"/>
      <dgm:spPr/>
    </dgm:pt>
    <dgm:pt modelId="{C3C11912-651A-4C58-BCDF-E5016DAF320B}" type="pres">
      <dgm:prSet presAssocID="{EBA3924D-8F0D-4141-88CA-F2C0DAC7A742}" presName="accentRepeatNode" presStyleLbl="solidFgAcc1" presStyleIdx="0" presStyleCnt="3"/>
      <dgm:spPr/>
    </dgm:pt>
    <dgm:pt modelId="{0C29F187-EA2F-4C19-93A9-8AB41FD875EA}" type="pres">
      <dgm:prSet presAssocID="{7ABE7932-BF88-48BE-9B42-5190DC2A934B}" presName="text_2" presStyleLbl="node1" presStyleIdx="1" presStyleCnt="3">
        <dgm:presLayoutVars>
          <dgm:bulletEnabled val="1"/>
        </dgm:presLayoutVars>
      </dgm:prSet>
      <dgm:spPr/>
    </dgm:pt>
    <dgm:pt modelId="{207197B8-EC96-4C09-8DCB-5CAA15A7BB16}" type="pres">
      <dgm:prSet presAssocID="{7ABE7932-BF88-48BE-9B42-5190DC2A934B}" presName="accent_2" presStyleCnt="0"/>
      <dgm:spPr/>
    </dgm:pt>
    <dgm:pt modelId="{23EB7CE7-123B-461E-AA4C-915649B78D47}" type="pres">
      <dgm:prSet presAssocID="{7ABE7932-BF88-48BE-9B42-5190DC2A934B}" presName="accentRepeatNode" presStyleLbl="solidFgAcc1" presStyleIdx="1" presStyleCnt="3"/>
      <dgm:spPr/>
    </dgm:pt>
    <dgm:pt modelId="{65C52EF5-F3AF-48EB-8220-3E869933D861}" type="pres">
      <dgm:prSet presAssocID="{5F435723-EEAB-483A-8A03-9D291CA41865}" presName="text_3" presStyleLbl="node1" presStyleIdx="2" presStyleCnt="3">
        <dgm:presLayoutVars>
          <dgm:bulletEnabled val="1"/>
        </dgm:presLayoutVars>
      </dgm:prSet>
      <dgm:spPr/>
    </dgm:pt>
    <dgm:pt modelId="{72302373-47D7-4A15-8861-B7EDF50B9672}" type="pres">
      <dgm:prSet presAssocID="{5F435723-EEAB-483A-8A03-9D291CA41865}" presName="accent_3" presStyleCnt="0"/>
      <dgm:spPr/>
    </dgm:pt>
    <dgm:pt modelId="{4E23E615-6930-439A-9C90-7CC737AD08EA}" type="pres">
      <dgm:prSet presAssocID="{5F435723-EEAB-483A-8A03-9D291CA41865}" presName="accentRepeatNode" presStyleLbl="solidFgAcc1" presStyleIdx="2" presStyleCnt="3"/>
      <dgm:spPr/>
    </dgm:pt>
  </dgm:ptLst>
  <dgm:cxnLst>
    <dgm:cxn modelId="{53D3FC37-F44C-44C3-8127-03E01DADFFCC}" srcId="{946DFB85-CB46-4CD2-B33F-F2B1138DE3DE}" destId="{7ABE7932-BF88-48BE-9B42-5190DC2A934B}" srcOrd="1" destOrd="0" parTransId="{087340BB-DB12-48B6-90BA-45934510C011}" sibTransId="{B4FAC4D2-2BF0-417B-9266-EADBAD6072DC}"/>
    <dgm:cxn modelId="{D0D28640-475D-404D-A97F-FD7E60581A3C}" type="presOf" srcId="{4BC7A87E-B691-44F5-A388-BAC0D3B82714}" destId="{B64B533E-3F33-40BD-BDCC-9350CA94A84A}" srcOrd="0" destOrd="0" presId="urn:microsoft.com/office/officeart/2008/layout/VerticalCurvedList"/>
    <dgm:cxn modelId="{102E4C47-58A4-425C-9FAC-2123D0997DD3}" type="presOf" srcId="{5F435723-EEAB-483A-8A03-9D291CA41865}" destId="{65C52EF5-F3AF-48EB-8220-3E869933D861}" srcOrd="0" destOrd="0" presId="urn:microsoft.com/office/officeart/2008/layout/VerticalCurvedList"/>
    <dgm:cxn modelId="{15E716B0-7014-4D46-B5AA-C2E29CE52698}" type="presOf" srcId="{EBA3924D-8F0D-4141-88CA-F2C0DAC7A742}" destId="{6616697F-FBDA-4061-9FAA-3FDA2FB894A1}" srcOrd="0" destOrd="0" presId="urn:microsoft.com/office/officeart/2008/layout/VerticalCurvedList"/>
    <dgm:cxn modelId="{BE5D6EC1-71DE-4FCF-9689-E1B969E5A7EF}" type="presOf" srcId="{946DFB85-CB46-4CD2-B33F-F2B1138DE3DE}" destId="{8A726B06-8166-4825-A6DC-0E2EB2C66A3A}" srcOrd="0" destOrd="0" presId="urn:microsoft.com/office/officeart/2008/layout/VerticalCurvedList"/>
    <dgm:cxn modelId="{B67551C5-B051-4228-9596-4D9952900133}" srcId="{946DFB85-CB46-4CD2-B33F-F2B1138DE3DE}" destId="{5F435723-EEAB-483A-8A03-9D291CA41865}" srcOrd="2" destOrd="0" parTransId="{900D4824-978D-40CD-86FE-DD97C8E2CA44}" sibTransId="{92990F63-6F83-4983-986E-3F8CAD17942F}"/>
    <dgm:cxn modelId="{A6A6DFD4-F085-4F63-A8B1-80BF4ACD0D81}" srcId="{946DFB85-CB46-4CD2-B33F-F2B1138DE3DE}" destId="{EBA3924D-8F0D-4141-88CA-F2C0DAC7A742}" srcOrd="0" destOrd="0" parTransId="{766FB696-E095-414A-825B-77916B15E339}" sibTransId="{4BC7A87E-B691-44F5-A388-BAC0D3B82714}"/>
    <dgm:cxn modelId="{682F4BFD-E5B7-48BB-A152-99942E083489}" type="presOf" srcId="{7ABE7932-BF88-48BE-9B42-5190DC2A934B}" destId="{0C29F187-EA2F-4C19-93A9-8AB41FD875EA}" srcOrd="0" destOrd="0" presId="urn:microsoft.com/office/officeart/2008/layout/VerticalCurvedList"/>
    <dgm:cxn modelId="{0563549C-3658-4BD5-82DD-2704FDDDE5BD}" type="presParOf" srcId="{8A726B06-8166-4825-A6DC-0E2EB2C66A3A}" destId="{0F07C496-548A-4975-B449-85DBB307FFDD}" srcOrd="0" destOrd="0" presId="urn:microsoft.com/office/officeart/2008/layout/VerticalCurvedList"/>
    <dgm:cxn modelId="{D0FC03E0-9642-4674-BCBE-E06C8DEF3B75}" type="presParOf" srcId="{0F07C496-548A-4975-B449-85DBB307FFDD}" destId="{EF8F5973-3460-447F-9696-6004AC1A479C}" srcOrd="0" destOrd="0" presId="urn:microsoft.com/office/officeart/2008/layout/VerticalCurvedList"/>
    <dgm:cxn modelId="{4FF7E6C0-339C-4F97-AA40-C61C83565821}" type="presParOf" srcId="{EF8F5973-3460-447F-9696-6004AC1A479C}" destId="{D6684DC7-2CC5-4784-9584-07E6D3CF99D6}" srcOrd="0" destOrd="0" presId="urn:microsoft.com/office/officeart/2008/layout/VerticalCurvedList"/>
    <dgm:cxn modelId="{9ABC3A90-F989-4EB0-A34F-D900825837E4}" type="presParOf" srcId="{EF8F5973-3460-447F-9696-6004AC1A479C}" destId="{B64B533E-3F33-40BD-BDCC-9350CA94A84A}" srcOrd="1" destOrd="0" presId="urn:microsoft.com/office/officeart/2008/layout/VerticalCurvedList"/>
    <dgm:cxn modelId="{D063F401-5D41-427F-80D3-3E56B16BC765}" type="presParOf" srcId="{EF8F5973-3460-447F-9696-6004AC1A479C}" destId="{25FC5E7C-7A68-425D-8C7E-7F07C834E718}" srcOrd="2" destOrd="0" presId="urn:microsoft.com/office/officeart/2008/layout/VerticalCurvedList"/>
    <dgm:cxn modelId="{8630EB36-7B50-4D4A-B554-7A97B5DA1E01}" type="presParOf" srcId="{EF8F5973-3460-447F-9696-6004AC1A479C}" destId="{25E96AEF-070F-4B1B-AB7E-3C50EC46E174}" srcOrd="3" destOrd="0" presId="urn:microsoft.com/office/officeart/2008/layout/VerticalCurvedList"/>
    <dgm:cxn modelId="{D00413A4-070C-489A-BE53-8FC47922372B}" type="presParOf" srcId="{0F07C496-548A-4975-B449-85DBB307FFDD}" destId="{6616697F-FBDA-4061-9FAA-3FDA2FB894A1}" srcOrd="1" destOrd="0" presId="urn:microsoft.com/office/officeart/2008/layout/VerticalCurvedList"/>
    <dgm:cxn modelId="{E8F06C62-D924-47A7-AC90-59E5101737F7}" type="presParOf" srcId="{0F07C496-548A-4975-B449-85DBB307FFDD}" destId="{3FBD7DF9-CB31-4F83-8F64-FA22D9CA2E4C}" srcOrd="2" destOrd="0" presId="urn:microsoft.com/office/officeart/2008/layout/VerticalCurvedList"/>
    <dgm:cxn modelId="{6AA43016-2652-42E5-A0F1-56A835488D9F}" type="presParOf" srcId="{3FBD7DF9-CB31-4F83-8F64-FA22D9CA2E4C}" destId="{C3C11912-651A-4C58-BCDF-E5016DAF320B}" srcOrd="0" destOrd="0" presId="urn:microsoft.com/office/officeart/2008/layout/VerticalCurvedList"/>
    <dgm:cxn modelId="{B8747145-E0AC-4C8C-9ACA-BFC9A0461035}" type="presParOf" srcId="{0F07C496-548A-4975-B449-85DBB307FFDD}" destId="{0C29F187-EA2F-4C19-93A9-8AB41FD875EA}" srcOrd="3" destOrd="0" presId="urn:microsoft.com/office/officeart/2008/layout/VerticalCurvedList"/>
    <dgm:cxn modelId="{D34AB470-9FAF-4DE4-A87A-186845C3F048}" type="presParOf" srcId="{0F07C496-548A-4975-B449-85DBB307FFDD}" destId="{207197B8-EC96-4C09-8DCB-5CAA15A7BB16}" srcOrd="4" destOrd="0" presId="urn:microsoft.com/office/officeart/2008/layout/VerticalCurvedList"/>
    <dgm:cxn modelId="{86251FD2-60FB-4720-A80F-6D514210A675}" type="presParOf" srcId="{207197B8-EC96-4C09-8DCB-5CAA15A7BB16}" destId="{23EB7CE7-123B-461E-AA4C-915649B78D47}" srcOrd="0" destOrd="0" presId="urn:microsoft.com/office/officeart/2008/layout/VerticalCurvedList"/>
    <dgm:cxn modelId="{35625AD7-418C-47A8-BA70-9148CEC34A61}" type="presParOf" srcId="{0F07C496-548A-4975-B449-85DBB307FFDD}" destId="{65C52EF5-F3AF-48EB-8220-3E869933D861}" srcOrd="5" destOrd="0" presId="urn:microsoft.com/office/officeart/2008/layout/VerticalCurvedList"/>
    <dgm:cxn modelId="{5BEA3905-40CF-4EEB-9952-F4C5D8EEA80D}" type="presParOf" srcId="{0F07C496-548A-4975-B449-85DBB307FFDD}" destId="{72302373-47D7-4A15-8861-B7EDF50B9672}" srcOrd="6" destOrd="0" presId="urn:microsoft.com/office/officeart/2008/layout/VerticalCurvedList"/>
    <dgm:cxn modelId="{7496FF3D-A1DF-4E38-B774-94157942FFAE}" type="presParOf" srcId="{72302373-47D7-4A15-8861-B7EDF50B9672}" destId="{4E23E615-6930-439A-9C90-7CC737AD08EA}" srcOrd="0" destOrd="0" presId="urn:microsoft.com/office/officeart/2008/layout/VerticalCurv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0210800" cy="7217008"/>
        <a:chOff x="0" y="0"/>
        <a:chExt cx="10210800" cy="7217008"/>
      </a:xfrm>
    </dsp:grpSpPr>
    <dsp:sp modelId="{B91DC412-5535-4068-B7DB-50DA15F26B19}">
      <dsp:nvSpPr>
        <dsp:cNvPr id="3" name="Rounded Rectangle 2"/>
        <dsp:cNvSpPr/>
      </dsp:nvSpPr>
      <dsp:spPr bwMode="white">
        <a:xfrm>
          <a:off x="0" y="0"/>
          <a:ext cx="10210800" cy="1793468"/>
        </a:xfrm>
        <a:prstGeom prst="roundRect">
          <a:avLst/>
        </a:prstGeom>
      </dsp:spPr>
      <dsp:style>
        <a:lnRef idx="3">
          <a:schemeClr val="accent2">
            <a:shade val="80000"/>
          </a:schemeClr>
        </a:lnRef>
        <a:fillRef idx="1">
          <a:schemeClr val="lt1"/>
        </a:fillRef>
        <a:effectRef idx="1">
          <a:scrgbClr r="0" g="0" b="0"/>
        </a:effectRef>
        <a:fontRef idx="minor">
          <a:schemeClr val="lt1"/>
        </a:fontRef>
      </dsp:style>
      <dsp:txBody>
        <a:bodyPr lIns="106680" tIns="106680" rIns="106680" bIns="106680" anchor="ctr"/>
        <a:lstStyle>
          <a:lvl1pPr algn="l">
            <a:defRPr sz="500"/>
          </a:lvl1pPr>
          <a:lvl2pPr marL="57150" indent="-57150" algn="l">
            <a:defRPr sz="300"/>
          </a:lvl2pPr>
          <a:lvl3pPr marL="114300" indent="-57150" algn="l">
            <a:defRPr sz="300"/>
          </a:lvl3pPr>
          <a:lvl4pPr marL="171450" indent="-57150" algn="l">
            <a:defRPr sz="300"/>
          </a:lvl4pPr>
          <a:lvl5pPr marL="228600" indent="-57150" algn="l">
            <a:defRPr sz="300"/>
          </a:lvl5pPr>
          <a:lvl6pPr marL="285750" indent="-57150" algn="l">
            <a:defRPr sz="300"/>
          </a:lvl6pPr>
          <a:lvl7pPr marL="342900" indent="-57150" algn="l">
            <a:defRPr sz="300"/>
          </a:lvl7pPr>
          <a:lvl8pPr marL="400050" indent="-57150" algn="l">
            <a:defRPr sz="300"/>
          </a:lvl8pPr>
          <a:lvl9pPr marL="457200" indent="-57150" algn="l">
            <a:defRPr sz="300"/>
          </a:lvl9pPr>
        </a:lstStyle>
        <a:p>
          <a:pPr lvl="0">
            <a:lnSpc>
              <a:spcPct val="150000"/>
            </a:lnSpc>
            <a:spcBef>
              <a:spcPct val="0"/>
            </a:spcBef>
            <a:spcAft>
              <a:spcPct val="35000"/>
            </a:spcAft>
            <a:buFont typeface="Arial" panose="020B0604020202020204" pitchFamily="34" charset="0"/>
            <a:buChar char="●"/>
          </a:pPr>
          <a:r>
            <a:rPr lang="en-IN" sz="2800" u="none">
              <a:solidFill>
                <a:schemeClr val="dk1"/>
              </a:solidFill>
              <a:latin typeface="Times New Roman" panose="02020603050405020304" pitchFamily="18" charset="0"/>
              <a:cs typeface="Times New Roman" panose="02020603050405020304" pitchFamily="18" charset="0"/>
            </a:rPr>
            <a:t>NHS England is responsible for the direction of the NHS in England, and aims to ensure all people receive high-quality health care (NHS, 2026a).</a:t>
          </a:r>
          <a:endParaRPr lang="en-IN" sz="2800">
            <a:solidFill>
              <a:schemeClr val="dk1"/>
            </a:solidFill>
            <a:latin typeface="Times New Roman" panose="02020603050405020304" pitchFamily="18" charset="0"/>
            <a:cs typeface="Times New Roman" panose="02020603050405020304" pitchFamily="18" charset="0"/>
          </a:endParaRPr>
        </a:p>
      </dsp:txBody>
      <dsp:txXfrm>
        <a:off x="0" y="0"/>
        <a:ext cx="10210800" cy="1793468"/>
      </dsp:txXfrm>
    </dsp:sp>
    <dsp:sp modelId="{9362B90A-B6E0-42C3-BDD0-95743FEB7931}">
      <dsp:nvSpPr>
        <dsp:cNvPr id="4" name="Rounded Rectangle 3"/>
        <dsp:cNvSpPr/>
      </dsp:nvSpPr>
      <dsp:spPr bwMode="white">
        <a:xfrm>
          <a:off x="0" y="1807847"/>
          <a:ext cx="10210800" cy="1793468"/>
        </a:xfrm>
        <a:prstGeom prst="roundRect">
          <a:avLst/>
        </a:prstGeom>
      </dsp:spPr>
      <dsp:style>
        <a:lnRef idx="3">
          <a:schemeClr val="accent2">
            <a:shade val="80000"/>
          </a:schemeClr>
        </a:lnRef>
        <a:fillRef idx="1">
          <a:schemeClr val="lt1"/>
        </a:fillRef>
        <a:effectRef idx="1">
          <a:scrgbClr r="0" g="0" b="0"/>
        </a:effectRef>
        <a:fontRef idx="minor">
          <a:schemeClr val="lt1"/>
        </a:fontRef>
      </dsp:style>
      <dsp:txBody>
        <a:bodyPr lIns="106680" tIns="106680" rIns="106680" bIns="106680" anchor="ctr"/>
        <a:lstStyle>
          <a:lvl1pPr algn="l">
            <a:defRPr sz="500"/>
          </a:lvl1pPr>
          <a:lvl2pPr marL="57150" indent="-57150" algn="l">
            <a:defRPr sz="300"/>
          </a:lvl2pPr>
          <a:lvl3pPr marL="114300" indent="-57150" algn="l">
            <a:defRPr sz="300"/>
          </a:lvl3pPr>
          <a:lvl4pPr marL="171450" indent="-57150" algn="l">
            <a:defRPr sz="300"/>
          </a:lvl4pPr>
          <a:lvl5pPr marL="228600" indent="-57150" algn="l">
            <a:defRPr sz="300"/>
          </a:lvl5pPr>
          <a:lvl6pPr marL="285750" indent="-57150" algn="l">
            <a:defRPr sz="300"/>
          </a:lvl6pPr>
          <a:lvl7pPr marL="342900" indent="-57150" algn="l">
            <a:defRPr sz="300"/>
          </a:lvl7pPr>
          <a:lvl8pPr marL="400050" indent="-57150" algn="l">
            <a:defRPr sz="300"/>
          </a:lvl8pPr>
          <a:lvl9pPr marL="457200" indent="-57150" algn="l">
            <a:defRPr sz="300"/>
          </a:lvl9pPr>
        </a:lstStyle>
        <a:p>
          <a:pPr lvl="0">
            <a:lnSpc>
              <a:spcPct val="150000"/>
            </a:lnSpc>
            <a:spcBef>
              <a:spcPct val="0"/>
            </a:spcBef>
            <a:spcAft>
              <a:spcPct val="35000"/>
            </a:spcAft>
            <a:buFont typeface="Arial" panose="020B0604020202020204" pitchFamily="34" charset="0"/>
            <a:buChar char="●"/>
          </a:pPr>
          <a:r>
            <a:rPr lang="en-IN" sz="2800" u="none">
              <a:solidFill>
                <a:schemeClr val="dk1"/>
              </a:solidFill>
              <a:latin typeface="Times New Roman" panose="02020603050405020304" pitchFamily="18" charset="0"/>
              <a:cs typeface="Times New Roman" panose="02020603050405020304" pitchFamily="18" charset="0"/>
            </a:rPr>
            <a:t>As of December 2024, there were </a:t>
          </a:r>
          <a:r>
            <a:rPr lang="en-IN" sz="2800" b="1" i="1" u="none">
              <a:solidFill>
                <a:schemeClr val="dk1"/>
              </a:solidFill>
              <a:latin typeface="Times New Roman" panose="02020603050405020304" pitchFamily="18" charset="0"/>
              <a:cs typeface="Times New Roman" panose="02020603050405020304" pitchFamily="18" charset="0"/>
            </a:rPr>
            <a:t>1.5 million staff members</a:t>
          </a:r>
          <a:r>
            <a:rPr lang="en-IN" sz="2800" u="none">
              <a:solidFill>
                <a:schemeClr val="dk1"/>
              </a:solidFill>
              <a:latin typeface="Times New Roman" panose="02020603050405020304" pitchFamily="18" charset="0"/>
              <a:cs typeface="Times New Roman" panose="02020603050405020304" pitchFamily="18" charset="0"/>
            </a:rPr>
            <a:t>, comprising 157,000 doctors working in the NHS (Yang, 20225).</a:t>
          </a:r>
          <a:endParaRPr>
            <a:solidFill>
              <a:schemeClr val="dk1"/>
            </a:solidFill>
          </a:endParaRPr>
        </a:p>
      </dsp:txBody>
      <dsp:txXfrm>
        <a:off x="0" y="1807847"/>
        <a:ext cx="10210800" cy="1793468"/>
      </dsp:txXfrm>
    </dsp:sp>
    <dsp:sp modelId="{A7B11FA9-1ADA-4AC2-8080-BBB19650FFFC}">
      <dsp:nvSpPr>
        <dsp:cNvPr id="5" name="Rounded Rectangle 4"/>
        <dsp:cNvSpPr/>
      </dsp:nvSpPr>
      <dsp:spPr bwMode="white">
        <a:xfrm>
          <a:off x="0" y="3615694"/>
          <a:ext cx="10210800" cy="1793468"/>
        </a:xfrm>
        <a:prstGeom prst="roundRect">
          <a:avLst/>
        </a:prstGeom>
      </dsp:spPr>
      <dsp:style>
        <a:lnRef idx="3">
          <a:schemeClr val="accent2">
            <a:shade val="80000"/>
          </a:schemeClr>
        </a:lnRef>
        <a:fillRef idx="1">
          <a:schemeClr val="lt1"/>
        </a:fillRef>
        <a:effectRef idx="1">
          <a:scrgbClr r="0" g="0" b="0"/>
        </a:effectRef>
        <a:fontRef idx="minor">
          <a:schemeClr val="lt1"/>
        </a:fontRef>
      </dsp:style>
      <dsp:txBody>
        <a:bodyPr lIns="106680" tIns="106680" rIns="106680" bIns="106680" anchor="ctr"/>
        <a:lstStyle>
          <a:lvl1pPr algn="l">
            <a:defRPr sz="500"/>
          </a:lvl1pPr>
          <a:lvl2pPr marL="57150" indent="-57150" algn="l">
            <a:defRPr sz="300"/>
          </a:lvl2pPr>
          <a:lvl3pPr marL="114300" indent="-57150" algn="l">
            <a:defRPr sz="300"/>
          </a:lvl3pPr>
          <a:lvl4pPr marL="171450" indent="-57150" algn="l">
            <a:defRPr sz="300"/>
          </a:lvl4pPr>
          <a:lvl5pPr marL="228600" indent="-57150" algn="l">
            <a:defRPr sz="300"/>
          </a:lvl5pPr>
          <a:lvl6pPr marL="285750" indent="-57150" algn="l">
            <a:defRPr sz="300"/>
          </a:lvl6pPr>
          <a:lvl7pPr marL="342900" indent="-57150" algn="l">
            <a:defRPr sz="300"/>
          </a:lvl7pPr>
          <a:lvl8pPr marL="400050" indent="-57150" algn="l">
            <a:defRPr sz="300"/>
          </a:lvl8pPr>
          <a:lvl9pPr marL="457200" indent="-57150" algn="l">
            <a:defRPr sz="300"/>
          </a:lvl9pPr>
        </a:lstStyle>
        <a:p>
          <a:pPr lvl="0">
            <a:lnSpc>
              <a:spcPct val="150000"/>
            </a:lnSpc>
            <a:spcBef>
              <a:spcPct val="0"/>
            </a:spcBef>
            <a:spcAft>
              <a:spcPct val="35000"/>
            </a:spcAft>
            <a:buFont typeface="Arial" panose="020B0604020202020204" pitchFamily="34" charset="0"/>
            <a:buChar char="●"/>
          </a:pPr>
          <a:r>
            <a:rPr lang="en-IN" sz="2800" u="none">
              <a:solidFill>
                <a:schemeClr val="dk1"/>
              </a:solidFill>
              <a:latin typeface="Times New Roman" panose="02020603050405020304" pitchFamily="18" charset="0"/>
              <a:cs typeface="Times New Roman" panose="02020603050405020304" pitchFamily="18" charset="0"/>
            </a:rPr>
            <a:t>It includes a </a:t>
          </a:r>
          <a:r>
            <a:rPr lang="en-IN" sz="2800" b="1" i="1" u="none">
              <a:solidFill>
                <a:schemeClr val="dk1"/>
              </a:solidFill>
              <a:latin typeface="Times New Roman" panose="02020603050405020304" pitchFamily="18" charset="0"/>
              <a:cs typeface="Times New Roman" panose="02020603050405020304" pitchFamily="18" charset="0"/>
            </a:rPr>
            <a:t>complex organisational structure</a:t>
          </a:r>
          <a:r>
            <a:rPr lang="en-IN" sz="2800" u="none">
              <a:solidFill>
                <a:schemeClr val="dk1"/>
              </a:solidFill>
              <a:latin typeface="Times New Roman" panose="02020603050405020304" pitchFamily="18" charset="0"/>
              <a:cs typeface="Times New Roman" panose="02020603050405020304" pitchFamily="18" charset="0"/>
            </a:rPr>
            <a:t> that involves national, regional and local healthcare organisations (NHS, 2024).</a:t>
          </a:r>
          <a:endParaRPr>
            <a:solidFill>
              <a:schemeClr val="dk1"/>
            </a:solidFill>
          </a:endParaRPr>
        </a:p>
      </dsp:txBody>
      <dsp:txXfrm>
        <a:off x="0" y="3615694"/>
        <a:ext cx="10210800" cy="1793468"/>
      </dsp:txXfrm>
    </dsp:sp>
    <dsp:sp modelId="{5E9FD6B1-B3A8-4CA8-92DE-BFE9F477502A}">
      <dsp:nvSpPr>
        <dsp:cNvPr id="6" name="Rounded Rectangle 5"/>
        <dsp:cNvSpPr/>
      </dsp:nvSpPr>
      <dsp:spPr bwMode="white">
        <a:xfrm>
          <a:off x="0" y="5423540"/>
          <a:ext cx="10210800" cy="1793468"/>
        </a:xfrm>
        <a:prstGeom prst="roundRect">
          <a:avLst/>
        </a:prstGeom>
      </dsp:spPr>
      <dsp:style>
        <a:lnRef idx="3">
          <a:schemeClr val="accent2">
            <a:shade val="80000"/>
          </a:schemeClr>
        </a:lnRef>
        <a:fillRef idx="1">
          <a:schemeClr val="lt1"/>
        </a:fillRef>
        <a:effectRef idx="1">
          <a:scrgbClr r="0" g="0" b="0"/>
        </a:effectRef>
        <a:fontRef idx="minor">
          <a:schemeClr val="lt1"/>
        </a:fontRef>
      </dsp:style>
      <dsp:txBody>
        <a:bodyPr lIns="106680" tIns="106680" rIns="106680" bIns="106680" anchor="ctr"/>
        <a:lstStyle>
          <a:lvl1pPr algn="l">
            <a:defRPr sz="500"/>
          </a:lvl1pPr>
          <a:lvl2pPr marL="57150" indent="-57150" algn="l">
            <a:defRPr sz="300"/>
          </a:lvl2pPr>
          <a:lvl3pPr marL="114300" indent="-57150" algn="l">
            <a:defRPr sz="300"/>
          </a:lvl3pPr>
          <a:lvl4pPr marL="171450" indent="-57150" algn="l">
            <a:defRPr sz="300"/>
          </a:lvl4pPr>
          <a:lvl5pPr marL="228600" indent="-57150" algn="l">
            <a:defRPr sz="300"/>
          </a:lvl5pPr>
          <a:lvl6pPr marL="285750" indent="-57150" algn="l">
            <a:defRPr sz="300"/>
          </a:lvl6pPr>
          <a:lvl7pPr marL="342900" indent="-57150" algn="l">
            <a:defRPr sz="300"/>
          </a:lvl7pPr>
          <a:lvl8pPr marL="400050" indent="-57150" algn="l">
            <a:defRPr sz="300"/>
          </a:lvl8pPr>
          <a:lvl9pPr marL="457200" indent="-57150" algn="l">
            <a:defRPr sz="300"/>
          </a:lvl9pPr>
        </a:lstStyle>
        <a:p>
          <a:pPr lvl="0">
            <a:lnSpc>
              <a:spcPct val="150000"/>
            </a:lnSpc>
            <a:spcBef>
              <a:spcPct val="0"/>
            </a:spcBef>
            <a:spcAft>
              <a:spcPct val="35000"/>
            </a:spcAft>
            <a:buFont typeface="Arial" panose="020B0604020202020204" pitchFamily="34" charset="0"/>
            <a:buChar char="●"/>
          </a:pPr>
          <a:r>
            <a:rPr lang="en-IN" sz="2800" u="none">
              <a:solidFill>
                <a:schemeClr val="dk1"/>
              </a:solidFill>
              <a:latin typeface="Times New Roman" panose="02020603050405020304" pitchFamily="18" charset="0"/>
              <a:cs typeface="Times New Roman" panose="02020603050405020304" pitchFamily="18" charset="0"/>
            </a:rPr>
            <a:t>Safe care, innovation, workforce development and digital transformation are emphasised as strategic priorities.</a:t>
          </a:r>
          <a:endParaRPr>
            <a:solidFill>
              <a:schemeClr val="dk1"/>
            </a:solidFill>
          </a:endParaRPr>
        </a:p>
      </dsp:txBody>
      <dsp:txXfrm>
        <a:off x="0" y="5423540"/>
        <a:ext cx="10210800" cy="1793468"/>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0210800" cy="7217008"/>
        <a:chOff x="0" y="0"/>
        <a:chExt cx="10210800" cy="7217008"/>
      </a:xfrm>
    </dsp:grpSpPr>
    <dsp:sp modelId="{B91DC412-5535-4068-B7DB-50DA15F26B19}">
      <dsp:nvSpPr>
        <dsp:cNvPr id="3" name="Rounded Rectangle 2"/>
        <dsp:cNvSpPr/>
      </dsp:nvSpPr>
      <dsp:spPr bwMode="white">
        <a:xfrm>
          <a:off x="0" y="0"/>
          <a:ext cx="10210800" cy="1793468"/>
        </a:xfrm>
        <a:prstGeom prst="roundRect">
          <a:avLst/>
        </a:prstGeom>
      </dsp:spPr>
      <dsp:style>
        <a:lnRef idx="3">
          <a:schemeClr val="accent2">
            <a:shade val="80000"/>
          </a:schemeClr>
        </a:lnRef>
        <a:fillRef idx="1">
          <a:schemeClr val="lt1"/>
        </a:fillRef>
        <a:effectRef idx="1">
          <a:scrgbClr r="0" g="0" b="0"/>
        </a:effectRef>
        <a:fontRef idx="minor">
          <a:schemeClr val="lt1"/>
        </a:fontRef>
      </dsp:style>
      <dsp:txBody>
        <a:bodyPr lIns="106680" tIns="106680" rIns="106680" bIns="106680" anchor="ctr"/>
        <a:lstStyle>
          <a:lvl1pPr algn="l">
            <a:defRPr sz="500"/>
          </a:lvl1pPr>
          <a:lvl2pPr marL="57150" indent="-57150" algn="l">
            <a:defRPr sz="300"/>
          </a:lvl2pPr>
          <a:lvl3pPr marL="114300" indent="-57150" algn="l">
            <a:defRPr sz="300"/>
          </a:lvl3pPr>
          <a:lvl4pPr marL="171450" indent="-57150" algn="l">
            <a:defRPr sz="300"/>
          </a:lvl4pPr>
          <a:lvl5pPr marL="228600" indent="-57150" algn="l">
            <a:defRPr sz="300"/>
          </a:lvl5pPr>
          <a:lvl6pPr marL="285750" indent="-57150" algn="l">
            <a:defRPr sz="300"/>
          </a:lvl6pPr>
          <a:lvl7pPr marL="342900" indent="-57150" algn="l">
            <a:defRPr sz="300"/>
          </a:lvl7pPr>
          <a:lvl8pPr marL="400050" indent="-57150" algn="l">
            <a:defRPr sz="300"/>
          </a:lvl8pPr>
          <a:lvl9pPr marL="457200" indent="-57150" algn="l">
            <a:defRPr sz="300"/>
          </a:lvl9pPr>
        </a:lstStyle>
        <a:p>
          <a:pPr lvl="0">
            <a:lnSpc>
              <a:spcPct val="150000"/>
            </a:lnSpc>
            <a:spcBef>
              <a:spcPct val="0"/>
            </a:spcBef>
            <a:spcAft>
              <a:spcPct val="35000"/>
            </a:spcAft>
            <a:buFont typeface="Arial" panose="020B0604020202020204" pitchFamily="34" charset="0"/>
            <a:buChar char="●"/>
          </a:pPr>
          <a:r>
            <a:rPr lang="en-IN" sz="2800" u="none">
              <a:solidFill>
                <a:schemeClr val="dk1"/>
              </a:solidFill>
              <a:latin typeface="Times New Roman" panose="02020603050405020304" pitchFamily="18" charset="0"/>
              <a:cs typeface="Times New Roman" panose="02020603050405020304" pitchFamily="18" charset="0"/>
            </a:rPr>
            <a:t>NHS England is responsible for the direction of the NHS in England, and aims to ensure all people receive high-quality health care (NHS, 2026a).</a:t>
          </a:r>
          <a:endParaRPr lang="en-IN" sz="2800">
            <a:solidFill>
              <a:schemeClr val="dk1"/>
            </a:solidFill>
            <a:latin typeface="Times New Roman" panose="02020603050405020304" pitchFamily="18" charset="0"/>
            <a:cs typeface="Times New Roman" panose="02020603050405020304" pitchFamily="18" charset="0"/>
          </a:endParaRPr>
        </a:p>
      </dsp:txBody>
      <dsp:txXfrm>
        <a:off x="0" y="0"/>
        <a:ext cx="10210800" cy="1793468"/>
      </dsp:txXfrm>
    </dsp:sp>
    <dsp:sp modelId="{9362B90A-B6E0-42C3-BDD0-95743FEB7931}">
      <dsp:nvSpPr>
        <dsp:cNvPr id="4" name="Rounded Rectangle 3"/>
        <dsp:cNvSpPr/>
      </dsp:nvSpPr>
      <dsp:spPr bwMode="white">
        <a:xfrm>
          <a:off x="0" y="1807847"/>
          <a:ext cx="10210800" cy="1793468"/>
        </a:xfrm>
        <a:prstGeom prst="roundRect">
          <a:avLst/>
        </a:prstGeom>
      </dsp:spPr>
      <dsp:style>
        <a:lnRef idx="3">
          <a:schemeClr val="accent2">
            <a:shade val="80000"/>
          </a:schemeClr>
        </a:lnRef>
        <a:fillRef idx="1">
          <a:schemeClr val="lt1"/>
        </a:fillRef>
        <a:effectRef idx="1">
          <a:scrgbClr r="0" g="0" b="0"/>
        </a:effectRef>
        <a:fontRef idx="minor">
          <a:schemeClr val="lt1"/>
        </a:fontRef>
      </dsp:style>
      <dsp:txBody>
        <a:bodyPr lIns="106680" tIns="106680" rIns="106680" bIns="106680" anchor="ctr"/>
        <a:lstStyle>
          <a:lvl1pPr algn="l">
            <a:defRPr sz="500"/>
          </a:lvl1pPr>
          <a:lvl2pPr marL="57150" indent="-57150" algn="l">
            <a:defRPr sz="300"/>
          </a:lvl2pPr>
          <a:lvl3pPr marL="114300" indent="-57150" algn="l">
            <a:defRPr sz="300"/>
          </a:lvl3pPr>
          <a:lvl4pPr marL="171450" indent="-57150" algn="l">
            <a:defRPr sz="300"/>
          </a:lvl4pPr>
          <a:lvl5pPr marL="228600" indent="-57150" algn="l">
            <a:defRPr sz="300"/>
          </a:lvl5pPr>
          <a:lvl6pPr marL="285750" indent="-57150" algn="l">
            <a:defRPr sz="300"/>
          </a:lvl6pPr>
          <a:lvl7pPr marL="342900" indent="-57150" algn="l">
            <a:defRPr sz="300"/>
          </a:lvl7pPr>
          <a:lvl8pPr marL="400050" indent="-57150" algn="l">
            <a:defRPr sz="300"/>
          </a:lvl8pPr>
          <a:lvl9pPr marL="457200" indent="-57150" algn="l">
            <a:defRPr sz="300"/>
          </a:lvl9pPr>
        </a:lstStyle>
        <a:p>
          <a:pPr lvl="0">
            <a:lnSpc>
              <a:spcPct val="150000"/>
            </a:lnSpc>
            <a:spcBef>
              <a:spcPct val="0"/>
            </a:spcBef>
            <a:spcAft>
              <a:spcPct val="35000"/>
            </a:spcAft>
            <a:buFont typeface="Arial" panose="020B0604020202020204" pitchFamily="34" charset="0"/>
            <a:buChar char="●"/>
          </a:pPr>
          <a:r>
            <a:rPr lang="en-IN" sz="2800" u="none">
              <a:solidFill>
                <a:schemeClr val="dk1"/>
              </a:solidFill>
              <a:latin typeface="Times New Roman" panose="02020603050405020304" pitchFamily="18" charset="0"/>
              <a:cs typeface="Times New Roman" panose="02020603050405020304" pitchFamily="18" charset="0"/>
            </a:rPr>
            <a:t>As of December 2024, there were </a:t>
          </a:r>
          <a:r>
            <a:rPr lang="en-IN" sz="2800" b="1" i="1" u="none">
              <a:solidFill>
                <a:schemeClr val="dk1"/>
              </a:solidFill>
              <a:latin typeface="Times New Roman" panose="02020603050405020304" pitchFamily="18" charset="0"/>
              <a:cs typeface="Times New Roman" panose="02020603050405020304" pitchFamily="18" charset="0"/>
            </a:rPr>
            <a:t>1.5 million staff members</a:t>
          </a:r>
          <a:r>
            <a:rPr lang="en-IN" sz="2800" u="none">
              <a:solidFill>
                <a:schemeClr val="dk1"/>
              </a:solidFill>
              <a:latin typeface="Times New Roman" panose="02020603050405020304" pitchFamily="18" charset="0"/>
              <a:cs typeface="Times New Roman" panose="02020603050405020304" pitchFamily="18" charset="0"/>
            </a:rPr>
            <a:t>, comprising 157,000 doctors working in the NHS (Yang, 20225).</a:t>
          </a:r>
          <a:endParaRPr>
            <a:solidFill>
              <a:schemeClr val="dk1"/>
            </a:solidFill>
          </a:endParaRPr>
        </a:p>
      </dsp:txBody>
      <dsp:txXfrm>
        <a:off x="0" y="1807847"/>
        <a:ext cx="10210800" cy="1793468"/>
      </dsp:txXfrm>
    </dsp:sp>
    <dsp:sp modelId="{A7B11FA9-1ADA-4AC2-8080-BBB19650FFFC}">
      <dsp:nvSpPr>
        <dsp:cNvPr id="5" name="Rounded Rectangle 4"/>
        <dsp:cNvSpPr/>
      </dsp:nvSpPr>
      <dsp:spPr bwMode="white">
        <a:xfrm>
          <a:off x="0" y="3615694"/>
          <a:ext cx="10210800" cy="1793468"/>
        </a:xfrm>
        <a:prstGeom prst="roundRect">
          <a:avLst/>
        </a:prstGeom>
      </dsp:spPr>
      <dsp:style>
        <a:lnRef idx="3">
          <a:schemeClr val="accent2">
            <a:shade val="80000"/>
          </a:schemeClr>
        </a:lnRef>
        <a:fillRef idx="1">
          <a:schemeClr val="lt1"/>
        </a:fillRef>
        <a:effectRef idx="1">
          <a:scrgbClr r="0" g="0" b="0"/>
        </a:effectRef>
        <a:fontRef idx="minor">
          <a:schemeClr val="lt1"/>
        </a:fontRef>
      </dsp:style>
      <dsp:txBody>
        <a:bodyPr lIns="106680" tIns="106680" rIns="106680" bIns="106680" anchor="ctr"/>
        <a:lstStyle>
          <a:lvl1pPr algn="l">
            <a:defRPr sz="500"/>
          </a:lvl1pPr>
          <a:lvl2pPr marL="57150" indent="-57150" algn="l">
            <a:defRPr sz="300"/>
          </a:lvl2pPr>
          <a:lvl3pPr marL="114300" indent="-57150" algn="l">
            <a:defRPr sz="300"/>
          </a:lvl3pPr>
          <a:lvl4pPr marL="171450" indent="-57150" algn="l">
            <a:defRPr sz="300"/>
          </a:lvl4pPr>
          <a:lvl5pPr marL="228600" indent="-57150" algn="l">
            <a:defRPr sz="300"/>
          </a:lvl5pPr>
          <a:lvl6pPr marL="285750" indent="-57150" algn="l">
            <a:defRPr sz="300"/>
          </a:lvl6pPr>
          <a:lvl7pPr marL="342900" indent="-57150" algn="l">
            <a:defRPr sz="300"/>
          </a:lvl7pPr>
          <a:lvl8pPr marL="400050" indent="-57150" algn="l">
            <a:defRPr sz="300"/>
          </a:lvl8pPr>
          <a:lvl9pPr marL="457200" indent="-57150" algn="l">
            <a:defRPr sz="300"/>
          </a:lvl9pPr>
        </a:lstStyle>
        <a:p>
          <a:pPr lvl="0">
            <a:lnSpc>
              <a:spcPct val="150000"/>
            </a:lnSpc>
            <a:spcBef>
              <a:spcPct val="0"/>
            </a:spcBef>
            <a:spcAft>
              <a:spcPct val="35000"/>
            </a:spcAft>
            <a:buFont typeface="Arial" panose="020B0604020202020204" pitchFamily="34" charset="0"/>
            <a:buChar char="●"/>
          </a:pPr>
          <a:r>
            <a:rPr lang="en-IN" sz="2800" u="none">
              <a:solidFill>
                <a:schemeClr val="dk1"/>
              </a:solidFill>
              <a:latin typeface="Times New Roman" panose="02020603050405020304" pitchFamily="18" charset="0"/>
              <a:cs typeface="Times New Roman" panose="02020603050405020304" pitchFamily="18" charset="0"/>
            </a:rPr>
            <a:t>It includes a </a:t>
          </a:r>
          <a:r>
            <a:rPr lang="en-IN" sz="2800" b="1" i="1" u="none">
              <a:solidFill>
                <a:schemeClr val="dk1"/>
              </a:solidFill>
              <a:latin typeface="Times New Roman" panose="02020603050405020304" pitchFamily="18" charset="0"/>
              <a:cs typeface="Times New Roman" panose="02020603050405020304" pitchFamily="18" charset="0"/>
            </a:rPr>
            <a:t>complex organisational structure</a:t>
          </a:r>
          <a:r>
            <a:rPr lang="en-IN" sz="2800" u="none">
              <a:solidFill>
                <a:schemeClr val="dk1"/>
              </a:solidFill>
              <a:latin typeface="Times New Roman" panose="02020603050405020304" pitchFamily="18" charset="0"/>
              <a:cs typeface="Times New Roman" panose="02020603050405020304" pitchFamily="18" charset="0"/>
            </a:rPr>
            <a:t> that involves national, regional and local healthcare organisations (NHS, 2024).</a:t>
          </a:r>
          <a:endParaRPr>
            <a:solidFill>
              <a:schemeClr val="dk1"/>
            </a:solidFill>
          </a:endParaRPr>
        </a:p>
      </dsp:txBody>
      <dsp:txXfrm>
        <a:off x="0" y="3615694"/>
        <a:ext cx="10210800" cy="1793468"/>
      </dsp:txXfrm>
    </dsp:sp>
    <dsp:sp modelId="{5E9FD6B1-B3A8-4CA8-92DE-BFE9F477502A}">
      <dsp:nvSpPr>
        <dsp:cNvPr id="6" name="Rounded Rectangle 5"/>
        <dsp:cNvSpPr/>
      </dsp:nvSpPr>
      <dsp:spPr bwMode="white">
        <a:xfrm>
          <a:off x="0" y="5423540"/>
          <a:ext cx="10210800" cy="1793468"/>
        </a:xfrm>
        <a:prstGeom prst="roundRect">
          <a:avLst/>
        </a:prstGeom>
      </dsp:spPr>
      <dsp:style>
        <a:lnRef idx="3">
          <a:schemeClr val="accent2">
            <a:shade val="80000"/>
          </a:schemeClr>
        </a:lnRef>
        <a:fillRef idx="1">
          <a:schemeClr val="lt1"/>
        </a:fillRef>
        <a:effectRef idx="1">
          <a:scrgbClr r="0" g="0" b="0"/>
        </a:effectRef>
        <a:fontRef idx="minor">
          <a:schemeClr val="lt1"/>
        </a:fontRef>
      </dsp:style>
      <dsp:txBody>
        <a:bodyPr lIns="106680" tIns="106680" rIns="106680" bIns="106680" anchor="ctr"/>
        <a:lstStyle>
          <a:lvl1pPr algn="l">
            <a:defRPr sz="500"/>
          </a:lvl1pPr>
          <a:lvl2pPr marL="57150" indent="-57150" algn="l">
            <a:defRPr sz="300"/>
          </a:lvl2pPr>
          <a:lvl3pPr marL="114300" indent="-57150" algn="l">
            <a:defRPr sz="300"/>
          </a:lvl3pPr>
          <a:lvl4pPr marL="171450" indent="-57150" algn="l">
            <a:defRPr sz="300"/>
          </a:lvl4pPr>
          <a:lvl5pPr marL="228600" indent="-57150" algn="l">
            <a:defRPr sz="300"/>
          </a:lvl5pPr>
          <a:lvl6pPr marL="285750" indent="-57150" algn="l">
            <a:defRPr sz="300"/>
          </a:lvl6pPr>
          <a:lvl7pPr marL="342900" indent="-57150" algn="l">
            <a:defRPr sz="300"/>
          </a:lvl7pPr>
          <a:lvl8pPr marL="400050" indent="-57150" algn="l">
            <a:defRPr sz="300"/>
          </a:lvl8pPr>
          <a:lvl9pPr marL="457200" indent="-57150" algn="l">
            <a:defRPr sz="300"/>
          </a:lvl9pPr>
        </a:lstStyle>
        <a:p>
          <a:pPr lvl="0">
            <a:lnSpc>
              <a:spcPct val="150000"/>
            </a:lnSpc>
            <a:spcBef>
              <a:spcPct val="0"/>
            </a:spcBef>
            <a:spcAft>
              <a:spcPct val="35000"/>
            </a:spcAft>
            <a:buFont typeface="Arial" panose="020B0604020202020204" pitchFamily="34" charset="0"/>
            <a:buChar char="●"/>
          </a:pPr>
          <a:r>
            <a:rPr lang="en-IN" sz="2800" u="none">
              <a:solidFill>
                <a:schemeClr val="dk1"/>
              </a:solidFill>
              <a:latin typeface="Times New Roman" panose="02020603050405020304" pitchFamily="18" charset="0"/>
              <a:cs typeface="Times New Roman" panose="02020603050405020304" pitchFamily="18" charset="0"/>
            </a:rPr>
            <a:t>Safe care, innovation, workforce development and digital transformation are emphasised as strategic priorities.</a:t>
          </a:r>
          <a:endParaRPr>
            <a:solidFill>
              <a:schemeClr val="dk1"/>
            </a:solidFill>
          </a:endParaRPr>
        </a:p>
      </dsp:txBody>
      <dsp:txXfrm>
        <a:off x="0" y="5423540"/>
        <a:ext cx="10210800" cy="1793468"/>
      </dsp:txXfrm>
    </dsp:sp>
  </dsp:spTree>
</dsp:drawing>
</file>

<file path=ppt/diagrams/drawing3.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6916400" cy="8331200"/>
        <a:chOff x="0" y="0"/>
        <a:chExt cx="16916400" cy="8331200"/>
      </a:xfrm>
    </dsp:grpSpPr>
    <dsp:sp modelId="{82547118-4CE4-42EE-9E18-765D036E4D89}">
      <dsp:nvSpPr>
        <dsp:cNvPr id="4" name="Block Arc 3"/>
        <dsp:cNvSpPr/>
      </dsp:nvSpPr>
      <dsp:spPr bwMode="white">
        <a:xfrm>
          <a:off x="-9312186" y="-1450966"/>
          <a:ext cx="11233133" cy="11233133"/>
        </a:xfrm>
        <a:prstGeom prst="blockArc">
          <a:avLst>
            <a:gd name="adj1" fmla="val 18900000"/>
            <a:gd name="adj2" fmla="val 2700000"/>
            <a:gd name="adj3" fmla="val 160"/>
          </a:avLst>
        </a:prstGeom>
      </dsp:spPr>
      <dsp:style>
        <a:lnRef idx="2">
          <a:schemeClr val="accent3">
            <a:shade val="60000"/>
          </a:schemeClr>
        </a:lnRef>
        <a:fillRef idx="0">
          <a:schemeClr val="accent3"/>
        </a:fillRef>
        <a:effectRef idx="0">
          <a:scrgbClr r="0" g="0" b="0"/>
        </a:effectRef>
        <a:fontRef idx="minor"/>
      </dsp:style>
      <dsp:txXfrm>
        <a:off x="-9312186" y="-1450966"/>
        <a:ext cx="11233133" cy="11233133"/>
      </dsp:txXfrm>
    </dsp:sp>
    <dsp:sp modelId="{689E833B-DDC2-4491-AE84-BF200FF77BDD}">
      <dsp:nvSpPr>
        <dsp:cNvPr id="7" name="Rectangle 6"/>
        <dsp:cNvSpPr/>
      </dsp:nvSpPr>
      <dsp:spPr bwMode="white">
        <a:xfrm>
          <a:off x="1056396" y="640503"/>
          <a:ext cx="15860004" cy="1281672"/>
        </a:xfrm>
        <a:prstGeom prst="rect">
          <a:avLst/>
        </a:prstGeom>
      </dsp:spPr>
      <dsp:style>
        <a:lnRef idx="3">
          <a:schemeClr val="accent3">
            <a:shade val="80000"/>
          </a:schemeClr>
        </a:lnRef>
        <a:fillRef idx="1">
          <a:schemeClr val="lt1"/>
        </a:fillRef>
        <a:effectRef idx="1">
          <a:scrgbClr r="0" g="0" b="0"/>
        </a:effectRef>
        <a:fontRef idx="minor">
          <a:schemeClr val="lt1"/>
        </a:fontRef>
      </dsp:style>
      <dsp:txBody>
        <a:bodyPr lIns="1017326" tIns="91440" rIns="91440" bIns="91440" anchor="ctr"/>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NHS People Plan supports flexible working and diversity of working opportunities.</a:t>
          </a:r>
          <a:endParaRPr lang="en-IN" sz="3600">
            <a:solidFill>
              <a:schemeClr val="dk1"/>
            </a:solidFill>
            <a:latin typeface="Times New Roman" panose="02020603050405020304" pitchFamily="18" charset="0"/>
            <a:cs typeface="Times New Roman" panose="02020603050405020304" pitchFamily="18" charset="0"/>
          </a:endParaRPr>
        </a:p>
      </dsp:txBody>
      <dsp:txXfrm>
        <a:off x="1056396" y="640503"/>
        <a:ext cx="15860004" cy="1281672"/>
      </dsp:txXfrm>
    </dsp:sp>
    <dsp:sp modelId="{AC4DC68D-0455-4B9D-A5E4-30E3F674D98E}">
      <dsp:nvSpPr>
        <dsp:cNvPr id="8" name="Oval 7"/>
        <dsp:cNvSpPr/>
      </dsp:nvSpPr>
      <dsp:spPr bwMode="white">
        <a:xfrm>
          <a:off x="255351" y="480294"/>
          <a:ext cx="1602090" cy="1602090"/>
        </a:xfrm>
        <a:prstGeom prst="ellipse">
          <a:avLst/>
        </a:prstGeom>
      </dsp:spPr>
      <dsp:style>
        <a:lnRef idx="2">
          <a:schemeClr val="accent3"/>
        </a:lnRef>
        <a:fillRef idx="1">
          <a:schemeClr val="lt1"/>
        </a:fillRef>
        <a:effectRef idx="0">
          <a:scrgbClr r="0" g="0" b="0"/>
        </a:effectRef>
        <a:fontRef idx="minor"/>
      </dsp:style>
      <dsp:txXfrm>
        <a:off x="255351" y="480294"/>
        <a:ext cx="1602090" cy="1602090"/>
      </dsp:txXfrm>
    </dsp:sp>
    <dsp:sp modelId="{0EA5E874-46CC-4B4C-A43E-2AEDD38613AD}">
      <dsp:nvSpPr>
        <dsp:cNvPr id="9" name="Rectangle 8"/>
        <dsp:cNvSpPr/>
      </dsp:nvSpPr>
      <dsp:spPr bwMode="white">
        <a:xfrm>
          <a:off x="1791208" y="2563344"/>
          <a:ext cx="15125192" cy="1281672"/>
        </a:xfrm>
        <a:prstGeom prst="rect">
          <a:avLst/>
        </a:prstGeom>
      </dsp:spPr>
      <dsp:style>
        <a:lnRef idx="3">
          <a:schemeClr val="accent3">
            <a:shade val="80000"/>
          </a:schemeClr>
        </a:lnRef>
        <a:fillRef idx="1">
          <a:schemeClr val="lt1"/>
        </a:fillRef>
        <a:effectRef idx="1">
          <a:scrgbClr r="0" g="0" b="0"/>
        </a:effectRef>
        <a:fontRef idx="minor">
          <a:schemeClr val="lt1"/>
        </a:fontRef>
      </dsp:style>
      <dsp:txBody>
        <a:bodyPr lIns="1017326" tIns="91440" rIns="91440" bIns="91440" anchor="ctr"/>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Flexible Working Policy Framework is consistent with employee wellbeing, employee engagement and employee retention (NHS, 2026d).</a:t>
          </a:r>
          <a:endParaRPr>
            <a:solidFill>
              <a:schemeClr val="dk1"/>
            </a:solidFill>
          </a:endParaRPr>
        </a:p>
      </dsp:txBody>
      <dsp:txXfrm>
        <a:off x="1791208" y="2563344"/>
        <a:ext cx="15125192" cy="1281672"/>
      </dsp:txXfrm>
    </dsp:sp>
    <dsp:sp modelId="{DA72D33B-86A7-49DB-9EDA-805CDA777BF4}">
      <dsp:nvSpPr>
        <dsp:cNvPr id="10" name="Oval 9"/>
        <dsp:cNvSpPr/>
      </dsp:nvSpPr>
      <dsp:spPr bwMode="white">
        <a:xfrm>
          <a:off x="990163" y="2403135"/>
          <a:ext cx="1602090" cy="1602090"/>
        </a:xfrm>
        <a:prstGeom prst="ellipse">
          <a:avLst/>
        </a:prstGeom>
      </dsp:spPr>
      <dsp:style>
        <a:lnRef idx="2">
          <a:schemeClr val="accent3"/>
        </a:lnRef>
        <a:fillRef idx="1">
          <a:schemeClr val="lt1"/>
        </a:fillRef>
        <a:effectRef idx="0">
          <a:scrgbClr r="0" g="0" b="0"/>
        </a:effectRef>
        <a:fontRef idx="minor"/>
      </dsp:style>
      <dsp:txXfrm>
        <a:off x="990163" y="2403135"/>
        <a:ext cx="1602090" cy="1602090"/>
      </dsp:txXfrm>
    </dsp:sp>
    <dsp:sp modelId="{D0A9756A-35FA-49C1-885E-3DF0CA45F7C4}">
      <dsp:nvSpPr>
        <dsp:cNvPr id="11" name="Rectangle 10"/>
        <dsp:cNvSpPr/>
      </dsp:nvSpPr>
      <dsp:spPr bwMode="white">
        <a:xfrm>
          <a:off x="1791208" y="4486185"/>
          <a:ext cx="15125192" cy="1281672"/>
        </a:xfrm>
        <a:prstGeom prst="rect">
          <a:avLst/>
        </a:prstGeom>
      </dsp:spPr>
      <dsp:style>
        <a:lnRef idx="3">
          <a:schemeClr val="accent3">
            <a:shade val="80000"/>
          </a:schemeClr>
        </a:lnRef>
        <a:fillRef idx="1">
          <a:schemeClr val="lt1"/>
        </a:fillRef>
        <a:effectRef idx="1">
          <a:scrgbClr r="0" g="0" b="0"/>
        </a:effectRef>
        <a:fontRef idx="minor">
          <a:schemeClr val="lt1"/>
        </a:fontRef>
      </dsp:style>
      <dsp:txBody>
        <a:bodyPr lIns="1017326" tIns="91440" rIns="91440" bIns="91440" anchor="ctr"/>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Flexible working guides can help individuals and managers to implement supportive practices.</a:t>
          </a:r>
          <a:endParaRPr>
            <a:solidFill>
              <a:schemeClr val="dk1"/>
            </a:solidFill>
          </a:endParaRPr>
        </a:p>
      </dsp:txBody>
      <dsp:txXfrm>
        <a:off x="1791208" y="4486185"/>
        <a:ext cx="15125192" cy="1281672"/>
      </dsp:txXfrm>
    </dsp:sp>
    <dsp:sp modelId="{90CD1C4F-4876-45E6-B33F-221E193AB85E}">
      <dsp:nvSpPr>
        <dsp:cNvPr id="12" name="Oval 11"/>
        <dsp:cNvSpPr/>
      </dsp:nvSpPr>
      <dsp:spPr bwMode="white">
        <a:xfrm>
          <a:off x="990163" y="4325976"/>
          <a:ext cx="1602090" cy="1602090"/>
        </a:xfrm>
        <a:prstGeom prst="ellipse">
          <a:avLst/>
        </a:prstGeom>
      </dsp:spPr>
      <dsp:style>
        <a:lnRef idx="2">
          <a:schemeClr val="accent3"/>
        </a:lnRef>
        <a:fillRef idx="1">
          <a:schemeClr val="lt1"/>
        </a:fillRef>
        <a:effectRef idx="0">
          <a:scrgbClr r="0" g="0" b="0"/>
        </a:effectRef>
        <a:fontRef idx="minor"/>
      </dsp:style>
      <dsp:txXfrm>
        <a:off x="990163" y="4325976"/>
        <a:ext cx="1602090" cy="1602090"/>
      </dsp:txXfrm>
    </dsp:sp>
    <dsp:sp modelId="{C41CB961-0650-4D77-8D44-6CD34D718D57}">
      <dsp:nvSpPr>
        <dsp:cNvPr id="13" name="Rectangle 12"/>
        <dsp:cNvSpPr/>
      </dsp:nvSpPr>
      <dsp:spPr bwMode="white">
        <a:xfrm>
          <a:off x="1056396" y="6409026"/>
          <a:ext cx="15860004" cy="1281672"/>
        </a:xfrm>
        <a:prstGeom prst="rect">
          <a:avLst/>
        </a:prstGeom>
      </dsp:spPr>
      <dsp:style>
        <a:lnRef idx="3">
          <a:schemeClr val="accent3">
            <a:shade val="80000"/>
          </a:schemeClr>
        </a:lnRef>
        <a:fillRef idx="1">
          <a:schemeClr val="lt1"/>
        </a:fillRef>
        <a:effectRef idx="1">
          <a:scrgbClr r="0" g="0" b="0"/>
        </a:effectRef>
        <a:fontRef idx="minor">
          <a:schemeClr val="lt1"/>
        </a:fontRef>
      </dsp:style>
      <dsp:txBody>
        <a:bodyPr lIns="1017326" tIns="91440" rIns="91440" bIns="91440" anchor="ctr"/>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According to The NHS Alliance (2026), an all-time high of 57.66% are satisfied with the opportunities available for flexible working.</a:t>
          </a:r>
          <a:endParaRPr>
            <a:solidFill>
              <a:schemeClr val="dk1"/>
            </a:solidFill>
          </a:endParaRPr>
        </a:p>
      </dsp:txBody>
      <dsp:txXfrm>
        <a:off x="1056396" y="6409026"/>
        <a:ext cx="15860004" cy="1281672"/>
      </dsp:txXfrm>
    </dsp:sp>
    <dsp:sp modelId="{F2B2B893-C82E-4B03-AC1B-369732036BA4}">
      <dsp:nvSpPr>
        <dsp:cNvPr id="14" name="Oval 13"/>
        <dsp:cNvSpPr/>
      </dsp:nvSpPr>
      <dsp:spPr bwMode="white">
        <a:xfrm>
          <a:off x="255351" y="6248817"/>
          <a:ext cx="1602090" cy="1602090"/>
        </a:xfrm>
        <a:prstGeom prst="ellipse">
          <a:avLst/>
        </a:prstGeom>
      </dsp:spPr>
      <dsp:style>
        <a:lnRef idx="2">
          <a:schemeClr val="accent3"/>
        </a:lnRef>
        <a:fillRef idx="1">
          <a:schemeClr val="lt1"/>
        </a:fillRef>
        <a:effectRef idx="0">
          <a:scrgbClr r="0" g="0" b="0"/>
        </a:effectRef>
        <a:fontRef idx="minor"/>
      </dsp:style>
      <dsp:txXfrm>
        <a:off x="255351" y="6248817"/>
        <a:ext cx="1602090" cy="1602090"/>
      </dsp:txXfrm>
    </dsp:sp>
    <dsp:sp modelId="{8C532C5D-4F84-40E9-B325-CA36AACB1041}">
      <dsp:nvSpPr>
        <dsp:cNvPr id="3" name="Rectangle 2" hidden="1"/>
        <dsp:cNvSpPr/>
      </dsp:nvSpPr>
      <dsp:spPr>
        <a:xfrm>
          <a:off x="245165" y="188816"/>
          <a:ext cx="36000" cy="36000"/>
        </a:xfrm>
        <a:prstGeom prst="rect">
          <a:avLst/>
        </a:prstGeom>
      </dsp:spPr>
      <dsp:txXfrm>
        <a:off x="245165" y="188816"/>
        <a:ext cx="36000" cy="36000"/>
      </dsp:txXfrm>
    </dsp:sp>
    <dsp:sp modelId="{435BB3CF-97E5-4AE6-94B7-D770231ECB82}">
      <dsp:nvSpPr>
        <dsp:cNvPr id="5" name="Rectangle 4" hidden="1"/>
        <dsp:cNvSpPr/>
      </dsp:nvSpPr>
      <dsp:spPr>
        <a:xfrm>
          <a:off x="1884947" y="4147600"/>
          <a:ext cx="36000" cy="36000"/>
        </a:xfrm>
        <a:prstGeom prst="rect">
          <a:avLst/>
        </a:prstGeom>
      </dsp:spPr>
      <dsp:txXfrm>
        <a:off x="1884947" y="4147600"/>
        <a:ext cx="36000" cy="36000"/>
      </dsp:txXfrm>
    </dsp:sp>
    <dsp:sp modelId="{46E977C8-7277-480F-B10B-51A9FCC32849}">
      <dsp:nvSpPr>
        <dsp:cNvPr id="6" name="Rectangle 5" hidden="1"/>
        <dsp:cNvSpPr/>
      </dsp:nvSpPr>
      <dsp:spPr>
        <a:xfrm>
          <a:off x="245165" y="8106384"/>
          <a:ext cx="36000" cy="36000"/>
        </a:xfrm>
        <a:prstGeom prst="rect">
          <a:avLst/>
        </a:prstGeom>
      </dsp:spPr>
      <dsp:txXfrm>
        <a:off x="245165" y="8106384"/>
        <a:ext cx="36000" cy="36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6916400" cy="8331200"/>
        <a:chOff x="0" y="0"/>
        <a:chExt cx="16916400" cy="8331200"/>
      </a:xfrm>
    </dsp:grpSpPr>
    <dsp:sp modelId="{82547118-4CE4-42EE-9E18-765D036E4D89}">
      <dsp:nvSpPr>
        <dsp:cNvPr id="4" name="Block Arc 3"/>
        <dsp:cNvSpPr/>
      </dsp:nvSpPr>
      <dsp:spPr bwMode="white">
        <a:xfrm>
          <a:off x="-9312186" y="-1450966"/>
          <a:ext cx="11233133" cy="11233133"/>
        </a:xfrm>
        <a:prstGeom prst="blockArc">
          <a:avLst>
            <a:gd name="adj1" fmla="val 18900000"/>
            <a:gd name="adj2" fmla="val 2700000"/>
            <a:gd name="adj3" fmla="val 160"/>
          </a:avLst>
        </a:prstGeom>
      </dsp:spPr>
      <dsp:style>
        <a:lnRef idx="2">
          <a:schemeClr val="accent3">
            <a:shade val="60000"/>
          </a:schemeClr>
        </a:lnRef>
        <a:fillRef idx="0">
          <a:schemeClr val="accent3"/>
        </a:fillRef>
        <a:effectRef idx="0">
          <a:scrgbClr r="0" g="0" b="0"/>
        </a:effectRef>
        <a:fontRef idx="minor"/>
      </dsp:style>
      <dsp:txXfrm>
        <a:off x="-9312186" y="-1450966"/>
        <a:ext cx="11233133" cy="11233133"/>
      </dsp:txXfrm>
    </dsp:sp>
    <dsp:sp modelId="{689E833B-DDC2-4491-AE84-BF200FF77BDD}">
      <dsp:nvSpPr>
        <dsp:cNvPr id="7" name="Rectangle 6"/>
        <dsp:cNvSpPr/>
      </dsp:nvSpPr>
      <dsp:spPr bwMode="white">
        <a:xfrm>
          <a:off x="1056396" y="640503"/>
          <a:ext cx="15860004" cy="1281672"/>
        </a:xfrm>
        <a:prstGeom prst="rect">
          <a:avLst/>
        </a:prstGeom>
      </dsp:spPr>
      <dsp:style>
        <a:lnRef idx="3">
          <a:schemeClr val="accent3">
            <a:shade val="80000"/>
          </a:schemeClr>
        </a:lnRef>
        <a:fillRef idx="1">
          <a:schemeClr val="lt1"/>
        </a:fillRef>
        <a:effectRef idx="1">
          <a:scrgbClr r="0" g="0" b="0"/>
        </a:effectRef>
        <a:fontRef idx="minor">
          <a:schemeClr val="lt1"/>
        </a:fontRef>
      </dsp:style>
      <dsp:txBody>
        <a:bodyPr lIns="1017326" tIns="91440" rIns="91440" bIns="91440" anchor="ctr"/>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NHS People Plan supports flexible working and diversity of working opportunities.</a:t>
          </a:r>
          <a:endParaRPr lang="en-IN" sz="3600">
            <a:solidFill>
              <a:schemeClr val="dk1"/>
            </a:solidFill>
            <a:latin typeface="Times New Roman" panose="02020603050405020304" pitchFamily="18" charset="0"/>
            <a:cs typeface="Times New Roman" panose="02020603050405020304" pitchFamily="18" charset="0"/>
          </a:endParaRPr>
        </a:p>
      </dsp:txBody>
      <dsp:txXfrm>
        <a:off x="1056396" y="640503"/>
        <a:ext cx="15860004" cy="1281672"/>
      </dsp:txXfrm>
    </dsp:sp>
    <dsp:sp modelId="{AC4DC68D-0455-4B9D-A5E4-30E3F674D98E}">
      <dsp:nvSpPr>
        <dsp:cNvPr id="8" name="Oval 7"/>
        <dsp:cNvSpPr/>
      </dsp:nvSpPr>
      <dsp:spPr bwMode="white">
        <a:xfrm>
          <a:off x="255351" y="480294"/>
          <a:ext cx="1602090" cy="1602090"/>
        </a:xfrm>
        <a:prstGeom prst="ellipse">
          <a:avLst/>
        </a:prstGeom>
      </dsp:spPr>
      <dsp:style>
        <a:lnRef idx="2">
          <a:schemeClr val="accent3"/>
        </a:lnRef>
        <a:fillRef idx="1">
          <a:schemeClr val="lt1"/>
        </a:fillRef>
        <a:effectRef idx="0">
          <a:scrgbClr r="0" g="0" b="0"/>
        </a:effectRef>
        <a:fontRef idx="minor"/>
      </dsp:style>
      <dsp:txXfrm>
        <a:off x="255351" y="480294"/>
        <a:ext cx="1602090" cy="1602090"/>
      </dsp:txXfrm>
    </dsp:sp>
    <dsp:sp modelId="{0EA5E874-46CC-4B4C-A43E-2AEDD38613AD}">
      <dsp:nvSpPr>
        <dsp:cNvPr id="9" name="Rectangle 8"/>
        <dsp:cNvSpPr/>
      </dsp:nvSpPr>
      <dsp:spPr bwMode="white">
        <a:xfrm>
          <a:off x="1791208" y="2563344"/>
          <a:ext cx="15125192" cy="1281672"/>
        </a:xfrm>
        <a:prstGeom prst="rect">
          <a:avLst/>
        </a:prstGeom>
      </dsp:spPr>
      <dsp:style>
        <a:lnRef idx="3">
          <a:schemeClr val="accent3">
            <a:shade val="80000"/>
          </a:schemeClr>
        </a:lnRef>
        <a:fillRef idx="1">
          <a:schemeClr val="lt1"/>
        </a:fillRef>
        <a:effectRef idx="1">
          <a:scrgbClr r="0" g="0" b="0"/>
        </a:effectRef>
        <a:fontRef idx="minor">
          <a:schemeClr val="lt1"/>
        </a:fontRef>
      </dsp:style>
      <dsp:txBody>
        <a:bodyPr lIns="1017326" tIns="91440" rIns="91440" bIns="91440" anchor="ctr"/>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Flexible Working Policy Framework is consistent with employee wellbeing, employee engagement and employee retention (NHS, 2026d).</a:t>
          </a:r>
          <a:endParaRPr>
            <a:solidFill>
              <a:schemeClr val="dk1"/>
            </a:solidFill>
          </a:endParaRPr>
        </a:p>
      </dsp:txBody>
      <dsp:txXfrm>
        <a:off x="1791208" y="2563344"/>
        <a:ext cx="15125192" cy="1281672"/>
      </dsp:txXfrm>
    </dsp:sp>
    <dsp:sp modelId="{DA72D33B-86A7-49DB-9EDA-805CDA777BF4}">
      <dsp:nvSpPr>
        <dsp:cNvPr id="10" name="Oval 9"/>
        <dsp:cNvSpPr/>
      </dsp:nvSpPr>
      <dsp:spPr bwMode="white">
        <a:xfrm>
          <a:off x="990163" y="2403135"/>
          <a:ext cx="1602090" cy="1602090"/>
        </a:xfrm>
        <a:prstGeom prst="ellipse">
          <a:avLst/>
        </a:prstGeom>
      </dsp:spPr>
      <dsp:style>
        <a:lnRef idx="2">
          <a:schemeClr val="accent3"/>
        </a:lnRef>
        <a:fillRef idx="1">
          <a:schemeClr val="lt1"/>
        </a:fillRef>
        <a:effectRef idx="0">
          <a:scrgbClr r="0" g="0" b="0"/>
        </a:effectRef>
        <a:fontRef idx="minor"/>
      </dsp:style>
      <dsp:txXfrm>
        <a:off x="990163" y="2403135"/>
        <a:ext cx="1602090" cy="1602090"/>
      </dsp:txXfrm>
    </dsp:sp>
    <dsp:sp modelId="{D0A9756A-35FA-49C1-885E-3DF0CA45F7C4}">
      <dsp:nvSpPr>
        <dsp:cNvPr id="11" name="Rectangle 10"/>
        <dsp:cNvSpPr/>
      </dsp:nvSpPr>
      <dsp:spPr bwMode="white">
        <a:xfrm>
          <a:off x="1791208" y="4486185"/>
          <a:ext cx="15125192" cy="1281672"/>
        </a:xfrm>
        <a:prstGeom prst="rect">
          <a:avLst/>
        </a:prstGeom>
      </dsp:spPr>
      <dsp:style>
        <a:lnRef idx="3">
          <a:schemeClr val="accent3">
            <a:shade val="80000"/>
          </a:schemeClr>
        </a:lnRef>
        <a:fillRef idx="1">
          <a:schemeClr val="lt1"/>
        </a:fillRef>
        <a:effectRef idx="1">
          <a:scrgbClr r="0" g="0" b="0"/>
        </a:effectRef>
        <a:fontRef idx="minor">
          <a:schemeClr val="lt1"/>
        </a:fontRef>
      </dsp:style>
      <dsp:txBody>
        <a:bodyPr lIns="1017326" tIns="91440" rIns="91440" bIns="91440" anchor="ctr"/>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Flexible working guides can help individuals and managers to implement supportive practices.</a:t>
          </a:r>
          <a:endParaRPr>
            <a:solidFill>
              <a:schemeClr val="dk1"/>
            </a:solidFill>
          </a:endParaRPr>
        </a:p>
      </dsp:txBody>
      <dsp:txXfrm>
        <a:off x="1791208" y="4486185"/>
        <a:ext cx="15125192" cy="1281672"/>
      </dsp:txXfrm>
    </dsp:sp>
    <dsp:sp modelId="{90CD1C4F-4876-45E6-B33F-221E193AB85E}">
      <dsp:nvSpPr>
        <dsp:cNvPr id="12" name="Oval 11"/>
        <dsp:cNvSpPr/>
      </dsp:nvSpPr>
      <dsp:spPr bwMode="white">
        <a:xfrm>
          <a:off x="990163" y="4325976"/>
          <a:ext cx="1602090" cy="1602090"/>
        </a:xfrm>
        <a:prstGeom prst="ellipse">
          <a:avLst/>
        </a:prstGeom>
      </dsp:spPr>
      <dsp:style>
        <a:lnRef idx="2">
          <a:schemeClr val="accent3"/>
        </a:lnRef>
        <a:fillRef idx="1">
          <a:schemeClr val="lt1"/>
        </a:fillRef>
        <a:effectRef idx="0">
          <a:scrgbClr r="0" g="0" b="0"/>
        </a:effectRef>
        <a:fontRef idx="minor"/>
      </dsp:style>
      <dsp:txXfrm>
        <a:off x="990163" y="4325976"/>
        <a:ext cx="1602090" cy="1602090"/>
      </dsp:txXfrm>
    </dsp:sp>
    <dsp:sp modelId="{C41CB961-0650-4D77-8D44-6CD34D718D57}">
      <dsp:nvSpPr>
        <dsp:cNvPr id="13" name="Rectangle 12"/>
        <dsp:cNvSpPr/>
      </dsp:nvSpPr>
      <dsp:spPr bwMode="white">
        <a:xfrm>
          <a:off x="1056396" y="6409026"/>
          <a:ext cx="15860004" cy="1281672"/>
        </a:xfrm>
        <a:prstGeom prst="rect">
          <a:avLst/>
        </a:prstGeom>
      </dsp:spPr>
      <dsp:style>
        <a:lnRef idx="3">
          <a:schemeClr val="accent3">
            <a:shade val="80000"/>
          </a:schemeClr>
        </a:lnRef>
        <a:fillRef idx="1">
          <a:schemeClr val="lt1"/>
        </a:fillRef>
        <a:effectRef idx="1">
          <a:scrgbClr r="0" g="0" b="0"/>
        </a:effectRef>
        <a:fontRef idx="minor">
          <a:schemeClr val="lt1"/>
        </a:fontRef>
      </dsp:style>
      <dsp:txBody>
        <a:bodyPr lIns="1017326" tIns="91440" rIns="91440" bIns="91440" anchor="ctr"/>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According to The NHS Alliance (2026), an all-time high of 57.66% are satisfied with the opportunities available for flexible working.</a:t>
          </a:r>
          <a:endParaRPr>
            <a:solidFill>
              <a:schemeClr val="dk1"/>
            </a:solidFill>
          </a:endParaRPr>
        </a:p>
      </dsp:txBody>
      <dsp:txXfrm>
        <a:off x="1056396" y="6409026"/>
        <a:ext cx="15860004" cy="1281672"/>
      </dsp:txXfrm>
    </dsp:sp>
    <dsp:sp modelId="{F2B2B893-C82E-4B03-AC1B-369732036BA4}">
      <dsp:nvSpPr>
        <dsp:cNvPr id="14" name="Oval 13"/>
        <dsp:cNvSpPr/>
      </dsp:nvSpPr>
      <dsp:spPr bwMode="white">
        <a:xfrm>
          <a:off x="255351" y="6248817"/>
          <a:ext cx="1602090" cy="1602090"/>
        </a:xfrm>
        <a:prstGeom prst="ellipse">
          <a:avLst/>
        </a:prstGeom>
      </dsp:spPr>
      <dsp:style>
        <a:lnRef idx="2">
          <a:schemeClr val="accent3"/>
        </a:lnRef>
        <a:fillRef idx="1">
          <a:schemeClr val="lt1"/>
        </a:fillRef>
        <a:effectRef idx="0">
          <a:scrgbClr r="0" g="0" b="0"/>
        </a:effectRef>
        <a:fontRef idx="minor"/>
      </dsp:style>
      <dsp:txXfrm>
        <a:off x="255351" y="6248817"/>
        <a:ext cx="1602090" cy="1602090"/>
      </dsp:txXfrm>
    </dsp:sp>
    <dsp:sp modelId="{8C532C5D-4F84-40E9-B325-CA36AACB1041}">
      <dsp:nvSpPr>
        <dsp:cNvPr id="3" name="Rectangle 2" hidden="1"/>
        <dsp:cNvSpPr/>
      </dsp:nvSpPr>
      <dsp:spPr>
        <a:xfrm>
          <a:off x="245165" y="188816"/>
          <a:ext cx="36000" cy="36000"/>
        </a:xfrm>
        <a:prstGeom prst="rect">
          <a:avLst/>
        </a:prstGeom>
      </dsp:spPr>
      <dsp:txXfrm>
        <a:off x="245165" y="188816"/>
        <a:ext cx="36000" cy="36000"/>
      </dsp:txXfrm>
    </dsp:sp>
    <dsp:sp modelId="{435BB3CF-97E5-4AE6-94B7-D770231ECB82}">
      <dsp:nvSpPr>
        <dsp:cNvPr id="5" name="Rectangle 4" hidden="1"/>
        <dsp:cNvSpPr/>
      </dsp:nvSpPr>
      <dsp:spPr>
        <a:xfrm>
          <a:off x="1884947" y="4147600"/>
          <a:ext cx="36000" cy="36000"/>
        </a:xfrm>
        <a:prstGeom prst="rect">
          <a:avLst/>
        </a:prstGeom>
      </dsp:spPr>
      <dsp:txXfrm>
        <a:off x="1884947" y="4147600"/>
        <a:ext cx="36000" cy="36000"/>
      </dsp:txXfrm>
    </dsp:sp>
    <dsp:sp modelId="{46E977C8-7277-480F-B10B-51A9FCC32849}">
      <dsp:nvSpPr>
        <dsp:cNvPr id="6" name="Rectangle 5" hidden="1"/>
        <dsp:cNvSpPr/>
      </dsp:nvSpPr>
      <dsp:spPr>
        <a:xfrm>
          <a:off x="245165" y="8106384"/>
          <a:ext cx="36000" cy="36000"/>
        </a:xfrm>
        <a:prstGeom prst="rect">
          <a:avLst/>
        </a:prstGeom>
      </dsp:spPr>
      <dsp:txXfrm>
        <a:off x="245165" y="8106384"/>
        <a:ext cx="36000" cy="36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6992600" cy="8178800"/>
        <a:chOff x="0" y="0"/>
        <a:chExt cx="16992600" cy="8178800"/>
      </a:xfrm>
    </dsp:grpSpPr>
    <dsp:sp modelId="{F179B04C-71F1-456B-ABD4-FB301F081F8B}">
      <dsp:nvSpPr>
        <dsp:cNvPr id="5" name="Rectangle 4"/>
        <dsp:cNvSpPr/>
      </dsp:nvSpPr>
      <dsp:spPr bwMode="white">
        <a:xfrm>
          <a:off x="0" y="719440"/>
          <a:ext cx="16992600" cy="1159200"/>
        </a:xfrm>
        <a:prstGeom prst="rect">
          <a:avLst/>
        </a:prstGeom>
      </dsp:spPr>
      <dsp:style>
        <a:lnRef idx="2">
          <a:schemeClr val="accent6"/>
        </a:lnRef>
        <a:fillRef idx="1">
          <a:schemeClr val="accent6">
            <a:alpha val="90000"/>
            <a:tint val="40000"/>
          </a:schemeClr>
        </a:fillRef>
        <a:effectRef idx="0">
          <a:scrgbClr r="0" g="0" b="0"/>
        </a:effectRef>
        <a:fontRef idx="minor"/>
      </dsp:style>
      <dsp:txBody>
        <a:bodyPr lIns="1318814" tIns="958088" rIns="1318814" bIns="327152" anchor="t"/>
        <a:lstStyle>
          <a:lvl1pPr algn="l">
            <a:defRPr sz="4600"/>
          </a:lvl1pPr>
          <a:lvl2pPr marL="285750" indent="-285750" algn="l">
            <a:defRPr sz="4600"/>
          </a:lvl2pPr>
          <a:lvl3pPr marL="571500" indent="-285750" algn="l">
            <a:defRPr sz="4600"/>
          </a:lvl3pPr>
          <a:lvl4pPr marL="857250" indent="-285750" algn="l">
            <a:defRPr sz="4600"/>
          </a:lvl4pPr>
          <a:lvl5pPr marL="1143000" indent="-285750" algn="l">
            <a:defRPr sz="4600"/>
          </a:lvl5pPr>
          <a:lvl6pPr marL="1428750" indent="-285750" algn="l">
            <a:defRPr sz="4600"/>
          </a:lvl6pPr>
          <a:lvl7pPr marL="1714500" indent="-285750" algn="l">
            <a:defRPr sz="4600"/>
          </a:lvl7pPr>
          <a:lvl8pPr marL="2000250" indent="-285750" algn="l">
            <a:defRPr sz="4600"/>
          </a:lvl8pPr>
          <a:lvl9pPr marL="2286000" indent="-285750" algn="l">
            <a:defRPr sz="4600"/>
          </a:lvl9pPr>
        </a:lstStyle>
        <a:p>
          <a:endParaRPr>
            <a:solidFill>
              <a:schemeClr val="dk1"/>
            </a:solidFill>
          </a:endParaRPr>
        </a:p>
      </dsp:txBody>
      <dsp:txXfrm>
        <a:off x="0" y="719440"/>
        <a:ext cx="16992600" cy="1159200"/>
      </dsp:txXfrm>
    </dsp:sp>
    <dsp:sp modelId="{A008C19D-B36F-4C70-A934-870567B6D8F2}">
      <dsp:nvSpPr>
        <dsp:cNvPr id="4" name="Rounded Rectangle 3"/>
        <dsp:cNvSpPr/>
      </dsp:nvSpPr>
      <dsp:spPr bwMode="white">
        <a:xfrm>
          <a:off x="849630" y="40480"/>
          <a:ext cx="13723649" cy="1357920"/>
        </a:xfrm>
        <a:prstGeom prst="roundRect">
          <a:avLst/>
        </a:prstGeom>
      </dsp:spPr>
      <dsp:style>
        <a:lnRef idx="2">
          <a:schemeClr val="accent6">
            <a:shade val="80000"/>
          </a:schemeClr>
        </a:lnRef>
        <a:fillRef idx="1">
          <a:schemeClr val="lt1"/>
        </a:fillRef>
        <a:effectRef idx="0">
          <a:scrgbClr r="0" g="0" b="0"/>
        </a:effectRef>
        <a:fontRef idx="minor">
          <a:schemeClr val="lt1"/>
        </a:fontRef>
      </dsp:style>
      <dsp:txBody>
        <a:bodyPr lIns="449595" tIns="0" rIns="449595" bIns="0" anchor="ctr"/>
        <a:lstStyle>
          <a:lvl1pPr algn="l">
            <a:defRPr sz="4600"/>
          </a:lvl1pPr>
          <a:lvl2pPr marL="285750" indent="-285750" algn="l">
            <a:defRPr sz="3500"/>
          </a:lvl2pPr>
          <a:lvl3pPr marL="571500" indent="-285750" algn="l">
            <a:defRPr sz="3500"/>
          </a:lvl3pPr>
          <a:lvl4pPr marL="857250" indent="-285750" algn="l">
            <a:defRPr sz="3500"/>
          </a:lvl4pPr>
          <a:lvl5pPr marL="1143000" indent="-285750" algn="l">
            <a:defRPr sz="3500"/>
          </a:lvl5pPr>
          <a:lvl6pPr marL="1428750" indent="-285750" algn="l">
            <a:defRPr sz="3500"/>
          </a:lvl6pPr>
          <a:lvl7pPr marL="1714500" indent="-285750" algn="l">
            <a:defRPr sz="3500"/>
          </a:lvl7pPr>
          <a:lvl8pPr marL="2000250" indent="-285750" algn="l">
            <a:defRPr sz="3500"/>
          </a:lvl8pPr>
          <a:lvl9pPr marL="2286000" indent="-285750" algn="l">
            <a:defRPr sz="3500"/>
          </a:lvl9pPr>
        </a:lstStyle>
        <a:p>
          <a:pPr lvl="0">
            <a:lnSpc>
              <a:spcPct val="100000"/>
            </a:lnSpc>
            <a:spcBef>
              <a:spcPct val="0"/>
            </a:spcBef>
            <a:spcAft>
              <a:spcPct val="35000"/>
            </a:spcAft>
            <a:buFont typeface="Arial" panose="020B0604020202020204" pitchFamily="34" charset="0"/>
            <a:buChar char="●"/>
          </a:pPr>
          <a:r>
            <a:rPr lang="en-IN" sz="3600" u="none" dirty="0">
              <a:solidFill>
                <a:schemeClr val="dk1"/>
              </a:solidFill>
              <a:latin typeface="Times New Roman" panose="02020603050405020304" pitchFamily="18" charset="0"/>
              <a:cs typeface="Times New Roman" panose="02020603050405020304" pitchFamily="18" charset="0"/>
            </a:rPr>
            <a:t>AI multidisciplinary teams enhance job specifications in the healthcare sector, collaboration, and innovation within organisations.</a:t>
          </a:r>
          <a:endParaRPr lang="en-IN" sz="3600" dirty="0">
            <a:solidFill>
              <a:schemeClr val="dk1"/>
            </a:solidFill>
            <a:latin typeface="Times New Roman" panose="02020603050405020304" pitchFamily="18" charset="0"/>
            <a:cs typeface="Times New Roman" panose="02020603050405020304" pitchFamily="18" charset="0"/>
          </a:endParaRPr>
        </a:p>
      </dsp:txBody>
      <dsp:txXfrm>
        <a:off x="849630" y="40480"/>
        <a:ext cx="13723649" cy="1357920"/>
      </dsp:txXfrm>
    </dsp:sp>
    <dsp:sp modelId="{BA15A531-45F9-4840-8EC6-FCCC44EE163B}">
      <dsp:nvSpPr>
        <dsp:cNvPr id="8" name="Rectangle 7"/>
        <dsp:cNvSpPr/>
      </dsp:nvSpPr>
      <dsp:spPr bwMode="white">
        <a:xfrm>
          <a:off x="0" y="2806000"/>
          <a:ext cx="16992600" cy="1159200"/>
        </a:xfrm>
        <a:prstGeom prst="rect">
          <a:avLst/>
        </a:prstGeom>
      </dsp:spPr>
      <dsp:style>
        <a:lnRef idx="2">
          <a:schemeClr val="accent6"/>
        </a:lnRef>
        <a:fillRef idx="1">
          <a:schemeClr val="accent6">
            <a:alpha val="90000"/>
            <a:tint val="40000"/>
          </a:schemeClr>
        </a:fillRef>
        <a:effectRef idx="0">
          <a:scrgbClr r="0" g="0" b="0"/>
        </a:effectRef>
        <a:fontRef idx="minor"/>
      </dsp:style>
      <dsp:txBody>
        <a:bodyPr lIns="1318814" tIns="958088" rIns="1318814" bIns="327152" anchor="t"/>
        <a:lstStyle>
          <a:lvl1pPr algn="l">
            <a:defRPr sz="4600"/>
          </a:lvl1pPr>
          <a:lvl2pPr marL="285750" indent="-285750" algn="l">
            <a:defRPr sz="4600"/>
          </a:lvl2pPr>
          <a:lvl3pPr marL="571500" indent="-285750" algn="l">
            <a:defRPr sz="4600"/>
          </a:lvl3pPr>
          <a:lvl4pPr marL="857250" indent="-285750" algn="l">
            <a:defRPr sz="4600"/>
          </a:lvl4pPr>
          <a:lvl5pPr marL="1143000" indent="-285750" algn="l">
            <a:defRPr sz="4600"/>
          </a:lvl5pPr>
          <a:lvl6pPr marL="1428750" indent="-285750" algn="l">
            <a:defRPr sz="4600"/>
          </a:lvl6pPr>
          <a:lvl7pPr marL="1714500" indent="-285750" algn="l">
            <a:defRPr sz="4600"/>
          </a:lvl7pPr>
          <a:lvl8pPr marL="2000250" indent="-285750" algn="l">
            <a:defRPr sz="4600"/>
          </a:lvl8pPr>
          <a:lvl9pPr marL="2286000" indent="-285750" algn="l">
            <a:defRPr sz="4600"/>
          </a:lvl9pPr>
        </a:lstStyle>
        <a:p>
          <a:endParaRPr>
            <a:solidFill>
              <a:schemeClr val="dk1"/>
            </a:solidFill>
          </a:endParaRPr>
        </a:p>
      </dsp:txBody>
      <dsp:txXfrm>
        <a:off x="0" y="2806000"/>
        <a:ext cx="16992600" cy="1159200"/>
      </dsp:txXfrm>
    </dsp:sp>
    <dsp:sp modelId="{5D1A2532-79B5-44B1-8421-A3ADFB8E5A98}">
      <dsp:nvSpPr>
        <dsp:cNvPr id="7" name="Rounded Rectangle 6"/>
        <dsp:cNvSpPr/>
      </dsp:nvSpPr>
      <dsp:spPr bwMode="white">
        <a:xfrm>
          <a:off x="849630" y="2127040"/>
          <a:ext cx="13723649" cy="1357920"/>
        </a:xfrm>
        <a:prstGeom prst="roundRect">
          <a:avLst/>
        </a:prstGeom>
      </dsp:spPr>
      <dsp:style>
        <a:lnRef idx="2">
          <a:schemeClr val="accent6">
            <a:shade val="80000"/>
          </a:schemeClr>
        </a:lnRef>
        <a:fillRef idx="1">
          <a:schemeClr val="lt1"/>
        </a:fillRef>
        <a:effectRef idx="0">
          <a:scrgbClr r="0" g="0" b="0"/>
        </a:effectRef>
        <a:fontRef idx="minor">
          <a:schemeClr val="lt1"/>
        </a:fontRef>
      </dsp:style>
      <dsp:txBody>
        <a:bodyPr lIns="449595" tIns="0" rIns="449595" bIns="0" anchor="ctr"/>
        <a:lstStyle>
          <a:lvl1pPr algn="l">
            <a:defRPr sz="4600"/>
          </a:lvl1pPr>
          <a:lvl2pPr marL="285750" indent="-285750" algn="l">
            <a:defRPr sz="3500"/>
          </a:lvl2pPr>
          <a:lvl3pPr marL="571500" indent="-285750" algn="l">
            <a:defRPr sz="3500"/>
          </a:lvl3pPr>
          <a:lvl4pPr marL="857250" indent="-285750" algn="l">
            <a:defRPr sz="3500"/>
          </a:lvl4pPr>
          <a:lvl5pPr marL="1143000" indent="-285750" algn="l">
            <a:defRPr sz="3500"/>
          </a:lvl5pPr>
          <a:lvl6pPr marL="1428750" indent="-285750" algn="l">
            <a:defRPr sz="3500"/>
          </a:lvl6pPr>
          <a:lvl7pPr marL="1714500" indent="-285750" algn="l">
            <a:defRPr sz="3500"/>
          </a:lvl7pPr>
          <a:lvl8pPr marL="2000250" indent="-285750" algn="l">
            <a:defRPr sz="3500"/>
          </a:lvl8pPr>
          <a:lvl9pPr marL="2286000" indent="-285750" algn="l">
            <a:defRPr sz="35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The digital transformation drives clinical informatics positions in the NHS that support technology-based job redesign projects.</a:t>
          </a:r>
          <a:endParaRPr>
            <a:solidFill>
              <a:schemeClr val="dk1"/>
            </a:solidFill>
          </a:endParaRPr>
        </a:p>
      </dsp:txBody>
      <dsp:txXfrm>
        <a:off x="849630" y="2127040"/>
        <a:ext cx="13723649" cy="1357920"/>
      </dsp:txXfrm>
    </dsp:sp>
    <dsp:sp modelId="{19C20E82-BA61-4FEC-944C-37D27FAA76A8}">
      <dsp:nvSpPr>
        <dsp:cNvPr id="11" name="Rectangle 10"/>
        <dsp:cNvSpPr/>
      </dsp:nvSpPr>
      <dsp:spPr bwMode="white">
        <a:xfrm>
          <a:off x="0" y="4892560"/>
          <a:ext cx="16992600" cy="1159200"/>
        </a:xfrm>
        <a:prstGeom prst="rect">
          <a:avLst/>
        </a:prstGeom>
      </dsp:spPr>
      <dsp:style>
        <a:lnRef idx="2">
          <a:schemeClr val="accent6"/>
        </a:lnRef>
        <a:fillRef idx="1">
          <a:schemeClr val="accent6">
            <a:alpha val="90000"/>
            <a:tint val="40000"/>
          </a:schemeClr>
        </a:fillRef>
        <a:effectRef idx="0">
          <a:scrgbClr r="0" g="0" b="0"/>
        </a:effectRef>
        <a:fontRef idx="minor"/>
      </dsp:style>
      <dsp:txBody>
        <a:bodyPr lIns="1318814" tIns="958088" rIns="1318814" bIns="327152" anchor="t"/>
        <a:lstStyle>
          <a:lvl1pPr algn="l">
            <a:defRPr sz="4600"/>
          </a:lvl1pPr>
          <a:lvl2pPr marL="285750" indent="-285750" algn="l">
            <a:defRPr sz="4600"/>
          </a:lvl2pPr>
          <a:lvl3pPr marL="571500" indent="-285750" algn="l">
            <a:defRPr sz="4600"/>
          </a:lvl3pPr>
          <a:lvl4pPr marL="857250" indent="-285750" algn="l">
            <a:defRPr sz="4600"/>
          </a:lvl4pPr>
          <a:lvl5pPr marL="1143000" indent="-285750" algn="l">
            <a:defRPr sz="4600"/>
          </a:lvl5pPr>
          <a:lvl6pPr marL="1428750" indent="-285750" algn="l">
            <a:defRPr sz="4600"/>
          </a:lvl6pPr>
          <a:lvl7pPr marL="1714500" indent="-285750" algn="l">
            <a:defRPr sz="4600"/>
          </a:lvl7pPr>
          <a:lvl8pPr marL="2000250" indent="-285750" algn="l">
            <a:defRPr sz="4600"/>
          </a:lvl8pPr>
          <a:lvl9pPr marL="2286000" indent="-285750" algn="l">
            <a:defRPr sz="4600"/>
          </a:lvl9pPr>
        </a:lstStyle>
        <a:p>
          <a:endParaRPr>
            <a:solidFill>
              <a:schemeClr val="dk1"/>
            </a:solidFill>
          </a:endParaRPr>
        </a:p>
      </dsp:txBody>
      <dsp:txXfrm>
        <a:off x="0" y="4892560"/>
        <a:ext cx="16992600" cy="1159200"/>
      </dsp:txXfrm>
    </dsp:sp>
    <dsp:sp modelId="{3F9A4AE6-52F0-4D05-B18D-7A9EABE4F1E0}">
      <dsp:nvSpPr>
        <dsp:cNvPr id="10" name="Rounded Rectangle 9"/>
        <dsp:cNvSpPr/>
      </dsp:nvSpPr>
      <dsp:spPr bwMode="white">
        <a:xfrm>
          <a:off x="849630" y="4213600"/>
          <a:ext cx="13723649" cy="1357920"/>
        </a:xfrm>
        <a:prstGeom prst="roundRect">
          <a:avLst/>
        </a:prstGeom>
      </dsp:spPr>
      <dsp:style>
        <a:lnRef idx="2">
          <a:schemeClr val="accent6">
            <a:shade val="80000"/>
          </a:schemeClr>
        </a:lnRef>
        <a:fillRef idx="1">
          <a:schemeClr val="lt1"/>
        </a:fillRef>
        <a:effectRef idx="0">
          <a:scrgbClr r="0" g="0" b="0"/>
        </a:effectRef>
        <a:fontRef idx="minor">
          <a:schemeClr val="lt1"/>
        </a:fontRef>
      </dsp:style>
      <dsp:txBody>
        <a:bodyPr lIns="449595" tIns="0" rIns="449595" bIns="0" anchor="ctr"/>
        <a:lstStyle>
          <a:lvl1pPr algn="l">
            <a:defRPr sz="4600"/>
          </a:lvl1pPr>
          <a:lvl2pPr marL="285750" indent="-285750" algn="l">
            <a:defRPr sz="3500"/>
          </a:lvl2pPr>
          <a:lvl3pPr marL="571500" indent="-285750" algn="l">
            <a:defRPr sz="3500"/>
          </a:lvl3pPr>
          <a:lvl4pPr marL="857250" indent="-285750" algn="l">
            <a:defRPr sz="3500"/>
          </a:lvl4pPr>
          <a:lvl5pPr marL="1143000" indent="-285750" algn="l">
            <a:defRPr sz="3500"/>
          </a:lvl5pPr>
          <a:lvl6pPr marL="1428750" indent="-285750" algn="l">
            <a:defRPr sz="3500"/>
          </a:lvl6pPr>
          <a:lvl7pPr marL="1714500" indent="-285750" algn="l">
            <a:defRPr sz="3500"/>
          </a:lvl7pPr>
          <a:lvl8pPr marL="2000250" indent="-285750" algn="l">
            <a:defRPr sz="3500"/>
          </a:lvl8pPr>
          <a:lvl9pPr marL="2286000" indent="-285750" algn="l">
            <a:defRPr sz="35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AI Training &amp; Workforce upskilling improves Digital capability, agility, and resilience of the future workforce (NHS, 2026e).</a:t>
          </a:r>
          <a:endParaRPr>
            <a:solidFill>
              <a:schemeClr val="dk1"/>
            </a:solidFill>
          </a:endParaRPr>
        </a:p>
      </dsp:txBody>
      <dsp:txXfrm>
        <a:off x="849630" y="4213600"/>
        <a:ext cx="13723649" cy="1357920"/>
      </dsp:txXfrm>
    </dsp:sp>
    <dsp:sp modelId="{C4F6ECF7-7150-40AC-BB6F-4043B69C0410}">
      <dsp:nvSpPr>
        <dsp:cNvPr id="14" name="Rectangle 13"/>
        <dsp:cNvSpPr/>
      </dsp:nvSpPr>
      <dsp:spPr bwMode="white">
        <a:xfrm>
          <a:off x="0" y="6979120"/>
          <a:ext cx="16992600" cy="1159200"/>
        </a:xfrm>
        <a:prstGeom prst="rect">
          <a:avLst/>
        </a:prstGeom>
      </dsp:spPr>
      <dsp:style>
        <a:lnRef idx="2">
          <a:schemeClr val="accent6"/>
        </a:lnRef>
        <a:fillRef idx="1">
          <a:schemeClr val="accent6">
            <a:alpha val="90000"/>
            <a:tint val="40000"/>
          </a:schemeClr>
        </a:fillRef>
        <a:effectRef idx="0">
          <a:scrgbClr r="0" g="0" b="0"/>
        </a:effectRef>
        <a:fontRef idx="minor"/>
      </dsp:style>
      <dsp:txBody>
        <a:bodyPr lIns="1318814" tIns="958088" rIns="1318814" bIns="327152" anchor="t"/>
        <a:lstStyle>
          <a:lvl1pPr algn="l">
            <a:defRPr sz="4600"/>
          </a:lvl1pPr>
          <a:lvl2pPr marL="285750" indent="-285750" algn="l">
            <a:defRPr sz="4600"/>
          </a:lvl2pPr>
          <a:lvl3pPr marL="571500" indent="-285750" algn="l">
            <a:defRPr sz="4600"/>
          </a:lvl3pPr>
          <a:lvl4pPr marL="857250" indent="-285750" algn="l">
            <a:defRPr sz="4600"/>
          </a:lvl4pPr>
          <a:lvl5pPr marL="1143000" indent="-285750" algn="l">
            <a:defRPr sz="4600"/>
          </a:lvl5pPr>
          <a:lvl6pPr marL="1428750" indent="-285750" algn="l">
            <a:defRPr sz="4600"/>
          </a:lvl6pPr>
          <a:lvl7pPr marL="1714500" indent="-285750" algn="l">
            <a:defRPr sz="4600"/>
          </a:lvl7pPr>
          <a:lvl8pPr marL="2000250" indent="-285750" algn="l">
            <a:defRPr sz="4600"/>
          </a:lvl8pPr>
          <a:lvl9pPr marL="2286000" indent="-285750" algn="l">
            <a:defRPr sz="4600"/>
          </a:lvl9pPr>
        </a:lstStyle>
        <a:p>
          <a:endParaRPr>
            <a:solidFill>
              <a:schemeClr val="dk1"/>
            </a:solidFill>
          </a:endParaRPr>
        </a:p>
      </dsp:txBody>
      <dsp:txXfrm>
        <a:off x="0" y="6979120"/>
        <a:ext cx="16992600" cy="1159200"/>
      </dsp:txXfrm>
    </dsp:sp>
    <dsp:sp modelId="{653535A3-FF78-46D6-A14C-E171895C118A}">
      <dsp:nvSpPr>
        <dsp:cNvPr id="13" name="Rounded Rectangle 12"/>
        <dsp:cNvSpPr/>
      </dsp:nvSpPr>
      <dsp:spPr bwMode="white">
        <a:xfrm>
          <a:off x="849630" y="6300160"/>
          <a:ext cx="13723649" cy="1357920"/>
        </a:xfrm>
        <a:prstGeom prst="roundRect">
          <a:avLst/>
        </a:prstGeom>
      </dsp:spPr>
      <dsp:style>
        <a:lnRef idx="2">
          <a:schemeClr val="accent6">
            <a:shade val="80000"/>
          </a:schemeClr>
        </a:lnRef>
        <a:fillRef idx="1">
          <a:schemeClr val="lt1"/>
        </a:fillRef>
        <a:effectRef idx="0">
          <a:scrgbClr r="0" g="0" b="0"/>
        </a:effectRef>
        <a:fontRef idx="minor">
          <a:schemeClr val="lt1"/>
        </a:fontRef>
      </dsp:style>
      <dsp:txBody>
        <a:bodyPr lIns="449595" tIns="0" rIns="449595" bIns="0" anchor="ctr"/>
        <a:lstStyle>
          <a:lvl1pPr algn="l">
            <a:defRPr sz="4600"/>
          </a:lvl1pPr>
          <a:lvl2pPr marL="285750" indent="-285750" algn="l">
            <a:defRPr sz="3500"/>
          </a:lvl2pPr>
          <a:lvl3pPr marL="571500" indent="-285750" algn="l">
            <a:defRPr sz="3500"/>
          </a:lvl3pPr>
          <a:lvl4pPr marL="857250" indent="-285750" algn="l">
            <a:defRPr sz="3500"/>
          </a:lvl4pPr>
          <a:lvl5pPr marL="1143000" indent="-285750" algn="l">
            <a:defRPr sz="3500"/>
          </a:lvl5pPr>
          <a:lvl6pPr marL="1428750" indent="-285750" algn="l">
            <a:defRPr sz="3500"/>
          </a:lvl6pPr>
          <a:lvl7pPr marL="1714500" indent="-285750" algn="l">
            <a:defRPr sz="3500"/>
          </a:lvl7pPr>
          <a:lvl8pPr marL="2000250" indent="-285750" algn="l">
            <a:defRPr sz="3500"/>
          </a:lvl8pPr>
          <a:lvl9pPr marL="2286000" indent="-285750" algn="l">
            <a:defRPr sz="35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Almost 60% of NHS workers feel that AI helps in making health care better by creating new opportunities for innovation (Stewart, 2026).</a:t>
          </a:r>
          <a:endParaRPr>
            <a:solidFill>
              <a:schemeClr val="dk1"/>
            </a:solidFill>
          </a:endParaRPr>
        </a:p>
      </dsp:txBody>
      <dsp:txXfrm>
        <a:off x="849630" y="6300160"/>
        <a:ext cx="13723649" cy="1357920"/>
      </dsp:txXfrm>
    </dsp:sp>
    <dsp:sp modelId="{D67C992E-4F91-41F2-AD94-598098967824}">
      <dsp:nvSpPr>
        <dsp:cNvPr id="3" name="Rectangle 2" hidden="1"/>
        <dsp:cNvSpPr/>
      </dsp:nvSpPr>
      <dsp:spPr>
        <a:xfrm>
          <a:off x="0" y="40480"/>
          <a:ext cx="849630" cy="1357920"/>
        </a:xfrm>
        <a:prstGeom prst="rect">
          <a:avLst/>
        </a:prstGeom>
      </dsp:spPr>
      <dsp:txXfrm>
        <a:off x="0" y="40480"/>
        <a:ext cx="849630" cy="1357920"/>
      </dsp:txXfrm>
    </dsp:sp>
    <dsp:sp modelId="{4C9C9700-0A09-46FE-815F-ADD0588047DE}">
      <dsp:nvSpPr>
        <dsp:cNvPr id="6" name="Rectangle 5" hidden="1"/>
        <dsp:cNvSpPr/>
      </dsp:nvSpPr>
      <dsp:spPr>
        <a:xfrm>
          <a:off x="0" y="2127040"/>
          <a:ext cx="849630" cy="1357920"/>
        </a:xfrm>
        <a:prstGeom prst="rect">
          <a:avLst/>
        </a:prstGeom>
      </dsp:spPr>
      <dsp:txXfrm>
        <a:off x="0" y="2127040"/>
        <a:ext cx="849630" cy="1357920"/>
      </dsp:txXfrm>
    </dsp:sp>
    <dsp:sp modelId="{425B196E-35B6-45DC-B122-7ABD9AEA079E}">
      <dsp:nvSpPr>
        <dsp:cNvPr id="9" name="Rectangle 8" hidden="1"/>
        <dsp:cNvSpPr/>
      </dsp:nvSpPr>
      <dsp:spPr>
        <a:xfrm>
          <a:off x="0" y="4213600"/>
          <a:ext cx="849630" cy="1357920"/>
        </a:xfrm>
        <a:prstGeom prst="rect">
          <a:avLst/>
        </a:prstGeom>
      </dsp:spPr>
      <dsp:txXfrm>
        <a:off x="0" y="4213600"/>
        <a:ext cx="849630" cy="1357920"/>
      </dsp:txXfrm>
    </dsp:sp>
    <dsp:sp modelId="{9644DBF7-2E41-4F4F-8E0B-27B853FDF02D}">
      <dsp:nvSpPr>
        <dsp:cNvPr id="12" name="Rectangle 11" hidden="1"/>
        <dsp:cNvSpPr/>
      </dsp:nvSpPr>
      <dsp:spPr>
        <a:xfrm>
          <a:off x="0" y="6300160"/>
          <a:ext cx="849630" cy="1357920"/>
        </a:xfrm>
        <a:prstGeom prst="rect">
          <a:avLst/>
        </a:prstGeom>
      </dsp:spPr>
      <dsp:txXfrm>
        <a:off x="0" y="6300160"/>
        <a:ext cx="849630" cy="1357920"/>
      </dsp:txXfrm>
    </dsp:sp>
  </dsp:spTree>
</dsp:drawing>
</file>

<file path=ppt/diagrams/drawing6.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6992600" cy="8178800"/>
        <a:chOff x="0" y="0"/>
        <a:chExt cx="16992600" cy="8178800"/>
      </a:xfrm>
    </dsp:grpSpPr>
    <dsp:sp modelId="{F179B04C-71F1-456B-ABD4-FB301F081F8B}">
      <dsp:nvSpPr>
        <dsp:cNvPr id="5" name="Rectangle 4"/>
        <dsp:cNvSpPr/>
      </dsp:nvSpPr>
      <dsp:spPr bwMode="white">
        <a:xfrm>
          <a:off x="0" y="719440"/>
          <a:ext cx="16992600" cy="1159200"/>
        </a:xfrm>
        <a:prstGeom prst="rect">
          <a:avLst/>
        </a:prstGeom>
      </dsp:spPr>
      <dsp:style>
        <a:lnRef idx="2">
          <a:schemeClr val="accent6"/>
        </a:lnRef>
        <a:fillRef idx="1">
          <a:schemeClr val="accent6">
            <a:alpha val="90000"/>
            <a:tint val="40000"/>
          </a:schemeClr>
        </a:fillRef>
        <a:effectRef idx="0">
          <a:scrgbClr r="0" g="0" b="0"/>
        </a:effectRef>
        <a:fontRef idx="minor"/>
      </dsp:style>
      <dsp:txBody>
        <a:bodyPr lIns="1318814" tIns="958088" rIns="1318814" bIns="327152" anchor="t"/>
        <a:lstStyle>
          <a:lvl1pPr algn="l">
            <a:defRPr sz="4600"/>
          </a:lvl1pPr>
          <a:lvl2pPr marL="285750" indent="-285750" algn="l">
            <a:defRPr sz="4600"/>
          </a:lvl2pPr>
          <a:lvl3pPr marL="571500" indent="-285750" algn="l">
            <a:defRPr sz="4600"/>
          </a:lvl3pPr>
          <a:lvl4pPr marL="857250" indent="-285750" algn="l">
            <a:defRPr sz="4600"/>
          </a:lvl4pPr>
          <a:lvl5pPr marL="1143000" indent="-285750" algn="l">
            <a:defRPr sz="4600"/>
          </a:lvl5pPr>
          <a:lvl6pPr marL="1428750" indent="-285750" algn="l">
            <a:defRPr sz="4600"/>
          </a:lvl6pPr>
          <a:lvl7pPr marL="1714500" indent="-285750" algn="l">
            <a:defRPr sz="4600"/>
          </a:lvl7pPr>
          <a:lvl8pPr marL="2000250" indent="-285750" algn="l">
            <a:defRPr sz="4600"/>
          </a:lvl8pPr>
          <a:lvl9pPr marL="2286000" indent="-285750" algn="l">
            <a:defRPr sz="4600"/>
          </a:lvl9pPr>
        </a:lstStyle>
        <a:p>
          <a:endParaRPr>
            <a:solidFill>
              <a:schemeClr val="dk1"/>
            </a:solidFill>
          </a:endParaRPr>
        </a:p>
      </dsp:txBody>
      <dsp:txXfrm>
        <a:off x="0" y="719440"/>
        <a:ext cx="16992600" cy="1159200"/>
      </dsp:txXfrm>
    </dsp:sp>
    <dsp:sp modelId="{A008C19D-B36F-4C70-A934-870567B6D8F2}">
      <dsp:nvSpPr>
        <dsp:cNvPr id="4" name="Rounded Rectangle 3"/>
        <dsp:cNvSpPr/>
      </dsp:nvSpPr>
      <dsp:spPr bwMode="white">
        <a:xfrm>
          <a:off x="849630" y="40480"/>
          <a:ext cx="13723649" cy="1357920"/>
        </a:xfrm>
        <a:prstGeom prst="roundRect">
          <a:avLst/>
        </a:prstGeom>
      </dsp:spPr>
      <dsp:style>
        <a:lnRef idx="2">
          <a:schemeClr val="accent6">
            <a:shade val="80000"/>
          </a:schemeClr>
        </a:lnRef>
        <a:fillRef idx="1">
          <a:schemeClr val="lt1"/>
        </a:fillRef>
        <a:effectRef idx="0">
          <a:scrgbClr r="0" g="0" b="0"/>
        </a:effectRef>
        <a:fontRef idx="minor">
          <a:schemeClr val="lt1"/>
        </a:fontRef>
      </dsp:style>
      <dsp:txBody>
        <a:bodyPr lIns="449595" tIns="0" rIns="449595" bIns="0" anchor="ctr"/>
        <a:lstStyle>
          <a:lvl1pPr algn="l">
            <a:defRPr sz="4600"/>
          </a:lvl1pPr>
          <a:lvl2pPr marL="285750" indent="-285750" algn="l">
            <a:defRPr sz="3500"/>
          </a:lvl2pPr>
          <a:lvl3pPr marL="571500" indent="-285750" algn="l">
            <a:defRPr sz="3500"/>
          </a:lvl3pPr>
          <a:lvl4pPr marL="857250" indent="-285750" algn="l">
            <a:defRPr sz="3500"/>
          </a:lvl4pPr>
          <a:lvl5pPr marL="1143000" indent="-285750" algn="l">
            <a:defRPr sz="3500"/>
          </a:lvl5pPr>
          <a:lvl6pPr marL="1428750" indent="-285750" algn="l">
            <a:defRPr sz="3500"/>
          </a:lvl6pPr>
          <a:lvl7pPr marL="1714500" indent="-285750" algn="l">
            <a:defRPr sz="3500"/>
          </a:lvl7pPr>
          <a:lvl8pPr marL="2000250" indent="-285750" algn="l">
            <a:defRPr sz="3500"/>
          </a:lvl8pPr>
          <a:lvl9pPr marL="2286000" indent="-285750" algn="l">
            <a:defRPr sz="3500"/>
          </a:lvl9pPr>
        </a:lstStyle>
        <a:p>
          <a:pPr lvl="0">
            <a:lnSpc>
              <a:spcPct val="100000"/>
            </a:lnSpc>
            <a:spcBef>
              <a:spcPct val="0"/>
            </a:spcBef>
            <a:spcAft>
              <a:spcPct val="35000"/>
            </a:spcAft>
            <a:buFont typeface="Arial" panose="020B0604020202020204" pitchFamily="34" charset="0"/>
            <a:buChar char="●"/>
          </a:pPr>
          <a:r>
            <a:rPr lang="en-IN" sz="3600" u="none" dirty="0">
              <a:solidFill>
                <a:schemeClr val="dk1"/>
              </a:solidFill>
              <a:latin typeface="Times New Roman" panose="02020603050405020304" pitchFamily="18" charset="0"/>
              <a:cs typeface="Times New Roman" panose="02020603050405020304" pitchFamily="18" charset="0"/>
            </a:rPr>
            <a:t>AI multidisciplinary teams enhance job specifications in the healthcare sector, collaboration, and innovation within organisations.</a:t>
          </a:r>
          <a:endParaRPr lang="en-IN" sz="3600" dirty="0">
            <a:solidFill>
              <a:schemeClr val="dk1"/>
            </a:solidFill>
            <a:latin typeface="Times New Roman" panose="02020603050405020304" pitchFamily="18" charset="0"/>
            <a:cs typeface="Times New Roman" panose="02020603050405020304" pitchFamily="18" charset="0"/>
          </a:endParaRPr>
        </a:p>
      </dsp:txBody>
      <dsp:txXfrm>
        <a:off x="849630" y="40480"/>
        <a:ext cx="13723649" cy="1357920"/>
      </dsp:txXfrm>
    </dsp:sp>
    <dsp:sp modelId="{BA15A531-45F9-4840-8EC6-FCCC44EE163B}">
      <dsp:nvSpPr>
        <dsp:cNvPr id="8" name="Rectangle 7"/>
        <dsp:cNvSpPr/>
      </dsp:nvSpPr>
      <dsp:spPr bwMode="white">
        <a:xfrm>
          <a:off x="0" y="2806000"/>
          <a:ext cx="16992600" cy="1159200"/>
        </a:xfrm>
        <a:prstGeom prst="rect">
          <a:avLst/>
        </a:prstGeom>
      </dsp:spPr>
      <dsp:style>
        <a:lnRef idx="2">
          <a:schemeClr val="accent6"/>
        </a:lnRef>
        <a:fillRef idx="1">
          <a:schemeClr val="accent6">
            <a:alpha val="90000"/>
            <a:tint val="40000"/>
          </a:schemeClr>
        </a:fillRef>
        <a:effectRef idx="0">
          <a:scrgbClr r="0" g="0" b="0"/>
        </a:effectRef>
        <a:fontRef idx="minor"/>
      </dsp:style>
      <dsp:txBody>
        <a:bodyPr lIns="1318814" tIns="958088" rIns="1318814" bIns="327152" anchor="t"/>
        <a:lstStyle>
          <a:lvl1pPr algn="l">
            <a:defRPr sz="4600"/>
          </a:lvl1pPr>
          <a:lvl2pPr marL="285750" indent="-285750" algn="l">
            <a:defRPr sz="4600"/>
          </a:lvl2pPr>
          <a:lvl3pPr marL="571500" indent="-285750" algn="l">
            <a:defRPr sz="4600"/>
          </a:lvl3pPr>
          <a:lvl4pPr marL="857250" indent="-285750" algn="l">
            <a:defRPr sz="4600"/>
          </a:lvl4pPr>
          <a:lvl5pPr marL="1143000" indent="-285750" algn="l">
            <a:defRPr sz="4600"/>
          </a:lvl5pPr>
          <a:lvl6pPr marL="1428750" indent="-285750" algn="l">
            <a:defRPr sz="4600"/>
          </a:lvl6pPr>
          <a:lvl7pPr marL="1714500" indent="-285750" algn="l">
            <a:defRPr sz="4600"/>
          </a:lvl7pPr>
          <a:lvl8pPr marL="2000250" indent="-285750" algn="l">
            <a:defRPr sz="4600"/>
          </a:lvl8pPr>
          <a:lvl9pPr marL="2286000" indent="-285750" algn="l">
            <a:defRPr sz="4600"/>
          </a:lvl9pPr>
        </a:lstStyle>
        <a:p>
          <a:endParaRPr>
            <a:solidFill>
              <a:schemeClr val="dk1"/>
            </a:solidFill>
          </a:endParaRPr>
        </a:p>
      </dsp:txBody>
      <dsp:txXfrm>
        <a:off x="0" y="2806000"/>
        <a:ext cx="16992600" cy="1159200"/>
      </dsp:txXfrm>
    </dsp:sp>
    <dsp:sp modelId="{5D1A2532-79B5-44B1-8421-A3ADFB8E5A98}">
      <dsp:nvSpPr>
        <dsp:cNvPr id="7" name="Rounded Rectangle 6"/>
        <dsp:cNvSpPr/>
      </dsp:nvSpPr>
      <dsp:spPr bwMode="white">
        <a:xfrm>
          <a:off x="849630" y="2127040"/>
          <a:ext cx="13723649" cy="1357920"/>
        </a:xfrm>
        <a:prstGeom prst="roundRect">
          <a:avLst/>
        </a:prstGeom>
      </dsp:spPr>
      <dsp:style>
        <a:lnRef idx="2">
          <a:schemeClr val="accent6">
            <a:shade val="80000"/>
          </a:schemeClr>
        </a:lnRef>
        <a:fillRef idx="1">
          <a:schemeClr val="lt1"/>
        </a:fillRef>
        <a:effectRef idx="0">
          <a:scrgbClr r="0" g="0" b="0"/>
        </a:effectRef>
        <a:fontRef idx="minor">
          <a:schemeClr val="lt1"/>
        </a:fontRef>
      </dsp:style>
      <dsp:txBody>
        <a:bodyPr lIns="449595" tIns="0" rIns="449595" bIns="0" anchor="ctr"/>
        <a:lstStyle>
          <a:lvl1pPr algn="l">
            <a:defRPr sz="4600"/>
          </a:lvl1pPr>
          <a:lvl2pPr marL="285750" indent="-285750" algn="l">
            <a:defRPr sz="3500"/>
          </a:lvl2pPr>
          <a:lvl3pPr marL="571500" indent="-285750" algn="l">
            <a:defRPr sz="3500"/>
          </a:lvl3pPr>
          <a:lvl4pPr marL="857250" indent="-285750" algn="l">
            <a:defRPr sz="3500"/>
          </a:lvl4pPr>
          <a:lvl5pPr marL="1143000" indent="-285750" algn="l">
            <a:defRPr sz="3500"/>
          </a:lvl5pPr>
          <a:lvl6pPr marL="1428750" indent="-285750" algn="l">
            <a:defRPr sz="3500"/>
          </a:lvl6pPr>
          <a:lvl7pPr marL="1714500" indent="-285750" algn="l">
            <a:defRPr sz="3500"/>
          </a:lvl7pPr>
          <a:lvl8pPr marL="2000250" indent="-285750" algn="l">
            <a:defRPr sz="3500"/>
          </a:lvl8pPr>
          <a:lvl9pPr marL="2286000" indent="-285750" algn="l">
            <a:defRPr sz="35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The digital transformation drives clinical informatics positions in the NHS that support technology-based job redesign projects.</a:t>
          </a:r>
          <a:endParaRPr>
            <a:solidFill>
              <a:schemeClr val="dk1"/>
            </a:solidFill>
          </a:endParaRPr>
        </a:p>
      </dsp:txBody>
      <dsp:txXfrm>
        <a:off x="849630" y="2127040"/>
        <a:ext cx="13723649" cy="1357920"/>
      </dsp:txXfrm>
    </dsp:sp>
    <dsp:sp modelId="{19C20E82-BA61-4FEC-944C-37D27FAA76A8}">
      <dsp:nvSpPr>
        <dsp:cNvPr id="11" name="Rectangle 10"/>
        <dsp:cNvSpPr/>
      </dsp:nvSpPr>
      <dsp:spPr bwMode="white">
        <a:xfrm>
          <a:off x="0" y="4892560"/>
          <a:ext cx="16992600" cy="1159200"/>
        </a:xfrm>
        <a:prstGeom prst="rect">
          <a:avLst/>
        </a:prstGeom>
      </dsp:spPr>
      <dsp:style>
        <a:lnRef idx="2">
          <a:schemeClr val="accent6"/>
        </a:lnRef>
        <a:fillRef idx="1">
          <a:schemeClr val="accent6">
            <a:alpha val="90000"/>
            <a:tint val="40000"/>
          </a:schemeClr>
        </a:fillRef>
        <a:effectRef idx="0">
          <a:scrgbClr r="0" g="0" b="0"/>
        </a:effectRef>
        <a:fontRef idx="minor"/>
      </dsp:style>
      <dsp:txBody>
        <a:bodyPr lIns="1318814" tIns="958088" rIns="1318814" bIns="327152" anchor="t"/>
        <a:lstStyle>
          <a:lvl1pPr algn="l">
            <a:defRPr sz="4600"/>
          </a:lvl1pPr>
          <a:lvl2pPr marL="285750" indent="-285750" algn="l">
            <a:defRPr sz="4600"/>
          </a:lvl2pPr>
          <a:lvl3pPr marL="571500" indent="-285750" algn="l">
            <a:defRPr sz="4600"/>
          </a:lvl3pPr>
          <a:lvl4pPr marL="857250" indent="-285750" algn="l">
            <a:defRPr sz="4600"/>
          </a:lvl4pPr>
          <a:lvl5pPr marL="1143000" indent="-285750" algn="l">
            <a:defRPr sz="4600"/>
          </a:lvl5pPr>
          <a:lvl6pPr marL="1428750" indent="-285750" algn="l">
            <a:defRPr sz="4600"/>
          </a:lvl6pPr>
          <a:lvl7pPr marL="1714500" indent="-285750" algn="l">
            <a:defRPr sz="4600"/>
          </a:lvl7pPr>
          <a:lvl8pPr marL="2000250" indent="-285750" algn="l">
            <a:defRPr sz="4600"/>
          </a:lvl8pPr>
          <a:lvl9pPr marL="2286000" indent="-285750" algn="l">
            <a:defRPr sz="4600"/>
          </a:lvl9pPr>
        </a:lstStyle>
        <a:p>
          <a:endParaRPr>
            <a:solidFill>
              <a:schemeClr val="dk1"/>
            </a:solidFill>
          </a:endParaRPr>
        </a:p>
      </dsp:txBody>
      <dsp:txXfrm>
        <a:off x="0" y="4892560"/>
        <a:ext cx="16992600" cy="1159200"/>
      </dsp:txXfrm>
    </dsp:sp>
    <dsp:sp modelId="{3F9A4AE6-52F0-4D05-B18D-7A9EABE4F1E0}">
      <dsp:nvSpPr>
        <dsp:cNvPr id="10" name="Rounded Rectangle 9"/>
        <dsp:cNvSpPr/>
      </dsp:nvSpPr>
      <dsp:spPr bwMode="white">
        <a:xfrm>
          <a:off x="849630" y="4213600"/>
          <a:ext cx="13723649" cy="1357920"/>
        </a:xfrm>
        <a:prstGeom prst="roundRect">
          <a:avLst/>
        </a:prstGeom>
      </dsp:spPr>
      <dsp:style>
        <a:lnRef idx="2">
          <a:schemeClr val="accent6">
            <a:shade val="80000"/>
          </a:schemeClr>
        </a:lnRef>
        <a:fillRef idx="1">
          <a:schemeClr val="lt1"/>
        </a:fillRef>
        <a:effectRef idx="0">
          <a:scrgbClr r="0" g="0" b="0"/>
        </a:effectRef>
        <a:fontRef idx="minor">
          <a:schemeClr val="lt1"/>
        </a:fontRef>
      </dsp:style>
      <dsp:txBody>
        <a:bodyPr lIns="449595" tIns="0" rIns="449595" bIns="0" anchor="ctr"/>
        <a:lstStyle>
          <a:lvl1pPr algn="l">
            <a:defRPr sz="4600"/>
          </a:lvl1pPr>
          <a:lvl2pPr marL="285750" indent="-285750" algn="l">
            <a:defRPr sz="3500"/>
          </a:lvl2pPr>
          <a:lvl3pPr marL="571500" indent="-285750" algn="l">
            <a:defRPr sz="3500"/>
          </a:lvl3pPr>
          <a:lvl4pPr marL="857250" indent="-285750" algn="l">
            <a:defRPr sz="3500"/>
          </a:lvl4pPr>
          <a:lvl5pPr marL="1143000" indent="-285750" algn="l">
            <a:defRPr sz="3500"/>
          </a:lvl5pPr>
          <a:lvl6pPr marL="1428750" indent="-285750" algn="l">
            <a:defRPr sz="3500"/>
          </a:lvl6pPr>
          <a:lvl7pPr marL="1714500" indent="-285750" algn="l">
            <a:defRPr sz="3500"/>
          </a:lvl7pPr>
          <a:lvl8pPr marL="2000250" indent="-285750" algn="l">
            <a:defRPr sz="3500"/>
          </a:lvl8pPr>
          <a:lvl9pPr marL="2286000" indent="-285750" algn="l">
            <a:defRPr sz="35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AI Training &amp; Workforce upskilling improves Digital capability, agility, and resilience of the future workforce (NHS, 2026e).</a:t>
          </a:r>
          <a:endParaRPr>
            <a:solidFill>
              <a:schemeClr val="dk1"/>
            </a:solidFill>
          </a:endParaRPr>
        </a:p>
      </dsp:txBody>
      <dsp:txXfrm>
        <a:off x="849630" y="4213600"/>
        <a:ext cx="13723649" cy="1357920"/>
      </dsp:txXfrm>
    </dsp:sp>
    <dsp:sp modelId="{C4F6ECF7-7150-40AC-BB6F-4043B69C0410}">
      <dsp:nvSpPr>
        <dsp:cNvPr id="14" name="Rectangle 13"/>
        <dsp:cNvSpPr/>
      </dsp:nvSpPr>
      <dsp:spPr bwMode="white">
        <a:xfrm>
          <a:off x="0" y="6979120"/>
          <a:ext cx="16992600" cy="1159200"/>
        </a:xfrm>
        <a:prstGeom prst="rect">
          <a:avLst/>
        </a:prstGeom>
      </dsp:spPr>
      <dsp:style>
        <a:lnRef idx="2">
          <a:schemeClr val="accent6"/>
        </a:lnRef>
        <a:fillRef idx="1">
          <a:schemeClr val="accent6">
            <a:alpha val="90000"/>
            <a:tint val="40000"/>
          </a:schemeClr>
        </a:fillRef>
        <a:effectRef idx="0">
          <a:scrgbClr r="0" g="0" b="0"/>
        </a:effectRef>
        <a:fontRef idx="minor"/>
      </dsp:style>
      <dsp:txBody>
        <a:bodyPr lIns="1318814" tIns="958088" rIns="1318814" bIns="327152" anchor="t"/>
        <a:lstStyle>
          <a:lvl1pPr algn="l">
            <a:defRPr sz="4600"/>
          </a:lvl1pPr>
          <a:lvl2pPr marL="285750" indent="-285750" algn="l">
            <a:defRPr sz="4600"/>
          </a:lvl2pPr>
          <a:lvl3pPr marL="571500" indent="-285750" algn="l">
            <a:defRPr sz="4600"/>
          </a:lvl3pPr>
          <a:lvl4pPr marL="857250" indent="-285750" algn="l">
            <a:defRPr sz="4600"/>
          </a:lvl4pPr>
          <a:lvl5pPr marL="1143000" indent="-285750" algn="l">
            <a:defRPr sz="4600"/>
          </a:lvl5pPr>
          <a:lvl6pPr marL="1428750" indent="-285750" algn="l">
            <a:defRPr sz="4600"/>
          </a:lvl6pPr>
          <a:lvl7pPr marL="1714500" indent="-285750" algn="l">
            <a:defRPr sz="4600"/>
          </a:lvl7pPr>
          <a:lvl8pPr marL="2000250" indent="-285750" algn="l">
            <a:defRPr sz="4600"/>
          </a:lvl8pPr>
          <a:lvl9pPr marL="2286000" indent="-285750" algn="l">
            <a:defRPr sz="4600"/>
          </a:lvl9pPr>
        </a:lstStyle>
        <a:p>
          <a:endParaRPr>
            <a:solidFill>
              <a:schemeClr val="dk1"/>
            </a:solidFill>
          </a:endParaRPr>
        </a:p>
      </dsp:txBody>
      <dsp:txXfrm>
        <a:off x="0" y="6979120"/>
        <a:ext cx="16992600" cy="1159200"/>
      </dsp:txXfrm>
    </dsp:sp>
    <dsp:sp modelId="{653535A3-FF78-46D6-A14C-E171895C118A}">
      <dsp:nvSpPr>
        <dsp:cNvPr id="13" name="Rounded Rectangle 12"/>
        <dsp:cNvSpPr/>
      </dsp:nvSpPr>
      <dsp:spPr bwMode="white">
        <a:xfrm>
          <a:off x="849630" y="6300160"/>
          <a:ext cx="13723649" cy="1357920"/>
        </a:xfrm>
        <a:prstGeom prst="roundRect">
          <a:avLst/>
        </a:prstGeom>
      </dsp:spPr>
      <dsp:style>
        <a:lnRef idx="2">
          <a:schemeClr val="accent6">
            <a:shade val="80000"/>
          </a:schemeClr>
        </a:lnRef>
        <a:fillRef idx="1">
          <a:schemeClr val="lt1"/>
        </a:fillRef>
        <a:effectRef idx="0">
          <a:scrgbClr r="0" g="0" b="0"/>
        </a:effectRef>
        <a:fontRef idx="minor">
          <a:schemeClr val="lt1"/>
        </a:fontRef>
      </dsp:style>
      <dsp:txBody>
        <a:bodyPr lIns="449595" tIns="0" rIns="449595" bIns="0" anchor="ctr"/>
        <a:lstStyle>
          <a:lvl1pPr algn="l">
            <a:defRPr sz="4600"/>
          </a:lvl1pPr>
          <a:lvl2pPr marL="285750" indent="-285750" algn="l">
            <a:defRPr sz="3500"/>
          </a:lvl2pPr>
          <a:lvl3pPr marL="571500" indent="-285750" algn="l">
            <a:defRPr sz="3500"/>
          </a:lvl3pPr>
          <a:lvl4pPr marL="857250" indent="-285750" algn="l">
            <a:defRPr sz="3500"/>
          </a:lvl4pPr>
          <a:lvl5pPr marL="1143000" indent="-285750" algn="l">
            <a:defRPr sz="3500"/>
          </a:lvl5pPr>
          <a:lvl6pPr marL="1428750" indent="-285750" algn="l">
            <a:defRPr sz="3500"/>
          </a:lvl6pPr>
          <a:lvl7pPr marL="1714500" indent="-285750" algn="l">
            <a:defRPr sz="3500"/>
          </a:lvl7pPr>
          <a:lvl8pPr marL="2000250" indent="-285750" algn="l">
            <a:defRPr sz="3500"/>
          </a:lvl8pPr>
          <a:lvl9pPr marL="2286000" indent="-285750" algn="l">
            <a:defRPr sz="3500"/>
          </a:lvl9pPr>
        </a:lstStyle>
        <a:p>
          <a:pPr lvl="0">
            <a:lnSpc>
              <a:spcPct val="100000"/>
            </a:lnSpc>
            <a:spcBef>
              <a:spcPct val="0"/>
            </a:spcBef>
            <a:spcAft>
              <a:spcPct val="35000"/>
            </a:spcAft>
            <a:buFont typeface="Arial" panose="020B0604020202020204" pitchFamily="34" charset="0"/>
            <a:buChar char="●"/>
          </a:pPr>
          <a:r>
            <a:rPr lang="en-IN" sz="3600" u="none">
              <a:solidFill>
                <a:schemeClr val="dk1"/>
              </a:solidFill>
              <a:latin typeface="Times New Roman" panose="02020603050405020304" pitchFamily="18" charset="0"/>
              <a:cs typeface="Times New Roman" panose="02020603050405020304" pitchFamily="18" charset="0"/>
            </a:rPr>
            <a:t>Almost 60% of NHS workers feel that AI helps in making health care better by creating new opportunities for innovation (Stewart, 2026).</a:t>
          </a:r>
          <a:endParaRPr>
            <a:solidFill>
              <a:schemeClr val="dk1"/>
            </a:solidFill>
          </a:endParaRPr>
        </a:p>
      </dsp:txBody>
      <dsp:txXfrm>
        <a:off x="849630" y="6300160"/>
        <a:ext cx="13723649" cy="1357920"/>
      </dsp:txXfrm>
    </dsp:sp>
    <dsp:sp modelId="{D67C992E-4F91-41F2-AD94-598098967824}">
      <dsp:nvSpPr>
        <dsp:cNvPr id="3" name="Rectangle 2" hidden="1"/>
        <dsp:cNvSpPr/>
      </dsp:nvSpPr>
      <dsp:spPr>
        <a:xfrm>
          <a:off x="0" y="40480"/>
          <a:ext cx="849630" cy="1357920"/>
        </a:xfrm>
        <a:prstGeom prst="rect">
          <a:avLst/>
        </a:prstGeom>
      </dsp:spPr>
      <dsp:txXfrm>
        <a:off x="0" y="40480"/>
        <a:ext cx="849630" cy="1357920"/>
      </dsp:txXfrm>
    </dsp:sp>
    <dsp:sp modelId="{4C9C9700-0A09-46FE-815F-ADD0588047DE}">
      <dsp:nvSpPr>
        <dsp:cNvPr id="6" name="Rectangle 5" hidden="1"/>
        <dsp:cNvSpPr/>
      </dsp:nvSpPr>
      <dsp:spPr>
        <a:xfrm>
          <a:off x="0" y="2127040"/>
          <a:ext cx="849630" cy="1357920"/>
        </a:xfrm>
        <a:prstGeom prst="rect">
          <a:avLst/>
        </a:prstGeom>
      </dsp:spPr>
      <dsp:txXfrm>
        <a:off x="0" y="2127040"/>
        <a:ext cx="849630" cy="1357920"/>
      </dsp:txXfrm>
    </dsp:sp>
    <dsp:sp modelId="{425B196E-35B6-45DC-B122-7ABD9AEA079E}">
      <dsp:nvSpPr>
        <dsp:cNvPr id="9" name="Rectangle 8" hidden="1"/>
        <dsp:cNvSpPr/>
      </dsp:nvSpPr>
      <dsp:spPr>
        <a:xfrm>
          <a:off x="0" y="4213600"/>
          <a:ext cx="849630" cy="1357920"/>
        </a:xfrm>
        <a:prstGeom prst="rect">
          <a:avLst/>
        </a:prstGeom>
      </dsp:spPr>
      <dsp:txXfrm>
        <a:off x="0" y="4213600"/>
        <a:ext cx="849630" cy="1357920"/>
      </dsp:txXfrm>
    </dsp:sp>
    <dsp:sp modelId="{9644DBF7-2E41-4F4F-8E0B-27B853FDF02D}">
      <dsp:nvSpPr>
        <dsp:cNvPr id="12" name="Rectangle 11" hidden="1"/>
        <dsp:cNvSpPr/>
      </dsp:nvSpPr>
      <dsp:spPr>
        <a:xfrm>
          <a:off x="0" y="6300160"/>
          <a:ext cx="849630" cy="1357920"/>
        </a:xfrm>
        <a:prstGeom prst="rect">
          <a:avLst/>
        </a:prstGeom>
      </dsp:spPr>
      <dsp:txXfrm>
        <a:off x="0" y="6300160"/>
        <a:ext cx="849630" cy="1357920"/>
      </dsp:txXfrm>
    </dsp:sp>
  </dsp:spTree>
</dsp:drawing>
</file>

<file path=ppt/diagrams/drawing7.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5726054" cy="8105638"/>
        <a:chOff x="0" y="0"/>
        <a:chExt cx="15726054" cy="8105638"/>
      </a:xfrm>
    </dsp:grpSpPr>
    <dsp:sp modelId="{205BF75D-A09A-4B9A-8871-0BC82ACB6EDA}">
      <dsp:nvSpPr>
        <dsp:cNvPr id="3" name="Rectangle 2"/>
        <dsp:cNvSpPr/>
      </dsp:nvSpPr>
      <dsp:spPr bwMode="white">
        <a:xfrm>
          <a:off x="1087321" y="-31"/>
          <a:ext cx="6692755" cy="3741094"/>
        </a:xfrm>
        <a:prstGeom prst="rect">
          <a:avLst/>
        </a:prstGeom>
      </dsp:spPr>
      <dsp:style>
        <a:lnRef idx="1">
          <a:schemeClr val="accent6"/>
        </a:lnRef>
        <a:fillRef idx="2">
          <a:schemeClr val="accent6"/>
        </a:fillRef>
        <a:effectRef idx="1">
          <a:schemeClr val="accent6"/>
        </a:effectRef>
        <a:fontRef idx="minor">
          <a:schemeClr val="dk1"/>
        </a:fontRef>
      </dsp:style>
      <dsp:txBody>
        <a:bodyPr lIns="137160" tIns="137160" rIns="137160" bIns="13716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600" u="none" dirty="0">
              <a:solidFill>
                <a:schemeClr val="dk1"/>
              </a:solidFill>
              <a:latin typeface="Times New Roman" panose="02020603050405020304" pitchFamily="18" charset="0"/>
              <a:cs typeface="Times New Roman" panose="02020603050405020304" pitchFamily="18" charset="0"/>
            </a:rPr>
            <a:t>AI can greatly enhance the potential for job design, but insufficiently prepared people can be a huge constraint in the sustainable evolution of job design and organisational capacity (Yang and Jiang, 2025).</a:t>
          </a:r>
          <a:endParaRPr lang="en-IN" sz="3600" dirty="0">
            <a:solidFill>
              <a:schemeClr val="dk1"/>
            </a:solidFill>
            <a:latin typeface="Times New Roman" panose="02020603050405020304" pitchFamily="18" charset="0"/>
            <a:cs typeface="Times New Roman" panose="02020603050405020304" pitchFamily="18" charset="0"/>
          </a:endParaRPr>
        </a:p>
      </dsp:txBody>
      <dsp:txXfrm>
        <a:off x="1087321" y="-31"/>
        <a:ext cx="6692755" cy="3741094"/>
      </dsp:txXfrm>
    </dsp:sp>
    <dsp:sp modelId="{D95B1236-7B95-4610-B350-131974B078B5}">
      <dsp:nvSpPr>
        <dsp:cNvPr id="4" name="Rectangle 3"/>
        <dsp:cNvSpPr/>
      </dsp:nvSpPr>
      <dsp:spPr bwMode="white">
        <a:xfrm>
          <a:off x="8403592" y="-31"/>
          <a:ext cx="6235157" cy="3741094"/>
        </a:xfrm>
        <a:prstGeom prst="rect">
          <a:avLst/>
        </a:prstGeom>
      </dsp:spPr>
      <dsp:style>
        <a:lnRef idx="1">
          <a:schemeClr val="accent5"/>
        </a:lnRef>
        <a:fillRef idx="2">
          <a:schemeClr val="accent5"/>
        </a:fillRef>
        <a:effectRef idx="1">
          <a:schemeClr val="accent5"/>
        </a:effectRef>
        <a:fontRef idx="minor">
          <a:schemeClr val="dk1"/>
        </a:fontRef>
      </dsp:style>
      <dsp:txBody>
        <a:bodyPr lIns="137160" tIns="137160" rIns="137160" bIns="13716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600" u="none" dirty="0">
              <a:solidFill>
                <a:schemeClr val="dk1"/>
              </a:solidFill>
              <a:latin typeface="Times New Roman" panose="02020603050405020304" pitchFamily="18" charset="0"/>
              <a:cs typeface="Times New Roman" panose="02020603050405020304" pitchFamily="18" charset="0"/>
            </a:rPr>
            <a:t>Digital technologies add to satisfaction but create uncertainty and disengagement when there is not the right infrastructure.</a:t>
          </a:r>
          <a:endParaRPr>
            <a:solidFill>
              <a:schemeClr val="dk1"/>
            </a:solidFill>
          </a:endParaRPr>
        </a:p>
      </dsp:txBody>
      <dsp:txXfrm>
        <a:off x="8403592" y="-31"/>
        <a:ext cx="6235157" cy="3741094"/>
      </dsp:txXfrm>
    </dsp:sp>
    <dsp:sp modelId="{37176980-6AA1-4B3B-A603-5CDEBC733606}">
      <dsp:nvSpPr>
        <dsp:cNvPr id="5" name="Rectangle 4"/>
        <dsp:cNvSpPr/>
      </dsp:nvSpPr>
      <dsp:spPr bwMode="white">
        <a:xfrm>
          <a:off x="1087321" y="4364575"/>
          <a:ext cx="6692755" cy="3741094"/>
        </a:xfrm>
        <a:prstGeom prst="rect">
          <a:avLst/>
        </a:prstGeom>
      </dsp:spPr>
      <dsp:style>
        <a:lnRef idx="1">
          <a:schemeClr val="accent3"/>
        </a:lnRef>
        <a:fillRef idx="2">
          <a:schemeClr val="accent3"/>
        </a:fillRef>
        <a:effectRef idx="1">
          <a:schemeClr val="accent3"/>
        </a:effectRef>
        <a:fontRef idx="minor">
          <a:schemeClr val="dk1"/>
        </a:fontRef>
      </dsp:style>
      <dsp:txBody>
        <a:bodyPr lIns="137160" tIns="137160" rIns="137160" bIns="13716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600" u="none" dirty="0">
              <a:solidFill>
                <a:schemeClr val="dk1"/>
              </a:solidFill>
              <a:latin typeface="Times New Roman" panose="02020603050405020304" pitchFamily="18" charset="0"/>
              <a:cs typeface="Times New Roman" panose="02020603050405020304" pitchFamily="18" charset="0"/>
            </a:rPr>
            <a:t>Governance, training, funds, and implementation capacity are some other areas of need at the country and regional level across the country that reduce the potential of efficiency through AI (Stewart and Brown, 2019).</a:t>
          </a:r>
          <a:endParaRPr>
            <a:solidFill>
              <a:schemeClr val="dk1"/>
            </a:solidFill>
          </a:endParaRPr>
        </a:p>
      </dsp:txBody>
      <dsp:txXfrm>
        <a:off x="1087321" y="4364575"/>
        <a:ext cx="6692755" cy="3741094"/>
      </dsp:txXfrm>
    </dsp:sp>
    <dsp:sp modelId="{79406DFB-E376-4D99-8246-99D9272BCB99}">
      <dsp:nvSpPr>
        <dsp:cNvPr id="6" name="Rectangle 5"/>
        <dsp:cNvSpPr/>
      </dsp:nvSpPr>
      <dsp:spPr bwMode="white">
        <a:xfrm>
          <a:off x="8403592" y="4364575"/>
          <a:ext cx="6235157" cy="3741094"/>
        </a:xfrm>
        <a:prstGeom prst="rect">
          <a:avLst/>
        </a:prstGeom>
      </dsp:spPr>
      <dsp:style>
        <a:lnRef idx="1">
          <a:schemeClr val="accent4"/>
        </a:lnRef>
        <a:fillRef idx="2">
          <a:schemeClr val="accent4"/>
        </a:fillRef>
        <a:effectRef idx="1">
          <a:schemeClr val="accent4"/>
        </a:effectRef>
        <a:fontRef idx="minor">
          <a:schemeClr val="dk1"/>
        </a:fontRef>
      </dsp:style>
      <dsp:txBody>
        <a:bodyPr lIns="137160" tIns="137160" rIns="137160" bIns="13716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600" u="none" dirty="0">
              <a:solidFill>
                <a:schemeClr val="dk1"/>
              </a:solidFill>
              <a:latin typeface="Times New Roman" panose="02020603050405020304" pitchFamily="18" charset="0"/>
              <a:cs typeface="Times New Roman" panose="02020603050405020304" pitchFamily="18" charset="0"/>
            </a:rPr>
            <a:t>The balance of innovation and wellbeing of the workforce shapes longer-term productivity and resilience in the NHS and its service quality outcomes.</a:t>
          </a:r>
          <a:endParaRPr>
            <a:solidFill>
              <a:schemeClr val="dk1"/>
            </a:solidFill>
          </a:endParaRPr>
        </a:p>
      </dsp:txBody>
      <dsp:txXfrm>
        <a:off x="8403592" y="4364575"/>
        <a:ext cx="6235157" cy="3741094"/>
      </dsp:txXfrm>
    </dsp:sp>
  </dsp:spTree>
</dsp:drawing>
</file>

<file path=ppt/diagrams/drawing8.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5726054" cy="8105638"/>
        <a:chOff x="0" y="0"/>
        <a:chExt cx="15726054" cy="8105638"/>
      </a:xfrm>
    </dsp:grpSpPr>
    <dsp:sp modelId="{205BF75D-A09A-4B9A-8871-0BC82ACB6EDA}">
      <dsp:nvSpPr>
        <dsp:cNvPr id="3" name="Rectangle 2"/>
        <dsp:cNvSpPr/>
      </dsp:nvSpPr>
      <dsp:spPr bwMode="white">
        <a:xfrm>
          <a:off x="1087321" y="-31"/>
          <a:ext cx="6692755" cy="3741094"/>
        </a:xfrm>
        <a:prstGeom prst="rect">
          <a:avLst/>
        </a:prstGeom>
      </dsp:spPr>
      <dsp:style>
        <a:lnRef idx="1">
          <a:schemeClr val="accent6"/>
        </a:lnRef>
        <a:fillRef idx="2">
          <a:schemeClr val="accent6"/>
        </a:fillRef>
        <a:effectRef idx="1">
          <a:schemeClr val="accent6"/>
        </a:effectRef>
        <a:fontRef idx="minor">
          <a:schemeClr val="dk1"/>
        </a:fontRef>
      </dsp:style>
      <dsp:txBody>
        <a:bodyPr lIns="137160" tIns="137160" rIns="137160" bIns="13716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600" u="none" dirty="0">
              <a:solidFill>
                <a:schemeClr val="dk1"/>
              </a:solidFill>
              <a:latin typeface="Times New Roman" panose="02020603050405020304" pitchFamily="18" charset="0"/>
              <a:cs typeface="Times New Roman" panose="02020603050405020304" pitchFamily="18" charset="0"/>
            </a:rPr>
            <a:t>AI can greatly enhance the potential for job design, but insufficiently prepared people can be a huge constraint in the sustainable evolution of job design and organisational capacity (Yang and Jiang, 2025).</a:t>
          </a:r>
          <a:endParaRPr lang="en-IN" sz="3600" dirty="0">
            <a:solidFill>
              <a:schemeClr val="dk1"/>
            </a:solidFill>
            <a:latin typeface="Times New Roman" panose="02020603050405020304" pitchFamily="18" charset="0"/>
            <a:cs typeface="Times New Roman" panose="02020603050405020304" pitchFamily="18" charset="0"/>
          </a:endParaRPr>
        </a:p>
      </dsp:txBody>
      <dsp:txXfrm>
        <a:off x="1087321" y="-31"/>
        <a:ext cx="6692755" cy="3741094"/>
      </dsp:txXfrm>
    </dsp:sp>
    <dsp:sp modelId="{D95B1236-7B95-4610-B350-131974B078B5}">
      <dsp:nvSpPr>
        <dsp:cNvPr id="4" name="Rectangle 3"/>
        <dsp:cNvSpPr/>
      </dsp:nvSpPr>
      <dsp:spPr bwMode="white">
        <a:xfrm>
          <a:off x="8403592" y="-31"/>
          <a:ext cx="6235157" cy="3741094"/>
        </a:xfrm>
        <a:prstGeom prst="rect">
          <a:avLst/>
        </a:prstGeom>
      </dsp:spPr>
      <dsp:style>
        <a:lnRef idx="1">
          <a:schemeClr val="accent5"/>
        </a:lnRef>
        <a:fillRef idx="2">
          <a:schemeClr val="accent5"/>
        </a:fillRef>
        <a:effectRef idx="1">
          <a:schemeClr val="accent5"/>
        </a:effectRef>
        <a:fontRef idx="minor">
          <a:schemeClr val="dk1"/>
        </a:fontRef>
      </dsp:style>
      <dsp:txBody>
        <a:bodyPr lIns="137160" tIns="137160" rIns="137160" bIns="13716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600" u="none" dirty="0">
              <a:solidFill>
                <a:schemeClr val="dk1"/>
              </a:solidFill>
              <a:latin typeface="Times New Roman" panose="02020603050405020304" pitchFamily="18" charset="0"/>
              <a:cs typeface="Times New Roman" panose="02020603050405020304" pitchFamily="18" charset="0"/>
            </a:rPr>
            <a:t>Digital technologies add to satisfaction but create uncertainty and disengagement when there is not the right infrastructure.</a:t>
          </a:r>
          <a:endParaRPr>
            <a:solidFill>
              <a:schemeClr val="dk1"/>
            </a:solidFill>
          </a:endParaRPr>
        </a:p>
      </dsp:txBody>
      <dsp:txXfrm>
        <a:off x="8403592" y="-31"/>
        <a:ext cx="6235157" cy="3741094"/>
      </dsp:txXfrm>
    </dsp:sp>
    <dsp:sp modelId="{37176980-6AA1-4B3B-A603-5CDEBC733606}">
      <dsp:nvSpPr>
        <dsp:cNvPr id="5" name="Rectangle 4"/>
        <dsp:cNvSpPr/>
      </dsp:nvSpPr>
      <dsp:spPr bwMode="white">
        <a:xfrm>
          <a:off x="1087321" y="4364575"/>
          <a:ext cx="6692755" cy="3741094"/>
        </a:xfrm>
        <a:prstGeom prst="rect">
          <a:avLst/>
        </a:prstGeom>
      </dsp:spPr>
      <dsp:style>
        <a:lnRef idx="1">
          <a:schemeClr val="accent3"/>
        </a:lnRef>
        <a:fillRef idx="2">
          <a:schemeClr val="accent3"/>
        </a:fillRef>
        <a:effectRef idx="1">
          <a:schemeClr val="accent3"/>
        </a:effectRef>
        <a:fontRef idx="minor">
          <a:schemeClr val="dk1"/>
        </a:fontRef>
      </dsp:style>
      <dsp:txBody>
        <a:bodyPr lIns="137160" tIns="137160" rIns="137160" bIns="13716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600" u="none" dirty="0">
              <a:solidFill>
                <a:schemeClr val="dk1"/>
              </a:solidFill>
              <a:latin typeface="Times New Roman" panose="02020603050405020304" pitchFamily="18" charset="0"/>
              <a:cs typeface="Times New Roman" panose="02020603050405020304" pitchFamily="18" charset="0"/>
            </a:rPr>
            <a:t>Governance, training, funds, and implementation capacity are some other areas of need at the country and regional level across the country that reduce the potential of efficiency through AI (Stewart and Brown, 2019).</a:t>
          </a:r>
          <a:endParaRPr>
            <a:solidFill>
              <a:schemeClr val="dk1"/>
            </a:solidFill>
          </a:endParaRPr>
        </a:p>
      </dsp:txBody>
      <dsp:txXfrm>
        <a:off x="1087321" y="4364575"/>
        <a:ext cx="6692755" cy="3741094"/>
      </dsp:txXfrm>
    </dsp:sp>
    <dsp:sp modelId="{79406DFB-E376-4D99-8246-99D9272BCB99}">
      <dsp:nvSpPr>
        <dsp:cNvPr id="6" name="Rectangle 5"/>
        <dsp:cNvSpPr/>
      </dsp:nvSpPr>
      <dsp:spPr bwMode="white">
        <a:xfrm>
          <a:off x="8403592" y="4364575"/>
          <a:ext cx="6235157" cy="3741094"/>
        </a:xfrm>
        <a:prstGeom prst="rect">
          <a:avLst/>
        </a:prstGeom>
      </dsp:spPr>
      <dsp:style>
        <a:lnRef idx="1">
          <a:schemeClr val="accent4"/>
        </a:lnRef>
        <a:fillRef idx="2">
          <a:schemeClr val="accent4"/>
        </a:fillRef>
        <a:effectRef idx="1">
          <a:schemeClr val="accent4"/>
        </a:effectRef>
        <a:fontRef idx="minor">
          <a:schemeClr val="dk1"/>
        </a:fontRef>
      </dsp:style>
      <dsp:txBody>
        <a:bodyPr lIns="137160" tIns="137160" rIns="137160" bIns="13716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600" u="none" dirty="0">
              <a:solidFill>
                <a:schemeClr val="dk1"/>
              </a:solidFill>
              <a:latin typeface="Times New Roman" panose="02020603050405020304" pitchFamily="18" charset="0"/>
              <a:cs typeface="Times New Roman" panose="02020603050405020304" pitchFamily="18" charset="0"/>
            </a:rPr>
            <a:t>The balance of innovation and wellbeing of the workforce shapes longer-term productivity and resilience in the NHS and its service quality outcomes.</a:t>
          </a:r>
          <a:endParaRPr>
            <a:solidFill>
              <a:schemeClr val="dk1"/>
            </a:solidFill>
          </a:endParaRPr>
        </a:p>
      </dsp:txBody>
      <dsp:txXfrm>
        <a:off x="8403592" y="4364575"/>
        <a:ext cx="6235157" cy="3741094"/>
      </dsp:txXfrm>
    </dsp:sp>
  </dsp:spTree>
</dsp:drawing>
</file>

<file path=ppt/diagrams/drawing9.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6306800" cy="8069004"/>
        <a:chOff x="0" y="0"/>
        <a:chExt cx="16306800" cy="8069004"/>
      </a:xfrm>
    </dsp:grpSpPr>
    <dsp:sp modelId="{44341E2D-82EC-4FA3-9841-FF8CE77643ED}">
      <dsp:nvSpPr>
        <dsp:cNvPr id="3" name="Rectangle 2"/>
        <dsp:cNvSpPr/>
      </dsp:nvSpPr>
      <dsp:spPr bwMode="white">
        <a:xfrm>
          <a:off x="0" y="6620090"/>
          <a:ext cx="16306800" cy="1448914"/>
        </a:xfrm>
        <a:prstGeom prst="rect">
          <a:avLst/>
        </a:prstGeom>
      </dsp:spPr>
      <dsp:style>
        <a:lnRef idx="2">
          <a:schemeClr val="lt1"/>
        </a:lnRef>
        <a:fillRef idx="1">
          <a:schemeClr val="accent2">
            <a:hueOff val="0"/>
            <a:satOff val="0"/>
            <a:lumOff val="0"/>
            <a:alpha val="100000"/>
          </a:schemeClr>
        </a:fillRef>
        <a:effectRef idx="0">
          <a:scrgbClr r="0" g="0" b="0"/>
        </a:effectRef>
        <a:fontRef idx="minor">
          <a:schemeClr val="lt1"/>
        </a:fontRef>
      </dsp:style>
      <dsp:txBody>
        <a:bodyPr lIns="227584" tIns="227584" rIns="227584" bIns="227584"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Policy implementation: </a:t>
          </a:r>
          <a:r>
            <a:rPr lang="en-IN" sz="3200" u="none">
              <a:latin typeface="Times New Roman" panose="02020603050405020304" pitchFamily="18" charset="0"/>
              <a:cs typeface="Times New Roman" panose="02020603050405020304" pitchFamily="18" charset="0"/>
            </a:rPr>
            <a:t>Slow procurement and governance approval processes slowed AI implementation in 23 NHS trusts (Advisors, 2025).</a:t>
          </a:r>
        </a:p>
      </dsp:txBody>
      <dsp:txXfrm>
        <a:off x="0" y="6620090"/>
        <a:ext cx="16306800" cy="1448914"/>
      </dsp:txXfrm>
    </dsp:sp>
    <dsp:sp modelId="{36C6671D-4439-455E-B402-4F7D4A764558}">
      <dsp:nvSpPr>
        <dsp:cNvPr id="4" name="Up Arrow Callout 3"/>
        <dsp:cNvSpPr/>
      </dsp:nvSpPr>
      <dsp:spPr bwMode="white">
        <a:xfrm rot="10800000">
          <a:off x="0" y="4413393"/>
          <a:ext cx="16306800" cy="2228430"/>
        </a:xfrm>
        <a:prstGeom prst="upArrowCallout">
          <a:avLst/>
        </a:prstGeom>
      </dsp:spPr>
      <dsp:style>
        <a:lnRef idx="2">
          <a:schemeClr val="lt1"/>
        </a:lnRef>
        <a:fillRef idx="1">
          <a:schemeClr val="accent2">
            <a:hueOff val="1560000"/>
            <a:satOff val="-1960"/>
            <a:lumOff val="392"/>
            <a:alpha val="100000"/>
          </a:schemeClr>
        </a:fillRef>
        <a:effectRef idx="0">
          <a:scrgbClr r="0" g="0" b="0"/>
        </a:effectRef>
        <a:fontRef idx="minor">
          <a:schemeClr val="lt1"/>
        </a:fontRef>
      </dsp:style>
      <dsp:txBody>
        <a:bodyPr rot="10800000" lIns="227584" tIns="227584" rIns="227584" bIns="227584"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Technology:</a:t>
          </a:r>
          <a:r>
            <a:rPr lang="en-IN" sz="3200" u="none">
              <a:latin typeface="Times New Roman" panose="02020603050405020304" pitchFamily="18" charset="0"/>
              <a:cs typeface="Times New Roman" panose="02020603050405020304" pitchFamily="18" charset="0"/>
            </a:rPr>
            <a:t> Employees' competency, confidence in adopting technology and competence in AI training and education are organisation-wise limited.</a:t>
          </a:r>
        </a:p>
      </dsp:txBody>
      <dsp:txXfrm rot="10800000">
        <a:off x="0" y="4413393"/>
        <a:ext cx="16306800" cy="2228430"/>
      </dsp:txXfrm>
    </dsp:sp>
    <dsp:sp modelId="{0366A671-9D3D-4050-930F-46CF07BF392B}">
      <dsp:nvSpPr>
        <dsp:cNvPr id="5" name="Up Arrow Callout 4"/>
        <dsp:cNvSpPr/>
      </dsp:nvSpPr>
      <dsp:spPr bwMode="white">
        <a:xfrm rot="10800000">
          <a:off x="0" y="2206697"/>
          <a:ext cx="16306800" cy="2228430"/>
        </a:xfrm>
        <a:prstGeom prst="upArrowCallout">
          <a:avLst/>
        </a:prstGeom>
      </dsp:spPr>
      <dsp:style>
        <a:lnRef idx="2">
          <a:schemeClr val="lt1"/>
        </a:lnRef>
        <a:fillRef idx="1">
          <a:schemeClr val="accent2">
            <a:hueOff val="3120000"/>
            <a:satOff val="-3921"/>
            <a:lumOff val="784"/>
            <a:alpha val="100000"/>
          </a:schemeClr>
        </a:fillRef>
        <a:effectRef idx="0">
          <a:scrgbClr r="0" g="0" b="0"/>
        </a:effectRef>
        <a:fontRef idx="minor">
          <a:schemeClr val="lt1"/>
        </a:fontRef>
      </dsp:style>
      <dsp:txBody>
        <a:bodyPr rot="10800000" lIns="227584" tIns="227584" rIns="227584" bIns="227584"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External pressures: </a:t>
          </a:r>
          <a:r>
            <a:rPr lang="en-IN" sz="3200" u="none">
              <a:latin typeface="Times New Roman" panose="02020603050405020304" pitchFamily="18" charset="0"/>
              <a:cs typeface="Times New Roman" panose="02020603050405020304" pitchFamily="18" charset="0"/>
            </a:rPr>
            <a:t>Demand for AI is increasing, and the adoption rate is outpacing the capacity of the workforce and the organisation (Appiah, 2025).</a:t>
          </a:r>
        </a:p>
      </dsp:txBody>
      <dsp:txXfrm rot="10800000">
        <a:off x="0" y="2206697"/>
        <a:ext cx="16306800" cy="2228430"/>
      </dsp:txXfrm>
    </dsp:sp>
    <dsp:sp modelId="{598DBE35-CA53-4A37-BB4C-11E0A66B5A3B}">
      <dsp:nvSpPr>
        <dsp:cNvPr id="6" name="Up Arrow Callout 5"/>
        <dsp:cNvSpPr/>
      </dsp:nvSpPr>
      <dsp:spPr bwMode="white">
        <a:xfrm rot="10800000">
          <a:off x="0" y="0"/>
          <a:ext cx="16306800" cy="2228430"/>
        </a:xfrm>
        <a:prstGeom prst="upArrowCallout">
          <a:avLst/>
        </a:prstGeom>
      </dsp:spPr>
      <dsp:style>
        <a:lnRef idx="2">
          <a:schemeClr val="lt1"/>
        </a:lnRef>
        <a:fillRef idx="1">
          <a:schemeClr val="accent2">
            <a:hueOff val="4680000"/>
            <a:satOff val="-5881"/>
            <a:lumOff val="1176"/>
            <a:alpha val="100000"/>
          </a:schemeClr>
        </a:fillRef>
        <a:effectRef idx="0">
          <a:scrgbClr r="0" g="0" b="0"/>
        </a:effectRef>
        <a:fontRef idx="minor">
          <a:schemeClr val="lt1"/>
        </a:fontRef>
      </dsp:style>
      <dsp:txBody>
        <a:bodyPr rot="10800000" lIns="227584" tIns="227584" rIns="227584" bIns="227584"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Organisational culture:</a:t>
          </a:r>
          <a:r>
            <a:rPr lang="en-IN" sz="3200" u="none">
              <a:latin typeface="Times New Roman" panose="02020603050405020304" pitchFamily="18" charset="0"/>
              <a:cs typeface="Times New Roman" panose="02020603050405020304" pitchFamily="18" charset="0"/>
            </a:rPr>
            <a:t> The resistance of the employees has an impact on the involvement, cooperation, and successful implementation of AI-based initiatives.</a:t>
          </a:r>
          <a:endParaRPr lang="en-IN" sz="3200">
            <a:latin typeface="Times New Roman" panose="02020603050405020304" pitchFamily="18" charset="0"/>
            <a:cs typeface="Times New Roman" panose="02020603050405020304" pitchFamily="18" charset="0"/>
          </a:endParaRPr>
        </a:p>
      </dsp:txBody>
      <dsp:txXfrm rot="10800000">
        <a:off x="0" y="0"/>
        <a:ext cx="16306800" cy="2228430"/>
      </dsp:txXfrm>
    </dsp:sp>
  </dsp:spTree>
</dsp:drawing>
</file>

<file path=ppt/diagrams/drawing10.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6306800" cy="8069004"/>
        <a:chOff x="0" y="0"/>
        <a:chExt cx="16306800" cy="8069004"/>
      </a:xfrm>
    </dsp:grpSpPr>
    <dsp:sp modelId="{44341E2D-82EC-4FA3-9841-FF8CE77643ED}">
      <dsp:nvSpPr>
        <dsp:cNvPr id="3" name="Rectangle 2"/>
        <dsp:cNvSpPr/>
      </dsp:nvSpPr>
      <dsp:spPr bwMode="white">
        <a:xfrm>
          <a:off x="0" y="6620090"/>
          <a:ext cx="16306800" cy="1448914"/>
        </a:xfrm>
        <a:prstGeom prst="rect">
          <a:avLst/>
        </a:prstGeom>
      </dsp:spPr>
      <dsp:style>
        <a:lnRef idx="2">
          <a:schemeClr val="lt1"/>
        </a:lnRef>
        <a:fillRef idx="1">
          <a:schemeClr val="accent2">
            <a:hueOff val="0"/>
            <a:satOff val="0"/>
            <a:lumOff val="0"/>
            <a:alpha val="100000"/>
          </a:schemeClr>
        </a:fillRef>
        <a:effectRef idx="0">
          <a:scrgbClr r="0" g="0" b="0"/>
        </a:effectRef>
        <a:fontRef idx="minor">
          <a:schemeClr val="lt1"/>
        </a:fontRef>
      </dsp:style>
      <dsp:txBody>
        <a:bodyPr lIns="227584" tIns="227584" rIns="227584" bIns="227584"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Policy implementation: </a:t>
          </a:r>
          <a:r>
            <a:rPr lang="en-IN" sz="3200" u="none">
              <a:latin typeface="Times New Roman" panose="02020603050405020304" pitchFamily="18" charset="0"/>
              <a:cs typeface="Times New Roman" panose="02020603050405020304" pitchFamily="18" charset="0"/>
            </a:rPr>
            <a:t>Slow procurement and governance approval processes slowed AI implementation in 23 NHS trusts (Advisors, 2025).</a:t>
          </a:r>
        </a:p>
      </dsp:txBody>
      <dsp:txXfrm>
        <a:off x="0" y="6620090"/>
        <a:ext cx="16306800" cy="1448914"/>
      </dsp:txXfrm>
    </dsp:sp>
    <dsp:sp modelId="{36C6671D-4439-455E-B402-4F7D4A764558}">
      <dsp:nvSpPr>
        <dsp:cNvPr id="4" name="Up Arrow Callout 3"/>
        <dsp:cNvSpPr/>
      </dsp:nvSpPr>
      <dsp:spPr bwMode="white">
        <a:xfrm rot="10800000">
          <a:off x="0" y="4413393"/>
          <a:ext cx="16306800" cy="2228430"/>
        </a:xfrm>
        <a:prstGeom prst="upArrowCallout">
          <a:avLst/>
        </a:prstGeom>
      </dsp:spPr>
      <dsp:style>
        <a:lnRef idx="2">
          <a:schemeClr val="lt1"/>
        </a:lnRef>
        <a:fillRef idx="1">
          <a:schemeClr val="accent2">
            <a:hueOff val="1560000"/>
            <a:satOff val="-1960"/>
            <a:lumOff val="392"/>
            <a:alpha val="100000"/>
          </a:schemeClr>
        </a:fillRef>
        <a:effectRef idx="0">
          <a:scrgbClr r="0" g="0" b="0"/>
        </a:effectRef>
        <a:fontRef idx="minor">
          <a:schemeClr val="lt1"/>
        </a:fontRef>
      </dsp:style>
      <dsp:txBody>
        <a:bodyPr rot="10800000" lIns="227584" tIns="227584" rIns="227584" bIns="227584"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Technology:</a:t>
          </a:r>
          <a:r>
            <a:rPr lang="en-IN" sz="3200" u="none">
              <a:latin typeface="Times New Roman" panose="02020603050405020304" pitchFamily="18" charset="0"/>
              <a:cs typeface="Times New Roman" panose="02020603050405020304" pitchFamily="18" charset="0"/>
            </a:rPr>
            <a:t> Employees' competency, confidence in adopting technology and competence in AI training and education are organisation-wise limited.</a:t>
          </a:r>
        </a:p>
      </dsp:txBody>
      <dsp:txXfrm rot="10800000">
        <a:off x="0" y="4413393"/>
        <a:ext cx="16306800" cy="2228430"/>
      </dsp:txXfrm>
    </dsp:sp>
    <dsp:sp modelId="{0366A671-9D3D-4050-930F-46CF07BF392B}">
      <dsp:nvSpPr>
        <dsp:cNvPr id="5" name="Up Arrow Callout 4"/>
        <dsp:cNvSpPr/>
      </dsp:nvSpPr>
      <dsp:spPr bwMode="white">
        <a:xfrm rot="10800000">
          <a:off x="0" y="2206697"/>
          <a:ext cx="16306800" cy="2228430"/>
        </a:xfrm>
        <a:prstGeom prst="upArrowCallout">
          <a:avLst/>
        </a:prstGeom>
      </dsp:spPr>
      <dsp:style>
        <a:lnRef idx="2">
          <a:schemeClr val="lt1"/>
        </a:lnRef>
        <a:fillRef idx="1">
          <a:schemeClr val="accent2">
            <a:hueOff val="3120000"/>
            <a:satOff val="-3921"/>
            <a:lumOff val="784"/>
            <a:alpha val="100000"/>
          </a:schemeClr>
        </a:fillRef>
        <a:effectRef idx="0">
          <a:scrgbClr r="0" g="0" b="0"/>
        </a:effectRef>
        <a:fontRef idx="minor">
          <a:schemeClr val="lt1"/>
        </a:fontRef>
      </dsp:style>
      <dsp:txBody>
        <a:bodyPr rot="10800000" lIns="227584" tIns="227584" rIns="227584" bIns="227584"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External pressures: </a:t>
          </a:r>
          <a:r>
            <a:rPr lang="en-IN" sz="3200" u="none">
              <a:latin typeface="Times New Roman" panose="02020603050405020304" pitchFamily="18" charset="0"/>
              <a:cs typeface="Times New Roman" panose="02020603050405020304" pitchFamily="18" charset="0"/>
            </a:rPr>
            <a:t>Demand for AI is increasing, and the adoption rate is outpacing the capacity of the workforce and the organisation (Appiah, 2025).</a:t>
          </a:r>
        </a:p>
      </dsp:txBody>
      <dsp:txXfrm rot="10800000">
        <a:off x="0" y="2206697"/>
        <a:ext cx="16306800" cy="2228430"/>
      </dsp:txXfrm>
    </dsp:sp>
    <dsp:sp modelId="{598DBE35-CA53-4A37-BB4C-11E0A66B5A3B}">
      <dsp:nvSpPr>
        <dsp:cNvPr id="6" name="Up Arrow Callout 5"/>
        <dsp:cNvSpPr/>
      </dsp:nvSpPr>
      <dsp:spPr bwMode="white">
        <a:xfrm rot="10800000">
          <a:off x="0" y="0"/>
          <a:ext cx="16306800" cy="2228430"/>
        </a:xfrm>
        <a:prstGeom prst="upArrowCallout">
          <a:avLst/>
        </a:prstGeom>
      </dsp:spPr>
      <dsp:style>
        <a:lnRef idx="2">
          <a:schemeClr val="lt1"/>
        </a:lnRef>
        <a:fillRef idx="1">
          <a:schemeClr val="accent2">
            <a:hueOff val="4680000"/>
            <a:satOff val="-5881"/>
            <a:lumOff val="1176"/>
            <a:alpha val="100000"/>
          </a:schemeClr>
        </a:fillRef>
        <a:effectRef idx="0">
          <a:scrgbClr r="0" g="0" b="0"/>
        </a:effectRef>
        <a:fontRef idx="minor">
          <a:schemeClr val="lt1"/>
        </a:fontRef>
      </dsp:style>
      <dsp:txBody>
        <a:bodyPr rot="10800000" lIns="227584" tIns="227584" rIns="227584" bIns="227584"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Organisational culture:</a:t>
          </a:r>
          <a:r>
            <a:rPr lang="en-IN" sz="3200" u="none">
              <a:latin typeface="Times New Roman" panose="02020603050405020304" pitchFamily="18" charset="0"/>
              <a:cs typeface="Times New Roman" panose="02020603050405020304" pitchFamily="18" charset="0"/>
            </a:rPr>
            <a:t> The resistance of the employees has an impact on the involvement, cooperation, and successful implementation of AI-based initiatives.</a:t>
          </a:r>
          <a:endParaRPr lang="en-IN" sz="3200">
            <a:latin typeface="Times New Roman" panose="02020603050405020304" pitchFamily="18" charset="0"/>
            <a:cs typeface="Times New Roman" panose="02020603050405020304" pitchFamily="18" charset="0"/>
          </a:endParaRPr>
        </a:p>
      </dsp:txBody>
      <dsp:txXfrm rot="10800000">
        <a:off x="0" y="0"/>
        <a:ext cx="16306800" cy="2228430"/>
      </dsp:txXfrm>
    </dsp:sp>
  </dsp:spTree>
</dsp:drawing>
</file>

<file path=ppt/diagrams/drawing1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6764000" cy="7795965"/>
        <a:chOff x="0" y="0"/>
        <a:chExt cx="16764000" cy="7795965"/>
      </a:xfrm>
    </dsp:grpSpPr>
    <dsp:sp modelId="{2078A6E5-1E3A-41D4-A41A-54994F087E6B}">
      <dsp:nvSpPr>
        <dsp:cNvPr id="3" name="Rectangle 2"/>
        <dsp:cNvSpPr/>
      </dsp:nvSpPr>
      <dsp:spPr bwMode="white">
        <a:xfrm>
          <a:off x="0" y="6396079"/>
          <a:ext cx="16764000" cy="1399886"/>
        </a:xfrm>
        <a:prstGeom prst="rect">
          <a:avLst/>
        </a:prstGeom>
      </dsp:spPr>
      <dsp:style>
        <a:lnRef idx="2">
          <a:schemeClr val="lt1"/>
        </a:lnRef>
        <a:fillRef idx="1">
          <a:schemeClr val="accent3">
            <a:hueOff val="0"/>
            <a:satOff val="0"/>
            <a:lumOff val="0"/>
            <a:alpha val="100000"/>
          </a:schemeClr>
        </a:fillRef>
        <a:effectRef idx="0">
          <a:scrgbClr r="0" g="0" b="0"/>
        </a:effectRef>
        <a:fontRef idx="minor">
          <a:schemeClr val="lt1"/>
        </a:fontRef>
      </dsp:style>
      <dsp:txBody>
        <a:bodyPr lIns="220472" tIns="220472" rIns="220472" bIns="220472" anchor="ctr"/>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a:lnSpc>
              <a:spcPct val="100000"/>
            </a:lnSpc>
            <a:spcBef>
              <a:spcPct val="0"/>
            </a:spcBef>
            <a:spcAft>
              <a:spcPct val="35000"/>
            </a:spcAft>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Technology: </a:t>
          </a:r>
          <a:r>
            <a:rPr lang="en-IN" u="none">
              <a:latin typeface="Times New Roman" panose="02020603050405020304" pitchFamily="18" charset="0"/>
              <a:cs typeface="Times New Roman" panose="02020603050405020304" pitchFamily="18" charset="0"/>
            </a:rPr>
            <a:t>Outdated IT systems prevent the easy adoption of AI, creating operational challenges and frustration for staff (Kar and Kushwaha, 2023).</a:t>
          </a:r>
        </a:p>
      </dsp:txBody>
      <dsp:txXfrm>
        <a:off x="0" y="6396079"/>
        <a:ext cx="16764000" cy="1399886"/>
      </dsp:txXfrm>
    </dsp:sp>
    <dsp:sp modelId="{9E7E0EB5-4761-4BBD-AA0F-269B78956D72}">
      <dsp:nvSpPr>
        <dsp:cNvPr id="4" name="Up Arrow Callout 3"/>
        <dsp:cNvSpPr/>
      </dsp:nvSpPr>
      <dsp:spPr bwMode="white">
        <a:xfrm rot="10800000">
          <a:off x="0" y="4264053"/>
          <a:ext cx="16764000" cy="2153025"/>
        </a:xfrm>
        <a:prstGeom prst="upArrowCallout">
          <a:avLst/>
        </a:prstGeom>
      </dsp:spPr>
      <dsp:style>
        <a:lnRef idx="2">
          <a:schemeClr val="lt1"/>
        </a:lnRef>
        <a:fillRef idx="1">
          <a:schemeClr val="accent3">
            <a:hueOff val="3760000"/>
            <a:satOff val="-5620"/>
            <a:lumOff val="-914"/>
            <a:alpha val="100000"/>
          </a:schemeClr>
        </a:fillRef>
        <a:effectRef idx="0">
          <a:scrgbClr r="0" g="0" b="0"/>
        </a:effectRef>
        <a:fontRef idx="minor">
          <a:schemeClr val="lt1"/>
        </a:fontRef>
      </dsp:style>
      <dsp:txBody>
        <a:bodyPr rot="10800000" lIns="220472" tIns="220472" rIns="220472" bIns="220472" anchor="ctr"/>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a:lnSpc>
              <a:spcPct val="100000"/>
            </a:lnSpc>
            <a:spcBef>
              <a:spcPct val="0"/>
            </a:spcBef>
            <a:spcAft>
              <a:spcPct val="35000"/>
            </a:spcAft>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Governance:</a:t>
          </a:r>
          <a:r>
            <a:rPr lang="en-IN" u="none">
              <a:latin typeface="Times New Roman" panose="02020603050405020304" pitchFamily="18" charset="0"/>
              <a:cs typeface="Times New Roman" panose="02020603050405020304" pitchFamily="18" charset="0"/>
            </a:rPr>
            <a:t> Fragmented NHS systems are barriers to national-level coordination of AI implementation and consistency in workforce policy.</a:t>
          </a:r>
        </a:p>
      </dsp:txBody>
      <dsp:txXfrm rot="10800000">
        <a:off x="0" y="4264053"/>
        <a:ext cx="16764000" cy="2153025"/>
      </dsp:txXfrm>
    </dsp:sp>
    <dsp:sp modelId="{64EFB7EC-02AC-4BBA-AB55-DEBCF785980D}">
      <dsp:nvSpPr>
        <dsp:cNvPr id="5" name="Up Arrow Callout 4"/>
        <dsp:cNvSpPr/>
      </dsp:nvSpPr>
      <dsp:spPr bwMode="white">
        <a:xfrm rot="10800000">
          <a:off x="0" y="2132026"/>
          <a:ext cx="16764000" cy="2153025"/>
        </a:xfrm>
        <a:prstGeom prst="upArrowCallout">
          <a:avLst/>
        </a:prstGeom>
      </dsp:spPr>
      <dsp:style>
        <a:lnRef idx="2">
          <a:schemeClr val="lt1"/>
        </a:lnRef>
        <a:fillRef idx="1">
          <a:schemeClr val="accent3">
            <a:hueOff val="7520000"/>
            <a:satOff val="-11241"/>
            <a:lumOff val="-1829"/>
            <a:alpha val="100000"/>
          </a:schemeClr>
        </a:fillRef>
        <a:effectRef idx="0">
          <a:scrgbClr r="0" g="0" b="0"/>
        </a:effectRef>
        <a:fontRef idx="minor">
          <a:schemeClr val="lt1"/>
        </a:fontRef>
      </dsp:style>
      <dsp:txBody>
        <a:bodyPr rot="10800000" lIns="220472" tIns="220472" rIns="220472" bIns="220472" anchor="ctr"/>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a:lnSpc>
              <a:spcPct val="100000"/>
            </a:lnSpc>
            <a:spcBef>
              <a:spcPct val="0"/>
            </a:spcBef>
            <a:spcAft>
              <a:spcPct val="35000"/>
            </a:spcAft>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Leadership behaviour:</a:t>
          </a:r>
          <a:r>
            <a:rPr lang="en-IN" u="none">
              <a:latin typeface="Times New Roman" panose="02020603050405020304" pitchFamily="18" charset="0"/>
              <a:cs typeface="Times New Roman" panose="02020603050405020304" pitchFamily="18" charset="0"/>
            </a:rPr>
            <a:t> Lack of strategic leadership has a significant impact on staff confidence, trust, and readiness to adopt AI.</a:t>
          </a:r>
        </a:p>
      </dsp:txBody>
      <dsp:txXfrm rot="10800000">
        <a:off x="0" y="2132026"/>
        <a:ext cx="16764000" cy="2153025"/>
      </dsp:txXfrm>
    </dsp:sp>
    <dsp:sp modelId="{4AD1E988-CBD6-4ACE-8F15-DFF4F56EBFFD}">
      <dsp:nvSpPr>
        <dsp:cNvPr id="6" name="Up Arrow Callout 5"/>
        <dsp:cNvSpPr/>
      </dsp:nvSpPr>
      <dsp:spPr bwMode="white">
        <a:xfrm rot="10800000">
          <a:off x="0" y="0"/>
          <a:ext cx="16764000" cy="2153025"/>
        </a:xfrm>
        <a:prstGeom prst="upArrowCallout">
          <a:avLst/>
        </a:prstGeom>
      </dsp:spPr>
      <dsp:style>
        <a:lnRef idx="2">
          <a:schemeClr val="lt1"/>
        </a:lnRef>
        <a:fillRef idx="1">
          <a:schemeClr val="accent3">
            <a:hueOff val="11280000"/>
            <a:satOff val="-16862"/>
            <a:lumOff val="-2744"/>
            <a:alpha val="100000"/>
          </a:schemeClr>
        </a:fillRef>
        <a:effectRef idx="0">
          <a:scrgbClr r="0" g="0" b="0"/>
        </a:effectRef>
        <a:fontRef idx="minor">
          <a:schemeClr val="lt1"/>
        </a:fontRef>
      </dsp:style>
      <dsp:txBody>
        <a:bodyPr rot="10800000" lIns="220472" tIns="220472" rIns="220472" bIns="220472" anchor="ctr"/>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a:lnSpc>
              <a:spcPct val="100000"/>
            </a:lnSpc>
            <a:spcBef>
              <a:spcPct val="0"/>
            </a:spcBef>
            <a:spcAft>
              <a:spcPct val="35000"/>
            </a:spcAft>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Policy design: </a:t>
          </a:r>
          <a:r>
            <a:rPr lang="en-IN" u="none">
              <a:latin typeface="Times New Roman" panose="02020603050405020304" pitchFamily="18" charset="0"/>
              <a:cs typeface="Times New Roman" panose="02020603050405020304" pitchFamily="18" charset="0"/>
            </a:rPr>
            <a:t>AI governance frameworks and structures are still underdeveloped and inconsistent between staff of NHS organisations (Sides </a:t>
          </a:r>
          <a:r>
            <a:rPr lang="en-IN" i="1" u="none">
              <a:latin typeface="Times New Roman" panose="02020603050405020304" pitchFamily="18" charset="0"/>
              <a:cs typeface="Times New Roman" panose="02020603050405020304" pitchFamily="18" charset="0"/>
            </a:rPr>
            <a:t>et al. </a:t>
          </a:r>
          <a:r>
            <a:rPr lang="en-IN" u="none">
              <a:latin typeface="Times New Roman" panose="02020603050405020304" pitchFamily="18" charset="0"/>
              <a:cs typeface="Times New Roman" panose="02020603050405020304" pitchFamily="18" charset="0"/>
            </a:rPr>
            <a:t>2025).</a:t>
          </a:r>
          <a:endParaRPr lang="en-IN">
            <a:latin typeface="Times New Roman" panose="02020603050405020304" pitchFamily="18" charset="0"/>
            <a:cs typeface="Times New Roman" panose="02020603050405020304" pitchFamily="18" charset="0"/>
          </a:endParaRPr>
        </a:p>
      </dsp:txBody>
      <dsp:txXfrm rot="10800000">
        <a:off x="0" y="0"/>
        <a:ext cx="16764000" cy="2153025"/>
      </dsp:txXfrm>
    </dsp:sp>
  </dsp:spTree>
</dsp:drawing>
</file>

<file path=ppt/diagrams/drawing1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6764000" cy="7795965"/>
        <a:chOff x="0" y="0"/>
        <a:chExt cx="16764000" cy="7795965"/>
      </a:xfrm>
    </dsp:grpSpPr>
    <dsp:sp modelId="{2078A6E5-1E3A-41D4-A41A-54994F087E6B}">
      <dsp:nvSpPr>
        <dsp:cNvPr id="3" name="Rectangle 2"/>
        <dsp:cNvSpPr/>
      </dsp:nvSpPr>
      <dsp:spPr bwMode="white">
        <a:xfrm>
          <a:off x="0" y="6396079"/>
          <a:ext cx="16764000" cy="1399886"/>
        </a:xfrm>
        <a:prstGeom prst="rect">
          <a:avLst/>
        </a:prstGeom>
      </dsp:spPr>
      <dsp:style>
        <a:lnRef idx="2">
          <a:schemeClr val="lt1"/>
        </a:lnRef>
        <a:fillRef idx="1">
          <a:schemeClr val="accent3">
            <a:hueOff val="0"/>
            <a:satOff val="0"/>
            <a:lumOff val="0"/>
            <a:alpha val="100000"/>
          </a:schemeClr>
        </a:fillRef>
        <a:effectRef idx="0">
          <a:scrgbClr r="0" g="0" b="0"/>
        </a:effectRef>
        <a:fontRef idx="minor">
          <a:schemeClr val="lt1"/>
        </a:fontRef>
      </dsp:style>
      <dsp:txBody>
        <a:bodyPr lIns="220472" tIns="220472" rIns="220472" bIns="220472" anchor="ctr"/>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a:lnSpc>
              <a:spcPct val="100000"/>
            </a:lnSpc>
            <a:spcBef>
              <a:spcPct val="0"/>
            </a:spcBef>
            <a:spcAft>
              <a:spcPct val="35000"/>
            </a:spcAft>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Technology: </a:t>
          </a:r>
          <a:r>
            <a:rPr lang="en-IN" u="none">
              <a:latin typeface="Times New Roman" panose="02020603050405020304" pitchFamily="18" charset="0"/>
              <a:cs typeface="Times New Roman" panose="02020603050405020304" pitchFamily="18" charset="0"/>
            </a:rPr>
            <a:t>Outdated IT systems prevent the easy adoption of AI, creating operational challenges and frustration for staff (Kar and Kushwaha, 2023).</a:t>
          </a:r>
        </a:p>
      </dsp:txBody>
      <dsp:txXfrm>
        <a:off x="0" y="6396079"/>
        <a:ext cx="16764000" cy="1399886"/>
      </dsp:txXfrm>
    </dsp:sp>
    <dsp:sp modelId="{9E7E0EB5-4761-4BBD-AA0F-269B78956D72}">
      <dsp:nvSpPr>
        <dsp:cNvPr id="4" name="Up Arrow Callout 3"/>
        <dsp:cNvSpPr/>
      </dsp:nvSpPr>
      <dsp:spPr bwMode="white">
        <a:xfrm rot="10800000">
          <a:off x="0" y="4264053"/>
          <a:ext cx="16764000" cy="2153025"/>
        </a:xfrm>
        <a:prstGeom prst="upArrowCallout">
          <a:avLst/>
        </a:prstGeom>
      </dsp:spPr>
      <dsp:style>
        <a:lnRef idx="2">
          <a:schemeClr val="lt1"/>
        </a:lnRef>
        <a:fillRef idx="1">
          <a:schemeClr val="accent3">
            <a:hueOff val="3760000"/>
            <a:satOff val="-5620"/>
            <a:lumOff val="-914"/>
            <a:alpha val="100000"/>
          </a:schemeClr>
        </a:fillRef>
        <a:effectRef idx="0">
          <a:scrgbClr r="0" g="0" b="0"/>
        </a:effectRef>
        <a:fontRef idx="minor">
          <a:schemeClr val="lt1"/>
        </a:fontRef>
      </dsp:style>
      <dsp:txBody>
        <a:bodyPr rot="10800000" lIns="220472" tIns="220472" rIns="220472" bIns="220472" anchor="ctr"/>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a:lnSpc>
              <a:spcPct val="100000"/>
            </a:lnSpc>
            <a:spcBef>
              <a:spcPct val="0"/>
            </a:spcBef>
            <a:spcAft>
              <a:spcPct val="35000"/>
            </a:spcAft>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Governance:</a:t>
          </a:r>
          <a:r>
            <a:rPr lang="en-IN" u="none">
              <a:latin typeface="Times New Roman" panose="02020603050405020304" pitchFamily="18" charset="0"/>
              <a:cs typeface="Times New Roman" panose="02020603050405020304" pitchFamily="18" charset="0"/>
            </a:rPr>
            <a:t> Fragmented NHS systems are barriers to national-level coordination of AI implementation and consistency in workforce policy.</a:t>
          </a:r>
        </a:p>
      </dsp:txBody>
      <dsp:txXfrm rot="10800000">
        <a:off x="0" y="4264053"/>
        <a:ext cx="16764000" cy="2153025"/>
      </dsp:txXfrm>
    </dsp:sp>
    <dsp:sp modelId="{64EFB7EC-02AC-4BBA-AB55-DEBCF785980D}">
      <dsp:nvSpPr>
        <dsp:cNvPr id="5" name="Up Arrow Callout 4"/>
        <dsp:cNvSpPr/>
      </dsp:nvSpPr>
      <dsp:spPr bwMode="white">
        <a:xfrm rot="10800000">
          <a:off x="0" y="2132026"/>
          <a:ext cx="16764000" cy="2153025"/>
        </a:xfrm>
        <a:prstGeom prst="upArrowCallout">
          <a:avLst/>
        </a:prstGeom>
      </dsp:spPr>
      <dsp:style>
        <a:lnRef idx="2">
          <a:schemeClr val="lt1"/>
        </a:lnRef>
        <a:fillRef idx="1">
          <a:schemeClr val="accent3">
            <a:hueOff val="7520000"/>
            <a:satOff val="-11241"/>
            <a:lumOff val="-1829"/>
            <a:alpha val="100000"/>
          </a:schemeClr>
        </a:fillRef>
        <a:effectRef idx="0">
          <a:scrgbClr r="0" g="0" b="0"/>
        </a:effectRef>
        <a:fontRef idx="minor">
          <a:schemeClr val="lt1"/>
        </a:fontRef>
      </dsp:style>
      <dsp:txBody>
        <a:bodyPr rot="10800000" lIns="220472" tIns="220472" rIns="220472" bIns="220472" anchor="ctr"/>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a:lnSpc>
              <a:spcPct val="100000"/>
            </a:lnSpc>
            <a:spcBef>
              <a:spcPct val="0"/>
            </a:spcBef>
            <a:spcAft>
              <a:spcPct val="35000"/>
            </a:spcAft>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Leadership behaviour:</a:t>
          </a:r>
          <a:r>
            <a:rPr lang="en-IN" u="none">
              <a:latin typeface="Times New Roman" panose="02020603050405020304" pitchFamily="18" charset="0"/>
              <a:cs typeface="Times New Roman" panose="02020603050405020304" pitchFamily="18" charset="0"/>
            </a:rPr>
            <a:t> Lack of strategic leadership has a significant impact on staff confidence, trust, and readiness to adopt AI.</a:t>
          </a:r>
        </a:p>
      </dsp:txBody>
      <dsp:txXfrm rot="10800000">
        <a:off x="0" y="2132026"/>
        <a:ext cx="16764000" cy="2153025"/>
      </dsp:txXfrm>
    </dsp:sp>
    <dsp:sp modelId="{4AD1E988-CBD6-4ACE-8F15-DFF4F56EBFFD}">
      <dsp:nvSpPr>
        <dsp:cNvPr id="6" name="Up Arrow Callout 5"/>
        <dsp:cNvSpPr/>
      </dsp:nvSpPr>
      <dsp:spPr bwMode="white">
        <a:xfrm rot="10800000">
          <a:off x="0" y="0"/>
          <a:ext cx="16764000" cy="2153025"/>
        </a:xfrm>
        <a:prstGeom prst="upArrowCallout">
          <a:avLst/>
        </a:prstGeom>
      </dsp:spPr>
      <dsp:style>
        <a:lnRef idx="2">
          <a:schemeClr val="lt1"/>
        </a:lnRef>
        <a:fillRef idx="1">
          <a:schemeClr val="accent3">
            <a:hueOff val="11280000"/>
            <a:satOff val="-16862"/>
            <a:lumOff val="-2744"/>
            <a:alpha val="100000"/>
          </a:schemeClr>
        </a:fillRef>
        <a:effectRef idx="0">
          <a:scrgbClr r="0" g="0" b="0"/>
        </a:effectRef>
        <a:fontRef idx="minor">
          <a:schemeClr val="lt1"/>
        </a:fontRef>
      </dsp:style>
      <dsp:txBody>
        <a:bodyPr rot="10800000" lIns="220472" tIns="220472" rIns="220472" bIns="220472" anchor="ctr"/>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a:lnSpc>
              <a:spcPct val="100000"/>
            </a:lnSpc>
            <a:spcBef>
              <a:spcPct val="0"/>
            </a:spcBef>
            <a:spcAft>
              <a:spcPct val="35000"/>
            </a:spcAft>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Policy design: </a:t>
          </a:r>
          <a:r>
            <a:rPr lang="en-IN" u="none">
              <a:latin typeface="Times New Roman" panose="02020603050405020304" pitchFamily="18" charset="0"/>
              <a:cs typeface="Times New Roman" panose="02020603050405020304" pitchFamily="18" charset="0"/>
            </a:rPr>
            <a:t>AI governance frameworks and structures are still underdeveloped and inconsistent between staff of NHS organisations (Sides </a:t>
          </a:r>
          <a:r>
            <a:rPr lang="en-IN" i="1" u="none">
              <a:latin typeface="Times New Roman" panose="02020603050405020304" pitchFamily="18" charset="0"/>
              <a:cs typeface="Times New Roman" panose="02020603050405020304" pitchFamily="18" charset="0"/>
            </a:rPr>
            <a:t>et al. </a:t>
          </a:r>
          <a:r>
            <a:rPr lang="en-IN" u="none">
              <a:latin typeface="Times New Roman" panose="02020603050405020304" pitchFamily="18" charset="0"/>
              <a:cs typeface="Times New Roman" panose="02020603050405020304" pitchFamily="18" charset="0"/>
            </a:rPr>
            <a:t>2025).</a:t>
          </a:r>
          <a:endParaRPr lang="en-IN">
            <a:latin typeface="Times New Roman" panose="02020603050405020304" pitchFamily="18" charset="0"/>
            <a:cs typeface="Times New Roman" panose="02020603050405020304" pitchFamily="18" charset="0"/>
          </a:endParaRPr>
        </a:p>
      </dsp:txBody>
      <dsp:txXfrm rot="10800000">
        <a:off x="0" y="0"/>
        <a:ext cx="16764000" cy="2153025"/>
      </dsp:txXfrm>
    </dsp:sp>
  </dsp:spTree>
</dsp:drawing>
</file>

<file path=ppt/diagrams/drawing13.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4782800" cy="8483600"/>
        <a:chOff x="0" y="0"/>
        <a:chExt cx="14782800" cy="8483600"/>
      </a:xfrm>
    </dsp:grpSpPr>
    <dsp:sp modelId="{46810568-4B8C-43E5-AB3E-366E296E903A}">
      <dsp:nvSpPr>
        <dsp:cNvPr id="4" name="Block Arc 3"/>
        <dsp:cNvSpPr/>
      </dsp:nvSpPr>
      <dsp:spPr bwMode="white">
        <a:xfrm>
          <a:off x="-9482201" y="-1477179"/>
          <a:ext cx="11437958" cy="11437958"/>
        </a:xfrm>
        <a:prstGeom prst="blockArc">
          <a:avLst>
            <a:gd name="adj1" fmla="val 18900000"/>
            <a:gd name="adj2" fmla="val 2700000"/>
            <a:gd name="adj3" fmla="val 157"/>
          </a:avLst>
        </a:prstGeom>
      </dsp:spPr>
      <dsp:style>
        <a:lnRef idx="2">
          <a:schemeClr val="accent2">
            <a:shade val="60000"/>
          </a:schemeClr>
        </a:lnRef>
        <a:fillRef idx="0">
          <a:schemeClr val="accent2"/>
        </a:fillRef>
        <a:effectRef idx="0">
          <a:scrgbClr r="0" g="0" b="0"/>
        </a:effectRef>
        <a:fontRef idx="minor"/>
      </dsp:style>
      <dsp:txXfrm>
        <a:off x="-9482201" y="-1477179"/>
        <a:ext cx="11437958" cy="11437958"/>
      </dsp:txXfrm>
    </dsp:sp>
    <dsp:sp modelId="{B0B3DA22-50B6-4429-86FE-C2BFC067D33D}">
      <dsp:nvSpPr>
        <dsp:cNvPr id="7" name="Rectangle 6"/>
        <dsp:cNvSpPr/>
      </dsp:nvSpPr>
      <dsp:spPr bwMode="white">
        <a:xfrm>
          <a:off x="1075720" y="652219"/>
          <a:ext cx="13707080" cy="1305117"/>
        </a:xfrm>
        <a:prstGeom prst="rect">
          <a:avLst/>
        </a:prstGeom>
      </dsp:spPr>
      <dsp:style>
        <a:lnRef idx="2">
          <a:schemeClr val="lt1"/>
        </a:lnRef>
        <a:fillRef idx="1">
          <a:schemeClr val="accent2"/>
        </a:fillRef>
        <a:effectRef idx="0">
          <a:scrgbClr r="0" g="0" b="0"/>
        </a:effectRef>
        <a:fontRef idx="minor">
          <a:schemeClr val="lt1"/>
        </a:fontRef>
      </dsp:style>
      <dsp:txBody>
        <a:bodyPr lIns="1035936" tIns="78740" rIns="78740" bIns="78740" anchor="ctr"/>
        <a:lstStyle>
          <a:lvl1pPr algn="l">
            <a:defRPr sz="31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Increase AI training across the NHS by leveraging the HEE Star workforce transformation framework (NHS, 2026b).</a:t>
          </a:r>
          <a:endParaRPr lang="en-IN">
            <a:latin typeface="Times New Roman" panose="02020603050405020304" pitchFamily="18" charset="0"/>
            <a:cs typeface="Times New Roman" panose="02020603050405020304" pitchFamily="18" charset="0"/>
          </a:endParaRPr>
        </a:p>
      </dsp:txBody>
      <dsp:txXfrm>
        <a:off x="1075720" y="652219"/>
        <a:ext cx="13707080" cy="1305117"/>
      </dsp:txXfrm>
    </dsp:sp>
    <dsp:sp modelId="{BF5979D9-6A87-4BB5-BE6E-CCCC53CFCBE3}">
      <dsp:nvSpPr>
        <dsp:cNvPr id="8" name="Oval 7"/>
        <dsp:cNvSpPr/>
      </dsp:nvSpPr>
      <dsp:spPr bwMode="white">
        <a:xfrm>
          <a:off x="260022" y="489080"/>
          <a:ext cx="1631396" cy="1631396"/>
        </a:xfrm>
        <a:prstGeom prst="ellipse">
          <a:avLst/>
        </a:prstGeom>
      </dsp:spPr>
      <dsp:style>
        <a:lnRef idx="2">
          <a:schemeClr val="accent2"/>
        </a:lnRef>
        <a:fillRef idx="1">
          <a:schemeClr val="lt1"/>
        </a:fillRef>
        <a:effectRef idx="0">
          <a:scrgbClr r="0" g="0" b="0"/>
        </a:effectRef>
        <a:fontRef idx="minor"/>
      </dsp:style>
      <dsp:txXfrm>
        <a:off x="260022" y="489080"/>
        <a:ext cx="1631396" cy="1631396"/>
      </dsp:txXfrm>
    </dsp:sp>
    <dsp:sp modelId="{A69B8D3A-22A9-4B86-A18A-B79841F7EDBD}">
      <dsp:nvSpPr>
        <dsp:cNvPr id="9" name="Rectangle 8"/>
        <dsp:cNvSpPr/>
      </dsp:nvSpPr>
      <dsp:spPr bwMode="white">
        <a:xfrm>
          <a:off x="1823974" y="2610234"/>
          <a:ext cx="12958826" cy="1305117"/>
        </a:xfrm>
        <a:prstGeom prst="rect">
          <a:avLst/>
        </a:prstGeom>
      </dsp:spPr>
      <dsp:style>
        <a:lnRef idx="2">
          <a:schemeClr val="lt1"/>
        </a:lnRef>
        <a:fillRef idx="1">
          <a:schemeClr val="accent2"/>
        </a:fillRef>
        <a:effectRef idx="0">
          <a:scrgbClr r="0" g="0" b="0"/>
        </a:effectRef>
        <a:fontRef idx="minor">
          <a:schemeClr val="lt1"/>
        </a:fontRef>
      </dsp:style>
      <dsp:txBody>
        <a:bodyPr lIns="1035936" tIns="78740" rIns="78740" bIns="78740" anchor="ctr"/>
        <a:lstStyle>
          <a:lvl1pPr algn="l">
            <a:defRPr sz="31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Redesign jobs within the Job Characteristics Model to have greater autonomy, meaningfulness and collaborative responsibility (Ulrich, 2017).</a:t>
          </a:r>
        </a:p>
      </dsp:txBody>
      <dsp:txXfrm>
        <a:off x="1823974" y="2610234"/>
        <a:ext cx="12958826" cy="1305117"/>
      </dsp:txXfrm>
    </dsp:sp>
    <dsp:sp modelId="{FD86D8F4-4FDC-4EE3-9526-095481D36C31}">
      <dsp:nvSpPr>
        <dsp:cNvPr id="10" name="Oval 9"/>
        <dsp:cNvSpPr/>
      </dsp:nvSpPr>
      <dsp:spPr bwMode="white">
        <a:xfrm>
          <a:off x="1008276" y="2447094"/>
          <a:ext cx="1631396" cy="1631396"/>
        </a:xfrm>
        <a:prstGeom prst="ellipse">
          <a:avLst/>
        </a:prstGeom>
      </dsp:spPr>
      <dsp:style>
        <a:lnRef idx="2">
          <a:schemeClr val="accent2"/>
        </a:lnRef>
        <a:fillRef idx="1">
          <a:schemeClr val="lt1"/>
        </a:fillRef>
        <a:effectRef idx="0">
          <a:scrgbClr r="0" g="0" b="0"/>
        </a:effectRef>
        <a:fontRef idx="minor"/>
      </dsp:style>
      <dsp:txXfrm>
        <a:off x="1008276" y="2447094"/>
        <a:ext cx="1631396" cy="1631396"/>
      </dsp:txXfrm>
    </dsp:sp>
    <dsp:sp modelId="{7E5D5BA5-A0EE-48B0-8F44-C9225EF26F75}">
      <dsp:nvSpPr>
        <dsp:cNvPr id="11" name="Rectangle 10"/>
        <dsp:cNvSpPr/>
      </dsp:nvSpPr>
      <dsp:spPr bwMode="white">
        <a:xfrm>
          <a:off x="1823974" y="4568249"/>
          <a:ext cx="12958826" cy="1305117"/>
        </a:xfrm>
        <a:prstGeom prst="rect">
          <a:avLst/>
        </a:prstGeom>
      </dsp:spPr>
      <dsp:style>
        <a:lnRef idx="2">
          <a:schemeClr val="lt1"/>
        </a:lnRef>
        <a:fillRef idx="1">
          <a:schemeClr val="accent2"/>
        </a:fillRef>
        <a:effectRef idx="0">
          <a:scrgbClr r="0" g="0" b="0"/>
        </a:effectRef>
        <a:fontRef idx="minor">
          <a:schemeClr val="lt1"/>
        </a:fontRef>
      </dsp:style>
      <dsp:txBody>
        <a:bodyPr lIns="1035936" tIns="78740" rIns="78740" bIns="78740" anchor="ctr"/>
        <a:lstStyle>
          <a:lvl1pPr algn="l">
            <a:defRPr sz="31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Build multidisciplinary AI teams comprising clinicians, data scientists and digital specialists effectively.</a:t>
          </a:r>
        </a:p>
      </dsp:txBody>
      <dsp:txXfrm>
        <a:off x="1823974" y="4568249"/>
        <a:ext cx="12958826" cy="1305117"/>
      </dsp:txXfrm>
    </dsp:sp>
    <dsp:sp modelId="{02E931E6-671C-405D-948F-C2F38EF436C7}">
      <dsp:nvSpPr>
        <dsp:cNvPr id="12" name="Oval 11"/>
        <dsp:cNvSpPr/>
      </dsp:nvSpPr>
      <dsp:spPr bwMode="white">
        <a:xfrm>
          <a:off x="1008276" y="4405109"/>
          <a:ext cx="1631396" cy="1631396"/>
        </a:xfrm>
        <a:prstGeom prst="ellipse">
          <a:avLst/>
        </a:prstGeom>
      </dsp:spPr>
      <dsp:style>
        <a:lnRef idx="2">
          <a:schemeClr val="accent2"/>
        </a:lnRef>
        <a:fillRef idx="1">
          <a:schemeClr val="lt1"/>
        </a:fillRef>
        <a:effectRef idx="0">
          <a:scrgbClr r="0" g="0" b="0"/>
        </a:effectRef>
        <a:fontRef idx="minor"/>
      </dsp:style>
      <dsp:txXfrm>
        <a:off x="1008276" y="4405109"/>
        <a:ext cx="1631396" cy="1631396"/>
      </dsp:txXfrm>
    </dsp:sp>
    <dsp:sp modelId="{5A37FBA7-C062-454A-9C8C-6EAC4E8C7AE4}">
      <dsp:nvSpPr>
        <dsp:cNvPr id="13" name="Rectangle 12"/>
        <dsp:cNvSpPr/>
      </dsp:nvSpPr>
      <dsp:spPr bwMode="white">
        <a:xfrm>
          <a:off x="1075720" y="6526264"/>
          <a:ext cx="13707080" cy="1305117"/>
        </a:xfrm>
        <a:prstGeom prst="rect">
          <a:avLst/>
        </a:prstGeom>
      </dsp:spPr>
      <dsp:style>
        <a:lnRef idx="2">
          <a:schemeClr val="lt1"/>
        </a:lnRef>
        <a:fillRef idx="1">
          <a:schemeClr val="accent2"/>
        </a:fillRef>
        <a:effectRef idx="0">
          <a:scrgbClr r="0" g="0" b="0"/>
        </a:effectRef>
        <a:fontRef idx="minor">
          <a:schemeClr val="lt1"/>
        </a:fontRef>
      </dsp:style>
      <dsp:txBody>
        <a:bodyPr lIns="1035936" tIns="78740" rIns="78740" bIns="78740" anchor="ctr"/>
        <a:lstStyle>
          <a:lvl1pPr algn="l">
            <a:defRPr sz="31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Improve leadership skills to foster the workforce, lifelong learning, innovation and organisational resilience.</a:t>
          </a:r>
        </a:p>
      </dsp:txBody>
      <dsp:txXfrm>
        <a:off x="1075720" y="6526264"/>
        <a:ext cx="13707080" cy="1305117"/>
      </dsp:txXfrm>
    </dsp:sp>
    <dsp:sp modelId="{6203A2EA-0098-475E-839B-D8CFBD3C1EB1}">
      <dsp:nvSpPr>
        <dsp:cNvPr id="14" name="Oval 13"/>
        <dsp:cNvSpPr/>
      </dsp:nvSpPr>
      <dsp:spPr bwMode="white">
        <a:xfrm>
          <a:off x="260022" y="6363124"/>
          <a:ext cx="1631396" cy="1631396"/>
        </a:xfrm>
        <a:prstGeom prst="ellipse">
          <a:avLst/>
        </a:prstGeom>
      </dsp:spPr>
      <dsp:style>
        <a:lnRef idx="2">
          <a:schemeClr val="accent2"/>
        </a:lnRef>
        <a:fillRef idx="1">
          <a:schemeClr val="lt1"/>
        </a:fillRef>
        <a:effectRef idx="0">
          <a:scrgbClr r="0" g="0" b="0"/>
        </a:effectRef>
        <a:fontRef idx="minor"/>
      </dsp:style>
      <dsp:txXfrm>
        <a:off x="260022" y="6363124"/>
        <a:ext cx="1631396" cy="1631396"/>
      </dsp:txXfrm>
    </dsp:sp>
    <dsp:sp modelId="{D9B85434-6D20-4D64-B437-00D8C994FE03}">
      <dsp:nvSpPr>
        <dsp:cNvPr id="3" name="Rectangle 2" hidden="1"/>
        <dsp:cNvSpPr/>
      </dsp:nvSpPr>
      <dsp:spPr>
        <a:xfrm>
          <a:off x="249979" y="192599"/>
          <a:ext cx="36000" cy="36000"/>
        </a:xfrm>
        <a:prstGeom prst="rect">
          <a:avLst/>
        </a:prstGeom>
      </dsp:spPr>
      <dsp:txXfrm>
        <a:off x="249979" y="192599"/>
        <a:ext cx="36000" cy="36000"/>
      </dsp:txXfrm>
    </dsp:sp>
    <dsp:sp modelId="{A9345224-6806-44A3-BA00-B2D1D010F8ED}">
      <dsp:nvSpPr>
        <dsp:cNvPr id="5" name="Rectangle 4" hidden="1"/>
        <dsp:cNvSpPr/>
      </dsp:nvSpPr>
      <dsp:spPr>
        <a:xfrm>
          <a:off x="1919757" y="4223800"/>
          <a:ext cx="36000" cy="36000"/>
        </a:xfrm>
        <a:prstGeom prst="rect">
          <a:avLst/>
        </a:prstGeom>
      </dsp:spPr>
      <dsp:txXfrm>
        <a:off x="1919757" y="4223800"/>
        <a:ext cx="36000" cy="36000"/>
      </dsp:txXfrm>
    </dsp:sp>
    <dsp:sp modelId="{BC016C1F-2BAD-438F-8C36-8E0A358DEFFF}">
      <dsp:nvSpPr>
        <dsp:cNvPr id="6" name="Rectangle 5" hidden="1"/>
        <dsp:cNvSpPr/>
      </dsp:nvSpPr>
      <dsp:spPr>
        <a:xfrm>
          <a:off x="249979" y="8255001"/>
          <a:ext cx="36000" cy="36000"/>
        </a:xfrm>
        <a:prstGeom prst="rect">
          <a:avLst/>
        </a:prstGeom>
      </dsp:spPr>
      <dsp:txXfrm>
        <a:off x="249979" y="8255001"/>
        <a:ext cx="36000" cy="360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4782800" cy="8483600"/>
        <a:chOff x="0" y="0"/>
        <a:chExt cx="14782800" cy="8483600"/>
      </a:xfrm>
    </dsp:grpSpPr>
    <dsp:sp modelId="{46810568-4B8C-43E5-AB3E-366E296E903A}">
      <dsp:nvSpPr>
        <dsp:cNvPr id="4" name="Block Arc 3"/>
        <dsp:cNvSpPr/>
      </dsp:nvSpPr>
      <dsp:spPr bwMode="white">
        <a:xfrm>
          <a:off x="-9482201" y="-1477179"/>
          <a:ext cx="11437958" cy="11437958"/>
        </a:xfrm>
        <a:prstGeom prst="blockArc">
          <a:avLst>
            <a:gd name="adj1" fmla="val 18900000"/>
            <a:gd name="adj2" fmla="val 2700000"/>
            <a:gd name="adj3" fmla="val 157"/>
          </a:avLst>
        </a:prstGeom>
      </dsp:spPr>
      <dsp:style>
        <a:lnRef idx="2">
          <a:schemeClr val="accent2">
            <a:shade val="60000"/>
          </a:schemeClr>
        </a:lnRef>
        <a:fillRef idx="0">
          <a:schemeClr val="accent2"/>
        </a:fillRef>
        <a:effectRef idx="0">
          <a:scrgbClr r="0" g="0" b="0"/>
        </a:effectRef>
        <a:fontRef idx="minor"/>
      </dsp:style>
      <dsp:txXfrm>
        <a:off x="-9482201" y="-1477179"/>
        <a:ext cx="11437958" cy="11437958"/>
      </dsp:txXfrm>
    </dsp:sp>
    <dsp:sp modelId="{B0B3DA22-50B6-4429-86FE-C2BFC067D33D}">
      <dsp:nvSpPr>
        <dsp:cNvPr id="7" name="Rectangle 6"/>
        <dsp:cNvSpPr/>
      </dsp:nvSpPr>
      <dsp:spPr bwMode="white">
        <a:xfrm>
          <a:off x="1075720" y="652219"/>
          <a:ext cx="13707080" cy="1305117"/>
        </a:xfrm>
        <a:prstGeom prst="rect">
          <a:avLst/>
        </a:prstGeom>
      </dsp:spPr>
      <dsp:style>
        <a:lnRef idx="2">
          <a:schemeClr val="lt1"/>
        </a:lnRef>
        <a:fillRef idx="1">
          <a:schemeClr val="accent2"/>
        </a:fillRef>
        <a:effectRef idx="0">
          <a:scrgbClr r="0" g="0" b="0"/>
        </a:effectRef>
        <a:fontRef idx="minor">
          <a:schemeClr val="lt1"/>
        </a:fontRef>
      </dsp:style>
      <dsp:txBody>
        <a:bodyPr lIns="1035936" tIns="78740" rIns="78740" bIns="78740" anchor="ctr"/>
        <a:lstStyle>
          <a:lvl1pPr algn="l">
            <a:defRPr sz="31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Increase AI training across the NHS by leveraging the HEE Star workforce transformation framework (NHS, 2026b).</a:t>
          </a:r>
          <a:endParaRPr lang="en-IN">
            <a:latin typeface="Times New Roman" panose="02020603050405020304" pitchFamily="18" charset="0"/>
            <a:cs typeface="Times New Roman" panose="02020603050405020304" pitchFamily="18" charset="0"/>
          </a:endParaRPr>
        </a:p>
      </dsp:txBody>
      <dsp:txXfrm>
        <a:off x="1075720" y="652219"/>
        <a:ext cx="13707080" cy="1305117"/>
      </dsp:txXfrm>
    </dsp:sp>
    <dsp:sp modelId="{BF5979D9-6A87-4BB5-BE6E-CCCC53CFCBE3}">
      <dsp:nvSpPr>
        <dsp:cNvPr id="8" name="Oval 7"/>
        <dsp:cNvSpPr/>
      </dsp:nvSpPr>
      <dsp:spPr bwMode="white">
        <a:xfrm>
          <a:off x="260022" y="489080"/>
          <a:ext cx="1631396" cy="1631396"/>
        </a:xfrm>
        <a:prstGeom prst="ellipse">
          <a:avLst/>
        </a:prstGeom>
      </dsp:spPr>
      <dsp:style>
        <a:lnRef idx="2">
          <a:schemeClr val="accent2"/>
        </a:lnRef>
        <a:fillRef idx="1">
          <a:schemeClr val="lt1"/>
        </a:fillRef>
        <a:effectRef idx="0">
          <a:scrgbClr r="0" g="0" b="0"/>
        </a:effectRef>
        <a:fontRef idx="minor"/>
      </dsp:style>
      <dsp:txXfrm>
        <a:off x="260022" y="489080"/>
        <a:ext cx="1631396" cy="1631396"/>
      </dsp:txXfrm>
    </dsp:sp>
    <dsp:sp modelId="{A69B8D3A-22A9-4B86-A18A-B79841F7EDBD}">
      <dsp:nvSpPr>
        <dsp:cNvPr id="9" name="Rectangle 8"/>
        <dsp:cNvSpPr/>
      </dsp:nvSpPr>
      <dsp:spPr bwMode="white">
        <a:xfrm>
          <a:off x="1823974" y="2610234"/>
          <a:ext cx="12958826" cy="1305117"/>
        </a:xfrm>
        <a:prstGeom prst="rect">
          <a:avLst/>
        </a:prstGeom>
      </dsp:spPr>
      <dsp:style>
        <a:lnRef idx="2">
          <a:schemeClr val="lt1"/>
        </a:lnRef>
        <a:fillRef idx="1">
          <a:schemeClr val="accent2"/>
        </a:fillRef>
        <a:effectRef idx="0">
          <a:scrgbClr r="0" g="0" b="0"/>
        </a:effectRef>
        <a:fontRef idx="minor">
          <a:schemeClr val="lt1"/>
        </a:fontRef>
      </dsp:style>
      <dsp:txBody>
        <a:bodyPr lIns="1035936" tIns="78740" rIns="78740" bIns="78740" anchor="ctr"/>
        <a:lstStyle>
          <a:lvl1pPr algn="l">
            <a:defRPr sz="31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Redesign jobs within the Job Characteristics Model to have greater autonomy, meaningfulness and collaborative responsibility (Ulrich, 2017).</a:t>
          </a:r>
        </a:p>
      </dsp:txBody>
      <dsp:txXfrm>
        <a:off x="1823974" y="2610234"/>
        <a:ext cx="12958826" cy="1305117"/>
      </dsp:txXfrm>
    </dsp:sp>
    <dsp:sp modelId="{FD86D8F4-4FDC-4EE3-9526-095481D36C31}">
      <dsp:nvSpPr>
        <dsp:cNvPr id="10" name="Oval 9"/>
        <dsp:cNvSpPr/>
      </dsp:nvSpPr>
      <dsp:spPr bwMode="white">
        <a:xfrm>
          <a:off x="1008276" y="2447094"/>
          <a:ext cx="1631396" cy="1631396"/>
        </a:xfrm>
        <a:prstGeom prst="ellipse">
          <a:avLst/>
        </a:prstGeom>
      </dsp:spPr>
      <dsp:style>
        <a:lnRef idx="2">
          <a:schemeClr val="accent2"/>
        </a:lnRef>
        <a:fillRef idx="1">
          <a:schemeClr val="lt1"/>
        </a:fillRef>
        <a:effectRef idx="0">
          <a:scrgbClr r="0" g="0" b="0"/>
        </a:effectRef>
        <a:fontRef idx="minor"/>
      </dsp:style>
      <dsp:txXfrm>
        <a:off x="1008276" y="2447094"/>
        <a:ext cx="1631396" cy="1631396"/>
      </dsp:txXfrm>
    </dsp:sp>
    <dsp:sp modelId="{7E5D5BA5-A0EE-48B0-8F44-C9225EF26F75}">
      <dsp:nvSpPr>
        <dsp:cNvPr id="11" name="Rectangle 10"/>
        <dsp:cNvSpPr/>
      </dsp:nvSpPr>
      <dsp:spPr bwMode="white">
        <a:xfrm>
          <a:off x="1823974" y="4568249"/>
          <a:ext cx="12958826" cy="1305117"/>
        </a:xfrm>
        <a:prstGeom prst="rect">
          <a:avLst/>
        </a:prstGeom>
      </dsp:spPr>
      <dsp:style>
        <a:lnRef idx="2">
          <a:schemeClr val="lt1"/>
        </a:lnRef>
        <a:fillRef idx="1">
          <a:schemeClr val="accent2"/>
        </a:fillRef>
        <a:effectRef idx="0">
          <a:scrgbClr r="0" g="0" b="0"/>
        </a:effectRef>
        <a:fontRef idx="minor">
          <a:schemeClr val="lt1"/>
        </a:fontRef>
      </dsp:style>
      <dsp:txBody>
        <a:bodyPr lIns="1035936" tIns="78740" rIns="78740" bIns="78740" anchor="ctr"/>
        <a:lstStyle>
          <a:lvl1pPr algn="l">
            <a:defRPr sz="31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Build multidisciplinary AI teams comprising clinicians, data scientists and digital specialists effectively.</a:t>
          </a:r>
        </a:p>
      </dsp:txBody>
      <dsp:txXfrm>
        <a:off x="1823974" y="4568249"/>
        <a:ext cx="12958826" cy="1305117"/>
      </dsp:txXfrm>
    </dsp:sp>
    <dsp:sp modelId="{02E931E6-671C-405D-948F-C2F38EF436C7}">
      <dsp:nvSpPr>
        <dsp:cNvPr id="12" name="Oval 11"/>
        <dsp:cNvSpPr/>
      </dsp:nvSpPr>
      <dsp:spPr bwMode="white">
        <a:xfrm>
          <a:off x="1008276" y="4405109"/>
          <a:ext cx="1631396" cy="1631396"/>
        </a:xfrm>
        <a:prstGeom prst="ellipse">
          <a:avLst/>
        </a:prstGeom>
      </dsp:spPr>
      <dsp:style>
        <a:lnRef idx="2">
          <a:schemeClr val="accent2"/>
        </a:lnRef>
        <a:fillRef idx="1">
          <a:schemeClr val="lt1"/>
        </a:fillRef>
        <a:effectRef idx="0">
          <a:scrgbClr r="0" g="0" b="0"/>
        </a:effectRef>
        <a:fontRef idx="minor"/>
      </dsp:style>
      <dsp:txXfrm>
        <a:off x="1008276" y="4405109"/>
        <a:ext cx="1631396" cy="1631396"/>
      </dsp:txXfrm>
    </dsp:sp>
    <dsp:sp modelId="{5A37FBA7-C062-454A-9C8C-6EAC4E8C7AE4}">
      <dsp:nvSpPr>
        <dsp:cNvPr id="13" name="Rectangle 12"/>
        <dsp:cNvSpPr/>
      </dsp:nvSpPr>
      <dsp:spPr bwMode="white">
        <a:xfrm>
          <a:off x="1075720" y="6526264"/>
          <a:ext cx="13707080" cy="1305117"/>
        </a:xfrm>
        <a:prstGeom prst="rect">
          <a:avLst/>
        </a:prstGeom>
      </dsp:spPr>
      <dsp:style>
        <a:lnRef idx="2">
          <a:schemeClr val="lt1"/>
        </a:lnRef>
        <a:fillRef idx="1">
          <a:schemeClr val="accent2"/>
        </a:fillRef>
        <a:effectRef idx="0">
          <a:scrgbClr r="0" g="0" b="0"/>
        </a:effectRef>
        <a:fontRef idx="minor">
          <a:schemeClr val="lt1"/>
        </a:fontRef>
      </dsp:style>
      <dsp:txBody>
        <a:bodyPr lIns="1035936" tIns="78740" rIns="78740" bIns="78740" anchor="ctr"/>
        <a:lstStyle>
          <a:lvl1pPr algn="l">
            <a:defRPr sz="31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Improve leadership skills to foster the workforce, lifelong learning, innovation and organisational resilience.</a:t>
          </a:r>
        </a:p>
      </dsp:txBody>
      <dsp:txXfrm>
        <a:off x="1075720" y="6526264"/>
        <a:ext cx="13707080" cy="1305117"/>
      </dsp:txXfrm>
    </dsp:sp>
    <dsp:sp modelId="{6203A2EA-0098-475E-839B-D8CFBD3C1EB1}">
      <dsp:nvSpPr>
        <dsp:cNvPr id="14" name="Oval 13"/>
        <dsp:cNvSpPr/>
      </dsp:nvSpPr>
      <dsp:spPr bwMode="white">
        <a:xfrm>
          <a:off x="260022" y="6363124"/>
          <a:ext cx="1631396" cy="1631396"/>
        </a:xfrm>
        <a:prstGeom prst="ellipse">
          <a:avLst/>
        </a:prstGeom>
      </dsp:spPr>
      <dsp:style>
        <a:lnRef idx="2">
          <a:schemeClr val="accent2"/>
        </a:lnRef>
        <a:fillRef idx="1">
          <a:schemeClr val="lt1"/>
        </a:fillRef>
        <a:effectRef idx="0">
          <a:scrgbClr r="0" g="0" b="0"/>
        </a:effectRef>
        <a:fontRef idx="minor"/>
      </dsp:style>
      <dsp:txXfrm>
        <a:off x="260022" y="6363124"/>
        <a:ext cx="1631396" cy="1631396"/>
      </dsp:txXfrm>
    </dsp:sp>
    <dsp:sp modelId="{D9B85434-6D20-4D64-B437-00D8C994FE03}">
      <dsp:nvSpPr>
        <dsp:cNvPr id="3" name="Rectangle 2" hidden="1"/>
        <dsp:cNvSpPr/>
      </dsp:nvSpPr>
      <dsp:spPr>
        <a:xfrm>
          <a:off x="249979" y="192599"/>
          <a:ext cx="36000" cy="36000"/>
        </a:xfrm>
        <a:prstGeom prst="rect">
          <a:avLst/>
        </a:prstGeom>
      </dsp:spPr>
      <dsp:txXfrm>
        <a:off x="249979" y="192599"/>
        <a:ext cx="36000" cy="36000"/>
      </dsp:txXfrm>
    </dsp:sp>
    <dsp:sp modelId="{A9345224-6806-44A3-BA00-B2D1D010F8ED}">
      <dsp:nvSpPr>
        <dsp:cNvPr id="5" name="Rectangle 4" hidden="1"/>
        <dsp:cNvSpPr/>
      </dsp:nvSpPr>
      <dsp:spPr>
        <a:xfrm>
          <a:off x="1919757" y="4223800"/>
          <a:ext cx="36000" cy="36000"/>
        </a:xfrm>
        <a:prstGeom prst="rect">
          <a:avLst/>
        </a:prstGeom>
      </dsp:spPr>
      <dsp:txXfrm>
        <a:off x="1919757" y="4223800"/>
        <a:ext cx="36000" cy="36000"/>
      </dsp:txXfrm>
    </dsp:sp>
    <dsp:sp modelId="{BC016C1F-2BAD-438F-8C36-8E0A358DEFFF}">
      <dsp:nvSpPr>
        <dsp:cNvPr id="6" name="Rectangle 5" hidden="1"/>
        <dsp:cNvSpPr/>
      </dsp:nvSpPr>
      <dsp:spPr>
        <a:xfrm>
          <a:off x="249979" y="8255001"/>
          <a:ext cx="36000" cy="36000"/>
        </a:xfrm>
        <a:prstGeom prst="rect">
          <a:avLst/>
        </a:prstGeom>
      </dsp:spPr>
      <dsp:txXfrm>
        <a:off x="249979" y="8255001"/>
        <a:ext cx="36000" cy="360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6611600" cy="7200772"/>
        <a:chOff x="0" y="0"/>
        <a:chExt cx="16611600" cy="7200772"/>
      </a:xfrm>
    </dsp:grpSpPr>
    <dsp:sp modelId="{B6C2D91C-2625-4FC4-8786-ADF8C8E8FD3B}">
      <dsp:nvSpPr>
        <dsp:cNvPr id="3" name="Rounded Rectangle 2"/>
        <dsp:cNvSpPr/>
      </dsp:nvSpPr>
      <dsp:spPr bwMode="white">
        <a:xfrm>
          <a:off x="0" y="492626"/>
          <a:ext cx="16611600" cy="1478280"/>
        </a:xfrm>
        <a:prstGeom prst="roundRect">
          <a:avLst/>
        </a:prstGeom>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lIns="133350" tIns="133350" rIns="133350" bIns="133350" anchor="ctr"/>
        <a:lstStyle>
          <a:lvl1pPr algn="l">
            <a:defRPr sz="3500"/>
          </a:lvl1pPr>
          <a:lvl2pPr marL="228600" indent="-228600" algn="l">
            <a:defRPr sz="2700"/>
          </a:lvl2pPr>
          <a:lvl3pPr marL="457200" indent="-228600" algn="l">
            <a:defRPr sz="2700"/>
          </a:lvl3pPr>
          <a:lvl4pPr marL="685800" indent="-228600" algn="l">
            <a:defRPr sz="2700"/>
          </a:lvl4pPr>
          <a:lvl5pPr marL="914400" indent="-228600" algn="l">
            <a:defRPr sz="2700"/>
          </a:lvl5pPr>
          <a:lvl6pPr marL="1143000" indent="-228600" algn="l">
            <a:defRPr sz="2700"/>
          </a:lvl6pPr>
          <a:lvl7pPr marL="1371600" indent="-228600" algn="l">
            <a:defRPr sz="2700"/>
          </a:lvl7pPr>
          <a:lvl8pPr marL="1600200" indent="-228600" algn="l">
            <a:defRPr sz="2700"/>
          </a:lvl8pPr>
          <a:lvl9pPr marL="1828800" indent="-228600" algn="l">
            <a:defRPr sz="27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Leverage extended flexible working arrangements that enhance wellbeing, engagement, retention and sustainable organisational performance outcomes.</a:t>
          </a:r>
          <a:endParaRPr lang="en-IN">
            <a:latin typeface="Times New Roman" panose="02020603050405020304" pitchFamily="18" charset="0"/>
            <a:cs typeface="Times New Roman" panose="02020603050405020304" pitchFamily="18" charset="0"/>
          </a:endParaRPr>
        </a:p>
      </dsp:txBody>
      <dsp:txXfrm>
        <a:off x="0" y="492626"/>
        <a:ext cx="16611600" cy="1478280"/>
      </dsp:txXfrm>
    </dsp:sp>
    <dsp:sp modelId="{D61AFB1A-863B-4B4A-8E10-2078691E43C7}">
      <dsp:nvSpPr>
        <dsp:cNvPr id="4" name="Rounded Rectangle 3"/>
        <dsp:cNvSpPr/>
      </dsp:nvSpPr>
      <dsp:spPr bwMode="white">
        <a:xfrm>
          <a:off x="0" y="2071706"/>
          <a:ext cx="16611600" cy="1478280"/>
        </a:xfrm>
        <a:prstGeom prst="roundRect">
          <a:avLst/>
        </a:prstGeom>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lIns="133350" tIns="133350" rIns="133350" bIns="133350" anchor="ctr"/>
        <a:lstStyle>
          <a:lvl1pPr algn="l">
            <a:defRPr sz="3500"/>
          </a:lvl1pPr>
          <a:lvl2pPr marL="228600" indent="-228600" algn="l">
            <a:defRPr sz="2700"/>
          </a:lvl2pPr>
          <a:lvl3pPr marL="457200" indent="-228600" algn="l">
            <a:defRPr sz="2700"/>
          </a:lvl3pPr>
          <a:lvl4pPr marL="685800" indent="-228600" algn="l">
            <a:defRPr sz="2700"/>
          </a:lvl4pPr>
          <a:lvl5pPr marL="914400" indent="-228600" algn="l">
            <a:defRPr sz="2700"/>
          </a:lvl5pPr>
          <a:lvl6pPr marL="1143000" indent="-228600" algn="l">
            <a:defRPr sz="2700"/>
          </a:lvl6pPr>
          <a:lvl7pPr marL="1371600" indent="-228600" algn="l">
            <a:defRPr sz="2700"/>
          </a:lvl7pPr>
          <a:lvl8pPr marL="1600200" indent="-228600" algn="l">
            <a:defRPr sz="2700"/>
          </a:lvl8pPr>
          <a:lvl9pPr marL="1828800" indent="-228600" algn="l">
            <a:defRPr sz="27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Implementing Herzberg's Motivation Theory consistently, with recognition, development, supportive supervision and meaningful responsibilities (Cappelli and Keller, 2020).</a:t>
          </a:r>
        </a:p>
      </dsp:txBody>
      <dsp:txXfrm>
        <a:off x="0" y="2071706"/>
        <a:ext cx="16611600" cy="1478280"/>
      </dsp:txXfrm>
    </dsp:sp>
    <dsp:sp modelId="{8BBE0C51-2F06-4FB4-B1AA-4C48533FEA31}">
      <dsp:nvSpPr>
        <dsp:cNvPr id="5" name="Rounded Rectangle 4"/>
        <dsp:cNvSpPr/>
      </dsp:nvSpPr>
      <dsp:spPr bwMode="white">
        <a:xfrm>
          <a:off x="0" y="3650786"/>
          <a:ext cx="16611600" cy="1478280"/>
        </a:xfrm>
        <a:prstGeom prst="roundRect">
          <a:avLst/>
        </a:prstGeom>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lIns="133350" tIns="133350" rIns="133350" bIns="133350" anchor="ctr"/>
        <a:lstStyle>
          <a:lvl1pPr algn="l">
            <a:defRPr sz="3500"/>
          </a:lvl1pPr>
          <a:lvl2pPr marL="228600" indent="-228600" algn="l">
            <a:defRPr sz="2700"/>
          </a:lvl2pPr>
          <a:lvl3pPr marL="457200" indent="-228600" algn="l">
            <a:defRPr sz="2700"/>
          </a:lvl3pPr>
          <a:lvl4pPr marL="685800" indent="-228600" algn="l">
            <a:defRPr sz="2700"/>
          </a:lvl4pPr>
          <a:lvl5pPr marL="914400" indent="-228600" algn="l">
            <a:defRPr sz="2700"/>
          </a:lvl5pPr>
          <a:lvl6pPr marL="1143000" indent="-228600" algn="l">
            <a:defRPr sz="2700"/>
          </a:lvl6pPr>
          <a:lvl7pPr marL="1371600" indent="-228600" algn="l">
            <a:defRPr sz="2700"/>
          </a:lvl7pPr>
          <a:lvl8pPr marL="1600200" indent="-228600" algn="l">
            <a:defRPr sz="2700"/>
          </a:lvl8pPr>
          <a:lvl9pPr marL="1828800" indent="-228600" algn="l">
            <a:defRPr sz="27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Modern digital infrastructure that eradicates work frustrations, builds confidence, improves productivity and increases employee satisfaction.</a:t>
          </a:r>
        </a:p>
      </dsp:txBody>
      <dsp:txXfrm>
        <a:off x="0" y="3650786"/>
        <a:ext cx="16611600" cy="1478280"/>
      </dsp:txXfrm>
    </dsp:sp>
    <dsp:sp modelId="{6D046DC0-B386-41BF-A128-64FEAEC2D1F5}">
      <dsp:nvSpPr>
        <dsp:cNvPr id="6" name="Rounded Rectangle 5"/>
        <dsp:cNvSpPr/>
      </dsp:nvSpPr>
      <dsp:spPr bwMode="white">
        <a:xfrm>
          <a:off x="0" y="5229866"/>
          <a:ext cx="16611600" cy="1478280"/>
        </a:xfrm>
        <a:prstGeom prst="roundRect">
          <a:avLst/>
        </a:prstGeom>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lIns="133350" tIns="133350" rIns="133350" bIns="133350" anchor="ctr"/>
        <a:lstStyle>
          <a:lvl1pPr algn="l">
            <a:defRPr sz="3500"/>
          </a:lvl1pPr>
          <a:lvl2pPr marL="228600" indent="-228600" algn="l">
            <a:defRPr sz="2700"/>
          </a:lvl2pPr>
          <a:lvl3pPr marL="457200" indent="-228600" algn="l">
            <a:defRPr sz="2700"/>
          </a:lvl3pPr>
          <a:lvl4pPr marL="685800" indent="-228600" algn="l">
            <a:defRPr sz="2700"/>
          </a:lvl4pPr>
          <a:lvl5pPr marL="914400" indent="-228600" algn="l">
            <a:defRPr sz="2700"/>
          </a:lvl5pPr>
          <a:lvl6pPr marL="1143000" indent="-228600" algn="l">
            <a:defRPr sz="2700"/>
          </a:lvl6pPr>
          <a:lvl7pPr marL="1371600" indent="-228600" algn="l">
            <a:defRPr sz="2700"/>
          </a:lvl7pPr>
          <a:lvl8pPr marL="1600200" indent="-228600" algn="l">
            <a:defRPr sz="2700"/>
          </a:lvl8pPr>
          <a:lvl9pPr marL="1828800" indent="-228600" algn="l">
            <a:defRPr sz="27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Encourage regular feedback processes that foster inclusive decision-making, participation in trust, and organisational development processes (Ahmad and Islam, 2024).</a:t>
          </a:r>
        </a:p>
      </dsp:txBody>
      <dsp:txXfrm>
        <a:off x="0" y="5229866"/>
        <a:ext cx="16611600" cy="1478280"/>
      </dsp:txXfrm>
    </dsp:sp>
  </dsp:spTree>
</dsp:drawing>
</file>

<file path=ppt/diagrams/drawing16.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6611600" cy="7200772"/>
        <a:chOff x="0" y="0"/>
        <a:chExt cx="16611600" cy="7200772"/>
      </a:xfrm>
    </dsp:grpSpPr>
    <dsp:sp modelId="{B6C2D91C-2625-4FC4-8786-ADF8C8E8FD3B}">
      <dsp:nvSpPr>
        <dsp:cNvPr id="3" name="Rounded Rectangle 2"/>
        <dsp:cNvSpPr/>
      </dsp:nvSpPr>
      <dsp:spPr bwMode="white">
        <a:xfrm>
          <a:off x="0" y="492626"/>
          <a:ext cx="16611600" cy="1478280"/>
        </a:xfrm>
        <a:prstGeom prst="roundRect">
          <a:avLst/>
        </a:prstGeom>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lIns="133350" tIns="133350" rIns="133350" bIns="133350" anchor="ctr"/>
        <a:lstStyle>
          <a:lvl1pPr algn="l">
            <a:defRPr sz="3500"/>
          </a:lvl1pPr>
          <a:lvl2pPr marL="228600" indent="-228600" algn="l">
            <a:defRPr sz="2700"/>
          </a:lvl2pPr>
          <a:lvl3pPr marL="457200" indent="-228600" algn="l">
            <a:defRPr sz="2700"/>
          </a:lvl3pPr>
          <a:lvl4pPr marL="685800" indent="-228600" algn="l">
            <a:defRPr sz="2700"/>
          </a:lvl4pPr>
          <a:lvl5pPr marL="914400" indent="-228600" algn="l">
            <a:defRPr sz="2700"/>
          </a:lvl5pPr>
          <a:lvl6pPr marL="1143000" indent="-228600" algn="l">
            <a:defRPr sz="2700"/>
          </a:lvl6pPr>
          <a:lvl7pPr marL="1371600" indent="-228600" algn="l">
            <a:defRPr sz="2700"/>
          </a:lvl7pPr>
          <a:lvl8pPr marL="1600200" indent="-228600" algn="l">
            <a:defRPr sz="2700"/>
          </a:lvl8pPr>
          <a:lvl9pPr marL="1828800" indent="-228600" algn="l">
            <a:defRPr sz="27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Leverage extended flexible working arrangements that enhance wellbeing, engagement, retention and sustainable organisational performance outcomes.</a:t>
          </a:r>
          <a:endParaRPr lang="en-IN">
            <a:latin typeface="Times New Roman" panose="02020603050405020304" pitchFamily="18" charset="0"/>
            <a:cs typeface="Times New Roman" panose="02020603050405020304" pitchFamily="18" charset="0"/>
          </a:endParaRPr>
        </a:p>
      </dsp:txBody>
      <dsp:txXfrm>
        <a:off x="0" y="492626"/>
        <a:ext cx="16611600" cy="1478280"/>
      </dsp:txXfrm>
    </dsp:sp>
    <dsp:sp modelId="{D61AFB1A-863B-4B4A-8E10-2078691E43C7}">
      <dsp:nvSpPr>
        <dsp:cNvPr id="4" name="Rounded Rectangle 3"/>
        <dsp:cNvSpPr/>
      </dsp:nvSpPr>
      <dsp:spPr bwMode="white">
        <a:xfrm>
          <a:off x="0" y="2071706"/>
          <a:ext cx="16611600" cy="1478280"/>
        </a:xfrm>
        <a:prstGeom prst="roundRect">
          <a:avLst/>
        </a:prstGeom>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lIns="133350" tIns="133350" rIns="133350" bIns="133350" anchor="ctr"/>
        <a:lstStyle>
          <a:lvl1pPr algn="l">
            <a:defRPr sz="3500"/>
          </a:lvl1pPr>
          <a:lvl2pPr marL="228600" indent="-228600" algn="l">
            <a:defRPr sz="2700"/>
          </a:lvl2pPr>
          <a:lvl3pPr marL="457200" indent="-228600" algn="l">
            <a:defRPr sz="2700"/>
          </a:lvl3pPr>
          <a:lvl4pPr marL="685800" indent="-228600" algn="l">
            <a:defRPr sz="2700"/>
          </a:lvl4pPr>
          <a:lvl5pPr marL="914400" indent="-228600" algn="l">
            <a:defRPr sz="2700"/>
          </a:lvl5pPr>
          <a:lvl6pPr marL="1143000" indent="-228600" algn="l">
            <a:defRPr sz="2700"/>
          </a:lvl6pPr>
          <a:lvl7pPr marL="1371600" indent="-228600" algn="l">
            <a:defRPr sz="2700"/>
          </a:lvl7pPr>
          <a:lvl8pPr marL="1600200" indent="-228600" algn="l">
            <a:defRPr sz="2700"/>
          </a:lvl8pPr>
          <a:lvl9pPr marL="1828800" indent="-228600" algn="l">
            <a:defRPr sz="27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Implementing Herzberg's Motivation Theory consistently, with recognition, development, supportive supervision and meaningful responsibilities (Cappelli and Keller, 2020).</a:t>
          </a:r>
        </a:p>
      </dsp:txBody>
      <dsp:txXfrm>
        <a:off x="0" y="2071706"/>
        <a:ext cx="16611600" cy="1478280"/>
      </dsp:txXfrm>
    </dsp:sp>
    <dsp:sp modelId="{8BBE0C51-2F06-4FB4-B1AA-4C48533FEA31}">
      <dsp:nvSpPr>
        <dsp:cNvPr id="5" name="Rounded Rectangle 4"/>
        <dsp:cNvSpPr/>
      </dsp:nvSpPr>
      <dsp:spPr bwMode="white">
        <a:xfrm>
          <a:off x="0" y="3650786"/>
          <a:ext cx="16611600" cy="1478280"/>
        </a:xfrm>
        <a:prstGeom prst="roundRect">
          <a:avLst/>
        </a:prstGeom>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lIns="133350" tIns="133350" rIns="133350" bIns="133350" anchor="ctr"/>
        <a:lstStyle>
          <a:lvl1pPr algn="l">
            <a:defRPr sz="3500"/>
          </a:lvl1pPr>
          <a:lvl2pPr marL="228600" indent="-228600" algn="l">
            <a:defRPr sz="2700"/>
          </a:lvl2pPr>
          <a:lvl3pPr marL="457200" indent="-228600" algn="l">
            <a:defRPr sz="2700"/>
          </a:lvl3pPr>
          <a:lvl4pPr marL="685800" indent="-228600" algn="l">
            <a:defRPr sz="2700"/>
          </a:lvl4pPr>
          <a:lvl5pPr marL="914400" indent="-228600" algn="l">
            <a:defRPr sz="2700"/>
          </a:lvl5pPr>
          <a:lvl6pPr marL="1143000" indent="-228600" algn="l">
            <a:defRPr sz="2700"/>
          </a:lvl6pPr>
          <a:lvl7pPr marL="1371600" indent="-228600" algn="l">
            <a:defRPr sz="2700"/>
          </a:lvl7pPr>
          <a:lvl8pPr marL="1600200" indent="-228600" algn="l">
            <a:defRPr sz="2700"/>
          </a:lvl8pPr>
          <a:lvl9pPr marL="1828800" indent="-228600" algn="l">
            <a:defRPr sz="27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Modern digital infrastructure that eradicates work frustrations, builds confidence, improves productivity and increases employee satisfaction.</a:t>
          </a:r>
        </a:p>
      </dsp:txBody>
      <dsp:txXfrm>
        <a:off x="0" y="3650786"/>
        <a:ext cx="16611600" cy="1478280"/>
      </dsp:txXfrm>
    </dsp:sp>
    <dsp:sp modelId="{6D046DC0-B386-41BF-A128-64FEAEC2D1F5}">
      <dsp:nvSpPr>
        <dsp:cNvPr id="6" name="Rounded Rectangle 5"/>
        <dsp:cNvSpPr/>
      </dsp:nvSpPr>
      <dsp:spPr bwMode="white">
        <a:xfrm>
          <a:off x="0" y="5229866"/>
          <a:ext cx="16611600" cy="1478280"/>
        </a:xfrm>
        <a:prstGeom prst="roundRect">
          <a:avLst/>
        </a:prstGeom>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lIns="133350" tIns="133350" rIns="133350" bIns="133350" anchor="ctr"/>
        <a:lstStyle>
          <a:lvl1pPr algn="l">
            <a:defRPr sz="3500"/>
          </a:lvl1pPr>
          <a:lvl2pPr marL="228600" indent="-228600" algn="l">
            <a:defRPr sz="2700"/>
          </a:lvl2pPr>
          <a:lvl3pPr marL="457200" indent="-228600" algn="l">
            <a:defRPr sz="2700"/>
          </a:lvl3pPr>
          <a:lvl4pPr marL="685800" indent="-228600" algn="l">
            <a:defRPr sz="2700"/>
          </a:lvl4pPr>
          <a:lvl5pPr marL="914400" indent="-228600" algn="l">
            <a:defRPr sz="2700"/>
          </a:lvl5pPr>
          <a:lvl6pPr marL="1143000" indent="-228600" algn="l">
            <a:defRPr sz="2700"/>
          </a:lvl6pPr>
          <a:lvl7pPr marL="1371600" indent="-228600" algn="l">
            <a:defRPr sz="2700"/>
          </a:lvl7pPr>
          <a:lvl8pPr marL="1600200" indent="-228600" algn="l">
            <a:defRPr sz="2700"/>
          </a:lvl8pPr>
          <a:lvl9pPr marL="1828800" indent="-228600" algn="l">
            <a:defRPr sz="27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Encourage regular feedback processes that foster inclusive decision-making, participation in trust, and organisational development processes (Ahmad and Islam, 2024).</a:t>
          </a:r>
        </a:p>
      </dsp:txBody>
      <dsp:txXfrm>
        <a:off x="0" y="5229866"/>
        <a:ext cx="16611600" cy="1478280"/>
      </dsp:txXfrm>
    </dsp:sp>
  </dsp:spTree>
</dsp:drawing>
</file>

<file path=ppt/diagrams/drawing17.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4478000" cy="7499104"/>
        <a:chOff x="0" y="0"/>
        <a:chExt cx="14478000" cy="7499104"/>
      </a:xfrm>
    </dsp:grpSpPr>
    <dsp:sp modelId="{78E3EA37-229F-4631-B9B3-41B214FC44FE}">
      <dsp:nvSpPr>
        <dsp:cNvPr id="3" name="Flowchart: Manual Operation 2"/>
        <dsp:cNvSpPr/>
      </dsp:nvSpPr>
      <dsp:spPr bwMode="white">
        <a:xfrm rot="-5400000">
          <a:off x="-2036179" y="2036179"/>
          <a:ext cx="7499104" cy="3426746"/>
        </a:xfrm>
        <a:prstGeom prst="flowChartManualOperation">
          <a:avLst/>
        </a:prstGeom>
      </dsp:spPr>
      <dsp:style>
        <a:lnRef idx="2">
          <a:schemeClr val="lt1"/>
        </a:lnRef>
        <a:fillRef idx="1">
          <a:schemeClr val="accent5">
            <a:hueOff val="0"/>
            <a:satOff val="0"/>
            <a:lumOff val="0"/>
            <a:alpha val="100000"/>
          </a:schemeClr>
        </a:fillRef>
        <a:effectRef idx="0">
          <a:scrgbClr r="0" g="0" b="0"/>
        </a:effectRef>
        <a:fontRef idx="minor">
          <a:schemeClr val="lt1"/>
        </a:fontRef>
      </dsp:style>
      <dsp:txBody>
        <a:bodyPr rot="5400000" lIns="177800" tIns="0" rIns="177800" bIns="0"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pPr>
          <a:r>
            <a:rPr lang="en-IN" u="none" dirty="0">
              <a:solidFill>
                <a:schemeClr val="tx1"/>
              </a:solidFill>
              <a:latin typeface="Times New Roman" panose="02020603050405020304" pitchFamily="18" charset="0"/>
              <a:cs typeface="Times New Roman" panose="02020603050405020304" pitchFamily="18" charset="0"/>
            </a:rPr>
            <a:t>The role redesign would involve using AI to enable digital dexterity, flexibility and interprofessional working in the NHS workforce.</a:t>
          </a:r>
          <a:endParaRPr lang="en-IN" dirty="0">
            <a:solidFill>
              <a:schemeClr val="tx1"/>
            </a:solidFill>
            <a:latin typeface="Times New Roman" panose="02020603050405020304" pitchFamily="18" charset="0"/>
            <a:cs typeface="Times New Roman" panose="02020603050405020304" pitchFamily="18" charset="0"/>
          </a:endParaRPr>
        </a:p>
      </dsp:txBody>
      <dsp:txXfrm rot="-5400000">
        <a:off x="-2036179" y="2036179"/>
        <a:ext cx="7499104" cy="3426746"/>
      </dsp:txXfrm>
    </dsp:sp>
    <dsp:sp modelId="{9C3DE68E-498A-4016-B894-30ACCCB4439D}">
      <dsp:nvSpPr>
        <dsp:cNvPr id="4" name="Flowchart: Manual Operation 3"/>
        <dsp:cNvSpPr/>
      </dsp:nvSpPr>
      <dsp:spPr bwMode="white">
        <a:xfrm rot="-5400000">
          <a:off x="1647572" y="2036179"/>
          <a:ext cx="7499104" cy="3426746"/>
        </a:xfrm>
        <a:prstGeom prst="flowChartManualOperation">
          <a:avLst/>
        </a:prstGeom>
      </dsp:spPr>
      <dsp:style>
        <a:lnRef idx="2">
          <a:schemeClr val="lt1"/>
        </a:lnRef>
        <a:fillRef idx="1">
          <a:schemeClr val="accent5">
            <a:hueOff val="-3300000"/>
            <a:satOff val="13333"/>
            <a:lumOff val="2876"/>
            <a:alpha val="100000"/>
          </a:schemeClr>
        </a:fillRef>
        <a:effectRef idx="0">
          <a:scrgbClr r="0" g="0" b="0"/>
        </a:effectRef>
        <a:fontRef idx="minor">
          <a:schemeClr val="lt1"/>
        </a:fontRef>
      </dsp:style>
      <dsp:txBody>
        <a:bodyPr rot="5400000" lIns="177800" tIns="0" rIns="177800" bIns="0"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Reducing administrative workloads would allow clinicians to provide more patient-centred care in a consistent manner through automation (Cappelli and Keller, 2020).</a:t>
          </a:r>
        </a:p>
      </dsp:txBody>
      <dsp:txXfrm rot="-5400000">
        <a:off x="1647572" y="2036179"/>
        <a:ext cx="7499104" cy="3426746"/>
      </dsp:txXfrm>
    </dsp:sp>
    <dsp:sp modelId="{DAB9161E-216F-4F48-8A7A-BEAECC91FF57}">
      <dsp:nvSpPr>
        <dsp:cNvPr id="5" name="Flowchart: Manual Operation 4"/>
        <dsp:cNvSpPr/>
      </dsp:nvSpPr>
      <dsp:spPr bwMode="white">
        <a:xfrm rot="-5400000">
          <a:off x="5331324" y="2036179"/>
          <a:ext cx="7499104" cy="3426746"/>
        </a:xfrm>
        <a:prstGeom prst="flowChartManualOperation">
          <a:avLst/>
        </a:prstGeom>
      </dsp:spPr>
      <dsp:style>
        <a:lnRef idx="2">
          <a:schemeClr val="lt1"/>
        </a:lnRef>
        <a:fillRef idx="1">
          <a:schemeClr val="accent5">
            <a:hueOff val="-6600000"/>
            <a:satOff val="26667"/>
            <a:lumOff val="5752"/>
            <a:alpha val="100000"/>
          </a:schemeClr>
        </a:fillRef>
        <a:effectRef idx="0">
          <a:scrgbClr r="0" g="0" b="0"/>
        </a:effectRef>
        <a:fontRef idx="minor">
          <a:schemeClr val="lt1"/>
        </a:fontRef>
      </dsp:style>
      <dsp:txBody>
        <a:bodyPr rot="5400000" lIns="177800" tIns="0" rIns="177800" bIns="0"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However, there is a need for continuous retraining of the workforce, an ethical governance process and lifelong learning programmes in digital skills  (Ossiannilsson, 2025).</a:t>
          </a:r>
        </a:p>
      </dsp:txBody>
      <dsp:txXfrm rot="-5400000">
        <a:off x="5331324" y="2036179"/>
        <a:ext cx="7499104" cy="3426746"/>
      </dsp:txXfrm>
    </dsp:sp>
    <dsp:sp modelId="{884655EF-5AD4-4163-8315-69EF1EA4F148}">
      <dsp:nvSpPr>
        <dsp:cNvPr id="6" name="Flowchart: Manual Operation 5"/>
        <dsp:cNvSpPr/>
      </dsp:nvSpPr>
      <dsp:spPr bwMode="white">
        <a:xfrm rot="-5400000">
          <a:off x="9015075" y="2036179"/>
          <a:ext cx="7499104" cy="3426746"/>
        </a:xfrm>
        <a:prstGeom prst="flowChartManualOperation">
          <a:avLst/>
        </a:prstGeom>
      </dsp:spPr>
      <dsp:style>
        <a:lnRef idx="2">
          <a:schemeClr val="lt1"/>
        </a:lnRef>
        <a:fillRef idx="1">
          <a:schemeClr val="accent5">
            <a:hueOff val="-9900000"/>
            <a:satOff val="40000"/>
            <a:lumOff val="8627"/>
            <a:alpha val="100000"/>
          </a:schemeClr>
        </a:fillRef>
        <a:effectRef idx="0">
          <a:scrgbClr r="0" g="0" b="0"/>
        </a:effectRef>
        <a:fontRef idx="minor">
          <a:schemeClr val="lt1"/>
        </a:fontRef>
      </dsp:style>
      <dsp:txBody>
        <a:bodyPr rot="5400000" lIns="177800" tIns="0" rIns="177800" bIns="0"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NHS could invest in infrastructure, improve its AI leadership, develop workforce resilience and capacity, as well as prepare for the future.</a:t>
          </a:r>
        </a:p>
      </dsp:txBody>
      <dsp:txXfrm rot="-5400000">
        <a:off x="9015075" y="2036179"/>
        <a:ext cx="7499104" cy="3426746"/>
      </dsp:txXfrm>
    </dsp:sp>
  </dsp:spTree>
</dsp:drawing>
</file>

<file path=ppt/diagrams/drawing18.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4478000" cy="7499104"/>
        <a:chOff x="0" y="0"/>
        <a:chExt cx="14478000" cy="7499104"/>
      </a:xfrm>
    </dsp:grpSpPr>
    <dsp:sp modelId="{78E3EA37-229F-4631-B9B3-41B214FC44FE}">
      <dsp:nvSpPr>
        <dsp:cNvPr id="3" name="Flowchart: Manual Operation 2"/>
        <dsp:cNvSpPr/>
      </dsp:nvSpPr>
      <dsp:spPr bwMode="white">
        <a:xfrm rot="-5400000">
          <a:off x="-2036179" y="2036179"/>
          <a:ext cx="7499104" cy="3426746"/>
        </a:xfrm>
        <a:prstGeom prst="flowChartManualOperation">
          <a:avLst/>
        </a:prstGeom>
      </dsp:spPr>
      <dsp:style>
        <a:lnRef idx="2">
          <a:schemeClr val="lt1"/>
        </a:lnRef>
        <a:fillRef idx="1">
          <a:schemeClr val="accent5">
            <a:hueOff val="0"/>
            <a:satOff val="0"/>
            <a:lumOff val="0"/>
            <a:alpha val="100000"/>
          </a:schemeClr>
        </a:fillRef>
        <a:effectRef idx="0">
          <a:scrgbClr r="0" g="0" b="0"/>
        </a:effectRef>
        <a:fontRef idx="minor">
          <a:schemeClr val="lt1"/>
        </a:fontRef>
      </dsp:style>
      <dsp:txBody>
        <a:bodyPr rot="5400000" lIns="177800" tIns="0" rIns="177800" bIns="0"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pPr>
          <a:r>
            <a:rPr lang="en-IN" u="none" dirty="0">
              <a:solidFill>
                <a:schemeClr val="tx1"/>
              </a:solidFill>
              <a:latin typeface="Times New Roman" panose="02020603050405020304" pitchFamily="18" charset="0"/>
              <a:cs typeface="Times New Roman" panose="02020603050405020304" pitchFamily="18" charset="0"/>
            </a:rPr>
            <a:t>The role redesign would involve using AI to enable digital dexterity, flexibility and interprofessional working in the NHS workforce.</a:t>
          </a:r>
          <a:endParaRPr lang="en-IN" dirty="0">
            <a:solidFill>
              <a:schemeClr val="tx1"/>
            </a:solidFill>
            <a:latin typeface="Times New Roman" panose="02020603050405020304" pitchFamily="18" charset="0"/>
            <a:cs typeface="Times New Roman" panose="02020603050405020304" pitchFamily="18" charset="0"/>
          </a:endParaRPr>
        </a:p>
      </dsp:txBody>
      <dsp:txXfrm rot="-5400000">
        <a:off x="-2036179" y="2036179"/>
        <a:ext cx="7499104" cy="3426746"/>
      </dsp:txXfrm>
    </dsp:sp>
    <dsp:sp modelId="{9C3DE68E-498A-4016-B894-30ACCCB4439D}">
      <dsp:nvSpPr>
        <dsp:cNvPr id="4" name="Flowchart: Manual Operation 3"/>
        <dsp:cNvSpPr/>
      </dsp:nvSpPr>
      <dsp:spPr bwMode="white">
        <a:xfrm rot="-5400000">
          <a:off x="1647572" y="2036179"/>
          <a:ext cx="7499104" cy="3426746"/>
        </a:xfrm>
        <a:prstGeom prst="flowChartManualOperation">
          <a:avLst/>
        </a:prstGeom>
      </dsp:spPr>
      <dsp:style>
        <a:lnRef idx="2">
          <a:schemeClr val="lt1"/>
        </a:lnRef>
        <a:fillRef idx="1">
          <a:schemeClr val="accent5">
            <a:hueOff val="-3300000"/>
            <a:satOff val="13333"/>
            <a:lumOff val="2876"/>
            <a:alpha val="100000"/>
          </a:schemeClr>
        </a:fillRef>
        <a:effectRef idx="0">
          <a:scrgbClr r="0" g="0" b="0"/>
        </a:effectRef>
        <a:fontRef idx="minor">
          <a:schemeClr val="lt1"/>
        </a:fontRef>
      </dsp:style>
      <dsp:txBody>
        <a:bodyPr rot="5400000" lIns="177800" tIns="0" rIns="177800" bIns="0"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Reducing administrative workloads would allow clinicians to provide more patient-centred care in a consistent manner through automation (Cappelli and Keller, 2020).</a:t>
          </a:r>
        </a:p>
      </dsp:txBody>
      <dsp:txXfrm rot="-5400000">
        <a:off x="1647572" y="2036179"/>
        <a:ext cx="7499104" cy="3426746"/>
      </dsp:txXfrm>
    </dsp:sp>
    <dsp:sp modelId="{DAB9161E-216F-4F48-8A7A-BEAECC91FF57}">
      <dsp:nvSpPr>
        <dsp:cNvPr id="5" name="Flowchart: Manual Operation 4"/>
        <dsp:cNvSpPr/>
      </dsp:nvSpPr>
      <dsp:spPr bwMode="white">
        <a:xfrm rot="-5400000">
          <a:off x="5331324" y="2036179"/>
          <a:ext cx="7499104" cy="3426746"/>
        </a:xfrm>
        <a:prstGeom prst="flowChartManualOperation">
          <a:avLst/>
        </a:prstGeom>
      </dsp:spPr>
      <dsp:style>
        <a:lnRef idx="2">
          <a:schemeClr val="lt1"/>
        </a:lnRef>
        <a:fillRef idx="1">
          <a:schemeClr val="accent5">
            <a:hueOff val="-6600000"/>
            <a:satOff val="26667"/>
            <a:lumOff val="5752"/>
            <a:alpha val="100000"/>
          </a:schemeClr>
        </a:fillRef>
        <a:effectRef idx="0">
          <a:scrgbClr r="0" g="0" b="0"/>
        </a:effectRef>
        <a:fontRef idx="minor">
          <a:schemeClr val="lt1"/>
        </a:fontRef>
      </dsp:style>
      <dsp:txBody>
        <a:bodyPr rot="5400000" lIns="177800" tIns="0" rIns="177800" bIns="0"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However, there is a need for continuous retraining of the workforce, an ethical governance process and lifelong learning programmes in digital skills  (Ossiannilsson, 2025).</a:t>
          </a:r>
        </a:p>
      </dsp:txBody>
      <dsp:txXfrm rot="-5400000">
        <a:off x="5331324" y="2036179"/>
        <a:ext cx="7499104" cy="3426746"/>
      </dsp:txXfrm>
    </dsp:sp>
    <dsp:sp modelId="{884655EF-5AD4-4163-8315-69EF1EA4F148}">
      <dsp:nvSpPr>
        <dsp:cNvPr id="6" name="Flowchart: Manual Operation 5"/>
        <dsp:cNvSpPr/>
      </dsp:nvSpPr>
      <dsp:spPr bwMode="white">
        <a:xfrm rot="-5400000">
          <a:off x="9015075" y="2036179"/>
          <a:ext cx="7499104" cy="3426746"/>
        </a:xfrm>
        <a:prstGeom prst="flowChartManualOperation">
          <a:avLst/>
        </a:prstGeom>
      </dsp:spPr>
      <dsp:style>
        <a:lnRef idx="2">
          <a:schemeClr val="lt1"/>
        </a:lnRef>
        <a:fillRef idx="1">
          <a:schemeClr val="accent5">
            <a:hueOff val="-9900000"/>
            <a:satOff val="40000"/>
            <a:lumOff val="8627"/>
            <a:alpha val="100000"/>
          </a:schemeClr>
        </a:fillRef>
        <a:effectRef idx="0">
          <a:scrgbClr r="0" g="0" b="0"/>
        </a:effectRef>
        <a:fontRef idx="minor">
          <a:schemeClr val="lt1"/>
        </a:fontRef>
      </dsp:style>
      <dsp:txBody>
        <a:bodyPr rot="5400000" lIns="177800" tIns="0" rIns="177800" bIns="0"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NHS could invest in infrastructure, improve its AI leadership, develop workforce resilience and capacity, as well as prepare for the future.</a:t>
          </a:r>
        </a:p>
      </dsp:txBody>
      <dsp:txXfrm rot="-5400000">
        <a:off x="9015075" y="2036179"/>
        <a:ext cx="7499104" cy="3426746"/>
      </dsp:txXfrm>
    </dsp:sp>
  </dsp:spTree>
</dsp:drawing>
</file>

<file path=ppt/diagrams/drawing19.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4401800" cy="7926866"/>
        <a:chOff x="0" y="0"/>
        <a:chExt cx="14401800" cy="7926866"/>
      </a:xfrm>
    </dsp:grpSpPr>
    <dsp:sp modelId="{5D99FECC-5348-4D7F-93E6-CEF5DE649ACC}">
      <dsp:nvSpPr>
        <dsp:cNvPr id="4" name="Block Arc 3"/>
        <dsp:cNvSpPr/>
      </dsp:nvSpPr>
      <dsp:spPr bwMode="white">
        <a:xfrm>
          <a:off x="-8861116" y="-1381421"/>
          <a:ext cx="10689708" cy="10689708"/>
        </a:xfrm>
        <a:prstGeom prst="blockArc">
          <a:avLst>
            <a:gd name="adj1" fmla="val 18900000"/>
            <a:gd name="adj2" fmla="val 2700000"/>
            <a:gd name="adj3" fmla="val 168"/>
          </a:avLst>
        </a:prstGeom>
        <a:ln>
          <a:solidFill>
            <a:schemeClr val="bg2">
              <a:lumMod val="50000"/>
            </a:schemeClr>
          </a:solidFill>
        </a:ln>
      </dsp:spPr>
      <dsp:style>
        <a:lnRef idx="2">
          <a:schemeClr val="accent5">
            <a:shade val="60000"/>
          </a:schemeClr>
        </a:lnRef>
        <a:fillRef idx="0">
          <a:schemeClr val="accent5"/>
        </a:fillRef>
        <a:effectRef idx="0">
          <a:scrgbClr r="0" g="0" b="0"/>
        </a:effectRef>
        <a:fontRef idx="minor"/>
      </dsp:style>
      <dsp:txXfrm>
        <a:off x="-8861116" y="-1381421"/>
        <a:ext cx="10689708" cy="10689708"/>
      </dsp:txXfrm>
    </dsp:sp>
    <dsp:sp modelId="{8F377325-A2C7-46CC-BA71-6576BE30E600}">
      <dsp:nvSpPr>
        <dsp:cNvPr id="7" name="Rectangle 6"/>
        <dsp:cNvSpPr/>
      </dsp:nvSpPr>
      <dsp:spPr bwMode="white">
        <a:xfrm>
          <a:off x="1005127" y="609417"/>
          <a:ext cx="13396673" cy="1219469"/>
        </a:xfrm>
        <a:prstGeom prst="rect">
          <a:avLst/>
        </a:prstGeom>
        <a:solidFill>
          <a:schemeClr val="bg2">
            <a:lumMod val="50000"/>
          </a:schemeClr>
        </a:solidFill>
      </dsp:spPr>
      <dsp:style>
        <a:lnRef idx="2">
          <a:schemeClr val="lt1"/>
        </a:lnRef>
        <a:fillRef idx="1">
          <a:schemeClr val="accent5"/>
        </a:fillRef>
        <a:effectRef idx="0">
          <a:scrgbClr r="0" g="0" b="0"/>
        </a:effectRef>
        <a:fontRef idx="minor">
          <a:schemeClr val="lt1"/>
        </a:fontRef>
      </dsp:style>
      <dsp:txBody>
        <a:bodyPr lIns="967953" tIns="68580" rIns="68580" bIns="68580" anchor="ctr"/>
        <a:lstStyle>
          <a:lvl1pPr algn="l">
            <a:defRPr sz="2700"/>
          </a:lvl1pPr>
          <a:lvl2pPr marL="228600" indent="-228600" algn="l">
            <a:defRPr sz="2100"/>
          </a:lvl2pPr>
          <a:lvl3pPr marL="457200" indent="-228600" algn="l">
            <a:defRPr sz="2100"/>
          </a:lvl3pPr>
          <a:lvl4pPr marL="685800" indent="-228600" algn="l">
            <a:defRPr sz="2100"/>
          </a:lvl4pPr>
          <a:lvl5pPr marL="914400" indent="-228600" algn="l">
            <a:defRPr sz="2100"/>
          </a:lvl5pPr>
          <a:lvl6pPr marL="1143000" indent="-228600" algn="l">
            <a:defRPr sz="2100"/>
          </a:lvl6pPr>
          <a:lvl7pPr marL="1371600" indent="-228600" algn="l">
            <a:defRPr sz="2100"/>
          </a:lvl7pPr>
          <a:lvl8pPr marL="1600200" indent="-228600" algn="l">
            <a:defRPr sz="2100"/>
          </a:lvl8pPr>
          <a:lvl9pPr marL="1828800" indent="-228600" algn="l">
            <a:defRPr sz="21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Integrated job design, workforce development and employee wellbeing for the NHS is required in the strategic context of adoption of AI.</a:t>
          </a:r>
          <a:endParaRPr lang="en-IN">
            <a:latin typeface="Times New Roman" panose="02020603050405020304" pitchFamily="18" charset="0"/>
            <a:cs typeface="Times New Roman" panose="02020603050405020304" pitchFamily="18" charset="0"/>
          </a:endParaRPr>
        </a:p>
      </dsp:txBody>
      <dsp:txXfrm>
        <a:off x="1005127" y="609417"/>
        <a:ext cx="13396673" cy="1219469"/>
      </dsp:txXfrm>
    </dsp:sp>
    <dsp:sp modelId="{6F2F6D95-53F9-426B-A194-5418EC50F5D1}">
      <dsp:nvSpPr>
        <dsp:cNvPr id="8" name="Oval 7"/>
        <dsp:cNvSpPr/>
      </dsp:nvSpPr>
      <dsp:spPr bwMode="white">
        <a:xfrm>
          <a:off x="242958" y="456984"/>
          <a:ext cx="1524336" cy="1524336"/>
        </a:xfrm>
        <a:prstGeom prst="ellipse">
          <a:avLst/>
        </a:prstGeom>
        <a:ln>
          <a:solidFill>
            <a:schemeClr val="bg2">
              <a:lumMod val="50000"/>
            </a:schemeClr>
          </a:solidFill>
        </a:ln>
      </dsp:spPr>
      <dsp:style>
        <a:lnRef idx="2">
          <a:schemeClr val="accent5"/>
        </a:lnRef>
        <a:fillRef idx="1">
          <a:schemeClr val="lt1"/>
        </a:fillRef>
        <a:effectRef idx="0">
          <a:scrgbClr r="0" g="0" b="0"/>
        </a:effectRef>
        <a:fontRef idx="minor"/>
      </dsp:style>
      <dsp:txXfrm>
        <a:off x="242958" y="456984"/>
        <a:ext cx="1524336" cy="1524336"/>
      </dsp:txXfrm>
    </dsp:sp>
    <dsp:sp modelId="{882386BA-D559-4A3F-B2AC-478675F0A260}">
      <dsp:nvSpPr>
        <dsp:cNvPr id="9" name="Rectangle 8"/>
        <dsp:cNvSpPr/>
      </dsp:nvSpPr>
      <dsp:spPr bwMode="white">
        <a:xfrm>
          <a:off x="1704276" y="2438938"/>
          <a:ext cx="12697524" cy="1219469"/>
        </a:xfrm>
        <a:prstGeom prst="rect">
          <a:avLst/>
        </a:prstGeom>
        <a:solidFill>
          <a:schemeClr val="bg2">
            <a:lumMod val="50000"/>
          </a:schemeClr>
        </a:solidFill>
      </dsp:spPr>
      <dsp:style>
        <a:lnRef idx="2">
          <a:schemeClr val="lt1"/>
        </a:lnRef>
        <a:fillRef idx="1">
          <a:schemeClr val="accent5"/>
        </a:fillRef>
        <a:effectRef idx="0">
          <a:scrgbClr r="0" g="0" b="0"/>
        </a:effectRef>
        <a:fontRef idx="minor">
          <a:schemeClr val="lt1"/>
        </a:fontRef>
      </dsp:style>
      <dsp:txBody>
        <a:bodyPr lIns="967953" tIns="68580" rIns="68580" bIns="68580" anchor="ctr"/>
        <a:lstStyle>
          <a:lvl1pPr algn="l">
            <a:defRPr sz="2700"/>
          </a:lvl1pPr>
          <a:lvl2pPr marL="228600" indent="-228600" algn="l">
            <a:defRPr sz="2100"/>
          </a:lvl2pPr>
          <a:lvl3pPr marL="457200" indent="-228600" algn="l">
            <a:defRPr sz="2100"/>
          </a:lvl3pPr>
          <a:lvl4pPr marL="685800" indent="-228600" algn="l">
            <a:defRPr sz="2100"/>
          </a:lvl4pPr>
          <a:lvl5pPr marL="914400" indent="-228600" algn="l">
            <a:defRPr sz="2100"/>
          </a:lvl5pPr>
          <a:lvl6pPr marL="1143000" indent="-228600" algn="l">
            <a:defRPr sz="2100"/>
          </a:lvl6pPr>
          <a:lvl7pPr marL="1371600" indent="-228600" algn="l">
            <a:defRPr sz="2100"/>
          </a:lvl7pPr>
          <a:lvl8pPr marL="1600200" indent="-228600" algn="l">
            <a:defRPr sz="2100"/>
          </a:lvl8pPr>
          <a:lvl9pPr marL="1828800" indent="-228600" algn="l">
            <a:defRPr sz="21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Human Capital Management, employee engagement, resilience and organisational performance must play a role alongside technology-innovative solutions.</a:t>
          </a:r>
        </a:p>
      </dsp:txBody>
      <dsp:txXfrm>
        <a:off x="1704276" y="2438938"/>
        <a:ext cx="12697524" cy="1219469"/>
      </dsp:txXfrm>
    </dsp:sp>
    <dsp:sp modelId="{6EAB25DD-3185-4C23-A9C2-D9D4D5F48318}">
      <dsp:nvSpPr>
        <dsp:cNvPr id="10" name="Oval 9"/>
        <dsp:cNvSpPr/>
      </dsp:nvSpPr>
      <dsp:spPr bwMode="white">
        <a:xfrm>
          <a:off x="942108" y="2286504"/>
          <a:ext cx="1524336" cy="1524336"/>
        </a:xfrm>
        <a:prstGeom prst="ellipse">
          <a:avLst/>
        </a:prstGeom>
        <a:ln>
          <a:solidFill>
            <a:schemeClr val="bg2">
              <a:lumMod val="50000"/>
            </a:schemeClr>
          </a:solidFill>
        </a:ln>
      </dsp:spPr>
      <dsp:style>
        <a:lnRef idx="2">
          <a:schemeClr val="accent5"/>
        </a:lnRef>
        <a:fillRef idx="1">
          <a:schemeClr val="lt1"/>
        </a:fillRef>
        <a:effectRef idx="0">
          <a:scrgbClr r="0" g="0" b="0"/>
        </a:effectRef>
        <a:fontRef idx="minor"/>
      </dsp:style>
      <dsp:txXfrm>
        <a:off x="942108" y="2286504"/>
        <a:ext cx="1524336" cy="1524336"/>
      </dsp:txXfrm>
    </dsp:sp>
    <dsp:sp modelId="{5F7675B5-2554-402F-BF3B-5E68620DECA9}">
      <dsp:nvSpPr>
        <dsp:cNvPr id="11" name="Rectangle 10"/>
        <dsp:cNvSpPr/>
      </dsp:nvSpPr>
      <dsp:spPr bwMode="white">
        <a:xfrm>
          <a:off x="1704276" y="4268459"/>
          <a:ext cx="12697524" cy="1219469"/>
        </a:xfrm>
        <a:prstGeom prst="rect">
          <a:avLst/>
        </a:prstGeom>
        <a:solidFill>
          <a:schemeClr val="bg2">
            <a:lumMod val="50000"/>
          </a:schemeClr>
        </a:solidFill>
      </dsp:spPr>
      <dsp:style>
        <a:lnRef idx="2">
          <a:schemeClr val="lt1"/>
        </a:lnRef>
        <a:fillRef idx="1">
          <a:schemeClr val="accent5"/>
        </a:fillRef>
        <a:effectRef idx="0">
          <a:scrgbClr r="0" g="0" b="0"/>
        </a:effectRef>
        <a:fontRef idx="minor">
          <a:schemeClr val="lt1"/>
        </a:fontRef>
      </dsp:style>
      <dsp:txBody>
        <a:bodyPr lIns="967953" tIns="68580" rIns="68580" bIns="68580" anchor="ctr"/>
        <a:lstStyle>
          <a:lvl1pPr algn="l">
            <a:defRPr sz="2700"/>
          </a:lvl1pPr>
          <a:lvl2pPr marL="228600" indent="-228600" algn="l">
            <a:defRPr sz="2100"/>
          </a:lvl2pPr>
          <a:lvl3pPr marL="457200" indent="-228600" algn="l">
            <a:defRPr sz="2100"/>
          </a:lvl3pPr>
          <a:lvl4pPr marL="685800" indent="-228600" algn="l">
            <a:defRPr sz="2100"/>
          </a:lvl4pPr>
          <a:lvl5pPr marL="914400" indent="-228600" algn="l">
            <a:defRPr sz="2100"/>
          </a:lvl5pPr>
          <a:lvl6pPr marL="1143000" indent="-228600" algn="l">
            <a:defRPr sz="2100"/>
          </a:lvl6pPr>
          <a:lvl7pPr marL="1371600" indent="-228600" algn="l">
            <a:defRPr sz="2100"/>
          </a:lvl7pPr>
          <a:lvl8pPr marL="1600200" indent="-228600" algn="l">
            <a:defRPr sz="2100"/>
          </a:lvl8pPr>
          <a:lvl9pPr marL="1828800" indent="-228600" algn="l">
            <a:defRPr sz="2100"/>
          </a:lvl9pPr>
        </a:lstStyle>
        <a:p>
          <a:pPr lvl="0">
            <a:lnSpc>
              <a:spcPct val="100000"/>
            </a:lnSpc>
            <a:spcBef>
              <a:spcPct val="0"/>
            </a:spcBef>
            <a:spcAft>
              <a:spcPct val="35000"/>
            </a:spcAft>
            <a:buFont typeface="Arial" panose="020B0604020202020204" pitchFamily="34" charset="0"/>
            <a:buChar char="●"/>
          </a:pPr>
          <a:r>
            <a:rPr lang="en-IN" u="none" dirty="0">
              <a:latin typeface="Times New Roman" panose="02020603050405020304" pitchFamily="18" charset="0"/>
              <a:cs typeface="Times New Roman" panose="02020603050405020304" pitchFamily="18" charset="0"/>
            </a:rPr>
            <a:t>Continuous learning, ethical governance of AI and digital leadership support sustainable workforce transformation and adaptability.</a:t>
          </a:r>
        </a:p>
      </dsp:txBody>
      <dsp:txXfrm>
        <a:off x="1704276" y="4268459"/>
        <a:ext cx="12697524" cy="1219469"/>
      </dsp:txXfrm>
    </dsp:sp>
    <dsp:sp modelId="{EE0AA229-5E36-48D5-A31F-6C90A0588D97}">
      <dsp:nvSpPr>
        <dsp:cNvPr id="12" name="Oval 11"/>
        <dsp:cNvSpPr/>
      </dsp:nvSpPr>
      <dsp:spPr bwMode="white">
        <a:xfrm>
          <a:off x="942108" y="4116025"/>
          <a:ext cx="1524336" cy="1524336"/>
        </a:xfrm>
        <a:prstGeom prst="ellipse">
          <a:avLst/>
        </a:prstGeom>
        <a:ln>
          <a:solidFill>
            <a:schemeClr val="bg2">
              <a:lumMod val="50000"/>
            </a:schemeClr>
          </a:solidFill>
        </a:ln>
      </dsp:spPr>
      <dsp:style>
        <a:lnRef idx="2">
          <a:schemeClr val="accent5"/>
        </a:lnRef>
        <a:fillRef idx="1">
          <a:schemeClr val="lt1"/>
        </a:fillRef>
        <a:effectRef idx="0">
          <a:scrgbClr r="0" g="0" b="0"/>
        </a:effectRef>
        <a:fontRef idx="minor"/>
      </dsp:style>
      <dsp:txXfrm>
        <a:off x="942108" y="4116025"/>
        <a:ext cx="1524336" cy="1524336"/>
      </dsp:txXfrm>
    </dsp:sp>
    <dsp:sp modelId="{E369573A-912A-4945-921D-E781EACA29F1}">
      <dsp:nvSpPr>
        <dsp:cNvPr id="13" name="Rectangle 12"/>
        <dsp:cNvSpPr/>
      </dsp:nvSpPr>
      <dsp:spPr bwMode="white">
        <a:xfrm>
          <a:off x="1005127" y="6097979"/>
          <a:ext cx="13396673" cy="1219469"/>
        </a:xfrm>
        <a:prstGeom prst="rect">
          <a:avLst/>
        </a:prstGeom>
        <a:solidFill>
          <a:schemeClr val="bg2">
            <a:lumMod val="50000"/>
          </a:schemeClr>
        </a:solidFill>
      </dsp:spPr>
      <dsp:style>
        <a:lnRef idx="2">
          <a:schemeClr val="lt1"/>
        </a:lnRef>
        <a:fillRef idx="1">
          <a:schemeClr val="accent5"/>
        </a:fillRef>
        <a:effectRef idx="0">
          <a:scrgbClr r="0" g="0" b="0"/>
        </a:effectRef>
        <a:fontRef idx="minor">
          <a:schemeClr val="lt1"/>
        </a:fontRef>
      </dsp:style>
      <dsp:txBody>
        <a:bodyPr lIns="967953" tIns="68580" rIns="68580" bIns="68580" anchor="ctr"/>
        <a:lstStyle>
          <a:lvl1pPr algn="l">
            <a:defRPr sz="2700"/>
          </a:lvl1pPr>
          <a:lvl2pPr marL="228600" indent="-228600" algn="l">
            <a:defRPr sz="2100"/>
          </a:lvl2pPr>
          <a:lvl3pPr marL="457200" indent="-228600" algn="l">
            <a:defRPr sz="2100"/>
          </a:lvl3pPr>
          <a:lvl4pPr marL="685800" indent="-228600" algn="l">
            <a:defRPr sz="2100"/>
          </a:lvl4pPr>
          <a:lvl5pPr marL="914400" indent="-228600" algn="l">
            <a:defRPr sz="2100"/>
          </a:lvl5pPr>
          <a:lvl6pPr marL="1143000" indent="-228600" algn="l">
            <a:defRPr sz="2100"/>
          </a:lvl6pPr>
          <a:lvl7pPr marL="1371600" indent="-228600" algn="l">
            <a:defRPr sz="2100"/>
          </a:lvl7pPr>
          <a:lvl8pPr marL="1600200" indent="-228600" algn="l">
            <a:defRPr sz="2100"/>
          </a:lvl8pPr>
          <a:lvl9pPr marL="1828800" indent="-228600" algn="l">
            <a:defRPr sz="2100"/>
          </a:lvl9pPr>
        </a:lstStyle>
        <a:p>
          <a:pPr lvl="0">
            <a:lnSpc>
              <a:spcPct val="100000"/>
            </a:lnSpc>
            <a:spcBef>
              <a:spcPct val="0"/>
            </a:spcBef>
            <a:spcAft>
              <a:spcPct val="35000"/>
            </a:spcAft>
            <a:buFont typeface="Arial" panose="020B0604020202020204" pitchFamily="34" charset="0"/>
            <a:buChar char="●"/>
          </a:pPr>
          <a:r>
            <a:rPr lang="en-IN" u="none" dirty="0">
              <a:latin typeface="Times New Roman" panose="02020603050405020304" pitchFamily="18" charset="0"/>
              <a:cs typeface="Times New Roman" panose="02020603050405020304" pitchFamily="18" charset="0"/>
            </a:rPr>
            <a:t>Evidence-based HRM strategies play a role in improved levels of job satisfaction, productivity, retention, and high-quality patient care outcomes.</a:t>
          </a:r>
        </a:p>
      </dsp:txBody>
      <dsp:txXfrm>
        <a:off x="1005127" y="6097979"/>
        <a:ext cx="13396673" cy="1219469"/>
      </dsp:txXfrm>
    </dsp:sp>
    <dsp:sp modelId="{879C4443-C277-4B27-A46B-A96906B58376}">
      <dsp:nvSpPr>
        <dsp:cNvPr id="14" name="Oval 13"/>
        <dsp:cNvSpPr/>
      </dsp:nvSpPr>
      <dsp:spPr bwMode="white">
        <a:xfrm>
          <a:off x="242958" y="5945546"/>
          <a:ext cx="1524336" cy="1524336"/>
        </a:xfrm>
        <a:prstGeom prst="ellipse">
          <a:avLst/>
        </a:prstGeom>
        <a:ln>
          <a:solidFill>
            <a:schemeClr val="bg2">
              <a:lumMod val="50000"/>
            </a:schemeClr>
          </a:solidFill>
        </a:ln>
      </dsp:spPr>
      <dsp:style>
        <a:lnRef idx="2">
          <a:schemeClr val="accent5"/>
        </a:lnRef>
        <a:fillRef idx="1">
          <a:schemeClr val="lt1"/>
        </a:fillRef>
        <a:effectRef idx="0">
          <a:scrgbClr r="0" g="0" b="0"/>
        </a:effectRef>
        <a:fontRef idx="minor"/>
      </dsp:style>
      <dsp:txXfrm>
        <a:off x="242958" y="5945546"/>
        <a:ext cx="1524336" cy="1524336"/>
      </dsp:txXfrm>
    </dsp:sp>
    <dsp:sp modelId="{A2221213-E19F-480F-B40F-0D0A0051DD91}">
      <dsp:nvSpPr>
        <dsp:cNvPr id="3" name="Rectangle 2" hidden="1"/>
        <dsp:cNvSpPr/>
      </dsp:nvSpPr>
      <dsp:spPr>
        <a:xfrm>
          <a:off x="232393" y="178778"/>
          <a:ext cx="36000" cy="36000"/>
        </a:xfrm>
        <a:prstGeom prst="rect">
          <a:avLst/>
        </a:prstGeom>
      </dsp:spPr>
      <dsp:txXfrm>
        <a:off x="232393" y="178778"/>
        <a:ext cx="36000" cy="36000"/>
      </dsp:txXfrm>
    </dsp:sp>
    <dsp:sp modelId="{4322A6DB-A762-45E8-ACAA-96927BEB6B94}">
      <dsp:nvSpPr>
        <dsp:cNvPr id="5" name="Rectangle 4" hidden="1"/>
        <dsp:cNvSpPr/>
      </dsp:nvSpPr>
      <dsp:spPr>
        <a:xfrm>
          <a:off x="1792592" y="3945433"/>
          <a:ext cx="36000" cy="36000"/>
        </a:xfrm>
        <a:prstGeom prst="rect">
          <a:avLst/>
        </a:prstGeom>
      </dsp:spPr>
      <dsp:txXfrm>
        <a:off x="1792592" y="3945433"/>
        <a:ext cx="36000" cy="36000"/>
      </dsp:txXfrm>
    </dsp:sp>
    <dsp:sp modelId="{A2605F3D-ADAB-4985-AD66-5C7E920490B5}">
      <dsp:nvSpPr>
        <dsp:cNvPr id="6" name="Rectangle 5" hidden="1"/>
        <dsp:cNvSpPr/>
      </dsp:nvSpPr>
      <dsp:spPr>
        <a:xfrm>
          <a:off x="232393" y="7712088"/>
          <a:ext cx="36000" cy="36000"/>
        </a:xfrm>
        <a:prstGeom prst="rect">
          <a:avLst/>
        </a:prstGeom>
      </dsp:spPr>
      <dsp:txXfrm>
        <a:off x="232393" y="7712088"/>
        <a:ext cx="36000" cy="36000"/>
      </dsp:txXfrm>
    </dsp:sp>
  </dsp:spTree>
</dsp:drawing>
</file>

<file path=ppt/diagrams/drawing20.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4401800" cy="7926866"/>
        <a:chOff x="0" y="0"/>
        <a:chExt cx="14401800" cy="7926866"/>
      </a:xfrm>
    </dsp:grpSpPr>
    <dsp:sp modelId="{5D99FECC-5348-4D7F-93E6-CEF5DE649ACC}">
      <dsp:nvSpPr>
        <dsp:cNvPr id="4" name="Block Arc 3"/>
        <dsp:cNvSpPr/>
      </dsp:nvSpPr>
      <dsp:spPr bwMode="white">
        <a:xfrm>
          <a:off x="-8861116" y="-1381421"/>
          <a:ext cx="10689708" cy="10689708"/>
        </a:xfrm>
        <a:prstGeom prst="blockArc">
          <a:avLst>
            <a:gd name="adj1" fmla="val 18900000"/>
            <a:gd name="adj2" fmla="val 2700000"/>
            <a:gd name="adj3" fmla="val 168"/>
          </a:avLst>
        </a:prstGeom>
        <a:ln>
          <a:solidFill>
            <a:schemeClr val="bg2">
              <a:lumMod val="50000"/>
            </a:schemeClr>
          </a:solidFill>
        </a:ln>
      </dsp:spPr>
      <dsp:style>
        <a:lnRef idx="2">
          <a:schemeClr val="accent5">
            <a:shade val="60000"/>
          </a:schemeClr>
        </a:lnRef>
        <a:fillRef idx="0">
          <a:schemeClr val="accent5"/>
        </a:fillRef>
        <a:effectRef idx="0">
          <a:scrgbClr r="0" g="0" b="0"/>
        </a:effectRef>
        <a:fontRef idx="minor"/>
      </dsp:style>
      <dsp:txXfrm>
        <a:off x="-8861116" y="-1381421"/>
        <a:ext cx="10689708" cy="10689708"/>
      </dsp:txXfrm>
    </dsp:sp>
    <dsp:sp modelId="{8F377325-A2C7-46CC-BA71-6576BE30E600}">
      <dsp:nvSpPr>
        <dsp:cNvPr id="7" name="Rectangle 6"/>
        <dsp:cNvSpPr/>
      </dsp:nvSpPr>
      <dsp:spPr bwMode="white">
        <a:xfrm>
          <a:off x="1005127" y="609417"/>
          <a:ext cx="13396673" cy="1219469"/>
        </a:xfrm>
        <a:prstGeom prst="rect">
          <a:avLst/>
        </a:prstGeom>
        <a:solidFill>
          <a:schemeClr val="bg2">
            <a:lumMod val="50000"/>
          </a:schemeClr>
        </a:solidFill>
      </dsp:spPr>
      <dsp:style>
        <a:lnRef idx="2">
          <a:schemeClr val="lt1"/>
        </a:lnRef>
        <a:fillRef idx="1">
          <a:schemeClr val="accent5"/>
        </a:fillRef>
        <a:effectRef idx="0">
          <a:scrgbClr r="0" g="0" b="0"/>
        </a:effectRef>
        <a:fontRef idx="minor">
          <a:schemeClr val="lt1"/>
        </a:fontRef>
      </dsp:style>
      <dsp:txBody>
        <a:bodyPr lIns="967953" tIns="68580" rIns="68580" bIns="68580" anchor="ctr"/>
        <a:lstStyle>
          <a:lvl1pPr algn="l">
            <a:defRPr sz="2700"/>
          </a:lvl1pPr>
          <a:lvl2pPr marL="228600" indent="-228600" algn="l">
            <a:defRPr sz="2100"/>
          </a:lvl2pPr>
          <a:lvl3pPr marL="457200" indent="-228600" algn="l">
            <a:defRPr sz="2100"/>
          </a:lvl3pPr>
          <a:lvl4pPr marL="685800" indent="-228600" algn="l">
            <a:defRPr sz="2100"/>
          </a:lvl4pPr>
          <a:lvl5pPr marL="914400" indent="-228600" algn="l">
            <a:defRPr sz="2100"/>
          </a:lvl5pPr>
          <a:lvl6pPr marL="1143000" indent="-228600" algn="l">
            <a:defRPr sz="2100"/>
          </a:lvl6pPr>
          <a:lvl7pPr marL="1371600" indent="-228600" algn="l">
            <a:defRPr sz="2100"/>
          </a:lvl7pPr>
          <a:lvl8pPr marL="1600200" indent="-228600" algn="l">
            <a:defRPr sz="2100"/>
          </a:lvl8pPr>
          <a:lvl9pPr marL="1828800" indent="-228600" algn="l">
            <a:defRPr sz="21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Integrated job design, workforce development and employee wellbeing for the NHS is required in the strategic context of adoption of AI.</a:t>
          </a:r>
          <a:endParaRPr lang="en-IN">
            <a:latin typeface="Times New Roman" panose="02020603050405020304" pitchFamily="18" charset="0"/>
            <a:cs typeface="Times New Roman" panose="02020603050405020304" pitchFamily="18" charset="0"/>
          </a:endParaRPr>
        </a:p>
      </dsp:txBody>
      <dsp:txXfrm>
        <a:off x="1005127" y="609417"/>
        <a:ext cx="13396673" cy="1219469"/>
      </dsp:txXfrm>
    </dsp:sp>
    <dsp:sp modelId="{6F2F6D95-53F9-426B-A194-5418EC50F5D1}">
      <dsp:nvSpPr>
        <dsp:cNvPr id="8" name="Oval 7"/>
        <dsp:cNvSpPr/>
      </dsp:nvSpPr>
      <dsp:spPr bwMode="white">
        <a:xfrm>
          <a:off x="242958" y="456984"/>
          <a:ext cx="1524336" cy="1524336"/>
        </a:xfrm>
        <a:prstGeom prst="ellipse">
          <a:avLst/>
        </a:prstGeom>
        <a:ln>
          <a:solidFill>
            <a:schemeClr val="bg2">
              <a:lumMod val="50000"/>
            </a:schemeClr>
          </a:solidFill>
        </a:ln>
      </dsp:spPr>
      <dsp:style>
        <a:lnRef idx="2">
          <a:schemeClr val="accent5"/>
        </a:lnRef>
        <a:fillRef idx="1">
          <a:schemeClr val="lt1"/>
        </a:fillRef>
        <a:effectRef idx="0">
          <a:scrgbClr r="0" g="0" b="0"/>
        </a:effectRef>
        <a:fontRef idx="minor"/>
      </dsp:style>
      <dsp:txXfrm>
        <a:off x="242958" y="456984"/>
        <a:ext cx="1524336" cy="1524336"/>
      </dsp:txXfrm>
    </dsp:sp>
    <dsp:sp modelId="{882386BA-D559-4A3F-B2AC-478675F0A260}">
      <dsp:nvSpPr>
        <dsp:cNvPr id="9" name="Rectangle 8"/>
        <dsp:cNvSpPr/>
      </dsp:nvSpPr>
      <dsp:spPr bwMode="white">
        <a:xfrm>
          <a:off x="1704276" y="2438938"/>
          <a:ext cx="12697524" cy="1219469"/>
        </a:xfrm>
        <a:prstGeom prst="rect">
          <a:avLst/>
        </a:prstGeom>
        <a:solidFill>
          <a:schemeClr val="bg2">
            <a:lumMod val="50000"/>
          </a:schemeClr>
        </a:solidFill>
      </dsp:spPr>
      <dsp:style>
        <a:lnRef idx="2">
          <a:schemeClr val="lt1"/>
        </a:lnRef>
        <a:fillRef idx="1">
          <a:schemeClr val="accent5"/>
        </a:fillRef>
        <a:effectRef idx="0">
          <a:scrgbClr r="0" g="0" b="0"/>
        </a:effectRef>
        <a:fontRef idx="minor">
          <a:schemeClr val="lt1"/>
        </a:fontRef>
      </dsp:style>
      <dsp:txBody>
        <a:bodyPr lIns="967953" tIns="68580" rIns="68580" bIns="68580" anchor="ctr"/>
        <a:lstStyle>
          <a:lvl1pPr algn="l">
            <a:defRPr sz="2700"/>
          </a:lvl1pPr>
          <a:lvl2pPr marL="228600" indent="-228600" algn="l">
            <a:defRPr sz="2100"/>
          </a:lvl2pPr>
          <a:lvl3pPr marL="457200" indent="-228600" algn="l">
            <a:defRPr sz="2100"/>
          </a:lvl3pPr>
          <a:lvl4pPr marL="685800" indent="-228600" algn="l">
            <a:defRPr sz="2100"/>
          </a:lvl4pPr>
          <a:lvl5pPr marL="914400" indent="-228600" algn="l">
            <a:defRPr sz="2100"/>
          </a:lvl5pPr>
          <a:lvl6pPr marL="1143000" indent="-228600" algn="l">
            <a:defRPr sz="2100"/>
          </a:lvl6pPr>
          <a:lvl7pPr marL="1371600" indent="-228600" algn="l">
            <a:defRPr sz="2100"/>
          </a:lvl7pPr>
          <a:lvl8pPr marL="1600200" indent="-228600" algn="l">
            <a:defRPr sz="2100"/>
          </a:lvl8pPr>
          <a:lvl9pPr marL="1828800" indent="-228600" algn="l">
            <a:defRPr sz="21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Human Capital Management, employee engagement, resilience and organisational performance must play a role alongside technology-innovative solutions.</a:t>
          </a:r>
        </a:p>
      </dsp:txBody>
      <dsp:txXfrm>
        <a:off x="1704276" y="2438938"/>
        <a:ext cx="12697524" cy="1219469"/>
      </dsp:txXfrm>
    </dsp:sp>
    <dsp:sp modelId="{6EAB25DD-3185-4C23-A9C2-D9D4D5F48318}">
      <dsp:nvSpPr>
        <dsp:cNvPr id="10" name="Oval 9"/>
        <dsp:cNvSpPr/>
      </dsp:nvSpPr>
      <dsp:spPr bwMode="white">
        <a:xfrm>
          <a:off x="942108" y="2286504"/>
          <a:ext cx="1524336" cy="1524336"/>
        </a:xfrm>
        <a:prstGeom prst="ellipse">
          <a:avLst/>
        </a:prstGeom>
        <a:ln>
          <a:solidFill>
            <a:schemeClr val="bg2">
              <a:lumMod val="50000"/>
            </a:schemeClr>
          </a:solidFill>
        </a:ln>
      </dsp:spPr>
      <dsp:style>
        <a:lnRef idx="2">
          <a:schemeClr val="accent5"/>
        </a:lnRef>
        <a:fillRef idx="1">
          <a:schemeClr val="lt1"/>
        </a:fillRef>
        <a:effectRef idx="0">
          <a:scrgbClr r="0" g="0" b="0"/>
        </a:effectRef>
        <a:fontRef idx="minor"/>
      </dsp:style>
      <dsp:txXfrm>
        <a:off x="942108" y="2286504"/>
        <a:ext cx="1524336" cy="1524336"/>
      </dsp:txXfrm>
    </dsp:sp>
    <dsp:sp modelId="{5F7675B5-2554-402F-BF3B-5E68620DECA9}">
      <dsp:nvSpPr>
        <dsp:cNvPr id="11" name="Rectangle 10"/>
        <dsp:cNvSpPr/>
      </dsp:nvSpPr>
      <dsp:spPr bwMode="white">
        <a:xfrm>
          <a:off x="1704276" y="4268459"/>
          <a:ext cx="12697524" cy="1219469"/>
        </a:xfrm>
        <a:prstGeom prst="rect">
          <a:avLst/>
        </a:prstGeom>
        <a:solidFill>
          <a:schemeClr val="bg2">
            <a:lumMod val="50000"/>
          </a:schemeClr>
        </a:solidFill>
      </dsp:spPr>
      <dsp:style>
        <a:lnRef idx="2">
          <a:schemeClr val="lt1"/>
        </a:lnRef>
        <a:fillRef idx="1">
          <a:schemeClr val="accent5"/>
        </a:fillRef>
        <a:effectRef idx="0">
          <a:scrgbClr r="0" g="0" b="0"/>
        </a:effectRef>
        <a:fontRef idx="minor">
          <a:schemeClr val="lt1"/>
        </a:fontRef>
      </dsp:style>
      <dsp:txBody>
        <a:bodyPr lIns="967953" tIns="68580" rIns="68580" bIns="68580" anchor="ctr"/>
        <a:lstStyle>
          <a:lvl1pPr algn="l">
            <a:defRPr sz="2700"/>
          </a:lvl1pPr>
          <a:lvl2pPr marL="228600" indent="-228600" algn="l">
            <a:defRPr sz="2100"/>
          </a:lvl2pPr>
          <a:lvl3pPr marL="457200" indent="-228600" algn="l">
            <a:defRPr sz="2100"/>
          </a:lvl3pPr>
          <a:lvl4pPr marL="685800" indent="-228600" algn="l">
            <a:defRPr sz="2100"/>
          </a:lvl4pPr>
          <a:lvl5pPr marL="914400" indent="-228600" algn="l">
            <a:defRPr sz="2100"/>
          </a:lvl5pPr>
          <a:lvl6pPr marL="1143000" indent="-228600" algn="l">
            <a:defRPr sz="2100"/>
          </a:lvl6pPr>
          <a:lvl7pPr marL="1371600" indent="-228600" algn="l">
            <a:defRPr sz="2100"/>
          </a:lvl7pPr>
          <a:lvl8pPr marL="1600200" indent="-228600" algn="l">
            <a:defRPr sz="2100"/>
          </a:lvl8pPr>
          <a:lvl9pPr marL="1828800" indent="-228600" algn="l">
            <a:defRPr sz="2100"/>
          </a:lvl9pPr>
        </a:lstStyle>
        <a:p>
          <a:pPr lvl="0">
            <a:lnSpc>
              <a:spcPct val="100000"/>
            </a:lnSpc>
            <a:spcBef>
              <a:spcPct val="0"/>
            </a:spcBef>
            <a:spcAft>
              <a:spcPct val="35000"/>
            </a:spcAft>
            <a:buFont typeface="Arial" panose="020B0604020202020204" pitchFamily="34" charset="0"/>
            <a:buChar char="●"/>
          </a:pPr>
          <a:r>
            <a:rPr lang="en-IN" u="none" dirty="0">
              <a:latin typeface="Times New Roman" panose="02020603050405020304" pitchFamily="18" charset="0"/>
              <a:cs typeface="Times New Roman" panose="02020603050405020304" pitchFamily="18" charset="0"/>
            </a:rPr>
            <a:t>Continuous learning, ethical governance of AI and digital leadership support sustainable workforce transformation and adaptability.</a:t>
          </a:r>
        </a:p>
      </dsp:txBody>
      <dsp:txXfrm>
        <a:off x="1704276" y="4268459"/>
        <a:ext cx="12697524" cy="1219469"/>
      </dsp:txXfrm>
    </dsp:sp>
    <dsp:sp modelId="{EE0AA229-5E36-48D5-A31F-6C90A0588D97}">
      <dsp:nvSpPr>
        <dsp:cNvPr id="12" name="Oval 11"/>
        <dsp:cNvSpPr/>
      </dsp:nvSpPr>
      <dsp:spPr bwMode="white">
        <a:xfrm>
          <a:off x="942108" y="4116025"/>
          <a:ext cx="1524336" cy="1524336"/>
        </a:xfrm>
        <a:prstGeom prst="ellipse">
          <a:avLst/>
        </a:prstGeom>
        <a:ln>
          <a:solidFill>
            <a:schemeClr val="bg2">
              <a:lumMod val="50000"/>
            </a:schemeClr>
          </a:solidFill>
        </a:ln>
      </dsp:spPr>
      <dsp:style>
        <a:lnRef idx="2">
          <a:schemeClr val="accent5"/>
        </a:lnRef>
        <a:fillRef idx="1">
          <a:schemeClr val="lt1"/>
        </a:fillRef>
        <a:effectRef idx="0">
          <a:scrgbClr r="0" g="0" b="0"/>
        </a:effectRef>
        <a:fontRef idx="minor"/>
      </dsp:style>
      <dsp:txXfrm>
        <a:off x="942108" y="4116025"/>
        <a:ext cx="1524336" cy="1524336"/>
      </dsp:txXfrm>
    </dsp:sp>
    <dsp:sp modelId="{E369573A-912A-4945-921D-E781EACA29F1}">
      <dsp:nvSpPr>
        <dsp:cNvPr id="13" name="Rectangle 12"/>
        <dsp:cNvSpPr/>
      </dsp:nvSpPr>
      <dsp:spPr bwMode="white">
        <a:xfrm>
          <a:off x="1005127" y="6097979"/>
          <a:ext cx="13396673" cy="1219469"/>
        </a:xfrm>
        <a:prstGeom prst="rect">
          <a:avLst/>
        </a:prstGeom>
        <a:solidFill>
          <a:schemeClr val="bg2">
            <a:lumMod val="50000"/>
          </a:schemeClr>
        </a:solidFill>
      </dsp:spPr>
      <dsp:style>
        <a:lnRef idx="2">
          <a:schemeClr val="lt1"/>
        </a:lnRef>
        <a:fillRef idx="1">
          <a:schemeClr val="accent5"/>
        </a:fillRef>
        <a:effectRef idx="0">
          <a:scrgbClr r="0" g="0" b="0"/>
        </a:effectRef>
        <a:fontRef idx="minor">
          <a:schemeClr val="lt1"/>
        </a:fontRef>
      </dsp:style>
      <dsp:txBody>
        <a:bodyPr lIns="967953" tIns="68580" rIns="68580" bIns="68580" anchor="ctr"/>
        <a:lstStyle>
          <a:lvl1pPr algn="l">
            <a:defRPr sz="2700"/>
          </a:lvl1pPr>
          <a:lvl2pPr marL="228600" indent="-228600" algn="l">
            <a:defRPr sz="2100"/>
          </a:lvl2pPr>
          <a:lvl3pPr marL="457200" indent="-228600" algn="l">
            <a:defRPr sz="2100"/>
          </a:lvl3pPr>
          <a:lvl4pPr marL="685800" indent="-228600" algn="l">
            <a:defRPr sz="2100"/>
          </a:lvl4pPr>
          <a:lvl5pPr marL="914400" indent="-228600" algn="l">
            <a:defRPr sz="2100"/>
          </a:lvl5pPr>
          <a:lvl6pPr marL="1143000" indent="-228600" algn="l">
            <a:defRPr sz="2100"/>
          </a:lvl6pPr>
          <a:lvl7pPr marL="1371600" indent="-228600" algn="l">
            <a:defRPr sz="2100"/>
          </a:lvl7pPr>
          <a:lvl8pPr marL="1600200" indent="-228600" algn="l">
            <a:defRPr sz="2100"/>
          </a:lvl8pPr>
          <a:lvl9pPr marL="1828800" indent="-228600" algn="l">
            <a:defRPr sz="2100"/>
          </a:lvl9pPr>
        </a:lstStyle>
        <a:p>
          <a:pPr lvl="0">
            <a:lnSpc>
              <a:spcPct val="100000"/>
            </a:lnSpc>
            <a:spcBef>
              <a:spcPct val="0"/>
            </a:spcBef>
            <a:spcAft>
              <a:spcPct val="35000"/>
            </a:spcAft>
            <a:buFont typeface="Arial" panose="020B0604020202020204" pitchFamily="34" charset="0"/>
            <a:buChar char="●"/>
          </a:pPr>
          <a:r>
            <a:rPr lang="en-IN" u="none" dirty="0">
              <a:latin typeface="Times New Roman" panose="02020603050405020304" pitchFamily="18" charset="0"/>
              <a:cs typeface="Times New Roman" panose="02020603050405020304" pitchFamily="18" charset="0"/>
            </a:rPr>
            <a:t>Evidence-based HRM strategies play a role in improved levels of job satisfaction, productivity, retention, and high-quality patient care outcomes.</a:t>
          </a:r>
        </a:p>
      </dsp:txBody>
      <dsp:txXfrm>
        <a:off x="1005127" y="6097979"/>
        <a:ext cx="13396673" cy="1219469"/>
      </dsp:txXfrm>
    </dsp:sp>
    <dsp:sp modelId="{879C4443-C277-4B27-A46B-A96906B58376}">
      <dsp:nvSpPr>
        <dsp:cNvPr id="14" name="Oval 13"/>
        <dsp:cNvSpPr/>
      </dsp:nvSpPr>
      <dsp:spPr bwMode="white">
        <a:xfrm>
          <a:off x="242958" y="5945546"/>
          <a:ext cx="1524336" cy="1524336"/>
        </a:xfrm>
        <a:prstGeom prst="ellipse">
          <a:avLst/>
        </a:prstGeom>
        <a:ln>
          <a:solidFill>
            <a:schemeClr val="bg2">
              <a:lumMod val="50000"/>
            </a:schemeClr>
          </a:solidFill>
        </a:ln>
      </dsp:spPr>
      <dsp:style>
        <a:lnRef idx="2">
          <a:schemeClr val="accent5"/>
        </a:lnRef>
        <a:fillRef idx="1">
          <a:schemeClr val="lt1"/>
        </a:fillRef>
        <a:effectRef idx="0">
          <a:scrgbClr r="0" g="0" b="0"/>
        </a:effectRef>
        <a:fontRef idx="minor"/>
      </dsp:style>
      <dsp:txXfrm>
        <a:off x="242958" y="5945546"/>
        <a:ext cx="1524336" cy="1524336"/>
      </dsp:txXfrm>
    </dsp:sp>
    <dsp:sp modelId="{A2221213-E19F-480F-B40F-0D0A0051DD91}">
      <dsp:nvSpPr>
        <dsp:cNvPr id="3" name="Rectangle 2" hidden="1"/>
        <dsp:cNvSpPr/>
      </dsp:nvSpPr>
      <dsp:spPr>
        <a:xfrm>
          <a:off x="232393" y="178778"/>
          <a:ext cx="36000" cy="36000"/>
        </a:xfrm>
        <a:prstGeom prst="rect">
          <a:avLst/>
        </a:prstGeom>
      </dsp:spPr>
      <dsp:txXfrm>
        <a:off x="232393" y="178778"/>
        <a:ext cx="36000" cy="36000"/>
      </dsp:txXfrm>
    </dsp:sp>
    <dsp:sp modelId="{4322A6DB-A762-45E8-ACAA-96927BEB6B94}">
      <dsp:nvSpPr>
        <dsp:cNvPr id="5" name="Rectangle 4" hidden="1"/>
        <dsp:cNvSpPr/>
      </dsp:nvSpPr>
      <dsp:spPr>
        <a:xfrm>
          <a:off x="1792592" y="3945433"/>
          <a:ext cx="36000" cy="36000"/>
        </a:xfrm>
        <a:prstGeom prst="rect">
          <a:avLst/>
        </a:prstGeom>
      </dsp:spPr>
      <dsp:txXfrm>
        <a:off x="1792592" y="3945433"/>
        <a:ext cx="36000" cy="36000"/>
      </dsp:txXfrm>
    </dsp:sp>
    <dsp:sp modelId="{A2605F3D-ADAB-4985-AD66-5C7E920490B5}">
      <dsp:nvSpPr>
        <dsp:cNvPr id="6" name="Rectangle 5" hidden="1"/>
        <dsp:cNvSpPr/>
      </dsp:nvSpPr>
      <dsp:spPr>
        <a:xfrm>
          <a:off x="232393" y="7712088"/>
          <a:ext cx="36000" cy="36000"/>
        </a:xfrm>
        <a:prstGeom prst="rect">
          <a:avLst/>
        </a:prstGeom>
      </dsp:spPr>
      <dsp:txXfrm>
        <a:off x="232393" y="7712088"/>
        <a:ext cx="36000" cy="36000"/>
      </dsp:txXfrm>
    </dsp:sp>
  </dsp:spTree>
</dsp:drawing>
</file>

<file path=ppt/diagrams/drawing2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4630400" cy="8128000"/>
        <a:chOff x="0" y="0"/>
        <a:chExt cx="14630400" cy="8128000"/>
      </a:xfrm>
    </dsp:grpSpPr>
    <dsp:sp modelId="{B64B533E-3F33-40BD-BDCC-9350CA94A84A}">
      <dsp:nvSpPr>
        <dsp:cNvPr id="4" name="Block Arc 3"/>
        <dsp:cNvSpPr/>
      </dsp:nvSpPr>
      <dsp:spPr bwMode="white">
        <a:xfrm>
          <a:off x="-9085498" y="-1416016"/>
          <a:ext cx="10960032" cy="10960032"/>
        </a:xfrm>
        <a:prstGeom prst="blockArc">
          <a:avLst>
            <a:gd name="adj1" fmla="val 18900000"/>
            <a:gd name="adj2" fmla="val 2700000"/>
            <a:gd name="adj3" fmla="val 164"/>
          </a:avLst>
        </a:prstGeom>
        <a:sp3d z="-110000"/>
      </dsp:spPr>
      <dsp:style>
        <a:lnRef idx="2">
          <a:schemeClr val="accent4">
            <a:shade val="60000"/>
          </a:schemeClr>
        </a:lnRef>
        <a:fillRef idx="0">
          <a:schemeClr val="accent4"/>
        </a:fillRef>
        <a:effectRef idx="0">
          <a:scrgbClr r="0" g="0" b="0"/>
        </a:effectRef>
        <a:fontRef idx="minor"/>
      </dsp:style>
      <dsp:txXfrm>
        <a:off x="-9085498" y="-1416016"/>
        <a:ext cx="10960032" cy="10960032"/>
      </dsp:txXfrm>
    </dsp:sp>
    <dsp:sp modelId="{6616697F-FBDA-4061-9FAA-3FDA2FB894A1}">
      <dsp:nvSpPr>
        <dsp:cNvPr id="7" name="Rectangle 6"/>
        <dsp:cNvSpPr/>
      </dsp:nvSpPr>
      <dsp:spPr bwMode="white">
        <a:xfrm>
          <a:off x="1240333" y="812800"/>
          <a:ext cx="13390067" cy="1625600"/>
        </a:xfrm>
        <a:prstGeom prst="rect">
          <a:avLst/>
        </a:prstGeom>
        <a:sp3d contourW="19050" prstMaterial="metal">
          <a:bevelT w="88900" h="203200"/>
          <a:bevelB w="165100" h="254000"/>
        </a:sp3d>
      </dsp:spPr>
      <dsp:style>
        <a:lnRef idx="0">
          <a:schemeClr val="lt1"/>
        </a:lnRef>
        <a:fillRef idx="1">
          <a:schemeClr val="accent4"/>
        </a:fillRef>
        <a:effectRef idx="2">
          <a:scrgbClr r="0" g="0" b="0"/>
        </a:effectRef>
        <a:fontRef idx="minor">
          <a:schemeClr val="lt1"/>
        </a:fontRef>
      </dsp:style>
      <dsp:txBody>
        <a:bodyPr lIns="1290320" tIns="81280" rIns="81280" bIns="81280" anchor="ctr"/>
        <a:lstStyle>
          <a:lvl1pPr algn="l">
            <a:defRPr sz="32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Expand AI workforce developments in the country and enhance digital skills and readiness via HEE Star.</a:t>
          </a:r>
          <a:endParaRPr lang="en-IN">
            <a:latin typeface="Times New Roman" panose="02020603050405020304" pitchFamily="18" charset="0"/>
            <a:cs typeface="Times New Roman" panose="02020603050405020304" pitchFamily="18" charset="0"/>
          </a:endParaRPr>
        </a:p>
      </dsp:txBody>
      <dsp:txXfrm>
        <a:off x="1240333" y="812800"/>
        <a:ext cx="13390067" cy="1625600"/>
      </dsp:txXfrm>
    </dsp:sp>
    <dsp:sp modelId="{C3C11912-651A-4C58-BCDF-E5016DAF320B}">
      <dsp:nvSpPr>
        <dsp:cNvPr id="8" name="Oval 7"/>
        <dsp:cNvSpPr/>
      </dsp:nvSpPr>
      <dsp:spPr bwMode="white">
        <a:xfrm>
          <a:off x="224333" y="609600"/>
          <a:ext cx="2032000" cy="2032000"/>
        </a:xfrm>
        <a:prstGeom prst="ellipse">
          <a:avLst/>
        </a:prstGeom>
        <a:sp3d z="300000" contourW="12700" prstMaterial="flat">
          <a:bevelT w="177800" h="254000"/>
          <a:bevelB w="152400"/>
        </a:sp3d>
      </dsp:spPr>
      <dsp:style>
        <a:lnRef idx="0">
          <a:schemeClr val="accent4"/>
        </a:lnRef>
        <a:fillRef idx="1">
          <a:schemeClr val="lt1"/>
        </a:fillRef>
        <a:effectRef idx="0">
          <a:scrgbClr r="0" g="0" b="0"/>
        </a:effectRef>
        <a:fontRef idx="minor"/>
      </dsp:style>
      <dsp:txXfrm>
        <a:off x="224333" y="609600"/>
        <a:ext cx="2032000" cy="2032000"/>
      </dsp:txXfrm>
    </dsp:sp>
    <dsp:sp modelId="{0C29F187-EA2F-4C19-93A9-8AB41FD875EA}">
      <dsp:nvSpPr>
        <dsp:cNvPr id="9" name="Rectangle 8"/>
        <dsp:cNvSpPr/>
      </dsp:nvSpPr>
      <dsp:spPr bwMode="white">
        <a:xfrm>
          <a:off x="1831238" y="3251200"/>
          <a:ext cx="12799162" cy="1625600"/>
        </a:xfrm>
        <a:prstGeom prst="rect">
          <a:avLst/>
        </a:prstGeom>
        <a:sp3d contourW="19050" prstMaterial="metal">
          <a:bevelT w="88900" h="203200"/>
          <a:bevelB w="165100" h="254000"/>
        </a:sp3d>
      </dsp:spPr>
      <dsp:style>
        <a:lnRef idx="0">
          <a:schemeClr val="lt1"/>
        </a:lnRef>
        <a:fillRef idx="1">
          <a:schemeClr val="accent4"/>
        </a:fillRef>
        <a:effectRef idx="2">
          <a:scrgbClr r="0" g="0" b="0"/>
        </a:effectRef>
        <a:fontRef idx="minor">
          <a:schemeClr val="lt1"/>
        </a:fontRef>
      </dsp:style>
      <dsp:txBody>
        <a:bodyPr lIns="1290320" tIns="81280" rIns="81280" bIns="81280" anchor="ctr"/>
        <a:lstStyle>
          <a:lvl1pPr algn="l">
            <a:defRPr sz="32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Improve NHS digital systems to enable the seamless and effective integration of AI across all areas, including governance and staff buy-in.</a:t>
          </a:r>
        </a:p>
      </dsp:txBody>
      <dsp:txXfrm>
        <a:off x="1831238" y="3251200"/>
        <a:ext cx="12799162" cy="1625600"/>
      </dsp:txXfrm>
    </dsp:sp>
    <dsp:sp modelId="{23EB7CE7-123B-461E-AA4C-915649B78D47}">
      <dsp:nvSpPr>
        <dsp:cNvPr id="10" name="Oval 9"/>
        <dsp:cNvSpPr/>
      </dsp:nvSpPr>
      <dsp:spPr bwMode="white">
        <a:xfrm>
          <a:off x="815238" y="3048000"/>
          <a:ext cx="2032000" cy="2032000"/>
        </a:xfrm>
        <a:prstGeom prst="ellipse">
          <a:avLst/>
        </a:prstGeom>
        <a:sp3d z="300000" contourW="12700" prstMaterial="flat">
          <a:bevelT w="177800" h="254000"/>
          <a:bevelB w="152400"/>
        </a:sp3d>
      </dsp:spPr>
      <dsp:style>
        <a:lnRef idx="0">
          <a:schemeClr val="accent4"/>
        </a:lnRef>
        <a:fillRef idx="1">
          <a:schemeClr val="lt1"/>
        </a:fillRef>
        <a:effectRef idx="0">
          <a:scrgbClr r="0" g="0" b="0"/>
        </a:effectRef>
        <a:fontRef idx="minor"/>
      </dsp:style>
      <dsp:txXfrm>
        <a:off x="815238" y="3048000"/>
        <a:ext cx="2032000" cy="2032000"/>
      </dsp:txXfrm>
    </dsp:sp>
    <dsp:sp modelId="{65C52EF5-F3AF-48EB-8220-3E869933D861}">
      <dsp:nvSpPr>
        <dsp:cNvPr id="11" name="Rectangle 10"/>
        <dsp:cNvSpPr/>
      </dsp:nvSpPr>
      <dsp:spPr bwMode="white">
        <a:xfrm>
          <a:off x="1240333" y="5689600"/>
          <a:ext cx="13390067" cy="1625600"/>
        </a:xfrm>
        <a:prstGeom prst="rect">
          <a:avLst/>
        </a:prstGeom>
        <a:sp3d contourW="19050" prstMaterial="metal">
          <a:bevelT w="88900" h="203200"/>
          <a:bevelB w="165100" h="254000"/>
        </a:sp3d>
      </dsp:spPr>
      <dsp:style>
        <a:lnRef idx="0">
          <a:schemeClr val="lt1"/>
        </a:lnRef>
        <a:fillRef idx="1">
          <a:schemeClr val="accent4"/>
        </a:fillRef>
        <a:effectRef idx="2">
          <a:scrgbClr r="0" g="0" b="0"/>
        </a:effectRef>
        <a:fontRef idx="minor">
          <a:schemeClr val="lt1"/>
        </a:fontRef>
      </dsp:style>
      <dsp:txBody>
        <a:bodyPr lIns="1290320" tIns="81280" rIns="81280" bIns="81280" anchor="ctr"/>
        <a:lstStyle>
          <a:lvl1pPr algn="l">
            <a:defRPr sz="32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Adapt work by implementing the Job Characteristics Model to boost autonomy, wellbeing, teamwork, and strength of workforce.</a:t>
          </a:r>
        </a:p>
      </dsp:txBody>
      <dsp:txXfrm>
        <a:off x="1240333" y="5689600"/>
        <a:ext cx="13390067" cy="1625600"/>
      </dsp:txXfrm>
    </dsp:sp>
    <dsp:sp modelId="{4E23E615-6930-439A-9C90-7CC737AD08EA}">
      <dsp:nvSpPr>
        <dsp:cNvPr id="12" name="Oval 11"/>
        <dsp:cNvSpPr/>
      </dsp:nvSpPr>
      <dsp:spPr bwMode="white">
        <a:xfrm>
          <a:off x="224333" y="5486400"/>
          <a:ext cx="2032000" cy="2032000"/>
        </a:xfrm>
        <a:prstGeom prst="ellipse">
          <a:avLst/>
        </a:prstGeom>
        <a:sp3d z="300000" contourW="12700" prstMaterial="flat">
          <a:bevelT w="177800" h="254000"/>
          <a:bevelB w="152400"/>
        </a:sp3d>
      </dsp:spPr>
      <dsp:style>
        <a:lnRef idx="0">
          <a:schemeClr val="accent4"/>
        </a:lnRef>
        <a:fillRef idx="1">
          <a:schemeClr val="lt1"/>
        </a:fillRef>
        <a:effectRef idx="0">
          <a:scrgbClr r="0" g="0" b="0"/>
        </a:effectRef>
        <a:fontRef idx="minor"/>
      </dsp:style>
      <dsp:txXfrm>
        <a:off x="224333" y="5486400"/>
        <a:ext cx="2032000" cy="2032000"/>
      </dsp:txXfrm>
    </dsp:sp>
    <dsp:sp modelId="{D6684DC7-2CC5-4784-9584-07E6D3CF99D6}">
      <dsp:nvSpPr>
        <dsp:cNvPr id="3" name="Rectangle 2" hidden="1"/>
        <dsp:cNvSpPr/>
      </dsp:nvSpPr>
      <dsp:spPr>
        <a:xfrm>
          <a:off x="238746" y="183771"/>
          <a:ext cx="36000" cy="36000"/>
        </a:xfrm>
        <a:prstGeom prst="rect">
          <a:avLst/>
        </a:prstGeom>
      </dsp:spPr>
      <dsp:txXfrm>
        <a:off x="238746" y="183771"/>
        <a:ext cx="36000" cy="36000"/>
      </dsp:txXfrm>
    </dsp:sp>
    <dsp:sp modelId="{25FC5E7C-7A68-425D-8C7E-7F07C834E718}">
      <dsp:nvSpPr>
        <dsp:cNvPr id="5" name="Rectangle 4" hidden="1"/>
        <dsp:cNvSpPr/>
      </dsp:nvSpPr>
      <dsp:spPr>
        <a:xfrm>
          <a:off x="1838534" y="4046000"/>
          <a:ext cx="36000" cy="36000"/>
        </a:xfrm>
        <a:prstGeom prst="rect">
          <a:avLst/>
        </a:prstGeom>
      </dsp:spPr>
      <dsp:txXfrm>
        <a:off x="1838534" y="4046000"/>
        <a:ext cx="36000" cy="36000"/>
      </dsp:txXfrm>
    </dsp:sp>
    <dsp:sp modelId="{25E96AEF-070F-4B1B-AB7E-3C50EC46E174}">
      <dsp:nvSpPr>
        <dsp:cNvPr id="6" name="Rectangle 5" hidden="1"/>
        <dsp:cNvSpPr/>
      </dsp:nvSpPr>
      <dsp:spPr>
        <a:xfrm>
          <a:off x="238746" y="7908229"/>
          <a:ext cx="36000" cy="36000"/>
        </a:xfrm>
        <a:prstGeom prst="rect">
          <a:avLst/>
        </a:prstGeom>
      </dsp:spPr>
      <dsp:txXfrm>
        <a:off x="238746" y="7908229"/>
        <a:ext cx="36000" cy="36000"/>
      </dsp:txXfrm>
    </dsp:sp>
  </dsp:spTree>
</dsp:drawing>
</file>

<file path=ppt/diagrams/drawing2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4630400" cy="8128000"/>
        <a:chOff x="0" y="0"/>
        <a:chExt cx="14630400" cy="8128000"/>
      </a:xfrm>
    </dsp:grpSpPr>
    <dsp:sp modelId="{B64B533E-3F33-40BD-BDCC-9350CA94A84A}">
      <dsp:nvSpPr>
        <dsp:cNvPr id="4" name="Block Arc 3"/>
        <dsp:cNvSpPr/>
      </dsp:nvSpPr>
      <dsp:spPr bwMode="white">
        <a:xfrm>
          <a:off x="-9085498" y="-1416016"/>
          <a:ext cx="10960032" cy="10960032"/>
        </a:xfrm>
        <a:prstGeom prst="blockArc">
          <a:avLst>
            <a:gd name="adj1" fmla="val 18900000"/>
            <a:gd name="adj2" fmla="val 2700000"/>
            <a:gd name="adj3" fmla="val 164"/>
          </a:avLst>
        </a:prstGeom>
        <a:sp3d z="-110000"/>
      </dsp:spPr>
      <dsp:style>
        <a:lnRef idx="2">
          <a:schemeClr val="accent4">
            <a:shade val="60000"/>
          </a:schemeClr>
        </a:lnRef>
        <a:fillRef idx="0">
          <a:schemeClr val="accent4"/>
        </a:fillRef>
        <a:effectRef idx="0">
          <a:scrgbClr r="0" g="0" b="0"/>
        </a:effectRef>
        <a:fontRef idx="minor"/>
      </dsp:style>
      <dsp:txXfrm>
        <a:off x="-9085498" y="-1416016"/>
        <a:ext cx="10960032" cy="10960032"/>
      </dsp:txXfrm>
    </dsp:sp>
    <dsp:sp modelId="{6616697F-FBDA-4061-9FAA-3FDA2FB894A1}">
      <dsp:nvSpPr>
        <dsp:cNvPr id="7" name="Rectangle 6"/>
        <dsp:cNvSpPr/>
      </dsp:nvSpPr>
      <dsp:spPr bwMode="white">
        <a:xfrm>
          <a:off x="1240333" y="812800"/>
          <a:ext cx="13390067" cy="1625600"/>
        </a:xfrm>
        <a:prstGeom prst="rect">
          <a:avLst/>
        </a:prstGeom>
        <a:sp3d contourW="19050" prstMaterial="metal">
          <a:bevelT w="88900" h="203200"/>
          <a:bevelB w="165100" h="254000"/>
        </a:sp3d>
      </dsp:spPr>
      <dsp:style>
        <a:lnRef idx="0">
          <a:schemeClr val="lt1"/>
        </a:lnRef>
        <a:fillRef idx="1">
          <a:schemeClr val="accent4"/>
        </a:fillRef>
        <a:effectRef idx="2">
          <a:scrgbClr r="0" g="0" b="0"/>
        </a:effectRef>
        <a:fontRef idx="minor">
          <a:schemeClr val="lt1"/>
        </a:fontRef>
      </dsp:style>
      <dsp:txBody>
        <a:bodyPr lIns="1290320" tIns="81280" rIns="81280" bIns="81280" anchor="ctr"/>
        <a:lstStyle>
          <a:lvl1pPr algn="l">
            <a:defRPr sz="32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Expand AI workforce developments in the country and enhance digital skills and readiness via HEE Star.</a:t>
          </a:r>
          <a:endParaRPr lang="en-IN">
            <a:latin typeface="Times New Roman" panose="02020603050405020304" pitchFamily="18" charset="0"/>
            <a:cs typeface="Times New Roman" panose="02020603050405020304" pitchFamily="18" charset="0"/>
          </a:endParaRPr>
        </a:p>
      </dsp:txBody>
      <dsp:txXfrm>
        <a:off x="1240333" y="812800"/>
        <a:ext cx="13390067" cy="1625600"/>
      </dsp:txXfrm>
    </dsp:sp>
    <dsp:sp modelId="{C3C11912-651A-4C58-BCDF-E5016DAF320B}">
      <dsp:nvSpPr>
        <dsp:cNvPr id="8" name="Oval 7"/>
        <dsp:cNvSpPr/>
      </dsp:nvSpPr>
      <dsp:spPr bwMode="white">
        <a:xfrm>
          <a:off x="224333" y="609600"/>
          <a:ext cx="2032000" cy="2032000"/>
        </a:xfrm>
        <a:prstGeom prst="ellipse">
          <a:avLst/>
        </a:prstGeom>
        <a:sp3d z="300000" contourW="12700" prstMaterial="flat">
          <a:bevelT w="177800" h="254000"/>
          <a:bevelB w="152400"/>
        </a:sp3d>
      </dsp:spPr>
      <dsp:style>
        <a:lnRef idx="0">
          <a:schemeClr val="accent4"/>
        </a:lnRef>
        <a:fillRef idx="1">
          <a:schemeClr val="lt1"/>
        </a:fillRef>
        <a:effectRef idx="0">
          <a:scrgbClr r="0" g="0" b="0"/>
        </a:effectRef>
        <a:fontRef idx="minor"/>
      </dsp:style>
      <dsp:txXfrm>
        <a:off x="224333" y="609600"/>
        <a:ext cx="2032000" cy="2032000"/>
      </dsp:txXfrm>
    </dsp:sp>
    <dsp:sp modelId="{0C29F187-EA2F-4C19-93A9-8AB41FD875EA}">
      <dsp:nvSpPr>
        <dsp:cNvPr id="9" name="Rectangle 8"/>
        <dsp:cNvSpPr/>
      </dsp:nvSpPr>
      <dsp:spPr bwMode="white">
        <a:xfrm>
          <a:off x="1831238" y="3251200"/>
          <a:ext cx="12799162" cy="1625600"/>
        </a:xfrm>
        <a:prstGeom prst="rect">
          <a:avLst/>
        </a:prstGeom>
        <a:sp3d contourW="19050" prstMaterial="metal">
          <a:bevelT w="88900" h="203200"/>
          <a:bevelB w="165100" h="254000"/>
        </a:sp3d>
      </dsp:spPr>
      <dsp:style>
        <a:lnRef idx="0">
          <a:schemeClr val="lt1"/>
        </a:lnRef>
        <a:fillRef idx="1">
          <a:schemeClr val="accent4"/>
        </a:fillRef>
        <a:effectRef idx="2">
          <a:scrgbClr r="0" g="0" b="0"/>
        </a:effectRef>
        <a:fontRef idx="minor">
          <a:schemeClr val="lt1"/>
        </a:fontRef>
      </dsp:style>
      <dsp:txBody>
        <a:bodyPr lIns="1290320" tIns="81280" rIns="81280" bIns="81280" anchor="ctr"/>
        <a:lstStyle>
          <a:lvl1pPr algn="l">
            <a:defRPr sz="32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Improve NHS digital systems to enable the seamless and effective integration of AI across all areas, including governance and staff buy-in.</a:t>
          </a:r>
        </a:p>
      </dsp:txBody>
      <dsp:txXfrm>
        <a:off x="1831238" y="3251200"/>
        <a:ext cx="12799162" cy="1625600"/>
      </dsp:txXfrm>
    </dsp:sp>
    <dsp:sp modelId="{23EB7CE7-123B-461E-AA4C-915649B78D47}">
      <dsp:nvSpPr>
        <dsp:cNvPr id="10" name="Oval 9"/>
        <dsp:cNvSpPr/>
      </dsp:nvSpPr>
      <dsp:spPr bwMode="white">
        <a:xfrm>
          <a:off x="815238" y="3048000"/>
          <a:ext cx="2032000" cy="2032000"/>
        </a:xfrm>
        <a:prstGeom prst="ellipse">
          <a:avLst/>
        </a:prstGeom>
        <a:sp3d z="300000" contourW="12700" prstMaterial="flat">
          <a:bevelT w="177800" h="254000"/>
          <a:bevelB w="152400"/>
        </a:sp3d>
      </dsp:spPr>
      <dsp:style>
        <a:lnRef idx="0">
          <a:schemeClr val="accent4"/>
        </a:lnRef>
        <a:fillRef idx="1">
          <a:schemeClr val="lt1"/>
        </a:fillRef>
        <a:effectRef idx="0">
          <a:scrgbClr r="0" g="0" b="0"/>
        </a:effectRef>
        <a:fontRef idx="minor"/>
      </dsp:style>
      <dsp:txXfrm>
        <a:off x="815238" y="3048000"/>
        <a:ext cx="2032000" cy="2032000"/>
      </dsp:txXfrm>
    </dsp:sp>
    <dsp:sp modelId="{65C52EF5-F3AF-48EB-8220-3E869933D861}">
      <dsp:nvSpPr>
        <dsp:cNvPr id="11" name="Rectangle 10"/>
        <dsp:cNvSpPr/>
      </dsp:nvSpPr>
      <dsp:spPr bwMode="white">
        <a:xfrm>
          <a:off x="1240333" y="5689600"/>
          <a:ext cx="13390067" cy="1625600"/>
        </a:xfrm>
        <a:prstGeom prst="rect">
          <a:avLst/>
        </a:prstGeom>
        <a:sp3d contourW="19050" prstMaterial="metal">
          <a:bevelT w="88900" h="203200"/>
          <a:bevelB w="165100" h="254000"/>
        </a:sp3d>
      </dsp:spPr>
      <dsp:style>
        <a:lnRef idx="0">
          <a:schemeClr val="lt1"/>
        </a:lnRef>
        <a:fillRef idx="1">
          <a:schemeClr val="accent4"/>
        </a:fillRef>
        <a:effectRef idx="2">
          <a:scrgbClr r="0" g="0" b="0"/>
        </a:effectRef>
        <a:fontRef idx="minor">
          <a:schemeClr val="lt1"/>
        </a:fontRef>
      </dsp:style>
      <dsp:txBody>
        <a:bodyPr lIns="1290320" tIns="81280" rIns="81280" bIns="81280" anchor="ctr"/>
        <a:lstStyle>
          <a:lvl1pPr algn="l">
            <a:defRPr sz="3200"/>
          </a:lvl1pPr>
          <a:lvl2pPr marL="228600" indent="-228600" algn="l">
            <a:defRPr sz="2400"/>
          </a:lvl2pPr>
          <a:lvl3pPr marL="457200" indent="-228600" algn="l">
            <a:defRPr sz="2400"/>
          </a:lvl3pPr>
          <a:lvl4pPr marL="685800" indent="-228600" algn="l">
            <a:defRPr sz="2400"/>
          </a:lvl4pPr>
          <a:lvl5pPr marL="914400" indent="-228600" algn="l">
            <a:defRPr sz="2400"/>
          </a:lvl5pPr>
          <a:lvl6pPr marL="1143000" indent="-228600" algn="l">
            <a:defRPr sz="2400"/>
          </a:lvl6pPr>
          <a:lvl7pPr marL="1371600" indent="-228600" algn="l">
            <a:defRPr sz="2400"/>
          </a:lvl7pPr>
          <a:lvl8pPr marL="1600200" indent="-228600" algn="l">
            <a:defRPr sz="2400"/>
          </a:lvl8pPr>
          <a:lvl9pPr marL="1828800" indent="-228600" algn="l">
            <a:defRPr sz="2400"/>
          </a:lvl9pPr>
        </a:lstStyle>
        <a:p>
          <a:pPr lvl="0">
            <a:lnSpc>
              <a:spcPct val="100000"/>
            </a:lnSpc>
            <a:spcBef>
              <a:spcPct val="0"/>
            </a:spcBef>
            <a:spcAft>
              <a:spcPct val="35000"/>
            </a:spcAft>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Adapt work by implementing the Job Characteristics Model to boost autonomy, wellbeing, teamwork, and strength of workforce.</a:t>
          </a:r>
        </a:p>
      </dsp:txBody>
      <dsp:txXfrm>
        <a:off x="1240333" y="5689600"/>
        <a:ext cx="13390067" cy="1625600"/>
      </dsp:txXfrm>
    </dsp:sp>
    <dsp:sp modelId="{4E23E615-6930-439A-9C90-7CC737AD08EA}">
      <dsp:nvSpPr>
        <dsp:cNvPr id="12" name="Oval 11"/>
        <dsp:cNvSpPr/>
      </dsp:nvSpPr>
      <dsp:spPr bwMode="white">
        <a:xfrm>
          <a:off x="224333" y="5486400"/>
          <a:ext cx="2032000" cy="2032000"/>
        </a:xfrm>
        <a:prstGeom prst="ellipse">
          <a:avLst/>
        </a:prstGeom>
        <a:sp3d z="300000" contourW="12700" prstMaterial="flat">
          <a:bevelT w="177800" h="254000"/>
          <a:bevelB w="152400"/>
        </a:sp3d>
      </dsp:spPr>
      <dsp:style>
        <a:lnRef idx="0">
          <a:schemeClr val="accent4"/>
        </a:lnRef>
        <a:fillRef idx="1">
          <a:schemeClr val="lt1"/>
        </a:fillRef>
        <a:effectRef idx="0">
          <a:scrgbClr r="0" g="0" b="0"/>
        </a:effectRef>
        <a:fontRef idx="minor"/>
      </dsp:style>
      <dsp:txXfrm>
        <a:off x="224333" y="5486400"/>
        <a:ext cx="2032000" cy="2032000"/>
      </dsp:txXfrm>
    </dsp:sp>
    <dsp:sp modelId="{D6684DC7-2CC5-4784-9584-07E6D3CF99D6}">
      <dsp:nvSpPr>
        <dsp:cNvPr id="3" name="Rectangle 2" hidden="1"/>
        <dsp:cNvSpPr/>
      </dsp:nvSpPr>
      <dsp:spPr>
        <a:xfrm>
          <a:off x="238746" y="183771"/>
          <a:ext cx="36000" cy="36000"/>
        </a:xfrm>
        <a:prstGeom prst="rect">
          <a:avLst/>
        </a:prstGeom>
      </dsp:spPr>
      <dsp:txXfrm>
        <a:off x="238746" y="183771"/>
        <a:ext cx="36000" cy="36000"/>
      </dsp:txXfrm>
    </dsp:sp>
    <dsp:sp modelId="{25FC5E7C-7A68-425D-8C7E-7F07C834E718}">
      <dsp:nvSpPr>
        <dsp:cNvPr id="5" name="Rectangle 4" hidden="1"/>
        <dsp:cNvSpPr/>
      </dsp:nvSpPr>
      <dsp:spPr>
        <a:xfrm>
          <a:off x="1838534" y="4046000"/>
          <a:ext cx="36000" cy="36000"/>
        </a:xfrm>
        <a:prstGeom prst="rect">
          <a:avLst/>
        </a:prstGeom>
      </dsp:spPr>
      <dsp:txXfrm>
        <a:off x="1838534" y="4046000"/>
        <a:ext cx="36000" cy="36000"/>
      </dsp:txXfrm>
    </dsp:sp>
    <dsp:sp modelId="{25E96AEF-070F-4B1B-AB7E-3C50EC46E174}">
      <dsp:nvSpPr>
        <dsp:cNvPr id="6" name="Rectangle 5" hidden="1"/>
        <dsp:cNvSpPr/>
      </dsp:nvSpPr>
      <dsp:spPr>
        <a:xfrm>
          <a:off x="238746" y="7908229"/>
          <a:ext cx="36000" cy="36000"/>
        </a:xfrm>
        <a:prstGeom prst="rect">
          <a:avLst/>
        </a:prstGeom>
      </dsp:spPr>
      <dsp:txXfrm>
        <a:off x="238746" y="7908229"/>
        <a:ext cx="36000" cy="360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type="upArrowCallout" r:blip="" rot="180">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type="upArrowCallout" r:blip="" rot="180">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type="upArrowCallout" r:blip="" rot="180">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type="upArrowCallout" r:blip="" rot="180">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type="upArrowCallout" r:blip="" rot="180">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type="upArrowCallout" r:blip="" rot="180">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type="upArrowCallout" r:blip="" rot="180">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type="upArrowCallout" r:blip="" rot="180">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type="flowChartManualOperation" r:blip="" rot="-90">
              <dgm:adjLst/>
            </dgm:shape>
          </dgm:if>
          <dgm:else name="Name6">
            <dgm:shape xmlns:r="http://schemas.openxmlformats.org/officeDocument/2006/relationships" type="flowChartManualOperation" r:blip="" rot="90">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type="flowChartManualOperation" r:blip="" rot="-90">
              <dgm:adjLst/>
            </dgm:shape>
          </dgm:if>
          <dgm:else name="Name6">
            <dgm:shape xmlns:r="http://schemas.openxmlformats.org/officeDocument/2006/relationships" type="flowChartManualOperation" r:blip="" rot="90">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1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1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iagrams/quickStyle2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notesMasters/_rels/notesMaster1.xml.rels><?xml version="1.0" encoding="UTF-8"?>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 name="PlaceHolder 1"/>
          <p:cNvSpPr>
            <a:spLocks noGrp="1"/>
          </p:cNvSpPr>
          <p:nvPr>
            <p:ph type="sldImg"/>
          </p:nvPr>
        </p:nvSpPr>
        <p:spPr>
          <a:xfrm>
            <a:off x="216000" y="812520"/>
            <a:ext cx="7127280" cy="4008960"/>
          </a:xfrm>
          <a:prstGeom prst="rect">
            <a:avLst/>
          </a:prstGeom>
          <a:noFill/>
          <a:ln w="0">
            <a:noFill/>
          </a:ln>
        </p:spPr>
        <p:txBody>
          <a:bodyPr lIns="0" rIns="0" tIns="0" bIns="0" anchor="ctr">
            <a:noAutofit/>
          </a:bodyPr>
          <a:p>
            <a:r>
              <a:rPr b="0" lang="en-US" sz="1800" strike="noStrike" u="none">
                <a:solidFill>
                  <a:schemeClr val="dk1"/>
                </a:solidFill>
                <a:uFillTx/>
                <a:latin typeface="Calibri"/>
              </a:rPr>
              <a:t>Double-tap to move the slide</a:t>
            </a:r>
            <a:endParaRPr b="0" lang="en-US" sz="1800" strike="noStrike" u="none">
              <a:solidFill>
                <a:schemeClr val="dk1"/>
              </a:solidFill>
              <a:uFillTx/>
              <a:latin typeface="Calibri"/>
            </a:endParaRPr>
          </a:p>
        </p:txBody>
      </p:sp>
      <p:sp>
        <p:nvSpPr>
          <p:cNvPr id="6"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216000">
              <a:buNone/>
            </a:pPr>
            <a:r>
              <a:rPr b="0" lang="en-GB" sz="2000" strike="noStrike" u="none">
                <a:solidFill>
                  <a:srgbClr val="000000"/>
                </a:solidFill>
                <a:uFillTx/>
                <a:latin typeface="Arial"/>
              </a:rPr>
              <a:t>Double-tap to edit the notes format</a:t>
            </a:r>
            <a:endParaRPr b="0" lang="en-GB" sz="2000" strike="noStrike" u="none">
              <a:solidFill>
                <a:srgbClr val="000000"/>
              </a:solidFill>
              <a:uFillTx/>
              <a:latin typeface="Arial"/>
            </a:endParaRPr>
          </a:p>
        </p:txBody>
      </p:sp>
      <p:sp>
        <p:nvSpPr>
          <p:cNvPr id="7" name="PlaceHolder 3"/>
          <p:cNvSpPr>
            <a:spLocks noGrp="1"/>
          </p:cNvSpPr>
          <p:nvPr>
            <p:ph type="hdr"/>
          </p:nvPr>
        </p:nvSpPr>
        <p:spPr>
          <a:xfrm>
            <a:off x="0" y="0"/>
            <a:ext cx="3280680" cy="534240"/>
          </a:xfrm>
          <a:prstGeom prst="rect">
            <a:avLst/>
          </a:prstGeom>
          <a:noFill/>
          <a:ln w="0">
            <a:noFill/>
          </a:ln>
        </p:spPr>
        <p:txBody>
          <a:bodyPr lIns="0" rIns="0" tIns="0" bIns="0" anchor="t">
            <a:noAutofit/>
          </a:bodyPr>
          <a:p>
            <a:pPr indent="0">
              <a:buNone/>
            </a:pPr>
            <a:r>
              <a:rPr b="0" lang="en-GB" sz="1400" strike="noStrike" u="none">
                <a:solidFill>
                  <a:srgbClr val="000000"/>
                </a:solidFill>
                <a:uFillTx/>
                <a:latin typeface="Arial"/>
              </a:rPr>
              <a:t>&lt;header&gt;</a:t>
            </a:r>
            <a:endParaRPr b="0" lang="en-GB" sz="1400" strike="noStrike" u="none">
              <a:solidFill>
                <a:srgbClr val="000000"/>
              </a:solidFill>
              <a:uFillTx/>
              <a:latin typeface="Arial"/>
            </a:endParaRPr>
          </a:p>
        </p:txBody>
      </p:sp>
      <p:sp>
        <p:nvSpPr>
          <p:cNvPr id="8" name="PlaceHolder 4"/>
          <p:cNvSpPr>
            <a:spLocks noGrp="1"/>
          </p:cNvSpPr>
          <p:nvPr>
            <p:ph type="dt" idx="4"/>
          </p:nvPr>
        </p:nvSpPr>
        <p:spPr>
          <a:xfrm>
            <a:off x="4278960" y="0"/>
            <a:ext cx="3280680" cy="534240"/>
          </a:xfrm>
          <a:prstGeom prst="rect">
            <a:avLst/>
          </a:prstGeom>
          <a:noFill/>
          <a:ln w="0">
            <a:noFill/>
          </a:ln>
        </p:spPr>
        <p:txBody>
          <a:bodyPr lIns="0" rIns="0" tIns="0" bIns="0" anchor="t">
            <a:noAutofit/>
          </a:bodyPr>
          <a:lstStyle>
            <a:lvl1pPr indent="0" algn="r">
              <a:buNone/>
              <a:defRPr b="0" lang="en-GB" sz="1400" strike="noStrike" u="none">
                <a:solidFill>
                  <a:srgbClr val="000000"/>
                </a:solidFill>
                <a:uFillTx/>
                <a:latin typeface="Arial"/>
              </a:defRPr>
            </a:lvl1pPr>
          </a:lstStyle>
          <a:p>
            <a:pPr indent="0" algn="r">
              <a:buNone/>
            </a:pPr>
            <a:r>
              <a:rPr b="0" lang="en-GB" sz="1400" strike="noStrike" u="none">
                <a:solidFill>
                  <a:srgbClr val="000000"/>
                </a:solidFill>
                <a:uFillTx/>
                <a:latin typeface="Arial"/>
              </a:rPr>
              <a:t>&lt;date/time&gt;</a:t>
            </a:r>
            <a:endParaRPr b="0" lang="en-GB" sz="1400" strike="noStrike" u="none">
              <a:solidFill>
                <a:srgbClr val="000000"/>
              </a:solidFill>
              <a:uFillTx/>
              <a:latin typeface="Arial"/>
            </a:endParaRPr>
          </a:p>
        </p:txBody>
      </p:sp>
      <p:sp>
        <p:nvSpPr>
          <p:cNvPr id="9" name="PlaceHolder 5"/>
          <p:cNvSpPr>
            <a:spLocks noGrp="1"/>
          </p:cNvSpPr>
          <p:nvPr>
            <p:ph type="ftr" idx="5"/>
          </p:nvPr>
        </p:nvSpPr>
        <p:spPr>
          <a:xfrm>
            <a:off x="0" y="10157400"/>
            <a:ext cx="3280680" cy="534240"/>
          </a:xfrm>
          <a:prstGeom prst="rect">
            <a:avLst/>
          </a:prstGeom>
          <a:noFill/>
          <a:ln w="0">
            <a:noFill/>
          </a:ln>
        </p:spPr>
        <p:txBody>
          <a:bodyPr lIns="0" rIns="0" tIns="0" bIns="0" anchor="b">
            <a:noAutofit/>
          </a:bodyPr>
          <a:lstStyle>
            <a:lvl1pPr indent="0">
              <a:buNone/>
              <a:defRPr b="0" lang="en-GB" sz="1400" strike="noStrike" u="none">
                <a:solidFill>
                  <a:srgbClr val="000000"/>
                </a:solidFill>
                <a:uFillTx/>
                <a:latin typeface="Arial"/>
              </a:defRPr>
            </a:lvl1pPr>
          </a:lstStyle>
          <a:p>
            <a:pPr indent="0">
              <a:buNone/>
            </a:pPr>
            <a:r>
              <a:rPr b="0" lang="en-GB" sz="1400" strike="noStrike" u="none">
                <a:solidFill>
                  <a:srgbClr val="000000"/>
                </a:solidFill>
                <a:uFillTx/>
                <a:latin typeface="Arial"/>
              </a:rPr>
              <a:t>&lt;footer&gt;</a:t>
            </a:r>
            <a:endParaRPr b="0" lang="en-GB" sz="1400" strike="noStrike" u="none">
              <a:solidFill>
                <a:srgbClr val="000000"/>
              </a:solidFill>
              <a:uFillTx/>
              <a:latin typeface="Arial"/>
            </a:endParaRPr>
          </a:p>
        </p:txBody>
      </p:sp>
      <p:sp>
        <p:nvSpPr>
          <p:cNvPr id="10" name="PlaceHolder 6"/>
          <p:cNvSpPr>
            <a:spLocks noGrp="1"/>
          </p:cNvSpPr>
          <p:nvPr>
            <p:ph type="sldNum" idx="6"/>
          </p:nvPr>
        </p:nvSpPr>
        <p:spPr>
          <a:xfrm>
            <a:off x="4278960" y="10157400"/>
            <a:ext cx="3280680" cy="534240"/>
          </a:xfrm>
          <a:prstGeom prst="rect">
            <a:avLst/>
          </a:prstGeom>
          <a:noFill/>
          <a:ln w="0">
            <a:noFill/>
          </a:ln>
        </p:spPr>
        <p:txBody>
          <a:bodyPr lIns="0" rIns="0" tIns="0" bIns="0" anchor="b">
            <a:noAutofit/>
          </a:bodyPr>
          <a:lstStyle>
            <a:lvl1pPr indent="0" algn="r">
              <a:buNone/>
              <a:defRPr b="0" lang="en-GB" sz="1400" strike="noStrike" u="none">
                <a:solidFill>
                  <a:srgbClr val="000000"/>
                </a:solidFill>
                <a:uFillTx/>
                <a:latin typeface="Arial"/>
              </a:defRPr>
            </a:lvl1pPr>
          </a:lstStyle>
          <a:p>
            <a:pPr indent="0" algn="r">
              <a:buNone/>
            </a:pPr>
            <a:fld id="{E79FD0C8-93F0-443F-B769-ABC35E85827F}" type="slidenum">
              <a:rPr b="0" lang="en-GB" sz="1400" strike="noStrike" u="none">
                <a:solidFill>
                  <a:srgbClr val="000000"/>
                </a:solidFill>
                <a:uFillTx/>
                <a:latin typeface="Arial"/>
              </a:rPr>
              <a:t>&lt;number&gt;</a:t>
            </a:fld>
            <a:endParaRPr b="0" lang="en-GB" sz="1400" strike="noStrike" u="none">
              <a:solidFill>
                <a:srgbClr val="000000"/>
              </a:solidFill>
              <a:uFillTx/>
              <a:latin typeface="Arial"/>
            </a:endParaRPr>
          </a:p>
        </p:txBody>
      </p:sp>
    </p:spTree>
  </p:cSld>
  <p:clrMap bg1="lt1" bg2="lt2" tx1="dk1" tx2="dk2" accent1="accent1" accent2="accent2" accent3="accent3" accent4="accent4" accent5="accent5" accent6="accent6" hlink="hlink" folHlink="folHlink"/>
</p:notesMaster>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
</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
</Relationships>
</file>

<file path=ppt/notesSlides/_rels/notesSlide6.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
</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
</Relationships>
</file>

<file path=ppt/notesSlides/_rels/notesSlide8.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
</Relationships>
</file>

<file path=ppt/notesSlides/_rels/notesSlide9.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
</Relationships>
</file>

<file path=ppt/notesSlides/_rels/notesSlide10.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
</Relationships>
</file>

<file path=ppt/notesSlides/_rels/notesSlide11.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
</Relationships>
</file>

<file path=ppt/notesSlides/_rels/notesSlide12.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
</Relationships>
</file>

<file path=ppt/notesSlides/_rels/notesSlide13.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
</Relationships>
</file>

<file path=ppt/notesSlides/_rels/notesSlide14.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
</Relationships>
</file>

<file path=ppt/notesSlides/_rels/notesSlide15.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
</Relationships>
</file>

<file path=ppt/notesSlides/_rels/notesSlide16.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
</Relationships>
</file>

<file path=ppt/notesSlides/_rels/notesSlide17.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
</Relationships>
</file>

<file path=ppt/notesSlides/_rels/notesSlide18.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
</Relationships>
</file>

<file path=ppt/notesSlides/_rels/notesSlide19.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
</Relationships>
</file>

<file path=ppt/notesSlides/_rels/notesSlide20.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
</Relationships>
</file>

<file path=ppt/notesSlides/_rels/notesSlide21.xml.rels><?xml version="1.0" encoding="UTF-8"?>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
</Relationships>
</file>

<file path=ppt/notesSlides/_rels/notesSlide22.xml.rels><?xml version="1.0" encoding="UTF-8"?>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
</Relationships>
</file>

<file path=ppt/notesSlides/_rels/notesSlide23.xml.rels><?xml version="1.0" encoding="UTF-8"?>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
</Relationships>
</file>

<file path=ppt/notesSlides/_rels/notesSlide24.xml.rels><?xml version="1.0" encoding="UTF-8"?>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
</Relationship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3" name="PlaceHolder 1"/>
          <p:cNvSpPr>
            <a:spLocks noGrp="1"/>
          </p:cNvSpPr>
          <p:nvPr>
            <p:ph type="sldImg"/>
          </p:nvPr>
        </p:nvSpPr>
        <p:spPr>
          <a:xfrm>
            <a:off x="685800" y="1143000"/>
            <a:ext cx="5486040" cy="3085920"/>
          </a:xfrm>
          <a:prstGeom prst="rect">
            <a:avLst/>
          </a:prstGeom>
          <a:ln w="0">
            <a:noFill/>
          </a:ln>
        </p:spPr>
      </p:sp>
      <p:sp>
        <p:nvSpPr>
          <p:cNvPr id="274"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An effective workforce is essential for the delivery of high-quality health care services, which NHS England relies on. Human Capital Management fosters the capacity, engagement, wellbeing, and performance of organisations. Job design is a key factor in motivating, satisfying, enhancing productivity and retaining employees. This presentation reviews current practices, addresses challenges and opportunities, provides recommendations based on evidence, and takes into account the implications for the future workforce.</a:t>
            </a:r>
            <a:endParaRPr b="0" lang="en-GB" sz="1200" strike="noStrike" u="none">
              <a:solidFill>
                <a:srgbClr val="000000"/>
              </a:solidFill>
              <a:uFillTx/>
              <a:latin typeface="Arial"/>
            </a:endParaRPr>
          </a:p>
        </p:txBody>
      </p:sp>
      <p:sp>
        <p:nvSpPr>
          <p:cNvPr id="275" name="PlaceHolder 3"/>
          <p:cNvSpPr>
            <a:spLocks noGrp="1"/>
          </p:cNvSpPr>
          <p:nvPr>
            <p:ph type="sldNum" idx="7"/>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6" name="PlaceHolder 1"/>
          <p:cNvSpPr>
            <a:spLocks noGrp="1"/>
          </p:cNvSpPr>
          <p:nvPr>
            <p:ph type="sldImg"/>
          </p:nvPr>
        </p:nvSpPr>
        <p:spPr>
          <a:xfrm>
            <a:off x="685800" y="1143000"/>
            <a:ext cx="5486040" cy="3085920"/>
          </a:xfrm>
          <a:prstGeom prst="rect">
            <a:avLst/>
          </a:prstGeom>
          <a:ln w="0">
            <a:noFill/>
          </a:ln>
        </p:spPr>
      </p:sp>
      <p:sp>
        <p:nvSpPr>
          <p:cNvPr id="277"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NHS England is responsible for running a complicated healthcare system, with an emphasis on providing facilities for patients of a high quality, in a safe and accessible environment. It has a very large workforce of 1.5 million staff, which is a crucial human capital resource to be planned, developed, and engaged effectively. Organisational structures are decentralised to be more responsive in the region, and strategic issues increasingly focus on innovation, technology implementation, employee wellness, and sustainable provision of care.</a:t>
            </a:r>
            <a:endParaRPr b="0" lang="en-GB" sz="1200" strike="noStrike" u="none">
              <a:solidFill>
                <a:srgbClr val="000000"/>
              </a:solidFill>
              <a:uFillTx/>
              <a:latin typeface="Arial"/>
            </a:endParaRPr>
          </a:p>
        </p:txBody>
      </p:sp>
      <p:sp>
        <p:nvSpPr>
          <p:cNvPr id="278" name="PlaceHolder 3"/>
          <p:cNvSpPr>
            <a:spLocks noGrp="1"/>
          </p:cNvSpPr>
          <p:nvPr>
            <p:ph type="sldNum" idx="8"/>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9" name="PlaceHolder 1"/>
          <p:cNvSpPr>
            <a:spLocks noGrp="1"/>
          </p:cNvSpPr>
          <p:nvPr>
            <p:ph type="sldImg"/>
          </p:nvPr>
        </p:nvSpPr>
        <p:spPr>
          <a:xfrm>
            <a:off x="685800" y="1143000"/>
            <a:ext cx="5486040" cy="3085920"/>
          </a:xfrm>
          <a:prstGeom prst="rect">
            <a:avLst/>
          </a:prstGeom>
          <a:ln w="0">
            <a:noFill/>
          </a:ln>
        </p:spPr>
      </p:sp>
      <p:sp>
        <p:nvSpPr>
          <p:cNvPr id="280"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indent="0" defTabSz="914400">
              <a:lnSpc>
                <a:spcPct val="100000"/>
              </a:lnSpc>
              <a:buNone/>
              <a:tabLst>
                <a:tab algn="l" pos="0"/>
              </a:tabLst>
            </a:pPr>
            <a:r>
              <a:rPr b="0" lang="en-IN" sz="1200" strike="noStrike" u="none">
                <a:solidFill>
                  <a:schemeClr val="dk1"/>
                </a:solidFill>
                <a:uFillTx/>
                <a:latin typeface="+mn-lt"/>
                <a:ea typeface="+mn-ea"/>
              </a:rPr>
              <a:t>Job design is a key factor to balance work responsibilities, autonomy, and meaningfulness as experienced by employees. According to the Job Characteristics Model, enriched jobs can improve employee motivation and engagement. Job satisfaction is not just about positive feelings, but also about what employees feel over time. According to the Human Capital Theory, the knowledge and competencies that satisfied employees acquire over time augment their organisation's capacities, productivity and retention.</a:t>
            </a:r>
            <a:endParaRPr b="0" lang="en-GB" sz="1200" strike="noStrike" u="none">
              <a:solidFill>
                <a:srgbClr val="000000"/>
              </a:solidFill>
              <a:uFillTx/>
              <a:latin typeface="Arial"/>
            </a:endParaRPr>
          </a:p>
          <a:p>
            <a:pPr indent="0" defTabSz="914400">
              <a:lnSpc>
                <a:spcPct val="100000"/>
              </a:lnSpc>
              <a:buNone/>
              <a:tabLst>
                <a:tab algn="l" pos="0"/>
              </a:tabLst>
            </a:pPr>
            <a:endParaRPr b="0" lang="en-GB" sz="1200" strike="noStrike" u="none">
              <a:solidFill>
                <a:srgbClr val="000000"/>
              </a:solidFill>
              <a:uFillTx/>
              <a:latin typeface="Arial"/>
            </a:endParaRPr>
          </a:p>
        </p:txBody>
      </p:sp>
      <p:sp>
        <p:nvSpPr>
          <p:cNvPr id="281" name="PlaceHolder 3"/>
          <p:cNvSpPr>
            <a:spLocks noGrp="1"/>
          </p:cNvSpPr>
          <p:nvPr>
            <p:ph type="sldNum" idx="9"/>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82" name="PlaceHolder 1"/>
          <p:cNvSpPr>
            <a:spLocks noGrp="1"/>
          </p:cNvSpPr>
          <p:nvPr>
            <p:ph type="sldImg"/>
          </p:nvPr>
        </p:nvSpPr>
        <p:spPr>
          <a:xfrm>
            <a:off x="685800" y="1143000"/>
            <a:ext cx="5486040" cy="3085920"/>
          </a:xfrm>
          <a:prstGeom prst="rect">
            <a:avLst/>
          </a:prstGeom>
          <a:ln w="0">
            <a:noFill/>
          </a:ln>
        </p:spPr>
      </p:sp>
      <p:sp>
        <p:nvSpPr>
          <p:cNvPr id="283"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NHS England is using flexible roles, skills development and workforce mobility as an indicator of workforce redesign. But their success relies on significant staff involvement, positive management and regular feedback. Structures like HEE Star and Calderdale create a framework, and digital passports remove barriers and assist in job design that is more efficient and flexible.</a:t>
            </a:r>
            <a:endParaRPr b="0" lang="en-GB" sz="1200" strike="noStrike" u="none">
              <a:solidFill>
                <a:srgbClr val="000000"/>
              </a:solidFill>
              <a:uFillTx/>
              <a:latin typeface="Arial"/>
            </a:endParaRPr>
          </a:p>
        </p:txBody>
      </p:sp>
      <p:sp>
        <p:nvSpPr>
          <p:cNvPr id="284" name="PlaceHolder 3"/>
          <p:cNvSpPr>
            <a:spLocks noGrp="1"/>
          </p:cNvSpPr>
          <p:nvPr>
            <p:ph type="sldNum" idx="10"/>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85" name="PlaceHolder 1"/>
          <p:cNvSpPr>
            <a:spLocks noGrp="1"/>
          </p:cNvSpPr>
          <p:nvPr>
            <p:ph type="sldImg"/>
          </p:nvPr>
        </p:nvSpPr>
        <p:spPr>
          <a:xfrm>
            <a:off x="685800" y="1143000"/>
            <a:ext cx="5486040" cy="3085920"/>
          </a:xfrm>
          <a:prstGeom prst="rect">
            <a:avLst/>
          </a:prstGeom>
          <a:ln w="0">
            <a:noFill/>
          </a:ln>
        </p:spPr>
      </p:sp>
      <p:sp>
        <p:nvSpPr>
          <p:cNvPr id="286"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The flexible working programs NHS England has in place reflect a strategy of caring for wellbeing, engagement and retention, which has the potential to improve job satisfaction and patient outcomes. However, although 57.66% feel positive about flexible working, the other proportion of the workforce suggests that there are inequalities in flexible working access, implementation and managerial support that need to be addressed.</a:t>
            </a:r>
            <a:endParaRPr b="0" lang="en-GB" sz="1200" strike="noStrike" u="none">
              <a:solidFill>
                <a:srgbClr val="000000"/>
              </a:solidFill>
              <a:uFillTx/>
              <a:latin typeface="Arial"/>
            </a:endParaRPr>
          </a:p>
        </p:txBody>
      </p:sp>
      <p:sp>
        <p:nvSpPr>
          <p:cNvPr id="287" name="PlaceHolder 3"/>
          <p:cNvSpPr>
            <a:spLocks noGrp="1"/>
          </p:cNvSpPr>
          <p:nvPr>
            <p:ph type="sldNum" idx="11"/>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88" name="PlaceHolder 1"/>
          <p:cNvSpPr>
            <a:spLocks noGrp="1"/>
          </p:cNvSpPr>
          <p:nvPr>
            <p:ph type="sldImg"/>
          </p:nvPr>
        </p:nvSpPr>
        <p:spPr>
          <a:xfrm>
            <a:off x="685800" y="1143000"/>
            <a:ext cx="5486040" cy="3085920"/>
          </a:xfrm>
          <a:prstGeom prst="rect">
            <a:avLst/>
          </a:prstGeom>
          <a:ln w="0">
            <a:noFill/>
          </a:ln>
        </p:spPr>
      </p:sp>
      <p:sp>
        <p:nvSpPr>
          <p:cNvPr id="289"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AI can present opportunities for NHS England to reimagine work, particularly addressing workforce shortcomings and enhancing resilience, through multidisciplinary teams and digital jobs. But implementation also needs to be backed by ongoing training, specialist recruitment, effective leadership and employee engagement to guarantee the technology supports and improves the quality of care and working lives.</a:t>
            </a:r>
            <a:endParaRPr b="0" lang="en-GB" sz="1200" strike="noStrike" u="none">
              <a:solidFill>
                <a:srgbClr val="000000"/>
              </a:solidFill>
              <a:uFillTx/>
              <a:latin typeface="Arial"/>
            </a:endParaRPr>
          </a:p>
        </p:txBody>
      </p:sp>
      <p:sp>
        <p:nvSpPr>
          <p:cNvPr id="290" name="PlaceHolder 3"/>
          <p:cNvSpPr>
            <a:spLocks noGrp="1"/>
          </p:cNvSpPr>
          <p:nvPr>
            <p:ph type="sldNum" idx="12"/>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1" name="PlaceHolder 1"/>
          <p:cNvSpPr>
            <a:spLocks noGrp="1"/>
          </p:cNvSpPr>
          <p:nvPr>
            <p:ph type="sldImg"/>
          </p:nvPr>
        </p:nvSpPr>
        <p:spPr>
          <a:xfrm>
            <a:off x="685800" y="1143000"/>
            <a:ext cx="5486040" cy="3085920"/>
          </a:xfrm>
          <a:prstGeom prst="rect">
            <a:avLst/>
          </a:prstGeom>
          <a:ln w="0">
            <a:noFill/>
          </a:ln>
        </p:spPr>
      </p:sp>
      <p:sp>
        <p:nvSpPr>
          <p:cNvPr id="292"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The use of AI and digital tools presents potential for NHS professionals to streamline administrative tasks and shift their focus towards patient care. But correct use of the technology means better workflow integration, employee training, and assurance of security will result in higher levels of job satisfaction; otherwise, technology can add more stressors and potentially harm employee wellbeing.</a:t>
            </a:r>
            <a:endParaRPr b="0" lang="en-GB" sz="1200" strike="noStrike" u="none">
              <a:solidFill>
                <a:srgbClr val="000000"/>
              </a:solidFill>
              <a:uFillTx/>
              <a:latin typeface="Arial"/>
            </a:endParaRPr>
          </a:p>
        </p:txBody>
      </p:sp>
      <p:sp>
        <p:nvSpPr>
          <p:cNvPr id="293" name="PlaceHolder 3"/>
          <p:cNvSpPr>
            <a:spLocks noGrp="1"/>
          </p:cNvSpPr>
          <p:nvPr>
            <p:ph type="sldNum" idx="13"/>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4" name="PlaceHolder 1"/>
          <p:cNvSpPr>
            <a:spLocks noGrp="1"/>
          </p:cNvSpPr>
          <p:nvPr>
            <p:ph type="sldImg"/>
          </p:nvPr>
        </p:nvSpPr>
        <p:spPr>
          <a:xfrm>
            <a:off x="685800" y="1143000"/>
            <a:ext cx="5486040" cy="3085920"/>
          </a:xfrm>
          <a:prstGeom prst="rect">
            <a:avLst/>
          </a:prstGeom>
          <a:ln w="0">
            <a:noFill/>
          </a:ln>
        </p:spPr>
      </p:sp>
      <p:sp>
        <p:nvSpPr>
          <p:cNvPr id="295"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AI adoption in NHS England is advancing faster than workforce readiness, suggesting job design, governance, training and accountability are required for AI uptake across NHS England. AI also has a redistributing effect which escalates workloads and risks burnout. In addition, staff perceptions are varied, where 45% are positive, and 36% are worried about the consequences of AI adoption on their professional duties. Digital exclusion and privacy concerns are challenges for job design with technology, resulting in lower equitable effectiveness of the workforce.</a:t>
            </a:r>
            <a:endParaRPr b="0" lang="en-GB" sz="1200" strike="noStrike" u="none">
              <a:solidFill>
                <a:srgbClr val="000000"/>
              </a:solidFill>
              <a:uFillTx/>
              <a:latin typeface="Arial"/>
            </a:endParaRPr>
          </a:p>
        </p:txBody>
      </p:sp>
      <p:sp>
        <p:nvSpPr>
          <p:cNvPr id="296" name="PlaceHolder 3"/>
          <p:cNvSpPr>
            <a:spLocks noGrp="1"/>
          </p:cNvSpPr>
          <p:nvPr>
            <p:ph type="sldNum" idx="14"/>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1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7" name="PlaceHolder 1"/>
          <p:cNvSpPr>
            <a:spLocks noGrp="1"/>
          </p:cNvSpPr>
          <p:nvPr>
            <p:ph type="sldImg"/>
          </p:nvPr>
        </p:nvSpPr>
        <p:spPr>
          <a:xfrm>
            <a:off x="685800" y="1143000"/>
            <a:ext cx="5486040" cy="3085920"/>
          </a:xfrm>
          <a:prstGeom prst="rect">
            <a:avLst/>
          </a:prstGeom>
          <a:ln w="0">
            <a:noFill/>
          </a:ln>
        </p:spPr>
      </p:sp>
      <p:sp>
        <p:nvSpPr>
          <p:cNvPr id="298"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Healthcare staff in the NHS have expressed concerns about potential job satisfaction issues as a result of AI implementation, citing greater workload, friction and doubt among staff. Employees lack confidence and engagement due to poor training preparation, outdated IT resources, and the non-uniform application of AI. Additionally, 73% identified funding constraints and 38% of trust leaders identified poor wi-fi, computers and other infrastructure problems as a barrier to progress, reducing job satisfaction.</a:t>
            </a:r>
            <a:endParaRPr b="0" lang="en-GB" sz="1200" strike="noStrike" u="none">
              <a:solidFill>
                <a:srgbClr val="000000"/>
              </a:solidFill>
              <a:uFillTx/>
              <a:latin typeface="Arial"/>
            </a:endParaRPr>
          </a:p>
        </p:txBody>
      </p:sp>
      <p:sp>
        <p:nvSpPr>
          <p:cNvPr id="299" name="PlaceHolder 3"/>
          <p:cNvSpPr>
            <a:spLocks noGrp="1"/>
          </p:cNvSpPr>
          <p:nvPr>
            <p:ph type="sldNum" idx="15"/>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1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0" name="PlaceHolder 1"/>
          <p:cNvSpPr>
            <a:spLocks noGrp="1"/>
          </p:cNvSpPr>
          <p:nvPr>
            <p:ph type="sldImg"/>
          </p:nvPr>
        </p:nvSpPr>
        <p:spPr>
          <a:xfrm>
            <a:off x="685800" y="1143000"/>
            <a:ext cx="5486040" cy="3085920"/>
          </a:xfrm>
          <a:prstGeom prst="rect">
            <a:avLst/>
          </a:prstGeom>
          <a:ln w="0">
            <a:noFill/>
          </a:ln>
        </p:spPr>
      </p:sp>
      <p:sp>
        <p:nvSpPr>
          <p:cNvPr id="301"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According to the Job Characteristics Model (Hackman &amp; Oldham), when job redesign is not effective with the use of AI, autonomy is negatively affected and contributes to reduced motivation, poor job performance and burnout. Additionally, Herzberg's Two-Factor theory suggests that a lack of training, obsolete technologies and high workloads constitute a hygiene factor problem that can cause employee dissatisfaction, lack of engagement, lack of service quality, low productivity and increased employee turnover.</a:t>
            </a:r>
            <a:endParaRPr b="0" lang="en-GB" sz="1200" strike="noStrike" u="none">
              <a:solidFill>
                <a:srgbClr val="000000"/>
              </a:solidFill>
              <a:uFillTx/>
              <a:latin typeface="Arial"/>
            </a:endParaRPr>
          </a:p>
        </p:txBody>
      </p:sp>
      <p:sp>
        <p:nvSpPr>
          <p:cNvPr id="302" name="PlaceHolder 3"/>
          <p:cNvSpPr>
            <a:spLocks noGrp="1"/>
          </p:cNvSpPr>
          <p:nvPr>
            <p:ph type="sldNum" idx="16"/>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1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3" name="PlaceHolder 1"/>
          <p:cNvSpPr>
            <a:spLocks noGrp="1"/>
          </p:cNvSpPr>
          <p:nvPr>
            <p:ph type="sldImg"/>
          </p:nvPr>
        </p:nvSpPr>
        <p:spPr>
          <a:xfrm>
            <a:off x="685800" y="1143000"/>
            <a:ext cx="5486040" cy="3085920"/>
          </a:xfrm>
          <a:prstGeom prst="rect">
            <a:avLst/>
          </a:prstGeom>
          <a:ln w="0">
            <a:noFill/>
          </a:ln>
        </p:spPr>
      </p:sp>
      <p:sp>
        <p:nvSpPr>
          <p:cNvPr id="304"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It is clear that AI and digital technologies can offer the NHS England fantastic opportunities in improving job design, satisfaction and improving service efficiencies. However, the advantages of this are limited due to limited training, governance problems, ageing infrastructure and financial constraints. Therefore, it is important to consider technological innovation, employee wellbeing, readiness of the organisation and effective leadership to achieve sustainable workforce transformation for maximum work performance.</a:t>
            </a:r>
            <a:endParaRPr b="0" lang="en-GB" sz="1200" strike="noStrike" u="none">
              <a:solidFill>
                <a:srgbClr val="000000"/>
              </a:solidFill>
              <a:uFillTx/>
              <a:latin typeface="Arial"/>
            </a:endParaRPr>
          </a:p>
        </p:txBody>
      </p:sp>
      <p:sp>
        <p:nvSpPr>
          <p:cNvPr id="305" name="PlaceHolder 3"/>
          <p:cNvSpPr>
            <a:spLocks noGrp="1"/>
          </p:cNvSpPr>
          <p:nvPr>
            <p:ph type="sldNum" idx="17"/>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1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6" name="PlaceHolder 1"/>
          <p:cNvSpPr>
            <a:spLocks noGrp="1"/>
          </p:cNvSpPr>
          <p:nvPr>
            <p:ph type="sldImg"/>
          </p:nvPr>
        </p:nvSpPr>
        <p:spPr>
          <a:xfrm>
            <a:off x="685800" y="1143000"/>
            <a:ext cx="5486040" cy="3085920"/>
          </a:xfrm>
          <a:prstGeom prst="rect">
            <a:avLst/>
          </a:prstGeom>
          <a:ln w="0">
            <a:noFill/>
          </a:ln>
        </p:spPr>
      </p:sp>
      <p:sp>
        <p:nvSpPr>
          <p:cNvPr id="307"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Successful implementation of AI is hindered by cultural resistance, the increasing demands for healthcare and a lack of adequate training of the workforce. Geographical differences and complex procurement and governance approvals meant that only 23 out of 66 NHS trusts had deployed the AI at a clinical level. These root causes, in turn, led to employee dissatisfaction, inconsistent DT and reduced organisational effectiveness.</a:t>
            </a:r>
            <a:endParaRPr b="0" lang="en-GB" sz="1200" strike="noStrike" u="none">
              <a:solidFill>
                <a:srgbClr val="000000"/>
              </a:solidFill>
              <a:uFillTx/>
              <a:latin typeface="Arial"/>
            </a:endParaRPr>
          </a:p>
        </p:txBody>
      </p:sp>
      <p:sp>
        <p:nvSpPr>
          <p:cNvPr id="308" name="PlaceHolder 3"/>
          <p:cNvSpPr>
            <a:spLocks noGrp="1"/>
          </p:cNvSpPr>
          <p:nvPr>
            <p:ph type="sldNum" idx="18"/>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1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9" name="PlaceHolder 1"/>
          <p:cNvSpPr>
            <a:spLocks noGrp="1"/>
          </p:cNvSpPr>
          <p:nvPr>
            <p:ph type="sldImg"/>
          </p:nvPr>
        </p:nvSpPr>
        <p:spPr>
          <a:xfrm>
            <a:off x="685800" y="1143000"/>
            <a:ext cx="5486040" cy="3085920"/>
          </a:xfrm>
          <a:prstGeom prst="rect">
            <a:avLst/>
          </a:prstGeom>
          <a:ln w="0">
            <a:noFill/>
          </a:ln>
        </p:spPr>
      </p:sp>
      <p:sp>
        <p:nvSpPr>
          <p:cNvPr id="310"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Policy frameworks and leadership have been inconsistent, with overall uptake of AI being hampered within NHS England. Reducing organisational structures and legacy digital systems causes delays and inconsistencies in implementation, inefficient operations and governance. These factors undermining employee confidence heighten levels of frustration and a lack of expected benefits to job design, job satisfaction and organisational performance from AI.</a:t>
            </a:r>
            <a:endParaRPr b="0" lang="en-GB" sz="1200" strike="noStrike" u="none">
              <a:solidFill>
                <a:srgbClr val="000000"/>
              </a:solidFill>
              <a:uFillTx/>
              <a:latin typeface="Arial"/>
            </a:endParaRPr>
          </a:p>
        </p:txBody>
      </p:sp>
      <p:sp>
        <p:nvSpPr>
          <p:cNvPr id="311" name="PlaceHolder 3"/>
          <p:cNvSpPr>
            <a:spLocks noGrp="1"/>
          </p:cNvSpPr>
          <p:nvPr>
            <p:ph type="sldNum" idx="19"/>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1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12" name="PlaceHolder 1"/>
          <p:cNvSpPr>
            <a:spLocks noGrp="1"/>
          </p:cNvSpPr>
          <p:nvPr>
            <p:ph type="sldImg"/>
          </p:nvPr>
        </p:nvSpPr>
        <p:spPr>
          <a:xfrm>
            <a:off x="685800" y="1143000"/>
            <a:ext cx="5486040" cy="3085920"/>
          </a:xfrm>
          <a:prstGeom prst="rect">
            <a:avLst/>
          </a:prstGeom>
          <a:ln w="0">
            <a:noFill/>
          </a:ln>
        </p:spPr>
      </p:sp>
      <p:sp>
        <p:nvSpPr>
          <p:cNvPr id="313"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The strategic implementation of AI in the redesign of job roles needs to address HEE's workforce framework with enhanced roles and multidisciplinary collaboration and leadership development. But it requires ongoing investment, good change management and equal access to training; technological change, otherwise, can lead to exacerbated skills gaps and employee resistance.</a:t>
            </a:r>
            <a:endParaRPr b="0" lang="en-GB" sz="1200" strike="noStrike" u="none">
              <a:solidFill>
                <a:srgbClr val="000000"/>
              </a:solidFill>
              <a:uFillTx/>
              <a:latin typeface="Arial"/>
            </a:endParaRPr>
          </a:p>
        </p:txBody>
      </p:sp>
      <p:sp>
        <p:nvSpPr>
          <p:cNvPr id="314" name="PlaceHolder 3"/>
          <p:cNvSpPr>
            <a:spLocks noGrp="1"/>
          </p:cNvSpPr>
          <p:nvPr>
            <p:ph type="sldNum" idx="20"/>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1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15" name="PlaceHolder 1"/>
          <p:cNvSpPr>
            <a:spLocks noGrp="1"/>
          </p:cNvSpPr>
          <p:nvPr>
            <p:ph type="sldImg"/>
          </p:nvPr>
        </p:nvSpPr>
        <p:spPr>
          <a:xfrm>
            <a:off x="685800" y="1143000"/>
            <a:ext cx="5486040" cy="3085920"/>
          </a:xfrm>
          <a:prstGeom prst="rect">
            <a:avLst/>
          </a:prstGeom>
          <a:ln w="0">
            <a:noFill/>
          </a:ln>
        </p:spPr>
      </p:sp>
      <p:sp>
        <p:nvSpPr>
          <p:cNvPr id="316"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Flexible work practices, motivational strategies, investment in digital infrastructure, and a focus on employee voice and engagement are all ways that a company's human capital management strategy can enhance satisfaction. But effectiveness is dependent on consistent implementation in NHS settings with gaps in managerial support and technicalities as well as feedback mechanisms impacting wellbeing, engagement and retention.</a:t>
            </a:r>
            <a:endParaRPr b="0" lang="en-GB" sz="1200" strike="noStrike" u="none">
              <a:solidFill>
                <a:srgbClr val="000000"/>
              </a:solidFill>
              <a:uFillTx/>
              <a:latin typeface="Arial"/>
            </a:endParaRPr>
          </a:p>
        </p:txBody>
      </p:sp>
      <p:sp>
        <p:nvSpPr>
          <p:cNvPr id="317" name="PlaceHolder 3"/>
          <p:cNvSpPr>
            <a:spLocks noGrp="1"/>
          </p:cNvSpPr>
          <p:nvPr>
            <p:ph type="sldNum" idx="21"/>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1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18" name="PlaceHolder 1"/>
          <p:cNvSpPr>
            <a:spLocks noGrp="1"/>
          </p:cNvSpPr>
          <p:nvPr>
            <p:ph type="sldImg"/>
          </p:nvPr>
        </p:nvSpPr>
        <p:spPr>
          <a:xfrm>
            <a:off x="685800" y="1143000"/>
            <a:ext cx="5486040" cy="3085920"/>
          </a:xfrm>
          <a:prstGeom prst="rect">
            <a:avLst/>
          </a:prstGeom>
          <a:ln w="0">
            <a:noFill/>
          </a:ln>
        </p:spPr>
      </p:sp>
      <p:sp>
        <p:nvSpPr>
          <p:cNvPr id="319"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In the next 5–10 years, AI and automation will transform the concept of job design and job satisfaction, NHS England. Standard, repetitive tasks would be automated, and workers would have to develop advanced information literacy. Investment in workforce upskilling, modern digital systems, ethical governance of AI and adaptive leadership practice would be essential for NHS England to be sustainably performing and providing high-quality care for patients.</a:t>
            </a:r>
            <a:endParaRPr b="0" lang="en-GB" sz="1200" strike="noStrike" u="none">
              <a:solidFill>
                <a:srgbClr val="000000"/>
              </a:solidFill>
              <a:uFillTx/>
              <a:latin typeface="Arial"/>
            </a:endParaRPr>
          </a:p>
        </p:txBody>
      </p:sp>
      <p:sp>
        <p:nvSpPr>
          <p:cNvPr id="320" name="PlaceHolder 3"/>
          <p:cNvSpPr>
            <a:spLocks noGrp="1"/>
          </p:cNvSpPr>
          <p:nvPr>
            <p:ph type="sldNum" idx="22"/>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1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1" name="PlaceHolder 1"/>
          <p:cNvSpPr>
            <a:spLocks noGrp="1"/>
          </p:cNvSpPr>
          <p:nvPr>
            <p:ph type="sldImg"/>
          </p:nvPr>
        </p:nvSpPr>
        <p:spPr>
          <a:xfrm>
            <a:off x="685800" y="1143000"/>
            <a:ext cx="5486040" cy="3085920"/>
          </a:xfrm>
          <a:prstGeom prst="rect">
            <a:avLst/>
          </a:prstGeom>
          <a:ln w="0">
            <a:noFill/>
          </a:ln>
        </p:spPr>
      </p:sp>
      <p:sp>
        <p:nvSpPr>
          <p:cNvPr id="322"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NHS England should work towards an integrated HCM undergoing AI-driven Job Design, Continuous Workforce Development, Ethical Governance and Employee Wellbeing. But digital capability and employee engagement would result in greater job satisfaction, resilient organisations, improved retention of staff and improved quality and sustainability of patient care with the appropriate leadership and technology.</a:t>
            </a:r>
            <a:endParaRPr b="0" lang="en-GB" sz="1200" strike="noStrike" u="none">
              <a:solidFill>
                <a:srgbClr val="000000"/>
              </a:solidFill>
              <a:uFillTx/>
              <a:latin typeface="Arial"/>
            </a:endParaRPr>
          </a:p>
        </p:txBody>
      </p:sp>
      <p:sp>
        <p:nvSpPr>
          <p:cNvPr id="323" name="PlaceHolder 3"/>
          <p:cNvSpPr>
            <a:spLocks noGrp="1"/>
          </p:cNvSpPr>
          <p:nvPr>
            <p:ph type="sldNum" idx="23"/>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2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4" name="PlaceHolder 1"/>
          <p:cNvSpPr>
            <a:spLocks noGrp="1"/>
          </p:cNvSpPr>
          <p:nvPr>
            <p:ph type="sldImg"/>
          </p:nvPr>
        </p:nvSpPr>
        <p:spPr>
          <a:xfrm>
            <a:off x="685800" y="1143000"/>
            <a:ext cx="5486040" cy="3085920"/>
          </a:xfrm>
          <a:prstGeom prst="rect">
            <a:avLst/>
          </a:prstGeom>
          <a:ln w="0">
            <a:noFill/>
          </a:ln>
        </p:spPr>
      </p:sp>
      <p:sp>
        <p:nvSpPr>
          <p:cNvPr id="325"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indent="0" defTabSz="914400">
              <a:lnSpc>
                <a:spcPct val="100000"/>
              </a:lnSpc>
              <a:buNone/>
              <a:tabLst>
                <a:tab algn="l" pos="0"/>
              </a:tabLst>
            </a:pPr>
            <a:r>
              <a:rPr b="0" lang="en-IN" sz="1200" strike="noStrike" u="none">
                <a:solidFill>
                  <a:schemeClr val="dk1"/>
                </a:solidFill>
                <a:uFillTx/>
                <a:latin typeface="+mn-lt"/>
                <a:ea typeface="+mn-ea"/>
              </a:rPr>
              <a:t>The presentation covered the influence of AI and digital technologies on job design and job satisfaction within NHS England. AI presents opportunities for innovation, efficiency, and workforce development, but the challenges of implementation need to be resolved. Leadership, training, governance, and evidence are at the core of workforce transformation, and workforce transformation in itself is vital and central for Human Capital Management moving toward sustainable workforce transformation and enhanced organisational performance.</a:t>
            </a:r>
            <a:endParaRPr b="0" lang="en-GB" sz="1200" strike="noStrike" u="none">
              <a:solidFill>
                <a:srgbClr val="000000"/>
              </a:solidFill>
              <a:uFillTx/>
              <a:latin typeface="Arial"/>
            </a:endParaRPr>
          </a:p>
          <a:p>
            <a:pPr indent="0" defTabSz="914400">
              <a:lnSpc>
                <a:spcPct val="100000"/>
              </a:lnSpc>
              <a:buNone/>
              <a:tabLst>
                <a:tab algn="l" pos="0"/>
              </a:tabLst>
            </a:pPr>
            <a:endParaRPr b="0" lang="en-GB" sz="1200" strike="noStrike" u="none">
              <a:solidFill>
                <a:srgbClr val="000000"/>
              </a:solidFill>
              <a:uFillTx/>
              <a:latin typeface="Arial"/>
            </a:endParaRPr>
          </a:p>
        </p:txBody>
      </p:sp>
      <p:sp>
        <p:nvSpPr>
          <p:cNvPr id="326" name="PlaceHolder 3"/>
          <p:cNvSpPr>
            <a:spLocks noGrp="1"/>
          </p:cNvSpPr>
          <p:nvPr>
            <p:ph type="sldNum" idx="24"/>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2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7" name="PlaceHolder 1"/>
          <p:cNvSpPr>
            <a:spLocks noGrp="1"/>
          </p:cNvSpPr>
          <p:nvPr>
            <p:ph type="sldImg"/>
          </p:nvPr>
        </p:nvSpPr>
        <p:spPr>
          <a:xfrm>
            <a:off x="685800" y="1143000"/>
            <a:ext cx="5486040" cy="3085920"/>
          </a:xfrm>
          <a:prstGeom prst="rect">
            <a:avLst/>
          </a:prstGeom>
          <a:ln w="0">
            <a:noFill/>
          </a:ln>
        </p:spPr>
      </p:sp>
      <p:sp>
        <p:nvSpPr>
          <p:cNvPr id="328"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The findings show that AI cannot solve all the issues for NHS England when it comes to staffing. Sustainable improvements in job design and job satisfaction require aligned leadership, employee wellbeing, use of digital tools, good governance and organisational culture. By integrating all these Human Capital Management components, you can ensure that digital transformation is successful, force the workforce to be resilient, and have a positive impact on long-term organisational performance and patient outcomes.</a:t>
            </a:r>
            <a:endParaRPr b="0" lang="en-GB" sz="1200" strike="noStrike" u="none">
              <a:solidFill>
                <a:srgbClr val="000000"/>
              </a:solidFill>
              <a:uFillTx/>
              <a:latin typeface="Arial"/>
            </a:endParaRPr>
          </a:p>
        </p:txBody>
      </p:sp>
      <p:sp>
        <p:nvSpPr>
          <p:cNvPr id="329" name="PlaceHolder 3"/>
          <p:cNvSpPr>
            <a:spLocks noGrp="1"/>
          </p:cNvSpPr>
          <p:nvPr>
            <p:ph type="sldNum" idx="25"/>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2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0" name="PlaceHolder 1"/>
          <p:cNvSpPr>
            <a:spLocks noGrp="1"/>
          </p:cNvSpPr>
          <p:nvPr>
            <p:ph type="sldImg"/>
          </p:nvPr>
        </p:nvSpPr>
        <p:spPr>
          <a:xfrm>
            <a:off x="685800" y="1143000"/>
            <a:ext cx="5486040" cy="3085920"/>
          </a:xfrm>
          <a:prstGeom prst="rect">
            <a:avLst/>
          </a:prstGeom>
          <a:ln w="0">
            <a:noFill/>
          </a:ln>
        </p:spPr>
      </p:sp>
      <p:sp>
        <p:nvSpPr>
          <p:cNvPr id="331"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0">
              <a:lnSpc>
                <a:spcPct val="100000"/>
              </a:lnSpc>
              <a:buNone/>
            </a:pPr>
            <a:r>
              <a:rPr b="0" lang="en-IN" sz="1200" strike="noStrike" u="none">
                <a:solidFill>
                  <a:schemeClr val="dk1"/>
                </a:solidFill>
                <a:uFillTx/>
                <a:latin typeface="+mn-lt"/>
                <a:ea typeface="+mn-ea"/>
              </a:rPr>
              <a:t>AI Training, modern Digital Infrastructure and Evidence-Based Job Redesign should be priorities for NHS England. These recommendations would help build employee skills, confidence and wellbeing, increase the uptake of AI, boost workforce resilience, enhance organisational performance and create high-quality, patient-centric health care in the future.</a:t>
            </a:r>
            <a:endParaRPr b="0" lang="en-GB" sz="1200" strike="noStrike" u="none">
              <a:solidFill>
                <a:srgbClr val="000000"/>
              </a:solidFill>
              <a:uFillTx/>
              <a:latin typeface="Arial"/>
            </a:endParaRPr>
          </a:p>
        </p:txBody>
      </p:sp>
      <p:sp>
        <p:nvSpPr>
          <p:cNvPr id="332" name="PlaceHolder 3"/>
          <p:cNvSpPr>
            <a:spLocks noGrp="1"/>
          </p:cNvSpPr>
          <p:nvPr>
            <p:ph type="sldNum" idx="26"/>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2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3" name="PlaceHolder 1"/>
          <p:cNvSpPr>
            <a:spLocks noGrp="1"/>
          </p:cNvSpPr>
          <p:nvPr>
            <p:ph type="sldImg"/>
          </p:nvPr>
        </p:nvSpPr>
        <p:spPr>
          <a:xfrm>
            <a:off x="685800" y="1143000"/>
            <a:ext cx="5486040" cy="3085920"/>
          </a:xfrm>
          <a:prstGeom prst="rect">
            <a:avLst/>
          </a:prstGeom>
          <a:ln w="0">
            <a:noFill/>
          </a:ln>
        </p:spPr>
      </p:sp>
      <p:sp>
        <p:nvSpPr>
          <p:cNvPr id="334"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216000">
              <a:buNone/>
            </a:pPr>
            <a:endParaRPr b="0" lang="en-GB" sz="1800" strike="noStrike" u="none">
              <a:solidFill>
                <a:srgbClr val="000000"/>
              </a:solidFill>
              <a:uFillTx/>
              <a:latin typeface="Arial"/>
            </a:endParaRPr>
          </a:p>
        </p:txBody>
      </p:sp>
      <p:sp>
        <p:nvSpPr>
          <p:cNvPr id="335" name="PlaceHolder 3"/>
          <p:cNvSpPr>
            <a:spLocks noGrp="1"/>
          </p:cNvSpPr>
          <p:nvPr>
            <p:ph type="sldNum" idx="27"/>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notesSlides/notesSlide2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6" name="PlaceHolder 1"/>
          <p:cNvSpPr>
            <a:spLocks noGrp="1"/>
          </p:cNvSpPr>
          <p:nvPr>
            <p:ph type="sldImg"/>
          </p:nvPr>
        </p:nvSpPr>
        <p:spPr>
          <a:xfrm>
            <a:off x="685800" y="1143000"/>
            <a:ext cx="5486040" cy="3085920"/>
          </a:xfrm>
          <a:prstGeom prst="rect">
            <a:avLst/>
          </a:prstGeom>
          <a:ln w="0">
            <a:noFill/>
          </a:ln>
        </p:spPr>
      </p:sp>
      <p:sp>
        <p:nvSpPr>
          <p:cNvPr id="337" name="PlaceHolder 2"/>
          <p:cNvSpPr>
            <a:spLocks noGrp="1"/>
          </p:cNvSpPr>
          <p:nvPr>
            <p:ph type="body"/>
          </p:nvPr>
        </p:nvSpPr>
        <p:spPr>
          <a:xfrm>
            <a:off x="685800" y="4400640"/>
            <a:ext cx="5486040" cy="3600000"/>
          </a:xfrm>
          <a:prstGeom prst="rect">
            <a:avLst/>
          </a:prstGeom>
          <a:noFill/>
          <a:ln w="0">
            <a:noFill/>
          </a:ln>
        </p:spPr>
        <p:txBody>
          <a:bodyPr lIns="91440" rIns="91440" tIns="45720" bIns="45720" anchor="t">
            <a:noAutofit/>
          </a:bodyPr>
          <a:p>
            <a:pPr marL="216000" indent="-216000">
              <a:buNone/>
            </a:pPr>
            <a:endParaRPr b="0" lang="en-GB" sz="1800" strike="noStrike" u="none">
              <a:solidFill>
                <a:srgbClr val="000000"/>
              </a:solidFill>
              <a:uFillTx/>
              <a:latin typeface="Arial"/>
            </a:endParaRPr>
          </a:p>
        </p:txBody>
      </p:sp>
      <p:sp>
        <p:nvSpPr>
          <p:cNvPr id="338" name="PlaceHolder 3"/>
          <p:cNvSpPr>
            <a:spLocks noGrp="1"/>
          </p:cNvSpPr>
          <p:nvPr>
            <p:ph type="sldNum" idx="28"/>
          </p:nvPr>
        </p:nvSpPr>
        <p:spPr>
          <a:xfrm>
            <a:off x="3884760" y="8685360"/>
            <a:ext cx="2971440" cy="458280"/>
          </a:xfrm>
          <a:prstGeom prst="rect">
            <a:avLst/>
          </a:prstGeom>
          <a:noFill/>
          <a:ln w="0">
            <a:noFill/>
          </a:ln>
        </p:spPr>
        <p:txBody>
          <a:bodyPr lIns="91440" rIns="91440" tIns="45720" bIns="45720" anchor="b">
            <a:noAutofit/>
          </a:bodyPr>
          <a:p>
            <a:pPr indent="0">
              <a:buNone/>
            </a:pPr>
            <a:endParaRPr b="0" lang="en-GB" sz="1200" strike="noStrike" u="none">
              <a:solidFill>
                <a:srgbClr val="000000"/>
              </a:solidFill>
              <a:uFillTx/>
              <a:latin typeface="Arial"/>
            </a:endParaRP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p:spTree>
      <p:nvGrpSpPr>
        <p:cNvPr id="1" name=""/>
        <p:cNvGrpSpPr/>
        <p:nvPr/>
      </p:nvGrpSpPr>
      <p:grpSpPr>
        <a:xfrm>
          <a:off x="0" y="0"/>
          <a:ext cx="0" cy="0"/>
          <a:chOff x="0" y="0"/>
          <a:chExt cx="0" cy="0"/>
        </a:xfrm>
      </p:grpSpPr>
      <p:sp>
        <p:nvSpPr>
          <p:cNvPr id="2" name="PlaceHolder 1"/>
          <p:cNvSpPr>
            <a:spLocks noGrp="1"/>
          </p:cNvSpPr>
          <p:nvPr>
            <p:ph type="ftr" idx="2"/>
          </p:nvPr>
        </p:nvSpPr>
        <p:spPr/>
        <p:txBody>
          <a:bodyPr/>
          <a:p>
            <a:r>
              <a:t>Footer</a:t>
            </a:r>
          </a:p>
        </p:txBody>
      </p:sp>
      <p:sp>
        <p:nvSpPr>
          <p:cNvPr id="3" name="PlaceHolder 2"/>
          <p:cNvSpPr>
            <a:spLocks noGrp="1"/>
          </p:cNvSpPr>
          <p:nvPr>
            <p:ph type="sldNum" idx="3"/>
          </p:nvPr>
        </p:nvSpPr>
        <p:spPr/>
        <p:txBody>
          <a:bodyPr/>
          <a:p>
            <a:fld id="{A0EB2DFF-9283-4D90-A9F6-BA1034E8147D}" type="slidenum">
              <a:t>&lt;#&gt;</a:t>
            </a:fld>
          </a:p>
        </p:txBody>
      </p:sp>
      <p:sp>
        <p:nvSpPr>
          <p:cNvPr id="4" name="PlaceHolder 3"/>
          <p:cNvSpPr>
            <a:spLocks noGrp="1"/>
          </p:cNvSpPr>
          <p:nvPr>
            <p:ph type="dt" idx="1"/>
          </p:nvPr>
        </p:nvSpPr>
        <p:spPr/>
        <p:txBody>
          <a:bodyPr/>
          <a:p>
            <a:r>
              <a:rPr lang="en-GB"/>
              <a:t/>
            </a: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dt" idx="1"/>
          </p:nvPr>
        </p:nvSpPr>
        <p:spPr>
          <a:xfrm>
            <a:off x="457200" y="6356520"/>
            <a:ext cx="2133360" cy="364680"/>
          </a:xfrm>
          <a:prstGeom prst="rect">
            <a:avLst/>
          </a:prstGeom>
          <a:noFill/>
          <a:ln w="0">
            <a:noFill/>
          </a:ln>
        </p:spPr>
        <p:txBody>
          <a:bodyPr lIns="91440" rIns="91440" tIns="45720" bIns="45720" anchor="ctr">
            <a:noAutofit/>
          </a:bodyPr>
          <a:lstStyle>
            <a:lvl1pPr indent="0">
              <a:buNone/>
              <a:defRPr b="0" lang="en-GB" sz="1400" strike="noStrike" u="none">
                <a:solidFill>
                  <a:srgbClr val="000000"/>
                </a:solidFill>
                <a:uFillTx/>
                <a:latin typeface="Arial"/>
              </a:defRPr>
            </a:lvl1pPr>
          </a:lstStyle>
          <a:p>
            <a:pPr indent="0">
              <a:buNone/>
            </a:pPr>
            <a:r>
              <a:rPr b="0" lang="en-GB" sz="1400" strike="noStrike" u="none">
                <a:solidFill>
                  <a:srgbClr val="000000"/>
                </a:solidFill>
                <a:uFillTx/>
                <a:latin typeface="Arial"/>
              </a:rPr>
              <a:t>&lt;date/time&gt;</a:t>
            </a:r>
            <a:endParaRPr b="0" lang="en-GB" sz="1400" strike="noStrike" u="none">
              <a:solidFill>
                <a:srgbClr val="000000"/>
              </a:solidFill>
              <a:uFillTx/>
              <a:latin typeface="Arial"/>
            </a:endParaRPr>
          </a:p>
        </p:txBody>
      </p:sp>
      <p:sp>
        <p:nvSpPr>
          <p:cNvPr id="1" name="PlaceHolder 2"/>
          <p:cNvSpPr>
            <a:spLocks noGrp="1"/>
          </p:cNvSpPr>
          <p:nvPr>
            <p:ph type="ftr" idx="2"/>
          </p:nvPr>
        </p:nvSpPr>
        <p:spPr>
          <a:xfrm>
            <a:off x="3124080" y="6356520"/>
            <a:ext cx="2895120" cy="364680"/>
          </a:xfrm>
          <a:prstGeom prst="rect">
            <a:avLst/>
          </a:prstGeom>
          <a:noFill/>
          <a:ln w="0">
            <a:noFill/>
          </a:ln>
        </p:spPr>
        <p:txBody>
          <a:bodyPr lIns="91440" rIns="91440" tIns="45720" bIns="45720" anchor="ctr">
            <a:noAutofit/>
          </a:bodyPr>
          <a:lstStyle>
            <a:lvl1pPr indent="0" algn="ctr">
              <a:buNone/>
              <a:defRPr b="0" lang="en-GB" sz="1400" strike="noStrike" u="none">
                <a:solidFill>
                  <a:srgbClr val="000000"/>
                </a:solidFill>
                <a:uFillTx/>
                <a:latin typeface="Arial"/>
              </a:defRPr>
            </a:lvl1pPr>
          </a:lstStyle>
          <a:p>
            <a:pPr indent="0" algn="ctr">
              <a:buNone/>
            </a:pPr>
            <a:r>
              <a:rPr b="0" lang="en-GB" sz="1400" strike="noStrike" u="none">
                <a:solidFill>
                  <a:srgbClr val="000000"/>
                </a:solidFill>
                <a:uFillTx/>
                <a:latin typeface="Arial"/>
              </a:rPr>
              <a:t>&lt;footer&gt;</a:t>
            </a:r>
            <a:endParaRPr b="0" lang="en-GB" sz="1400" strike="noStrike" u="none">
              <a:solidFill>
                <a:srgbClr val="000000"/>
              </a:solidFill>
              <a:uFillTx/>
              <a:latin typeface="Arial"/>
            </a:endParaRPr>
          </a:p>
        </p:txBody>
      </p:sp>
      <p:sp>
        <p:nvSpPr>
          <p:cNvPr id="2" name="PlaceHolder 3"/>
          <p:cNvSpPr>
            <a:spLocks noGrp="1"/>
          </p:cNvSpPr>
          <p:nvPr>
            <p:ph type="sldNum" idx="3"/>
          </p:nvPr>
        </p:nvSpPr>
        <p:spPr>
          <a:xfrm>
            <a:off x="6553080" y="6356520"/>
            <a:ext cx="2133360" cy="364680"/>
          </a:xfrm>
          <a:prstGeom prst="rect">
            <a:avLst/>
          </a:prstGeom>
          <a:noFill/>
          <a:ln w="0">
            <a:noFill/>
          </a:ln>
        </p:spPr>
        <p:txBody>
          <a:bodyPr lIns="91440" rIns="91440" tIns="45720" bIns="45720" anchor="ctr">
            <a:noAutofit/>
          </a:bodyPr>
          <a:p>
            <a:pPr indent="0">
              <a:buNone/>
            </a:pPr>
            <a:endParaRPr b="0" lang="en-GB" sz="1200" strike="noStrike" u="none">
              <a:solidFill>
                <a:srgbClr val="000000"/>
              </a:solidFill>
              <a:uFillTx/>
              <a:latin typeface="Arial"/>
            </a:endParaRPr>
          </a:p>
        </p:txBody>
      </p:sp>
      <p:sp>
        <p:nvSpPr>
          <p:cNvPr id="3" name="PlaceHolder 4"/>
          <p:cNvSpPr>
            <a:spLocks noGrp="1"/>
          </p:cNvSpPr>
          <p:nvPr>
            <p:ph type="title"/>
          </p:nvPr>
        </p:nvSpPr>
        <p:spPr>
          <a:xfrm>
            <a:off x="914400" y="410400"/>
            <a:ext cx="16458840" cy="1717560"/>
          </a:xfrm>
          <a:prstGeom prst="rect">
            <a:avLst/>
          </a:prstGeom>
          <a:noFill/>
          <a:ln w="0">
            <a:noFill/>
          </a:ln>
        </p:spPr>
        <p:txBody>
          <a:bodyPr lIns="0" rIns="0" tIns="0" bIns="0" anchor="ctr">
            <a:noAutofit/>
          </a:bodyPr>
          <a:p>
            <a:pPr indent="0">
              <a:buNone/>
            </a:pPr>
            <a:r>
              <a:rPr b="0" lang="en-US" sz="1800" strike="noStrike" u="none">
                <a:solidFill>
                  <a:schemeClr val="dk1"/>
                </a:solidFill>
                <a:uFillTx/>
                <a:latin typeface="Calibri"/>
              </a:rPr>
              <a:t>Double-tap to edit the title text format</a:t>
            </a:r>
            <a:endParaRPr b="0" lang="en-US" sz="1800" strike="noStrike" u="none">
              <a:solidFill>
                <a:schemeClr val="dk1"/>
              </a:solidFill>
              <a:uFillTx/>
              <a:latin typeface="Calibri"/>
            </a:endParaRPr>
          </a:p>
        </p:txBody>
      </p:sp>
      <p:sp>
        <p:nvSpPr>
          <p:cNvPr id="4" name="PlaceHolder 5"/>
          <p:cNvSpPr>
            <a:spLocks noGrp="1"/>
          </p:cNvSpPr>
          <p:nvPr>
            <p:ph type="body"/>
          </p:nvPr>
        </p:nvSpPr>
        <p:spPr>
          <a:xfrm>
            <a:off x="914400" y="2406960"/>
            <a:ext cx="16458840" cy="5965920"/>
          </a:xfrm>
          <a:prstGeom prst="rect">
            <a:avLst/>
          </a:prstGeom>
          <a:noFill/>
          <a:ln w="0">
            <a:noFill/>
          </a:ln>
        </p:spPr>
        <p:txBody>
          <a:bodyPr lIns="0" rIns="0" tIns="0" bIns="0" anchor="t">
            <a:normAutofit/>
          </a:bodyPr>
          <a:p>
            <a:pPr marL="432000" indent="-324000">
              <a:spcBef>
                <a:spcPts val="1417"/>
              </a:spcBef>
              <a:buSzPct val="45000"/>
              <a:buFont typeface="Wingdings" charset="2"/>
              <a:buChar char=""/>
            </a:pPr>
            <a:r>
              <a:rPr b="0" lang="en-US" sz="3200" strike="noStrike" u="none">
                <a:solidFill>
                  <a:schemeClr val="dk1"/>
                </a:solidFill>
                <a:uFillTx/>
                <a:latin typeface="Calibri"/>
              </a:rPr>
              <a:t>Double-tap to edit the outline text format</a:t>
            </a:r>
            <a:endParaRPr b="0" lang="en-US" sz="3200" strike="noStrike" u="none">
              <a:solidFill>
                <a:schemeClr val="dk1"/>
              </a:solidFill>
              <a:uFillTx/>
              <a:latin typeface="Calibri"/>
            </a:endParaRPr>
          </a:p>
          <a:p>
            <a:pPr lvl="1" marL="864000" indent="-324000">
              <a:spcBef>
                <a:spcPts val="1134"/>
              </a:spcBef>
              <a:buSzPct val="75000"/>
              <a:buFont typeface="Symbol" charset="2"/>
              <a:buChar char=""/>
            </a:pPr>
            <a:r>
              <a:rPr b="0" lang="en-US" sz="2400" strike="noStrike" u="none">
                <a:solidFill>
                  <a:schemeClr val="dk1"/>
                </a:solidFill>
                <a:uFillTx/>
                <a:latin typeface="Calibri"/>
              </a:rPr>
              <a:t>Second Outline Level</a:t>
            </a:r>
            <a:endParaRPr b="0" lang="en-US" sz="2400" strike="noStrike" u="none">
              <a:solidFill>
                <a:schemeClr val="dk1"/>
              </a:solidFill>
              <a:uFillTx/>
              <a:latin typeface="Calibri"/>
            </a:endParaRPr>
          </a:p>
          <a:p>
            <a:pPr lvl="2" marL="1296000" indent="-288000">
              <a:spcBef>
                <a:spcPts val="850"/>
              </a:spcBef>
              <a:buSzPct val="45000"/>
              <a:buFont typeface="Wingdings" charset="2"/>
              <a:buChar char=""/>
            </a:pPr>
            <a:r>
              <a:rPr b="0" lang="en-US" sz="2000" strike="noStrike" u="none">
                <a:solidFill>
                  <a:schemeClr val="dk1"/>
                </a:solidFill>
                <a:uFillTx/>
                <a:latin typeface="Calibri"/>
              </a:rPr>
              <a:t>Third Outline Level</a:t>
            </a:r>
            <a:endParaRPr b="0" lang="en-US" sz="2000" strike="noStrike" u="none">
              <a:solidFill>
                <a:schemeClr val="dk1"/>
              </a:solidFill>
              <a:uFillTx/>
              <a:latin typeface="Calibri"/>
            </a:endParaRPr>
          </a:p>
          <a:p>
            <a:pPr lvl="3" marL="1728000" indent="-216000">
              <a:spcBef>
                <a:spcPts val="567"/>
              </a:spcBef>
              <a:buSzPct val="75000"/>
              <a:buFont typeface="Symbol" charset="2"/>
              <a:buChar char=""/>
            </a:pPr>
            <a:r>
              <a:rPr b="0" lang="en-US" sz="2000" strike="noStrike" u="none">
                <a:solidFill>
                  <a:schemeClr val="dk1"/>
                </a:solidFill>
                <a:uFillTx/>
                <a:latin typeface="Calibri"/>
              </a:rPr>
              <a:t>Fourth Outline Level</a:t>
            </a:r>
            <a:endParaRPr b="0" lang="en-US" sz="2000" strike="noStrike" u="none">
              <a:solidFill>
                <a:schemeClr val="dk1"/>
              </a:solidFill>
              <a:uFillTx/>
              <a:latin typeface="Calibri"/>
            </a:endParaRPr>
          </a:p>
          <a:p>
            <a:pPr lvl="4" marL="2160000" indent="-216000">
              <a:spcBef>
                <a:spcPts val="283"/>
              </a:spcBef>
              <a:buSzPct val="45000"/>
              <a:buFont typeface="Wingdings" charset="2"/>
              <a:buChar char=""/>
            </a:pPr>
            <a:r>
              <a:rPr b="0" lang="en-US" sz="2000" strike="noStrike" u="none">
                <a:solidFill>
                  <a:schemeClr val="dk1"/>
                </a:solidFill>
                <a:uFillTx/>
                <a:latin typeface="Calibri"/>
              </a:rPr>
              <a:t>Fifth Outline Level</a:t>
            </a:r>
            <a:endParaRPr b="0" lang="en-US" sz="2000" strike="noStrike" u="none">
              <a:solidFill>
                <a:schemeClr val="dk1"/>
              </a:solidFill>
              <a:uFillTx/>
              <a:latin typeface="Calibri"/>
            </a:endParaRPr>
          </a:p>
          <a:p>
            <a:pPr lvl="5" marL="2592000" indent="-216000">
              <a:spcBef>
                <a:spcPts val="283"/>
              </a:spcBef>
              <a:buSzPct val="45000"/>
              <a:buFont typeface="Wingdings" charset="2"/>
              <a:buChar char=""/>
            </a:pPr>
            <a:r>
              <a:rPr b="0" lang="en-US" sz="2000" strike="noStrike" u="none">
                <a:solidFill>
                  <a:schemeClr val="dk1"/>
                </a:solidFill>
                <a:uFillTx/>
                <a:latin typeface="Calibri"/>
              </a:rPr>
              <a:t>Sixth Outline Level</a:t>
            </a:r>
            <a:endParaRPr b="0" lang="en-US" sz="2000" strike="noStrike" u="none">
              <a:solidFill>
                <a:schemeClr val="dk1"/>
              </a:solidFill>
              <a:uFillTx/>
              <a:latin typeface="Calibri"/>
            </a:endParaRPr>
          </a:p>
          <a:p>
            <a:pPr lvl="6" marL="3024000" indent="-216000">
              <a:spcBef>
                <a:spcPts val="283"/>
              </a:spcBef>
              <a:buSzPct val="45000"/>
              <a:buFont typeface="Wingdings" charset="2"/>
              <a:buChar char=""/>
            </a:pPr>
            <a:r>
              <a:rPr b="0" lang="en-US" sz="2000" strike="noStrike" u="none">
                <a:solidFill>
                  <a:schemeClr val="dk1"/>
                </a:solidFill>
                <a:uFillTx/>
                <a:latin typeface="Calibri"/>
              </a:rPr>
              <a:t>Seventh Outline Level</a:t>
            </a:r>
            <a:endParaRPr b="0" lang="en-US" sz="2000" strike="noStrike" u="none">
              <a:solidFill>
                <a:schemeClr val="dk1"/>
              </a:solidFill>
              <a:uFillTx/>
              <a:latin typeface="Calibri"/>
            </a:endParaRPr>
          </a:p>
        </p:txBody>
      </p:sp>
    </p:spTree>
  </p:cSld>
  <p:clrMap bg1="lt1" tx1="dk1" bg2="lt2" tx2="dk2" accent1="accent1" accent2="accent2" accent3="accent3" accent4="accent4" accent5="accent5" accent6="accent6" hlink="hlink" folHlink="folHlink"/>
  <p:sldLayoutIdLst>
    <p:sldLayoutId id="2147483649" r:id="rId2"/>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svg"/><Relationship Id="rId5" Type="http://schemas.openxmlformats.org/officeDocument/2006/relationships/image" Target="../media/image5.png"/><Relationship Id="rId6" Type="http://schemas.openxmlformats.org/officeDocument/2006/relationships/image" Target="../media/image6.svg"/><Relationship Id="rId7" Type="http://schemas.openxmlformats.org/officeDocument/2006/relationships/image" Target="../media/image7.png"/><Relationship Id="rId8"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xml.rels><?xml version="1.0" encoding="UTF-8"?>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10.svg"/><Relationship Id="rId3" Type="http://schemas.openxmlformats.org/officeDocument/2006/relationships/image" Target="../media/image9.png"/><Relationship Id="rId4" Type="http://schemas.openxmlformats.org/officeDocument/2006/relationships/image" Target="../media/image10.svg"/><Relationship Id="rId5" Type="http://schemas.openxmlformats.org/officeDocument/2006/relationships/diagramData" Target="../diagrams/data1.xml"/><Relationship Id="rId6" Type="http://schemas.openxmlformats.org/officeDocument/2006/relationships/diagramLayout" Target="../diagrams/layout1.xml"/><Relationship Id="rId7" Type="http://schemas.openxmlformats.org/officeDocument/2006/relationships/diagramQuickStyle" Target="../diagrams/quickStyle1.xml"/><Relationship Id="rId8" Type="http://schemas.openxmlformats.org/officeDocument/2006/relationships/diagramColors" Target="../diagrams/colors1.xml"/><Relationship Id="rId9" Type="http://schemas.microsoft.com/office/2007/relationships/diagramDrawing" Target="../diagrams/drawing1.xml"/><Relationship Id="rId10" Type="http://schemas.openxmlformats.org/officeDocument/2006/relationships/diagramData" Target="../diagrams/data2.xml"/><Relationship Id="rId11" Type="http://schemas.openxmlformats.org/officeDocument/2006/relationships/diagramLayout" Target="../diagrams/layout2.xml"/><Relationship Id="rId12" Type="http://schemas.openxmlformats.org/officeDocument/2006/relationships/diagramQuickStyle" Target="../diagrams/quickStyle2.xml"/><Relationship Id="rId13" Type="http://schemas.openxmlformats.org/officeDocument/2006/relationships/diagramColors" Target="../diagrams/colors2.xml"/><Relationship Id="rId14" Type="http://schemas.microsoft.com/office/2007/relationships/diagramDrawing" Target="../diagrams/drawing2.xml"/><Relationship Id="rId15" Type="http://schemas.openxmlformats.org/officeDocument/2006/relationships/image" Target="../media/image11.png"/><Relationship Id="rId16" Type="http://schemas.openxmlformats.org/officeDocument/2006/relationships/slideLayout" Target="../slideLayouts/slideLayout1.xml"/><Relationship Id="rId17" Type="http://schemas.openxmlformats.org/officeDocument/2006/relationships/notesSlide" Target="../notesSlides/notesSlide4.xml"/>
</Relationships>
</file>

<file path=ppt/slides/_rels/slide5.xml.rels><?xml version="1.0" encoding="UTF-8"?>
<Relationships xmlns="http://schemas.openxmlformats.org/package/2006/relationships"><Relationship Id="rId1" Type="http://schemas.openxmlformats.org/officeDocument/2006/relationships/image" Target="../media/image12.png"/><Relationship Id="rId2" Type="http://schemas.openxmlformats.org/officeDocument/2006/relationships/slideLayout" Target="../slideLayouts/slideLayout1.xml"/><Relationship Id="rId3" Type="http://schemas.openxmlformats.org/officeDocument/2006/relationships/notesSlide" Target="../notesSlides/notesSlide5.xml"/>
</Relationships>
</file>

<file path=ppt/slides/_rels/slide6.xml.rels><?xml version="1.0" encoding="UTF-8"?>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1.xml"/><Relationship Id="rId3" Type="http://schemas.openxmlformats.org/officeDocument/2006/relationships/notesSlide" Target="../notesSlides/notesSlide6.xml"/>
</Relationships>
</file>

<file path=ppt/slides/_rels/slide7.xml.rels><?xml version="1.0" encoding="UTF-8"?>
<Relationships xmlns="http://schemas.openxmlformats.org/package/2006/relationships"><Relationship Id="rId1" Type="http://schemas.openxmlformats.org/officeDocument/2006/relationships/diagramData" Target="../diagrams/data3.xml"/><Relationship Id="rId2" Type="http://schemas.openxmlformats.org/officeDocument/2006/relationships/diagramLayout" Target="../diagrams/layout3.xml"/><Relationship Id="rId3" Type="http://schemas.openxmlformats.org/officeDocument/2006/relationships/diagramQuickStyle" Target="../diagrams/quickStyle3.xml"/><Relationship Id="rId4" Type="http://schemas.openxmlformats.org/officeDocument/2006/relationships/diagramColors" Target="../diagrams/colors3.xml"/><Relationship Id="rId5" Type="http://schemas.microsoft.com/office/2007/relationships/diagramDrawing" Target="../diagrams/drawing3.xml"/><Relationship Id="rId6" Type="http://schemas.openxmlformats.org/officeDocument/2006/relationships/diagramData" Target="../diagrams/data4.xml"/><Relationship Id="rId7" Type="http://schemas.openxmlformats.org/officeDocument/2006/relationships/diagramLayout" Target="../diagrams/layout4.xml"/><Relationship Id="rId8" Type="http://schemas.openxmlformats.org/officeDocument/2006/relationships/diagramQuickStyle" Target="../diagrams/quickStyle4.xml"/><Relationship Id="rId9" Type="http://schemas.openxmlformats.org/officeDocument/2006/relationships/diagramColors" Target="../diagrams/colors4.xml"/><Relationship Id="rId10" Type="http://schemas.microsoft.com/office/2007/relationships/diagramDrawing" Target="../diagrams/drawing4.xml"/><Relationship Id="rId11" Type="http://schemas.openxmlformats.org/officeDocument/2006/relationships/slideLayout" Target="../slideLayouts/slideLayout1.xml"/><Relationship Id="rId12" Type="http://schemas.openxmlformats.org/officeDocument/2006/relationships/notesSlide" Target="../notesSlides/notesSlide7.xml"/>
</Relationships>
</file>

<file path=ppt/slides/_rels/slide8.xml.rels><?xml version="1.0" encoding="UTF-8"?>
<Relationships xmlns="http://schemas.openxmlformats.org/package/2006/relationships"><Relationship Id="rId1" Type="http://schemas.openxmlformats.org/officeDocument/2006/relationships/diagramData" Target="../diagrams/data5.xml"/><Relationship Id="rId2" Type="http://schemas.openxmlformats.org/officeDocument/2006/relationships/diagramLayout" Target="../diagrams/layout5.xml"/><Relationship Id="rId3" Type="http://schemas.openxmlformats.org/officeDocument/2006/relationships/diagramQuickStyle" Target="../diagrams/quickStyle5.xml"/><Relationship Id="rId4" Type="http://schemas.openxmlformats.org/officeDocument/2006/relationships/diagramColors" Target="../diagrams/colors5.xml"/><Relationship Id="rId5" Type="http://schemas.microsoft.com/office/2007/relationships/diagramDrawing" Target="../diagrams/drawing5.xml"/><Relationship Id="rId6" Type="http://schemas.openxmlformats.org/officeDocument/2006/relationships/diagramData" Target="../diagrams/data6.xml"/><Relationship Id="rId7" Type="http://schemas.openxmlformats.org/officeDocument/2006/relationships/diagramLayout" Target="../diagrams/layout6.xml"/><Relationship Id="rId8" Type="http://schemas.openxmlformats.org/officeDocument/2006/relationships/diagramQuickStyle" Target="../diagrams/quickStyle6.xml"/><Relationship Id="rId9" Type="http://schemas.openxmlformats.org/officeDocument/2006/relationships/diagramColors" Target="../diagrams/colors6.xml"/><Relationship Id="rId10" Type="http://schemas.microsoft.com/office/2007/relationships/diagramDrawing" Target="../diagrams/drawing6.xml"/><Relationship Id="rId11" Type="http://schemas.openxmlformats.org/officeDocument/2006/relationships/slideLayout" Target="../slideLayouts/slideLayout1.xml"/><Relationship Id="rId12" Type="http://schemas.openxmlformats.org/officeDocument/2006/relationships/notesSlide" Target="../notesSlides/notesSlide8.xml"/>
</Relationships>
</file>

<file path=ppt/slides/_rels/slide9.xml.rels><?xml version="1.0" encoding="UTF-8"?>
<Relationships xmlns="http://schemas.openxmlformats.org/package/2006/relationships"><Relationship Id="rId1" Type="http://schemas.openxmlformats.org/officeDocument/2006/relationships/image" Target="../media/image14.png"/><Relationship Id="rId2" Type="http://schemas.openxmlformats.org/officeDocument/2006/relationships/slideLayout" Target="../slideLayouts/slideLayout1.xml"/><Relationship Id="rId3" Type="http://schemas.openxmlformats.org/officeDocument/2006/relationships/notesSlide" Target="../notesSlides/notesSlide9.xml"/>
</Relationships>
</file>

<file path=ppt/slides/_rels/slide10.xml.rels><?xml version="1.0" encoding="UTF-8"?>
<Relationships xmlns="http://schemas.openxmlformats.org/package/2006/relationships"><Relationship Id="rId1" Type="http://schemas.openxmlformats.org/officeDocument/2006/relationships/image" Target="../media/image15.png"/><Relationship Id="rId2" Type="http://schemas.openxmlformats.org/officeDocument/2006/relationships/slideLayout" Target="../slideLayouts/slideLayout1.xml"/><Relationship Id="rId3" Type="http://schemas.openxmlformats.org/officeDocument/2006/relationships/notesSlide" Target="../notesSlides/notesSlide10.xml"/>
</Relationships>
</file>

<file path=ppt/slides/_rels/slide11.xml.rels><?xml version="1.0" encoding="UTF-8"?>
<Relationships xmlns="http://schemas.openxmlformats.org/package/2006/relationships"><Relationship Id="rId1" Type="http://schemas.openxmlformats.org/officeDocument/2006/relationships/image" Target="../media/image16.png"/><Relationship Id="rId2" Type="http://schemas.openxmlformats.org/officeDocument/2006/relationships/slideLayout" Target="../slideLayouts/slideLayout1.xml"/><Relationship Id="rId3" Type="http://schemas.openxmlformats.org/officeDocument/2006/relationships/notesSlide" Target="../notesSlides/notesSlide11.xml"/>
</Relationships>
</file>

<file path=ppt/slides/_rels/slide12.xml.rels><?xml version="1.0" encoding="UTF-8"?>
<Relationships xmlns="http://schemas.openxmlformats.org/package/2006/relationships"><Relationship Id="rId1" Type="http://schemas.openxmlformats.org/officeDocument/2006/relationships/image" Target="../media/image17.png"/><Relationship Id="rId2" Type="http://schemas.openxmlformats.org/officeDocument/2006/relationships/image" Target="../media/image18.png"/><Relationship Id="rId3" Type="http://schemas.openxmlformats.org/officeDocument/2006/relationships/slideLayout" Target="../slideLayouts/slideLayout1.xml"/><Relationship Id="rId4" Type="http://schemas.openxmlformats.org/officeDocument/2006/relationships/notesSlide" Target="../notesSlides/notesSlide12.xml"/>
</Relationships>
</file>

<file path=ppt/slides/_rels/slide13.xml.rels><?xml version="1.0" encoding="UTF-8"?>
<Relationships xmlns="http://schemas.openxmlformats.org/package/2006/relationships"><Relationship Id="rId1" Type="http://schemas.openxmlformats.org/officeDocument/2006/relationships/diagramData" Target="../diagrams/data7.xml"/><Relationship Id="rId2" Type="http://schemas.openxmlformats.org/officeDocument/2006/relationships/diagramLayout" Target="../diagrams/layout7.xml"/><Relationship Id="rId3" Type="http://schemas.openxmlformats.org/officeDocument/2006/relationships/diagramQuickStyle" Target="../diagrams/quickStyle7.xml"/><Relationship Id="rId4" Type="http://schemas.openxmlformats.org/officeDocument/2006/relationships/diagramColors" Target="../diagrams/colors7.xml"/><Relationship Id="rId5" Type="http://schemas.microsoft.com/office/2007/relationships/diagramDrawing" Target="../diagrams/drawing7.xml"/><Relationship Id="rId6" Type="http://schemas.openxmlformats.org/officeDocument/2006/relationships/diagramData" Target="../diagrams/data8.xml"/><Relationship Id="rId7" Type="http://schemas.openxmlformats.org/officeDocument/2006/relationships/diagramLayout" Target="../diagrams/layout8.xml"/><Relationship Id="rId8" Type="http://schemas.openxmlformats.org/officeDocument/2006/relationships/diagramQuickStyle" Target="../diagrams/quickStyle8.xml"/><Relationship Id="rId9" Type="http://schemas.openxmlformats.org/officeDocument/2006/relationships/diagramColors" Target="../diagrams/colors8.xml"/><Relationship Id="rId10" Type="http://schemas.microsoft.com/office/2007/relationships/diagramDrawing" Target="../diagrams/drawing8.xml"/><Relationship Id="rId11" Type="http://schemas.openxmlformats.org/officeDocument/2006/relationships/slideLayout" Target="../slideLayouts/slideLayout1.xml"/><Relationship Id="rId12" Type="http://schemas.openxmlformats.org/officeDocument/2006/relationships/notesSlide" Target="../notesSlides/notesSlide13.xml"/>
</Relationships>
</file>

<file path=ppt/slides/_rels/slide14.xml.rels><?xml version="1.0" encoding="UTF-8"?>
<Relationships xmlns="http://schemas.openxmlformats.org/package/2006/relationships"><Relationship Id="rId1" Type="http://schemas.openxmlformats.org/officeDocument/2006/relationships/diagramData" Target="../diagrams/data9.xml"/><Relationship Id="rId2" Type="http://schemas.openxmlformats.org/officeDocument/2006/relationships/diagramLayout" Target="../diagrams/layout9.xml"/><Relationship Id="rId3" Type="http://schemas.openxmlformats.org/officeDocument/2006/relationships/diagramQuickStyle" Target="../diagrams/quickStyle9.xml"/><Relationship Id="rId4" Type="http://schemas.openxmlformats.org/officeDocument/2006/relationships/diagramColors" Target="../diagrams/colors9.xml"/><Relationship Id="rId5" Type="http://schemas.microsoft.com/office/2007/relationships/diagramDrawing" Target="../diagrams/drawing9.xml"/><Relationship Id="rId6" Type="http://schemas.openxmlformats.org/officeDocument/2006/relationships/diagramData" Target="../diagrams/data10.xml"/><Relationship Id="rId7" Type="http://schemas.openxmlformats.org/officeDocument/2006/relationships/diagramLayout" Target="../diagrams/layout10.xml"/><Relationship Id="rId8" Type="http://schemas.openxmlformats.org/officeDocument/2006/relationships/diagramQuickStyle" Target="../diagrams/quickStyle10.xml"/><Relationship Id="rId9" Type="http://schemas.openxmlformats.org/officeDocument/2006/relationships/diagramColors" Target="../diagrams/colors10.xml"/><Relationship Id="rId10" Type="http://schemas.microsoft.com/office/2007/relationships/diagramDrawing" Target="../diagrams/drawing10.xml"/><Relationship Id="rId11" Type="http://schemas.openxmlformats.org/officeDocument/2006/relationships/slideLayout" Target="../slideLayouts/slideLayout1.xml"/><Relationship Id="rId12" Type="http://schemas.openxmlformats.org/officeDocument/2006/relationships/notesSlide" Target="../notesSlides/notesSlide14.xml"/>
</Relationships>
</file>

<file path=ppt/slides/_rels/slide15.xml.rels><?xml version="1.0" encoding="UTF-8"?>
<Relationships xmlns="http://schemas.openxmlformats.org/package/2006/relationships"><Relationship Id="rId1" Type="http://schemas.openxmlformats.org/officeDocument/2006/relationships/diagramData" Target="../diagrams/data11.xml"/><Relationship Id="rId2" Type="http://schemas.openxmlformats.org/officeDocument/2006/relationships/diagramLayout" Target="../diagrams/layout11.xml"/><Relationship Id="rId3" Type="http://schemas.openxmlformats.org/officeDocument/2006/relationships/diagramQuickStyle" Target="../diagrams/quickStyle11.xml"/><Relationship Id="rId4" Type="http://schemas.openxmlformats.org/officeDocument/2006/relationships/diagramColors" Target="../diagrams/colors11.xml"/><Relationship Id="rId5" Type="http://schemas.microsoft.com/office/2007/relationships/diagramDrawing" Target="../diagrams/drawing11.xml"/><Relationship Id="rId6" Type="http://schemas.openxmlformats.org/officeDocument/2006/relationships/diagramData" Target="../diagrams/data12.xml"/><Relationship Id="rId7" Type="http://schemas.openxmlformats.org/officeDocument/2006/relationships/diagramLayout" Target="../diagrams/layout12.xml"/><Relationship Id="rId8" Type="http://schemas.openxmlformats.org/officeDocument/2006/relationships/diagramQuickStyle" Target="../diagrams/quickStyle12.xml"/><Relationship Id="rId9" Type="http://schemas.openxmlformats.org/officeDocument/2006/relationships/diagramColors" Target="../diagrams/colors12.xml"/><Relationship Id="rId10" Type="http://schemas.microsoft.com/office/2007/relationships/diagramDrawing" Target="../diagrams/drawing12.xml"/><Relationship Id="rId11" Type="http://schemas.openxmlformats.org/officeDocument/2006/relationships/slideLayout" Target="../slideLayouts/slideLayout1.xml"/><Relationship Id="rId12" Type="http://schemas.openxmlformats.org/officeDocument/2006/relationships/notesSlide" Target="../notesSlides/notesSlide15.xml"/>
</Relationships>
</file>

<file path=ppt/slides/_rels/slide16.xml.rels><?xml version="1.0" encoding="UTF-8"?>
<Relationships xmlns="http://schemas.openxmlformats.org/package/2006/relationships"><Relationship Id="rId1" Type="http://schemas.openxmlformats.org/officeDocument/2006/relationships/diagramData" Target="../diagrams/data13.xml"/><Relationship Id="rId2" Type="http://schemas.openxmlformats.org/officeDocument/2006/relationships/diagramLayout" Target="../diagrams/layout13.xml"/><Relationship Id="rId3" Type="http://schemas.openxmlformats.org/officeDocument/2006/relationships/diagramQuickStyle" Target="../diagrams/quickStyle13.xml"/><Relationship Id="rId4" Type="http://schemas.openxmlformats.org/officeDocument/2006/relationships/diagramColors" Target="../diagrams/colors13.xml"/><Relationship Id="rId5" Type="http://schemas.microsoft.com/office/2007/relationships/diagramDrawing" Target="../diagrams/drawing13.xml"/><Relationship Id="rId6" Type="http://schemas.openxmlformats.org/officeDocument/2006/relationships/diagramData" Target="../diagrams/data14.xml"/><Relationship Id="rId7" Type="http://schemas.openxmlformats.org/officeDocument/2006/relationships/diagramLayout" Target="../diagrams/layout14.xml"/><Relationship Id="rId8" Type="http://schemas.openxmlformats.org/officeDocument/2006/relationships/diagramQuickStyle" Target="../diagrams/quickStyle14.xml"/><Relationship Id="rId9" Type="http://schemas.openxmlformats.org/officeDocument/2006/relationships/diagramColors" Target="../diagrams/colors14.xml"/><Relationship Id="rId10" Type="http://schemas.microsoft.com/office/2007/relationships/diagramDrawing" Target="../diagrams/drawing14.xml"/><Relationship Id="rId11" Type="http://schemas.openxmlformats.org/officeDocument/2006/relationships/slideLayout" Target="../slideLayouts/slideLayout1.xml"/><Relationship Id="rId12" Type="http://schemas.openxmlformats.org/officeDocument/2006/relationships/notesSlide" Target="../notesSlides/notesSlide16.xml"/>
</Relationships>
</file>

<file path=ppt/slides/_rels/slide17.xml.rels><?xml version="1.0" encoding="UTF-8"?>
<Relationships xmlns="http://schemas.openxmlformats.org/package/2006/relationships"><Relationship Id="rId1" Type="http://schemas.openxmlformats.org/officeDocument/2006/relationships/diagramData" Target="../diagrams/data15.xml"/><Relationship Id="rId2" Type="http://schemas.openxmlformats.org/officeDocument/2006/relationships/diagramLayout" Target="../diagrams/layout15.xml"/><Relationship Id="rId3" Type="http://schemas.openxmlformats.org/officeDocument/2006/relationships/diagramQuickStyle" Target="../diagrams/quickStyle15.xml"/><Relationship Id="rId4" Type="http://schemas.openxmlformats.org/officeDocument/2006/relationships/diagramColors" Target="../diagrams/colors15.xml"/><Relationship Id="rId5" Type="http://schemas.microsoft.com/office/2007/relationships/diagramDrawing" Target="../diagrams/drawing15.xml"/><Relationship Id="rId6" Type="http://schemas.openxmlformats.org/officeDocument/2006/relationships/diagramData" Target="../diagrams/data16.xml"/><Relationship Id="rId7" Type="http://schemas.openxmlformats.org/officeDocument/2006/relationships/diagramLayout" Target="../diagrams/layout16.xml"/><Relationship Id="rId8" Type="http://schemas.openxmlformats.org/officeDocument/2006/relationships/diagramQuickStyle" Target="../diagrams/quickStyle16.xml"/><Relationship Id="rId9" Type="http://schemas.openxmlformats.org/officeDocument/2006/relationships/diagramColors" Target="../diagrams/colors16.xml"/><Relationship Id="rId10" Type="http://schemas.microsoft.com/office/2007/relationships/diagramDrawing" Target="../diagrams/drawing16.xml"/><Relationship Id="rId11" Type="http://schemas.openxmlformats.org/officeDocument/2006/relationships/slideLayout" Target="../slideLayouts/slideLayout1.xml"/><Relationship Id="rId12" Type="http://schemas.openxmlformats.org/officeDocument/2006/relationships/notesSlide" Target="../notesSlides/notesSlide17.xml"/>
</Relationships>
</file>

<file path=ppt/slides/_rels/slide18.xml.rels><?xml version="1.0" encoding="UTF-8"?>
<Relationships xmlns="http://schemas.openxmlformats.org/package/2006/relationships"><Relationship Id="rId1" Type="http://schemas.openxmlformats.org/officeDocument/2006/relationships/diagramData" Target="../diagrams/data17.xml"/><Relationship Id="rId2" Type="http://schemas.openxmlformats.org/officeDocument/2006/relationships/diagramLayout" Target="../diagrams/layout17.xml"/><Relationship Id="rId3" Type="http://schemas.openxmlformats.org/officeDocument/2006/relationships/diagramQuickStyle" Target="../diagrams/quickStyle17.xml"/><Relationship Id="rId4" Type="http://schemas.openxmlformats.org/officeDocument/2006/relationships/diagramColors" Target="../diagrams/colors17.xml"/><Relationship Id="rId5" Type="http://schemas.microsoft.com/office/2007/relationships/diagramDrawing" Target="../diagrams/drawing17.xml"/><Relationship Id="rId6" Type="http://schemas.openxmlformats.org/officeDocument/2006/relationships/diagramData" Target="../diagrams/data18.xml"/><Relationship Id="rId7" Type="http://schemas.openxmlformats.org/officeDocument/2006/relationships/diagramLayout" Target="../diagrams/layout18.xml"/><Relationship Id="rId8" Type="http://schemas.openxmlformats.org/officeDocument/2006/relationships/diagramQuickStyle" Target="../diagrams/quickStyle18.xml"/><Relationship Id="rId9" Type="http://schemas.openxmlformats.org/officeDocument/2006/relationships/diagramColors" Target="../diagrams/colors18.xml"/><Relationship Id="rId10" Type="http://schemas.microsoft.com/office/2007/relationships/diagramDrawing" Target="../diagrams/drawing18.xml"/><Relationship Id="rId11" Type="http://schemas.openxmlformats.org/officeDocument/2006/relationships/slideLayout" Target="../slideLayouts/slideLayout1.xml"/><Relationship Id="rId12" Type="http://schemas.openxmlformats.org/officeDocument/2006/relationships/notesSlide" Target="../notesSlides/notesSlide18.xml"/>
</Relationships>
</file>

<file path=ppt/slides/_rels/slide19.xml.rels><?xml version="1.0" encoding="UTF-8"?>
<Relationships xmlns="http://schemas.openxmlformats.org/package/2006/relationships"><Relationship Id="rId1" Type="http://schemas.openxmlformats.org/officeDocument/2006/relationships/diagramData" Target="../diagrams/data19.xml"/><Relationship Id="rId2" Type="http://schemas.openxmlformats.org/officeDocument/2006/relationships/diagramLayout" Target="../diagrams/layout19.xml"/><Relationship Id="rId3" Type="http://schemas.openxmlformats.org/officeDocument/2006/relationships/diagramQuickStyle" Target="../diagrams/quickStyle19.xml"/><Relationship Id="rId4" Type="http://schemas.openxmlformats.org/officeDocument/2006/relationships/diagramColors" Target="../diagrams/colors19.xml"/><Relationship Id="rId5" Type="http://schemas.microsoft.com/office/2007/relationships/diagramDrawing" Target="../diagrams/drawing19.xml"/><Relationship Id="rId6" Type="http://schemas.openxmlformats.org/officeDocument/2006/relationships/diagramData" Target="../diagrams/data20.xml"/><Relationship Id="rId7" Type="http://schemas.openxmlformats.org/officeDocument/2006/relationships/diagramLayout" Target="../diagrams/layout20.xml"/><Relationship Id="rId8" Type="http://schemas.openxmlformats.org/officeDocument/2006/relationships/diagramQuickStyle" Target="../diagrams/quickStyle20.xml"/><Relationship Id="rId9" Type="http://schemas.openxmlformats.org/officeDocument/2006/relationships/diagramColors" Target="../diagrams/colors20.xml"/><Relationship Id="rId10" Type="http://schemas.microsoft.com/office/2007/relationships/diagramDrawing" Target="../diagrams/drawing20.xml"/><Relationship Id="rId11" Type="http://schemas.openxmlformats.org/officeDocument/2006/relationships/slideLayout" Target="../slideLayouts/slideLayout1.xml"/><Relationship Id="rId12" Type="http://schemas.openxmlformats.org/officeDocument/2006/relationships/notesSlide" Target="../notesSlides/notesSlide19.xml"/>
</Relationships>
</file>

<file path=ppt/slides/_rels/slide20.xml.rels><?xml version="1.0" encoding="UTF-8"?>
<Relationships xmlns="http://schemas.openxmlformats.org/package/2006/relationships"><Relationship Id="rId1" Type="http://schemas.openxmlformats.org/officeDocument/2006/relationships/image" Target="../media/image19.png"/><Relationship Id="rId2" Type="http://schemas.openxmlformats.org/officeDocument/2006/relationships/slideLayout" Target="../slideLayouts/slideLayout1.xml"/><Relationship Id="rId3" Type="http://schemas.openxmlformats.org/officeDocument/2006/relationships/notesSlide" Target="../notesSlides/notesSlide20.xml"/>
</Relationships>
</file>

<file path=ppt/slides/_rels/slide21.xml.rels><?xml version="1.0" encoding="UTF-8"?>
<Relationships xmlns="http://schemas.openxmlformats.org/package/2006/relationships"><Relationship Id="rId1" Type="http://schemas.openxmlformats.org/officeDocument/2006/relationships/image" Target="../media/image20.png"/><Relationship Id="rId2" Type="http://schemas.openxmlformats.org/officeDocument/2006/relationships/slideLayout" Target="../slideLayouts/slideLayout1.xml"/><Relationship Id="rId3" Type="http://schemas.openxmlformats.org/officeDocument/2006/relationships/notesSlide" Target="../notesSlides/notesSlide21.xml"/>
</Relationships>
</file>

<file path=ppt/slides/_rels/slide22.xml.rels><?xml version="1.0" encoding="UTF-8"?>
<Relationships xmlns="http://schemas.openxmlformats.org/package/2006/relationships"><Relationship Id="rId1" Type="http://schemas.openxmlformats.org/officeDocument/2006/relationships/diagramData" Target="../diagrams/data21.xml"/><Relationship Id="rId2" Type="http://schemas.openxmlformats.org/officeDocument/2006/relationships/diagramLayout" Target="../diagrams/layout21.xml"/><Relationship Id="rId3" Type="http://schemas.openxmlformats.org/officeDocument/2006/relationships/diagramQuickStyle" Target="../diagrams/quickStyle21.xml"/><Relationship Id="rId4" Type="http://schemas.openxmlformats.org/officeDocument/2006/relationships/diagramColors" Target="../diagrams/colors21.xml"/><Relationship Id="rId5" Type="http://schemas.microsoft.com/office/2007/relationships/diagramDrawing" Target="../diagrams/drawing21.xml"/><Relationship Id="rId6" Type="http://schemas.openxmlformats.org/officeDocument/2006/relationships/diagramData" Target="../diagrams/data22.xml"/><Relationship Id="rId7" Type="http://schemas.openxmlformats.org/officeDocument/2006/relationships/diagramLayout" Target="../diagrams/layout22.xml"/><Relationship Id="rId8" Type="http://schemas.openxmlformats.org/officeDocument/2006/relationships/diagramQuickStyle" Target="../diagrams/quickStyle22.xml"/><Relationship Id="rId9" Type="http://schemas.openxmlformats.org/officeDocument/2006/relationships/diagramColors" Target="../diagrams/colors22.xml"/><Relationship Id="rId10" Type="http://schemas.microsoft.com/office/2007/relationships/diagramDrawing" Target="../diagrams/drawing22.xml"/><Relationship Id="rId11" Type="http://schemas.openxmlformats.org/officeDocument/2006/relationships/slideLayout" Target="../slideLayouts/slideLayout1.xml"/><Relationship Id="rId12" Type="http://schemas.openxmlformats.org/officeDocument/2006/relationships/notesSlide" Target="../notesSlides/notesSlide22.xml"/>
</Relationships>
</file>

<file path=ppt/slides/_rels/slide23.xml.rels><?xml version="1.0" encoding="UTF-8"?>
<Relationships xmlns="http://schemas.openxmlformats.org/package/2006/relationships"><Relationship Id="rId1" Type="http://schemas.openxmlformats.org/officeDocument/2006/relationships/hyperlink" Target="https://www.healthcare.digital/single-post/ai-in-the-nhs-transformative-promise-v-s-operational-reality" TargetMode="External"/><Relationship Id="rId2" Type="http://schemas.openxmlformats.org/officeDocument/2006/relationships/hyperlink" Target="https://doi.org/10.1108/978-1-83549-174-420241003" TargetMode="External"/><Relationship Id="rId3" Type="http://schemas.openxmlformats.org/officeDocument/2006/relationships/hyperlink" Target="https://doi.org/10.1108/978-1-83549-174-420241003" TargetMode="External"/><Relationship Id="rId4" Type="http://schemas.openxmlformats.org/officeDocument/2006/relationships/hyperlink" Target="https://doi.org/10.63282/3050-922X.IJERET-V6I1P112" TargetMode="External"/><Relationship Id="rId5" Type="http://schemas.openxmlformats.org/officeDocument/2006/relationships/hyperlink" Target="https://doi.org/10.63282/3050-922X.IJERET-V6I1P112" TargetMode="External"/><Relationship Id="rId6" Type="http://schemas.openxmlformats.org/officeDocument/2006/relationships/hyperlink" Target="https://www.health.org.uk/sites/default/files/upload/publications/2021/SwitchedOn_WEB.pdf" TargetMode="External"/><Relationship Id="rId7" Type="http://schemas.openxmlformats.org/officeDocument/2006/relationships/hyperlink" Target="https://www.health.org.uk/sites/default/files/upload/publications/2021/SwitchedOn_WEB.pdf" TargetMode="External"/><Relationship Id="rId8" Type="http://schemas.openxmlformats.org/officeDocument/2006/relationships/hyperlink" Target="https://doi.org/10.1007/s10796-021-10219-4" TargetMode="External"/><Relationship Id="rId9" Type="http://schemas.openxmlformats.org/officeDocument/2006/relationships/hyperlink" Target="https://doi.org/10.1007/s10796-021-10219-4" TargetMode="External"/><Relationship Id="rId10" Type="http://schemas.openxmlformats.org/officeDocument/2006/relationships/hyperlink" Target="https://www.theguardian.com/society/2026/jul/04/nhs-ai-app-patients-appropriate-services-health" TargetMode="External"/><Relationship Id="rId11" Type="http://schemas.openxmlformats.org/officeDocument/2006/relationships/hyperlink" Target="https://www.theguardian.com/society/2026/jul/04/nhs-ai-app-patients-appropriate-services-health" TargetMode="External"/><Relationship Id="rId12" Type="http://schemas.openxmlformats.org/officeDocument/2006/relationships/hyperlink" Target="https://www.england.nhs.uk/long-read/structure-of-the-nhs/" TargetMode="External"/><Relationship Id="rId13" Type="http://schemas.openxmlformats.org/officeDocument/2006/relationships/hyperlink" Target="https://www.england.nhs.uk/long-read/structure-of-the-nhs/" TargetMode="External"/><Relationship Id="rId14" Type="http://schemas.openxmlformats.org/officeDocument/2006/relationships/hyperlink" Target="https://www.england.nhs.uk/looking-after-our-people/the-programme-and-resources/we-work-flexibly/" TargetMode="External"/><Relationship Id="rId15" Type="http://schemas.openxmlformats.org/officeDocument/2006/relationships/hyperlink" Target="https://www.england.nhs.uk/looking-after-our-people/the-programme-and-resources/we-work-flexibly/" TargetMode="External"/><Relationship Id="rId16" Type="http://schemas.openxmlformats.org/officeDocument/2006/relationships/hyperlink" Target="https://digital-transformation.hee.nhs.uk/support-for-organisations/research-and-publications/dart-ed/horizon-scanning/developing-healthcare-workers-confidence-in-ai/chapter-4-workforce-transformation/in-this-chapter" TargetMode="External"/><Relationship Id="rId17" Type="http://schemas.openxmlformats.org/officeDocument/2006/relationships/hyperlink" Target="https://digital-transformation.hee.nhs.uk/support-for-organisations/research-and-publications/dart-ed/horizon-scanning/developing-healthcare-workers-confidence-in-ai/chapter-4-workforce-transformation/in-this-chapter" TargetMode="External"/><Relationship Id="rId18" Type="http://schemas.openxmlformats.org/officeDocument/2006/relationships/hyperlink" Target="https://digital-transformation.hee.nhs.uk/support-for-organisations/research-and-publications/dart-ed/horizon-scanning/developing-healthcare-workers-confidence-in-ai/chapter-4-workforce-transformation/in-this-chapter" TargetMode="External"/><Relationship Id="rId19" Type="http://schemas.openxmlformats.org/officeDocument/2006/relationships/hyperlink" Target="https://www.nhsemployers.org/articles/workforce-redesign" TargetMode="External"/><Relationship Id="rId20" Type="http://schemas.openxmlformats.org/officeDocument/2006/relationships/hyperlink" Target="https://www.nhsemployers.org/articles/workforce-redesign" TargetMode="External"/><Relationship Id="rId21" Type="http://schemas.openxmlformats.org/officeDocument/2006/relationships/hyperlink" Target="https://digital-transformation.hee.nhs.uk/support-for-organisations/research-and-publications/dart-ed/horizon-scanning/ai-and-digital-healthcare-technologies/introduction/the-impact-of-ai" TargetMode="External"/><Relationship Id="rId22" Type="http://schemas.openxmlformats.org/officeDocument/2006/relationships/hyperlink" Target="https://digital-transformation.hee.nhs.uk/support-for-organisations/research-and-publications/dart-ed/horizon-scanning/ai-and-digital-healthcare-technologies/introduction/the-impact-of-ai" TargetMode="External"/><Relationship Id="rId23" Type="http://schemas.openxmlformats.org/officeDocument/2006/relationships/slideLayout" Target="../slideLayouts/slideLayout1.xml"/><Relationship Id="rId24" Type="http://schemas.openxmlformats.org/officeDocument/2006/relationships/notesSlide" Target="../notesSlides/notesSlide23.xml"/>
</Relationships>
</file>

<file path=ppt/slides/_rels/slide24.xml.rels><?xml version="1.0" encoding="UTF-8"?>
<Relationships xmlns="http://schemas.openxmlformats.org/package/2006/relationships"><Relationship Id="rId1" Type="http://schemas.openxmlformats.org/officeDocument/2006/relationships/hyperlink" Target="https://pressbooks.pub/aiforseamlesseducation/chapter/the-role-of-ethical-leadership-in-improving-education-through-open-education-digital-inclusion-and-seamless-learning/" TargetMode="External"/><Relationship Id="rId2" Type="http://schemas.openxmlformats.org/officeDocument/2006/relationships/hyperlink" Target="https://pressbooks.pub/aiforseamlesseducation/chapter/the-role-of-ethical-leadership-in-improving-education-through-open-education-digital-inclusion-and-seamless-learning/" TargetMode="External"/><Relationship Id="rId3" Type="http://schemas.openxmlformats.org/officeDocument/2006/relationships/hyperlink" Target="https://www.theguardian.com/technology/2026/jul/27/misleading-ai-generated-doctors-public-safety-danger-tiktok" TargetMode="External"/><Relationship Id="rId4" Type="http://schemas.openxmlformats.org/officeDocument/2006/relationships/hyperlink" Target="https://www.theguardian.com/technology/2026/jul/27/misleading-ai-generated-doctors-public-safety-danger-tiktok" TargetMode="External"/><Relationship Id="rId5" Type="http://schemas.openxmlformats.org/officeDocument/2006/relationships/hyperlink" Target="https://doi.org/10.1101/2024.08.12.24311883" TargetMode="External"/><Relationship Id="rId6" Type="http://schemas.openxmlformats.org/officeDocument/2006/relationships/hyperlink" Target="https://doi.org/10.1101/2024.08.12.24311883" TargetMode="External"/><Relationship Id="rId7" Type="http://schemas.openxmlformats.org/officeDocument/2006/relationships/hyperlink" Target="https://doi.org/10.1177/20552076251386706" TargetMode="External"/><Relationship Id="rId8" Type="http://schemas.openxmlformats.org/officeDocument/2006/relationships/hyperlink" Target="https://doi.org/10.1177/20552076251386706" TargetMode="External"/><Relationship Id="rId9" Type="http://schemas.openxmlformats.org/officeDocument/2006/relationships/hyperlink" Target="https://www.statista.com/statistics/1660374/attitudes-towards-ai-impact-on-healthcare-uk/?srsltid=AfmBOopjSz09igPrFXyuswUgkONvxONhos3WercEQZF1Y7wiK4_nQV6k" TargetMode="External"/><Relationship Id="rId10" Type="http://schemas.openxmlformats.org/officeDocument/2006/relationships/hyperlink" Target="https://www.statista.com/statistics/1660374/attitudes-towards-ai-impact-on-healthcare-uk/?srsltid=AfmBOopjSz09igPrFXyuswUgkONvxONhos3WercEQZF1Y7wiK4_nQV6k" TargetMode="External"/><Relationship Id="rId11" Type="http://schemas.openxmlformats.org/officeDocument/2006/relationships/hyperlink" Target="https://doi.org/10.1080/10872981.2022.2158528" TargetMode="External"/><Relationship Id="rId12" Type="http://schemas.openxmlformats.org/officeDocument/2006/relationships/hyperlink" Target="https://doi.org/10.1080/10872981.2022.2158528" TargetMode="External"/><Relationship Id="rId13" Type="http://schemas.openxmlformats.org/officeDocument/2006/relationships/hyperlink" Target="https://thenhsalliance.org/resources/nhs-staff-survey-results-2025-what-you-need-to-know" TargetMode="External"/><Relationship Id="rId14" Type="http://schemas.openxmlformats.org/officeDocument/2006/relationships/hyperlink" Target="https://thenhsalliance.org/resources/nhs-staff-survey-results-2025-what-you-need-to-know" TargetMode="External"/><Relationship Id="rId15" Type="http://schemas.openxmlformats.org/officeDocument/2006/relationships/hyperlink" Target="https://thenhsalliance.org/news/digital-transformation-hampered-by-budgets-nhs-pressures-and-poor-it-infrastructure" TargetMode="External"/><Relationship Id="rId16" Type="http://schemas.openxmlformats.org/officeDocument/2006/relationships/hyperlink" Target="https://thenhsalliance.org/news/digital-transformation-hampered-by-budgets-nhs-pressures-and-poor-it-infrastructure" TargetMode="External"/><Relationship Id="rId17" Type="http://schemas.openxmlformats.org/officeDocument/2006/relationships/hyperlink" Target="https://doi.org/10.1016/j.ijnurstu.2024.104890" TargetMode="External"/><Relationship Id="rId18" Type="http://schemas.openxmlformats.org/officeDocument/2006/relationships/hyperlink" Target="https://doi.org/10.1016/j.ijnurstu.2024.104890" TargetMode="External"/><Relationship Id="rId19" Type="http://schemas.openxmlformats.org/officeDocument/2006/relationships/hyperlink" Target="https://www.statista.com/statistics/679898/number-of-nhs-hchs-workforce-by-staff-group-england/?srsltid=AfmBOoqbFENvkyGUcOLlaouIMAOZvmcqaCHH6YA-eqaOGUmDNob4BSPC" TargetMode="External"/><Relationship Id="rId20" Type="http://schemas.openxmlformats.org/officeDocument/2006/relationships/hyperlink" Target="https://www.statista.com/statistics/679898/number-of-nhs-hchs-workforce-by-staff-group-england/?srsltid=AfmBOoqbFENvkyGUcOLlaouIMAOZvmcqaCHH6YA-eqaOGUmDNob4BSPC" TargetMode="External"/><Relationship Id="rId21" Type="http://schemas.openxmlformats.org/officeDocument/2006/relationships/hyperlink" Target="https://doi.org/10.1108/PR-03-2024-0229" TargetMode="External"/><Relationship Id="rId22" Type="http://schemas.openxmlformats.org/officeDocument/2006/relationships/hyperlink" Target="https://doi.org/10.1108/PR-03-2024-0229" TargetMode="External"/><Relationship Id="rId23" Type="http://schemas.openxmlformats.org/officeDocument/2006/relationships/slideLayout" Target="../slideLayouts/slideLayout1.xml"/><Relationship Id="rId24" Type="http://schemas.openxmlformats.org/officeDocument/2006/relationships/notesSlide" Target="../notesSlides/notesSlide24.xml"/>
</Relationships>
</file>

<file path=ppt/slides/_rels/slide25.xml.rels><?xml version="1.0" encoding="UTF-8"?>
<Relationships xmlns="http://schemas.openxmlformats.org/package/2006/relationships"><Relationship Id="rId1" Type="http://schemas.openxmlformats.org/officeDocument/2006/relationships/slideLayout" Target="../slideLayouts/slideLayout1.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sp>
        <p:nvSpPr>
          <p:cNvPr id="11" name="Freeform 2"/>
          <p:cNvSpPr/>
          <p:nvPr/>
        </p:nvSpPr>
        <p:spPr>
          <a:xfrm>
            <a:off x="11889000" y="4994280"/>
            <a:ext cx="7504920" cy="3384000"/>
          </a:xfrm>
          <a:custGeom>
            <a:avLst/>
            <a:gdLst>
              <a:gd name="textAreaLeft" fmla="*/ 0 w 7504920"/>
              <a:gd name="textAreaRight" fmla="*/ 7505280 w 7504920"/>
              <a:gd name="textAreaTop" fmla="*/ 0 h 3384000"/>
              <a:gd name="textAreaBottom" fmla="*/ 3384360 h 3384000"/>
            </a:gdLst>
            <a:ahLst/>
            <a:rect l="textAreaLeft" t="textAreaTop" r="textAreaRight" b="textAreaBottom"/>
            <a:pathLst>
              <a:path w="7505431" h="3384267">
                <a:moveTo>
                  <a:pt x="0" y="0"/>
                </a:moveTo>
                <a:lnTo>
                  <a:pt x="7505431" y="0"/>
                </a:lnTo>
                <a:lnTo>
                  <a:pt x="7505431" y="3384267"/>
                </a:lnTo>
                <a:lnTo>
                  <a:pt x="0" y="3384267"/>
                </a:lnTo>
                <a:lnTo>
                  <a:pt x="0" y="0"/>
                </a:lnTo>
                <a:close/>
              </a:path>
            </a:pathLst>
          </a:custGeom>
          <a:blipFill rotWithShape="0">
            <a:blip r:embed="rId1">
              <a:alphaModFix amt="60000"/>
            </a:blip>
            <a:srcRect/>
            <a:stretch>
              <a:fillRect l="-2" t="-5" r="-2" b="-5"/>
            </a:stretch>
          </a:blip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grpSp>
        <p:nvGrpSpPr>
          <p:cNvPr id="12" name="Group 3"/>
          <p:cNvGrpSpPr/>
          <p:nvPr/>
        </p:nvGrpSpPr>
        <p:grpSpPr>
          <a:xfrm>
            <a:off x="-842400" y="-898560"/>
            <a:ext cx="19972440" cy="3230640"/>
            <a:chOff x="-842400" y="-898560"/>
            <a:chExt cx="19972440" cy="3230640"/>
          </a:xfrm>
        </p:grpSpPr>
        <p:sp>
          <p:nvSpPr>
            <p:cNvPr id="13" name="Freeform 4"/>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4" name="TextBox 5"/>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15" name="Group 6"/>
          <p:cNvGrpSpPr/>
          <p:nvPr/>
        </p:nvGrpSpPr>
        <p:grpSpPr>
          <a:xfrm>
            <a:off x="11456280" y="0"/>
            <a:ext cx="6831360" cy="8368560"/>
            <a:chOff x="11456280" y="0"/>
            <a:chExt cx="6831360" cy="8368560"/>
          </a:xfrm>
        </p:grpSpPr>
        <p:sp>
          <p:nvSpPr>
            <p:cNvPr id="16" name="Freeform 7"/>
            <p:cNvSpPr/>
            <p:nvPr/>
          </p:nvSpPr>
          <p:spPr>
            <a:xfrm>
              <a:off x="11456280" y="0"/>
              <a:ext cx="6831360" cy="8368560"/>
            </a:xfrm>
            <a:custGeom>
              <a:avLst/>
              <a:gdLst>
                <a:gd name="textAreaLeft" fmla="*/ 0 w 6831360"/>
                <a:gd name="textAreaRight" fmla="*/ 6831720 w 6831360"/>
                <a:gd name="textAreaTop" fmla="*/ 0 h 8368560"/>
                <a:gd name="textAreaBottom" fmla="*/ 8368920 h 8368560"/>
              </a:gdLst>
              <a:ahLst/>
              <a:rect l="textAreaLeft" t="textAreaTop" r="textAreaRight" b="textAreaBottom"/>
              <a:pathLst>
                <a:path w="812800" h="995701">
                  <a:moveTo>
                    <a:pt x="406400" y="0"/>
                  </a:moveTo>
                  <a:cubicBezTo>
                    <a:pt x="181951" y="0"/>
                    <a:pt x="0" y="222895"/>
                    <a:pt x="0" y="497851"/>
                  </a:cubicBezTo>
                  <a:cubicBezTo>
                    <a:pt x="0" y="772806"/>
                    <a:pt x="181951" y="995701"/>
                    <a:pt x="406400" y="995701"/>
                  </a:cubicBezTo>
                  <a:cubicBezTo>
                    <a:pt x="630849" y="995701"/>
                    <a:pt x="812800" y="772806"/>
                    <a:pt x="812800" y="497851"/>
                  </a:cubicBezTo>
                  <a:cubicBezTo>
                    <a:pt x="812800" y="222895"/>
                    <a:pt x="630849" y="0"/>
                    <a:pt x="406400" y="0"/>
                  </a:cubicBezTo>
                  <a:close/>
                </a:path>
              </a:pathLst>
            </a:custGeom>
            <a:blipFill rotWithShape="0">
              <a:blip r:embed="rId2"/>
              <a:srcRect/>
              <a:stretch/>
            </a:blip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grpSp>
      <p:grpSp>
        <p:nvGrpSpPr>
          <p:cNvPr id="17" name="Group 9"/>
          <p:cNvGrpSpPr/>
          <p:nvPr/>
        </p:nvGrpSpPr>
        <p:grpSpPr>
          <a:xfrm>
            <a:off x="10477080" y="3778920"/>
            <a:ext cx="1583640" cy="1583640"/>
            <a:chOff x="10477080" y="3778920"/>
            <a:chExt cx="1583640" cy="1583640"/>
          </a:xfrm>
        </p:grpSpPr>
        <p:sp>
          <p:nvSpPr>
            <p:cNvPr id="18" name="Freeform 10"/>
            <p:cNvSpPr/>
            <p:nvPr/>
          </p:nvSpPr>
          <p:spPr>
            <a:xfrm>
              <a:off x="10477080" y="3778920"/>
              <a:ext cx="1583640" cy="1583640"/>
            </a:xfrm>
            <a:custGeom>
              <a:avLst/>
              <a:gdLst>
                <a:gd name="textAreaLeft" fmla="*/ 0 w 1583640"/>
                <a:gd name="textAreaRight" fmla="*/ 1584000 w 1583640"/>
                <a:gd name="textAreaTop" fmla="*/ 0 h 1583640"/>
                <a:gd name="textAreaBottom" fmla="*/ 1584000 h 158364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9" name="TextBox 11"/>
            <p:cNvSpPr/>
            <p:nvPr/>
          </p:nvSpPr>
          <p:spPr>
            <a:xfrm>
              <a:off x="10625400" y="3853440"/>
              <a:ext cx="1286640" cy="136080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20" name="Group 12"/>
          <p:cNvGrpSpPr/>
          <p:nvPr/>
        </p:nvGrpSpPr>
        <p:grpSpPr>
          <a:xfrm>
            <a:off x="10592640" y="1028880"/>
            <a:ext cx="2109960" cy="2109960"/>
            <a:chOff x="10592640" y="1028880"/>
            <a:chExt cx="2109960" cy="2109960"/>
          </a:xfrm>
        </p:grpSpPr>
        <p:sp>
          <p:nvSpPr>
            <p:cNvPr id="21" name="Freeform 13"/>
            <p:cNvSpPr/>
            <p:nvPr/>
          </p:nvSpPr>
          <p:spPr>
            <a:xfrm>
              <a:off x="10592640" y="1028880"/>
              <a:ext cx="2109960" cy="2109960"/>
            </a:xfrm>
            <a:custGeom>
              <a:avLst/>
              <a:gdLst>
                <a:gd name="textAreaLeft" fmla="*/ 0 w 2109960"/>
                <a:gd name="textAreaRight" fmla="*/ 2110320 w 2109960"/>
                <a:gd name="textAreaTop" fmla="*/ 0 h 2109960"/>
                <a:gd name="textAreaBottom" fmla="*/ 2110320 h 210996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2" name="TextBox 14"/>
            <p:cNvSpPr/>
            <p:nvPr/>
          </p:nvSpPr>
          <p:spPr>
            <a:xfrm>
              <a:off x="10790280" y="1127520"/>
              <a:ext cx="1714320" cy="18133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23" name="Group 15"/>
          <p:cNvGrpSpPr/>
          <p:nvPr/>
        </p:nvGrpSpPr>
        <p:grpSpPr>
          <a:xfrm>
            <a:off x="10594800" y="3896640"/>
            <a:ext cx="1348200" cy="1348200"/>
            <a:chOff x="10594800" y="3896640"/>
            <a:chExt cx="1348200" cy="1348200"/>
          </a:xfrm>
        </p:grpSpPr>
        <p:sp>
          <p:nvSpPr>
            <p:cNvPr id="24" name="Freeform 16"/>
            <p:cNvSpPr/>
            <p:nvPr/>
          </p:nvSpPr>
          <p:spPr>
            <a:xfrm>
              <a:off x="10594800" y="3896640"/>
              <a:ext cx="1348200" cy="1348200"/>
            </a:xfrm>
            <a:custGeom>
              <a:avLst/>
              <a:gdLst>
                <a:gd name="textAreaLeft" fmla="*/ 0 w 1348200"/>
                <a:gd name="textAreaRight" fmla="*/ 1348560 w 1348200"/>
                <a:gd name="textAreaTop" fmla="*/ 0 h 1348200"/>
                <a:gd name="textAreaBottom" fmla="*/ 1348560 h 134820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a59c"/>
            </a:solidFill>
            <a:ln cap="sq" w="19050">
              <a:solidFill>
                <a:srgbClr val="23374d"/>
              </a:solidFill>
              <a:miter/>
            </a:ln>
          </p:spPr>
          <p:style>
            <a:lnRef idx="0"/>
            <a:fillRef idx="0"/>
            <a:effectRef idx="0"/>
            <a:fontRef idx="minor"/>
          </p:style>
          <p:txBody>
            <a:bodyPr lIns="90000" rIns="90000" tIns="45000" bIns="45000" anchor="t">
              <a:noAutofit/>
            </a:bodyPr>
            <a:p>
              <a:endParaRPr b="0" lang="en-GB" sz="1800" strike="noStrike" u="none">
                <a:solidFill>
                  <a:srgbClr val="ffffff"/>
                </a:solidFill>
                <a:uFillTx/>
                <a:latin typeface="Arial"/>
              </a:endParaRPr>
            </a:p>
          </p:txBody>
        </p:sp>
        <p:sp>
          <p:nvSpPr>
            <p:cNvPr id="25" name="TextBox 17"/>
            <p:cNvSpPr/>
            <p:nvPr/>
          </p:nvSpPr>
          <p:spPr>
            <a:xfrm>
              <a:off x="10721160" y="3960000"/>
              <a:ext cx="1095120" cy="11584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26" name="Group 18"/>
          <p:cNvGrpSpPr/>
          <p:nvPr/>
        </p:nvGrpSpPr>
        <p:grpSpPr>
          <a:xfrm>
            <a:off x="10749240" y="1185480"/>
            <a:ext cx="1796400" cy="1796400"/>
            <a:chOff x="10749240" y="1185480"/>
            <a:chExt cx="1796400" cy="1796400"/>
          </a:xfrm>
        </p:grpSpPr>
        <p:sp>
          <p:nvSpPr>
            <p:cNvPr id="27" name="Freeform 19"/>
            <p:cNvSpPr/>
            <p:nvPr/>
          </p:nvSpPr>
          <p:spPr>
            <a:xfrm>
              <a:off x="10749240" y="1185480"/>
              <a:ext cx="1796400" cy="1796400"/>
            </a:xfrm>
            <a:custGeom>
              <a:avLst/>
              <a:gdLst>
                <a:gd name="textAreaLeft" fmla="*/ 0 w 1796400"/>
                <a:gd name="textAreaRight" fmla="*/ 1796760 w 1796400"/>
                <a:gd name="textAreaTop" fmla="*/ 0 h 1796400"/>
                <a:gd name="textAreaBottom" fmla="*/ 1796760 h 179640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a59c"/>
            </a:solidFill>
            <a:ln cap="sq" w="19050">
              <a:solidFill>
                <a:srgbClr val="23374d"/>
              </a:solidFill>
              <a:miter/>
            </a:ln>
          </p:spPr>
          <p:style>
            <a:lnRef idx="0"/>
            <a:fillRef idx="0"/>
            <a:effectRef idx="0"/>
            <a:fontRef idx="minor"/>
          </p:style>
          <p:txBody>
            <a:bodyPr lIns="90000" rIns="90000" tIns="45000" bIns="45000" anchor="t">
              <a:noAutofit/>
            </a:bodyPr>
            <a:p>
              <a:endParaRPr b="0" lang="en-GB" sz="1800" strike="noStrike" u="none">
                <a:solidFill>
                  <a:srgbClr val="ffffff"/>
                </a:solidFill>
                <a:uFillTx/>
                <a:latin typeface="Arial"/>
              </a:endParaRPr>
            </a:p>
          </p:txBody>
        </p:sp>
        <p:sp>
          <p:nvSpPr>
            <p:cNvPr id="28" name="TextBox 20"/>
            <p:cNvSpPr/>
            <p:nvPr/>
          </p:nvSpPr>
          <p:spPr>
            <a:xfrm>
              <a:off x="10917720" y="1269720"/>
              <a:ext cx="1459440" cy="15436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29" name="Group 21"/>
          <p:cNvGrpSpPr/>
          <p:nvPr/>
        </p:nvGrpSpPr>
        <p:grpSpPr>
          <a:xfrm>
            <a:off x="11405880" y="4012920"/>
            <a:ext cx="100800" cy="100800"/>
            <a:chOff x="11405880" y="4012920"/>
            <a:chExt cx="100800" cy="100800"/>
          </a:xfrm>
        </p:grpSpPr>
        <p:sp>
          <p:nvSpPr>
            <p:cNvPr id="30" name="Freeform 22"/>
            <p:cNvSpPr/>
            <p:nvPr/>
          </p:nvSpPr>
          <p:spPr>
            <a:xfrm>
              <a:off x="11405880" y="4012920"/>
              <a:ext cx="100800" cy="100800"/>
            </a:xfrm>
            <a:custGeom>
              <a:avLst/>
              <a:gdLst>
                <a:gd name="textAreaLeft" fmla="*/ 0 w 100800"/>
                <a:gd name="textAreaRight" fmla="*/ 101160 w 100800"/>
                <a:gd name="textAreaTop" fmla="*/ 0 h 100800"/>
                <a:gd name="textAreaBottom" fmla="*/ 101160 h 10080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31" name="TextBox 23"/>
            <p:cNvSpPr/>
            <p:nvPr/>
          </p:nvSpPr>
          <p:spPr>
            <a:xfrm>
              <a:off x="11415240" y="4017600"/>
              <a:ext cx="81720" cy="86760"/>
            </a:xfrm>
            <a:prstGeom prst="rect">
              <a:avLst/>
            </a:prstGeom>
            <a:noFill/>
            <a:ln w="0">
              <a:noFill/>
            </a:ln>
          </p:spPr>
          <p:style>
            <a:lnRef idx="0"/>
            <a:fillRef idx="0"/>
            <a:effectRef idx="0"/>
            <a:fontRef idx="minor"/>
          </p:style>
          <p:txBody>
            <a:bodyPr lIns="40680" rIns="40680" tIns="43560" bIns="435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32" name="Group 24"/>
          <p:cNvGrpSpPr/>
          <p:nvPr/>
        </p:nvGrpSpPr>
        <p:grpSpPr>
          <a:xfrm>
            <a:off x="11829960" y="1340280"/>
            <a:ext cx="134280" cy="134280"/>
            <a:chOff x="11829960" y="1340280"/>
            <a:chExt cx="134280" cy="134280"/>
          </a:xfrm>
        </p:grpSpPr>
        <p:sp>
          <p:nvSpPr>
            <p:cNvPr id="33" name="Freeform 25"/>
            <p:cNvSpPr/>
            <p:nvPr/>
          </p:nvSpPr>
          <p:spPr>
            <a:xfrm>
              <a:off x="11829960" y="1340280"/>
              <a:ext cx="134280" cy="134280"/>
            </a:xfrm>
            <a:custGeom>
              <a:avLst/>
              <a:gdLst>
                <a:gd name="textAreaLeft" fmla="*/ 0 w 134280"/>
                <a:gd name="textAreaRight" fmla="*/ 134640 w 134280"/>
                <a:gd name="textAreaTop" fmla="*/ 0 h 134280"/>
                <a:gd name="textAreaBottom" fmla="*/ 134640 h 13428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34" name="TextBox 26"/>
            <p:cNvSpPr/>
            <p:nvPr/>
          </p:nvSpPr>
          <p:spPr>
            <a:xfrm>
              <a:off x="11842920" y="1346400"/>
              <a:ext cx="109080" cy="11556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35" name="Group 27"/>
          <p:cNvGrpSpPr/>
          <p:nvPr/>
        </p:nvGrpSpPr>
        <p:grpSpPr>
          <a:xfrm>
            <a:off x="11525760" y="4084560"/>
            <a:ext cx="159840" cy="159840"/>
            <a:chOff x="11525760" y="4084560"/>
            <a:chExt cx="159840" cy="159840"/>
          </a:xfrm>
        </p:grpSpPr>
        <p:sp>
          <p:nvSpPr>
            <p:cNvPr id="36" name="Freeform 28"/>
            <p:cNvSpPr/>
            <p:nvPr/>
          </p:nvSpPr>
          <p:spPr>
            <a:xfrm>
              <a:off x="11525760" y="4084560"/>
              <a:ext cx="159840" cy="159840"/>
            </a:xfrm>
            <a:custGeom>
              <a:avLst/>
              <a:gdLst>
                <a:gd name="textAreaLeft" fmla="*/ 0 w 159840"/>
                <a:gd name="textAreaRight" fmla="*/ 160200 w 159840"/>
                <a:gd name="textAreaTop" fmla="*/ 0 h 159840"/>
                <a:gd name="textAreaBottom" fmla="*/ 160200 h 15984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37" name="TextBox 29"/>
            <p:cNvSpPr/>
            <p:nvPr/>
          </p:nvSpPr>
          <p:spPr>
            <a:xfrm>
              <a:off x="11540880" y="4092120"/>
              <a:ext cx="129600" cy="13716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38" name="Group 30"/>
          <p:cNvGrpSpPr/>
          <p:nvPr/>
        </p:nvGrpSpPr>
        <p:grpSpPr>
          <a:xfrm>
            <a:off x="11990160" y="1435680"/>
            <a:ext cx="212760" cy="212760"/>
            <a:chOff x="11990160" y="1435680"/>
            <a:chExt cx="212760" cy="212760"/>
          </a:xfrm>
        </p:grpSpPr>
        <p:sp>
          <p:nvSpPr>
            <p:cNvPr id="39" name="Freeform 31"/>
            <p:cNvSpPr/>
            <p:nvPr/>
          </p:nvSpPr>
          <p:spPr>
            <a:xfrm>
              <a:off x="11990160" y="1435680"/>
              <a:ext cx="212760" cy="212760"/>
            </a:xfrm>
            <a:custGeom>
              <a:avLst/>
              <a:gdLst>
                <a:gd name="textAreaLeft" fmla="*/ 0 w 212760"/>
                <a:gd name="textAreaRight" fmla="*/ 213120 w 212760"/>
                <a:gd name="textAreaTop" fmla="*/ 0 h 212760"/>
                <a:gd name="textAreaBottom" fmla="*/ 213120 h 21276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40" name="TextBox 32"/>
            <p:cNvSpPr/>
            <p:nvPr/>
          </p:nvSpPr>
          <p:spPr>
            <a:xfrm>
              <a:off x="12009960" y="1445760"/>
              <a:ext cx="172800" cy="1828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41" name="Freeform 33"/>
          <p:cNvSpPr/>
          <p:nvPr/>
        </p:nvSpPr>
        <p:spPr>
          <a:xfrm rot="18900000">
            <a:off x="11079000" y="4024800"/>
            <a:ext cx="379080" cy="1091880"/>
          </a:xfrm>
          <a:custGeom>
            <a:avLst/>
            <a:gdLst>
              <a:gd name="textAreaLeft" fmla="*/ 0 w 379080"/>
              <a:gd name="textAreaRight" fmla="*/ 379440 w 379080"/>
              <a:gd name="textAreaTop" fmla="*/ 0 h 1091880"/>
              <a:gd name="textAreaBottom" fmla="*/ 1092240 h 1091880"/>
            </a:gdLst>
            <a:ahLst/>
            <a:rect l="textAreaLeft" t="textAreaTop" r="textAreaRight" b="textAreaBottom"/>
            <a:pathLst>
              <a:path w="379267" h="1092131">
                <a:moveTo>
                  <a:pt x="0" y="0"/>
                </a:moveTo>
                <a:lnTo>
                  <a:pt x="379268" y="0"/>
                </a:lnTo>
                <a:lnTo>
                  <a:pt x="379268" y="1092131"/>
                </a:lnTo>
                <a:lnTo>
                  <a:pt x="0" y="1092131"/>
                </a:lnTo>
                <a:lnTo>
                  <a:pt x="0" y="0"/>
                </a:lnTo>
                <a:close/>
              </a:path>
            </a:pathLst>
          </a:custGeom>
          <a:blipFill rotWithShape="0">
            <a:blip r:embed="rId3">
              <a:extLst>
                <a:ext uri="{96DAC541-7B7A-43D3-8B79-37D633B846F1}">
                  <asvg:svgBlip xmlns:asvg="http://schemas.microsoft.com/office/drawing/2016/SVG/main" r:embed="rId4"/>
                </a:ext>
              </a:extLst>
            </a:blip>
            <a:srcRect/>
            <a:stretch/>
          </a:blip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42" name="Freeform 34"/>
          <p:cNvSpPr/>
          <p:nvPr/>
        </p:nvSpPr>
        <p:spPr>
          <a:xfrm>
            <a:off x="11092320" y="1649160"/>
            <a:ext cx="1110600" cy="995760"/>
          </a:xfrm>
          <a:custGeom>
            <a:avLst/>
            <a:gdLst>
              <a:gd name="textAreaLeft" fmla="*/ 0 w 1110600"/>
              <a:gd name="textAreaRight" fmla="*/ 1110960 w 1110600"/>
              <a:gd name="textAreaTop" fmla="*/ 0 h 995760"/>
              <a:gd name="textAreaBottom" fmla="*/ 996120 h 995760"/>
            </a:gdLst>
            <a:ahLst/>
            <a:rect l="textAreaLeft" t="textAreaTop" r="textAreaRight" b="textAreaBottom"/>
            <a:pathLst>
              <a:path w="1111125" h="995972">
                <a:moveTo>
                  <a:pt x="0" y="0"/>
                </a:moveTo>
                <a:lnTo>
                  <a:pt x="1111125" y="0"/>
                </a:lnTo>
                <a:lnTo>
                  <a:pt x="1111125" y="995972"/>
                </a:lnTo>
                <a:lnTo>
                  <a:pt x="0" y="995972"/>
                </a:lnTo>
                <a:lnTo>
                  <a:pt x="0" y="0"/>
                </a:lnTo>
                <a:close/>
              </a:path>
            </a:pathLst>
          </a:custGeom>
          <a:blipFill rotWithShape="0">
            <a:blip r:embed="rId5">
              <a:extLst>
                <a:ext uri="{96DAC541-7B7A-43D3-8B79-37D633B846F1}">
                  <asvg:svgBlip xmlns:asvg="http://schemas.microsoft.com/office/drawing/2016/SVG/main" r:embed="rId6"/>
                </a:ext>
              </a:extLst>
            </a:blip>
            <a:srcRect/>
            <a:stretch/>
          </a:blip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pic>
        <p:nvPicPr>
          <p:cNvPr id="43" name="Picture 2" descr=""/>
          <p:cNvPicPr/>
          <p:nvPr/>
        </p:nvPicPr>
        <p:blipFill>
          <a:blip r:embed="rId7"/>
          <a:stretch/>
        </p:blipFill>
        <p:spPr>
          <a:xfrm>
            <a:off x="4267080" y="72360"/>
            <a:ext cx="3427920" cy="1897200"/>
          </a:xfrm>
          <a:prstGeom prst="rect">
            <a:avLst/>
          </a:prstGeom>
          <a:noFill/>
          <a:ln w="0">
            <a:noFill/>
          </a:ln>
        </p:spPr>
      </p:pic>
      <p:sp>
        <p:nvSpPr>
          <p:cNvPr id="44" name="Rectangle 38"/>
          <p:cNvSpPr/>
          <p:nvPr/>
        </p:nvSpPr>
        <p:spPr>
          <a:xfrm>
            <a:off x="243720" y="1710360"/>
            <a:ext cx="10673640" cy="782352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00000"/>
              </a:lnSpc>
              <a:spcAft>
                <a:spcPts val="1001"/>
              </a:spcAft>
            </a:pPr>
            <a:r>
              <a:rPr b="1" lang="en-IN" sz="3600" strike="noStrike" u="none">
                <a:solidFill>
                  <a:schemeClr val="dk1"/>
                </a:solidFill>
                <a:uFillTx/>
                <a:latin typeface="Times New Roman"/>
                <a:ea typeface="Times New Roman"/>
              </a:rPr>
              <a:t>Human Capital Management</a:t>
            </a:r>
            <a:endParaRPr b="0" lang="en-GB" sz="3600" strike="noStrike" u="none">
              <a:solidFill>
                <a:srgbClr val="000000"/>
              </a:solidFill>
              <a:uFillTx/>
              <a:latin typeface="Arial"/>
            </a:endParaRPr>
          </a:p>
          <a:p>
            <a:pPr algn="ctr" defTabSz="914400">
              <a:lnSpc>
                <a:spcPct val="100000"/>
              </a:lnSpc>
              <a:spcAft>
                <a:spcPts val="1001"/>
              </a:spcAft>
            </a:pPr>
            <a:r>
              <a:rPr b="1" lang="en-IN" sz="3600" strike="noStrike" u="none">
                <a:solidFill>
                  <a:schemeClr val="dk1"/>
                </a:solidFill>
                <a:uFillTx/>
                <a:latin typeface="Times New Roman"/>
                <a:ea typeface="Times New Roman"/>
              </a:rPr>
              <a:t>LCMB7023</a:t>
            </a:r>
            <a:endParaRPr b="0" lang="en-GB" sz="3600" strike="noStrike" u="none">
              <a:solidFill>
                <a:srgbClr val="000000"/>
              </a:solidFill>
              <a:uFillTx/>
              <a:latin typeface="Arial"/>
            </a:endParaRPr>
          </a:p>
          <a:p>
            <a:pPr algn="ctr" defTabSz="914400">
              <a:lnSpc>
                <a:spcPct val="100000"/>
              </a:lnSpc>
              <a:spcAft>
                <a:spcPts val="1001"/>
              </a:spcAft>
            </a:pPr>
            <a:r>
              <a:rPr b="1" lang="en-IN" sz="3600" strike="noStrike" u="none">
                <a:solidFill>
                  <a:schemeClr val="dk1"/>
                </a:solidFill>
                <a:uFillTx/>
                <a:latin typeface="Times New Roman"/>
                <a:ea typeface="Times New Roman"/>
              </a:rPr>
              <a:t>Assessment Component 2: Group presentation</a:t>
            </a:r>
            <a:endParaRPr b="0" lang="en-GB" sz="3600" strike="noStrike" u="none">
              <a:solidFill>
                <a:srgbClr val="000000"/>
              </a:solidFill>
              <a:uFillTx/>
              <a:latin typeface="Arial"/>
            </a:endParaRPr>
          </a:p>
          <a:p>
            <a:pPr algn="ctr" defTabSz="914400">
              <a:lnSpc>
                <a:spcPct val="100000"/>
              </a:lnSpc>
              <a:spcAft>
                <a:spcPts val="1001"/>
              </a:spcAft>
            </a:pPr>
            <a:r>
              <a:rPr b="1" lang="en-IN" sz="3600" strike="noStrike" u="none">
                <a:solidFill>
                  <a:schemeClr val="dk1"/>
                </a:solidFill>
                <a:uFillTx/>
                <a:latin typeface="Times New Roman"/>
                <a:ea typeface="Times New Roman"/>
              </a:rPr>
              <a:t>Organisation: NHS England</a:t>
            </a:r>
            <a:endParaRPr b="0" lang="en-GB" sz="3600" strike="noStrike" u="none">
              <a:solidFill>
                <a:srgbClr val="000000"/>
              </a:solidFill>
              <a:uFillTx/>
              <a:latin typeface="Arial"/>
            </a:endParaRPr>
          </a:p>
          <a:p>
            <a:pPr algn="ctr" defTabSz="914400">
              <a:lnSpc>
                <a:spcPct val="100000"/>
              </a:lnSpc>
              <a:spcAft>
                <a:spcPts val="1001"/>
              </a:spcAft>
            </a:pPr>
            <a:r>
              <a:rPr b="1" lang="en-IN" sz="3600" strike="noStrike" u="none">
                <a:solidFill>
                  <a:schemeClr val="dk1"/>
                </a:solidFill>
                <a:uFillTx/>
                <a:latin typeface="Times New Roman"/>
                <a:ea typeface="Times New Roman"/>
              </a:rPr>
              <a:t>Focus areas: Job Design &amp; Job satisfaction</a:t>
            </a:r>
            <a:endParaRPr b="0" lang="en-GB" sz="3600" strike="noStrike" u="none">
              <a:solidFill>
                <a:srgbClr val="000000"/>
              </a:solidFill>
              <a:uFillTx/>
              <a:latin typeface="Arial"/>
            </a:endParaRPr>
          </a:p>
          <a:p>
            <a:pPr algn="ctr" defTabSz="914400">
              <a:lnSpc>
                <a:spcPct val="100000"/>
              </a:lnSpc>
              <a:spcAft>
                <a:spcPts val="1001"/>
              </a:spcAft>
            </a:pPr>
            <a:endParaRPr b="0" lang="en-GB" sz="3600" strike="noStrike" u="none">
              <a:solidFill>
                <a:srgbClr val="000000"/>
              </a:solidFill>
              <a:uFillTx/>
              <a:latin typeface="Arial"/>
            </a:endParaRPr>
          </a:p>
          <a:p>
            <a:pPr algn="ctr" defTabSz="914400">
              <a:lnSpc>
                <a:spcPct val="100000"/>
              </a:lnSpc>
              <a:spcAft>
                <a:spcPts val="1001"/>
              </a:spcAft>
            </a:pPr>
            <a:r>
              <a:rPr b="1" lang="en-IN" sz="3200" strike="noStrike" u="none">
                <a:solidFill>
                  <a:schemeClr val="dk1"/>
                </a:solidFill>
                <a:uFillTx/>
                <a:latin typeface="Times New Roman"/>
                <a:ea typeface="Times New Roman"/>
              </a:rPr>
              <a:t> </a:t>
            </a:r>
            <a:r>
              <a:rPr b="1" lang="en-IN" sz="2800" strike="noStrike" u="none">
                <a:solidFill>
                  <a:schemeClr val="dk1"/>
                </a:solidFill>
                <a:uFillTx/>
                <a:latin typeface="Times New Roman"/>
                <a:ea typeface="Times New Roman"/>
              </a:rPr>
              <a:t>Student IDs:</a:t>
            </a:r>
            <a:endParaRPr b="0" lang="en-GB" sz="2800" strike="noStrike" u="none">
              <a:solidFill>
                <a:srgbClr val="000000"/>
              </a:solidFill>
              <a:uFillTx/>
              <a:latin typeface="Arial"/>
            </a:endParaRPr>
          </a:p>
          <a:p>
            <a:pPr algn="ctr" defTabSz="914400">
              <a:lnSpc>
                <a:spcPct val="100000"/>
              </a:lnSpc>
              <a:spcAft>
                <a:spcPts val="1001"/>
              </a:spcAft>
            </a:pPr>
            <a:r>
              <a:rPr b="1" lang="en-IN" sz="2800" strike="noStrike" u="none">
                <a:solidFill>
                  <a:schemeClr val="dk1"/>
                </a:solidFill>
                <a:uFillTx/>
                <a:latin typeface="Times New Roman"/>
                <a:ea typeface="Times New Roman"/>
              </a:rPr>
              <a:t>Galla Prasith - </a:t>
            </a:r>
            <a:r>
              <a:rPr b="1" lang="en-US" sz="2800" strike="noStrike" u="none">
                <a:solidFill>
                  <a:schemeClr val="dk1"/>
                </a:solidFill>
                <a:uFillTx/>
                <a:latin typeface="Times New Roman"/>
                <a:ea typeface="Times New Roman"/>
              </a:rPr>
              <a:t>2543438(</a:t>
            </a:r>
            <a:r>
              <a:rPr b="1" lang="en-IN" sz="2800" strike="noStrike" u="none">
                <a:solidFill>
                  <a:schemeClr val="dk1"/>
                </a:solidFill>
                <a:uFillTx/>
                <a:latin typeface="Times New Roman"/>
                <a:ea typeface="Times New Roman"/>
              </a:rPr>
              <a:t>Team Leader</a:t>
            </a:r>
            <a:r>
              <a:rPr b="1" lang="en-US" sz="2800" strike="noStrike" u="none">
                <a:solidFill>
                  <a:schemeClr val="dk1"/>
                </a:solidFill>
                <a:uFillTx/>
                <a:latin typeface="Times New Roman"/>
                <a:ea typeface="Times New Roman"/>
              </a:rPr>
              <a:t>)</a:t>
            </a:r>
            <a:endParaRPr b="0" lang="en-GB" sz="2800" strike="noStrike" u="none">
              <a:solidFill>
                <a:srgbClr val="000000"/>
              </a:solidFill>
              <a:uFillTx/>
              <a:latin typeface="Arial"/>
            </a:endParaRPr>
          </a:p>
          <a:p>
            <a:pPr algn="ctr" defTabSz="914400">
              <a:lnSpc>
                <a:spcPct val="100000"/>
              </a:lnSpc>
            </a:pPr>
            <a:r>
              <a:rPr b="1" lang="en-IN" sz="2800" strike="noStrike" u="none">
                <a:solidFill>
                  <a:schemeClr val="dk1"/>
                </a:solidFill>
                <a:uFillTx/>
                <a:latin typeface="Times New Roman"/>
                <a:ea typeface="Times New Roman"/>
              </a:rPr>
              <a:t>Ahmed Rain </a:t>
            </a:r>
            <a:r>
              <a:rPr b="1" lang="en-US" sz="2800" strike="noStrike" u="none">
                <a:solidFill>
                  <a:schemeClr val="dk1"/>
                </a:solidFill>
                <a:uFillTx/>
                <a:latin typeface="Times New Roman"/>
                <a:ea typeface="Times New Roman"/>
              </a:rPr>
              <a:t>- </a:t>
            </a:r>
            <a:r>
              <a:rPr b="1" lang="en-US" sz="2800" strike="noStrike" u="none">
                <a:solidFill>
                  <a:schemeClr val="dk1"/>
                </a:solidFill>
                <a:uFillTx/>
                <a:latin typeface="Times New Roman Bold"/>
                <a:ea typeface="Times New Roman Bold"/>
              </a:rPr>
              <a:t>2535781</a:t>
            </a:r>
            <a:endParaRPr b="0" lang="en-GB" sz="2800" strike="noStrike" u="none">
              <a:solidFill>
                <a:srgbClr val="000000"/>
              </a:solidFill>
              <a:uFillTx/>
              <a:latin typeface="Arial"/>
            </a:endParaRPr>
          </a:p>
          <a:p>
            <a:pPr algn="ctr" defTabSz="914400">
              <a:lnSpc>
                <a:spcPct val="100000"/>
              </a:lnSpc>
            </a:pPr>
            <a:r>
              <a:rPr b="1" lang="en-IN" sz="2800" strike="noStrike" u="none">
                <a:solidFill>
                  <a:schemeClr val="dk1"/>
                </a:solidFill>
                <a:uFillTx/>
                <a:latin typeface="Times New Roman"/>
                <a:ea typeface="Times New Roman"/>
              </a:rPr>
              <a:t>Rajveer Singh </a:t>
            </a:r>
            <a:r>
              <a:rPr b="1" lang="en-US" sz="2800" strike="noStrike" u="none">
                <a:solidFill>
                  <a:schemeClr val="dk1"/>
                </a:solidFill>
                <a:uFillTx/>
                <a:latin typeface="Times New Roman"/>
                <a:ea typeface="Times New Roman"/>
              </a:rPr>
              <a:t>- 2536659</a:t>
            </a:r>
            <a:endParaRPr b="0" lang="en-GB" sz="2800" strike="noStrike" u="none">
              <a:solidFill>
                <a:srgbClr val="000000"/>
              </a:solidFill>
              <a:uFillTx/>
              <a:latin typeface="Arial"/>
            </a:endParaRPr>
          </a:p>
          <a:p>
            <a:pPr algn="ctr" defTabSz="914400">
              <a:lnSpc>
                <a:spcPct val="100000"/>
              </a:lnSpc>
              <a:spcAft>
                <a:spcPts val="1001"/>
              </a:spcAft>
            </a:pPr>
            <a:r>
              <a:rPr b="1" lang="en-IN" sz="2800" strike="noStrike" u="none">
                <a:solidFill>
                  <a:schemeClr val="dk1"/>
                </a:solidFill>
                <a:uFillTx/>
                <a:latin typeface="Times New Roman"/>
                <a:ea typeface="Times New Roman"/>
              </a:rPr>
              <a:t>Divya Adduru</a:t>
            </a:r>
            <a:r>
              <a:rPr b="1" lang="en-US" sz="2800" strike="noStrike" u="none">
                <a:solidFill>
                  <a:schemeClr val="dk1"/>
                </a:solidFill>
                <a:uFillTx/>
                <a:latin typeface="Times New Roman"/>
                <a:ea typeface="Times New Roman"/>
              </a:rPr>
              <a:t> -2537627</a:t>
            </a:r>
            <a:endParaRPr b="0" lang="en-GB" sz="2800" strike="noStrike" u="none">
              <a:solidFill>
                <a:srgbClr val="000000"/>
              </a:solidFill>
              <a:uFillTx/>
              <a:latin typeface="Arial"/>
            </a:endParaRPr>
          </a:p>
          <a:p>
            <a:pPr algn="ctr" defTabSz="914400">
              <a:lnSpc>
                <a:spcPct val="100000"/>
              </a:lnSpc>
              <a:spcAft>
                <a:spcPts val="1001"/>
              </a:spcAft>
            </a:pPr>
            <a:r>
              <a:rPr b="1" lang="en-IN" sz="2800" strike="noStrike" u="none">
                <a:solidFill>
                  <a:schemeClr val="dk1"/>
                </a:solidFill>
                <a:uFillTx/>
                <a:latin typeface="Times New Roman"/>
                <a:ea typeface="Times New Roman"/>
              </a:rPr>
              <a:t>Lecturer: </a:t>
            </a:r>
            <a:r>
              <a:rPr b="1" lang="en-US" sz="2800" strike="noStrike" u="none">
                <a:solidFill>
                  <a:schemeClr val="dk1"/>
                </a:solidFill>
                <a:uFillTx/>
                <a:latin typeface="Times New Roman"/>
                <a:ea typeface="Times New Roman"/>
              </a:rPr>
              <a:t>Sharukh irfan</a:t>
            </a:r>
            <a:endParaRPr b="0" lang="en-GB" sz="2800" strike="noStrike" u="none">
              <a:solidFill>
                <a:srgbClr val="000000"/>
              </a:solidFill>
              <a:uFillTx/>
              <a:latin typeface="Arial"/>
            </a:endParaRPr>
          </a:p>
          <a:p>
            <a:pPr algn="ctr" defTabSz="914400">
              <a:lnSpc>
                <a:spcPct val="100000"/>
              </a:lnSpc>
              <a:spcAft>
                <a:spcPts val="1001"/>
              </a:spcAft>
            </a:pPr>
            <a:r>
              <a:rPr b="1" lang="en-IN" sz="3600" strike="noStrike" u="none">
                <a:solidFill>
                  <a:schemeClr val="dk1"/>
                </a:solidFill>
                <a:uFillTx/>
                <a:latin typeface="Times New Roman"/>
                <a:ea typeface="Times New Roman"/>
              </a:rPr>
              <a:t> </a:t>
            </a:r>
            <a:endParaRPr b="0" lang="en-GB" sz="3600" strike="noStrike" u="none">
              <a:solidFill>
                <a:srgbClr val="000000"/>
              </a:solidFill>
              <a:uFillTx/>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45" name="Group 3"/>
          <p:cNvGrpSpPr/>
          <p:nvPr/>
        </p:nvGrpSpPr>
        <p:grpSpPr>
          <a:xfrm>
            <a:off x="-842400" y="-898560"/>
            <a:ext cx="19972440" cy="3230640"/>
            <a:chOff x="-842400" y="-898560"/>
            <a:chExt cx="19972440" cy="3230640"/>
          </a:xfrm>
        </p:grpSpPr>
        <p:sp>
          <p:nvSpPr>
            <p:cNvPr id="46" name="Freeform 4"/>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47" name="TextBox 5"/>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48" name="Group 21"/>
          <p:cNvGrpSpPr/>
          <p:nvPr/>
        </p:nvGrpSpPr>
        <p:grpSpPr>
          <a:xfrm>
            <a:off x="11405880" y="4012920"/>
            <a:ext cx="100800" cy="100800"/>
            <a:chOff x="11405880" y="4012920"/>
            <a:chExt cx="100800" cy="100800"/>
          </a:xfrm>
        </p:grpSpPr>
        <p:sp>
          <p:nvSpPr>
            <p:cNvPr id="49" name="Freeform 22"/>
            <p:cNvSpPr/>
            <p:nvPr/>
          </p:nvSpPr>
          <p:spPr>
            <a:xfrm>
              <a:off x="11405880" y="4012920"/>
              <a:ext cx="100800" cy="100800"/>
            </a:xfrm>
            <a:custGeom>
              <a:avLst/>
              <a:gdLst>
                <a:gd name="textAreaLeft" fmla="*/ 0 w 100800"/>
                <a:gd name="textAreaRight" fmla="*/ 101160 w 100800"/>
                <a:gd name="textAreaTop" fmla="*/ 0 h 100800"/>
                <a:gd name="textAreaBottom" fmla="*/ 101160 h 10080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50" name="TextBox 23"/>
            <p:cNvSpPr/>
            <p:nvPr/>
          </p:nvSpPr>
          <p:spPr>
            <a:xfrm>
              <a:off x="11415240" y="4017600"/>
              <a:ext cx="81720" cy="86760"/>
            </a:xfrm>
            <a:prstGeom prst="rect">
              <a:avLst/>
            </a:prstGeom>
            <a:noFill/>
            <a:ln w="0">
              <a:noFill/>
            </a:ln>
          </p:spPr>
          <p:style>
            <a:lnRef idx="0"/>
            <a:fillRef idx="0"/>
            <a:effectRef idx="0"/>
            <a:fontRef idx="minor"/>
          </p:style>
          <p:txBody>
            <a:bodyPr lIns="40680" rIns="40680" tIns="43560" bIns="435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51" name="Group 24"/>
          <p:cNvGrpSpPr/>
          <p:nvPr/>
        </p:nvGrpSpPr>
        <p:grpSpPr>
          <a:xfrm>
            <a:off x="11829960" y="1340280"/>
            <a:ext cx="134280" cy="134280"/>
            <a:chOff x="11829960" y="1340280"/>
            <a:chExt cx="134280" cy="134280"/>
          </a:xfrm>
        </p:grpSpPr>
        <p:sp>
          <p:nvSpPr>
            <p:cNvPr id="52" name="Freeform 25"/>
            <p:cNvSpPr/>
            <p:nvPr/>
          </p:nvSpPr>
          <p:spPr>
            <a:xfrm>
              <a:off x="11829960" y="1340280"/>
              <a:ext cx="134280" cy="134280"/>
            </a:xfrm>
            <a:custGeom>
              <a:avLst/>
              <a:gdLst>
                <a:gd name="textAreaLeft" fmla="*/ 0 w 134280"/>
                <a:gd name="textAreaRight" fmla="*/ 134640 w 134280"/>
                <a:gd name="textAreaTop" fmla="*/ 0 h 134280"/>
                <a:gd name="textAreaBottom" fmla="*/ 134640 h 13428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53" name="TextBox 26"/>
            <p:cNvSpPr/>
            <p:nvPr/>
          </p:nvSpPr>
          <p:spPr>
            <a:xfrm>
              <a:off x="11842920" y="1346400"/>
              <a:ext cx="109080" cy="11556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54" name="Group 27"/>
          <p:cNvGrpSpPr/>
          <p:nvPr/>
        </p:nvGrpSpPr>
        <p:grpSpPr>
          <a:xfrm>
            <a:off x="11525760" y="4084560"/>
            <a:ext cx="159840" cy="159840"/>
            <a:chOff x="11525760" y="4084560"/>
            <a:chExt cx="159840" cy="159840"/>
          </a:xfrm>
        </p:grpSpPr>
        <p:sp>
          <p:nvSpPr>
            <p:cNvPr id="55" name="Freeform 28"/>
            <p:cNvSpPr/>
            <p:nvPr/>
          </p:nvSpPr>
          <p:spPr>
            <a:xfrm>
              <a:off x="11525760" y="4084560"/>
              <a:ext cx="159840" cy="159840"/>
            </a:xfrm>
            <a:custGeom>
              <a:avLst/>
              <a:gdLst>
                <a:gd name="textAreaLeft" fmla="*/ 0 w 159840"/>
                <a:gd name="textAreaRight" fmla="*/ 160200 w 159840"/>
                <a:gd name="textAreaTop" fmla="*/ 0 h 159840"/>
                <a:gd name="textAreaBottom" fmla="*/ 160200 h 15984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56" name="TextBox 29"/>
            <p:cNvSpPr/>
            <p:nvPr/>
          </p:nvSpPr>
          <p:spPr>
            <a:xfrm>
              <a:off x="11540880" y="4092120"/>
              <a:ext cx="129600" cy="13716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57" name="Group 30"/>
          <p:cNvGrpSpPr/>
          <p:nvPr/>
        </p:nvGrpSpPr>
        <p:grpSpPr>
          <a:xfrm>
            <a:off x="11990160" y="1435680"/>
            <a:ext cx="212760" cy="212760"/>
            <a:chOff x="11990160" y="1435680"/>
            <a:chExt cx="212760" cy="212760"/>
          </a:xfrm>
        </p:grpSpPr>
        <p:sp>
          <p:nvSpPr>
            <p:cNvPr id="58" name="Freeform 31"/>
            <p:cNvSpPr/>
            <p:nvPr/>
          </p:nvSpPr>
          <p:spPr>
            <a:xfrm>
              <a:off x="11990160" y="1435680"/>
              <a:ext cx="212760" cy="212760"/>
            </a:xfrm>
            <a:custGeom>
              <a:avLst/>
              <a:gdLst>
                <a:gd name="textAreaLeft" fmla="*/ 0 w 212760"/>
                <a:gd name="textAreaRight" fmla="*/ 213120 w 212760"/>
                <a:gd name="textAreaTop" fmla="*/ 0 h 212760"/>
                <a:gd name="textAreaBottom" fmla="*/ 213120 h 21276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59" name="TextBox 32"/>
            <p:cNvSpPr/>
            <p:nvPr/>
          </p:nvSpPr>
          <p:spPr>
            <a:xfrm>
              <a:off x="12009960" y="1445760"/>
              <a:ext cx="172800" cy="1828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60" name="TextBox 5"/>
          <p:cNvSpPr/>
          <p:nvPr/>
        </p:nvSpPr>
        <p:spPr>
          <a:xfrm>
            <a:off x="5341320" y="147240"/>
            <a:ext cx="7605360" cy="692640"/>
          </a:xfrm>
          <a:prstGeom prst="rect">
            <a:avLst/>
          </a:prstGeom>
          <a:noFill/>
          <a:ln w="0">
            <a:noFill/>
          </a:ln>
        </p:spPr>
        <p:style>
          <a:lnRef idx="0"/>
          <a:fillRef idx="0"/>
          <a:effectRef idx="0"/>
          <a:fontRef idx="minor"/>
        </p:style>
        <p:txBody>
          <a:bodyPr lIns="0" rIns="0" tIns="0" bIns="0" anchor="t">
            <a:spAutoFit/>
          </a:bodyPr>
          <a:p>
            <a:pPr algn="ctr" defTabSz="914400">
              <a:lnSpc>
                <a:spcPts val="5451"/>
              </a:lnSpc>
            </a:pPr>
            <a:r>
              <a:rPr b="1" lang="en-US" sz="5400" strike="noStrike" u="sng">
                <a:solidFill>
                  <a:srgbClr val="1b5543"/>
                </a:solidFill>
                <a:uFillTx/>
                <a:latin typeface="Times New Roman Bold"/>
                <a:ea typeface="Times New Roman Bold"/>
              </a:rPr>
              <a:t>CONTENTS</a:t>
            </a:r>
            <a:endParaRPr b="0" lang="en-GB" sz="5400" strike="noStrike" u="none">
              <a:solidFill>
                <a:srgbClr val="000000"/>
              </a:solidFill>
              <a:uFillTx/>
              <a:latin typeface="Arial"/>
            </a:endParaRPr>
          </a:p>
        </p:txBody>
      </p:sp>
      <p:graphicFrame>
        <p:nvGraphicFramePr>
          <p:cNvPr id="61" name="Table 34"/>
          <p:cNvGraphicFramePr/>
          <p:nvPr/>
        </p:nvGraphicFramePr>
        <p:xfrm>
          <a:off x="228600" y="973440"/>
          <a:ext cx="17754120" cy="8735760"/>
        </p:xfrm>
        <a:graphic>
          <a:graphicData uri="http://schemas.openxmlformats.org/drawingml/2006/table">
            <a:tbl>
              <a:tblPr rtl="0" firstCol="1" lastCol="0" firstRow="1" lastRow="0" bandRow="1" bandCol="0"/>
              <a:tblGrid>
                <a:gridCol w="8952840"/>
                <a:gridCol w="2200320"/>
                <a:gridCol w="6600960"/>
              </a:tblGrid>
              <a:tr h="369360">
                <a:tc>
                  <a:txBody>
                    <a:bodyPr lIns="68400" rIns="68400" tIns="0" bIns="0" anchor="t">
                      <a:noAutofit/>
                    </a:bodyPr>
                    <a:p>
                      <a:pPr algn="ctr" defTabSz="914400">
                        <a:lnSpc>
                          <a:spcPct val="107000"/>
                        </a:lnSpc>
                      </a:pPr>
                      <a:r>
                        <a:rPr b="1" lang="en-IN" sz="2400" strike="noStrike" u="none">
                          <a:solidFill>
                            <a:schemeClr val="lt1"/>
                          </a:solidFill>
                          <a:uFillTx/>
                          <a:latin typeface="Times New Roman"/>
                          <a:ea typeface="Calibri"/>
                        </a:rPr>
                        <a:t>Topic</a:t>
                      </a:r>
                      <a:endParaRPr b="0" lang="en-GB" sz="2400" strike="noStrike" u="none">
                        <a:solidFill>
                          <a:srgbClr val="ffffff"/>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solidFill>
                  </a:tcPr>
                </a:tc>
                <a:tc>
                  <a:txBody>
                    <a:bodyPr lIns="68400" rIns="68400" tIns="0" bIns="0" anchor="t">
                      <a:noAutofit/>
                    </a:bodyPr>
                    <a:p>
                      <a:pPr algn="ctr" defTabSz="914400">
                        <a:lnSpc>
                          <a:spcPct val="107000"/>
                        </a:lnSpc>
                      </a:pPr>
                      <a:r>
                        <a:rPr b="1" lang="en-IN" sz="2400" strike="noStrike" u="none">
                          <a:solidFill>
                            <a:schemeClr val="lt1"/>
                          </a:solidFill>
                          <a:uFillTx/>
                          <a:latin typeface="Times New Roman"/>
                          <a:ea typeface="Calibri"/>
                        </a:rPr>
                        <a:t>Slide Number</a:t>
                      </a:r>
                      <a:endParaRPr b="0" lang="en-GB" sz="2400" strike="noStrike" u="none">
                        <a:solidFill>
                          <a:srgbClr val="ffffff"/>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solidFill>
                  </a:tcPr>
                </a:tc>
                <a:tc>
                  <a:txBody>
                    <a:bodyPr lIns="68400" rIns="68400" tIns="0" bIns="0" anchor="t">
                      <a:noAutofit/>
                    </a:bodyPr>
                    <a:p>
                      <a:pPr algn="ctr" defTabSz="914400">
                        <a:lnSpc>
                          <a:spcPct val="107000"/>
                        </a:lnSpc>
                      </a:pPr>
                      <a:r>
                        <a:rPr b="1" lang="en-IN" sz="2400" strike="noStrike" u="none">
                          <a:solidFill>
                            <a:schemeClr val="lt1"/>
                          </a:solidFill>
                          <a:uFillTx/>
                          <a:latin typeface="Times New Roman"/>
                          <a:ea typeface="Calibri"/>
                        </a:rPr>
                        <a:t>Presented by</a:t>
                      </a:r>
                      <a:endParaRPr b="0" lang="en-GB" sz="2400" strike="noStrike" u="none">
                        <a:solidFill>
                          <a:srgbClr val="ffffff"/>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Introduction</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GB" sz="2400" strike="noStrike" u="none">
                          <a:solidFill>
                            <a:schemeClr val="dk1"/>
                          </a:solidFill>
                          <a:uFillTx/>
                          <a:latin typeface="Times New Roman"/>
                          <a:ea typeface="Calibri"/>
                        </a:rPr>
                        <a:t>1</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tabLst>
                          <a:tab algn="l" pos="0"/>
                        </a:tabLst>
                      </a:pPr>
                      <a:r>
                        <a:rPr b="0" lang="en-IN" sz="2400" strike="noStrike" u="none">
                          <a:solidFill>
                            <a:schemeClr val="dk1"/>
                          </a:solidFill>
                          <a:uFillTx/>
                          <a:latin typeface="Times New Roman"/>
                          <a:ea typeface="Calibri"/>
                        </a:rPr>
                        <a:t>Galla Prasith</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Organisation Overview</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GB" sz="2400" strike="noStrike" u="none">
                          <a:solidFill>
                            <a:schemeClr val="dk1"/>
                          </a:solidFill>
                          <a:uFillTx/>
                          <a:latin typeface="Times New Roman"/>
                          <a:ea typeface="Calibri"/>
                        </a:rPr>
                        <a:t>2</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tabLst>
                          <a:tab algn="l" pos="0"/>
                        </a:tabLst>
                      </a:pPr>
                      <a:r>
                        <a:rPr b="0" lang="en-IN" sz="2400" strike="noStrike" u="none">
                          <a:solidFill>
                            <a:schemeClr val="dk1"/>
                          </a:solidFill>
                          <a:uFillTx/>
                          <a:latin typeface="Times New Roman"/>
                          <a:ea typeface="Calibri"/>
                        </a:rPr>
                        <a:t>Galla Prasith</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Concept of Job Design and Job Satisfaction</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GB" sz="2400" strike="noStrike" u="none">
                          <a:solidFill>
                            <a:schemeClr val="dk1"/>
                          </a:solidFill>
                          <a:uFillTx/>
                          <a:latin typeface="Times New Roman"/>
                          <a:ea typeface="Calibri"/>
                        </a:rPr>
                        <a:t>3</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tabLst>
                          <a:tab algn="l" pos="0"/>
                        </a:tabLst>
                      </a:pPr>
                      <a:r>
                        <a:rPr b="0" lang="en-IN" sz="2400" strike="noStrike" u="none">
                          <a:solidFill>
                            <a:schemeClr val="dk1"/>
                          </a:solidFill>
                          <a:uFillTx/>
                          <a:latin typeface="Times New Roman"/>
                          <a:ea typeface="Calibri"/>
                        </a:rPr>
                        <a:t>Galla Prasith</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Current Policies and Practices: Job Design</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GB" sz="2400" strike="noStrike" u="none">
                          <a:solidFill>
                            <a:schemeClr val="dk1"/>
                          </a:solidFill>
                          <a:uFillTx/>
                          <a:latin typeface="Times New Roman"/>
                          <a:ea typeface="Calibri"/>
                        </a:rPr>
                        <a:t>4</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tabLst>
                          <a:tab algn="l" pos="0"/>
                        </a:tabLst>
                      </a:pPr>
                      <a:r>
                        <a:rPr b="0" lang="en-IN" sz="2400" strike="noStrike" u="none">
                          <a:solidFill>
                            <a:schemeClr val="dk1"/>
                          </a:solidFill>
                          <a:uFillTx/>
                          <a:latin typeface="Times New Roman"/>
                          <a:ea typeface="Calibri"/>
                        </a:rPr>
                        <a:t>Galla Prasith</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Current Policies and Practices: Job Satisfaction</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Calibri"/>
                        </a:rPr>
                        <a:t>5</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Calibri"/>
                        </a:rPr>
                        <a:t>Ahmed Rain </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Current Opportunities in Job Design</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GB" sz="2400" strike="noStrike" u="none">
                          <a:solidFill>
                            <a:schemeClr val="dk1"/>
                          </a:solidFill>
                          <a:uFillTx/>
                          <a:latin typeface="Times New Roman"/>
                          <a:ea typeface="Calibri"/>
                        </a:rPr>
                        <a:t>6</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tabLst>
                          <a:tab algn="l" pos="0"/>
                        </a:tabLst>
                      </a:pPr>
                      <a:r>
                        <a:rPr b="0" lang="en-IN" sz="2400" strike="noStrike" u="none">
                          <a:solidFill>
                            <a:schemeClr val="dk1"/>
                          </a:solidFill>
                          <a:uFillTx/>
                          <a:latin typeface="Times New Roman"/>
                          <a:ea typeface="Calibri"/>
                        </a:rPr>
                        <a:t>Ahmed Rain </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Current Opportunities in Job Satisfaction</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GB" sz="2400" strike="noStrike" u="none">
                          <a:solidFill>
                            <a:schemeClr val="dk1"/>
                          </a:solidFill>
                          <a:uFillTx/>
                          <a:latin typeface="Times New Roman"/>
                          <a:ea typeface="Calibri"/>
                        </a:rPr>
                        <a:t>7</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tabLst>
                          <a:tab algn="l" pos="0"/>
                        </a:tabLst>
                      </a:pPr>
                      <a:r>
                        <a:rPr b="0" lang="en-IN" sz="2400" strike="noStrike" u="none">
                          <a:solidFill>
                            <a:schemeClr val="dk1"/>
                          </a:solidFill>
                          <a:uFillTx/>
                          <a:latin typeface="Times New Roman"/>
                          <a:ea typeface="Calibri"/>
                        </a:rPr>
                        <a:t>Ahmed Rain </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Current Challenges in Job Design</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Calibri"/>
                        </a:rPr>
                        <a:t>8</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tabLst>
                          <a:tab algn="l" pos="0"/>
                        </a:tabLst>
                      </a:pPr>
                      <a:r>
                        <a:rPr b="0" lang="en-IN" sz="2400" strike="noStrike" u="none">
                          <a:solidFill>
                            <a:schemeClr val="dk1"/>
                          </a:solidFill>
                          <a:uFillTx/>
                          <a:latin typeface="Times New Roman"/>
                          <a:ea typeface="Calibri"/>
                        </a:rPr>
                        <a:t>Ahmed Rain </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Current Challenges in Job Satisfaction</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Calibri"/>
                        </a:rPr>
                        <a:t>9</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Times New Roman"/>
                        </a:rPr>
                        <a:t>Rajveer Singh</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r>
              <a:tr h="475200">
                <a:tc>
                  <a:txBody>
                    <a:bodyPr lIns="68400" rIns="68400" tIns="0" bIns="0" anchor="t">
                      <a:noAutofit/>
                    </a:bodyPr>
                    <a:p>
                      <a:pPr defTabSz="914400">
                        <a:lnSpc>
                          <a:spcPct val="107000"/>
                        </a:lnSpc>
                      </a:pPr>
                      <a:r>
                        <a:rPr b="0" lang="en-GB" sz="2400" strike="noStrike" u="none">
                          <a:solidFill>
                            <a:schemeClr val="dk1"/>
                          </a:solidFill>
                          <a:uFillTx/>
                          <a:latin typeface="Times New Roman"/>
                        </a:rPr>
                        <a:t>Impact of Challenges on Employees and Organisational Performance</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Calibri"/>
                        </a:rPr>
                        <a:t>10</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Times New Roman"/>
                        </a:rPr>
                        <a:t>Rajveer Singh</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Critical Analysis of Opportunities and Challenges</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Calibri"/>
                        </a:rPr>
                        <a:t>11</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Times New Roman"/>
                        </a:rPr>
                        <a:t>Rajveer Singh</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Root-Cause Analysis</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Calibri"/>
                        </a:rPr>
                        <a:t>12 -13</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Times New Roman"/>
                        </a:rPr>
                        <a:t>Rajveer Singh</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r>
              <a:tr h="819000">
                <a:tc>
                  <a:txBody>
                    <a:bodyPr lIns="68400" rIns="68400" tIns="0" bIns="0" anchor="t">
                      <a:noAutofit/>
                    </a:bodyPr>
                    <a:p>
                      <a:pPr defTabSz="914400">
                        <a:lnSpc>
                          <a:spcPct val="107000"/>
                        </a:lnSpc>
                      </a:pPr>
                      <a:r>
                        <a:rPr b="0" lang="en-GB" sz="2400" strike="noStrike" u="none">
                          <a:solidFill>
                            <a:schemeClr val="dk1"/>
                          </a:solidFill>
                          <a:uFillTx/>
                          <a:latin typeface="Times New Roman"/>
                        </a:rPr>
                        <a:t>Evidence-Based Recommendation 1: Implement AI-Enabled Job Redesign and Workforce Development</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Calibri"/>
                        </a:rPr>
                        <a:t>14</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Times New Roman"/>
                        </a:rPr>
                        <a:t>Divya Adduru </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r>
              <a:tr h="765360">
                <a:tc>
                  <a:txBody>
                    <a:bodyPr lIns="68400" rIns="68400" tIns="0" bIns="0" anchor="t">
                      <a:noAutofit/>
                    </a:bodyPr>
                    <a:p>
                      <a:pPr defTabSz="914400">
                        <a:lnSpc>
                          <a:spcPct val="107000"/>
                        </a:lnSpc>
                      </a:pPr>
                      <a:r>
                        <a:rPr b="0" lang="en-GB" sz="2400" strike="noStrike" u="none">
                          <a:solidFill>
                            <a:schemeClr val="dk1"/>
                          </a:solidFill>
                          <a:uFillTx/>
                          <a:latin typeface="Times New Roman"/>
                        </a:rPr>
                        <a:t>Evidence-Based Recommendation 2: Enhance Job Satisfaction through Strategic Human Capital Management</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GB" sz="2400" strike="noStrike" u="none">
                          <a:solidFill>
                            <a:schemeClr val="dk1"/>
                          </a:solidFill>
                          <a:uFillTx/>
                          <a:latin typeface="Times New Roman"/>
                        </a:rPr>
                        <a:t>15</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Times New Roman"/>
                        </a:rPr>
                        <a:t>Divya Adduru </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Future of Work Implications</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GB" sz="2400" strike="noStrike" u="none">
                          <a:solidFill>
                            <a:schemeClr val="dk1"/>
                          </a:solidFill>
                          <a:uFillTx/>
                          <a:latin typeface="Times New Roman"/>
                        </a:rPr>
                        <a:t>16</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Times New Roman"/>
                        </a:rPr>
                        <a:t>Divya Adduru </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Conclusion &amp; Overall HRM Strategy</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Calibri"/>
                        </a:rPr>
                        <a:t>17</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Times New Roman"/>
                        </a:rPr>
                        <a:t>Divya Adduru </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Summary</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GB" sz="2400" strike="noStrike" u="none">
                          <a:solidFill>
                            <a:schemeClr val="dk1"/>
                          </a:solidFill>
                          <a:uFillTx/>
                          <a:latin typeface="Times New Roman"/>
                        </a:rPr>
                        <a:t>18</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Calibri"/>
                        </a:rPr>
                        <a:t>Galla Prasith</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Synthesis of Key Findings</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GB" sz="2400" strike="noStrike" u="none">
                          <a:solidFill>
                            <a:schemeClr val="dk1"/>
                          </a:solidFill>
                          <a:uFillTx/>
                          <a:latin typeface="Times New Roman"/>
                        </a:rPr>
                        <a:t>19</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Calibri"/>
                        </a:rPr>
                        <a:t>Galla Prasith</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r>
              <a:tr h="369360">
                <a:tc>
                  <a:txBody>
                    <a:bodyPr lIns="68400" rIns="68400" tIns="0" bIns="0" anchor="t">
                      <a:noAutofit/>
                    </a:bodyPr>
                    <a:p>
                      <a:pPr defTabSz="914400">
                        <a:lnSpc>
                          <a:spcPct val="107000"/>
                        </a:lnSpc>
                      </a:pPr>
                      <a:r>
                        <a:rPr b="0" lang="en-GB" sz="2400" strike="noStrike" u="none">
                          <a:solidFill>
                            <a:schemeClr val="dk1"/>
                          </a:solidFill>
                          <a:uFillTx/>
                          <a:latin typeface="Times New Roman"/>
                        </a:rPr>
                        <a:t>Recommendations</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pPr>
                      <a:r>
                        <a:rPr b="0" lang="en-IN" sz="2400" strike="noStrike" u="none">
                          <a:solidFill>
                            <a:schemeClr val="dk1"/>
                          </a:solidFill>
                          <a:uFillTx/>
                          <a:latin typeface="Times New Roman"/>
                          <a:ea typeface="Calibri"/>
                        </a:rPr>
                        <a:t>20</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lIns="68400" rIns="68400" tIns="0" bIns="0" anchor="t">
                      <a:noAutofit/>
                    </a:bodyPr>
                    <a:p>
                      <a:pPr algn="ctr" defTabSz="914400">
                        <a:lnSpc>
                          <a:spcPct val="107000"/>
                        </a:lnSpc>
                        <a:tabLst>
                          <a:tab algn="l" pos="0"/>
                        </a:tabLst>
                      </a:pPr>
                      <a:r>
                        <a:rPr b="0" lang="en-IN" sz="2400" strike="noStrike" u="none">
                          <a:solidFill>
                            <a:schemeClr val="dk1"/>
                          </a:solidFill>
                          <a:uFillTx/>
                          <a:latin typeface="Times New Roman"/>
                          <a:ea typeface="Calibri"/>
                        </a:rPr>
                        <a:t>Galla Prasith</a:t>
                      </a:r>
                      <a:endParaRPr b="0" lang="en-GB" sz="2400" strike="noStrike" u="none">
                        <a:solidFill>
                          <a:srgbClr val="000000"/>
                        </a:solidFill>
                        <a:uFillTx/>
                        <a:latin typeface="Arial"/>
                      </a:endParaRPr>
                    </a:p>
                  </a:txBody>
                  <a:tcPr anchor="t"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r>
            </a:tbl>
          </a:graphicData>
        </a:graphic>
      </p:graphicFrame>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62" name="Group 2"/>
          <p:cNvGrpSpPr/>
          <p:nvPr/>
        </p:nvGrpSpPr>
        <p:grpSpPr>
          <a:xfrm>
            <a:off x="-685800" y="-312480"/>
            <a:ext cx="19972440" cy="3230640"/>
            <a:chOff x="-685800" y="-312480"/>
            <a:chExt cx="19972440" cy="3230640"/>
          </a:xfrm>
        </p:grpSpPr>
        <p:sp>
          <p:nvSpPr>
            <p:cNvPr id="63" name="Freeform 3"/>
            <p:cNvSpPr/>
            <p:nvPr/>
          </p:nvSpPr>
          <p:spPr>
            <a:xfrm>
              <a:off x="-685800" y="-16776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64" name="TextBox 4"/>
            <p:cNvSpPr/>
            <p:nvPr/>
          </p:nvSpPr>
          <p:spPr>
            <a:xfrm>
              <a:off x="-685800" y="-31248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65" name="TextBox 5"/>
          <p:cNvSpPr/>
          <p:nvPr/>
        </p:nvSpPr>
        <p:spPr>
          <a:xfrm>
            <a:off x="5341320" y="669960"/>
            <a:ext cx="7605360" cy="692640"/>
          </a:xfrm>
          <a:prstGeom prst="rect">
            <a:avLst/>
          </a:prstGeom>
          <a:noFill/>
          <a:ln w="0">
            <a:noFill/>
          </a:ln>
        </p:spPr>
        <p:style>
          <a:lnRef idx="0"/>
          <a:fillRef idx="0"/>
          <a:effectRef idx="0"/>
          <a:fontRef idx="minor"/>
        </p:style>
        <p:txBody>
          <a:bodyPr lIns="0" rIns="0" tIns="0" bIns="0" anchor="t">
            <a:spAutoFit/>
          </a:bodyPr>
          <a:p>
            <a:pPr algn="ctr" defTabSz="914400">
              <a:lnSpc>
                <a:spcPts val="5451"/>
              </a:lnSpc>
            </a:pPr>
            <a:r>
              <a:rPr b="1" lang="en-US" sz="5400" strike="noStrike" u="sng">
                <a:solidFill>
                  <a:srgbClr val="1b5543"/>
                </a:solidFill>
                <a:uFillTx/>
                <a:latin typeface="Times New Roman Bold"/>
                <a:ea typeface="Times New Roman Bold"/>
              </a:rPr>
              <a:t>INTRODUCTION</a:t>
            </a:r>
            <a:endParaRPr b="0" lang="en-GB" sz="5400" strike="noStrike" u="none">
              <a:solidFill>
                <a:srgbClr val="000000"/>
              </a:solidFill>
              <a:uFillTx/>
              <a:latin typeface="Arial"/>
            </a:endParaRPr>
          </a:p>
        </p:txBody>
      </p:sp>
      <p:sp>
        <p:nvSpPr>
          <p:cNvPr id="66" name="Rectangle 5"/>
          <p:cNvSpPr/>
          <p:nvPr/>
        </p:nvSpPr>
        <p:spPr>
          <a:xfrm>
            <a:off x="464400" y="1714680"/>
            <a:ext cx="9753120" cy="7404840"/>
          </a:xfrm>
          <a:prstGeom prst="rect">
            <a:avLst/>
          </a:prstGeom>
          <a:noFill/>
          <a:ln w="0">
            <a:noFill/>
          </a:ln>
        </p:spPr>
        <p:style>
          <a:lnRef idx="0"/>
          <a:fillRef idx="0"/>
          <a:effectRef idx="0"/>
          <a:fontRef idx="minor"/>
        </p:style>
        <p:txBody>
          <a:bodyPr lIns="90000" rIns="90000" tIns="45000" bIns="45000" anchor="t">
            <a:spAutoFit/>
          </a:bodyPr>
          <a:p>
            <a:pPr marL="343080" indent="-343080" algn="just" defTabSz="914400">
              <a:lnSpc>
                <a:spcPct val="150000"/>
              </a:lnSpc>
              <a:buFont typeface="Arial"/>
              <a:buChar char="●"/>
            </a:pPr>
            <a:r>
              <a:rPr b="1" i="1" lang="en-IN" sz="3200" strike="noStrike" u="none">
                <a:solidFill>
                  <a:schemeClr val="dk1"/>
                </a:solidFill>
                <a:uFillTx/>
                <a:latin typeface="Times New Roman"/>
                <a:ea typeface="Times New Roman"/>
              </a:rPr>
              <a:t>NHS England</a:t>
            </a:r>
            <a:r>
              <a:rPr b="0" lang="en-IN" sz="3200" strike="noStrike" u="none">
                <a:solidFill>
                  <a:schemeClr val="dk1"/>
                </a:solidFill>
                <a:uFillTx/>
                <a:latin typeface="Times New Roman"/>
                <a:ea typeface="Times New Roman"/>
              </a:rPr>
              <a:t> provides health care services with a workforce that is extensive and varied (NHS, 2026a).</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1" i="1" lang="en-IN" sz="3200" strike="noStrike" u="none">
                <a:solidFill>
                  <a:schemeClr val="dk1"/>
                </a:solidFill>
                <a:uFillTx/>
                <a:latin typeface="Times New Roman"/>
                <a:ea typeface="Times New Roman"/>
              </a:rPr>
              <a:t>Human Capital Management </a:t>
            </a:r>
            <a:r>
              <a:rPr b="0" lang="en-IN" sz="3200" strike="noStrike" u="none">
                <a:solidFill>
                  <a:schemeClr val="dk1"/>
                </a:solidFill>
                <a:uFillTx/>
                <a:latin typeface="Times New Roman"/>
                <a:ea typeface="Times New Roman"/>
              </a:rPr>
              <a:t>empowers workforce skills, employees' job satisfaction and organisational effectiveness.</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Good job design leads to increased satisfaction, motivation, wellbeing, productivity and retention.</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This presentation focuses on practices, challenges, opportunities, recommendations, and implications for the future workforce.</a:t>
            </a:r>
            <a:endParaRPr b="0" lang="en-GB" sz="3200" strike="noStrike" u="none">
              <a:solidFill>
                <a:srgbClr val="000000"/>
              </a:solidFill>
              <a:uFillTx/>
              <a:latin typeface="Arial"/>
            </a:endParaRPr>
          </a:p>
        </p:txBody>
      </p:sp>
      <p:sp>
        <p:nvSpPr>
          <p:cNvPr id="67" name="Rectangle 7"/>
          <p:cNvSpPr/>
          <p:nvPr/>
        </p:nvSpPr>
        <p:spPr>
          <a:xfrm>
            <a:off x="10744200" y="7200720"/>
            <a:ext cx="7543440" cy="118692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50000"/>
              </a:lnSpc>
            </a:pPr>
            <a:r>
              <a:rPr b="1" lang="en-IN" sz="2400" strike="noStrike" u="none">
                <a:solidFill>
                  <a:schemeClr val="dk1"/>
                </a:solidFill>
                <a:uFillTx/>
                <a:latin typeface="Times New Roman"/>
                <a:ea typeface="Times New Roman"/>
              </a:rPr>
              <a:t>Figure 1: NHS England</a:t>
            </a:r>
            <a:endParaRPr b="0" lang="en-GB" sz="2400" strike="noStrike" u="none">
              <a:solidFill>
                <a:srgbClr val="000000"/>
              </a:solidFill>
              <a:uFillTx/>
              <a:latin typeface="Arial"/>
            </a:endParaRPr>
          </a:p>
          <a:p>
            <a:pPr algn="ctr" defTabSz="914400">
              <a:lnSpc>
                <a:spcPct val="150000"/>
              </a:lnSpc>
            </a:pPr>
            <a:r>
              <a:rPr b="0" lang="en-IN" sz="2400" strike="noStrike" u="none">
                <a:solidFill>
                  <a:schemeClr val="dk1"/>
                </a:solidFill>
                <a:uFillTx/>
                <a:latin typeface="Times New Roman"/>
                <a:ea typeface="Times New Roman"/>
              </a:rPr>
              <a:t>(Source: NHS, 2026a)</a:t>
            </a:r>
            <a:endParaRPr b="0" lang="en-GB" sz="2400" strike="noStrike" u="none">
              <a:solidFill>
                <a:srgbClr val="000000"/>
              </a:solidFill>
              <a:uFillTx/>
              <a:latin typeface="Arial"/>
            </a:endParaRPr>
          </a:p>
        </p:txBody>
      </p:sp>
      <p:sp>
        <p:nvSpPr>
          <p:cNvPr id="68" name="Rectangle 8"/>
          <p:cNvSpPr/>
          <p:nvPr/>
        </p:nvSpPr>
        <p:spPr>
          <a:xfrm>
            <a:off x="230400" y="66492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Galla Prasith</a:t>
            </a:r>
            <a:br>
              <a:rPr sz="2400"/>
            </a:br>
            <a:r>
              <a:rPr b="1" lang="en-US" sz="2400" strike="noStrike" u="sng">
                <a:solidFill>
                  <a:schemeClr val="dk1"/>
                </a:solidFill>
                <a:uFillTx/>
                <a:latin typeface="Times New Roman Bold"/>
                <a:ea typeface="Times New Roman Bold"/>
              </a:rPr>
              <a:t>ID: </a:t>
            </a:r>
            <a:r>
              <a:rPr b="1" lang="en-US" sz="2400" strike="noStrike" u="none">
                <a:solidFill>
                  <a:schemeClr val="dk1"/>
                </a:solidFill>
                <a:uFillTx/>
                <a:latin typeface="Times New Roman"/>
                <a:ea typeface="Times New Roman"/>
              </a:rPr>
              <a:t>2543438</a:t>
            </a:r>
            <a:endParaRPr b="0" lang="en-GB" sz="2400" strike="noStrike" u="none">
              <a:solidFill>
                <a:srgbClr val="000000"/>
              </a:solidFill>
              <a:uFillTx/>
              <a:latin typeface="Arial"/>
            </a:endParaRPr>
          </a:p>
        </p:txBody>
      </p:sp>
      <p:pic>
        <p:nvPicPr>
          <p:cNvPr id="69" name="Picture 9" descr=""/>
          <p:cNvPicPr/>
          <p:nvPr/>
        </p:nvPicPr>
        <p:blipFill>
          <a:blip r:embed="rId1"/>
          <a:stretch/>
        </p:blipFill>
        <p:spPr>
          <a:xfrm>
            <a:off x="11049120" y="3467160"/>
            <a:ext cx="6481440" cy="3645720"/>
          </a:xfrm>
          <a:prstGeom prst="rect">
            <a:avLst/>
          </a:prstGeom>
          <a:noFill/>
          <a:ln w="0">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70" name="Group 2"/>
          <p:cNvGrpSpPr/>
          <p:nvPr/>
        </p:nvGrpSpPr>
        <p:grpSpPr>
          <a:xfrm>
            <a:off x="-842400" y="-898560"/>
            <a:ext cx="19972440" cy="3230640"/>
            <a:chOff x="-842400" y="-898560"/>
            <a:chExt cx="19972440" cy="3230640"/>
          </a:xfrm>
        </p:grpSpPr>
        <p:sp>
          <p:nvSpPr>
            <p:cNvPr id="71"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72"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73" name="Freeform 15"/>
          <p:cNvSpPr/>
          <p:nvPr/>
        </p:nvSpPr>
        <p:spPr>
          <a:xfrm>
            <a:off x="10612800" y="4127040"/>
            <a:ext cx="1357920" cy="1357920"/>
          </a:xfrm>
          <a:custGeom>
            <a:avLst/>
            <a:gdLst>
              <a:gd name="textAreaLeft" fmla="*/ 0 w 1357920"/>
              <a:gd name="textAreaRight" fmla="*/ 1358280 w 1357920"/>
              <a:gd name="textAreaTop" fmla="*/ 0 h 1357920"/>
              <a:gd name="textAreaBottom" fmla="*/ 1358280 h 1357920"/>
            </a:gdLst>
            <a:ahLst/>
            <a:rect l="textAreaLeft" t="textAreaTop" r="textAreaRight" b="textAreaBottom"/>
            <a:pathLst>
              <a:path w="1358431" h="1358431">
                <a:moveTo>
                  <a:pt x="0" y="0"/>
                </a:moveTo>
                <a:lnTo>
                  <a:pt x="1358431" y="0"/>
                </a:lnTo>
                <a:lnTo>
                  <a:pt x="1358431" y="1358431"/>
                </a:lnTo>
                <a:lnTo>
                  <a:pt x="0" y="1358431"/>
                </a:lnTo>
                <a:lnTo>
                  <a:pt x="0" y="0"/>
                </a:lnTo>
                <a:close/>
              </a:path>
            </a:pathLst>
          </a:custGeom>
          <a:blipFill rotWithShape="0">
            <a:blip r:embed="rId1">
              <a:extLst>
                <a:ext uri="{96DAC541-7B7A-43D3-8B79-37D633B846F1}">
                  <asvg:svgBlip xmlns:asvg="http://schemas.microsoft.com/office/drawing/2016/SVG/main" r:embed="rId2"/>
                </a:ext>
              </a:extLst>
            </a:blip>
            <a:srcRect/>
            <a:stretch/>
          </a:blip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74" name="Freeform 16"/>
          <p:cNvSpPr/>
          <p:nvPr/>
        </p:nvSpPr>
        <p:spPr>
          <a:xfrm>
            <a:off x="10612800" y="8575560"/>
            <a:ext cx="1357920" cy="1357920"/>
          </a:xfrm>
          <a:custGeom>
            <a:avLst/>
            <a:gdLst>
              <a:gd name="textAreaLeft" fmla="*/ 0 w 1357920"/>
              <a:gd name="textAreaRight" fmla="*/ 1358280 w 1357920"/>
              <a:gd name="textAreaTop" fmla="*/ 0 h 1357920"/>
              <a:gd name="textAreaBottom" fmla="*/ 1358280 h 1357920"/>
            </a:gdLst>
            <a:ahLst/>
            <a:rect l="textAreaLeft" t="textAreaTop" r="textAreaRight" b="textAreaBottom"/>
            <a:pathLst>
              <a:path w="1358431" h="1358431">
                <a:moveTo>
                  <a:pt x="0" y="0"/>
                </a:moveTo>
                <a:lnTo>
                  <a:pt x="1358431" y="0"/>
                </a:lnTo>
                <a:lnTo>
                  <a:pt x="1358431" y="1358430"/>
                </a:lnTo>
                <a:lnTo>
                  <a:pt x="0" y="1358430"/>
                </a:lnTo>
                <a:lnTo>
                  <a:pt x="0" y="0"/>
                </a:lnTo>
                <a:close/>
              </a:path>
            </a:pathLst>
          </a:custGeom>
          <a:blipFill rotWithShape="0">
            <a:blip r:embed="rId3">
              <a:extLst>
                <a:ext uri="{96DAC541-7B7A-43D3-8B79-37D633B846F1}">
                  <asvg:svgBlip xmlns:asvg="http://schemas.microsoft.com/office/drawing/2016/SVG/main" r:embed="rId4"/>
                </a:ext>
              </a:extLst>
            </a:blip>
            <a:srcRect/>
            <a:stretch>
              <a:fillRect l="-13" t="-13" r="-13" b="-13"/>
            </a:stretch>
          </a:blip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grpSp>
        <p:nvGrpSpPr>
          <p:cNvPr id="75" name="Group 17"/>
          <p:cNvGrpSpPr/>
          <p:nvPr/>
        </p:nvGrpSpPr>
        <p:grpSpPr>
          <a:xfrm>
            <a:off x="9144000" y="4637160"/>
            <a:ext cx="4737240" cy="4620600"/>
            <a:chOff x="9144000" y="4637160"/>
            <a:chExt cx="4737240" cy="4620600"/>
          </a:xfrm>
        </p:grpSpPr>
        <p:sp>
          <p:nvSpPr>
            <p:cNvPr id="76" name="Freeform 18"/>
            <p:cNvSpPr/>
            <p:nvPr/>
          </p:nvSpPr>
          <p:spPr>
            <a:xfrm>
              <a:off x="9144000" y="4806000"/>
              <a:ext cx="4737240" cy="4451760"/>
            </a:xfrm>
            <a:custGeom>
              <a:avLst/>
              <a:gdLst>
                <a:gd name="textAreaLeft" fmla="*/ 0 w 4737240"/>
                <a:gd name="textAreaRight" fmla="*/ 4737600 w 4737240"/>
                <a:gd name="textAreaTop" fmla="*/ 0 h 4451760"/>
                <a:gd name="textAreaBottom" fmla="*/ 4452120 h 4451760"/>
              </a:gdLst>
              <a:ahLst/>
              <a:rect l="textAreaLeft" t="textAreaTop" r="textAreaRight" b="textAreaBottom"/>
              <a:pathLst>
                <a:path w="1069332" h="1004898">
                  <a:moveTo>
                    <a:pt x="83340" y="0"/>
                  </a:moveTo>
                  <a:lnTo>
                    <a:pt x="985993" y="0"/>
                  </a:lnTo>
                  <a:cubicBezTo>
                    <a:pt x="1008096" y="0"/>
                    <a:pt x="1029293" y="8780"/>
                    <a:pt x="1044923" y="24410"/>
                  </a:cubicBezTo>
                  <a:cubicBezTo>
                    <a:pt x="1060552" y="40039"/>
                    <a:pt x="1069332" y="61237"/>
                    <a:pt x="1069332" y="83340"/>
                  </a:cubicBezTo>
                  <a:lnTo>
                    <a:pt x="1069332" y="921558"/>
                  </a:lnTo>
                  <a:cubicBezTo>
                    <a:pt x="1069332" y="967585"/>
                    <a:pt x="1032020" y="1004898"/>
                    <a:pt x="985993" y="1004898"/>
                  </a:cubicBezTo>
                  <a:lnTo>
                    <a:pt x="83340" y="1004898"/>
                  </a:lnTo>
                  <a:cubicBezTo>
                    <a:pt x="37312" y="1004898"/>
                    <a:pt x="0" y="967585"/>
                    <a:pt x="0" y="921558"/>
                  </a:cubicBezTo>
                  <a:lnTo>
                    <a:pt x="0" y="83340"/>
                  </a:lnTo>
                  <a:cubicBezTo>
                    <a:pt x="0" y="37312"/>
                    <a:pt x="37312" y="0"/>
                    <a:pt x="83340" y="0"/>
                  </a:cubicBezTo>
                  <a:close/>
                </a:path>
              </a:pathLst>
            </a:custGeom>
            <a:solidFill>
              <a:srgbClr val="f2f5f5"/>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77" name="TextBox 19"/>
            <p:cNvSpPr/>
            <p:nvPr/>
          </p:nvSpPr>
          <p:spPr>
            <a:xfrm>
              <a:off x="9144000" y="4637160"/>
              <a:ext cx="4737240" cy="462060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78" name="TextBox 5"/>
          <p:cNvSpPr/>
          <p:nvPr/>
        </p:nvSpPr>
        <p:spPr>
          <a:xfrm>
            <a:off x="5181480" y="637560"/>
            <a:ext cx="9745920" cy="692640"/>
          </a:xfrm>
          <a:prstGeom prst="rect">
            <a:avLst/>
          </a:prstGeom>
          <a:noFill/>
          <a:ln w="0">
            <a:noFill/>
          </a:ln>
        </p:spPr>
        <p:style>
          <a:lnRef idx="0"/>
          <a:fillRef idx="0"/>
          <a:effectRef idx="0"/>
          <a:fontRef idx="minor"/>
        </p:style>
        <p:txBody>
          <a:bodyPr lIns="0" rIns="0" tIns="0" bIns="0" anchor="t">
            <a:spAutoFit/>
          </a:bodyPr>
          <a:p>
            <a:pPr algn="ctr" defTabSz="914400">
              <a:lnSpc>
                <a:spcPts val="5451"/>
              </a:lnSpc>
            </a:pPr>
            <a:r>
              <a:rPr b="1" lang="en-US" sz="5400" strike="noStrike" u="sng">
                <a:solidFill>
                  <a:srgbClr val="1b5543"/>
                </a:solidFill>
                <a:uFillTx/>
                <a:latin typeface="Times New Roman Bold"/>
                <a:ea typeface="Times New Roman Bold"/>
              </a:rPr>
              <a:t>ORGANISATION OVERVIEW</a:t>
            </a:r>
            <a:endParaRPr b="0" lang="en-GB" sz="5400" strike="noStrike" u="none">
              <a:solidFill>
                <a:srgbClr val="000000"/>
              </a:solidFill>
              <a:uFillTx/>
              <a:latin typeface="Arial"/>
            </a:endParaRPr>
          </a:p>
        </p:txBody>
      </p:sp>
      <p:graphicFrame>
        <p:nvGraphicFramePr>
          <p:cNvPr id="1" name="Diagram1"/>
          <p:cNvGraphicFramePr/>
          <p:nvPr>
            <p:extLst>
              <p:ext uri="{D42A27DB-BD31-4B8C-83A1-F6EECF244321}">
                <p14:modId xmlns:p14="http://schemas.microsoft.com/office/powerpoint/2010/main" val="2757519985"/>
              </p:ext>
            </p:extLst>
          </p:nvPr>
        </p:nvGraphicFramePr>
        <p:xfrm>
          <a:off x="111240" y="2226960"/>
          <a:ext cx="10210320" cy="721656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2" name="Diagram2"/>
          <p:cNvGraphicFramePr/>
          <p:nvPr>
            <p:extLst>
              <p:ext uri="{D42A27DB-BD31-4B8C-83A1-F6EECF244321}">
                <p14:modId xmlns:p14="http://schemas.microsoft.com/office/powerpoint/2010/main" val="2905194152"/>
              </p:ext>
            </p:extLst>
          </p:nvPr>
        </p:nvGraphicFramePr>
        <p:xfrm>
          <a:off x="111240" y="2226960"/>
          <a:ext cx="10210320" cy="7216560"/>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pic>
        <p:nvPicPr>
          <p:cNvPr id="79" name="image6.png" descr=""/>
          <p:cNvPicPr/>
          <p:nvPr/>
        </p:nvPicPr>
        <p:blipFill>
          <a:blip r:embed="rId15"/>
          <a:stretch/>
        </p:blipFill>
        <p:spPr>
          <a:xfrm>
            <a:off x="10892520" y="1975680"/>
            <a:ext cx="7242840" cy="5758200"/>
          </a:xfrm>
          <a:prstGeom prst="rect">
            <a:avLst/>
          </a:prstGeom>
          <a:noFill/>
          <a:ln w="25400">
            <a:solidFill>
              <a:srgbClr val="000000"/>
            </a:solidFill>
            <a:round/>
          </a:ln>
        </p:spPr>
      </p:pic>
      <p:sp>
        <p:nvSpPr>
          <p:cNvPr id="80" name="Rectangle 5"/>
          <p:cNvSpPr/>
          <p:nvPr/>
        </p:nvSpPr>
        <p:spPr>
          <a:xfrm>
            <a:off x="11466000" y="7874640"/>
            <a:ext cx="6095520" cy="118692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50000"/>
              </a:lnSpc>
            </a:pPr>
            <a:r>
              <a:rPr b="1" lang="en-IN" sz="2400" strike="noStrike" u="none">
                <a:solidFill>
                  <a:schemeClr val="dk1"/>
                </a:solidFill>
                <a:uFillTx/>
                <a:latin typeface="Times New Roman"/>
                <a:ea typeface="Times New Roman"/>
              </a:rPr>
              <a:t>Figure 2: Total Workforce at NHS England</a:t>
            </a:r>
            <a:endParaRPr b="0" lang="en-GB" sz="2400" strike="noStrike" u="none">
              <a:solidFill>
                <a:srgbClr val="000000"/>
              </a:solidFill>
              <a:uFillTx/>
              <a:latin typeface="Arial"/>
            </a:endParaRPr>
          </a:p>
          <a:p>
            <a:pPr algn="ctr" defTabSz="914400">
              <a:lnSpc>
                <a:spcPct val="150000"/>
              </a:lnSpc>
            </a:pPr>
            <a:r>
              <a:rPr b="0" lang="en-IN" sz="2400" strike="noStrike" u="none">
                <a:solidFill>
                  <a:schemeClr val="dk1"/>
                </a:solidFill>
                <a:uFillTx/>
                <a:latin typeface="Times New Roman"/>
                <a:ea typeface="Times New Roman"/>
              </a:rPr>
              <a:t>(Source: Yang, 2025)</a:t>
            </a:r>
            <a:endParaRPr b="0" lang="en-GB" sz="2400" strike="noStrike" u="none">
              <a:solidFill>
                <a:srgbClr val="000000"/>
              </a:solidFill>
              <a:uFillTx/>
              <a:latin typeface="Arial"/>
            </a:endParaRPr>
          </a:p>
        </p:txBody>
      </p:sp>
      <p:sp>
        <p:nvSpPr>
          <p:cNvPr id="81" name="Rectangle 13"/>
          <p:cNvSpPr/>
          <p:nvPr/>
        </p:nvSpPr>
        <p:spPr>
          <a:xfrm>
            <a:off x="228600" y="54000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Galla Prasith</a:t>
            </a:r>
            <a:br>
              <a:rPr sz="2400"/>
            </a:br>
            <a:r>
              <a:rPr b="1" lang="en-US" sz="2400" strike="noStrike" u="sng">
                <a:solidFill>
                  <a:schemeClr val="dk1"/>
                </a:solidFill>
                <a:uFillTx/>
                <a:latin typeface="Times New Roman Bold"/>
                <a:ea typeface="Times New Roman Bold"/>
              </a:rPr>
              <a:t>ID: </a:t>
            </a:r>
            <a:r>
              <a:rPr b="1" lang="en-US" sz="2400" strike="noStrike" u="none">
                <a:solidFill>
                  <a:schemeClr val="dk1"/>
                </a:solidFill>
                <a:uFillTx/>
                <a:latin typeface="Times New Roman"/>
                <a:ea typeface="Times New Roman"/>
              </a:rPr>
              <a:t>2543438</a:t>
            </a:r>
            <a:endParaRPr b="0" lang="en-GB" sz="2400" strike="noStrike" u="none">
              <a:solidFill>
                <a:srgbClr val="000000"/>
              </a:solidFill>
              <a:uFillTx/>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82" name="Group 2"/>
          <p:cNvGrpSpPr/>
          <p:nvPr/>
        </p:nvGrpSpPr>
        <p:grpSpPr>
          <a:xfrm>
            <a:off x="-842400" y="-898560"/>
            <a:ext cx="19972440" cy="3230640"/>
            <a:chOff x="-842400" y="-898560"/>
            <a:chExt cx="19972440" cy="3230640"/>
          </a:xfrm>
        </p:grpSpPr>
        <p:sp>
          <p:nvSpPr>
            <p:cNvPr id="83"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84"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85" name="TextBox 5"/>
          <p:cNvSpPr/>
          <p:nvPr/>
        </p:nvSpPr>
        <p:spPr>
          <a:xfrm>
            <a:off x="3857760" y="124200"/>
            <a:ext cx="11581920" cy="1384200"/>
          </a:xfrm>
          <a:prstGeom prst="rect">
            <a:avLst/>
          </a:prstGeom>
          <a:noFill/>
          <a:ln w="0">
            <a:noFill/>
          </a:ln>
        </p:spPr>
        <p:style>
          <a:lnRef idx="0"/>
          <a:fillRef idx="0"/>
          <a:effectRef idx="0"/>
          <a:fontRef idx="minor"/>
        </p:style>
        <p:txBody>
          <a:bodyPr lIns="0" rIns="0" tIns="0" bIns="0" anchor="t">
            <a:spAutoFit/>
          </a:bodyPr>
          <a:p>
            <a:pPr algn="ctr" defTabSz="914400">
              <a:lnSpc>
                <a:spcPts val="5451"/>
              </a:lnSpc>
            </a:pPr>
            <a:r>
              <a:rPr b="1" lang="en-US" sz="4400" strike="noStrike" u="sng">
                <a:solidFill>
                  <a:srgbClr val="1b5543"/>
                </a:solidFill>
                <a:uFillTx/>
                <a:latin typeface="Times New Roman Bold"/>
                <a:ea typeface="Times New Roman Bold"/>
              </a:rPr>
              <a:t>CONCEPT OF JOB DESIGN AND JOB SATISFACTION</a:t>
            </a:r>
            <a:endParaRPr b="0" lang="en-GB" sz="4400" strike="noStrike" u="none">
              <a:solidFill>
                <a:srgbClr val="000000"/>
              </a:solidFill>
              <a:uFillTx/>
              <a:latin typeface="Arial"/>
            </a:endParaRPr>
          </a:p>
        </p:txBody>
      </p:sp>
      <p:sp>
        <p:nvSpPr>
          <p:cNvPr id="86" name="Rectangle 4"/>
          <p:cNvSpPr/>
          <p:nvPr/>
        </p:nvSpPr>
        <p:spPr>
          <a:xfrm>
            <a:off x="504720" y="1562040"/>
            <a:ext cx="9143640" cy="8415360"/>
          </a:xfrm>
          <a:prstGeom prst="rect">
            <a:avLst/>
          </a:prstGeom>
          <a:noFill/>
          <a:ln w="0">
            <a:noFill/>
          </a:ln>
        </p:spPr>
        <p:style>
          <a:lnRef idx="0"/>
          <a:fillRef idx="0"/>
          <a:effectRef idx="0"/>
          <a:fontRef idx="minor"/>
        </p:style>
        <p:txBody>
          <a:bodyPr lIns="90000" rIns="90000" tIns="45000" bIns="45000" anchor="t">
            <a:spAutoFit/>
          </a:bodyPr>
          <a:p>
            <a:pPr marL="343080" indent="-343080" algn="just" defTabSz="914400">
              <a:lnSpc>
                <a:spcPct val="150000"/>
              </a:lnSpc>
              <a:buFont typeface="Arial"/>
              <a:buChar char="●"/>
            </a:pPr>
            <a:r>
              <a:rPr b="1" i="1" lang="en-IN" sz="2800" strike="noStrike" u="none">
                <a:solidFill>
                  <a:schemeClr val="dk1"/>
                </a:solidFill>
                <a:uFillTx/>
                <a:latin typeface="Times New Roman"/>
                <a:ea typeface="Times New Roman"/>
              </a:rPr>
              <a:t>Job design</a:t>
            </a:r>
            <a:r>
              <a:rPr b="0" lang="en-IN" sz="2800" strike="noStrike" u="none">
                <a:solidFill>
                  <a:schemeClr val="dk1"/>
                </a:solidFill>
                <a:uFillTx/>
                <a:latin typeface="Times New Roman"/>
                <a:ea typeface="Times New Roman"/>
              </a:rPr>
              <a:t> organises tasks, responsibilities, roles, and working conditions in order to enhance employee performance (Stone, Cox, and Gavin, 2020).</a:t>
            </a:r>
            <a:endParaRPr b="0" lang="en-GB" sz="2800" strike="noStrike" u="none">
              <a:solidFill>
                <a:srgbClr val="000000"/>
              </a:solidFill>
              <a:uFillTx/>
              <a:latin typeface="Arial"/>
            </a:endParaRPr>
          </a:p>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According to the </a:t>
            </a:r>
            <a:r>
              <a:rPr b="1" i="1" lang="en-IN" sz="2800" strike="noStrike" u="none">
                <a:solidFill>
                  <a:schemeClr val="dk1"/>
                </a:solidFill>
                <a:uFillTx/>
                <a:latin typeface="Times New Roman"/>
                <a:ea typeface="Times New Roman"/>
              </a:rPr>
              <a:t>Job Characteristics Model,</a:t>
            </a:r>
            <a:r>
              <a:rPr b="0" lang="en-IN" sz="2800" strike="noStrike" u="none">
                <a:solidFill>
                  <a:schemeClr val="dk1"/>
                </a:solidFill>
                <a:uFillTx/>
                <a:latin typeface="Times New Roman"/>
                <a:ea typeface="Times New Roman"/>
              </a:rPr>
              <a:t> dimensions of interest are skill variety, task identity, significance, autonomy, and feedback (Tcharmtchi </a:t>
            </a:r>
            <a:r>
              <a:rPr b="0" i="1" lang="en-IN" sz="2800" strike="noStrike" u="none">
                <a:solidFill>
                  <a:schemeClr val="dk1"/>
                </a:solidFill>
                <a:uFillTx/>
                <a:latin typeface="Times New Roman"/>
                <a:ea typeface="Times New Roman"/>
              </a:rPr>
              <a:t>et al. </a:t>
            </a:r>
            <a:r>
              <a:rPr b="0" lang="en-IN" sz="2800" strike="noStrike" u="none">
                <a:solidFill>
                  <a:schemeClr val="dk1"/>
                </a:solidFill>
                <a:uFillTx/>
                <a:latin typeface="Times New Roman"/>
                <a:ea typeface="Times New Roman"/>
              </a:rPr>
              <a:t>2023).</a:t>
            </a:r>
            <a:endParaRPr b="0" lang="en-GB" sz="2800" strike="noStrike" u="none">
              <a:solidFill>
                <a:srgbClr val="000000"/>
              </a:solidFill>
              <a:uFillTx/>
              <a:latin typeface="Arial"/>
            </a:endParaRPr>
          </a:p>
          <a:p>
            <a:pPr marL="343080" indent="-343080" algn="just" defTabSz="914400">
              <a:lnSpc>
                <a:spcPct val="150000"/>
              </a:lnSpc>
              <a:buFont typeface="Arial"/>
              <a:buChar char="●"/>
            </a:pPr>
            <a:r>
              <a:rPr b="1" i="1" lang="en-IN" sz="2800" strike="noStrike" u="none">
                <a:solidFill>
                  <a:schemeClr val="dk1"/>
                </a:solidFill>
                <a:uFillTx/>
                <a:latin typeface="Times New Roman"/>
                <a:ea typeface="Times New Roman"/>
              </a:rPr>
              <a:t>Job satisfaction</a:t>
            </a:r>
            <a:r>
              <a:rPr b="0" lang="en-IN" sz="2800" strike="noStrike" u="none">
                <a:solidFill>
                  <a:schemeClr val="dk1"/>
                </a:solidFill>
                <a:uFillTx/>
                <a:latin typeface="Times New Roman"/>
                <a:ea typeface="Times New Roman"/>
              </a:rPr>
              <a:t> is a key factor in employees' attitudes towards their job, which helps with the motivation and retention process (Armstrong, 2021).</a:t>
            </a:r>
            <a:endParaRPr b="0" lang="en-GB" sz="2800" strike="noStrike" u="none">
              <a:solidFill>
                <a:srgbClr val="000000"/>
              </a:solidFill>
              <a:uFillTx/>
              <a:latin typeface="Arial"/>
            </a:endParaRPr>
          </a:p>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In this context, the knowledge, skills and experience of satisfied employees are regarded by </a:t>
            </a:r>
            <a:r>
              <a:rPr b="1" i="1" lang="en-IN" sz="2800" strike="noStrike" u="none">
                <a:solidFill>
                  <a:schemeClr val="dk1"/>
                </a:solidFill>
                <a:uFillTx/>
                <a:latin typeface="Times New Roman"/>
                <a:ea typeface="Times New Roman"/>
              </a:rPr>
              <a:t>Human Capital Theory</a:t>
            </a:r>
            <a:r>
              <a:rPr b="0" lang="en-IN" sz="2800" strike="noStrike" u="none">
                <a:solidFill>
                  <a:schemeClr val="dk1"/>
                </a:solidFill>
                <a:uFillTx/>
                <a:latin typeface="Times New Roman"/>
                <a:ea typeface="Times New Roman"/>
              </a:rPr>
              <a:t> as paying organisational investments (Yakusheva, Lee, and Weiss, 2024).</a:t>
            </a:r>
            <a:endParaRPr b="0" lang="en-GB" sz="2800" strike="noStrike" u="none">
              <a:solidFill>
                <a:srgbClr val="000000"/>
              </a:solidFill>
              <a:uFillTx/>
              <a:latin typeface="Arial"/>
            </a:endParaRPr>
          </a:p>
        </p:txBody>
      </p:sp>
      <p:pic>
        <p:nvPicPr>
          <p:cNvPr id="87" name="image7.png" descr=""/>
          <p:cNvPicPr/>
          <p:nvPr/>
        </p:nvPicPr>
        <p:blipFill>
          <a:blip r:embed="rId1"/>
          <a:stretch/>
        </p:blipFill>
        <p:spPr>
          <a:xfrm>
            <a:off x="10239480" y="1759680"/>
            <a:ext cx="7543440" cy="6401520"/>
          </a:xfrm>
          <a:prstGeom prst="rect">
            <a:avLst/>
          </a:prstGeom>
          <a:noFill/>
          <a:ln w="25400">
            <a:solidFill>
              <a:srgbClr val="000000"/>
            </a:solidFill>
            <a:round/>
          </a:ln>
        </p:spPr>
      </p:pic>
      <p:sp>
        <p:nvSpPr>
          <p:cNvPr id="88" name="Rectangle 5"/>
          <p:cNvSpPr/>
          <p:nvPr/>
        </p:nvSpPr>
        <p:spPr>
          <a:xfrm>
            <a:off x="10943640" y="8469000"/>
            <a:ext cx="6476760" cy="118692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50000"/>
              </a:lnSpc>
            </a:pPr>
            <a:r>
              <a:rPr b="1" lang="en-IN" sz="2400" strike="noStrike" u="none">
                <a:solidFill>
                  <a:schemeClr val="dk1"/>
                </a:solidFill>
                <a:uFillTx/>
                <a:latin typeface="Times New Roman"/>
                <a:ea typeface="Times New Roman"/>
              </a:rPr>
              <a:t>Figure 3: Job Characteristics Model</a:t>
            </a:r>
            <a:endParaRPr b="0" lang="en-GB" sz="2400" strike="noStrike" u="none">
              <a:solidFill>
                <a:srgbClr val="000000"/>
              </a:solidFill>
              <a:uFillTx/>
              <a:latin typeface="Arial"/>
            </a:endParaRPr>
          </a:p>
          <a:p>
            <a:pPr algn="ctr" defTabSz="914400">
              <a:lnSpc>
                <a:spcPct val="150000"/>
              </a:lnSpc>
            </a:pPr>
            <a:r>
              <a:rPr b="0" lang="en-IN" sz="2400" strike="noStrike" u="none">
                <a:solidFill>
                  <a:schemeClr val="dk1"/>
                </a:solidFill>
                <a:uFillTx/>
                <a:latin typeface="Times New Roman"/>
                <a:ea typeface="Times New Roman"/>
              </a:rPr>
              <a:t>(Source: Tcharmtchi </a:t>
            </a:r>
            <a:r>
              <a:rPr b="0" i="1" lang="en-IN" sz="2400" strike="noStrike" u="none">
                <a:solidFill>
                  <a:schemeClr val="dk1"/>
                </a:solidFill>
                <a:uFillTx/>
                <a:latin typeface="Times New Roman"/>
                <a:ea typeface="Times New Roman"/>
              </a:rPr>
              <a:t>et al. </a:t>
            </a:r>
            <a:r>
              <a:rPr b="0" lang="en-IN" sz="2400" strike="noStrike" u="none">
                <a:solidFill>
                  <a:schemeClr val="dk1"/>
                </a:solidFill>
                <a:uFillTx/>
                <a:latin typeface="Times New Roman"/>
                <a:ea typeface="Times New Roman"/>
              </a:rPr>
              <a:t>2023)</a:t>
            </a:r>
            <a:endParaRPr b="0" lang="en-GB" sz="2400" strike="noStrike" u="none">
              <a:solidFill>
                <a:srgbClr val="000000"/>
              </a:solidFill>
              <a:uFillTx/>
              <a:latin typeface="Arial"/>
            </a:endParaRPr>
          </a:p>
        </p:txBody>
      </p:sp>
      <p:sp>
        <p:nvSpPr>
          <p:cNvPr id="89" name="Rectangle 8"/>
          <p:cNvSpPr/>
          <p:nvPr/>
        </p:nvSpPr>
        <p:spPr>
          <a:xfrm>
            <a:off x="203760" y="50148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Galla Prasith</a:t>
            </a:r>
            <a:br>
              <a:rPr sz="2400"/>
            </a:br>
            <a:r>
              <a:rPr b="1" lang="en-US" sz="2400" strike="noStrike" u="sng">
                <a:solidFill>
                  <a:schemeClr val="dk1"/>
                </a:solidFill>
                <a:uFillTx/>
                <a:latin typeface="Times New Roman Bold"/>
                <a:ea typeface="Times New Roman Bold"/>
              </a:rPr>
              <a:t>ID: </a:t>
            </a:r>
            <a:r>
              <a:rPr b="1" lang="en-US" sz="2400" strike="noStrike" u="none">
                <a:solidFill>
                  <a:schemeClr val="dk1"/>
                </a:solidFill>
                <a:uFillTx/>
                <a:latin typeface="Times New Roman"/>
                <a:ea typeface="Times New Roman"/>
              </a:rPr>
              <a:t>2543438</a:t>
            </a:r>
            <a:endParaRPr b="0" lang="en-GB" sz="2400" strike="noStrike" u="none">
              <a:solidFill>
                <a:srgbClr val="000000"/>
              </a:solidFill>
              <a:uFillTx/>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90" name="Group 2"/>
          <p:cNvGrpSpPr/>
          <p:nvPr/>
        </p:nvGrpSpPr>
        <p:grpSpPr>
          <a:xfrm>
            <a:off x="-842400" y="-898560"/>
            <a:ext cx="19972440" cy="3230640"/>
            <a:chOff x="-842400" y="-898560"/>
            <a:chExt cx="19972440" cy="3230640"/>
          </a:xfrm>
        </p:grpSpPr>
        <p:sp>
          <p:nvSpPr>
            <p:cNvPr id="91"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92"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93" name="TextBox 5"/>
          <p:cNvSpPr/>
          <p:nvPr/>
        </p:nvSpPr>
        <p:spPr>
          <a:xfrm>
            <a:off x="2861280" y="110160"/>
            <a:ext cx="12565440" cy="1384200"/>
          </a:xfrm>
          <a:prstGeom prst="rect">
            <a:avLst/>
          </a:prstGeom>
          <a:noFill/>
          <a:ln w="0">
            <a:noFill/>
          </a:ln>
        </p:spPr>
        <p:style>
          <a:lnRef idx="0"/>
          <a:fillRef idx="0"/>
          <a:effectRef idx="0"/>
          <a:fontRef idx="minor"/>
        </p:style>
        <p:txBody>
          <a:bodyPr lIns="0" rIns="0" tIns="0" bIns="0" anchor="t">
            <a:spAutoFit/>
          </a:bodyPr>
          <a:p>
            <a:pPr algn="ctr" defTabSz="914400">
              <a:lnSpc>
                <a:spcPts val="5451"/>
              </a:lnSpc>
            </a:pPr>
            <a:r>
              <a:rPr b="1" lang="en-US" sz="4400" strike="noStrike" u="sng">
                <a:solidFill>
                  <a:srgbClr val="1b5543"/>
                </a:solidFill>
                <a:uFillTx/>
                <a:latin typeface="Times New Roman Bold"/>
                <a:ea typeface="Times New Roman Bold"/>
              </a:rPr>
              <a:t>CURRENT POLICIES AND PRACTICES: JOB DESIGN</a:t>
            </a:r>
            <a:endParaRPr b="0" lang="en-GB" sz="4400" strike="noStrike" u="none">
              <a:solidFill>
                <a:srgbClr val="000000"/>
              </a:solidFill>
              <a:uFillTx/>
              <a:latin typeface="Arial"/>
            </a:endParaRPr>
          </a:p>
        </p:txBody>
      </p:sp>
      <p:sp>
        <p:nvSpPr>
          <p:cNvPr id="94" name="Rectangle 4"/>
          <p:cNvSpPr/>
          <p:nvPr/>
        </p:nvSpPr>
        <p:spPr>
          <a:xfrm>
            <a:off x="762120" y="1638360"/>
            <a:ext cx="9143640" cy="8136360"/>
          </a:xfrm>
          <a:prstGeom prst="rect">
            <a:avLst/>
          </a:prstGeom>
          <a:noFill/>
          <a:ln w="0">
            <a:noFill/>
          </a:ln>
        </p:spPr>
        <p:style>
          <a:lnRef idx="0"/>
          <a:fillRef idx="0"/>
          <a:effectRef idx="0"/>
          <a:fontRef idx="minor"/>
        </p:style>
        <p:txBody>
          <a:bodyPr lIns="90000" rIns="90000" tIns="45000" bIns="45000" anchor="t">
            <a:spAutoFit/>
          </a:bodyPr>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NHS England advocates the redesign of the workforce to increase skill and enhance staff resilience.</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HEE Star is for supply, upskilling, new roles, working and leadership (NHS, 2026b).</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Calderdale Framework is a seven-stage structured pathway to workforce development for role redesign (NHS Employers, 2026).</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Digital staff passports facilitate seamless mobility in interoperable workforce systems and data (NHS, 2026c).</a:t>
            </a:r>
            <a:endParaRPr b="0" lang="en-GB" sz="3200" strike="noStrike" u="none">
              <a:solidFill>
                <a:srgbClr val="000000"/>
              </a:solidFill>
              <a:uFillTx/>
              <a:latin typeface="Arial"/>
            </a:endParaRPr>
          </a:p>
        </p:txBody>
      </p:sp>
      <p:pic>
        <p:nvPicPr>
          <p:cNvPr id="95" name="image5.png" descr=""/>
          <p:cNvPicPr/>
          <p:nvPr/>
        </p:nvPicPr>
        <p:blipFill>
          <a:blip r:embed="rId1"/>
          <a:stretch/>
        </p:blipFill>
        <p:spPr>
          <a:xfrm>
            <a:off x="10549080" y="2065680"/>
            <a:ext cx="7009920" cy="6154920"/>
          </a:xfrm>
          <a:prstGeom prst="rect">
            <a:avLst/>
          </a:prstGeom>
          <a:noFill/>
          <a:ln w="25400">
            <a:solidFill>
              <a:srgbClr val="000000"/>
            </a:solidFill>
            <a:round/>
          </a:ln>
        </p:spPr>
      </p:pic>
      <p:sp>
        <p:nvSpPr>
          <p:cNvPr id="96" name="Rectangle 5"/>
          <p:cNvSpPr/>
          <p:nvPr/>
        </p:nvSpPr>
        <p:spPr>
          <a:xfrm>
            <a:off x="11006280" y="8111880"/>
            <a:ext cx="6095520" cy="173556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50000"/>
              </a:lnSpc>
            </a:pPr>
            <a:r>
              <a:rPr b="1" lang="en-IN" sz="2400" strike="noStrike" u="none">
                <a:solidFill>
                  <a:schemeClr val="dk1"/>
                </a:solidFill>
                <a:uFillTx/>
                <a:latin typeface="Times New Roman"/>
                <a:ea typeface="Times New Roman"/>
              </a:rPr>
              <a:t>Figure 4: HEE Star Framework Policy by NHS England</a:t>
            </a:r>
            <a:endParaRPr b="0" lang="en-GB" sz="2400" strike="noStrike" u="none">
              <a:solidFill>
                <a:srgbClr val="000000"/>
              </a:solidFill>
              <a:uFillTx/>
              <a:latin typeface="Arial"/>
            </a:endParaRPr>
          </a:p>
          <a:p>
            <a:pPr algn="ctr" defTabSz="914400">
              <a:lnSpc>
                <a:spcPct val="150000"/>
              </a:lnSpc>
            </a:pPr>
            <a:r>
              <a:rPr b="0" lang="en-IN" sz="2400" strike="noStrike" u="none">
                <a:solidFill>
                  <a:schemeClr val="dk1"/>
                </a:solidFill>
                <a:uFillTx/>
                <a:latin typeface="Times New Roman"/>
                <a:ea typeface="Times New Roman"/>
              </a:rPr>
              <a:t>(Source: NHS, 2026b)</a:t>
            </a:r>
            <a:endParaRPr b="0" lang="en-GB" sz="2400" strike="noStrike" u="none">
              <a:solidFill>
                <a:srgbClr val="000000"/>
              </a:solidFill>
              <a:uFillTx/>
              <a:latin typeface="Arial"/>
            </a:endParaRPr>
          </a:p>
        </p:txBody>
      </p:sp>
      <p:sp>
        <p:nvSpPr>
          <p:cNvPr id="97" name="Rectangle 8"/>
          <p:cNvSpPr/>
          <p:nvPr/>
        </p:nvSpPr>
        <p:spPr>
          <a:xfrm>
            <a:off x="239760" y="70524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Galla Prasith</a:t>
            </a:r>
            <a:br>
              <a:rPr sz="2400"/>
            </a:br>
            <a:r>
              <a:rPr b="1" lang="en-US" sz="2400" strike="noStrike" u="sng">
                <a:solidFill>
                  <a:schemeClr val="dk1"/>
                </a:solidFill>
                <a:uFillTx/>
                <a:latin typeface="Times New Roman Bold"/>
                <a:ea typeface="Times New Roman Bold"/>
              </a:rPr>
              <a:t>ID: </a:t>
            </a:r>
            <a:r>
              <a:rPr b="1" lang="en-US" sz="2400" strike="noStrike" u="none">
                <a:solidFill>
                  <a:schemeClr val="dk1"/>
                </a:solidFill>
                <a:uFillTx/>
                <a:latin typeface="Times New Roman"/>
                <a:ea typeface="Times New Roman"/>
              </a:rPr>
              <a:t>2543438</a:t>
            </a:r>
            <a:endParaRPr b="0" lang="en-GB" sz="2400" strike="noStrike" u="none">
              <a:solidFill>
                <a:srgbClr val="000000"/>
              </a:solidFill>
              <a:uFillTx/>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98" name="Group 2"/>
          <p:cNvGrpSpPr/>
          <p:nvPr/>
        </p:nvGrpSpPr>
        <p:grpSpPr>
          <a:xfrm>
            <a:off x="-842400" y="-898560"/>
            <a:ext cx="19972440" cy="3230640"/>
            <a:chOff x="-842400" y="-898560"/>
            <a:chExt cx="19972440" cy="3230640"/>
          </a:xfrm>
        </p:grpSpPr>
        <p:sp>
          <p:nvSpPr>
            <p:cNvPr id="99"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00"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101" name="TextBox 5"/>
          <p:cNvSpPr/>
          <p:nvPr/>
        </p:nvSpPr>
        <p:spPr>
          <a:xfrm>
            <a:off x="4038480" y="472320"/>
            <a:ext cx="13029840" cy="1384200"/>
          </a:xfrm>
          <a:prstGeom prst="rect">
            <a:avLst/>
          </a:prstGeom>
          <a:noFill/>
          <a:ln w="0">
            <a:noFill/>
          </a:ln>
        </p:spPr>
        <p:style>
          <a:lnRef idx="0"/>
          <a:fillRef idx="0"/>
          <a:effectRef idx="0"/>
          <a:fontRef idx="minor"/>
        </p:style>
        <p:txBody>
          <a:bodyPr lIns="0" rIns="0" tIns="0" bIns="0" anchor="t">
            <a:spAutoFit/>
          </a:bodyPr>
          <a:p>
            <a:pPr algn="ctr" defTabSz="914400">
              <a:lnSpc>
                <a:spcPts val="5451"/>
              </a:lnSpc>
            </a:pPr>
            <a:r>
              <a:rPr b="1" lang="en-US" sz="4400" strike="noStrike" u="sng">
                <a:solidFill>
                  <a:srgbClr val="1b5543"/>
                </a:solidFill>
                <a:uFillTx/>
                <a:latin typeface="Times New Roman Bold"/>
                <a:ea typeface="Times New Roman Bold"/>
              </a:rPr>
              <a:t>CURRENT POLICIES AND PRACTICES: JOB SATISFACTION</a:t>
            </a:r>
            <a:endParaRPr b="0" lang="en-GB" sz="4400" strike="noStrike" u="none">
              <a:solidFill>
                <a:srgbClr val="000000"/>
              </a:solidFill>
              <a:uFillTx/>
              <a:latin typeface="Arial"/>
            </a:endParaRPr>
          </a:p>
        </p:txBody>
      </p:sp>
      <p:graphicFrame>
        <p:nvGraphicFramePr>
          <p:cNvPr id="3" name="Diagram3"/>
          <p:cNvGraphicFramePr/>
          <p:nvPr>
            <p:extLst>
              <p:ext uri="{D42A27DB-BD31-4B8C-83A1-F6EECF244321}">
                <p14:modId xmlns:p14="http://schemas.microsoft.com/office/powerpoint/2010/main" val="179132704"/>
              </p:ext>
            </p:extLst>
          </p:nvPr>
        </p:nvGraphicFramePr>
        <p:xfrm>
          <a:off x="0" y="1847160"/>
          <a:ext cx="16916040" cy="833076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4" name="Diagram4"/>
          <p:cNvGraphicFramePr/>
          <p:nvPr>
            <p:extLst>
              <p:ext uri="{D42A27DB-BD31-4B8C-83A1-F6EECF244321}">
                <p14:modId xmlns:p14="http://schemas.microsoft.com/office/powerpoint/2010/main" val="1580013296"/>
              </p:ext>
            </p:extLst>
          </p:nvPr>
        </p:nvGraphicFramePr>
        <p:xfrm>
          <a:off x="0" y="1847160"/>
          <a:ext cx="16916040" cy="833076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2" name="Rectangle 7"/>
          <p:cNvSpPr/>
          <p:nvPr/>
        </p:nvSpPr>
        <p:spPr>
          <a:xfrm>
            <a:off x="152280" y="27972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US" sz="2400" strike="noStrike" u="none">
                <a:solidFill>
                  <a:schemeClr val="dk1"/>
                </a:solidFill>
                <a:uFillTx/>
                <a:latin typeface="Times New Roman Bold"/>
                <a:ea typeface="Times New Roman Bold"/>
              </a:rPr>
              <a:t>Ahmed Rain</a:t>
            </a:r>
            <a:br>
              <a:rPr sz="2400"/>
            </a:br>
            <a:r>
              <a:rPr b="1" lang="en-US" sz="2400" strike="noStrike" u="sng">
                <a:solidFill>
                  <a:schemeClr val="dk1"/>
                </a:solidFill>
                <a:uFillTx/>
                <a:latin typeface="Times New Roman Bold"/>
                <a:ea typeface="Times New Roman Bold"/>
              </a:rPr>
              <a:t>ID: </a:t>
            </a:r>
            <a:r>
              <a:rPr b="1" lang="en-US" sz="2400" strike="noStrike" u="none">
                <a:solidFill>
                  <a:schemeClr val="dk1"/>
                </a:solidFill>
                <a:uFillTx/>
                <a:latin typeface="Times New Roman Bold"/>
                <a:ea typeface="Times New Roman Bold"/>
              </a:rPr>
              <a:t>2535781</a:t>
            </a:r>
            <a:endParaRPr b="0" lang="en-GB" sz="2400" strike="noStrike" u="none">
              <a:solidFill>
                <a:srgbClr val="000000"/>
              </a:solidFill>
              <a:uFillTx/>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103" name="Group 2"/>
          <p:cNvGrpSpPr/>
          <p:nvPr/>
        </p:nvGrpSpPr>
        <p:grpSpPr>
          <a:xfrm>
            <a:off x="-842400" y="-898560"/>
            <a:ext cx="19972440" cy="3230640"/>
            <a:chOff x="-842400" y="-898560"/>
            <a:chExt cx="19972440" cy="3230640"/>
          </a:xfrm>
        </p:grpSpPr>
        <p:sp>
          <p:nvSpPr>
            <p:cNvPr id="104"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05"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106" name="Group 11"/>
          <p:cNvGrpSpPr/>
          <p:nvPr/>
        </p:nvGrpSpPr>
        <p:grpSpPr>
          <a:xfrm>
            <a:off x="-1056240" y="5935680"/>
            <a:ext cx="19972440" cy="2355120"/>
            <a:chOff x="-1056240" y="5935680"/>
            <a:chExt cx="19972440" cy="2355120"/>
          </a:xfrm>
        </p:grpSpPr>
        <p:sp>
          <p:nvSpPr>
            <p:cNvPr id="107"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08"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109" name="Rectangle 34"/>
          <p:cNvSpPr/>
          <p:nvPr/>
        </p:nvSpPr>
        <p:spPr>
          <a:xfrm>
            <a:off x="4267080" y="32760"/>
            <a:ext cx="10991520" cy="155268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00000"/>
              </a:lnSpc>
            </a:pPr>
            <a:r>
              <a:rPr b="1" lang="en-US" sz="4800" strike="noStrike" u="sng">
                <a:solidFill>
                  <a:srgbClr val="1b5543"/>
                </a:solidFill>
                <a:uFillTx/>
                <a:latin typeface="Times New Roman"/>
              </a:rPr>
              <a:t>CURRENT OPPORTUNITIES IN JOB DESIGN</a:t>
            </a:r>
            <a:endParaRPr b="0" lang="en-GB" sz="4800" strike="noStrike" u="none">
              <a:solidFill>
                <a:srgbClr val="000000"/>
              </a:solidFill>
              <a:uFillTx/>
              <a:latin typeface="Arial"/>
            </a:endParaRPr>
          </a:p>
        </p:txBody>
      </p:sp>
      <p:graphicFrame>
        <p:nvGraphicFramePr>
          <p:cNvPr id="5" name="Diagram5"/>
          <p:cNvGraphicFramePr/>
          <p:nvPr>
            <p:extLst>
              <p:ext uri="{D42A27DB-BD31-4B8C-83A1-F6EECF244321}">
                <p14:modId xmlns:p14="http://schemas.microsoft.com/office/powerpoint/2010/main" val="2999787615"/>
              </p:ext>
            </p:extLst>
          </p:nvPr>
        </p:nvGraphicFramePr>
        <p:xfrm>
          <a:off x="769680" y="1726560"/>
          <a:ext cx="16992360" cy="817848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6" name="Diagram6"/>
          <p:cNvGraphicFramePr/>
          <p:nvPr>
            <p:extLst>
              <p:ext uri="{D42A27DB-BD31-4B8C-83A1-F6EECF244321}">
                <p14:modId xmlns:p14="http://schemas.microsoft.com/office/powerpoint/2010/main" val="1779998254"/>
              </p:ext>
            </p:extLst>
          </p:nvPr>
        </p:nvGraphicFramePr>
        <p:xfrm>
          <a:off x="769680" y="1726560"/>
          <a:ext cx="16992360" cy="817848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0" name="Rectangle 9"/>
          <p:cNvSpPr/>
          <p:nvPr/>
        </p:nvSpPr>
        <p:spPr>
          <a:xfrm>
            <a:off x="152280" y="19044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US" sz="2400" strike="noStrike" u="none">
                <a:solidFill>
                  <a:schemeClr val="dk1"/>
                </a:solidFill>
                <a:uFillTx/>
                <a:latin typeface="Times New Roman Bold"/>
                <a:ea typeface="Times New Roman Bold"/>
              </a:rPr>
              <a:t>Ahmed Rain</a:t>
            </a:r>
            <a:br>
              <a:rPr sz="2400"/>
            </a:br>
            <a:r>
              <a:rPr b="1" lang="en-US" sz="2400" strike="noStrike" u="sng">
                <a:solidFill>
                  <a:schemeClr val="dk1"/>
                </a:solidFill>
                <a:uFillTx/>
                <a:latin typeface="Times New Roman Bold"/>
                <a:ea typeface="Times New Roman Bold"/>
              </a:rPr>
              <a:t>ID: </a:t>
            </a:r>
            <a:r>
              <a:rPr b="1" lang="en-US" sz="2400" strike="noStrike" u="none">
                <a:solidFill>
                  <a:schemeClr val="dk1"/>
                </a:solidFill>
                <a:uFillTx/>
                <a:latin typeface="Times New Roman Bold"/>
                <a:ea typeface="Times New Roman Bold"/>
              </a:rPr>
              <a:t>2535781</a:t>
            </a:r>
            <a:endParaRPr b="0" lang="en-GB" sz="2400" strike="noStrike" u="none">
              <a:solidFill>
                <a:srgbClr val="000000"/>
              </a:solidFill>
              <a:uFillTx/>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111" name="Group 2"/>
          <p:cNvGrpSpPr/>
          <p:nvPr/>
        </p:nvGrpSpPr>
        <p:grpSpPr>
          <a:xfrm>
            <a:off x="-842400" y="-898560"/>
            <a:ext cx="19972440" cy="3230640"/>
            <a:chOff x="-842400" y="-898560"/>
            <a:chExt cx="19972440" cy="3230640"/>
          </a:xfrm>
        </p:grpSpPr>
        <p:sp>
          <p:nvSpPr>
            <p:cNvPr id="112"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13"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114" name="Group 11"/>
          <p:cNvGrpSpPr/>
          <p:nvPr/>
        </p:nvGrpSpPr>
        <p:grpSpPr>
          <a:xfrm>
            <a:off x="-1056240" y="5935680"/>
            <a:ext cx="19972440" cy="2355120"/>
            <a:chOff x="-1056240" y="5935680"/>
            <a:chExt cx="19972440" cy="2355120"/>
          </a:xfrm>
        </p:grpSpPr>
        <p:sp>
          <p:nvSpPr>
            <p:cNvPr id="115"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16"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117" name="Rectangle 34"/>
          <p:cNvSpPr/>
          <p:nvPr/>
        </p:nvSpPr>
        <p:spPr>
          <a:xfrm>
            <a:off x="4142520" y="321840"/>
            <a:ext cx="13085280" cy="759960"/>
          </a:xfrm>
          <a:prstGeom prst="rect">
            <a:avLst/>
          </a:prstGeom>
          <a:noFill/>
          <a:ln w="0">
            <a:noFill/>
          </a:ln>
        </p:spPr>
        <p:style>
          <a:lnRef idx="0"/>
          <a:fillRef idx="0"/>
          <a:effectRef idx="0"/>
          <a:fontRef idx="minor"/>
        </p:style>
        <p:txBody>
          <a:bodyPr wrap="none" lIns="90000" rIns="90000" tIns="45000" bIns="45000" anchor="t">
            <a:spAutoFit/>
          </a:bodyPr>
          <a:p>
            <a:pPr defTabSz="914400">
              <a:lnSpc>
                <a:spcPct val="100000"/>
              </a:lnSpc>
            </a:pPr>
            <a:r>
              <a:rPr b="1" lang="en-US" sz="4400" strike="noStrike" u="sng">
                <a:solidFill>
                  <a:srgbClr val="1b5543"/>
                </a:solidFill>
                <a:uFillTx/>
                <a:latin typeface="Times New Roman"/>
              </a:rPr>
              <a:t>CURRENT OPPORTUNITIES IN JOB SATISFACTION</a:t>
            </a:r>
            <a:endParaRPr b="0" lang="en-GB" sz="4400" strike="noStrike" u="none">
              <a:solidFill>
                <a:srgbClr val="000000"/>
              </a:solidFill>
              <a:uFillTx/>
              <a:latin typeface="Arial"/>
            </a:endParaRPr>
          </a:p>
        </p:txBody>
      </p:sp>
      <p:sp>
        <p:nvSpPr>
          <p:cNvPr id="118" name="Rectangle 4"/>
          <p:cNvSpPr/>
          <p:nvPr/>
        </p:nvSpPr>
        <p:spPr>
          <a:xfrm>
            <a:off x="228600" y="1638360"/>
            <a:ext cx="8686440" cy="8136360"/>
          </a:xfrm>
          <a:prstGeom prst="rect">
            <a:avLst/>
          </a:prstGeom>
          <a:noFill/>
          <a:ln w="0">
            <a:noFill/>
          </a:ln>
        </p:spPr>
        <p:style>
          <a:lnRef idx="0"/>
          <a:fillRef idx="0"/>
          <a:effectRef idx="0"/>
          <a:fontRef idx="minor"/>
        </p:style>
        <p:txBody>
          <a:bodyPr lIns="90000" rIns="90000" tIns="45000" bIns="45000" anchor="t">
            <a:spAutoFit/>
          </a:bodyPr>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AI capabilities have the potential to free up 2 administrative days per month for employees, enhancing satisfaction (NHS, 2025).</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505,000 employees can benefit from significant administrative workflow reductions with Microsoft 365 Copilot (NHS, 2026f).</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Clinicians can focus more on the patient with AI-assisted documentation and data analysis.</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Using AI for digital collaboration can help alleviate workload issues and enhance employee wellbeing.</a:t>
            </a:r>
            <a:endParaRPr b="0" lang="en-GB" sz="3200" strike="noStrike" u="none">
              <a:solidFill>
                <a:srgbClr val="000000"/>
              </a:solidFill>
              <a:uFillTx/>
              <a:latin typeface="Arial"/>
            </a:endParaRPr>
          </a:p>
        </p:txBody>
      </p:sp>
      <p:pic>
        <p:nvPicPr>
          <p:cNvPr id="119" name="Picture 6" descr=""/>
          <p:cNvPicPr/>
          <p:nvPr/>
        </p:nvPicPr>
        <p:blipFill>
          <a:blip r:embed="rId1"/>
          <a:stretch/>
        </p:blipFill>
        <p:spPr>
          <a:xfrm>
            <a:off x="9372600" y="1953000"/>
            <a:ext cx="8686440" cy="5790960"/>
          </a:xfrm>
          <a:prstGeom prst="rect">
            <a:avLst/>
          </a:prstGeom>
          <a:noFill/>
          <a:ln w="0">
            <a:noFill/>
          </a:ln>
        </p:spPr>
      </p:pic>
      <p:sp>
        <p:nvSpPr>
          <p:cNvPr id="120" name="Rectangle 7"/>
          <p:cNvSpPr/>
          <p:nvPr/>
        </p:nvSpPr>
        <p:spPr>
          <a:xfrm>
            <a:off x="10987200" y="7915320"/>
            <a:ext cx="5790960" cy="118692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50000"/>
              </a:lnSpc>
            </a:pPr>
            <a:r>
              <a:rPr b="1" lang="en-IN" sz="2400" strike="noStrike" u="none">
                <a:solidFill>
                  <a:schemeClr val="dk1"/>
                </a:solidFill>
                <a:uFillTx/>
                <a:latin typeface="Times New Roman"/>
                <a:ea typeface="Times New Roman"/>
              </a:rPr>
              <a:t>Figure 5: Microsoft 365 by NHS England</a:t>
            </a:r>
            <a:endParaRPr b="0" lang="en-GB" sz="2400" strike="noStrike" u="none">
              <a:solidFill>
                <a:srgbClr val="000000"/>
              </a:solidFill>
              <a:uFillTx/>
              <a:latin typeface="Arial"/>
            </a:endParaRPr>
          </a:p>
          <a:p>
            <a:pPr algn="ctr" defTabSz="914400">
              <a:lnSpc>
                <a:spcPct val="150000"/>
              </a:lnSpc>
            </a:pPr>
            <a:r>
              <a:rPr b="0" lang="en-IN" sz="2400" strike="noStrike" u="none">
                <a:solidFill>
                  <a:schemeClr val="dk1"/>
                </a:solidFill>
                <a:uFillTx/>
                <a:latin typeface="Times New Roman"/>
                <a:ea typeface="Times New Roman"/>
              </a:rPr>
              <a:t>(Source: WindowsForum, 2026)</a:t>
            </a:r>
            <a:endParaRPr b="0" lang="en-GB" sz="2400" strike="noStrike" u="none">
              <a:solidFill>
                <a:srgbClr val="000000"/>
              </a:solidFill>
              <a:uFillTx/>
              <a:latin typeface="Arial"/>
            </a:endParaRPr>
          </a:p>
        </p:txBody>
      </p:sp>
      <p:sp>
        <p:nvSpPr>
          <p:cNvPr id="121" name="Rectangle 13"/>
          <p:cNvSpPr/>
          <p:nvPr/>
        </p:nvSpPr>
        <p:spPr>
          <a:xfrm>
            <a:off x="-3240" y="16200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US" sz="2400" strike="noStrike" u="none">
                <a:solidFill>
                  <a:schemeClr val="dk1"/>
                </a:solidFill>
                <a:uFillTx/>
                <a:latin typeface="Times New Roman Bold"/>
                <a:ea typeface="Times New Roman Bold"/>
              </a:rPr>
              <a:t>Ahmed Rain</a:t>
            </a:r>
            <a:br>
              <a:rPr sz="2400"/>
            </a:br>
            <a:r>
              <a:rPr b="1" lang="en-US" sz="2400" strike="noStrike" u="sng">
                <a:solidFill>
                  <a:schemeClr val="dk1"/>
                </a:solidFill>
                <a:uFillTx/>
                <a:latin typeface="Times New Roman Bold"/>
                <a:ea typeface="Times New Roman Bold"/>
              </a:rPr>
              <a:t>ID: </a:t>
            </a:r>
            <a:r>
              <a:rPr b="1" lang="en-US" sz="2400" strike="noStrike" u="none">
                <a:solidFill>
                  <a:schemeClr val="dk1"/>
                </a:solidFill>
                <a:uFillTx/>
                <a:latin typeface="Times New Roman Bold"/>
                <a:ea typeface="Times New Roman Bold"/>
              </a:rPr>
              <a:t>2535781</a:t>
            </a:r>
            <a:r>
              <a:rPr b="1" lang="en-US" sz="2400" strike="noStrike" u="sng">
                <a:solidFill>
                  <a:schemeClr val="dk1"/>
                </a:solidFill>
                <a:uFillTx/>
                <a:latin typeface="Times New Roman Bold"/>
                <a:ea typeface="Times New Roman Bold"/>
              </a:rPr>
              <a:t> </a:t>
            </a:r>
            <a:endParaRPr b="0" lang="en-GB" sz="2400" strike="noStrike" u="none">
              <a:solidFill>
                <a:srgbClr val="000000"/>
              </a:solidFill>
              <a:uFillTx/>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122" name="Group 2"/>
          <p:cNvGrpSpPr/>
          <p:nvPr/>
        </p:nvGrpSpPr>
        <p:grpSpPr>
          <a:xfrm>
            <a:off x="-842400" y="-898560"/>
            <a:ext cx="19972440" cy="3230640"/>
            <a:chOff x="-842400" y="-898560"/>
            <a:chExt cx="19972440" cy="3230640"/>
          </a:xfrm>
        </p:grpSpPr>
        <p:sp>
          <p:nvSpPr>
            <p:cNvPr id="123"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24"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125" name="Group 11"/>
          <p:cNvGrpSpPr/>
          <p:nvPr/>
        </p:nvGrpSpPr>
        <p:grpSpPr>
          <a:xfrm>
            <a:off x="-1056240" y="5935680"/>
            <a:ext cx="19972440" cy="2355120"/>
            <a:chOff x="-1056240" y="5935680"/>
            <a:chExt cx="19972440" cy="2355120"/>
          </a:xfrm>
        </p:grpSpPr>
        <p:sp>
          <p:nvSpPr>
            <p:cNvPr id="126"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27"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128" name="Rectangle 34"/>
          <p:cNvSpPr/>
          <p:nvPr/>
        </p:nvSpPr>
        <p:spPr>
          <a:xfrm>
            <a:off x="5200560" y="344160"/>
            <a:ext cx="10782360" cy="759960"/>
          </a:xfrm>
          <a:prstGeom prst="rect">
            <a:avLst/>
          </a:prstGeom>
          <a:noFill/>
          <a:ln w="0">
            <a:noFill/>
          </a:ln>
        </p:spPr>
        <p:style>
          <a:lnRef idx="0"/>
          <a:fillRef idx="0"/>
          <a:effectRef idx="0"/>
          <a:fontRef idx="minor"/>
        </p:style>
        <p:txBody>
          <a:bodyPr wrap="none" lIns="90000" rIns="90000" tIns="45000" bIns="45000" anchor="t">
            <a:spAutoFit/>
          </a:bodyPr>
          <a:p>
            <a:pPr defTabSz="914400">
              <a:lnSpc>
                <a:spcPct val="100000"/>
              </a:lnSpc>
            </a:pPr>
            <a:r>
              <a:rPr b="1" lang="en-US" sz="4400" strike="noStrike" u="sng">
                <a:solidFill>
                  <a:srgbClr val="1b5543"/>
                </a:solidFill>
                <a:uFillTx/>
                <a:latin typeface="Times New Roman"/>
              </a:rPr>
              <a:t>CURRENT CHALLENGES IN JOB DESIGN </a:t>
            </a:r>
            <a:endParaRPr b="0" lang="en-GB" sz="4400" strike="noStrike" u="none">
              <a:solidFill>
                <a:srgbClr val="000000"/>
              </a:solidFill>
              <a:uFillTx/>
              <a:latin typeface="Arial"/>
            </a:endParaRPr>
          </a:p>
        </p:txBody>
      </p:sp>
      <p:sp>
        <p:nvSpPr>
          <p:cNvPr id="129" name="Rectangle 5"/>
          <p:cNvSpPr/>
          <p:nvPr/>
        </p:nvSpPr>
        <p:spPr>
          <a:xfrm>
            <a:off x="685800" y="1714680"/>
            <a:ext cx="9143640" cy="8136360"/>
          </a:xfrm>
          <a:prstGeom prst="rect">
            <a:avLst/>
          </a:prstGeom>
          <a:noFill/>
          <a:ln w="0">
            <a:noFill/>
          </a:ln>
        </p:spPr>
        <p:style>
          <a:lnRef idx="0"/>
          <a:fillRef idx="0"/>
          <a:effectRef idx="0"/>
          <a:fontRef idx="minor"/>
        </p:style>
        <p:txBody>
          <a:bodyPr lIns="90000" rIns="90000" tIns="45000" bIns="45000" anchor="t">
            <a:spAutoFit/>
          </a:bodyPr>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AI is being adopted faster than employees are ready, and new roles, governance, training, and accountability structures need to be established (McKelvie, 2026).</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AI replaces jobs and complicates supervising roles, increasing the risk of burnout (Pinner, 2026).</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Only 45% of staff expressed a positive attitude towards AI, while 36% reported fear of threat to their roles and status (Hardie </a:t>
            </a:r>
            <a:r>
              <a:rPr b="0" i="1" lang="en-IN" sz="3200" strike="noStrike" u="none">
                <a:solidFill>
                  <a:schemeClr val="dk1"/>
                </a:solidFill>
                <a:uFillTx/>
                <a:latin typeface="Times New Roman"/>
                <a:ea typeface="Times New Roman"/>
              </a:rPr>
              <a:t>et al. </a:t>
            </a:r>
            <a:r>
              <a:rPr b="0" lang="en-IN" sz="3200" strike="noStrike" u="none">
                <a:solidFill>
                  <a:schemeClr val="dk1"/>
                </a:solidFill>
                <a:uFillTx/>
                <a:latin typeface="Times New Roman"/>
                <a:ea typeface="Times New Roman"/>
              </a:rPr>
              <a:t>2021).</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Digital exclusion and privacy concerns are challenges for job design. </a:t>
            </a:r>
            <a:endParaRPr b="0" lang="en-GB" sz="3200" strike="noStrike" u="none">
              <a:solidFill>
                <a:srgbClr val="000000"/>
              </a:solidFill>
              <a:uFillTx/>
              <a:latin typeface="Arial"/>
            </a:endParaRPr>
          </a:p>
        </p:txBody>
      </p:sp>
      <p:pic>
        <p:nvPicPr>
          <p:cNvPr id="130" name="image3.png" descr=""/>
          <p:cNvPicPr/>
          <p:nvPr/>
        </p:nvPicPr>
        <p:blipFill>
          <a:blip r:embed="rId1"/>
          <a:stretch/>
        </p:blipFill>
        <p:spPr>
          <a:xfrm>
            <a:off x="9906120" y="1763640"/>
            <a:ext cx="8152920" cy="6089400"/>
          </a:xfrm>
          <a:prstGeom prst="rect">
            <a:avLst/>
          </a:prstGeom>
          <a:noFill/>
          <a:ln w="25400">
            <a:solidFill>
              <a:srgbClr val="000000"/>
            </a:solidFill>
            <a:round/>
          </a:ln>
        </p:spPr>
      </p:pic>
      <p:sp>
        <p:nvSpPr>
          <p:cNvPr id="131" name="Rectangle 7"/>
          <p:cNvSpPr/>
          <p:nvPr/>
        </p:nvSpPr>
        <p:spPr>
          <a:xfrm>
            <a:off x="10591920" y="7997760"/>
            <a:ext cx="6248160" cy="173556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50000"/>
              </a:lnSpc>
            </a:pPr>
            <a:r>
              <a:rPr b="1" lang="en-IN" sz="2400" strike="noStrike" u="none">
                <a:solidFill>
                  <a:schemeClr val="dk1"/>
                </a:solidFill>
                <a:uFillTx/>
                <a:latin typeface="Times New Roman"/>
                <a:ea typeface="Times New Roman"/>
              </a:rPr>
              <a:t>Figure 6: Public and NHS staff familiarity with automation and AI</a:t>
            </a:r>
            <a:endParaRPr b="0" lang="en-GB" sz="2400" strike="noStrike" u="none">
              <a:solidFill>
                <a:srgbClr val="000000"/>
              </a:solidFill>
              <a:uFillTx/>
              <a:latin typeface="Arial"/>
            </a:endParaRPr>
          </a:p>
          <a:p>
            <a:pPr algn="ctr" defTabSz="914400">
              <a:lnSpc>
                <a:spcPct val="150000"/>
              </a:lnSpc>
            </a:pPr>
            <a:r>
              <a:rPr b="0" lang="en-IN" sz="2400" strike="noStrike" u="none">
                <a:solidFill>
                  <a:schemeClr val="dk1"/>
                </a:solidFill>
                <a:uFillTx/>
                <a:latin typeface="Times New Roman"/>
                <a:ea typeface="Times New Roman"/>
              </a:rPr>
              <a:t>(Source: Hardie </a:t>
            </a:r>
            <a:r>
              <a:rPr b="0" i="1" lang="en-IN" sz="2400" strike="noStrike" u="none">
                <a:solidFill>
                  <a:schemeClr val="dk1"/>
                </a:solidFill>
                <a:uFillTx/>
                <a:latin typeface="Times New Roman"/>
                <a:ea typeface="Times New Roman"/>
              </a:rPr>
              <a:t>et al. </a:t>
            </a:r>
            <a:r>
              <a:rPr b="0" lang="en-IN" sz="2400" strike="noStrike" u="none">
                <a:solidFill>
                  <a:schemeClr val="dk1"/>
                </a:solidFill>
                <a:uFillTx/>
                <a:latin typeface="Times New Roman"/>
                <a:ea typeface="Times New Roman"/>
              </a:rPr>
              <a:t>2021)</a:t>
            </a:r>
            <a:endParaRPr b="0" lang="en-GB" sz="2400" strike="noStrike" u="none">
              <a:solidFill>
                <a:srgbClr val="000000"/>
              </a:solidFill>
              <a:uFillTx/>
              <a:latin typeface="Arial"/>
            </a:endParaRPr>
          </a:p>
        </p:txBody>
      </p:sp>
      <p:sp>
        <p:nvSpPr>
          <p:cNvPr id="132" name="Rectangle 14"/>
          <p:cNvSpPr/>
          <p:nvPr/>
        </p:nvSpPr>
        <p:spPr>
          <a:xfrm>
            <a:off x="246960" y="45576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US" sz="2400" strike="noStrike" u="none">
                <a:solidFill>
                  <a:schemeClr val="dk1"/>
                </a:solidFill>
                <a:uFillTx/>
                <a:latin typeface="Times New Roman Bold"/>
                <a:ea typeface="Times New Roman Bold"/>
              </a:rPr>
              <a:t>Ahmed Rain</a:t>
            </a:r>
            <a:br>
              <a:rPr sz="2400"/>
            </a:br>
            <a:r>
              <a:rPr b="1" lang="en-US" sz="2400" strike="noStrike" u="sng">
                <a:solidFill>
                  <a:schemeClr val="dk1"/>
                </a:solidFill>
                <a:uFillTx/>
                <a:latin typeface="Times New Roman Bold"/>
                <a:ea typeface="Times New Roman Bold"/>
              </a:rPr>
              <a:t>ID: </a:t>
            </a:r>
            <a:r>
              <a:rPr b="1" lang="en-US" sz="2400" strike="noStrike" u="none">
                <a:solidFill>
                  <a:schemeClr val="dk1"/>
                </a:solidFill>
                <a:uFillTx/>
                <a:latin typeface="Times New Roman Bold"/>
                <a:ea typeface="Times New Roman Bold"/>
              </a:rPr>
              <a:t>2535781</a:t>
            </a:r>
            <a:endParaRPr b="0" lang="en-GB" sz="2400" strike="noStrike" u="none">
              <a:solidFill>
                <a:srgbClr val="000000"/>
              </a:solidFill>
              <a:uFillTx/>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133" name="Group 2"/>
          <p:cNvGrpSpPr/>
          <p:nvPr/>
        </p:nvGrpSpPr>
        <p:grpSpPr>
          <a:xfrm>
            <a:off x="-842400" y="-898560"/>
            <a:ext cx="19972440" cy="3230640"/>
            <a:chOff x="-842400" y="-898560"/>
            <a:chExt cx="19972440" cy="3230640"/>
          </a:xfrm>
        </p:grpSpPr>
        <p:sp>
          <p:nvSpPr>
            <p:cNvPr id="134"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35"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136" name="Group 11"/>
          <p:cNvGrpSpPr/>
          <p:nvPr/>
        </p:nvGrpSpPr>
        <p:grpSpPr>
          <a:xfrm>
            <a:off x="-1056240" y="5935680"/>
            <a:ext cx="19972440" cy="2355120"/>
            <a:chOff x="-1056240" y="5935680"/>
            <a:chExt cx="19972440" cy="2355120"/>
          </a:xfrm>
        </p:grpSpPr>
        <p:sp>
          <p:nvSpPr>
            <p:cNvPr id="137"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38"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139" name="Rectangle 4"/>
          <p:cNvSpPr/>
          <p:nvPr/>
        </p:nvSpPr>
        <p:spPr>
          <a:xfrm>
            <a:off x="4696200" y="332280"/>
            <a:ext cx="12605760" cy="759960"/>
          </a:xfrm>
          <a:prstGeom prst="rect">
            <a:avLst/>
          </a:prstGeom>
          <a:noFill/>
          <a:ln w="0">
            <a:noFill/>
          </a:ln>
        </p:spPr>
        <p:style>
          <a:lnRef idx="0"/>
          <a:fillRef idx="0"/>
          <a:effectRef idx="0"/>
          <a:fontRef idx="minor"/>
        </p:style>
        <p:txBody>
          <a:bodyPr wrap="none" lIns="90000" rIns="90000" tIns="45000" bIns="45000" anchor="t">
            <a:spAutoFit/>
          </a:bodyPr>
          <a:p>
            <a:pPr defTabSz="914400">
              <a:lnSpc>
                <a:spcPct val="100000"/>
              </a:lnSpc>
            </a:pPr>
            <a:r>
              <a:rPr b="1" lang="en-IN" sz="4400" strike="noStrike" u="sng">
                <a:solidFill>
                  <a:srgbClr val="1b5543"/>
                </a:solidFill>
                <a:uFillTx/>
                <a:latin typeface="Times New Roman"/>
                <a:ea typeface="Times New Roman"/>
              </a:rPr>
              <a:t>CURRENT CHALLENGES IN JOB SATISFACTION </a:t>
            </a:r>
            <a:endParaRPr b="0" lang="en-GB" sz="4400" strike="noStrike" u="none">
              <a:solidFill>
                <a:srgbClr val="000000"/>
              </a:solidFill>
              <a:uFillTx/>
              <a:latin typeface="Arial"/>
            </a:endParaRPr>
          </a:p>
        </p:txBody>
      </p:sp>
      <p:sp>
        <p:nvSpPr>
          <p:cNvPr id="140" name="Rectangle 14"/>
          <p:cNvSpPr/>
          <p:nvPr/>
        </p:nvSpPr>
        <p:spPr>
          <a:xfrm>
            <a:off x="246960" y="19044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Rajveer Singh </a:t>
            </a:r>
            <a:br>
              <a:rPr sz="2400"/>
            </a:br>
            <a:r>
              <a:rPr b="1" lang="en-US" sz="2400" strike="noStrike" u="sng">
                <a:solidFill>
                  <a:schemeClr val="dk1"/>
                </a:solidFill>
                <a:uFillTx/>
                <a:latin typeface="Times New Roman Bold"/>
                <a:ea typeface="Times New Roman Bold"/>
              </a:rPr>
              <a:t>ID: 2536659</a:t>
            </a:r>
            <a:endParaRPr b="0" lang="en-GB" sz="2400" strike="noStrike" u="none">
              <a:solidFill>
                <a:srgbClr val="000000"/>
              </a:solidFill>
              <a:uFillTx/>
              <a:latin typeface="Arial"/>
            </a:endParaRPr>
          </a:p>
        </p:txBody>
      </p:sp>
      <p:sp>
        <p:nvSpPr>
          <p:cNvPr id="141" name="Rectangle 6"/>
          <p:cNvSpPr/>
          <p:nvPr/>
        </p:nvSpPr>
        <p:spPr>
          <a:xfrm>
            <a:off x="380880" y="1790640"/>
            <a:ext cx="9143640" cy="7774920"/>
          </a:xfrm>
          <a:prstGeom prst="rect">
            <a:avLst/>
          </a:prstGeom>
          <a:noFill/>
          <a:ln w="0">
            <a:noFill/>
          </a:ln>
        </p:spPr>
        <p:style>
          <a:lnRef idx="0"/>
          <a:fillRef idx="0"/>
          <a:effectRef idx="0"/>
          <a:fontRef idx="minor"/>
        </p:style>
        <p:txBody>
          <a:bodyPr lIns="90000" rIns="90000" tIns="45000" bIns="45000" anchor="t">
            <a:spAutoFit/>
          </a:bodyPr>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Training of NHS staff is inadequate, leading to doubt and reduced satisfaction regarding the application of AI in healthcare practices (NewsMedical, 2025).</a:t>
            </a:r>
            <a:endParaRPr b="0" lang="en-GB" sz="2800" strike="noStrike" u="none">
              <a:solidFill>
                <a:srgbClr val="000000"/>
              </a:solidFill>
              <a:uFillTx/>
              <a:latin typeface="Arial"/>
            </a:endParaRPr>
          </a:p>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The aging systems in the NHS make the integration of AI challenging, leading to frustration and employee satisfaction issues in organisations (NHS, 2024).</a:t>
            </a:r>
            <a:endParaRPr b="0" lang="en-GB" sz="2800" strike="noStrike" u="none">
              <a:solidFill>
                <a:srgbClr val="000000"/>
              </a:solidFill>
              <a:uFillTx/>
              <a:latin typeface="Arial"/>
            </a:endParaRPr>
          </a:p>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High workloads inhibit engagement with clinicians' participation and thus decrease clinician engagement and job satisfaction with AI participation (Shanks </a:t>
            </a:r>
            <a:r>
              <a:rPr b="0" i="1" lang="en-IN" sz="2800" strike="noStrike" u="none">
                <a:solidFill>
                  <a:schemeClr val="dk1"/>
                </a:solidFill>
                <a:uFillTx/>
                <a:latin typeface="Times New Roman"/>
                <a:ea typeface="Times New Roman"/>
              </a:rPr>
              <a:t>et al. </a:t>
            </a:r>
            <a:r>
              <a:rPr b="0" lang="en-IN" sz="2800" strike="noStrike" u="none">
                <a:solidFill>
                  <a:schemeClr val="dk1"/>
                </a:solidFill>
                <a:uFillTx/>
                <a:latin typeface="Times New Roman"/>
                <a:ea typeface="Times New Roman"/>
              </a:rPr>
              <a:t>2024).</a:t>
            </a:r>
            <a:endParaRPr b="0" lang="en-GB" sz="2800" strike="noStrike" u="none">
              <a:solidFill>
                <a:srgbClr val="000000"/>
              </a:solidFill>
              <a:uFillTx/>
              <a:latin typeface="Arial"/>
            </a:endParaRPr>
          </a:p>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73% identified funding constraints and 38% of trust leaders identified poor wi-fi, computers and other infrastructure problems as a barrier to progress (TheNHSAlliance, 2024).</a:t>
            </a:r>
            <a:endParaRPr b="0" lang="en-GB" sz="2800" strike="noStrike" u="none">
              <a:solidFill>
                <a:srgbClr val="000000"/>
              </a:solidFill>
              <a:uFillTx/>
              <a:latin typeface="Arial"/>
            </a:endParaRPr>
          </a:p>
        </p:txBody>
      </p:sp>
      <p:pic>
        <p:nvPicPr>
          <p:cNvPr id="142" name="image4.png" descr=""/>
          <p:cNvPicPr/>
          <p:nvPr/>
        </p:nvPicPr>
        <p:blipFill>
          <a:blip r:embed="rId1"/>
          <a:stretch/>
        </p:blipFill>
        <p:spPr>
          <a:xfrm>
            <a:off x="9906120" y="1224360"/>
            <a:ext cx="7009920" cy="7500240"/>
          </a:xfrm>
          <a:prstGeom prst="rect">
            <a:avLst/>
          </a:prstGeom>
          <a:noFill/>
          <a:ln w="25400">
            <a:solidFill>
              <a:srgbClr val="000000"/>
            </a:solidFill>
            <a:round/>
          </a:ln>
        </p:spPr>
      </p:pic>
      <p:sp>
        <p:nvSpPr>
          <p:cNvPr id="143" name="Rectangle 8"/>
          <p:cNvSpPr/>
          <p:nvPr/>
        </p:nvSpPr>
        <p:spPr>
          <a:xfrm>
            <a:off x="9906120" y="8724960"/>
            <a:ext cx="7749360" cy="118692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50000"/>
              </a:lnSpc>
            </a:pPr>
            <a:r>
              <a:rPr b="1" lang="en-IN" sz="2400" strike="noStrike" u="none">
                <a:solidFill>
                  <a:schemeClr val="dk1"/>
                </a:solidFill>
                <a:uFillTx/>
                <a:latin typeface="Times New Roman"/>
                <a:ea typeface="Times New Roman"/>
              </a:rPr>
              <a:t>Figure 7: Barriers to progressing digital transformation</a:t>
            </a:r>
            <a:endParaRPr b="0" lang="en-GB" sz="2400" strike="noStrike" u="none">
              <a:solidFill>
                <a:srgbClr val="000000"/>
              </a:solidFill>
              <a:uFillTx/>
              <a:latin typeface="Arial"/>
            </a:endParaRPr>
          </a:p>
          <a:p>
            <a:pPr algn="ctr" defTabSz="914400">
              <a:lnSpc>
                <a:spcPct val="150000"/>
              </a:lnSpc>
            </a:pPr>
            <a:r>
              <a:rPr b="0" lang="en-IN" sz="2400" strike="noStrike" u="none">
                <a:solidFill>
                  <a:schemeClr val="dk1"/>
                </a:solidFill>
                <a:uFillTx/>
                <a:latin typeface="Times New Roman"/>
                <a:ea typeface="Times New Roman"/>
              </a:rPr>
              <a:t>(Source: TheNHSAlliance, 2024)</a:t>
            </a:r>
            <a:endParaRPr b="0" lang="en-GB" sz="2400" strike="noStrike" u="none">
              <a:solidFill>
                <a:srgbClr val="000000"/>
              </a:solidFill>
              <a:uFillTx/>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144" name="Group 2"/>
          <p:cNvGrpSpPr/>
          <p:nvPr/>
        </p:nvGrpSpPr>
        <p:grpSpPr>
          <a:xfrm>
            <a:off x="-842400" y="-898560"/>
            <a:ext cx="19972440" cy="3230640"/>
            <a:chOff x="-842400" y="-898560"/>
            <a:chExt cx="19972440" cy="3230640"/>
          </a:xfrm>
        </p:grpSpPr>
        <p:sp>
          <p:nvSpPr>
            <p:cNvPr id="145"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46"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147" name="Group 11"/>
          <p:cNvGrpSpPr/>
          <p:nvPr/>
        </p:nvGrpSpPr>
        <p:grpSpPr>
          <a:xfrm>
            <a:off x="-1056240" y="5935680"/>
            <a:ext cx="19972440" cy="2355120"/>
            <a:chOff x="-1056240" y="5935680"/>
            <a:chExt cx="19972440" cy="2355120"/>
          </a:xfrm>
        </p:grpSpPr>
        <p:sp>
          <p:nvSpPr>
            <p:cNvPr id="148"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49"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150" name="Rectangle 4"/>
          <p:cNvSpPr/>
          <p:nvPr/>
        </p:nvSpPr>
        <p:spPr>
          <a:xfrm>
            <a:off x="5029200" y="114480"/>
            <a:ext cx="11682000" cy="130860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00000"/>
              </a:lnSpc>
            </a:pPr>
            <a:r>
              <a:rPr b="1" lang="en-IN" sz="4000" strike="noStrike" u="sng">
                <a:solidFill>
                  <a:srgbClr val="1b5543"/>
                </a:solidFill>
                <a:uFillTx/>
                <a:latin typeface="Times New Roman"/>
                <a:ea typeface="Times New Roman"/>
              </a:rPr>
              <a:t>IMPACT OF CHALLENGES ON EMPLOYEES AND ORGANISATIONAL PERFORMANCE </a:t>
            </a:r>
            <a:endParaRPr b="0" lang="en-GB" sz="4000" strike="noStrike" u="none">
              <a:solidFill>
                <a:srgbClr val="000000"/>
              </a:solidFill>
              <a:uFillTx/>
              <a:latin typeface="Arial"/>
            </a:endParaRPr>
          </a:p>
        </p:txBody>
      </p:sp>
      <p:sp>
        <p:nvSpPr>
          <p:cNvPr id="151" name="Rectangle 8"/>
          <p:cNvSpPr/>
          <p:nvPr/>
        </p:nvSpPr>
        <p:spPr>
          <a:xfrm>
            <a:off x="246960" y="26676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Rajveer Singh </a:t>
            </a:r>
            <a:br>
              <a:rPr sz="2400"/>
            </a:br>
            <a:r>
              <a:rPr b="1" lang="en-US" sz="2400" strike="noStrike" u="sng">
                <a:solidFill>
                  <a:schemeClr val="dk1"/>
                </a:solidFill>
                <a:uFillTx/>
                <a:latin typeface="Times New Roman Bold"/>
                <a:ea typeface="Times New Roman Bold"/>
              </a:rPr>
              <a:t>ID: 2536659</a:t>
            </a:r>
            <a:endParaRPr b="0" lang="en-GB" sz="2400" strike="noStrike" u="none">
              <a:solidFill>
                <a:srgbClr val="000000"/>
              </a:solidFill>
              <a:uFillTx/>
              <a:latin typeface="Arial"/>
            </a:endParaRPr>
          </a:p>
        </p:txBody>
      </p:sp>
      <p:sp>
        <p:nvSpPr>
          <p:cNvPr id="152" name="Rectangle 5"/>
          <p:cNvSpPr/>
          <p:nvPr/>
        </p:nvSpPr>
        <p:spPr>
          <a:xfrm>
            <a:off x="457200" y="1541160"/>
            <a:ext cx="9143640" cy="4572720"/>
          </a:xfrm>
          <a:prstGeom prst="rect">
            <a:avLst/>
          </a:prstGeom>
          <a:noFill/>
          <a:ln w="0">
            <a:noFill/>
          </a:ln>
        </p:spPr>
        <p:style>
          <a:lnRef idx="0"/>
          <a:fillRef idx="0"/>
          <a:effectRef idx="0"/>
          <a:fontRef idx="minor"/>
        </p:style>
        <p:txBody>
          <a:bodyPr lIns="90000" rIns="90000" tIns="45000" bIns="45000" anchor="t">
            <a:spAutoFit/>
          </a:bodyPr>
          <a:p>
            <a:pPr algn="just" defTabSz="914400">
              <a:lnSpc>
                <a:spcPct val="150000"/>
              </a:lnSpc>
            </a:pPr>
            <a:r>
              <a:rPr b="1" lang="en-IN" sz="2800" strike="noStrike" u="none">
                <a:solidFill>
                  <a:schemeClr val="dk1"/>
                </a:solidFill>
                <a:uFillTx/>
                <a:latin typeface="Times New Roman"/>
                <a:ea typeface="Times New Roman"/>
              </a:rPr>
              <a:t>Job Characteristics Model </a:t>
            </a:r>
            <a:endParaRPr b="0" lang="en-GB" sz="2800" strike="noStrike" u="none">
              <a:solidFill>
                <a:srgbClr val="000000"/>
              </a:solidFill>
              <a:uFillTx/>
              <a:latin typeface="Arial"/>
            </a:endParaRPr>
          </a:p>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When job redesign is poor, there is a significant reduction in autonomy, motivation, employee satisfaction and a significant drop in employee performance.</a:t>
            </a:r>
            <a:endParaRPr b="0" lang="en-GB" sz="2800" strike="noStrike" u="none">
              <a:solidFill>
                <a:srgbClr val="000000"/>
              </a:solidFill>
              <a:uFillTx/>
              <a:latin typeface="Arial"/>
            </a:endParaRPr>
          </a:p>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Burnout level is greater as the complexity of the job increases, thereby decreasing overall service quality and organisational effectiveness (Demerouti, 2024).</a:t>
            </a:r>
            <a:endParaRPr b="0" lang="en-GB" sz="2800" strike="noStrike" u="none">
              <a:solidFill>
                <a:srgbClr val="000000"/>
              </a:solidFill>
              <a:uFillTx/>
              <a:latin typeface="Arial"/>
            </a:endParaRPr>
          </a:p>
        </p:txBody>
      </p:sp>
      <p:sp>
        <p:nvSpPr>
          <p:cNvPr id="153" name="Rectangle 6"/>
          <p:cNvSpPr/>
          <p:nvPr/>
        </p:nvSpPr>
        <p:spPr>
          <a:xfrm>
            <a:off x="457200" y="5940360"/>
            <a:ext cx="9143640" cy="3932280"/>
          </a:xfrm>
          <a:prstGeom prst="rect">
            <a:avLst/>
          </a:prstGeom>
          <a:noFill/>
          <a:ln w="0">
            <a:noFill/>
          </a:ln>
        </p:spPr>
        <p:style>
          <a:lnRef idx="0"/>
          <a:fillRef idx="0"/>
          <a:effectRef idx="0"/>
          <a:fontRef idx="minor"/>
        </p:style>
        <p:txBody>
          <a:bodyPr lIns="90000" rIns="90000" tIns="45000" bIns="45000" anchor="t">
            <a:spAutoFit/>
          </a:bodyPr>
          <a:p>
            <a:pPr algn="just" defTabSz="914400">
              <a:lnSpc>
                <a:spcPct val="150000"/>
              </a:lnSpc>
            </a:pPr>
            <a:r>
              <a:rPr b="1" lang="en-IN" sz="2800" strike="noStrike" u="none">
                <a:solidFill>
                  <a:schemeClr val="dk1"/>
                </a:solidFill>
                <a:uFillTx/>
                <a:latin typeface="Times New Roman"/>
                <a:ea typeface="Times New Roman"/>
              </a:rPr>
              <a:t>Herzberg's Two-Factor Theory</a:t>
            </a:r>
            <a:endParaRPr b="0" lang="en-GB" sz="2800" strike="noStrike" u="none">
              <a:solidFill>
                <a:srgbClr val="000000"/>
              </a:solidFill>
              <a:uFillTx/>
              <a:latin typeface="Arial"/>
            </a:endParaRPr>
          </a:p>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Lack of training and technology would lead to low employee morale, creating dissatisfaction and lowering employee morale (Duba and Marwa, 2024).</a:t>
            </a:r>
            <a:endParaRPr b="0" lang="en-GB" sz="2800" strike="noStrike" u="none">
              <a:solidFill>
                <a:srgbClr val="000000"/>
              </a:solidFill>
              <a:uFillTx/>
              <a:latin typeface="Arial"/>
            </a:endParaRPr>
          </a:p>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Turnover risk increases due to reduced motivation and satisfaction, undermining NHS organisational performance.</a:t>
            </a:r>
            <a:endParaRPr b="0" lang="en-GB" sz="2800" strike="noStrike" u="none">
              <a:solidFill>
                <a:srgbClr val="000000"/>
              </a:solidFill>
              <a:uFillTx/>
              <a:latin typeface="Arial"/>
            </a:endParaRPr>
          </a:p>
        </p:txBody>
      </p:sp>
      <p:pic>
        <p:nvPicPr>
          <p:cNvPr id="154" name="image3.png" descr=""/>
          <p:cNvPicPr/>
          <p:nvPr/>
        </p:nvPicPr>
        <p:blipFill>
          <a:blip r:embed="rId1"/>
          <a:stretch/>
        </p:blipFill>
        <p:spPr>
          <a:xfrm>
            <a:off x="9734760" y="1670400"/>
            <a:ext cx="6190560" cy="3701160"/>
          </a:xfrm>
          <a:prstGeom prst="rect">
            <a:avLst/>
          </a:prstGeom>
          <a:noFill/>
          <a:ln w="25400">
            <a:solidFill>
              <a:srgbClr val="000000"/>
            </a:solidFill>
            <a:round/>
          </a:ln>
        </p:spPr>
      </p:pic>
      <p:sp>
        <p:nvSpPr>
          <p:cNvPr id="155" name="Rectangle 7"/>
          <p:cNvSpPr/>
          <p:nvPr/>
        </p:nvSpPr>
        <p:spPr>
          <a:xfrm>
            <a:off x="16094880" y="2305800"/>
            <a:ext cx="2192760" cy="237564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50000"/>
              </a:lnSpc>
            </a:pPr>
            <a:r>
              <a:rPr b="1" lang="en-IN" sz="2000" strike="noStrike" u="none">
                <a:solidFill>
                  <a:schemeClr val="dk1"/>
                </a:solidFill>
                <a:uFillTx/>
                <a:latin typeface="Times New Roman"/>
                <a:ea typeface="Times New Roman"/>
              </a:rPr>
              <a:t>Figure 8: Job Characteristics Model</a:t>
            </a:r>
            <a:endParaRPr b="0" lang="en-GB" sz="2000" strike="noStrike" u="none">
              <a:solidFill>
                <a:srgbClr val="000000"/>
              </a:solidFill>
              <a:uFillTx/>
              <a:latin typeface="Arial"/>
            </a:endParaRPr>
          </a:p>
          <a:p>
            <a:pPr algn="ctr" defTabSz="914400">
              <a:lnSpc>
                <a:spcPct val="150000"/>
              </a:lnSpc>
            </a:pPr>
            <a:r>
              <a:rPr b="0" lang="en-IN" sz="2000" strike="noStrike" u="none">
                <a:solidFill>
                  <a:schemeClr val="dk1"/>
                </a:solidFill>
                <a:uFillTx/>
                <a:latin typeface="Times New Roman"/>
                <a:ea typeface="Times New Roman"/>
              </a:rPr>
              <a:t>(Source: Hackman and Oldham, 1976)</a:t>
            </a:r>
            <a:endParaRPr b="0" lang="en-GB" sz="2000" strike="noStrike" u="none">
              <a:solidFill>
                <a:srgbClr val="000000"/>
              </a:solidFill>
              <a:uFillTx/>
              <a:latin typeface="Arial"/>
            </a:endParaRPr>
          </a:p>
        </p:txBody>
      </p:sp>
      <p:sp>
        <p:nvSpPr>
          <p:cNvPr id="156" name="Rectangle 9"/>
          <p:cNvSpPr/>
          <p:nvPr/>
        </p:nvSpPr>
        <p:spPr>
          <a:xfrm>
            <a:off x="16230600" y="7084800"/>
            <a:ext cx="2057040" cy="237564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50000"/>
              </a:lnSpc>
            </a:pPr>
            <a:r>
              <a:rPr b="1" lang="en-IN" sz="2000" strike="noStrike" u="none">
                <a:solidFill>
                  <a:schemeClr val="dk1"/>
                </a:solidFill>
                <a:uFillTx/>
                <a:latin typeface="Times New Roman"/>
                <a:ea typeface="Times New Roman"/>
              </a:rPr>
              <a:t>Figure 9: Herzberg's Two-Factor theory</a:t>
            </a:r>
            <a:endParaRPr b="0" lang="en-GB" sz="2000" strike="noStrike" u="none">
              <a:solidFill>
                <a:srgbClr val="000000"/>
              </a:solidFill>
              <a:uFillTx/>
              <a:latin typeface="Arial"/>
            </a:endParaRPr>
          </a:p>
          <a:p>
            <a:pPr algn="ctr" defTabSz="914400">
              <a:lnSpc>
                <a:spcPct val="150000"/>
              </a:lnSpc>
            </a:pPr>
            <a:r>
              <a:rPr b="0" lang="en-IN" sz="2000" strike="noStrike" u="none">
                <a:solidFill>
                  <a:schemeClr val="dk1"/>
                </a:solidFill>
                <a:uFillTx/>
                <a:latin typeface="Times New Roman"/>
                <a:ea typeface="Times New Roman"/>
              </a:rPr>
              <a:t>(Source: Armstrong, 2021)</a:t>
            </a:r>
            <a:endParaRPr b="0" lang="en-GB" sz="2000" strike="noStrike" u="none">
              <a:solidFill>
                <a:srgbClr val="000000"/>
              </a:solidFill>
              <a:uFillTx/>
              <a:latin typeface="Arial"/>
            </a:endParaRPr>
          </a:p>
        </p:txBody>
      </p:sp>
      <p:pic>
        <p:nvPicPr>
          <p:cNvPr id="157" name="Picture 14" descr=""/>
          <p:cNvPicPr/>
          <p:nvPr/>
        </p:nvPicPr>
        <p:blipFill>
          <a:blip r:embed="rId2"/>
          <a:srcRect l="0" t="0" r="0" b="5276"/>
          <a:stretch/>
        </p:blipFill>
        <p:spPr>
          <a:xfrm>
            <a:off x="9734760" y="5604840"/>
            <a:ext cx="5866560" cy="4363920"/>
          </a:xfrm>
          <a:prstGeom prst="rect">
            <a:avLst/>
          </a:prstGeom>
          <a:noFill/>
          <a:ln w="0">
            <a:noFill/>
          </a:ln>
        </p:spPr>
      </p:pic>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158" name="Group 2"/>
          <p:cNvGrpSpPr/>
          <p:nvPr/>
        </p:nvGrpSpPr>
        <p:grpSpPr>
          <a:xfrm>
            <a:off x="-842400" y="-898560"/>
            <a:ext cx="19972440" cy="3230640"/>
            <a:chOff x="-842400" y="-898560"/>
            <a:chExt cx="19972440" cy="3230640"/>
          </a:xfrm>
        </p:grpSpPr>
        <p:sp>
          <p:nvSpPr>
            <p:cNvPr id="159"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60"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161" name="Rectangle 4"/>
          <p:cNvSpPr/>
          <p:nvPr/>
        </p:nvSpPr>
        <p:spPr>
          <a:xfrm>
            <a:off x="5341320" y="343080"/>
            <a:ext cx="11374200" cy="143028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00000"/>
              </a:lnSpc>
            </a:pPr>
            <a:r>
              <a:rPr b="1" lang="en-IN" sz="4400" strike="noStrike" u="sng">
                <a:solidFill>
                  <a:srgbClr val="1b5543"/>
                </a:solidFill>
                <a:uFillTx/>
                <a:latin typeface="Times New Roman"/>
                <a:ea typeface="Times New Roman"/>
              </a:rPr>
              <a:t>CRITICAL ANALYSIS OF OPPORTUNITIES AND CHALLENGES </a:t>
            </a:r>
            <a:endParaRPr b="0" lang="en-GB" sz="4400" strike="noStrike" u="none">
              <a:solidFill>
                <a:srgbClr val="000000"/>
              </a:solidFill>
              <a:uFillTx/>
              <a:latin typeface="Arial"/>
            </a:endParaRPr>
          </a:p>
        </p:txBody>
      </p:sp>
      <p:sp>
        <p:nvSpPr>
          <p:cNvPr id="162" name="Rectangle 8"/>
          <p:cNvSpPr/>
          <p:nvPr/>
        </p:nvSpPr>
        <p:spPr>
          <a:xfrm>
            <a:off x="246960" y="34308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Rajveer Singh </a:t>
            </a:r>
            <a:br>
              <a:rPr sz="2400"/>
            </a:br>
            <a:r>
              <a:rPr b="1" lang="en-US" sz="2400" strike="noStrike" u="sng">
                <a:solidFill>
                  <a:schemeClr val="dk1"/>
                </a:solidFill>
                <a:uFillTx/>
                <a:latin typeface="Times New Roman Bold"/>
                <a:ea typeface="Times New Roman Bold"/>
              </a:rPr>
              <a:t>ID: 2536659</a:t>
            </a:r>
            <a:endParaRPr b="0" lang="en-GB" sz="2400" strike="noStrike" u="none">
              <a:solidFill>
                <a:srgbClr val="000000"/>
              </a:solidFill>
              <a:uFillTx/>
              <a:latin typeface="Arial"/>
            </a:endParaRPr>
          </a:p>
        </p:txBody>
      </p:sp>
      <p:graphicFrame>
        <p:nvGraphicFramePr>
          <p:cNvPr id="7" name="Diagram7"/>
          <p:cNvGraphicFramePr/>
          <p:nvPr>
            <p:extLst>
              <p:ext uri="{D42A27DB-BD31-4B8C-83A1-F6EECF244321}">
                <p14:modId xmlns:p14="http://schemas.microsoft.com/office/powerpoint/2010/main" val="1552021399"/>
              </p:ext>
            </p:extLst>
          </p:nvPr>
        </p:nvGraphicFramePr>
        <p:xfrm>
          <a:off x="1231200" y="1752480"/>
          <a:ext cx="15725520" cy="810540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8" name="Diagram8"/>
          <p:cNvGraphicFramePr/>
          <p:nvPr>
            <p:extLst>
              <p:ext uri="{D42A27DB-BD31-4B8C-83A1-F6EECF244321}">
                <p14:modId xmlns:p14="http://schemas.microsoft.com/office/powerpoint/2010/main" val="2917670410"/>
              </p:ext>
            </p:extLst>
          </p:nvPr>
        </p:nvGraphicFramePr>
        <p:xfrm>
          <a:off x="1231200" y="1752480"/>
          <a:ext cx="15725520" cy="81054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163" name="Group 2"/>
          <p:cNvGrpSpPr/>
          <p:nvPr/>
        </p:nvGrpSpPr>
        <p:grpSpPr>
          <a:xfrm>
            <a:off x="-842400" y="-898560"/>
            <a:ext cx="19972440" cy="3230640"/>
            <a:chOff x="-842400" y="-898560"/>
            <a:chExt cx="19972440" cy="3230640"/>
          </a:xfrm>
        </p:grpSpPr>
        <p:sp>
          <p:nvSpPr>
            <p:cNvPr id="164"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65"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166" name="Group 11"/>
          <p:cNvGrpSpPr/>
          <p:nvPr/>
        </p:nvGrpSpPr>
        <p:grpSpPr>
          <a:xfrm>
            <a:off x="-1056240" y="5935680"/>
            <a:ext cx="19972440" cy="2355120"/>
            <a:chOff x="-1056240" y="5935680"/>
            <a:chExt cx="19972440" cy="2355120"/>
          </a:xfrm>
        </p:grpSpPr>
        <p:sp>
          <p:nvSpPr>
            <p:cNvPr id="167"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68"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169" name="Rectangle 4"/>
          <p:cNvSpPr/>
          <p:nvPr/>
        </p:nvSpPr>
        <p:spPr>
          <a:xfrm>
            <a:off x="5977080" y="362880"/>
            <a:ext cx="5906160" cy="699120"/>
          </a:xfrm>
          <a:prstGeom prst="rect">
            <a:avLst/>
          </a:prstGeom>
          <a:noFill/>
          <a:ln w="0">
            <a:noFill/>
          </a:ln>
        </p:spPr>
        <p:style>
          <a:lnRef idx="0"/>
          <a:fillRef idx="0"/>
          <a:effectRef idx="0"/>
          <a:fontRef idx="minor"/>
        </p:style>
        <p:txBody>
          <a:bodyPr wrap="none" lIns="90000" rIns="90000" tIns="45000" bIns="45000" anchor="t">
            <a:spAutoFit/>
          </a:bodyPr>
          <a:p>
            <a:pPr defTabSz="914400">
              <a:lnSpc>
                <a:spcPct val="100000"/>
              </a:lnSpc>
            </a:pPr>
            <a:r>
              <a:rPr b="1" lang="en-IN" sz="4000" strike="noStrike" u="sng">
                <a:solidFill>
                  <a:srgbClr val="1b5543"/>
                </a:solidFill>
                <a:uFillTx/>
                <a:latin typeface="Times New Roman"/>
                <a:ea typeface="Times New Roman"/>
              </a:rPr>
              <a:t>ROOT-CAUSE ANALYSIS</a:t>
            </a:r>
            <a:endParaRPr b="0" lang="en-GB" sz="4000" strike="noStrike" u="none">
              <a:solidFill>
                <a:srgbClr val="000000"/>
              </a:solidFill>
              <a:uFillTx/>
              <a:latin typeface="Arial"/>
            </a:endParaRPr>
          </a:p>
        </p:txBody>
      </p:sp>
      <p:sp>
        <p:nvSpPr>
          <p:cNvPr id="170" name="Rectangle 8"/>
          <p:cNvSpPr/>
          <p:nvPr/>
        </p:nvSpPr>
        <p:spPr>
          <a:xfrm>
            <a:off x="228600" y="22212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Rajveer Singh </a:t>
            </a:r>
            <a:br>
              <a:rPr sz="2400"/>
            </a:br>
            <a:r>
              <a:rPr b="1" lang="en-US" sz="2400" strike="noStrike" u="sng">
                <a:solidFill>
                  <a:schemeClr val="dk1"/>
                </a:solidFill>
                <a:uFillTx/>
                <a:latin typeface="Times New Roman Bold"/>
                <a:ea typeface="Times New Roman Bold"/>
              </a:rPr>
              <a:t>ID: 2536659</a:t>
            </a:r>
            <a:endParaRPr b="0" lang="en-GB" sz="2400" strike="noStrike" u="none">
              <a:solidFill>
                <a:srgbClr val="000000"/>
              </a:solidFill>
              <a:uFillTx/>
              <a:latin typeface="Arial"/>
            </a:endParaRPr>
          </a:p>
        </p:txBody>
      </p:sp>
      <p:graphicFrame>
        <p:nvGraphicFramePr>
          <p:cNvPr id="9" name="Diagram9"/>
          <p:cNvGraphicFramePr/>
          <p:nvPr>
            <p:extLst>
              <p:ext uri="{D42A27DB-BD31-4B8C-83A1-F6EECF244321}">
                <p14:modId xmlns:p14="http://schemas.microsoft.com/office/powerpoint/2010/main" val="3918696314"/>
              </p:ext>
            </p:extLst>
          </p:nvPr>
        </p:nvGraphicFramePr>
        <p:xfrm>
          <a:off x="918720" y="1778040"/>
          <a:ext cx="16306560" cy="806868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10" name="Diagram10"/>
          <p:cNvGraphicFramePr/>
          <p:nvPr>
            <p:extLst>
              <p:ext uri="{D42A27DB-BD31-4B8C-83A1-F6EECF244321}">
                <p14:modId xmlns:p14="http://schemas.microsoft.com/office/powerpoint/2010/main" val="3585698375"/>
              </p:ext>
            </p:extLst>
          </p:nvPr>
        </p:nvGraphicFramePr>
        <p:xfrm>
          <a:off x="918720" y="1778040"/>
          <a:ext cx="16306560" cy="806868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171" name="Group 2"/>
          <p:cNvGrpSpPr/>
          <p:nvPr/>
        </p:nvGrpSpPr>
        <p:grpSpPr>
          <a:xfrm>
            <a:off x="-842400" y="-898560"/>
            <a:ext cx="19972440" cy="3230640"/>
            <a:chOff x="-842400" y="-898560"/>
            <a:chExt cx="19972440" cy="3230640"/>
          </a:xfrm>
        </p:grpSpPr>
        <p:sp>
          <p:nvSpPr>
            <p:cNvPr id="172"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73"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174" name="Group 11"/>
          <p:cNvGrpSpPr/>
          <p:nvPr/>
        </p:nvGrpSpPr>
        <p:grpSpPr>
          <a:xfrm>
            <a:off x="-1056240" y="5935680"/>
            <a:ext cx="19972440" cy="2355120"/>
            <a:chOff x="-1056240" y="5935680"/>
            <a:chExt cx="19972440" cy="2355120"/>
          </a:xfrm>
        </p:grpSpPr>
        <p:sp>
          <p:nvSpPr>
            <p:cNvPr id="175"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76"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177" name="Rectangle 4"/>
          <p:cNvSpPr/>
          <p:nvPr/>
        </p:nvSpPr>
        <p:spPr>
          <a:xfrm>
            <a:off x="5977080" y="362880"/>
            <a:ext cx="5906160" cy="699120"/>
          </a:xfrm>
          <a:prstGeom prst="rect">
            <a:avLst/>
          </a:prstGeom>
          <a:noFill/>
          <a:ln w="0">
            <a:noFill/>
          </a:ln>
        </p:spPr>
        <p:style>
          <a:lnRef idx="0"/>
          <a:fillRef idx="0"/>
          <a:effectRef idx="0"/>
          <a:fontRef idx="minor"/>
        </p:style>
        <p:txBody>
          <a:bodyPr wrap="none" lIns="90000" rIns="90000" tIns="45000" bIns="45000" anchor="t">
            <a:spAutoFit/>
          </a:bodyPr>
          <a:p>
            <a:pPr defTabSz="914400">
              <a:lnSpc>
                <a:spcPct val="100000"/>
              </a:lnSpc>
            </a:pPr>
            <a:r>
              <a:rPr b="1" lang="en-IN" sz="4000" strike="noStrike" u="sng">
                <a:solidFill>
                  <a:srgbClr val="1b5543"/>
                </a:solidFill>
                <a:uFillTx/>
                <a:latin typeface="Times New Roman"/>
                <a:ea typeface="Times New Roman"/>
              </a:rPr>
              <a:t>ROOT-CAUSE ANALYSIS</a:t>
            </a:r>
            <a:endParaRPr b="0" lang="en-GB" sz="4000" strike="noStrike" u="none">
              <a:solidFill>
                <a:srgbClr val="000000"/>
              </a:solidFill>
              <a:uFillTx/>
              <a:latin typeface="Arial"/>
            </a:endParaRPr>
          </a:p>
        </p:txBody>
      </p:sp>
      <p:sp>
        <p:nvSpPr>
          <p:cNvPr id="178" name="Rectangle 8"/>
          <p:cNvSpPr/>
          <p:nvPr/>
        </p:nvSpPr>
        <p:spPr>
          <a:xfrm>
            <a:off x="228600" y="22212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Rajveer Singh</a:t>
            </a:r>
            <a:br>
              <a:rPr sz="2400"/>
            </a:br>
            <a:r>
              <a:rPr b="1" lang="en-US" sz="2400" strike="noStrike" u="sng">
                <a:solidFill>
                  <a:schemeClr val="dk1"/>
                </a:solidFill>
                <a:uFillTx/>
                <a:latin typeface="Times New Roman Bold"/>
                <a:ea typeface="Times New Roman Bold"/>
              </a:rPr>
              <a:t>ID: 2536659</a:t>
            </a:r>
            <a:endParaRPr b="0" lang="en-GB" sz="2400" strike="noStrike" u="none">
              <a:solidFill>
                <a:srgbClr val="000000"/>
              </a:solidFill>
              <a:uFillTx/>
              <a:latin typeface="Arial"/>
            </a:endParaRPr>
          </a:p>
        </p:txBody>
      </p:sp>
      <p:graphicFrame>
        <p:nvGraphicFramePr>
          <p:cNvPr id="11" name="Diagram11"/>
          <p:cNvGraphicFramePr/>
          <p:nvPr>
            <p:extLst>
              <p:ext uri="{D42A27DB-BD31-4B8C-83A1-F6EECF244321}">
                <p14:modId xmlns:p14="http://schemas.microsoft.com/office/powerpoint/2010/main" val="3669104895"/>
              </p:ext>
            </p:extLst>
          </p:nvPr>
        </p:nvGraphicFramePr>
        <p:xfrm>
          <a:off x="797040" y="1766520"/>
          <a:ext cx="16763760" cy="779544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12" name="Diagram12"/>
          <p:cNvGraphicFramePr/>
          <p:nvPr>
            <p:extLst>
              <p:ext uri="{D42A27DB-BD31-4B8C-83A1-F6EECF244321}">
                <p14:modId xmlns:p14="http://schemas.microsoft.com/office/powerpoint/2010/main" val="3812924819"/>
              </p:ext>
            </p:extLst>
          </p:nvPr>
        </p:nvGraphicFramePr>
        <p:xfrm>
          <a:off x="797040" y="1766520"/>
          <a:ext cx="16763760" cy="77954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179" name="Group 2"/>
          <p:cNvGrpSpPr/>
          <p:nvPr/>
        </p:nvGrpSpPr>
        <p:grpSpPr>
          <a:xfrm>
            <a:off x="-842400" y="-898560"/>
            <a:ext cx="19972440" cy="3230640"/>
            <a:chOff x="-842400" y="-898560"/>
            <a:chExt cx="19972440" cy="3230640"/>
          </a:xfrm>
        </p:grpSpPr>
        <p:sp>
          <p:nvSpPr>
            <p:cNvPr id="180"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81"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182" name="Group 11"/>
          <p:cNvGrpSpPr/>
          <p:nvPr/>
        </p:nvGrpSpPr>
        <p:grpSpPr>
          <a:xfrm>
            <a:off x="-1056240" y="5935680"/>
            <a:ext cx="19972440" cy="2355120"/>
            <a:chOff x="-1056240" y="5935680"/>
            <a:chExt cx="19972440" cy="2355120"/>
          </a:xfrm>
        </p:grpSpPr>
        <p:sp>
          <p:nvSpPr>
            <p:cNvPr id="183"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84"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185" name="Rectangle 4"/>
          <p:cNvSpPr/>
          <p:nvPr/>
        </p:nvSpPr>
        <p:spPr>
          <a:xfrm>
            <a:off x="4038480" y="212760"/>
            <a:ext cx="13106160" cy="173556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00000"/>
              </a:lnSpc>
            </a:pPr>
            <a:r>
              <a:rPr b="1" lang="en-IN" sz="3600" strike="noStrike" u="sng">
                <a:solidFill>
                  <a:srgbClr val="1b5543"/>
                </a:solidFill>
                <a:uFillTx/>
                <a:latin typeface="Times New Roman"/>
                <a:ea typeface="Times New Roman"/>
              </a:rPr>
              <a:t>EVIDENCE-BASED RECOMMENDATION 1: </a:t>
            </a:r>
            <a:r>
              <a:rPr b="1" lang="en-US" sz="3600" strike="noStrike" u="sng">
                <a:solidFill>
                  <a:srgbClr val="1b5543"/>
                </a:solidFill>
                <a:uFillTx/>
                <a:latin typeface="Times New Roman"/>
                <a:ea typeface="Times New Roman"/>
              </a:rPr>
              <a:t>IMPLEMENT AI-ENABLED JOB REDESIGN AND WORKFORCE DEVELOPMENT</a:t>
            </a:r>
            <a:endParaRPr b="0" lang="en-GB" sz="3600" strike="noStrike" u="none">
              <a:solidFill>
                <a:srgbClr val="000000"/>
              </a:solidFill>
              <a:uFillTx/>
              <a:latin typeface="Arial"/>
            </a:endParaRPr>
          </a:p>
        </p:txBody>
      </p:sp>
      <p:sp>
        <p:nvSpPr>
          <p:cNvPr id="186" name="Rectangle 8"/>
          <p:cNvSpPr/>
          <p:nvPr/>
        </p:nvSpPr>
        <p:spPr>
          <a:xfrm>
            <a:off x="246960" y="45576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Divya Adduru </a:t>
            </a:r>
            <a:br>
              <a:rPr sz="2400"/>
            </a:br>
            <a:r>
              <a:rPr b="1" lang="en-US" sz="2400" strike="noStrike" u="sng">
                <a:solidFill>
                  <a:schemeClr val="dk1"/>
                </a:solidFill>
                <a:uFillTx/>
                <a:latin typeface="Times New Roman Bold"/>
                <a:ea typeface="Times New Roman Bold"/>
              </a:rPr>
              <a:t>ID: 2537627</a:t>
            </a:r>
            <a:endParaRPr b="0" lang="en-GB" sz="2400" strike="noStrike" u="none">
              <a:solidFill>
                <a:srgbClr val="000000"/>
              </a:solidFill>
              <a:uFillTx/>
              <a:latin typeface="Arial"/>
            </a:endParaRPr>
          </a:p>
        </p:txBody>
      </p:sp>
      <p:graphicFrame>
        <p:nvGraphicFramePr>
          <p:cNvPr id="13" name="Diagram13"/>
          <p:cNvGraphicFramePr/>
          <p:nvPr>
            <p:extLst>
              <p:ext uri="{D42A27DB-BD31-4B8C-83A1-F6EECF244321}">
                <p14:modId xmlns:p14="http://schemas.microsoft.com/office/powerpoint/2010/main" val="2375811857"/>
              </p:ext>
            </p:extLst>
          </p:nvPr>
        </p:nvGraphicFramePr>
        <p:xfrm>
          <a:off x="1550160" y="1673280"/>
          <a:ext cx="14782320" cy="848340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14" name="Diagram14"/>
          <p:cNvGraphicFramePr/>
          <p:nvPr>
            <p:extLst>
              <p:ext uri="{D42A27DB-BD31-4B8C-83A1-F6EECF244321}">
                <p14:modId xmlns:p14="http://schemas.microsoft.com/office/powerpoint/2010/main" val="2418779672"/>
              </p:ext>
            </p:extLst>
          </p:nvPr>
        </p:nvGraphicFramePr>
        <p:xfrm>
          <a:off x="1550160" y="1673280"/>
          <a:ext cx="14782320" cy="84834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187" name="Group 2"/>
          <p:cNvGrpSpPr/>
          <p:nvPr/>
        </p:nvGrpSpPr>
        <p:grpSpPr>
          <a:xfrm>
            <a:off x="-842400" y="-898560"/>
            <a:ext cx="19972440" cy="3230640"/>
            <a:chOff x="-842400" y="-898560"/>
            <a:chExt cx="19972440" cy="3230640"/>
          </a:xfrm>
        </p:grpSpPr>
        <p:sp>
          <p:nvSpPr>
            <p:cNvPr id="188"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89"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190" name="Group 11"/>
          <p:cNvGrpSpPr/>
          <p:nvPr/>
        </p:nvGrpSpPr>
        <p:grpSpPr>
          <a:xfrm>
            <a:off x="-1056240" y="5935680"/>
            <a:ext cx="19972440" cy="2355120"/>
            <a:chOff x="-1056240" y="5935680"/>
            <a:chExt cx="19972440" cy="2355120"/>
          </a:xfrm>
        </p:grpSpPr>
        <p:sp>
          <p:nvSpPr>
            <p:cNvPr id="191"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92"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193" name="Rectangle 4"/>
          <p:cNvSpPr/>
          <p:nvPr/>
        </p:nvSpPr>
        <p:spPr>
          <a:xfrm>
            <a:off x="4629600" y="217440"/>
            <a:ext cx="13410720" cy="1735560"/>
          </a:xfrm>
          <a:prstGeom prst="rect">
            <a:avLst/>
          </a:prstGeom>
          <a:noFill/>
          <a:ln w="0">
            <a:noFill/>
          </a:ln>
        </p:spPr>
        <p:style>
          <a:lnRef idx="0"/>
          <a:fillRef idx="0"/>
          <a:effectRef idx="0"/>
          <a:fontRef idx="minor"/>
        </p:style>
        <p:txBody>
          <a:bodyPr lIns="90000" rIns="90000" tIns="45000" bIns="45000" anchor="t">
            <a:spAutoFit/>
          </a:bodyPr>
          <a:p>
            <a:pPr algn="ctr" defTabSz="914400">
              <a:lnSpc>
                <a:spcPct val="100000"/>
              </a:lnSpc>
            </a:pPr>
            <a:r>
              <a:rPr b="1" lang="en-IN" sz="3600" strike="noStrike" u="sng">
                <a:solidFill>
                  <a:srgbClr val="1b5543"/>
                </a:solidFill>
                <a:uFillTx/>
                <a:latin typeface="Times New Roman"/>
                <a:ea typeface="Times New Roman"/>
              </a:rPr>
              <a:t>EVIDENCE-BASED RECOMMENDATION 2: </a:t>
            </a:r>
            <a:r>
              <a:rPr b="1" lang="en-US" sz="3600" strike="noStrike" u="sng">
                <a:solidFill>
                  <a:srgbClr val="1b5543"/>
                </a:solidFill>
                <a:uFillTx/>
                <a:latin typeface="Times New Roman"/>
                <a:ea typeface="Times New Roman"/>
              </a:rPr>
              <a:t>ENHANCE JOB SATISFACTION THROUGH STRATEGIC HUMAN CAPITAL MANAGEMENT</a:t>
            </a:r>
            <a:endParaRPr b="0" lang="en-GB" sz="3600" strike="noStrike" u="none">
              <a:solidFill>
                <a:srgbClr val="000000"/>
              </a:solidFill>
              <a:uFillTx/>
              <a:latin typeface="Arial"/>
            </a:endParaRPr>
          </a:p>
        </p:txBody>
      </p:sp>
      <p:sp>
        <p:nvSpPr>
          <p:cNvPr id="194" name="Rectangle 8"/>
          <p:cNvSpPr/>
          <p:nvPr/>
        </p:nvSpPr>
        <p:spPr>
          <a:xfrm>
            <a:off x="246960" y="45576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Divya Adduru </a:t>
            </a:r>
            <a:br>
              <a:rPr sz="2400"/>
            </a:br>
            <a:r>
              <a:rPr b="1" lang="en-US" sz="2400" strike="noStrike" u="sng">
                <a:solidFill>
                  <a:schemeClr val="dk1"/>
                </a:solidFill>
                <a:uFillTx/>
                <a:latin typeface="Times New Roman Bold"/>
                <a:ea typeface="Times New Roman Bold"/>
              </a:rPr>
              <a:t>ID: 2537627</a:t>
            </a:r>
            <a:endParaRPr b="0" lang="en-GB" sz="2400" strike="noStrike" u="none">
              <a:solidFill>
                <a:srgbClr val="000000"/>
              </a:solidFill>
              <a:uFillTx/>
              <a:latin typeface="Arial"/>
            </a:endParaRPr>
          </a:p>
        </p:txBody>
      </p:sp>
      <p:graphicFrame>
        <p:nvGraphicFramePr>
          <p:cNvPr id="15" name="Diagram15"/>
          <p:cNvGraphicFramePr/>
          <p:nvPr>
            <p:extLst>
              <p:ext uri="{D42A27DB-BD31-4B8C-83A1-F6EECF244321}">
                <p14:modId xmlns:p14="http://schemas.microsoft.com/office/powerpoint/2010/main" val="3809256075"/>
              </p:ext>
            </p:extLst>
          </p:nvPr>
        </p:nvGraphicFramePr>
        <p:xfrm>
          <a:off x="1257840" y="2204640"/>
          <a:ext cx="16611120" cy="720036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16" name="Diagram16"/>
          <p:cNvGraphicFramePr/>
          <p:nvPr>
            <p:extLst>
              <p:ext uri="{D42A27DB-BD31-4B8C-83A1-F6EECF244321}">
                <p14:modId xmlns:p14="http://schemas.microsoft.com/office/powerpoint/2010/main" val="1356542159"/>
              </p:ext>
            </p:extLst>
          </p:nvPr>
        </p:nvGraphicFramePr>
        <p:xfrm>
          <a:off x="1257840" y="2204640"/>
          <a:ext cx="16611120" cy="720036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195" name="Group 2"/>
          <p:cNvGrpSpPr/>
          <p:nvPr/>
        </p:nvGrpSpPr>
        <p:grpSpPr>
          <a:xfrm>
            <a:off x="-842400" y="-898560"/>
            <a:ext cx="19972440" cy="3230640"/>
            <a:chOff x="-842400" y="-898560"/>
            <a:chExt cx="19972440" cy="3230640"/>
          </a:xfrm>
        </p:grpSpPr>
        <p:sp>
          <p:nvSpPr>
            <p:cNvPr id="196"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197"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198" name="Group 11"/>
          <p:cNvGrpSpPr/>
          <p:nvPr/>
        </p:nvGrpSpPr>
        <p:grpSpPr>
          <a:xfrm>
            <a:off x="-1056240" y="5935680"/>
            <a:ext cx="19972440" cy="2355120"/>
            <a:chOff x="-1056240" y="5935680"/>
            <a:chExt cx="19972440" cy="2355120"/>
          </a:xfrm>
        </p:grpSpPr>
        <p:sp>
          <p:nvSpPr>
            <p:cNvPr id="199"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00"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201" name="Rectangle 7"/>
          <p:cNvSpPr/>
          <p:nvPr/>
        </p:nvSpPr>
        <p:spPr>
          <a:xfrm>
            <a:off x="5267160" y="281520"/>
            <a:ext cx="8249760" cy="699120"/>
          </a:xfrm>
          <a:prstGeom prst="rect">
            <a:avLst/>
          </a:prstGeom>
          <a:noFill/>
          <a:ln w="0">
            <a:noFill/>
          </a:ln>
        </p:spPr>
        <p:style>
          <a:lnRef idx="0"/>
          <a:fillRef idx="0"/>
          <a:effectRef idx="0"/>
          <a:fontRef idx="minor"/>
        </p:style>
        <p:txBody>
          <a:bodyPr wrap="none" lIns="90000" rIns="90000" tIns="45000" bIns="45000" anchor="t">
            <a:spAutoFit/>
          </a:bodyPr>
          <a:p>
            <a:pPr defTabSz="914400">
              <a:lnSpc>
                <a:spcPct val="100000"/>
              </a:lnSpc>
            </a:pPr>
            <a:r>
              <a:rPr b="1" lang="en-IN" sz="4000" strike="noStrike" u="sng">
                <a:solidFill>
                  <a:srgbClr val="1b5543"/>
                </a:solidFill>
                <a:uFillTx/>
                <a:latin typeface="Times New Roman"/>
                <a:ea typeface="Times New Roman"/>
              </a:rPr>
              <a:t>FUTURE OF WORK IMPLICATIONS</a:t>
            </a:r>
            <a:endParaRPr b="0" lang="en-GB" sz="4000" strike="noStrike" u="none">
              <a:solidFill>
                <a:srgbClr val="000000"/>
              </a:solidFill>
              <a:uFillTx/>
              <a:latin typeface="Arial"/>
            </a:endParaRPr>
          </a:p>
        </p:txBody>
      </p:sp>
      <p:sp>
        <p:nvSpPr>
          <p:cNvPr id="202" name="Rectangle 8"/>
          <p:cNvSpPr/>
          <p:nvPr/>
        </p:nvSpPr>
        <p:spPr>
          <a:xfrm>
            <a:off x="246960" y="45576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Divya Adduru </a:t>
            </a:r>
            <a:br>
              <a:rPr sz="2400"/>
            </a:br>
            <a:r>
              <a:rPr b="1" lang="en-US" sz="2400" strike="noStrike" u="sng">
                <a:solidFill>
                  <a:schemeClr val="dk1"/>
                </a:solidFill>
                <a:uFillTx/>
                <a:latin typeface="Times New Roman Bold"/>
                <a:ea typeface="Times New Roman Bold"/>
              </a:rPr>
              <a:t>ID: 2537627</a:t>
            </a:r>
            <a:endParaRPr b="0" lang="en-GB" sz="2400" strike="noStrike" u="none">
              <a:solidFill>
                <a:srgbClr val="000000"/>
              </a:solidFill>
              <a:uFillTx/>
              <a:latin typeface="Arial"/>
            </a:endParaRPr>
          </a:p>
        </p:txBody>
      </p:sp>
      <p:graphicFrame>
        <p:nvGraphicFramePr>
          <p:cNvPr id="17" name="Diagram17"/>
          <p:cNvGraphicFramePr/>
          <p:nvPr>
            <p:extLst>
              <p:ext uri="{D42A27DB-BD31-4B8C-83A1-F6EECF244321}">
                <p14:modId xmlns:p14="http://schemas.microsoft.com/office/powerpoint/2010/main" val="2189032816"/>
              </p:ext>
            </p:extLst>
          </p:nvPr>
        </p:nvGraphicFramePr>
        <p:xfrm>
          <a:off x="2122200" y="1545120"/>
          <a:ext cx="14477760" cy="749880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18" name="Diagram18"/>
          <p:cNvGraphicFramePr/>
          <p:nvPr>
            <p:extLst>
              <p:ext uri="{D42A27DB-BD31-4B8C-83A1-F6EECF244321}">
                <p14:modId xmlns:p14="http://schemas.microsoft.com/office/powerpoint/2010/main" val="4101637699"/>
              </p:ext>
            </p:extLst>
          </p:nvPr>
        </p:nvGraphicFramePr>
        <p:xfrm>
          <a:off x="2122200" y="1545120"/>
          <a:ext cx="14477760" cy="74988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203" name="Group 2"/>
          <p:cNvGrpSpPr/>
          <p:nvPr/>
        </p:nvGrpSpPr>
        <p:grpSpPr>
          <a:xfrm>
            <a:off x="-842400" y="-898560"/>
            <a:ext cx="19972440" cy="3230640"/>
            <a:chOff x="-842400" y="-898560"/>
            <a:chExt cx="19972440" cy="3230640"/>
          </a:xfrm>
        </p:grpSpPr>
        <p:sp>
          <p:nvSpPr>
            <p:cNvPr id="204"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05"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206" name="Group 11"/>
          <p:cNvGrpSpPr/>
          <p:nvPr/>
        </p:nvGrpSpPr>
        <p:grpSpPr>
          <a:xfrm>
            <a:off x="-1056240" y="5935680"/>
            <a:ext cx="19972440" cy="2355120"/>
            <a:chOff x="-1056240" y="5935680"/>
            <a:chExt cx="19972440" cy="2355120"/>
          </a:xfrm>
        </p:grpSpPr>
        <p:sp>
          <p:nvSpPr>
            <p:cNvPr id="207"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08"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209" name="Rectangle 4"/>
          <p:cNvSpPr/>
          <p:nvPr/>
        </p:nvSpPr>
        <p:spPr>
          <a:xfrm>
            <a:off x="4840560" y="362880"/>
            <a:ext cx="10453320" cy="699120"/>
          </a:xfrm>
          <a:prstGeom prst="rect">
            <a:avLst/>
          </a:prstGeom>
          <a:noFill/>
          <a:ln w="0">
            <a:noFill/>
          </a:ln>
        </p:spPr>
        <p:style>
          <a:lnRef idx="0"/>
          <a:fillRef idx="0"/>
          <a:effectRef idx="0"/>
          <a:fontRef idx="minor"/>
        </p:style>
        <p:txBody>
          <a:bodyPr wrap="none" lIns="90000" rIns="90000" tIns="45000" bIns="45000" anchor="t">
            <a:spAutoFit/>
          </a:bodyPr>
          <a:p>
            <a:pPr defTabSz="914400">
              <a:lnSpc>
                <a:spcPct val="100000"/>
              </a:lnSpc>
            </a:pPr>
            <a:r>
              <a:rPr b="1" lang="en-IN" sz="4000" strike="noStrike" u="sng">
                <a:solidFill>
                  <a:srgbClr val="1b5543"/>
                </a:solidFill>
                <a:uFillTx/>
                <a:latin typeface="Times New Roman"/>
                <a:ea typeface="Times New Roman"/>
              </a:rPr>
              <a:t>CONCLUSION &amp; OVERALL HRM STRATEGY</a:t>
            </a:r>
            <a:endParaRPr b="0" lang="en-GB" sz="4000" strike="noStrike" u="none">
              <a:solidFill>
                <a:srgbClr val="000000"/>
              </a:solidFill>
              <a:uFillTx/>
              <a:latin typeface="Arial"/>
            </a:endParaRPr>
          </a:p>
        </p:txBody>
      </p:sp>
      <p:sp>
        <p:nvSpPr>
          <p:cNvPr id="210" name="Rectangle 8"/>
          <p:cNvSpPr/>
          <p:nvPr/>
        </p:nvSpPr>
        <p:spPr>
          <a:xfrm>
            <a:off x="246960" y="45576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Divya Adduru </a:t>
            </a:r>
            <a:br>
              <a:rPr sz="2400"/>
            </a:br>
            <a:r>
              <a:rPr b="1" lang="en-US" sz="2400" strike="noStrike" u="sng">
                <a:solidFill>
                  <a:schemeClr val="dk1"/>
                </a:solidFill>
                <a:uFillTx/>
                <a:latin typeface="Times New Roman Bold"/>
                <a:ea typeface="Times New Roman Bold"/>
              </a:rPr>
              <a:t>ID: 2537627</a:t>
            </a:r>
            <a:endParaRPr b="0" lang="en-GB" sz="2400" strike="noStrike" u="none">
              <a:solidFill>
                <a:srgbClr val="000000"/>
              </a:solidFill>
              <a:uFillTx/>
              <a:latin typeface="Arial"/>
            </a:endParaRPr>
          </a:p>
        </p:txBody>
      </p:sp>
      <p:graphicFrame>
        <p:nvGraphicFramePr>
          <p:cNvPr id="19" name="Diagram19"/>
          <p:cNvGraphicFramePr/>
          <p:nvPr>
            <p:extLst>
              <p:ext uri="{D42A27DB-BD31-4B8C-83A1-F6EECF244321}">
                <p14:modId xmlns:p14="http://schemas.microsoft.com/office/powerpoint/2010/main" val="584840227"/>
              </p:ext>
            </p:extLst>
          </p:nvPr>
        </p:nvGraphicFramePr>
        <p:xfrm>
          <a:off x="2281320" y="1858320"/>
          <a:ext cx="14401440" cy="792648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20" name="Diagram20"/>
          <p:cNvGraphicFramePr/>
          <p:nvPr>
            <p:extLst>
              <p:ext uri="{D42A27DB-BD31-4B8C-83A1-F6EECF244321}">
                <p14:modId xmlns:p14="http://schemas.microsoft.com/office/powerpoint/2010/main" val="53098168"/>
              </p:ext>
            </p:extLst>
          </p:nvPr>
        </p:nvGraphicFramePr>
        <p:xfrm>
          <a:off x="2281320" y="1858320"/>
          <a:ext cx="14401440" cy="792648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211" name="Group 2"/>
          <p:cNvGrpSpPr/>
          <p:nvPr/>
        </p:nvGrpSpPr>
        <p:grpSpPr>
          <a:xfrm>
            <a:off x="-842400" y="-898560"/>
            <a:ext cx="19972440" cy="3230640"/>
            <a:chOff x="-842400" y="-898560"/>
            <a:chExt cx="19972440" cy="3230640"/>
          </a:xfrm>
        </p:grpSpPr>
        <p:sp>
          <p:nvSpPr>
            <p:cNvPr id="212"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13"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214" name="Group 11"/>
          <p:cNvGrpSpPr/>
          <p:nvPr/>
        </p:nvGrpSpPr>
        <p:grpSpPr>
          <a:xfrm>
            <a:off x="-1056240" y="5935680"/>
            <a:ext cx="19972440" cy="2355120"/>
            <a:chOff x="-1056240" y="5935680"/>
            <a:chExt cx="19972440" cy="2355120"/>
          </a:xfrm>
        </p:grpSpPr>
        <p:sp>
          <p:nvSpPr>
            <p:cNvPr id="215"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16"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217" name="Rectangle 4"/>
          <p:cNvSpPr/>
          <p:nvPr/>
        </p:nvSpPr>
        <p:spPr>
          <a:xfrm>
            <a:off x="6729120" y="34920"/>
            <a:ext cx="4401720" cy="1095120"/>
          </a:xfrm>
          <a:prstGeom prst="rect">
            <a:avLst/>
          </a:prstGeom>
          <a:noFill/>
          <a:ln w="0">
            <a:noFill/>
          </a:ln>
        </p:spPr>
        <p:style>
          <a:lnRef idx="0"/>
          <a:fillRef idx="0"/>
          <a:effectRef idx="0"/>
          <a:fontRef idx="minor"/>
        </p:style>
        <p:txBody>
          <a:bodyPr wrap="none" lIns="90000" rIns="90000" tIns="45000" bIns="45000" anchor="t">
            <a:spAutoFit/>
          </a:bodyPr>
          <a:p>
            <a:pPr algn="just" defTabSz="914400">
              <a:lnSpc>
                <a:spcPct val="150000"/>
              </a:lnSpc>
              <a:spcBef>
                <a:spcPts val="1001"/>
              </a:spcBef>
              <a:spcAft>
                <a:spcPts val="1001"/>
              </a:spcAft>
            </a:pPr>
            <a:r>
              <a:rPr b="1" lang="en-IN" sz="4400" strike="noStrike" u="sng">
                <a:solidFill>
                  <a:srgbClr val="1b5543"/>
                </a:solidFill>
                <a:uFillTx/>
                <a:latin typeface="Times New Roman"/>
              </a:rPr>
              <a:t>GROUP LEADER</a:t>
            </a:r>
            <a:endParaRPr b="0" lang="en-GB" sz="4400" strike="noStrike" u="none">
              <a:solidFill>
                <a:srgbClr val="000000"/>
              </a:solidFill>
              <a:uFillTx/>
              <a:latin typeface="Arial"/>
            </a:endParaRPr>
          </a:p>
        </p:txBody>
      </p:sp>
      <p:sp>
        <p:nvSpPr>
          <p:cNvPr id="218" name="Rectangle 5"/>
          <p:cNvSpPr/>
          <p:nvPr/>
        </p:nvSpPr>
        <p:spPr>
          <a:xfrm>
            <a:off x="7409880" y="1028880"/>
            <a:ext cx="3040560" cy="759960"/>
          </a:xfrm>
          <a:prstGeom prst="rect">
            <a:avLst/>
          </a:prstGeom>
          <a:noFill/>
          <a:ln w="0">
            <a:noFill/>
          </a:ln>
        </p:spPr>
        <p:style>
          <a:lnRef idx="0"/>
          <a:fillRef idx="0"/>
          <a:effectRef idx="0"/>
          <a:fontRef idx="minor"/>
        </p:style>
        <p:txBody>
          <a:bodyPr wrap="none" lIns="90000" rIns="90000" tIns="45000" bIns="45000" anchor="t">
            <a:spAutoFit/>
          </a:bodyPr>
          <a:p>
            <a:pPr defTabSz="914400">
              <a:lnSpc>
                <a:spcPct val="100000"/>
              </a:lnSpc>
            </a:pPr>
            <a:r>
              <a:rPr b="1" lang="en-IN" sz="4400" strike="noStrike" u="sng">
                <a:solidFill>
                  <a:srgbClr val="1b5543"/>
                </a:solidFill>
                <a:uFillTx/>
                <a:latin typeface="Times New Roman"/>
                <a:ea typeface="Times New Roman"/>
              </a:rPr>
              <a:t>SUMMARY</a:t>
            </a:r>
            <a:endParaRPr b="0" lang="en-GB" sz="4400" strike="noStrike" u="none">
              <a:solidFill>
                <a:srgbClr val="000000"/>
              </a:solidFill>
              <a:uFillTx/>
              <a:latin typeface="Arial"/>
            </a:endParaRPr>
          </a:p>
        </p:txBody>
      </p:sp>
      <p:sp>
        <p:nvSpPr>
          <p:cNvPr id="219" name="Rectangle 9"/>
          <p:cNvSpPr/>
          <p:nvPr/>
        </p:nvSpPr>
        <p:spPr>
          <a:xfrm>
            <a:off x="246960" y="45576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Galla Prasith </a:t>
            </a:r>
            <a:br>
              <a:rPr sz="2400"/>
            </a:br>
            <a:r>
              <a:rPr b="1" lang="en-US" sz="2400" strike="noStrike" u="sng">
                <a:solidFill>
                  <a:schemeClr val="dk1"/>
                </a:solidFill>
                <a:uFillTx/>
                <a:latin typeface="Times New Roman Bold"/>
                <a:ea typeface="Times New Roman Bold"/>
              </a:rPr>
              <a:t>ID: 2543438</a:t>
            </a:r>
            <a:endParaRPr b="0" lang="en-GB" sz="2400" strike="noStrike" u="none">
              <a:solidFill>
                <a:srgbClr val="000000"/>
              </a:solidFill>
              <a:uFillTx/>
              <a:latin typeface="Arial"/>
            </a:endParaRPr>
          </a:p>
        </p:txBody>
      </p:sp>
      <p:sp>
        <p:nvSpPr>
          <p:cNvPr id="220" name="Rectangle 7"/>
          <p:cNvSpPr/>
          <p:nvPr/>
        </p:nvSpPr>
        <p:spPr>
          <a:xfrm>
            <a:off x="246960" y="2050200"/>
            <a:ext cx="9734760" cy="7774920"/>
          </a:xfrm>
          <a:prstGeom prst="rect">
            <a:avLst/>
          </a:prstGeom>
          <a:noFill/>
          <a:ln w="0">
            <a:noFill/>
          </a:ln>
        </p:spPr>
        <p:style>
          <a:lnRef idx="0"/>
          <a:fillRef idx="0"/>
          <a:effectRef idx="0"/>
          <a:fontRef idx="minor"/>
        </p:style>
        <p:txBody>
          <a:bodyPr lIns="90000" rIns="90000" tIns="45000" bIns="45000" anchor="t">
            <a:spAutoFit/>
          </a:bodyPr>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NHS England takes strategic decisions around job design with a view to making employment feel more flexible, facilitating skill development and digitalisation.</a:t>
            </a:r>
            <a:endParaRPr b="0" lang="en-GB" sz="2800" strike="noStrike" u="none">
              <a:solidFill>
                <a:srgbClr val="000000"/>
              </a:solidFill>
              <a:uFillTx/>
              <a:latin typeface="Arial"/>
            </a:endParaRPr>
          </a:p>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AI has the potential to improve efficiency, enhance innovation, train medical professionals, and drive high patient-centric health care delivery outcomes.</a:t>
            </a:r>
            <a:endParaRPr b="0" lang="en-GB" sz="2800" strike="noStrike" u="none">
              <a:solidFill>
                <a:srgbClr val="000000"/>
              </a:solidFill>
              <a:uFillTx/>
              <a:latin typeface="Arial"/>
            </a:endParaRPr>
          </a:p>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Implementation barriers include outdated infrastructure, employee resistance to AI, governance issues, and lack of training.</a:t>
            </a:r>
            <a:endParaRPr b="0" lang="en-GB" sz="2800" strike="noStrike" u="none">
              <a:solidFill>
                <a:srgbClr val="000000"/>
              </a:solidFill>
              <a:uFillTx/>
              <a:latin typeface="Arial"/>
            </a:endParaRPr>
          </a:p>
          <a:p>
            <a:pPr marL="343080" indent="-343080" algn="just" defTabSz="914400">
              <a:lnSpc>
                <a:spcPct val="150000"/>
              </a:lnSpc>
              <a:buFont typeface="Arial"/>
              <a:buChar char="●"/>
            </a:pPr>
            <a:r>
              <a:rPr b="0" lang="en-IN" sz="2800" strike="noStrike" u="none">
                <a:solidFill>
                  <a:schemeClr val="dk1"/>
                </a:solidFill>
                <a:uFillTx/>
                <a:latin typeface="Times New Roman"/>
                <a:ea typeface="Times New Roman"/>
              </a:rPr>
              <a:t>AI adoption in HRM through strategic recommendations enhances resilience, satisfaction, productivity, and sustainable organisational performance.</a:t>
            </a:r>
            <a:endParaRPr b="0" lang="en-GB" sz="2800" strike="noStrike" u="none">
              <a:solidFill>
                <a:srgbClr val="000000"/>
              </a:solidFill>
              <a:uFillTx/>
              <a:latin typeface="Arial"/>
            </a:endParaRPr>
          </a:p>
        </p:txBody>
      </p:sp>
      <p:pic>
        <p:nvPicPr>
          <p:cNvPr id="221" name="Picture 8" descr=""/>
          <p:cNvPicPr/>
          <p:nvPr/>
        </p:nvPicPr>
        <p:blipFill>
          <a:blip r:embed="rId1"/>
          <a:stretch/>
        </p:blipFill>
        <p:spPr>
          <a:xfrm>
            <a:off x="10516320" y="2476800"/>
            <a:ext cx="7125480" cy="5563080"/>
          </a:xfrm>
          <a:prstGeom prst="rect">
            <a:avLst/>
          </a:prstGeom>
          <a:noFill/>
          <a:ln w="0">
            <a:noFill/>
          </a:ln>
        </p:spPr>
      </p:pic>
    </p:spTree>
  </p:cSld>
  <mc:AlternateContent>
    <mc:Choice Requires="p14">
      <p:transition spd="slow" p14:dur="2000"/>
    </mc:Choice>
    <mc:Fallback>
      <p:transition spd="slow"/>
    </mc:Fallback>
  </mc:AlternateContent>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222" name="Group 2"/>
          <p:cNvGrpSpPr/>
          <p:nvPr/>
        </p:nvGrpSpPr>
        <p:grpSpPr>
          <a:xfrm>
            <a:off x="-842400" y="-898560"/>
            <a:ext cx="19972440" cy="3230640"/>
            <a:chOff x="-842400" y="-898560"/>
            <a:chExt cx="19972440" cy="3230640"/>
          </a:xfrm>
        </p:grpSpPr>
        <p:sp>
          <p:nvSpPr>
            <p:cNvPr id="223"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24"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225" name="Group 11"/>
          <p:cNvGrpSpPr/>
          <p:nvPr/>
        </p:nvGrpSpPr>
        <p:grpSpPr>
          <a:xfrm>
            <a:off x="-1056240" y="5935680"/>
            <a:ext cx="19972440" cy="2355120"/>
            <a:chOff x="-1056240" y="5935680"/>
            <a:chExt cx="19972440" cy="2355120"/>
          </a:xfrm>
        </p:grpSpPr>
        <p:sp>
          <p:nvSpPr>
            <p:cNvPr id="226"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27"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228" name="Rectangle 7"/>
          <p:cNvSpPr/>
          <p:nvPr/>
        </p:nvSpPr>
        <p:spPr>
          <a:xfrm>
            <a:off x="5556960" y="506160"/>
            <a:ext cx="8069040" cy="759960"/>
          </a:xfrm>
          <a:prstGeom prst="rect">
            <a:avLst/>
          </a:prstGeom>
          <a:noFill/>
          <a:ln w="0">
            <a:noFill/>
          </a:ln>
        </p:spPr>
        <p:style>
          <a:lnRef idx="0"/>
          <a:fillRef idx="0"/>
          <a:effectRef idx="0"/>
          <a:fontRef idx="minor"/>
        </p:style>
        <p:txBody>
          <a:bodyPr wrap="none" lIns="90000" rIns="90000" tIns="45000" bIns="45000" anchor="t">
            <a:spAutoFit/>
          </a:bodyPr>
          <a:p>
            <a:pPr defTabSz="914400">
              <a:lnSpc>
                <a:spcPct val="100000"/>
              </a:lnSpc>
            </a:pPr>
            <a:r>
              <a:rPr b="1" lang="en-IN" sz="4400" strike="noStrike" u="sng">
                <a:solidFill>
                  <a:srgbClr val="1b5543"/>
                </a:solidFill>
                <a:uFillTx/>
                <a:latin typeface="Times New Roman"/>
                <a:ea typeface="Times New Roman"/>
              </a:rPr>
              <a:t>SYNTHESIS OF KEY FINDINGS</a:t>
            </a:r>
            <a:endParaRPr b="0" lang="en-GB" sz="4400" strike="noStrike" u="none">
              <a:solidFill>
                <a:srgbClr val="000000"/>
              </a:solidFill>
              <a:uFillTx/>
              <a:latin typeface="Arial"/>
            </a:endParaRPr>
          </a:p>
        </p:txBody>
      </p:sp>
      <p:sp>
        <p:nvSpPr>
          <p:cNvPr id="229" name="Rectangle 8"/>
          <p:cNvSpPr/>
          <p:nvPr/>
        </p:nvSpPr>
        <p:spPr>
          <a:xfrm>
            <a:off x="246960" y="45576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Galla Prasith </a:t>
            </a:r>
            <a:br>
              <a:rPr sz="2400"/>
            </a:br>
            <a:r>
              <a:rPr b="1" lang="en-US" sz="2400" strike="noStrike" u="sng">
                <a:solidFill>
                  <a:schemeClr val="dk1"/>
                </a:solidFill>
                <a:uFillTx/>
                <a:latin typeface="Times New Roman Bold"/>
                <a:ea typeface="Times New Roman Bold"/>
              </a:rPr>
              <a:t>ID: 2543438</a:t>
            </a:r>
            <a:endParaRPr b="0" lang="en-GB" sz="2400" strike="noStrike" u="none">
              <a:solidFill>
                <a:srgbClr val="000000"/>
              </a:solidFill>
              <a:uFillTx/>
              <a:latin typeface="Arial"/>
            </a:endParaRPr>
          </a:p>
        </p:txBody>
      </p:sp>
      <p:sp>
        <p:nvSpPr>
          <p:cNvPr id="230" name="Rectangle 4"/>
          <p:cNvSpPr/>
          <p:nvPr/>
        </p:nvSpPr>
        <p:spPr>
          <a:xfrm>
            <a:off x="321480" y="1995840"/>
            <a:ext cx="9143640" cy="8136360"/>
          </a:xfrm>
          <a:prstGeom prst="rect">
            <a:avLst/>
          </a:prstGeom>
          <a:noFill/>
          <a:ln w="0">
            <a:noFill/>
          </a:ln>
        </p:spPr>
        <p:style>
          <a:lnRef idx="0"/>
          <a:fillRef idx="0"/>
          <a:effectRef idx="0"/>
          <a:fontRef idx="minor"/>
        </p:style>
        <p:txBody>
          <a:bodyPr lIns="90000" rIns="90000" tIns="45000" bIns="45000" anchor="t">
            <a:spAutoFit/>
          </a:bodyPr>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Aligning job design, job satisfaction, leadership roles, and organisational readiness are crucial for the proper implementation of AI.</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Successful workforce transformation and resilience outcomes are defined by employee wellbeing, digital skills, and governance.</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Developing technologies is only beneficial with training and organisational culture (Bozkus, 2023).</a:t>
            </a:r>
            <a:endParaRPr b="0" lang="en-GB" sz="3200" strike="noStrike" u="none">
              <a:solidFill>
                <a:srgbClr val="000000"/>
              </a:solidFill>
              <a:uFillTx/>
              <a:latin typeface="Arial"/>
            </a:endParaRPr>
          </a:p>
          <a:p>
            <a:pPr marL="343080" indent="-343080" algn="just" defTabSz="914400">
              <a:lnSpc>
                <a:spcPct val="150000"/>
              </a:lnSpc>
              <a:buFont typeface="Arial"/>
              <a:buChar char="●"/>
            </a:pPr>
            <a:r>
              <a:rPr b="0" lang="en-IN" sz="3200" strike="noStrike" u="none">
                <a:solidFill>
                  <a:schemeClr val="dk1"/>
                </a:solidFill>
                <a:uFillTx/>
                <a:latin typeface="Times New Roman"/>
                <a:ea typeface="Times New Roman"/>
              </a:rPr>
              <a:t>Integrated Human Capital Management supports the NHS with Greater productivity, retention, innovation, and high-quality patient care.</a:t>
            </a:r>
            <a:endParaRPr b="0" lang="en-GB" sz="3200" strike="noStrike" u="none">
              <a:solidFill>
                <a:srgbClr val="000000"/>
              </a:solidFill>
              <a:uFillTx/>
              <a:latin typeface="Arial"/>
            </a:endParaRPr>
          </a:p>
        </p:txBody>
      </p:sp>
      <p:pic>
        <p:nvPicPr>
          <p:cNvPr id="231" name="Picture 2" descr="Human Capital Management (HCM)"/>
          <p:cNvPicPr/>
          <p:nvPr/>
        </p:nvPicPr>
        <p:blipFill>
          <a:blip r:embed="rId1"/>
          <a:stretch/>
        </p:blipFill>
        <p:spPr>
          <a:xfrm>
            <a:off x="9803520" y="2910960"/>
            <a:ext cx="8076960" cy="5384520"/>
          </a:xfrm>
          <a:prstGeom prst="rect">
            <a:avLst/>
          </a:prstGeom>
          <a:noFill/>
          <a:ln w="0">
            <a:noFill/>
          </a:ln>
        </p:spPr>
      </p:pic>
    </p:spTree>
  </p:cSld>
  <mc:AlternateContent>
    <mc:Choice Requires="p14">
      <p:transition spd="slow" p14:dur="2000"/>
    </mc:Choice>
    <mc:Fallback>
      <p:transition spd="slow"/>
    </mc:Fallback>
  </mc:AlternateContent>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232" name="Group 2"/>
          <p:cNvGrpSpPr/>
          <p:nvPr/>
        </p:nvGrpSpPr>
        <p:grpSpPr>
          <a:xfrm>
            <a:off x="-842400" y="-898560"/>
            <a:ext cx="19972440" cy="3230640"/>
            <a:chOff x="-842400" y="-898560"/>
            <a:chExt cx="19972440" cy="3230640"/>
          </a:xfrm>
        </p:grpSpPr>
        <p:sp>
          <p:nvSpPr>
            <p:cNvPr id="233"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34" name="TextBox 4"/>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235" name="Group 11"/>
          <p:cNvGrpSpPr/>
          <p:nvPr/>
        </p:nvGrpSpPr>
        <p:grpSpPr>
          <a:xfrm>
            <a:off x="-1056240" y="5935680"/>
            <a:ext cx="19972440" cy="2355120"/>
            <a:chOff x="-1056240" y="5935680"/>
            <a:chExt cx="19972440" cy="2355120"/>
          </a:xfrm>
        </p:grpSpPr>
        <p:sp>
          <p:nvSpPr>
            <p:cNvPr id="236"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37"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238" name="Rectangle 7"/>
          <p:cNvSpPr/>
          <p:nvPr/>
        </p:nvSpPr>
        <p:spPr>
          <a:xfrm>
            <a:off x="6027120" y="571680"/>
            <a:ext cx="5805720" cy="759960"/>
          </a:xfrm>
          <a:prstGeom prst="rect">
            <a:avLst/>
          </a:prstGeom>
          <a:noFill/>
          <a:ln w="0">
            <a:noFill/>
          </a:ln>
        </p:spPr>
        <p:style>
          <a:lnRef idx="0"/>
          <a:fillRef idx="0"/>
          <a:effectRef idx="0"/>
          <a:fontRef idx="minor"/>
        </p:style>
        <p:txBody>
          <a:bodyPr wrap="none" lIns="90000" rIns="90000" tIns="45000" bIns="45000" anchor="t">
            <a:spAutoFit/>
          </a:bodyPr>
          <a:p>
            <a:pPr defTabSz="914400">
              <a:lnSpc>
                <a:spcPct val="100000"/>
              </a:lnSpc>
            </a:pPr>
            <a:r>
              <a:rPr b="1" lang="en-IN" sz="4400" strike="noStrike" u="sng">
                <a:solidFill>
                  <a:srgbClr val="1b5543"/>
                </a:solidFill>
                <a:uFillTx/>
                <a:latin typeface="Times New Roman"/>
                <a:ea typeface="Times New Roman"/>
              </a:rPr>
              <a:t>RECOMMENDATIONS</a:t>
            </a:r>
            <a:endParaRPr b="0" lang="en-GB" sz="4400" strike="noStrike" u="none">
              <a:solidFill>
                <a:srgbClr val="000000"/>
              </a:solidFill>
              <a:uFillTx/>
              <a:latin typeface="Arial"/>
            </a:endParaRPr>
          </a:p>
        </p:txBody>
      </p:sp>
      <p:sp>
        <p:nvSpPr>
          <p:cNvPr id="239" name="Rectangle 8"/>
          <p:cNvSpPr/>
          <p:nvPr/>
        </p:nvSpPr>
        <p:spPr>
          <a:xfrm>
            <a:off x="246960" y="455760"/>
            <a:ext cx="5093640" cy="1186920"/>
          </a:xfrm>
          <a:prstGeom prst="rect">
            <a:avLst/>
          </a:prstGeom>
          <a:noFill/>
          <a:ln w="0">
            <a:noFill/>
          </a:ln>
        </p:spPr>
        <p:style>
          <a:lnRef idx="0"/>
          <a:fillRef idx="0"/>
          <a:effectRef idx="0"/>
          <a:fontRef idx="minor"/>
        </p:style>
        <p:txBody>
          <a:bodyPr lIns="90000" rIns="90000" tIns="45000" bIns="45000" anchor="t">
            <a:spAutoFit/>
          </a:bodyPr>
          <a:p>
            <a:pPr defTabSz="914400">
              <a:lnSpc>
                <a:spcPct val="150000"/>
              </a:lnSpc>
            </a:pPr>
            <a:r>
              <a:rPr b="1" lang="en-US" sz="2400" strike="noStrike" u="sng">
                <a:solidFill>
                  <a:schemeClr val="dk1"/>
                </a:solidFill>
                <a:uFillTx/>
                <a:latin typeface="Times New Roman Bold"/>
                <a:ea typeface="Times New Roman Bold"/>
              </a:rPr>
              <a:t>Student Name: </a:t>
            </a:r>
            <a:r>
              <a:rPr b="1" lang="en-IN" sz="2400" strike="noStrike" u="none">
                <a:solidFill>
                  <a:schemeClr val="dk1"/>
                </a:solidFill>
                <a:uFillTx/>
                <a:latin typeface="Times New Roman"/>
                <a:ea typeface="Times New Roman"/>
              </a:rPr>
              <a:t>Galla Prasith </a:t>
            </a:r>
            <a:br>
              <a:rPr sz="2400"/>
            </a:br>
            <a:r>
              <a:rPr b="1" lang="en-US" sz="2400" strike="noStrike" u="sng">
                <a:solidFill>
                  <a:schemeClr val="dk1"/>
                </a:solidFill>
                <a:uFillTx/>
                <a:latin typeface="Times New Roman Bold"/>
                <a:ea typeface="Times New Roman Bold"/>
              </a:rPr>
              <a:t>ID: 2543438</a:t>
            </a:r>
            <a:endParaRPr b="0" lang="en-GB" sz="2400" strike="noStrike" u="none">
              <a:solidFill>
                <a:srgbClr val="000000"/>
              </a:solidFill>
              <a:uFillTx/>
              <a:latin typeface="Arial"/>
            </a:endParaRPr>
          </a:p>
        </p:txBody>
      </p:sp>
      <p:graphicFrame>
        <p:nvGraphicFramePr>
          <p:cNvPr id="21" name="Diagram21"/>
          <p:cNvGraphicFramePr/>
          <p:nvPr>
            <p:extLst>
              <p:ext uri="{D42A27DB-BD31-4B8C-83A1-F6EECF244321}">
                <p14:modId xmlns:p14="http://schemas.microsoft.com/office/powerpoint/2010/main" val="1762339459"/>
              </p:ext>
            </p:extLst>
          </p:nvPr>
        </p:nvGraphicFramePr>
        <p:xfrm>
          <a:off x="2034360" y="1036080"/>
          <a:ext cx="14630040" cy="812772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22" name="Diagram22"/>
          <p:cNvGraphicFramePr/>
          <p:nvPr>
            <p:extLst>
              <p:ext uri="{D42A27DB-BD31-4B8C-83A1-F6EECF244321}">
                <p14:modId xmlns:p14="http://schemas.microsoft.com/office/powerpoint/2010/main" val="51085873"/>
              </p:ext>
            </p:extLst>
          </p:nvPr>
        </p:nvGraphicFramePr>
        <p:xfrm>
          <a:off x="2034360" y="1036080"/>
          <a:ext cx="14630040" cy="812772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mc:AlternateContent>
    <mc:Choice Requires="p14">
      <p:transition spd="slow" p14:dur="2000"/>
    </mc:Choice>
    <mc:Fallback>
      <p:transition spd="slow"/>
    </mc:Fallback>
  </mc:AlternateContent>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240" name="Group 2"/>
          <p:cNvGrpSpPr/>
          <p:nvPr/>
        </p:nvGrpSpPr>
        <p:grpSpPr>
          <a:xfrm>
            <a:off x="0" y="-144720"/>
            <a:ext cx="18287640" cy="3230640"/>
            <a:chOff x="0" y="-144720"/>
            <a:chExt cx="18287640" cy="3230640"/>
          </a:xfrm>
        </p:grpSpPr>
        <p:sp>
          <p:nvSpPr>
            <p:cNvPr id="241" name="Freeform 3"/>
            <p:cNvSpPr/>
            <p:nvPr/>
          </p:nvSpPr>
          <p:spPr>
            <a:xfrm>
              <a:off x="0" y="0"/>
              <a:ext cx="18287640" cy="3085920"/>
            </a:xfrm>
            <a:custGeom>
              <a:avLst/>
              <a:gdLst>
                <a:gd name="textAreaLeft" fmla="*/ 0 w 18287640"/>
                <a:gd name="textAreaRight" fmla="*/ 18288000 w 182876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42" name="TextBox 4"/>
            <p:cNvSpPr/>
            <p:nvPr/>
          </p:nvSpPr>
          <p:spPr>
            <a:xfrm>
              <a:off x="0" y="-144720"/>
              <a:ext cx="182876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243" name="Group 11"/>
          <p:cNvGrpSpPr/>
          <p:nvPr/>
        </p:nvGrpSpPr>
        <p:grpSpPr>
          <a:xfrm>
            <a:off x="-1056240" y="5935680"/>
            <a:ext cx="19972440" cy="2355120"/>
            <a:chOff x="-1056240" y="5935680"/>
            <a:chExt cx="19972440" cy="2355120"/>
          </a:xfrm>
        </p:grpSpPr>
        <p:sp>
          <p:nvSpPr>
            <p:cNvPr id="244"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45"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246" name="Rectangle 7"/>
          <p:cNvSpPr/>
          <p:nvPr/>
        </p:nvSpPr>
        <p:spPr>
          <a:xfrm>
            <a:off x="6579000" y="343080"/>
            <a:ext cx="4702320" cy="759960"/>
          </a:xfrm>
          <a:prstGeom prst="rect">
            <a:avLst/>
          </a:prstGeom>
          <a:noFill/>
          <a:ln w="0">
            <a:noFill/>
          </a:ln>
        </p:spPr>
        <p:style>
          <a:lnRef idx="0"/>
          <a:fillRef idx="0"/>
          <a:effectRef idx="0"/>
          <a:fontRef idx="minor"/>
        </p:style>
        <p:txBody>
          <a:bodyPr wrap="none" lIns="90000" rIns="90000" tIns="45000" bIns="45000" anchor="t">
            <a:spAutoFit/>
          </a:bodyPr>
          <a:p>
            <a:pPr defTabSz="914400">
              <a:lnSpc>
                <a:spcPct val="100000"/>
              </a:lnSpc>
            </a:pPr>
            <a:r>
              <a:rPr b="1" lang="en-IN" sz="4400" strike="noStrike" u="sng">
                <a:solidFill>
                  <a:srgbClr val="1b5543"/>
                </a:solidFill>
                <a:uFillTx/>
                <a:latin typeface="Times New Roman"/>
                <a:ea typeface="Times New Roman"/>
              </a:rPr>
              <a:t>REFERENCE LIST</a:t>
            </a:r>
            <a:endParaRPr b="0" lang="en-GB" sz="4400" strike="noStrike" u="none">
              <a:solidFill>
                <a:srgbClr val="000000"/>
              </a:solidFill>
              <a:uFillTx/>
              <a:latin typeface="Arial"/>
            </a:endParaRPr>
          </a:p>
        </p:txBody>
      </p:sp>
      <p:sp>
        <p:nvSpPr>
          <p:cNvPr id="247" name="Rectangle 5"/>
          <p:cNvSpPr/>
          <p:nvPr/>
        </p:nvSpPr>
        <p:spPr>
          <a:xfrm>
            <a:off x="304920" y="1257480"/>
            <a:ext cx="17678160" cy="8932320"/>
          </a:xfrm>
          <a:prstGeom prst="rect">
            <a:avLst/>
          </a:prstGeom>
          <a:noFill/>
          <a:ln w="0">
            <a:noFill/>
          </a:ln>
        </p:spPr>
        <p:style>
          <a:lnRef idx="0"/>
          <a:fillRef idx="0"/>
          <a:effectRef idx="0"/>
          <a:fontRef idx="minor"/>
        </p:style>
        <p:txBody>
          <a:bodyPr lIns="90000" rIns="90000" tIns="45000" bIns="45000" anchor="t">
            <a:spAutoFit/>
          </a:bodyPr>
          <a:p>
            <a:pPr marL="285840" indent="-285840" algn="just" defTabSz="914400">
              <a:lnSpc>
                <a:spcPct val="100000"/>
              </a:lnSpc>
              <a:buFont typeface="Arial"/>
              <a:buChar char="•"/>
            </a:pPr>
            <a:r>
              <a:rPr b="0" lang="en-IN" sz="2000" strike="noStrike" u="none">
                <a:solidFill>
                  <a:schemeClr val="dk1"/>
                </a:solidFill>
                <a:uFillTx/>
                <a:latin typeface="Times New Roman"/>
                <a:ea typeface="Times New Roman"/>
              </a:rPr>
              <a:t>Advisors, N. (2025) </a:t>
            </a:r>
            <a:r>
              <a:rPr b="0" i="1" lang="en-IN" sz="2000" strike="noStrike" u="none">
                <a:solidFill>
                  <a:schemeClr val="dk1"/>
                </a:solidFill>
                <a:uFillTx/>
                <a:latin typeface="Times New Roman"/>
                <a:ea typeface="Times New Roman"/>
              </a:rPr>
              <a:t>AI in the NHS: Transformative Promise v's Operational Reality.</a:t>
            </a:r>
            <a:r>
              <a:rPr b="0" lang="en-IN" sz="2000" strike="noStrike" u="none">
                <a:solidFill>
                  <a:schemeClr val="dk1"/>
                </a:solidFill>
                <a:uFillTx/>
                <a:latin typeface="Times New Roman"/>
                <a:ea typeface="Times New Roman"/>
              </a:rPr>
              <a:t>   [Online] Available at:  </a:t>
            </a:r>
            <a:r>
              <a:rPr b="0" lang="en-IN" sz="2000" strike="noStrike" u="sng">
                <a:solidFill>
                  <a:srgbClr val="1155cc"/>
                </a:solidFill>
                <a:uFillTx/>
                <a:latin typeface="Times New Roman"/>
                <a:ea typeface="Times New Roman"/>
                <a:hlinkClick r:id="rId1"/>
              </a:rPr>
              <a:t>https://www.healthcare.digital/single-post/ai-in-the-nhs-transformative-promise-v-s-operational-reality</a:t>
            </a:r>
            <a:r>
              <a:rPr b="0" lang="en-IN" sz="2000" strike="noStrike" u="none">
                <a:solidFill>
                  <a:schemeClr val="dk1"/>
                </a:solidFill>
                <a:uFillTx/>
                <a:latin typeface="Times New Roman"/>
                <a:ea typeface="Times New Roman"/>
              </a:rPr>
              <a:t>  [Accessed on: 29 July 2026].</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rgbClr val="222222"/>
                </a:solidFill>
                <a:uFillTx/>
                <a:latin typeface="Times New Roman"/>
                <a:ea typeface="Times New Roman"/>
              </a:rPr>
              <a:t>Ahmad, I., and Islam, M. R. (2024). Empowerment and participation: Key strategies for inclusive development. In </a:t>
            </a:r>
            <a:r>
              <a:rPr b="0" i="1" lang="en-IN" sz="2000" strike="noStrike" u="none">
                <a:solidFill>
                  <a:schemeClr val="dk1"/>
                </a:solidFill>
                <a:uFillTx/>
                <a:latin typeface="Times New Roman"/>
                <a:ea typeface="Times New Roman"/>
              </a:rPr>
              <a:t>Building strong communities: Ethical approaches to inclusive development</a:t>
            </a:r>
            <a:r>
              <a:rPr b="0" lang="en-IN" sz="2000" strike="noStrike" u="none">
                <a:solidFill>
                  <a:schemeClr val="dk1"/>
                </a:solidFill>
                <a:uFillTx/>
                <a:latin typeface="Times New Roman"/>
                <a:ea typeface="Times New Roman"/>
              </a:rPr>
              <a:t> (pp. 47-68). Emerald Publishing Limited.</a:t>
            </a:r>
            <a:r>
              <a:rPr b="0" lang="en-IN" sz="2000" strike="noStrike" u="none">
                <a:solidFill>
                  <a:srgbClr val="0000ff"/>
                </a:solidFill>
                <a:uFillTx/>
                <a:latin typeface="Times New Roman"/>
                <a:ea typeface="Times New Roman"/>
                <a:hlinkClick r:id="rId2"/>
              </a:rPr>
              <a:t> </a:t>
            </a:r>
            <a:r>
              <a:rPr b="0" lang="en-IN" sz="2000" strike="noStrike" u="sng">
                <a:solidFill>
                  <a:srgbClr val="1155cc"/>
                </a:solidFill>
                <a:uFillTx/>
                <a:latin typeface="Times New Roman"/>
                <a:ea typeface="Times New Roman"/>
                <a:hlinkClick r:id="rId3"/>
              </a:rPr>
              <a:t>https://doi.org/10.1108/978-1-83549-174-420241003</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rgbClr val="222222"/>
                </a:solidFill>
                <a:uFillTx/>
                <a:latin typeface="Times New Roman"/>
                <a:ea typeface="Times New Roman"/>
              </a:rPr>
              <a:t>Appiah, R. I. (2025). Corporate Strategies for Successful Workforce Upskilling and Reskilling in Response to AI Adoption-What Works, What Does not, and Why. </a:t>
            </a:r>
            <a:r>
              <a:rPr b="0" i="1" lang="en-IN" sz="2000" strike="noStrike" u="none">
                <a:solidFill>
                  <a:schemeClr val="dk1"/>
                </a:solidFill>
                <a:uFillTx/>
                <a:latin typeface="Times New Roman"/>
                <a:ea typeface="Times New Roman"/>
              </a:rPr>
              <a:t>International Journal of Emerging Research in Engineering and Technology</a:t>
            </a:r>
            <a:r>
              <a:rPr b="0" lang="en-IN" sz="2000" strike="noStrike" u="none">
                <a:solidFill>
                  <a:schemeClr val="dk1"/>
                </a:solidFill>
                <a:uFillTx/>
                <a:latin typeface="Times New Roman"/>
                <a:ea typeface="Times New Roman"/>
              </a:rPr>
              <a:t>, </a:t>
            </a:r>
            <a:r>
              <a:rPr b="0" i="1" lang="en-IN" sz="2000" strike="noStrike" u="none">
                <a:solidFill>
                  <a:schemeClr val="dk1"/>
                </a:solidFill>
                <a:uFillTx/>
                <a:latin typeface="Times New Roman"/>
                <a:ea typeface="Times New Roman"/>
              </a:rPr>
              <a:t>6</a:t>
            </a:r>
            <a:r>
              <a:rPr b="0" lang="en-IN" sz="2000" strike="noStrike" u="none">
                <a:solidFill>
                  <a:schemeClr val="dk1"/>
                </a:solidFill>
                <a:uFillTx/>
                <a:latin typeface="Times New Roman"/>
                <a:ea typeface="Times New Roman"/>
              </a:rPr>
              <a:t>(1), 91-99.</a:t>
            </a:r>
            <a:r>
              <a:rPr b="0" lang="en-IN" sz="2000" strike="noStrike" u="none">
                <a:solidFill>
                  <a:srgbClr val="0000ff"/>
                </a:solidFill>
                <a:uFillTx/>
                <a:latin typeface="Times New Roman"/>
                <a:ea typeface="Times New Roman"/>
                <a:hlinkClick r:id="rId4"/>
              </a:rPr>
              <a:t> </a:t>
            </a:r>
            <a:r>
              <a:rPr b="0" lang="en-IN" sz="2000" strike="noStrike" u="sng">
                <a:solidFill>
                  <a:srgbClr val="1155cc"/>
                </a:solidFill>
                <a:uFillTx/>
                <a:latin typeface="Times New Roman"/>
                <a:ea typeface="Times New Roman"/>
                <a:hlinkClick r:id="rId5"/>
              </a:rPr>
              <a:t>https://doi.org/10.63282/3050-922X.IJERET-V6I1P112</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chemeClr val="dk1"/>
                </a:solidFill>
                <a:uFillTx/>
                <a:latin typeface="Times New Roman"/>
                <a:ea typeface="Times New Roman"/>
              </a:rPr>
              <a:t>Armstrong, M. (2021). </a:t>
            </a:r>
            <a:r>
              <a:rPr b="0" i="1" lang="en-IN" sz="2000" strike="noStrike" u="none">
                <a:solidFill>
                  <a:schemeClr val="dk1"/>
                </a:solidFill>
                <a:uFillTx/>
                <a:latin typeface="Times New Roman"/>
                <a:ea typeface="Times New Roman"/>
              </a:rPr>
              <a:t>Armstrong’s Handbook of Human Resource Management Practice (15th Ed.).</a:t>
            </a:r>
            <a:r>
              <a:rPr b="0" lang="en-IN" sz="2000" strike="noStrike" u="none">
                <a:solidFill>
                  <a:schemeClr val="dk1"/>
                </a:solidFill>
                <a:uFillTx/>
                <a:latin typeface="Times New Roman"/>
                <a:ea typeface="Times New Roman"/>
              </a:rPr>
              <a:t> Kogan Page.</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chemeClr val="dk1"/>
                </a:solidFill>
                <a:uFillTx/>
                <a:latin typeface="Times New Roman"/>
                <a:ea typeface="Times New Roman"/>
              </a:rPr>
              <a:t>Armstrong, M. (2021). Armstrong's Handbook of Human Resource Management Practice. 15th ed. London: Kogan Page.</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rgbClr val="222222"/>
                </a:solidFill>
                <a:uFillTx/>
                <a:latin typeface="Times New Roman"/>
                <a:ea typeface="Times New Roman"/>
              </a:rPr>
              <a:t>Bozkus, K. (2023). Organizational culture change and technology: Navigating the digital transformation. In </a:t>
            </a:r>
            <a:r>
              <a:rPr b="0" i="1" lang="en-IN" sz="2000" strike="noStrike" u="none">
                <a:solidFill>
                  <a:schemeClr val="dk1"/>
                </a:solidFill>
                <a:uFillTx/>
                <a:latin typeface="Times New Roman"/>
                <a:ea typeface="Times New Roman"/>
              </a:rPr>
              <a:t>Organizational culture-Cultural change and technology</a:t>
            </a:r>
            <a:r>
              <a:rPr b="0" lang="en-IN" sz="2000" strike="noStrike" u="none">
                <a:solidFill>
                  <a:schemeClr val="dk1"/>
                </a:solidFill>
                <a:uFillTx/>
                <a:latin typeface="Times New Roman"/>
                <a:ea typeface="Times New Roman"/>
              </a:rPr>
              <a:t>. IntechOpen.  </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chemeClr val="dk1"/>
                </a:solidFill>
                <a:uFillTx/>
                <a:latin typeface="Times New Roman"/>
                <a:ea typeface="Times New Roman"/>
              </a:rPr>
              <a:t>Cappelli, P. and Keller, J. (2020). </a:t>
            </a:r>
            <a:r>
              <a:rPr b="0" i="1" lang="en-IN" sz="2000" strike="noStrike" u="none">
                <a:solidFill>
                  <a:schemeClr val="dk1"/>
                </a:solidFill>
                <a:uFillTx/>
                <a:latin typeface="Times New Roman"/>
                <a:ea typeface="Times New Roman"/>
              </a:rPr>
              <a:t>Managing the Future of Work: The New HR Imperative.</a:t>
            </a:r>
            <a:r>
              <a:rPr b="0" lang="en-IN" sz="2000" strike="noStrike" u="none">
                <a:solidFill>
                  <a:schemeClr val="dk1"/>
                </a:solidFill>
                <a:uFillTx/>
                <a:latin typeface="Times New Roman"/>
                <a:ea typeface="Times New Roman"/>
              </a:rPr>
              <a:t> Harvard Business Review Press.</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chemeClr val="dk1"/>
                </a:solidFill>
                <a:uFillTx/>
                <a:latin typeface="Times New Roman"/>
                <a:ea typeface="Times New Roman"/>
              </a:rPr>
              <a:t>Cappelli, P. and Keller, J. (2020). </a:t>
            </a:r>
            <a:r>
              <a:rPr b="0" i="1" lang="en-IN" sz="2000" strike="noStrike" u="none">
                <a:solidFill>
                  <a:schemeClr val="dk1"/>
                </a:solidFill>
                <a:uFillTx/>
                <a:latin typeface="Times New Roman"/>
                <a:ea typeface="Times New Roman"/>
              </a:rPr>
              <a:t>Managing the Future of Work: The New HR Imperative.</a:t>
            </a:r>
            <a:r>
              <a:rPr b="0" lang="en-IN" sz="2000" strike="noStrike" u="none">
                <a:solidFill>
                  <a:schemeClr val="dk1"/>
                </a:solidFill>
                <a:uFillTx/>
                <a:latin typeface="Times New Roman"/>
                <a:ea typeface="Times New Roman"/>
              </a:rPr>
              <a:t> Harvard Business Review Press.</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rgbClr val="222222"/>
                </a:solidFill>
                <a:uFillTx/>
                <a:latin typeface="Times New Roman"/>
                <a:ea typeface="Times New Roman"/>
              </a:rPr>
              <a:t>Demerouti, E. (2024). Burnout: a comprehensive review. </a:t>
            </a:r>
            <a:r>
              <a:rPr b="0" i="1" lang="en-IN" sz="2000" strike="noStrike" u="none">
                <a:solidFill>
                  <a:schemeClr val="dk1"/>
                </a:solidFill>
                <a:uFillTx/>
                <a:latin typeface="Times New Roman"/>
                <a:ea typeface="Times New Roman"/>
              </a:rPr>
              <a:t>Zeitschrift für Arbeitswissenschaft</a:t>
            </a:r>
            <a:r>
              <a:rPr b="0" lang="en-IN" sz="2000" strike="noStrike" u="none">
                <a:solidFill>
                  <a:schemeClr val="dk1"/>
                </a:solidFill>
                <a:uFillTx/>
                <a:latin typeface="Times New Roman"/>
                <a:ea typeface="Times New Roman"/>
              </a:rPr>
              <a:t>, </a:t>
            </a:r>
            <a:r>
              <a:rPr b="0" i="1" lang="en-IN" sz="2000" strike="noStrike" u="none">
                <a:solidFill>
                  <a:schemeClr val="dk1"/>
                </a:solidFill>
                <a:uFillTx/>
                <a:latin typeface="Times New Roman"/>
                <a:ea typeface="Times New Roman"/>
              </a:rPr>
              <a:t>78</a:t>
            </a:r>
            <a:r>
              <a:rPr b="0" lang="en-IN" sz="2000" strike="noStrike" u="none">
                <a:solidFill>
                  <a:schemeClr val="dk1"/>
                </a:solidFill>
                <a:uFillTx/>
                <a:latin typeface="Times New Roman"/>
                <a:ea typeface="Times New Roman"/>
              </a:rPr>
              <a:t>(4), 492-504.</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rgbClr val="222222"/>
                </a:solidFill>
                <a:uFillTx/>
                <a:latin typeface="Times New Roman"/>
                <a:ea typeface="Times New Roman"/>
              </a:rPr>
              <a:t>Duba, B., and Marwa, N. (2024, June). Revitalizing retail: Innovative strategies for boosting employee morale in the age of digital technology. In </a:t>
            </a:r>
            <a:r>
              <a:rPr b="0" i="1" lang="en-IN" sz="2000" strike="noStrike" u="none">
                <a:solidFill>
                  <a:schemeClr val="dk1"/>
                </a:solidFill>
                <a:uFillTx/>
                <a:latin typeface="Times New Roman"/>
                <a:ea typeface="Times New Roman"/>
              </a:rPr>
              <a:t>International conference of accounting &amp; business</a:t>
            </a:r>
            <a:r>
              <a:rPr b="0" lang="en-IN" sz="2000" strike="noStrike" u="none">
                <a:solidFill>
                  <a:schemeClr val="dk1"/>
                </a:solidFill>
                <a:uFillTx/>
                <a:latin typeface="Times New Roman"/>
                <a:ea typeface="Times New Roman"/>
              </a:rPr>
              <a:t> (pp. 107-128). Cham: Springer Nature Switzerland.</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chemeClr val="dk1"/>
                </a:solidFill>
                <a:uFillTx/>
                <a:latin typeface="Times New Roman"/>
                <a:ea typeface="Times New Roman"/>
              </a:rPr>
              <a:t>Hackman, J.R. and Oldham, G.R. (1976) Motivation through the Design of Work.</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chemeClr val="dk1"/>
                </a:solidFill>
                <a:uFillTx/>
                <a:latin typeface="Times New Roman"/>
                <a:ea typeface="Times New Roman"/>
              </a:rPr>
              <a:t>Hardie T, Horton T, Willis M, Warburton W. (2021) Switched on: How do we get the best out of automation and AI in health care? The Health Foundation. [Online] Available at:</a:t>
            </a:r>
            <a:r>
              <a:rPr b="0" lang="en-IN" sz="2000" strike="noStrike" u="none">
                <a:solidFill>
                  <a:srgbClr val="0000ff"/>
                </a:solidFill>
                <a:uFillTx/>
                <a:latin typeface="Times New Roman"/>
                <a:ea typeface="Times New Roman"/>
                <a:hlinkClick r:id="rId6"/>
              </a:rPr>
              <a:t> </a:t>
            </a:r>
            <a:r>
              <a:rPr b="0" lang="en-IN" sz="2000" strike="noStrike" u="sng">
                <a:solidFill>
                  <a:srgbClr val="1155cc"/>
                </a:solidFill>
                <a:uFillTx/>
                <a:latin typeface="Times New Roman"/>
                <a:ea typeface="Times New Roman"/>
                <a:hlinkClick r:id="rId7"/>
              </a:rPr>
              <a:t>https://www.health.org.uk/sites/default/files/upload/publications/2021/SwitchedOn_WEB.pdf</a:t>
            </a:r>
            <a:r>
              <a:rPr b="0" lang="en-IN" sz="2000" strike="noStrike" u="none">
                <a:solidFill>
                  <a:schemeClr val="dk1"/>
                </a:solidFill>
                <a:uFillTx/>
                <a:latin typeface="Times New Roman"/>
                <a:ea typeface="Times New Roman"/>
              </a:rPr>
              <a:t>  [Accessed on: 29 July 2026].</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rgbClr val="222222"/>
                </a:solidFill>
                <a:uFillTx/>
                <a:latin typeface="Times New Roman"/>
                <a:ea typeface="Times New Roman"/>
              </a:rPr>
              <a:t>Kar, A. K., and Kushwaha, A. K. (2023). Facilitators and barriers of artificial intelligence adoption in business–insights from opinions using big data analytics. </a:t>
            </a:r>
            <a:r>
              <a:rPr b="0" i="1" lang="en-IN" sz="2000" strike="noStrike" u="none">
                <a:solidFill>
                  <a:schemeClr val="dk1"/>
                </a:solidFill>
                <a:uFillTx/>
                <a:latin typeface="Times New Roman"/>
                <a:ea typeface="Times New Roman"/>
              </a:rPr>
              <a:t>Information Systems Frontiers</a:t>
            </a:r>
            <a:r>
              <a:rPr b="0" lang="en-IN" sz="2000" strike="noStrike" u="none">
                <a:solidFill>
                  <a:schemeClr val="dk1"/>
                </a:solidFill>
                <a:uFillTx/>
                <a:latin typeface="Times New Roman"/>
                <a:ea typeface="Times New Roman"/>
              </a:rPr>
              <a:t>, </a:t>
            </a:r>
            <a:r>
              <a:rPr b="0" i="1" lang="en-IN" sz="2000" strike="noStrike" u="none">
                <a:solidFill>
                  <a:schemeClr val="dk1"/>
                </a:solidFill>
                <a:uFillTx/>
                <a:latin typeface="Times New Roman"/>
                <a:ea typeface="Times New Roman"/>
              </a:rPr>
              <a:t>25</a:t>
            </a:r>
            <a:r>
              <a:rPr b="0" lang="en-IN" sz="2000" strike="noStrike" u="none">
                <a:solidFill>
                  <a:schemeClr val="dk1"/>
                </a:solidFill>
                <a:uFillTx/>
                <a:latin typeface="Times New Roman"/>
                <a:ea typeface="Times New Roman"/>
              </a:rPr>
              <a:t>(4), 1351-1374.</a:t>
            </a:r>
            <a:r>
              <a:rPr b="0" lang="en-IN" sz="2000" strike="noStrike" u="none">
                <a:solidFill>
                  <a:srgbClr val="0000ff"/>
                </a:solidFill>
                <a:uFillTx/>
                <a:latin typeface="Times New Roman"/>
                <a:ea typeface="Times New Roman"/>
                <a:hlinkClick r:id="rId8"/>
              </a:rPr>
              <a:t> </a:t>
            </a:r>
            <a:r>
              <a:rPr b="0" lang="en-IN" sz="2000" strike="noStrike" u="sng">
                <a:solidFill>
                  <a:srgbClr val="1155cc"/>
                </a:solidFill>
                <a:uFillTx/>
                <a:latin typeface="Times New Roman"/>
                <a:ea typeface="Times New Roman"/>
                <a:hlinkClick r:id="rId9"/>
              </a:rPr>
              <a:t>https://doi.org/10.1007/s10796-021-10219-4</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chemeClr val="dk1"/>
                </a:solidFill>
                <a:uFillTx/>
                <a:latin typeface="Times New Roman"/>
                <a:ea typeface="Times New Roman"/>
              </a:rPr>
              <a:t>McKelvie, G. (2026) </a:t>
            </a:r>
            <a:r>
              <a:rPr b="0" i="1" lang="en-IN" sz="2000" strike="noStrike" u="none">
                <a:solidFill>
                  <a:schemeClr val="dk1"/>
                </a:solidFill>
                <a:uFillTx/>
                <a:latin typeface="Times New Roman"/>
                <a:ea typeface="Times New Roman"/>
              </a:rPr>
              <a:t>NHS to use AI on its app to direct patients to appropriate services</a:t>
            </a:r>
            <a:r>
              <a:rPr b="0" lang="en-IN" sz="2000" strike="noStrike" u="none">
                <a:solidFill>
                  <a:schemeClr val="dk1"/>
                </a:solidFill>
                <a:uFillTx/>
                <a:latin typeface="Times New Roman"/>
                <a:ea typeface="Times New Roman"/>
              </a:rPr>
              <a:t>. [Online] Available at:</a:t>
            </a:r>
            <a:r>
              <a:rPr b="0" lang="en-IN" sz="2000" strike="noStrike" u="none">
                <a:solidFill>
                  <a:srgbClr val="0000ff"/>
                </a:solidFill>
                <a:uFillTx/>
                <a:latin typeface="Times New Roman"/>
                <a:ea typeface="Times New Roman"/>
                <a:hlinkClick r:id="rId10"/>
              </a:rPr>
              <a:t> </a:t>
            </a:r>
            <a:r>
              <a:rPr b="0" lang="en-IN" sz="2000" strike="noStrike" u="sng">
                <a:solidFill>
                  <a:srgbClr val="1155cc"/>
                </a:solidFill>
                <a:uFillTx/>
                <a:latin typeface="Times New Roman"/>
                <a:ea typeface="Times New Roman"/>
                <a:hlinkClick r:id="rId11"/>
              </a:rPr>
              <a:t>https://www.theguardian.com/society/2026/jul/04/nhs-ai-app-patients-appropriate-services-health</a:t>
            </a:r>
            <a:r>
              <a:rPr b="0" lang="en-IN" sz="2000" strike="noStrike" u="none">
                <a:solidFill>
                  <a:schemeClr val="dk1"/>
                </a:solidFill>
                <a:uFillTx/>
                <a:latin typeface="Times New Roman"/>
                <a:ea typeface="Times New Roman"/>
              </a:rPr>
              <a:t>  [Accessed on: 29 July 2026].</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chemeClr val="dk1"/>
                </a:solidFill>
                <a:uFillTx/>
                <a:latin typeface="Times New Roman"/>
                <a:ea typeface="Times New Roman"/>
              </a:rPr>
              <a:t>NHS (2024). </a:t>
            </a:r>
            <a:r>
              <a:rPr b="0" i="1" lang="en-IN" sz="2000" strike="noStrike" u="none">
                <a:solidFill>
                  <a:schemeClr val="dk1"/>
                </a:solidFill>
                <a:uFillTx/>
                <a:latin typeface="Times New Roman"/>
                <a:ea typeface="Times New Roman"/>
              </a:rPr>
              <a:t>Structure of the NHS.</a:t>
            </a:r>
            <a:r>
              <a:rPr b="0" lang="en-IN" sz="2000" strike="noStrike" u="none">
                <a:solidFill>
                  <a:schemeClr val="dk1"/>
                </a:solidFill>
                <a:uFillTx/>
                <a:latin typeface="Times New Roman"/>
                <a:ea typeface="Times New Roman"/>
              </a:rPr>
              <a:t> [Online] Available at:</a:t>
            </a:r>
            <a:r>
              <a:rPr b="0" lang="en-IN" sz="2000" strike="noStrike" u="none">
                <a:solidFill>
                  <a:srgbClr val="0000ff"/>
                </a:solidFill>
                <a:uFillTx/>
                <a:latin typeface="Times New Roman"/>
                <a:ea typeface="Times New Roman"/>
                <a:hlinkClick r:id="rId12"/>
              </a:rPr>
              <a:t> </a:t>
            </a:r>
            <a:r>
              <a:rPr b="0" lang="en-IN" sz="2000" strike="noStrike" u="sng">
                <a:solidFill>
                  <a:srgbClr val="1155cc"/>
                </a:solidFill>
                <a:uFillTx/>
                <a:latin typeface="Times New Roman"/>
                <a:ea typeface="Times New Roman"/>
                <a:hlinkClick r:id="rId13"/>
              </a:rPr>
              <a:t>https://www.england.nhs.uk/long-read/structure-of-the-nhs/</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chemeClr val="dk1"/>
                </a:solidFill>
                <a:uFillTx/>
                <a:latin typeface="Times New Roman"/>
                <a:ea typeface="Times New Roman"/>
              </a:rPr>
              <a:t>NHS (2026d). </a:t>
            </a:r>
            <a:r>
              <a:rPr b="0" i="1" lang="en-IN" sz="2000" strike="noStrike" u="none">
                <a:solidFill>
                  <a:schemeClr val="dk1"/>
                </a:solidFill>
                <a:uFillTx/>
                <a:latin typeface="Times New Roman"/>
                <a:ea typeface="Times New Roman"/>
              </a:rPr>
              <a:t>We work flexibly.</a:t>
            </a:r>
            <a:r>
              <a:rPr b="0" lang="en-IN" sz="2000" strike="noStrike" u="none">
                <a:solidFill>
                  <a:schemeClr val="dk1"/>
                </a:solidFill>
                <a:uFillTx/>
                <a:latin typeface="Times New Roman"/>
                <a:ea typeface="Times New Roman"/>
              </a:rPr>
              <a:t> [Online] Available at:</a:t>
            </a:r>
            <a:r>
              <a:rPr b="0" lang="en-IN" sz="2000" strike="noStrike" u="none">
                <a:solidFill>
                  <a:srgbClr val="0000ff"/>
                </a:solidFill>
                <a:uFillTx/>
                <a:latin typeface="Times New Roman"/>
                <a:ea typeface="Times New Roman"/>
                <a:hlinkClick r:id="rId14"/>
              </a:rPr>
              <a:t> </a:t>
            </a:r>
            <a:r>
              <a:rPr b="0" lang="en-IN" sz="2000" strike="noStrike" u="sng">
                <a:solidFill>
                  <a:srgbClr val="1155cc"/>
                </a:solidFill>
                <a:uFillTx/>
                <a:latin typeface="Times New Roman"/>
                <a:ea typeface="Times New Roman"/>
                <a:hlinkClick r:id="rId15"/>
              </a:rPr>
              <a:t>https://www.england.nhs.uk/looking-after-our-people/the-programme-and-resources/we-work-flexibly/</a:t>
            </a:r>
            <a:r>
              <a:rPr b="0" lang="en-IN" sz="2000" strike="noStrike" u="none">
                <a:solidFill>
                  <a:schemeClr val="dk1"/>
                </a:solidFill>
                <a:uFillTx/>
                <a:latin typeface="Times New Roman"/>
                <a:ea typeface="Times New Roman"/>
              </a:rPr>
              <a:t> </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chemeClr val="dk1"/>
                </a:solidFill>
                <a:uFillTx/>
                <a:latin typeface="Times New Roman"/>
                <a:ea typeface="Times New Roman"/>
              </a:rPr>
              <a:t>NHS (2026e). </a:t>
            </a:r>
            <a:r>
              <a:rPr b="0" i="1" lang="en-IN" sz="2000" strike="noStrike" u="none">
                <a:solidFill>
                  <a:schemeClr val="dk1"/>
                </a:solidFill>
                <a:uFillTx/>
                <a:latin typeface="Times New Roman"/>
                <a:ea typeface="Times New Roman"/>
              </a:rPr>
              <a:t>Workforce, Training, Education.</a:t>
            </a:r>
            <a:r>
              <a:rPr b="0" lang="en-IN" sz="2000" strike="noStrike" u="none">
                <a:solidFill>
                  <a:schemeClr val="dk1"/>
                </a:solidFill>
                <a:uFillTx/>
                <a:latin typeface="Times New Roman"/>
                <a:ea typeface="Times New Roman"/>
              </a:rPr>
              <a:t> [Online] Available at:</a:t>
            </a:r>
            <a:r>
              <a:rPr b="0" lang="en-IN" sz="2000" strike="noStrike" u="none">
                <a:solidFill>
                  <a:srgbClr val="0000ff"/>
                </a:solidFill>
                <a:uFillTx/>
                <a:latin typeface="Times New Roman"/>
                <a:ea typeface="Times New Roman"/>
                <a:hlinkClick r:id="rId16"/>
              </a:rPr>
              <a:t> </a:t>
            </a:r>
            <a:r>
              <a:rPr b="0" lang="en-IN" sz="2000" strike="noStrike" u="sng">
                <a:solidFill>
                  <a:srgbClr val="1155cc"/>
                </a:solidFill>
                <a:uFillTx/>
                <a:latin typeface="Times New Roman"/>
                <a:ea typeface="Times New Roman"/>
                <a:hlinkClick r:id="rId17"/>
              </a:rPr>
              <a:t>https://digital-transformation.hee.nhs.uk/support-for-organisations/research-and-publications/dart-ed/horizon-scanning/developing-healthcare-workers-confidence-in-ai/chapter-4-workforce-transformation/in-this-chapte</a:t>
            </a:r>
            <a:r>
              <a:rPr b="0" lang="en-US" sz="2000" strike="noStrike" u="sng">
                <a:solidFill>
                  <a:srgbClr val="1155cc"/>
                </a:solidFill>
                <a:uFillTx/>
                <a:latin typeface="Times New Roman"/>
                <a:ea typeface="Times New Roman"/>
                <a:hlinkClick r:id="rId18"/>
              </a:rPr>
              <a:t>r</a:t>
            </a:r>
            <a:endParaRPr b="0" lang="en-GB" sz="2000" strike="noStrike" u="none">
              <a:solidFill>
                <a:srgbClr val="000000"/>
              </a:solidFill>
              <a:uFillTx/>
              <a:latin typeface="Arial"/>
            </a:endParaRPr>
          </a:p>
          <a:p>
            <a:pPr marL="285840" indent="-285840" algn="just" defTabSz="914400">
              <a:lnSpc>
                <a:spcPct val="100000"/>
              </a:lnSpc>
              <a:buFont typeface="Arial"/>
              <a:buChar char="•"/>
            </a:pPr>
            <a:r>
              <a:rPr b="0" lang="en-IN" sz="2000" strike="noStrike" u="none">
                <a:solidFill>
                  <a:schemeClr val="dk1"/>
                </a:solidFill>
                <a:uFillTx/>
                <a:latin typeface="Times New Roman"/>
                <a:ea typeface="Times New Roman"/>
              </a:rPr>
              <a:t>NHS Employers (2026). </a:t>
            </a:r>
            <a:r>
              <a:rPr b="0" i="1" lang="en-IN" sz="2000" strike="noStrike" u="none">
                <a:solidFill>
                  <a:schemeClr val="dk1"/>
                </a:solidFill>
                <a:uFillTx/>
                <a:latin typeface="Times New Roman"/>
                <a:ea typeface="Times New Roman"/>
              </a:rPr>
              <a:t>Workforce redesign.</a:t>
            </a:r>
            <a:r>
              <a:rPr b="0" lang="en-IN" sz="2000" strike="noStrike" u="none">
                <a:solidFill>
                  <a:schemeClr val="dk1"/>
                </a:solidFill>
                <a:uFillTx/>
                <a:latin typeface="Times New Roman"/>
                <a:ea typeface="Times New Roman"/>
              </a:rPr>
              <a:t> [Online] Available at:</a:t>
            </a:r>
            <a:r>
              <a:rPr b="0" lang="en-IN" sz="2000" strike="noStrike" u="none">
                <a:solidFill>
                  <a:srgbClr val="0000ff"/>
                </a:solidFill>
                <a:uFillTx/>
                <a:latin typeface="Times New Roman"/>
                <a:ea typeface="Times New Roman"/>
                <a:hlinkClick r:id="rId19"/>
              </a:rPr>
              <a:t> </a:t>
            </a:r>
            <a:r>
              <a:rPr b="0" lang="en-IN" sz="2000" strike="noStrike" u="sng">
                <a:solidFill>
                  <a:srgbClr val="1155cc"/>
                </a:solidFill>
                <a:uFillTx/>
                <a:latin typeface="Times New Roman"/>
                <a:ea typeface="Times New Roman"/>
                <a:hlinkClick r:id="rId20"/>
              </a:rPr>
              <a:t>https://www.nhsemployers.org/articles/workforce-redesign</a:t>
            </a:r>
            <a:r>
              <a:rPr b="0" lang="en-IN" sz="2000" strike="noStrike" u="none">
                <a:solidFill>
                  <a:schemeClr val="dk1"/>
                </a:solidFill>
                <a:uFillTx/>
                <a:latin typeface="Times New Roman"/>
                <a:ea typeface="Times New Roman"/>
              </a:rPr>
              <a:t> </a:t>
            </a:r>
            <a:endParaRPr b="0" lang="en-GB" sz="2000" strike="noStrike" u="none">
              <a:solidFill>
                <a:srgbClr val="000000"/>
              </a:solidFill>
              <a:uFillTx/>
              <a:latin typeface="Arial"/>
            </a:endParaRPr>
          </a:p>
          <a:p>
            <a:pPr marL="285840" indent="-285840" defTabSz="914400">
              <a:lnSpc>
                <a:spcPct val="100000"/>
              </a:lnSpc>
              <a:buFont typeface="Arial"/>
              <a:buChar char="•"/>
            </a:pPr>
            <a:r>
              <a:rPr b="0" lang="en-IN" sz="2000" strike="noStrike" u="none">
                <a:solidFill>
                  <a:schemeClr val="dk1"/>
                </a:solidFill>
                <a:uFillTx/>
                <a:latin typeface="Times New Roman"/>
                <a:ea typeface="Times New Roman"/>
              </a:rPr>
              <a:t>NHS. (2024b</a:t>
            </a:r>
            <a:r>
              <a:rPr b="0" i="1" lang="en-IN" sz="2000" strike="noStrike" u="none">
                <a:solidFill>
                  <a:schemeClr val="dk1"/>
                </a:solidFill>
                <a:uFillTx/>
                <a:latin typeface="Times New Roman"/>
                <a:ea typeface="Times New Roman"/>
              </a:rPr>
              <a:t>) The impact of Artificial Intelligence (AI).</a:t>
            </a:r>
            <a:r>
              <a:rPr b="0" lang="en-IN" sz="2000" strike="noStrike" u="none">
                <a:solidFill>
                  <a:schemeClr val="dk1"/>
                </a:solidFill>
                <a:uFillTx/>
                <a:latin typeface="Times New Roman"/>
                <a:ea typeface="Times New Roman"/>
              </a:rPr>
              <a:t> [Online] Available at:</a:t>
            </a:r>
            <a:r>
              <a:rPr b="0" lang="en-IN" sz="2000" strike="noStrike" u="none">
                <a:solidFill>
                  <a:srgbClr val="0000ff"/>
                </a:solidFill>
                <a:uFillTx/>
                <a:latin typeface="Times New Roman"/>
                <a:ea typeface="Times New Roman"/>
                <a:hlinkClick r:id="rId21"/>
              </a:rPr>
              <a:t> </a:t>
            </a:r>
            <a:r>
              <a:rPr b="0" lang="en-IN" sz="2000" strike="noStrike" u="sng">
                <a:solidFill>
                  <a:srgbClr val="1155cc"/>
                </a:solidFill>
                <a:uFillTx/>
                <a:latin typeface="Times New Roman"/>
                <a:ea typeface="Times New Roman"/>
                <a:hlinkClick r:id="rId22"/>
              </a:rPr>
              <a:t>https://digital-transformation.hee.nhs.uk/support-for-organisations/research-and-publications/dart-ed/horizon-scanning/ai-and-digital-healthcare-technologies/introduction/the-impact-of-ai</a:t>
            </a:r>
            <a:r>
              <a:rPr b="0" lang="en-IN" sz="2000" strike="noStrike" u="none">
                <a:solidFill>
                  <a:schemeClr val="dk1"/>
                </a:solidFill>
                <a:uFillTx/>
                <a:latin typeface="Times New Roman"/>
                <a:ea typeface="Times New Roman"/>
              </a:rPr>
              <a:t> </a:t>
            </a:r>
            <a:endParaRPr b="0" lang="en-GB" sz="2000" strike="noStrike" u="none">
              <a:solidFill>
                <a:srgbClr val="000000"/>
              </a:solidFill>
              <a:uFillTx/>
              <a:latin typeface="Arial"/>
            </a:endParaRPr>
          </a:p>
        </p:txBody>
      </p:sp>
    </p:spTree>
  </p:cSld>
  <mc:AlternateContent>
    <mc:Choice Requires="p14">
      <p:transition spd="slow" p14:dur="2000"/>
    </mc:Choice>
    <mc:Fallback>
      <p:transition spd="slow"/>
    </mc:Fallback>
  </mc:AlternateContent>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248" name="Group 2"/>
          <p:cNvGrpSpPr/>
          <p:nvPr/>
        </p:nvGrpSpPr>
        <p:grpSpPr>
          <a:xfrm>
            <a:off x="0" y="-144720"/>
            <a:ext cx="18287640" cy="3230640"/>
            <a:chOff x="0" y="-144720"/>
            <a:chExt cx="18287640" cy="3230640"/>
          </a:xfrm>
        </p:grpSpPr>
        <p:sp>
          <p:nvSpPr>
            <p:cNvPr id="249" name="Freeform 3"/>
            <p:cNvSpPr/>
            <p:nvPr/>
          </p:nvSpPr>
          <p:spPr>
            <a:xfrm>
              <a:off x="0" y="0"/>
              <a:ext cx="18287640" cy="3085920"/>
            </a:xfrm>
            <a:custGeom>
              <a:avLst/>
              <a:gdLst>
                <a:gd name="textAreaLeft" fmla="*/ 0 w 18287640"/>
                <a:gd name="textAreaRight" fmla="*/ 18288000 w 182876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50" name="TextBox 4"/>
            <p:cNvSpPr/>
            <p:nvPr/>
          </p:nvSpPr>
          <p:spPr>
            <a:xfrm>
              <a:off x="0" y="-144720"/>
              <a:ext cx="182876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251" name="Group 11"/>
          <p:cNvGrpSpPr/>
          <p:nvPr/>
        </p:nvGrpSpPr>
        <p:grpSpPr>
          <a:xfrm>
            <a:off x="-1056240" y="5935680"/>
            <a:ext cx="19972440" cy="2355120"/>
            <a:chOff x="-1056240" y="5935680"/>
            <a:chExt cx="19972440" cy="2355120"/>
          </a:xfrm>
        </p:grpSpPr>
        <p:sp>
          <p:nvSpPr>
            <p:cNvPr id="252"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53" name="TextBox 13"/>
            <p:cNvSpPr/>
            <p:nvPr/>
          </p:nvSpPr>
          <p:spPr>
            <a:xfrm>
              <a:off x="-1056240" y="5935680"/>
              <a:ext cx="19972440" cy="235512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254" name="Rectangle 7"/>
          <p:cNvSpPr/>
          <p:nvPr/>
        </p:nvSpPr>
        <p:spPr>
          <a:xfrm>
            <a:off x="6579000" y="343080"/>
            <a:ext cx="4702320" cy="759960"/>
          </a:xfrm>
          <a:prstGeom prst="rect">
            <a:avLst/>
          </a:prstGeom>
          <a:noFill/>
          <a:ln w="0">
            <a:noFill/>
          </a:ln>
        </p:spPr>
        <p:style>
          <a:lnRef idx="0"/>
          <a:fillRef idx="0"/>
          <a:effectRef idx="0"/>
          <a:fontRef idx="minor"/>
        </p:style>
        <p:txBody>
          <a:bodyPr wrap="none" lIns="90000" rIns="90000" tIns="45000" bIns="45000" anchor="t">
            <a:spAutoFit/>
          </a:bodyPr>
          <a:p>
            <a:pPr defTabSz="914400">
              <a:lnSpc>
                <a:spcPct val="100000"/>
              </a:lnSpc>
            </a:pPr>
            <a:r>
              <a:rPr b="1" lang="en-IN" sz="4400" strike="noStrike" u="sng">
                <a:solidFill>
                  <a:srgbClr val="1b5543"/>
                </a:solidFill>
                <a:uFillTx/>
                <a:latin typeface="Times New Roman"/>
                <a:ea typeface="Times New Roman"/>
              </a:rPr>
              <a:t>REFERENCE LIST</a:t>
            </a:r>
            <a:endParaRPr b="0" lang="en-GB" sz="4400" strike="noStrike" u="none">
              <a:solidFill>
                <a:srgbClr val="000000"/>
              </a:solidFill>
              <a:uFillTx/>
              <a:latin typeface="Arial"/>
            </a:endParaRPr>
          </a:p>
        </p:txBody>
      </p:sp>
      <p:sp>
        <p:nvSpPr>
          <p:cNvPr id="255" name="Rectangle 4"/>
          <p:cNvSpPr/>
          <p:nvPr/>
        </p:nvSpPr>
        <p:spPr>
          <a:xfrm>
            <a:off x="343080" y="1562040"/>
            <a:ext cx="17601840" cy="7954200"/>
          </a:xfrm>
          <a:prstGeom prst="rect">
            <a:avLst/>
          </a:prstGeom>
          <a:noFill/>
          <a:ln w="0">
            <a:noFill/>
          </a:ln>
        </p:spPr>
        <p:style>
          <a:lnRef idx="0"/>
          <a:fillRef idx="0"/>
          <a:effectRef idx="0"/>
          <a:fontRef idx="minor"/>
        </p:style>
        <p:txBody>
          <a:bodyPr lIns="90000" rIns="90000" tIns="45000" bIns="45000" anchor="t">
            <a:spAutoFit/>
          </a:bodyPr>
          <a:p>
            <a:pPr marL="285840" indent="-285840" algn="just" defTabSz="914400">
              <a:lnSpc>
                <a:spcPct val="100000"/>
              </a:lnSpc>
              <a:spcAft>
                <a:spcPts val="799"/>
              </a:spcAft>
              <a:buFont typeface="Arial"/>
              <a:buChar char="•"/>
            </a:pPr>
            <a:r>
              <a:rPr b="0" lang="en-IN" sz="1600" strike="noStrike" u="none">
                <a:solidFill>
                  <a:srgbClr val="222222"/>
                </a:solidFill>
                <a:uFillTx/>
                <a:latin typeface="Times New Roman"/>
                <a:ea typeface="Times New Roman"/>
              </a:rPr>
              <a:t>Ossiannilsson, E. (2025). The role of ethical leadership in improving education through open education, digital inclusion and seamless learning. </a:t>
            </a:r>
            <a:r>
              <a:rPr b="0" i="1" lang="en-IN" sz="1600" strike="noStrike" u="none">
                <a:solidFill>
                  <a:schemeClr val="dk1"/>
                </a:solidFill>
                <a:uFillTx/>
                <a:latin typeface="Times New Roman"/>
                <a:ea typeface="Times New Roman"/>
              </a:rPr>
              <a:t>AI for Seamless Education</a:t>
            </a:r>
            <a:r>
              <a:rPr b="0" lang="en-IN" sz="1600" strike="noStrike" u="none">
                <a:solidFill>
                  <a:schemeClr val="dk1"/>
                </a:solidFill>
                <a:uFillTx/>
                <a:latin typeface="Times New Roman"/>
                <a:ea typeface="Times New Roman"/>
              </a:rPr>
              <a:t>.</a:t>
            </a:r>
            <a:r>
              <a:rPr b="0" lang="en-IN" sz="1600" strike="noStrike" u="none">
                <a:solidFill>
                  <a:srgbClr val="0000ff"/>
                </a:solidFill>
                <a:uFillTx/>
                <a:latin typeface="Times New Roman"/>
                <a:ea typeface="Times New Roman"/>
                <a:hlinkClick r:id="rId1"/>
              </a:rPr>
              <a:t> </a:t>
            </a:r>
            <a:r>
              <a:rPr b="0" lang="en-IN" sz="1600" strike="noStrike" u="sng">
                <a:solidFill>
                  <a:srgbClr val="1155cc"/>
                </a:solidFill>
                <a:uFillTx/>
                <a:latin typeface="Times New Roman"/>
                <a:ea typeface="Times New Roman"/>
                <a:hlinkClick r:id="rId2"/>
              </a:rPr>
              <a:t>https://pressbooks.pub/aiforseamlesseducation/chapter/the-role-of-ethical-leadership-in-improving-education-through-open-education-digital-inclusion-and-seamless-learning/</a:t>
            </a:r>
            <a:endParaRPr b="0" lang="en-GB" sz="1600" strike="noStrike" u="none">
              <a:solidFill>
                <a:srgbClr val="000000"/>
              </a:solidFill>
              <a:uFillTx/>
              <a:latin typeface="Arial"/>
            </a:endParaRPr>
          </a:p>
          <a:p>
            <a:pPr marL="285840" indent="-285840" algn="just" defTabSz="914400">
              <a:lnSpc>
                <a:spcPct val="100000"/>
              </a:lnSpc>
              <a:spcBef>
                <a:spcPts val="1199"/>
              </a:spcBef>
              <a:spcAft>
                <a:spcPts val="799"/>
              </a:spcAft>
              <a:buFont typeface="Arial"/>
              <a:buChar char="•"/>
            </a:pPr>
            <a:r>
              <a:rPr b="0" lang="en-IN" sz="1600" strike="noStrike" u="none">
                <a:solidFill>
                  <a:schemeClr val="dk1"/>
                </a:solidFill>
                <a:uFillTx/>
                <a:latin typeface="Times New Roman"/>
                <a:ea typeface="Times New Roman"/>
              </a:rPr>
              <a:t>Pinner, J. (2026) </a:t>
            </a:r>
            <a:r>
              <a:rPr b="0" i="1" lang="en-IN" sz="1600" strike="noStrike" u="none">
                <a:solidFill>
                  <a:schemeClr val="dk1"/>
                </a:solidFill>
                <a:uFillTx/>
                <a:latin typeface="Times New Roman"/>
                <a:ea typeface="Times New Roman"/>
              </a:rPr>
              <a:t>Misleading AI-generated doctors pose ‘huge danger to public safety’.</a:t>
            </a:r>
            <a:r>
              <a:rPr b="0" lang="en-IN" sz="1600" strike="noStrike" u="none">
                <a:solidFill>
                  <a:schemeClr val="dk1"/>
                </a:solidFill>
                <a:uFillTx/>
                <a:latin typeface="Times New Roman"/>
                <a:ea typeface="Times New Roman"/>
              </a:rPr>
              <a:t> [Online] Available at:</a:t>
            </a:r>
            <a:r>
              <a:rPr b="0" lang="en-IN" sz="1600" strike="noStrike" u="none">
                <a:solidFill>
                  <a:srgbClr val="0000ff"/>
                </a:solidFill>
                <a:uFillTx/>
                <a:latin typeface="Times New Roman"/>
                <a:ea typeface="Times New Roman"/>
                <a:hlinkClick r:id="rId3"/>
              </a:rPr>
              <a:t> </a:t>
            </a:r>
            <a:r>
              <a:rPr b="0" lang="en-IN" sz="1600" strike="noStrike" u="sng">
                <a:solidFill>
                  <a:srgbClr val="1155cc"/>
                </a:solidFill>
                <a:uFillTx/>
                <a:latin typeface="Times New Roman"/>
                <a:ea typeface="Times New Roman"/>
                <a:hlinkClick r:id="rId4"/>
              </a:rPr>
              <a:t>https://www.theguardian.com/technology/2026/jul/27/misleading-ai-generated-doctors-public-safety-danger-tiktok</a:t>
            </a:r>
            <a:r>
              <a:rPr b="0" lang="en-IN" sz="1600" strike="noStrike" u="none">
                <a:solidFill>
                  <a:schemeClr val="dk1"/>
                </a:solidFill>
                <a:uFillTx/>
                <a:latin typeface="Times New Roman"/>
                <a:ea typeface="Times New Roman"/>
              </a:rPr>
              <a:t> </a:t>
            </a:r>
            <a:endParaRPr b="0" lang="en-GB" sz="1600" strike="noStrike" u="none">
              <a:solidFill>
                <a:srgbClr val="000000"/>
              </a:solidFill>
              <a:uFillTx/>
              <a:latin typeface="Arial"/>
            </a:endParaRPr>
          </a:p>
          <a:p>
            <a:pPr marL="285840" indent="-285840" algn="just" defTabSz="914400">
              <a:lnSpc>
                <a:spcPct val="100000"/>
              </a:lnSpc>
              <a:spcBef>
                <a:spcPts val="1199"/>
              </a:spcBef>
              <a:spcAft>
                <a:spcPts val="799"/>
              </a:spcAft>
              <a:buFont typeface="Arial"/>
              <a:buChar char="•"/>
            </a:pPr>
            <a:r>
              <a:rPr b="0" lang="en-IN" sz="1600" strike="noStrike" u="none">
                <a:solidFill>
                  <a:srgbClr val="222222"/>
                </a:solidFill>
                <a:uFillTx/>
                <a:latin typeface="Times New Roman"/>
                <a:ea typeface="Times New Roman"/>
              </a:rPr>
              <a:t>Shanks, D., Shah, T., Hudson, T., Thompson, J., Filardi, T., Wright, K., ... and Albrecht, M. (2024). Enhancing clinical documentation workflow with ambient artificial intelligence: Clinician perspectives on work burden, burnout, and job satisfaction. </a:t>
            </a:r>
            <a:r>
              <a:rPr b="0" i="1" lang="en-IN" sz="1600" strike="noStrike" u="none">
                <a:solidFill>
                  <a:schemeClr val="dk1"/>
                </a:solidFill>
                <a:uFillTx/>
                <a:latin typeface="Times New Roman"/>
                <a:ea typeface="Times New Roman"/>
              </a:rPr>
              <a:t>medRxiv</a:t>
            </a:r>
            <a:r>
              <a:rPr b="0" lang="en-IN" sz="1600" strike="noStrike" u="none">
                <a:solidFill>
                  <a:schemeClr val="dk1"/>
                </a:solidFill>
                <a:uFillTx/>
                <a:latin typeface="Times New Roman"/>
                <a:ea typeface="Times New Roman"/>
              </a:rPr>
              <a:t>, 2024-08.</a:t>
            </a:r>
            <a:r>
              <a:rPr b="0" lang="en-IN" sz="1600" strike="noStrike" u="none">
                <a:solidFill>
                  <a:srgbClr val="0000ff"/>
                </a:solidFill>
                <a:uFillTx/>
                <a:latin typeface="Times New Roman"/>
                <a:ea typeface="Times New Roman"/>
                <a:hlinkClick r:id="rId5"/>
              </a:rPr>
              <a:t> </a:t>
            </a:r>
            <a:r>
              <a:rPr b="0" lang="en-IN" sz="1600" strike="noStrike" u="sng">
                <a:solidFill>
                  <a:srgbClr val="1155cc"/>
                </a:solidFill>
                <a:uFillTx/>
                <a:latin typeface="Times New Roman"/>
                <a:ea typeface="Times New Roman"/>
                <a:hlinkClick r:id="rId6"/>
              </a:rPr>
              <a:t>https://doi.org/10.1101/2024.08.12.24311883</a:t>
            </a:r>
            <a:endParaRPr b="0" lang="en-GB" sz="1600" strike="noStrike" u="none">
              <a:solidFill>
                <a:srgbClr val="000000"/>
              </a:solidFill>
              <a:uFillTx/>
              <a:latin typeface="Arial"/>
            </a:endParaRPr>
          </a:p>
          <a:p>
            <a:pPr marL="285840" indent="-285840" algn="just" defTabSz="914400">
              <a:lnSpc>
                <a:spcPct val="100000"/>
              </a:lnSpc>
              <a:spcBef>
                <a:spcPts val="1199"/>
              </a:spcBef>
              <a:spcAft>
                <a:spcPts val="799"/>
              </a:spcAft>
              <a:buFont typeface="Arial"/>
              <a:buChar char="•"/>
            </a:pPr>
            <a:r>
              <a:rPr b="0" lang="en-IN" sz="1600" strike="noStrike" u="none">
                <a:solidFill>
                  <a:srgbClr val="222222"/>
                </a:solidFill>
                <a:uFillTx/>
                <a:latin typeface="Times New Roman"/>
                <a:ea typeface="Times New Roman"/>
              </a:rPr>
              <a:t>Sides, T., Kbaier, D., Farrell, T., and Third, A. (2025). Bridging trust gaps: Stakeholder perspectives on AI adoption in the United Kingdom NHS primary care. </a:t>
            </a:r>
            <a:r>
              <a:rPr b="0" i="1" lang="en-IN" sz="1600" strike="noStrike" u="none">
                <a:solidFill>
                  <a:schemeClr val="dk1"/>
                </a:solidFill>
                <a:uFillTx/>
                <a:latin typeface="Times New Roman"/>
                <a:ea typeface="Times New Roman"/>
              </a:rPr>
              <a:t>Digital Health</a:t>
            </a:r>
            <a:r>
              <a:rPr b="0" lang="en-IN" sz="1600" strike="noStrike" u="none">
                <a:solidFill>
                  <a:schemeClr val="dk1"/>
                </a:solidFill>
                <a:uFillTx/>
                <a:latin typeface="Times New Roman"/>
                <a:ea typeface="Times New Roman"/>
              </a:rPr>
              <a:t>, </a:t>
            </a:r>
            <a:r>
              <a:rPr b="0" i="1" lang="en-IN" sz="1600" strike="noStrike" u="none">
                <a:solidFill>
                  <a:schemeClr val="dk1"/>
                </a:solidFill>
                <a:uFillTx/>
                <a:latin typeface="Times New Roman"/>
                <a:ea typeface="Times New Roman"/>
              </a:rPr>
              <a:t>11</a:t>
            </a:r>
            <a:r>
              <a:rPr b="0" lang="en-IN" sz="1600" strike="noStrike" u="none">
                <a:solidFill>
                  <a:schemeClr val="dk1"/>
                </a:solidFill>
                <a:uFillTx/>
                <a:latin typeface="Times New Roman"/>
                <a:ea typeface="Times New Roman"/>
              </a:rPr>
              <a:t>, 20552076251386706.</a:t>
            </a:r>
            <a:r>
              <a:rPr b="0" lang="en-IN" sz="1600" strike="noStrike" u="none">
                <a:solidFill>
                  <a:srgbClr val="0000ff"/>
                </a:solidFill>
                <a:uFillTx/>
                <a:latin typeface="Times New Roman"/>
                <a:ea typeface="Times New Roman"/>
                <a:hlinkClick r:id="rId7"/>
              </a:rPr>
              <a:t> </a:t>
            </a:r>
            <a:r>
              <a:rPr b="0" lang="en-IN" sz="1600" strike="noStrike" u="sng">
                <a:solidFill>
                  <a:srgbClr val="1155cc"/>
                </a:solidFill>
                <a:uFillTx/>
                <a:latin typeface="Times New Roman"/>
                <a:ea typeface="Times New Roman"/>
                <a:hlinkClick r:id="rId8"/>
              </a:rPr>
              <a:t>https://doi.org/10.1177/20552076251386706</a:t>
            </a:r>
            <a:endParaRPr b="0" lang="en-GB" sz="1600" strike="noStrike" u="none">
              <a:solidFill>
                <a:srgbClr val="000000"/>
              </a:solidFill>
              <a:uFillTx/>
              <a:latin typeface="Arial"/>
            </a:endParaRPr>
          </a:p>
          <a:p>
            <a:pPr marL="285840" indent="-285840" algn="just" defTabSz="914400">
              <a:lnSpc>
                <a:spcPct val="100000"/>
              </a:lnSpc>
              <a:spcAft>
                <a:spcPts val="799"/>
              </a:spcAft>
              <a:buFont typeface="Arial"/>
              <a:buChar char="•"/>
            </a:pPr>
            <a:r>
              <a:rPr b="0" lang="en-IN" sz="1600" strike="noStrike" u="none">
                <a:solidFill>
                  <a:schemeClr val="dk1"/>
                </a:solidFill>
                <a:uFillTx/>
                <a:latin typeface="Times New Roman"/>
                <a:ea typeface="Times New Roman"/>
              </a:rPr>
              <a:t>Stewart, C. (2026). </a:t>
            </a:r>
            <a:r>
              <a:rPr b="0" i="1" lang="en-IN" sz="1600" strike="noStrike" u="none">
                <a:solidFill>
                  <a:schemeClr val="dk1"/>
                </a:solidFill>
                <a:uFillTx/>
                <a:latin typeface="Times New Roman"/>
                <a:ea typeface="Times New Roman"/>
              </a:rPr>
              <a:t>Attitudes of the public and NHS staff towards the impact of AI on the quality of care in the United Kingdom as of 2025.</a:t>
            </a:r>
            <a:r>
              <a:rPr b="0" lang="en-IN" sz="1600" strike="noStrike" u="none">
                <a:solidFill>
                  <a:schemeClr val="dk1"/>
                </a:solidFill>
                <a:uFillTx/>
                <a:latin typeface="Times New Roman"/>
                <a:ea typeface="Times New Roman"/>
              </a:rPr>
              <a:t> [Online] Available at:</a:t>
            </a:r>
            <a:r>
              <a:rPr b="0" lang="en-IN" sz="1600" strike="noStrike" u="none">
                <a:solidFill>
                  <a:srgbClr val="0000ff"/>
                </a:solidFill>
                <a:uFillTx/>
                <a:latin typeface="Times New Roman"/>
                <a:ea typeface="Times New Roman"/>
                <a:hlinkClick r:id="rId9"/>
              </a:rPr>
              <a:t> </a:t>
            </a:r>
            <a:r>
              <a:rPr b="0" lang="en-IN" sz="1600" strike="noStrike" u="sng">
                <a:solidFill>
                  <a:srgbClr val="1155cc"/>
                </a:solidFill>
                <a:uFillTx/>
                <a:latin typeface="Times New Roman"/>
                <a:ea typeface="Times New Roman"/>
                <a:hlinkClick r:id="rId10"/>
              </a:rPr>
              <a:t>https://www.statista.com/statistics/1660374/attitudes-towards-ai-impact-on-healthcare-uk/?srsltid=AfmBOopjSz09igPrFXyuswUgkONvxONhos3WercEQZF1Y7wiK4_nQV6k</a:t>
            </a:r>
            <a:r>
              <a:rPr b="0" lang="en-IN" sz="1600" strike="noStrike" u="none">
                <a:solidFill>
                  <a:schemeClr val="dk1"/>
                </a:solidFill>
                <a:uFillTx/>
                <a:latin typeface="Times New Roman"/>
                <a:ea typeface="Times New Roman"/>
              </a:rPr>
              <a:t> </a:t>
            </a:r>
            <a:endParaRPr b="0" lang="en-GB" sz="1600" strike="noStrike" u="none">
              <a:solidFill>
                <a:srgbClr val="000000"/>
              </a:solidFill>
              <a:uFillTx/>
              <a:latin typeface="Arial"/>
            </a:endParaRPr>
          </a:p>
          <a:p>
            <a:pPr marL="285840" indent="-285840" algn="just" defTabSz="914400">
              <a:lnSpc>
                <a:spcPct val="100000"/>
              </a:lnSpc>
              <a:spcBef>
                <a:spcPts val="1199"/>
              </a:spcBef>
              <a:spcAft>
                <a:spcPts val="799"/>
              </a:spcAft>
              <a:buFont typeface="Arial"/>
              <a:buChar char="•"/>
            </a:pPr>
            <a:r>
              <a:rPr b="0" lang="en-IN" sz="1600" strike="noStrike" u="none">
                <a:solidFill>
                  <a:schemeClr val="dk1"/>
                </a:solidFill>
                <a:uFillTx/>
                <a:latin typeface="Times New Roman"/>
                <a:ea typeface="Times New Roman"/>
              </a:rPr>
              <a:t>Stewart, G.L. and Brown, K.G. (2019). </a:t>
            </a:r>
            <a:r>
              <a:rPr b="0" i="1" lang="en-IN" sz="1600" strike="noStrike" u="none">
                <a:solidFill>
                  <a:schemeClr val="dk1"/>
                </a:solidFill>
                <a:uFillTx/>
                <a:latin typeface="Times New Roman"/>
                <a:ea typeface="Times New Roman"/>
              </a:rPr>
              <a:t>Human Resource Management.</a:t>
            </a:r>
            <a:r>
              <a:rPr b="0" lang="en-IN" sz="1600" strike="noStrike" u="none">
                <a:solidFill>
                  <a:schemeClr val="dk1"/>
                </a:solidFill>
                <a:uFillTx/>
                <a:latin typeface="Times New Roman"/>
                <a:ea typeface="Times New Roman"/>
              </a:rPr>
              <a:t> John Wiley &amp; Sons.</a:t>
            </a:r>
            <a:endParaRPr b="0" lang="en-GB" sz="1600" strike="noStrike" u="none">
              <a:solidFill>
                <a:srgbClr val="000000"/>
              </a:solidFill>
              <a:uFillTx/>
              <a:latin typeface="Arial"/>
            </a:endParaRPr>
          </a:p>
          <a:p>
            <a:pPr marL="285840" indent="-285840" algn="just" defTabSz="914400">
              <a:lnSpc>
                <a:spcPct val="100000"/>
              </a:lnSpc>
              <a:spcAft>
                <a:spcPts val="799"/>
              </a:spcAft>
              <a:buFont typeface="Arial"/>
              <a:buChar char="•"/>
            </a:pPr>
            <a:r>
              <a:rPr b="0" lang="en-IN" sz="1600" strike="noStrike" u="none">
                <a:solidFill>
                  <a:schemeClr val="dk1"/>
                </a:solidFill>
                <a:uFillTx/>
                <a:latin typeface="Times New Roman"/>
                <a:ea typeface="Times New Roman"/>
              </a:rPr>
              <a:t>Stone, R.J., Cox, A. and Gavin, M. (2020). </a:t>
            </a:r>
            <a:r>
              <a:rPr b="0" i="1" lang="en-IN" sz="1600" strike="noStrike" u="none">
                <a:solidFill>
                  <a:schemeClr val="dk1"/>
                </a:solidFill>
                <a:uFillTx/>
                <a:latin typeface="Times New Roman"/>
                <a:ea typeface="Times New Roman"/>
              </a:rPr>
              <a:t>Human Resource Management.</a:t>
            </a:r>
            <a:r>
              <a:rPr b="0" lang="en-IN" sz="1600" strike="noStrike" u="none">
                <a:solidFill>
                  <a:schemeClr val="dk1"/>
                </a:solidFill>
                <a:uFillTx/>
                <a:latin typeface="Times New Roman"/>
                <a:ea typeface="Times New Roman"/>
              </a:rPr>
              <a:t> John Wiley &amp; Sons.</a:t>
            </a:r>
            <a:endParaRPr b="0" lang="en-GB" sz="1600" strike="noStrike" u="none">
              <a:solidFill>
                <a:srgbClr val="000000"/>
              </a:solidFill>
              <a:uFillTx/>
              <a:latin typeface="Arial"/>
            </a:endParaRPr>
          </a:p>
          <a:p>
            <a:pPr marL="285840" indent="-285840" algn="just" defTabSz="914400">
              <a:lnSpc>
                <a:spcPct val="100000"/>
              </a:lnSpc>
              <a:spcAft>
                <a:spcPts val="799"/>
              </a:spcAft>
              <a:buFont typeface="Arial"/>
              <a:buChar char="•"/>
            </a:pPr>
            <a:r>
              <a:rPr b="0" lang="en-IN" sz="1600" strike="noStrike" u="none">
                <a:solidFill>
                  <a:srgbClr val="222222"/>
                </a:solidFill>
                <a:uFillTx/>
                <a:latin typeface="Times New Roman"/>
                <a:ea typeface="Times New Roman"/>
              </a:rPr>
              <a:t>Tcharmtchi, M.H., Kumar, S., Rama, J., Rissmiller, B., Castro, D. and Thammasitboon, S., 2023. Job characteristics that enrich clinician-educators’ career: A theory-informed exploratory survey. </a:t>
            </a:r>
            <a:r>
              <a:rPr b="0" i="1" lang="en-IN" sz="1600" strike="noStrike" u="none">
                <a:solidFill>
                  <a:schemeClr val="dk1"/>
                </a:solidFill>
                <a:uFillTx/>
                <a:latin typeface="Times New Roman"/>
                <a:ea typeface="Times New Roman"/>
              </a:rPr>
              <a:t>Medical Education Online</a:t>
            </a:r>
            <a:r>
              <a:rPr b="0" lang="en-IN" sz="1600" strike="noStrike" u="none">
                <a:solidFill>
                  <a:schemeClr val="dk1"/>
                </a:solidFill>
                <a:uFillTx/>
                <a:latin typeface="Times New Roman"/>
                <a:ea typeface="Times New Roman"/>
              </a:rPr>
              <a:t>, </a:t>
            </a:r>
            <a:r>
              <a:rPr b="0" i="1" lang="en-IN" sz="1600" strike="noStrike" u="none">
                <a:solidFill>
                  <a:schemeClr val="dk1"/>
                </a:solidFill>
                <a:uFillTx/>
                <a:latin typeface="Times New Roman"/>
                <a:ea typeface="Times New Roman"/>
              </a:rPr>
              <a:t>28</a:t>
            </a:r>
            <a:r>
              <a:rPr b="0" lang="en-IN" sz="1600" strike="noStrike" u="none">
                <a:solidFill>
                  <a:schemeClr val="dk1"/>
                </a:solidFill>
                <a:uFillTx/>
                <a:latin typeface="Times New Roman"/>
                <a:ea typeface="Times New Roman"/>
              </a:rPr>
              <a:t>(1), p.2158528.</a:t>
            </a:r>
            <a:r>
              <a:rPr b="0" lang="en-IN" sz="1600" strike="noStrike" u="none">
                <a:solidFill>
                  <a:srgbClr val="0000ff"/>
                </a:solidFill>
                <a:uFillTx/>
                <a:latin typeface="Times New Roman"/>
                <a:ea typeface="Times New Roman"/>
                <a:hlinkClick r:id="rId11"/>
              </a:rPr>
              <a:t> </a:t>
            </a:r>
            <a:r>
              <a:rPr b="0" lang="en-IN" sz="1600" strike="noStrike" u="sng">
                <a:solidFill>
                  <a:srgbClr val="1155cc"/>
                </a:solidFill>
                <a:uFillTx/>
                <a:latin typeface="Times New Roman"/>
                <a:ea typeface="Times New Roman"/>
                <a:hlinkClick r:id="rId12"/>
              </a:rPr>
              <a:t>https://doi.org/10.1080/10872981.2022.2158528</a:t>
            </a:r>
            <a:endParaRPr b="0" lang="en-GB" sz="1600" strike="noStrike" u="none">
              <a:solidFill>
                <a:srgbClr val="000000"/>
              </a:solidFill>
              <a:uFillTx/>
              <a:latin typeface="Arial"/>
            </a:endParaRPr>
          </a:p>
          <a:p>
            <a:pPr marL="285840" indent="-285840" algn="just" defTabSz="914400">
              <a:lnSpc>
                <a:spcPct val="100000"/>
              </a:lnSpc>
              <a:spcAft>
                <a:spcPts val="799"/>
              </a:spcAft>
              <a:buFont typeface="Arial"/>
              <a:buChar char="•"/>
            </a:pPr>
            <a:r>
              <a:rPr b="0" lang="en-IN" sz="1600" strike="noStrike" u="none">
                <a:solidFill>
                  <a:schemeClr val="dk1"/>
                </a:solidFill>
                <a:uFillTx/>
                <a:latin typeface="Times New Roman"/>
                <a:ea typeface="Times New Roman"/>
              </a:rPr>
              <a:t>The NHS Alliance (2026). </a:t>
            </a:r>
            <a:r>
              <a:rPr b="0" i="1" lang="en-IN" sz="1600" strike="noStrike" u="none">
                <a:solidFill>
                  <a:schemeClr val="dk1"/>
                </a:solidFill>
                <a:uFillTx/>
                <a:latin typeface="Times New Roman"/>
                <a:ea typeface="Times New Roman"/>
              </a:rPr>
              <a:t>NHS Staff Survey results 2025: what you need to know.</a:t>
            </a:r>
            <a:r>
              <a:rPr b="0" lang="en-IN" sz="1600" strike="noStrike" u="none">
                <a:solidFill>
                  <a:schemeClr val="dk1"/>
                </a:solidFill>
                <a:uFillTx/>
                <a:latin typeface="Times New Roman"/>
                <a:ea typeface="Times New Roman"/>
              </a:rPr>
              <a:t> [Online] Available at:</a:t>
            </a:r>
            <a:r>
              <a:rPr b="0" lang="en-IN" sz="1600" strike="noStrike" u="none">
                <a:solidFill>
                  <a:srgbClr val="0000ff"/>
                </a:solidFill>
                <a:uFillTx/>
                <a:latin typeface="Times New Roman"/>
                <a:ea typeface="Times New Roman"/>
                <a:hlinkClick r:id="rId13"/>
              </a:rPr>
              <a:t> </a:t>
            </a:r>
            <a:r>
              <a:rPr b="0" lang="en-IN" sz="1600" strike="noStrike" u="sng">
                <a:solidFill>
                  <a:srgbClr val="1155cc"/>
                </a:solidFill>
                <a:uFillTx/>
                <a:latin typeface="Times New Roman"/>
                <a:ea typeface="Times New Roman"/>
                <a:hlinkClick r:id="rId14"/>
              </a:rPr>
              <a:t>https://thenhsalliance.org/resources/nhs-staff-survey-results-2025-what-you-need-to-know</a:t>
            </a:r>
            <a:r>
              <a:rPr b="0" lang="en-IN" sz="1600" strike="noStrike" u="none">
                <a:solidFill>
                  <a:schemeClr val="dk1"/>
                </a:solidFill>
                <a:uFillTx/>
                <a:latin typeface="Times New Roman"/>
                <a:ea typeface="Times New Roman"/>
              </a:rPr>
              <a:t> </a:t>
            </a:r>
            <a:endParaRPr b="0" lang="en-GB" sz="1600" strike="noStrike" u="none">
              <a:solidFill>
                <a:srgbClr val="000000"/>
              </a:solidFill>
              <a:uFillTx/>
              <a:latin typeface="Arial"/>
            </a:endParaRPr>
          </a:p>
          <a:p>
            <a:pPr marL="285840" indent="-285840" algn="just" defTabSz="914400">
              <a:lnSpc>
                <a:spcPct val="100000"/>
              </a:lnSpc>
              <a:spcBef>
                <a:spcPts val="1199"/>
              </a:spcBef>
              <a:spcAft>
                <a:spcPts val="799"/>
              </a:spcAft>
              <a:buFont typeface="Arial"/>
              <a:buChar char="•"/>
            </a:pPr>
            <a:r>
              <a:rPr b="0" lang="en-IN" sz="1600" strike="noStrike" u="none">
                <a:solidFill>
                  <a:schemeClr val="dk1"/>
                </a:solidFill>
                <a:uFillTx/>
                <a:latin typeface="Times New Roman"/>
                <a:ea typeface="Times New Roman"/>
              </a:rPr>
              <a:t>TheNHSAlliance. (2024) </a:t>
            </a:r>
            <a:r>
              <a:rPr b="0" i="1" lang="en-IN" sz="1600" strike="noStrike" u="none">
                <a:solidFill>
                  <a:schemeClr val="dk1"/>
                </a:solidFill>
                <a:uFillTx/>
                <a:latin typeface="Times New Roman"/>
                <a:ea typeface="Times New Roman"/>
              </a:rPr>
              <a:t>Digital transformation hampered by budgets, NHS pressures and poor IT infrastructure.</a:t>
            </a:r>
            <a:r>
              <a:rPr b="0" lang="en-IN" sz="1600" strike="noStrike" u="none">
                <a:solidFill>
                  <a:schemeClr val="dk1"/>
                </a:solidFill>
                <a:uFillTx/>
                <a:latin typeface="Times New Roman"/>
                <a:ea typeface="Times New Roman"/>
              </a:rPr>
              <a:t> [Online] Available at:</a:t>
            </a:r>
            <a:r>
              <a:rPr b="0" lang="en-IN" sz="1600" strike="noStrike" u="none">
                <a:solidFill>
                  <a:srgbClr val="0000ff"/>
                </a:solidFill>
                <a:uFillTx/>
                <a:latin typeface="Times New Roman"/>
                <a:ea typeface="Times New Roman"/>
                <a:hlinkClick r:id="rId15"/>
              </a:rPr>
              <a:t> </a:t>
            </a:r>
            <a:r>
              <a:rPr b="0" lang="en-IN" sz="1600" strike="noStrike" u="sng">
                <a:solidFill>
                  <a:srgbClr val="1155cc"/>
                </a:solidFill>
                <a:uFillTx/>
                <a:latin typeface="Times New Roman"/>
                <a:ea typeface="Times New Roman"/>
                <a:hlinkClick r:id="rId16"/>
              </a:rPr>
              <a:t>https://thenhsalliance.org/news/digital-transformation-hampered-by-budgets-nhs-pressures-and-poor-it-infrastructure</a:t>
            </a:r>
            <a:r>
              <a:rPr b="0" lang="en-IN" sz="1600" strike="noStrike" u="none">
                <a:solidFill>
                  <a:schemeClr val="dk1"/>
                </a:solidFill>
                <a:uFillTx/>
                <a:latin typeface="Times New Roman"/>
                <a:ea typeface="Times New Roman"/>
              </a:rPr>
              <a:t>  </a:t>
            </a:r>
            <a:endParaRPr b="0" lang="en-GB" sz="1600" strike="noStrike" u="none">
              <a:solidFill>
                <a:srgbClr val="000000"/>
              </a:solidFill>
              <a:uFillTx/>
              <a:latin typeface="Arial"/>
            </a:endParaRPr>
          </a:p>
          <a:p>
            <a:pPr marL="285840" indent="-285840" algn="just" defTabSz="914400">
              <a:lnSpc>
                <a:spcPct val="100000"/>
              </a:lnSpc>
              <a:spcAft>
                <a:spcPts val="799"/>
              </a:spcAft>
              <a:buFont typeface="Arial"/>
              <a:buChar char="•"/>
            </a:pPr>
            <a:r>
              <a:rPr b="0" lang="en-IN" sz="1600" strike="noStrike" u="none">
                <a:solidFill>
                  <a:schemeClr val="dk1"/>
                </a:solidFill>
                <a:uFillTx/>
                <a:latin typeface="Times New Roman"/>
                <a:ea typeface="Times New Roman"/>
              </a:rPr>
              <a:t>Ulrich, D. (2017). </a:t>
            </a:r>
            <a:r>
              <a:rPr b="0" i="1" lang="en-IN" sz="1600" strike="noStrike" u="none">
                <a:solidFill>
                  <a:schemeClr val="dk1"/>
                </a:solidFill>
                <a:uFillTx/>
                <a:latin typeface="Times New Roman"/>
                <a:ea typeface="Times New Roman"/>
              </a:rPr>
              <a:t>Victory Through Organization: Why the War for Talent is Failing Your Company and What You Can Do About It.</a:t>
            </a:r>
            <a:r>
              <a:rPr b="0" lang="en-IN" sz="1600" strike="noStrike" u="none">
                <a:solidFill>
                  <a:schemeClr val="dk1"/>
                </a:solidFill>
                <a:uFillTx/>
                <a:latin typeface="Times New Roman"/>
                <a:ea typeface="Times New Roman"/>
              </a:rPr>
              <a:t> McGraw-Hill Education.</a:t>
            </a:r>
            <a:endParaRPr b="0" lang="en-GB" sz="1600" strike="noStrike" u="none">
              <a:solidFill>
                <a:srgbClr val="000000"/>
              </a:solidFill>
              <a:uFillTx/>
              <a:latin typeface="Arial"/>
            </a:endParaRPr>
          </a:p>
          <a:p>
            <a:pPr marL="285840" indent="-285840" algn="just" defTabSz="914400">
              <a:lnSpc>
                <a:spcPct val="100000"/>
              </a:lnSpc>
              <a:spcAft>
                <a:spcPts val="799"/>
              </a:spcAft>
              <a:buFont typeface="Arial"/>
              <a:buChar char="•"/>
            </a:pPr>
            <a:r>
              <a:rPr b="0" lang="en-IN" sz="1600" strike="noStrike" u="none">
                <a:solidFill>
                  <a:srgbClr val="222222"/>
                </a:solidFill>
                <a:uFillTx/>
                <a:latin typeface="Times New Roman"/>
                <a:ea typeface="Times New Roman"/>
              </a:rPr>
              <a:t>Yakusheva, O., Lee, K.A. and Weiss, M., 2024. The nursing human capital value model. </a:t>
            </a:r>
            <a:r>
              <a:rPr b="0" i="1" lang="en-IN" sz="1600" strike="noStrike" u="none">
                <a:solidFill>
                  <a:schemeClr val="dk1"/>
                </a:solidFill>
                <a:uFillTx/>
                <a:latin typeface="Times New Roman"/>
                <a:ea typeface="Times New Roman"/>
              </a:rPr>
              <a:t>International journal of nursing studies</a:t>
            </a:r>
            <a:r>
              <a:rPr b="0" lang="en-IN" sz="1600" strike="noStrike" u="none">
                <a:solidFill>
                  <a:schemeClr val="dk1"/>
                </a:solidFill>
                <a:uFillTx/>
                <a:latin typeface="Times New Roman"/>
                <a:ea typeface="Times New Roman"/>
              </a:rPr>
              <a:t>, </a:t>
            </a:r>
            <a:r>
              <a:rPr b="0" i="1" lang="en-IN" sz="1600" strike="noStrike" u="none">
                <a:solidFill>
                  <a:schemeClr val="dk1"/>
                </a:solidFill>
                <a:uFillTx/>
                <a:latin typeface="Times New Roman"/>
                <a:ea typeface="Times New Roman"/>
              </a:rPr>
              <a:t>160</a:t>
            </a:r>
            <a:r>
              <a:rPr b="0" lang="en-IN" sz="1600" strike="noStrike" u="none">
                <a:solidFill>
                  <a:schemeClr val="dk1"/>
                </a:solidFill>
                <a:uFillTx/>
                <a:latin typeface="Times New Roman"/>
                <a:ea typeface="Times New Roman"/>
              </a:rPr>
              <a:t>, p.104890.</a:t>
            </a:r>
            <a:r>
              <a:rPr b="0" lang="en-IN" sz="1600" strike="noStrike" u="none">
                <a:solidFill>
                  <a:srgbClr val="0000ff"/>
                </a:solidFill>
                <a:uFillTx/>
                <a:latin typeface="Times New Roman"/>
                <a:ea typeface="Times New Roman"/>
                <a:hlinkClick r:id="rId17"/>
              </a:rPr>
              <a:t> </a:t>
            </a:r>
            <a:r>
              <a:rPr b="0" lang="en-IN" sz="1600" strike="noStrike" u="sng">
                <a:solidFill>
                  <a:srgbClr val="1155cc"/>
                </a:solidFill>
                <a:uFillTx/>
                <a:latin typeface="Times New Roman"/>
                <a:ea typeface="Times New Roman"/>
                <a:hlinkClick r:id="rId18"/>
              </a:rPr>
              <a:t>https://doi.org/10.1016/j.ijnurstu.2024.104890</a:t>
            </a:r>
            <a:endParaRPr b="0" lang="en-GB" sz="1600" strike="noStrike" u="none">
              <a:solidFill>
                <a:srgbClr val="000000"/>
              </a:solidFill>
              <a:uFillTx/>
              <a:latin typeface="Arial"/>
            </a:endParaRPr>
          </a:p>
          <a:p>
            <a:pPr marL="285840" indent="-285840" algn="just" defTabSz="914400">
              <a:lnSpc>
                <a:spcPct val="100000"/>
              </a:lnSpc>
              <a:spcAft>
                <a:spcPts val="1001"/>
              </a:spcAft>
              <a:buFont typeface="Arial"/>
              <a:buChar char="•"/>
            </a:pPr>
            <a:r>
              <a:rPr b="0" lang="en-IN" sz="1600" strike="noStrike" u="none">
                <a:solidFill>
                  <a:schemeClr val="dk1"/>
                </a:solidFill>
                <a:uFillTx/>
                <a:latin typeface="Times New Roman"/>
                <a:ea typeface="Times New Roman"/>
              </a:rPr>
              <a:t>Yang, J. (2025). </a:t>
            </a:r>
            <a:r>
              <a:rPr b="0" i="1" lang="en-IN" sz="1600" strike="noStrike" u="none">
                <a:solidFill>
                  <a:schemeClr val="dk1"/>
                </a:solidFill>
                <a:uFillTx/>
                <a:latin typeface="Times New Roman"/>
                <a:ea typeface="Times New Roman"/>
              </a:rPr>
              <a:t>Total headcount of the NHS Hospitals and Community Health Service (HCHS) workforce in England as of December 2024, by staff group.</a:t>
            </a:r>
            <a:r>
              <a:rPr b="0" lang="en-IN" sz="1600" strike="noStrike" u="none">
                <a:solidFill>
                  <a:schemeClr val="dk1"/>
                </a:solidFill>
                <a:uFillTx/>
                <a:latin typeface="Times New Roman"/>
                <a:ea typeface="Times New Roman"/>
              </a:rPr>
              <a:t> [Online] Available at:</a:t>
            </a:r>
            <a:r>
              <a:rPr b="0" lang="en-IN" sz="1600" strike="noStrike" u="none">
                <a:solidFill>
                  <a:srgbClr val="0000ff"/>
                </a:solidFill>
                <a:uFillTx/>
                <a:latin typeface="Times New Roman"/>
                <a:ea typeface="Times New Roman"/>
                <a:hlinkClick r:id="rId19"/>
              </a:rPr>
              <a:t> </a:t>
            </a:r>
            <a:r>
              <a:rPr b="0" lang="en-IN" sz="1600" strike="noStrike" u="sng">
                <a:solidFill>
                  <a:srgbClr val="1155cc"/>
                </a:solidFill>
                <a:uFillTx/>
                <a:latin typeface="Times New Roman"/>
                <a:ea typeface="Times New Roman"/>
                <a:hlinkClick r:id="rId20"/>
              </a:rPr>
              <a:t>https://www.statista.com/statistics/679898/number-of-nhs-hchs-workforce-by-staff-group-england/?srsltid=AfmBOoqbFENvkyGUcOLlaouIMAOZvmcqaCHH6YA-eqaOGUmDNob4BSPC</a:t>
            </a:r>
            <a:r>
              <a:rPr b="0" lang="en-IN" sz="1600" strike="noStrike" u="none">
                <a:solidFill>
                  <a:schemeClr val="dk1"/>
                </a:solidFill>
                <a:uFillTx/>
                <a:latin typeface="Times New Roman"/>
                <a:ea typeface="Times New Roman"/>
              </a:rPr>
              <a:t> </a:t>
            </a:r>
            <a:endParaRPr b="0" lang="en-GB" sz="1600" strike="noStrike" u="none">
              <a:solidFill>
                <a:srgbClr val="000000"/>
              </a:solidFill>
              <a:uFillTx/>
              <a:latin typeface="Arial"/>
            </a:endParaRPr>
          </a:p>
          <a:p>
            <a:pPr marL="285840" indent="-285840" algn="just" defTabSz="914400">
              <a:lnSpc>
                <a:spcPct val="100000"/>
              </a:lnSpc>
              <a:spcBef>
                <a:spcPts val="1199"/>
              </a:spcBef>
              <a:spcAft>
                <a:spcPts val="799"/>
              </a:spcAft>
              <a:buFont typeface="Arial"/>
              <a:buChar char="•"/>
            </a:pPr>
            <a:r>
              <a:rPr b="0" lang="en-IN" sz="1600" strike="noStrike" u="none">
                <a:solidFill>
                  <a:srgbClr val="222222"/>
                </a:solidFill>
                <a:uFillTx/>
                <a:latin typeface="Times New Roman"/>
                <a:ea typeface="Times New Roman"/>
              </a:rPr>
              <a:t>Yang, T., and Jiang, J. (2025). Designing job characteristics for effective hybrid intelligence: insights from job design and human–AI collaboration. </a:t>
            </a:r>
            <a:r>
              <a:rPr b="0" i="1" lang="en-IN" sz="1600" strike="noStrike" u="none">
                <a:solidFill>
                  <a:schemeClr val="dk1"/>
                </a:solidFill>
                <a:uFillTx/>
                <a:latin typeface="Times New Roman"/>
                <a:ea typeface="Times New Roman"/>
              </a:rPr>
              <a:t>Personnel Review</a:t>
            </a:r>
            <a:r>
              <a:rPr b="0" lang="en-IN" sz="1600" strike="noStrike" u="none">
                <a:solidFill>
                  <a:schemeClr val="dk1"/>
                </a:solidFill>
                <a:uFillTx/>
                <a:latin typeface="Times New Roman"/>
                <a:ea typeface="Times New Roman"/>
              </a:rPr>
              <a:t>, </a:t>
            </a:r>
            <a:r>
              <a:rPr b="0" i="1" lang="en-IN" sz="1600" strike="noStrike" u="none">
                <a:solidFill>
                  <a:schemeClr val="dk1"/>
                </a:solidFill>
                <a:uFillTx/>
                <a:latin typeface="Times New Roman"/>
                <a:ea typeface="Times New Roman"/>
              </a:rPr>
              <a:t>54</a:t>
            </a:r>
            <a:r>
              <a:rPr b="0" lang="en-IN" sz="1600" strike="noStrike" u="none">
                <a:solidFill>
                  <a:schemeClr val="dk1"/>
                </a:solidFill>
                <a:uFillTx/>
                <a:latin typeface="Times New Roman"/>
                <a:ea typeface="Times New Roman"/>
              </a:rPr>
              <a:t>(6), 1441-1456.</a:t>
            </a:r>
            <a:r>
              <a:rPr b="0" lang="en-IN" sz="1600" strike="noStrike" u="none">
                <a:solidFill>
                  <a:srgbClr val="0000ff"/>
                </a:solidFill>
                <a:uFillTx/>
                <a:latin typeface="Times New Roman"/>
                <a:ea typeface="Times New Roman"/>
                <a:hlinkClick r:id="rId21"/>
              </a:rPr>
              <a:t> </a:t>
            </a:r>
            <a:r>
              <a:rPr b="0" lang="en-IN" sz="1600" strike="noStrike" u="sng">
                <a:solidFill>
                  <a:srgbClr val="1155cc"/>
                </a:solidFill>
                <a:uFillTx/>
                <a:latin typeface="Times New Roman"/>
                <a:ea typeface="Times New Roman"/>
                <a:hlinkClick r:id="rId22"/>
              </a:rPr>
              <a:t>https://doi.org/10.1108/PR-03-2024-0229</a:t>
            </a:r>
            <a:endParaRPr b="0" lang="en-GB" sz="1600" strike="noStrike" u="none">
              <a:solidFill>
                <a:srgbClr val="000000"/>
              </a:solidFill>
              <a:uFillTx/>
              <a:latin typeface="Arial"/>
            </a:endParaRPr>
          </a:p>
        </p:txBody>
      </p:sp>
    </p:spTree>
  </p:cSld>
  <mc:AlternateContent>
    <mc:Choice Requires="p14">
      <p:transition spd="slow" p14:dur="2000"/>
    </mc:Choice>
    <mc:Fallback>
      <p:transition spd="slow"/>
    </mc:Fallback>
  </mc:AlternateContent>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2f5f5"/>
        </a:solidFill>
      </p:bgPr>
    </p:bg>
    <p:spTree>
      <p:nvGrpSpPr>
        <p:cNvPr id="1" name=""/>
        <p:cNvGrpSpPr/>
        <p:nvPr/>
      </p:nvGrpSpPr>
      <p:grpSpPr>
        <a:xfrm>
          <a:off x="0" y="0"/>
          <a:ext cx="0" cy="0"/>
          <a:chOff x="0" y="0"/>
          <a:chExt cx="0" cy="0"/>
        </a:xfrm>
      </p:grpSpPr>
      <p:grpSp>
        <p:nvGrpSpPr>
          <p:cNvPr id="256" name="Group 3"/>
          <p:cNvGrpSpPr/>
          <p:nvPr/>
        </p:nvGrpSpPr>
        <p:grpSpPr>
          <a:xfrm>
            <a:off x="-842400" y="-898560"/>
            <a:ext cx="19972440" cy="3230640"/>
            <a:chOff x="-842400" y="-898560"/>
            <a:chExt cx="19972440" cy="3230640"/>
          </a:xfrm>
        </p:grpSpPr>
        <p:sp>
          <p:nvSpPr>
            <p:cNvPr id="257" name="Freeform 4"/>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58" name="TextBox 5"/>
            <p:cNvSpPr/>
            <p:nvPr/>
          </p:nvSpPr>
          <p:spPr>
            <a:xfrm>
              <a:off x="-842400" y="-898560"/>
              <a:ext cx="19972440" cy="32302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
        <p:nvSpPr>
          <p:cNvPr id="259" name="TextBox 8"/>
          <p:cNvSpPr/>
          <p:nvPr/>
        </p:nvSpPr>
        <p:spPr>
          <a:xfrm>
            <a:off x="1112040" y="2717280"/>
            <a:ext cx="7629120" cy="2078640"/>
          </a:xfrm>
          <a:prstGeom prst="rect">
            <a:avLst/>
          </a:prstGeom>
          <a:noFill/>
          <a:ln w="0">
            <a:noFill/>
          </a:ln>
        </p:spPr>
        <p:style>
          <a:lnRef idx="0"/>
          <a:fillRef idx="0"/>
          <a:effectRef idx="0"/>
          <a:fontRef idx="minor"/>
        </p:style>
        <p:txBody>
          <a:bodyPr lIns="0" rIns="0" tIns="0" bIns="0" anchor="t">
            <a:spAutoFit/>
          </a:bodyPr>
          <a:p>
            <a:pPr algn="ctr" defTabSz="914400">
              <a:lnSpc>
                <a:spcPts val="16364"/>
              </a:lnSpc>
            </a:pPr>
            <a:r>
              <a:rPr b="1" lang="en-US" sz="18180" spc="-1091" strike="noStrike" u="none">
                <a:solidFill>
                  <a:srgbClr val="0f4c3a"/>
                </a:solidFill>
                <a:uFillTx/>
                <a:latin typeface="Times New Roman"/>
                <a:ea typeface="Times New Roman"/>
              </a:rPr>
              <a:t>Thank</a:t>
            </a:r>
            <a:endParaRPr b="0" lang="en-GB" sz="18180" strike="noStrike" u="none">
              <a:solidFill>
                <a:srgbClr val="000000"/>
              </a:solidFill>
              <a:uFillTx/>
              <a:latin typeface="Arial"/>
            </a:endParaRPr>
          </a:p>
        </p:txBody>
      </p:sp>
      <p:sp>
        <p:nvSpPr>
          <p:cNvPr id="260" name="TextBox 9"/>
          <p:cNvSpPr/>
          <p:nvPr/>
        </p:nvSpPr>
        <p:spPr>
          <a:xfrm>
            <a:off x="1112040" y="5698800"/>
            <a:ext cx="7629120" cy="2078640"/>
          </a:xfrm>
          <a:prstGeom prst="rect">
            <a:avLst/>
          </a:prstGeom>
          <a:noFill/>
          <a:ln w="0">
            <a:noFill/>
          </a:ln>
        </p:spPr>
        <p:style>
          <a:lnRef idx="0"/>
          <a:fillRef idx="0"/>
          <a:effectRef idx="0"/>
          <a:fontRef idx="minor"/>
        </p:style>
        <p:txBody>
          <a:bodyPr lIns="0" rIns="0" tIns="0" bIns="0" anchor="t">
            <a:spAutoFit/>
          </a:bodyPr>
          <a:p>
            <a:pPr algn="ctr" defTabSz="914400">
              <a:lnSpc>
                <a:spcPts val="16364"/>
              </a:lnSpc>
            </a:pPr>
            <a:r>
              <a:rPr b="1" lang="en-US" sz="18180" spc="-1091" strike="noStrike" u="none">
                <a:solidFill>
                  <a:srgbClr val="0f4c3a"/>
                </a:solidFill>
                <a:uFillTx/>
                <a:latin typeface="Times New Roman Bold"/>
                <a:ea typeface="Times New Roman Bold"/>
              </a:rPr>
              <a:t>You</a:t>
            </a:r>
            <a:endParaRPr b="0" lang="en-GB" sz="18180" strike="noStrike" u="none">
              <a:solidFill>
                <a:srgbClr val="000000"/>
              </a:solidFill>
              <a:uFillTx/>
              <a:latin typeface="Arial"/>
            </a:endParaRPr>
          </a:p>
        </p:txBody>
      </p:sp>
      <p:grpSp>
        <p:nvGrpSpPr>
          <p:cNvPr id="261" name="Group 22"/>
          <p:cNvGrpSpPr/>
          <p:nvPr/>
        </p:nvGrpSpPr>
        <p:grpSpPr>
          <a:xfrm>
            <a:off x="11405880" y="4012920"/>
            <a:ext cx="100800" cy="100800"/>
            <a:chOff x="11405880" y="4012920"/>
            <a:chExt cx="100800" cy="100800"/>
          </a:xfrm>
        </p:grpSpPr>
        <p:sp>
          <p:nvSpPr>
            <p:cNvPr id="262" name="Freeform 23"/>
            <p:cNvSpPr/>
            <p:nvPr/>
          </p:nvSpPr>
          <p:spPr>
            <a:xfrm>
              <a:off x="11405880" y="4012920"/>
              <a:ext cx="100800" cy="100800"/>
            </a:xfrm>
            <a:custGeom>
              <a:avLst/>
              <a:gdLst>
                <a:gd name="textAreaLeft" fmla="*/ 0 w 100800"/>
                <a:gd name="textAreaRight" fmla="*/ 101160 w 100800"/>
                <a:gd name="textAreaTop" fmla="*/ 0 h 100800"/>
                <a:gd name="textAreaBottom" fmla="*/ 101160 h 10080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63" name="TextBox 24"/>
            <p:cNvSpPr/>
            <p:nvPr/>
          </p:nvSpPr>
          <p:spPr>
            <a:xfrm>
              <a:off x="11415240" y="4017600"/>
              <a:ext cx="81720" cy="86760"/>
            </a:xfrm>
            <a:prstGeom prst="rect">
              <a:avLst/>
            </a:prstGeom>
            <a:noFill/>
            <a:ln w="0">
              <a:noFill/>
            </a:ln>
          </p:spPr>
          <p:style>
            <a:lnRef idx="0"/>
            <a:fillRef idx="0"/>
            <a:effectRef idx="0"/>
            <a:fontRef idx="minor"/>
          </p:style>
          <p:txBody>
            <a:bodyPr lIns="40680" rIns="40680" tIns="43560" bIns="435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264" name="Group 25"/>
          <p:cNvGrpSpPr/>
          <p:nvPr/>
        </p:nvGrpSpPr>
        <p:grpSpPr>
          <a:xfrm>
            <a:off x="11829960" y="1340280"/>
            <a:ext cx="134280" cy="134280"/>
            <a:chOff x="11829960" y="1340280"/>
            <a:chExt cx="134280" cy="134280"/>
          </a:xfrm>
        </p:grpSpPr>
        <p:sp>
          <p:nvSpPr>
            <p:cNvPr id="265" name="Freeform 26"/>
            <p:cNvSpPr/>
            <p:nvPr/>
          </p:nvSpPr>
          <p:spPr>
            <a:xfrm>
              <a:off x="11829960" y="1340280"/>
              <a:ext cx="134280" cy="134280"/>
            </a:xfrm>
            <a:custGeom>
              <a:avLst/>
              <a:gdLst>
                <a:gd name="textAreaLeft" fmla="*/ 0 w 134280"/>
                <a:gd name="textAreaRight" fmla="*/ 134640 w 134280"/>
                <a:gd name="textAreaTop" fmla="*/ 0 h 134280"/>
                <a:gd name="textAreaBottom" fmla="*/ 134640 h 13428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66" name="TextBox 27"/>
            <p:cNvSpPr/>
            <p:nvPr/>
          </p:nvSpPr>
          <p:spPr>
            <a:xfrm>
              <a:off x="11842920" y="1346400"/>
              <a:ext cx="109080" cy="11556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267" name="Group 28"/>
          <p:cNvGrpSpPr/>
          <p:nvPr/>
        </p:nvGrpSpPr>
        <p:grpSpPr>
          <a:xfrm>
            <a:off x="11525760" y="4084560"/>
            <a:ext cx="159840" cy="159840"/>
            <a:chOff x="11525760" y="4084560"/>
            <a:chExt cx="159840" cy="159840"/>
          </a:xfrm>
        </p:grpSpPr>
        <p:sp>
          <p:nvSpPr>
            <p:cNvPr id="268" name="Freeform 29"/>
            <p:cNvSpPr/>
            <p:nvPr/>
          </p:nvSpPr>
          <p:spPr>
            <a:xfrm>
              <a:off x="11525760" y="4084560"/>
              <a:ext cx="159840" cy="159840"/>
            </a:xfrm>
            <a:custGeom>
              <a:avLst/>
              <a:gdLst>
                <a:gd name="textAreaLeft" fmla="*/ 0 w 159840"/>
                <a:gd name="textAreaRight" fmla="*/ 160200 w 159840"/>
                <a:gd name="textAreaTop" fmla="*/ 0 h 159840"/>
                <a:gd name="textAreaBottom" fmla="*/ 160200 h 15984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69" name="TextBox 30"/>
            <p:cNvSpPr/>
            <p:nvPr/>
          </p:nvSpPr>
          <p:spPr>
            <a:xfrm>
              <a:off x="11540880" y="4092120"/>
              <a:ext cx="129600" cy="13716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grpSp>
        <p:nvGrpSpPr>
          <p:cNvPr id="270" name="Group 31"/>
          <p:cNvGrpSpPr/>
          <p:nvPr/>
        </p:nvGrpSpPr>
        <p:grpSpPr>
          <a:xfrm>
            <a:off x="11990160" y="1435680"/>
            <a:ext cx="212760" cy="212760"/>
            <a:chOff x="11990160" y="1435680"/>
            <a:chExt cx="212760" cy="212760"/>
          </a:xfrm>
        </p:grpSpPr>
        <p:sp>
          <p:nvSpPr>
            <p:cNvPr id="271" name="Freeform 32"/>
            <p:cNvSpPr/>
            <p:nvPr/>
          </p:nvSpPr>
          <p:spPr>
            <a:xfrm>
              <a:off x="11990160" y="1435680"/>
              <a:ext cx="212760" cy="212760"/>
            </a:xfrm>
            <a:custGeom>
              <a:avLst/>
              <a:gdLst>
                <a:gd name="textAreaLeft" fmla="*/ 0 w 212760"/>
                <a:gd name="textAreaRight" fmla="*/ 213120 w 212760"/>
                <a:gd name="textAreaTop" fmla="*/ 0 h 212760"/>
                <a:gd name="textAreaBottom" fmla="*/ 213120 h 212760"/>
              </a:gdLst>
              <a:ah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fillRef idx="0"/>
            <a:effectRef idx="0"/>
            <a:fontRef idx="minor"/>
          </p:style>
          <p:txBody>
            <a:bodyPr lIns="90000" rIns="90000" tIns="45000" bIns="45000" anchor="t">
              <a:noAutofit/>
            </a:bodyPr>
            <a:p>
              <a:endParaRPr b="0" lang="en-GB" sz="1800" strike="noStrike" u="none">
                <a:solidFill>
                  <a:srgbClr val="000000"/>
                </a:solidFill>
                <a:uFillTx/>
                <a:latin typeface="Arial"/>
              </a:endParaRPr>
            </a:p>
          </p:txBody>
        </p:sp>
        <p:sp>
          <p:nvSpPr>
            <p:cNvPr id="272" name="TextBox 33"/>
            <p:cNvSpPr/>
            <p:nvPr/>
          </p:nvSpPr>
          <p:spPr>
            <a:xfrm>
              <a:off x="12009960" y="1445760"/>
              <a:ext cx="172800" cy="182880"/>
            </a:xfrm>
            <a:prstGeom prst="rect">
              <a:avLst/>
            </a:prstGeom>
            <a:noFill/>
            <a:ln w="0">
              <a:noFill/>
            </a:ln>
          </p:spPr>
          <p:style>
            <a:lnRef idx="0"/>
            <a:fillRef idx="0"/>
            <a:effectRef idx="0"/>
            <a:fontRef idx="minor"/>
          </p:style>
          <p:txBody>
            <a:bodyPr lIns="50760" rIns="50760" tIns="50760" bIns="50760" anchor="ctr">
              <a:noAutofit/>
            </a:bodyPr>
            <a:p>
              <a:pPr algn="ctr" defTabSz="914400">
                <a:lnSpc>
                  <a:spcPts val="2659"/>
                </a:lnSpc>
              </a:pPr>
              <a:endParaRPr b="0" lang="en-US" sz="1800" strike="noStrike" u="none">
                <a:solidFill>
                  <a:schemeClr val="dk1"/>
                </a:solidFill>
                <a:uFillTx/>
                <a:latin typeface="Calibri"/>
              </a:endParaRPr>
            </a:p>
          </p:txBody>
        </p:sp>
      </p:gr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pitchFamily="0" charset="1"/>
        <a:ea typeface=""/>
        <a:cs typeface=""/>
      </a:majorFont>
      <a:minorFont>
        <a:latin typeface="Calibri" pitchFamily="0" charset="1"/>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shade val="51000"/>
              </a:schemeClr>
            </a:gs>
            <a:gs pos="80000">
              <a:schemeClr val="phClr">
                <a:shade val="93000"/>
              </a:schemeClr>
            </a:gs>
            <a:gs pos="100000">
              <a:schemeClr val="phClr">
                <a:shade val="94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pitchFamily="0" charset="1"/>
        <a:ea typeface="DejaVu Sans" pitchFamily="0" charset="1"/>
        <a:cs typeface="DejaVu Sans" pitchFamily="0" charset="1"/>
      </a:majorFont>
      <a:minorFont>
        <a:latin typeface="Arial" pitchFamily="0" charset="1"/>
        <a:ea typeface="DejaVu Sans" pitchFamily="0" charset="1"/>
        <a:cs typeface="DejaVu Sans" pitchFamily="0" charset="1"/>
      </a:minorFont>
    </a:fontScheme>
    <a:fmtScheme>
      <a:fillStyleLst>
        <a:solidFill>
          <a:schemeClr val="phClr"/>
        </a:solidFill>
        <a:solidFill>
          <a:schemeClr val="phClr"/>
        </a:solidFill>
        <a:solidFill>
          <a:schemeClr val="phClr"/>
        </a:solidFill>
      </a:fillStyleLst>
      <a:lnStyleLst>
        <a:ln w="6350" cap="flat" cmpd="sng" algn="ctr">
          <a:prstDash val="solid"/>
          <a:miter/>
        </a:ln>
        <a:ln w="6350" cap="flat" cmpd="sng" algn="ctr">
          <a:prstDash val="solid"/>
          <a:miter/>
        </a:ln>
        <a:ln w="6350" cap="flat" cmpd="sng" algn="ctr">
          <a:prstDash val="solid"/>
          <a:miter/>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Properties xmlns="http://schemas.openxmlformats.org/officeDocument/2006/extended-properties" xmlns:vt="http://schemas.openxmlformats.org/officeDocument/2006/docPropsVTypes">
  <Template/>
  <TotalTime>4</TotalTime>
  <Application>LibreOfficeDev/24.8.7.2.0$Android_AARCH64 LibreOffice_project/</Application>
  <AppVersion>15.0000</AppVersion>
  <Words>15083</Words>
  <Paragraphs>336</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dc:creator/>
  <dc:description/>
  <dc:language>en-GB</dc:language>
  <cp:lastModifiedBy/>
  <dcterms:modified xsi:type="dcterms:W3CDTF">2026-08-02T00:36:39Z</dcterms:modified>
  <cp:revision>21</cp:revision>
  <dc:subject/>
  <dc:title>White and Green Modern Medical Healthcare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D89066893595435281E0106FDF3156EE_12</vt:lpwstr>
  </property>
  <property fmtid="{D5CDD505-2E9C-101B-9397-08002B2CF9AE}" pid="3" name="KSOProductBuildVer">
    <vt:lpwstr>1033-12.1.0.27458</vt:lpwstr>
  </property>
  <property fmtid="{D5CDD505-2E9C-101B-9397-08002B2CF9AE}" pid="4" name="Notes">
    <vt:i4>22</vt:i4>
  </property>
  <property fmtid="{D5CDD505-2E9C-101B-9397-08002B2CF9AE}" pid="5" name="PresentationFormat">
    <vt:lpwstr>Custom</vt:lpwstr>
  </property>
  <property fmtid="{D5CDD505-2E9C-101B-9397-08002B2CF9AE}" pid="6" name="Slides">
    <vt:i4>25</vt:i4>
  </property>
</Properties>
</file>