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7"/>
  </p:notesMasterIdLst>
  <p:handoutMasterIdLst>
    <p:handoutMasterId r:id="rId38"/>
  </p:handoutMasterIdLst>
  <p:sldIdLst>
    <p:sldId id="392" r:id="rId2"/>
    <p:sldId id="286" r:id="rId3"/>
    <p:sldId id="259" r:id="rId4"/>
    <p:sldId id="307" r:id="rId5"/>
    <p:sldId id="269" r:id="rId6"/>
    <p:sldId id="305" r:id="rId7"/>
    <p:sldId id="270" r:id="rId8"/>
    <p:sldId id="273" r:id="rId9"/>
    <p:sldId id="274" r:id="rId10"/>
    <p:sldId id="394" r:id="rId11"/>
    <p:sldId id="277" r:id="rId12"/>
    <p:sldId id="306" r:id="rId13"/>
    <p:sldId id="278" r:id="rId14"/>
    <p:sldId id="279" r:id="rId15"/>
    <p:sldId id="296" r:id="rId16"/>
    <p:sldId id="297" r:id="rId17"/>
    <p:sldId id="298" r:id="rId18"/>
    <p:sldId id="299" r:id="rId19"/>
    <p:sldId id="300" r:id="rId20"/>
    <p:sldId id="301" r:id="rId21"/>
    <p:sldId id="312" r:id="rId22"/>
    <p:sldId id="393" r:id="rId23"/>
    <p:sldId id="288" r:id="rId24"/>
    <p:sldId id="289" r:id="rId25"/>
    <p:sldId id="290" r:id="rId26"/>
    <p:sldId id="309" r:id="rId27"/>
    <p:sldId id="310" r:id="rId28"/>
    <p:sldId id="295" r:id="rId29"/>
    <p:sldId id="291" r:id="rId30"/>
    <p:sldId id="395" r:id="rId31"/>
    <p:sldId id="292" r:id="rId32"/>
    <p:sldId id="302" r:id="rId33"/>
    <p:sldId id="294" r:id="rId34"/>
    <p:sldId id="369" r:id="rId35"/>
    <p:sldId id="391" r:id="rId36"/>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69775" autoAdjust="0"/>
  </p:normalViewPr>
  <p:slideViewPr>
    <p:cSldViewPr>
      <p:cViewPr varScale="1">
        <p:scale>
          <a:sx n="81" d="100"/>
          <a:sy n="81" d="100"/>
        </p:scale>
        <p:origin x="1572" y="7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10</a:t>
            </a:fld>
            <a:endParaRPr lang="en-GB" altLang="en-US" dirty="0"/>
          </a:p>
        </p:txBody>
      </p:sp>
    </p:spTree>
    <p:extLst>
      <p:ext uri="{BB962C8B-B14F-4D97-AF65-F5344CB8AC3E}">
        <p14:creationId xmlns:p14="http://schemas.microsoft.com/office/powerpoint/2010/main" val="37395254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30</a:t>
            </a:fld>
            <a:endParaRPr lang="en-GB" altLang="en-US" dirty="0"/>
          </a:p>
        </p:txBody>
      </p:sp>
    </p:spTree>
    <p:extLst>
      <p:ext uri="{BB962C8B-B14F-4D97-AF65-F5344CB8AC3E}">
        <p14:creationId xmlns:p14="http://schemas.microsoft.com/office/powerpoint/2010/main" val="41318651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AB3AA9D-A607-4A7B-A040-3CC440CFE920}" type="slidenum">
              <a:rPr lang="en-US" smtClean="0"/>
              <a:pPr/>
              <a:t>31</a:t>
            </a:fld>
            <a:endParaRPr lang="en-US" dirty="0"/>
          </a:p>
        </p:txBody>
      </p:sp>
    </p:spTree>
    <p:extLst>
      <p:ext uri="{BB962C8B-B14F-4D97-AF65-F5344CB8AC3E}">
        <p14:creationId xmlns:p14="http://schemas.microsoft.com/office/powerpoint/2010/main" val="15967780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34</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35</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30/09/2021</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30/09/2021</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30/09/2021</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30/09/2021</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30/09/2021</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30/09/2021</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30/09/2021</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30/09/2021</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30/09/2021</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30/09/2021</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30/09/2021</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30/09/2021</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caftadr.ner/" TargetMode="External"/><Relationship Id="rId7" Type="http://schemas.openxmlformats.org/officeDocument/2006/relationships/hyperlink" Target="http://www.apec.org/" TargetMode="External"/><Relationship Id="rId2" Type="http://schemas.openxmlformats.org/officeDocument/2006/relationships/hyperlink" Target="http://www.naftanow.org/" TargetMode="External"/><Relationship Id="rId1" Type="http://schemas.openxmlformats.org/officeDocument/2006/relationships/slideLayout" Target="../slideLayouts/slideLayout2.xml"/><Relationship Id="rId6" Type="http://schemas.openxmlformats.org/officeDocument/2006/relationships/hyperlink" Target="http://www.asean.org/" TargetMode="External"/><Relationship Id="rId5" Type="http://schemas.openxmlformats.org/officeDocument/2006/relationships/hyperlink" Target="http://europa.eu/" TargetMode="External"/><Relationship Id="rId4" Type="http://schemas.openxmlformats.org/officeDocument/2006/relationships/hyperlink" Target="http://www.unasursg.org/"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ideo" Target="https://www.youtube.com/embed/4uFa0hBPqOY?list=PL8F686A9E4054C87F" TargetMode="External"/><Relationship Id="rId5" Type="http://schemas.openxmlformats.org/officeDocument/2006/relationships/hyperlink" Target="https://www.youtube.com/watch?v=4uFa0hBPqOY&amp;list=PL8F686A9E4054C87F" TargetMode="External"/><Relationship Id="rId4" Type="http://schemas.openxmlformats.org/officeDocument/2006/relationships/image" Target="../media/image3.jpeg"/></Relationships>
</file>

<file path=ppt/slides/_rels/slide11.xml.rels><?xml version="1.0" encoding="UTF-8" standalone="yes"?>
<Relationships xmlns="http://schemas.openxmlformats.org/package/2006/relationships"><Relationship Id="rId2" Type="http://schemas.openxmlformats.org/officeDocument/2006/relationships/hyperlink" Target="https://www.hofstede-insights.com/"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p_B9Y7akv4Q?feature=oembed" TargetMode="External"/><Relationship Id="rId5" Type="http://schemas.openxmlformats.org/officeDocument/2006/relationships/image" Target="../media/image5.jpeg"/><Relationship Id="rId4" Type="http://schemas.openxmlformats.org/officeDocument/2006/relationships/hyperlink" Target="https://www.youtube.com/watch?v=p_B9Y7akv4Q" TargetMode="Externa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LCMB7000</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83432" y="3933056"/>
            <a:ext cx="10657184" cy="19959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chemeClr val="bg1"/>
                </a:solidFill>
              </a:rPr>
              <a:t>Week 10</a:t>
            </a:r>
          </a:p>
          <a:p>
            <a:pPr eaLnBrk="1" hangingPunct="1"/>
            <a:r>
              <a:rPr lang="en-GB" altLang="en-US" sz="4000" b="1" spc="50" dirty="0">
                <a:ln w="9525" cmpd="sng">
                  <a:solidFill>
                    <a:schemeClr val="accent1"/>
                  </a:solidFill>
                  <a:prstDash val="solid"/>
                </a:ln>
                <a:solidFill>
                  <a:srgbClr val="70AD47">
                    <a:tint val="1000"/>
                  </a:srgbClr>
                </a:solidFill>
                <a:effectLst>
                  <a:glow rad="38100">
                    <a:schemeClr val="accent1">
                      <a:alpha val="40000"/>
                    </a:schemeClr>
                  </a:glow>
                </a:effectLst>
              </a:rPr>
              <a:t>Global Issues for Human Resource Managers</a:t>
            </a: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335360" y="2293962"/>
            <a:ext cx="11521280"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Human Resource Management</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30673308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136526"/>
            <a:ext cx="9753600" cy="1143000"/>
          </a:xfrm>
        </p:spPr>
        <p:txBody>
          <a:bodyPr>
            <a:normAutofit/>
          </a:bodyPr>
          <a:lstStyle/>
          <a:p>
            <a:r>
              <a:rPr lang="en-US" b="1" dirty="0">
                <a:solidFill>
                  <a:srgbClr val="003399"/>
                </a:solidFill>
              </a:rPr>
              <a:t>Globalization of Business and HRM</a:t>
            </a:r>
          </a:p>
        </p:txBody>
      </p:sp>
      <p:sp>
        <p:nvSpPr>
          <p:cNvPr id="4" name="Content Placeholder 3"/>
          <p:cNvSpPr>
            <a:spLocks noGrp="1"/>
          </p:cNvSpPr>
          <p:nvPr>
            <p:ph idx="1"/>
          </p:nvPr>
        </p:nvSpPr>
        <p:spPr>
          <a:xfrm>
            <a:off x="609600" y="1628800"/>
            <a:ext cx="10972800" cy="3888433"/>
          </a:xfrm>
        </p:spPr>
        <p:txBody>
          <a:bodyPr>
            <a:normAutofit/>
          </a:bodyPr>
          <a:lstStyle/>
          <a:p>
            <a:pPr algn="just"/>
            <a:r>
              <a:rPr lang="en-US" dirty="0"/>
              <a:t>The major factor increasing the complexity of the environment is the globalization of markets.</a:t>
            </a:r>
          </a:p>
          <a:p>
            <a:pPr algn="just"/>
            <a:r>
              <a:rPr lang="en-US" dirty="0"/>
              <a:t>There are significant cultural differences between countries and regions. </a:t>
            </a:r>
          </a:p>
          <a:p>
            <a:pPr algn="just"/>
            <a:r>
              <a:rPr lang="en-US" dirty="0"/>
              <a:t>In many cases, there are multiple cultures in a single country. All of this makes global business more challenging. </a:t>
            </a:r>
          </a:p>
        </p:txBody>
      </p:sp>
      <p:sp>
        <p:nvSpPr>
          <p:cNvPr id="5" name="Slide Number Placeholder 4"/>
          <p:cNvSpPr>
            <a:spLocks noGrp="1"/>
          </p:cNvSpPr>
          <p:nvPr>
            <p:ph type="sldNum" sz="quarter" idx="12"/>
          </p:nvPr>
        </p:nvSpPr>
        <p:spPr/>
        <p:txBody>
          <a:bodyPr/>
          <a:lstStyle/>
          <a:p>
            <a:fld id="{561B0F74-09A5-489A-9583-6307195A64A6}" type="slidenum">
              <a:rPr lang="en-US" smtClean="0"/>
              <a:pPr/>
              <a:t>2</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extLst>
      <p:ext uri="{BB962C8B-B14F-4D97-AF65-F5344CB8AC3E}">
        <p14:creationId xmlns:p14="http://schemas.microsoft.com/office/powerpoint/2010/main" val="38043434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0" y="168036"/>
            <a:ext cx="9601200" cy="1143000"/>
          </a:xfrm>
        </p:spPr>
        <p:txBody>
          <a:bodyPr>
            <a:normAutofit/>
          </a:bodyPr>
          <a:lstStyle/>
          <a:p>
            <a:r>
              <a:rPr lang="en-US" b="1" dirty="0">
                <a:solidFill>
                  <a:srgbClr val="003399"/>
                </a:solidFill>
              </a:rPr>
              <a:t>Reasons for Business Globalization</a:t>
            </a:r>
          </a:p>
        </p:txBody>
      </p:sp>
      <p:sp>
        <p:nvSpPr>
          <p:cNvPr id="4" name="Content Placeholder 3"/>
          <p:cNvSpPr>
            <a:spLocks noGrp="1"/>
          </p:cNvSpPr>
          <p:nvPr>
            <p:ph idx="1"/>
          </p:nvPr>
        </p:nvSpPr>
        <p:spPr/>
        <p:txBody>
          <a:bodyPr>
            <a:normAutofit/>
          </a:bodyPr>
          <a:lstStyle/>
          <a:p>
            <a:r>
              <a:rPr lang="en-US" dirty="0"/>
              <a:t>Find new customers </a:t>
            </a:r>
          </a:p>
          <a:p>
            <a:r>
              <a:rPr lang="en-US" dirty="0"/>
              <a:t>Declining barriers of distance and culture </a:t>
            </a:r>
          </a:p>
          <a:p>
            <a:r>
              <a:rPr lang="en-US" dirty="0"/>
              <a:t>The Global Village</a:t>
            </a:r>
          </a:p>
          <a:p>
            <a:r>
              <a:rPr lang="en-US" dirty="0"/>
              <a:t>Declining trade barriers</a:t>
            </a:r>
          </a:p>
          <a:p>
            <a:r>
              <a:rPr lang="en-US" dirty="0"/>
              <a:t>Rise of trade blocs</a:t>
            </a:r>
          </a:p>
          <a:p>
            <a:r>
              <a:rPr lang="en-US" dirty="0"/>
              <a:t>To remain competitive </a:t>
            </a:r>
          </a:p>
          <a:p>
            <a:endParaRPr lang="en-US" dirty="0"/>
          </a:p>
          <a:p>
            <a:endParaRPr lang="en-US" dirty="0"/>
          </a:p>
        </p:txBody>
      </p:sp>
      <p:sp>
        <p:nvSpPr>
          <p:cNvPr id="5" name="Slide Number Placeholder 4"/>
          <p:cNvSpPr>
            <a:spLocks noGrp="1"/>
          </p:cNvSpPr>
          <p:nvPr>
            <p:ph type="sldNum" sz="quarter" idx="12"/>
          </p:nvPr>
        </p:nvSpPr>
        <p:spPr/>
        <p:txBody>
          <a:bodyPr/>
          <a:lstStyle/>
          <a:p>
            <a:fld id="{561B0F74-09A5-489A-9583-6307195A64A6}" type="slidenum">
              <a:rPr lang="en-US" smtClean="0"/>
              <a:pPr/>
              <a:t>3</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0700" y="112922"/>
            <a:ext cx="8610600" cy="1011822"/>
          </a:xfrm>
        </p:spPr>
        <p:txBody>
          <a:bodyPr>
            <a:noAutofit/>
          </a:bodyPr>
          <a:lstStyle/>
          <a:p>
            <a:r>
              <a:rPr lang="en-US" b="1" dirty="0">
                <a:solidFill>
                  <a:srgbClr val="003399"/>
                </a:solidFill>
              </a:rPr>
              <a:t>Major Trade Agreements</a:t>
            </a:r>
          </a:p>
        </p:txBody>
      </p:sp>
      <p:sp>
        <p:nvSpPr>
          <p:cNvPr id="4" name="Slide Number Placeholder 3"/>
          <p:cNvSpPr>
            <a:spLocks noGrp="1"/>
          </p:cNvSpPr>
          <p:nvPr>
            <p:ph type="sldNum" sz="quarter" idx="12"/>
          </p:nvPr>
        </p:nvSpPr>
        <p:spPr/>
        <p:txBody>
          <a:bodyPr/>
          <a:lstStyle/>
          <a:p>
            <a:fld id="{561B0F74-09A5-489A-9583-6307195A64A6}" type="slidenum">
              <a:rPr lang="en-US" smtClean="0"/>
              <a:pPr/>
              <a:t>4</a:t>
            </a:fld>
            <a:endParaRPr lang="en-US" dirty="0"/>
          </a:p>
        </p:txBody>
      </p:sp>
      <p:sp>
        <p:nvSpPr>
          <p:cNvPr id="7" name="Footer Placeholder 6"/>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graphicFrame>
        <p:nvGraphicFramePr>
          <p:cNvPr id="5" name="Table 4"/>
          <p:cNvGraphicFramePr>
            <a:graphicFrameLocks noGrp="1"/>
          </p:cNvGraphicFramePr>
          <p:nvPr>
            <p:extLst>
              <p:ext uri="{D42A27DB-BD31-4B8C-83A1-F6EECF244321}">
                <p14:modId xmlns:p14="http://schemas.microsoft.com/office/powerpoint/2010/main" val="4120465416"/>
              </p:ext>
            </p:extLst>
          </p:nvPr>
        </p:nvGraphicFramePr>
        <p:xfrm>
          <a:off x="457200" y="1052737"/>
          <a:ext cx="11255423" cy="4680520"/>
        </p:xfrm>
        <a:graphic>
          <a:graphicData uri="http://schemas.openxmlformats.org/drawingml/2006/table">
            <a:tbl>
              <a:tblPr/>
              <a:tblGrid>
                <a:gridCol w="3752558">
                  <a:extLst>
                    <a:ext uri="{9D8B030D-6E8A-4147-A177-3AD203B41FA5}">
                      <a16:colId xmlns:a16="http://schemas.microsoft.com/office/drawing/2014/main" val="758009959"/>
                    </a:ext>
                  </a:extLst>
                </a:gridCol>
                <a:gridCol w="3752558">
                  <a:extLst>
                    <a:ext uri="{9D8B030D-6E8A-4147-A177-3AD203B41FA5}">
                      <a16:colId xmlns:a16="http://schemas.microsoft.com/office/drawing/2014/main" val="786228638"/>
                    </a:ext>
                  </a:extLst>
                </a:gridCol>
                <a:gridCol w="3750307">
                  <a:extLst>
                    <a:ext uri="{9D8B030D-6E8A-4147-A177-3AD203B41FA5}">
                      <a16:colId xmlns:a16="http://schemas.microsoft.com/office/drawing/2014/main" val="575043274"/>
                    </a:ext>
                  </a:extLst>
                </a:gridCol>
              </a:tblGrid>
              <a:tr h="466754">
                <a:tc>
                  <a:txBody>
                    <a:bodyPr/>
                    <a:lstStyle/>
                    <a:p>
                      <a:pPr marL="0" marR="0" algn="ctr">
                        <a:lnSpc>
                          <a:spcPct val="150000"/>
                        </a:lnSpc>
                        <a:spcBef>
                          <a:spcPts val="0"/>
                        </a:spcBef>
                        <a:spcAft>
                          <a:spcPts val="800"/>
                        </a:spcAft>
                      </a:pPr>
                      <a:r>
                        <a:rPr lang="en-US" sz="1600" b="1" dirty="0">
                          <a:effectLst/>
                          <a:latin typeface="+mj-lt"/>
                          <a:ea typeface="Times New Roman" panose="02020603050405020304" pitchFamily="18" charset="0"/>
                          <a:cs typeface="Times New Roman" panose="02020603050405020304" pitchFamily="18" charset="0"/>
                        </a:rPr>
                        <a:t>Agreement</a:t>
                      </a:r>
                      <a:endParaRPr lang="en-IN" sz="1600" dirty="0">
                        <a:effectLst/>
                        <a:latin typeface="+mj-lt"/>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28575" cap="flat" cmpd="sng" algn="ctr">
                      <a:solidFill>
                        <a:srgbClr val="4BACC6"/>
                      </a:solidFill>
                      <a:prstDash val="solid"/>
                      <a:round/>
                      <a:headEnd type="none" w="med" len="med"/>
                      <a:tailEnd type="none" w="med" len="med"/>
                    </a:lnB>
                  </a:tcPr>
                </a:tc>
                <a:tc>
                  <a:txBody>
                    <a:bodyPr/>
                    <a:lstStyle/>
                    <a:p>
                      <a:pPr marL="0" marR="0" algn="ctr">
                        <a:lnSpc>
                          <a:spcPct val="150000"/>
                        </a:lnSpc>
                        <a:spcBef>
                          <a:spcPts val="0"/>
                        </a:spcBef>
                        <a:spcAft>
                          <a:spcPts val="800"/>
                        </a:spcAft>
                      </a:pPr>
                      <a:r>
                        <a:rPr lang="en-US" sz="1600" b="1" dirty="0">
                          <a:effectLst/>
                          <a:latin typeface="+mj-lt"/>
                          <a:ea typeface="Times New Roman" panose="02020603050405020304" pitchFamily="18" charset="0"/>
                          <a:cs typeface="Times New Roman" panose="02020603050405020304" pitchFamily="18" charset="0"/>
                        </a:rPr>
                        <a:t>Members</a:t>
                      </a:r>
                      <a:endParaRPr lang="en-IN" sz="1600" dirty="0">
                        <a:effectLst/>
                        <a:latin typeface="+mj-lt"/>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28575" cap="flat" cmpd="sng" algn="ctr">
                      <a:solidFill>
                        <a:srgbClr val="4BACC6"/>
                      </a:solidFill>
                      <a:prstDash val="solid"/>
                      <a:round/>
                      <a:headEnd type="none" w="med" len="med"/>
                      <a:tailEnd type="none" w="med" len="med"/>
                    </a:lnB>
                  </a:tcPr>
                </a:tc>
                <a:tc>
                  <a:txBody>
                    <a:bodyPr/>
                    <a:lstStyle/>
                    <a:p>
                      <a:pPr marL="0" marR="0" algn="ctr">
                        <a:lnSpc>
                          <a:spcPct val="150000"/>
                        </a:lnSpc>
                        <a:spcBef>
                          <a:spcPts val="0"/>
                        </a:spcBef>
                        <a:spcAft>
                          <a:spcPts val="800"/>
                        </a:spcAft>
                      </a:pPr>
                      <a:r>
                        <a:rPr lang="en-US" sz="1600" b="1" dirty="0">
                          <a:effectLst/>
                          <a:latin typeface="+mj-lt"/>
                          <a:ea typeface="Times New Roman" panose="02020603050405020304" pitchFamily="18" charset="0"/>
                          <a:cs typeface="Times New Roman" panose="02020603050405020304" pitchFamily="18" charset="0"/>
                        </a:rPr>
                        <a:t>Website</a:t>
                      </a:r>
                      <a:endParaRPr lang="en-IN" sz="1600" dirty="0">
                        <a:effectLst/>
                        <a:latin typeface="+mj-lt"/>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28575" cap="flat" cmpd="sng" algn="ctr">
                      <a:solidFill>
                        <a:srgbClr val="4BACC6"/>
                      </a:solidFill>
                      <a:prstDash val="solid"/>
                      <a:round/>
                      <a:headEnd type="none" w="med" len="med"/>
                      <a:tailEnd type="none" w="med" len="med"/>
                    </a:lnB>
                  </a:tcPr>
                </a:tc>
                <a:extLst>
                  <a:ext uri="{0D108BD9-81ED-4DB2-BD59-A6C34878D82A}">
                    <a16:rowId xmlns:a16="http://schemas.microsoft.com/office/drawing/2014/main" val="4236431091"/>
                  </a:ext>
                </a:extLst>
              </a:tr>
              <a:tr h="665803">
                <a:tc>
                  <a:txBody>
                    <a:bodyPr/>
                    <a:lstStyle/>
                    <a:p>
                      <a:pPr marL="0" marR="0">
                        <a:lnSpc>
                          <a:spcPct val="107000"/>
                        </a:lnSpc>
                        <a:spcBef>
                          <a:spcPts val="0"/>
                        </a:spcBef>
                        <a:spcAft>
                          <a:spcPts val="800"/>
                        </a:spcAft>
                      </a:pPr>
                      <a:r>
                        <a:rPr lang="en-US" sz="1600" dirty="0">
                          <a:effectLst/>
                          <a:latin typeface="+mj-lt"/>
                          <a:ea typeface="Times New Roman" panose="02020603050405020304" pitchFamily="18" charset="0"/>
                          <a:cs typeface="Times New Roman" panose="02020603050405020304" pitchFamily="18" charset="0"/>
                        </a:rPr>
                        <a:t>North American Free Trade Agreement (NAFTA)</a:t>
                      </a:r>
                      <a:endParaRPr lang="en-IN" sz="1600" dirty="0">
                        <a:effectLst/>
                        <a:latin typeface="+mj-lt"/>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0" marR="0">
                        <a:lnSpc>
                          <a:spcPct val="107000"/>
                        </a:lnSpc>
                        <a:spcBef>
                          <a:spcPts val="0"/>
                        </a:spcBef>
                        <a:spcAft>
                          <a:spcPts val="800"/>
                        </a:spcAft>
                      </a:pPr>
                      <a:r>
                        <a:rPr lang="en-US" sz="1600" dirty="0">
                          <a:effectLst/>
                          <a:latin typeface="+mj-lt"/>
                          <a:ea typeface="Times New Roman" panose="02020603050405020304" pitchFamily="18" charset="0"/>
                          <a:cs typeface="Times New Roman" panose="02020603050405020304" pitchFamily="18" charset="0"/>
                        </a:rPr>
                        <a:t>3 North American countries (Canada, USA, Mexico)</a:t>
                      </a:r>
                      <a:endParaRPr lang="en-IN" sz="1600" dirty="0">
                        <a:effectLst/>
                        <a:latin typeface="+mj-lt"/>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0" marR="0" algn="ctr">
                        <a:lnSpc>
                          <a:spcPct val="107000"/>
                        </a:lnSpc>
                        <a:spcBef>
                          <a:spcPts val="0"/>
                        </a:spcBef>
                        <a:spcAft>
                          <a:spcPts val="800"/>
                        </a:spcAft>
                      </a:pPr>
                      <a:r>
                        <a:rPr lang="en-US" sz="1600" u="sng" dirty="0">
                          <a:solidFill>
                            <a:srgbClr val="0000FF"/>
                          </a:solidFill>
                          <a:effectLst/>
                          <a:latin typeface="+mj-lt"/>
                          <a:ea typeface="Times New Roman" panose="02020603050405020304" pitchFamily="18" charset="0"/>
                          <a:cs typeface="Times New Roman" panose="02020603050405020304" pitchFamily="18" charset="0"/>
                          <a:hlinkClick r:id="rId2"/>
                        </a:rPr>
                        <a:t>http://www.naftanow.org/</a:t>
                      </a:r>
                      <a:endParaRPr lang="en-IN" sz="1600" dirty="0">
                        <a:effectLst/>
                        <a:latin typeface="+mj-lt"/>
                        <a:ea typeface="Times New Roman" panose="02020603050405020304" pitchFamily="18" charset="0"/>
                        <a:cs typeface="Times New Roman" panose="02020603050405020304" pitchFamily="18" charset="0"/>
                      </a:endParaRPr>
                    </a:p>
                  </a:txBody>
                  <a:tcPr marL="68580" marR="68580" marT="68400" marB="68400" anchor="ctr">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706645747"/>
                  </a:ext>
                </a:extLst>
              </a:tr>
              <a:tr h="907576">
                <a:tc>
                  <a:txBody>
                    <a:bodyPr/>
                    <a:lstStyle/>
                    <a:p>
                      <a:pPr marL="0" marR="0">
                        <a:lnSpc>
                          <a:spcPct val="107000"/>
                        </a:lnSpc>
                        <a:spcBef>
                          <a:spcPts val="0"/>
                        </a:spcBef>
                        <a:spcAft>
                          <a:spcPts val="800"/>
                        </a:spcAft>
                      </a:pPr>
                      <a:r>
                        <a:rPr lang="en-US" sz="1600" dirty="0">
                          <a:effectLst/>
                          <a:latin typeface="+mj-lt"/>
                          <a:ea typeface="Times New Roman" panose="02020603050405020304" pitchFamily="18" charset="0"/>
                          <a:cs typeface="Times New Roman" panose="02020603050405020304" pitchFamily="18" charset="0"/>
                        </a:rPr>
                        <a:t>Dominican Republic-Central American Free Trade Agreement (CAFTA-DR)</a:t>
                      </a:r>
                      <a:endParaRPr lang="en-IN" sz="1600" dirty="0">
                        <a:effectLst/>
                        <a:latin typeface="+mj-lt"/>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tcPr>
                </a:tc>
                <a:tc>
                  <a:txBody>
                    <a:bodyPr/>
                    <a:lstStyle/>
                    <a:p>
                      <a:pPr marL="0" marR="0">
                        <a:lnSpc>
                          <a:spcPct val="107000"/>
                        </a:lnSpc>
                        <a:spcBef>
                          <a:spcPts val="0"/>
                        </a:spcBef>
                        <a:spcAft>
                          <a:spcPts val="800"/>
                        </a:spcAft>
                      </a:pPr>
                      <a:r>
                        <a:rPr lang="en-US" sz="1600" dirty="0">
                          <a:effectLst/>
                          <a:latin typeface="+mj-lt"/>
                          <a:ea typeface="Times New Roman" panose="02020603050405020304" pitchFamily="18" charset="0"/>
                          <a:cs typeface="Times New Roman" panose="02020603050405020304" pitchFamily="18" charset="0"/>
                        </a:rPr>
                        <a:t>6 Beneficiary countries</a:t>
                      </a:r>
                      <a:endParaRPr lang="en-IN" sz="1600" dirty="0">
                        <a:effectLst/>
                        <a:latin typeface="+mj-lt"/>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tcPr>
                </a:tc>
                <a:tc>
                  <a:txBody>
                    <a:bodyPr/>
                    <a:lstStyle/>
                    <a:p>
                      <a:pPr marL="0" marR="0" algn="ctr">
                        <a:lnSpc>
                          <a:spcPct val="107000"/>
                        </a:lnSpc>
                        <a:spcBef>
                          <a:spcPts val="0"/>
                        </a:spcBef>
                        <a:spcAft>
                          <a:spcPts val="800"/>
                        </a:spcAft>
                      </a:pPr>
                      <a:r>
                        <a:rPr lang="en-US" sz="1600" u="sng" dirty="0">
                          <a:solidFill>
                            <a:srgbClr val="0000FF"/>
                          </a:solidFill>
                          <a:effectLst/>
                          <a:latin typeface="+mj-lt"/>
                          <a:ea typeface="Times New Roman" panose="02020603050405020304" pitchFamily="18" charset="0"/>
                          <a:cs typeface="Times New Roman" panose="02020603050405020304" pitchFamily="18" charset="0"/>
                          <a:hlinkClick r:id="rId3"/>
                        </a:rPr>
                        <a:t>http://www.caftadr.ner</a:t>
                      </a:r>
                      <a:endParaRPr lang="en-IN" sz="1600" dirty="0">
                        <a:effectLst/>
                        <a:latin typeface="+mj-lt"/>
                        <a:ea typeface="Times New Roman" panose="02020603050405020304" pitchFamily="18" charset="0"/>
                        <a:cs typeface="Times New Roman" panose="02020603050405020304" pitchFamily="18" charset="0"/>
                      </a:endParaRPr>
                    </a:p>
                  </a:txBody>
                  <a:tcPr marL="68580" marR="68580" marT="68400" marB="68400" anchor="ctr">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tcPr>
                </a:tc>
                <a:extLst>
                  <a:ext uri="{0D108BD9-81ED-4DB2-BD59-A6C34878D82A}">
                    <a16:rowId xmlns:a16="http://schemas.microsoft.com/office/drawing/2014/main" val="2309612033"/>
                  </a:ext>
                </a:extLst>
              </a:tr>
              <a:tr h="665803">
                <a:tc>
                  <a:txBody>
                    <a:bodyPr/>
                    <a:lstStyle/>
                    <a:p>
                      <a:pPr marL="0" marR="0">
                        <a:lnSpc>
                          <a:spcPct val="107000"/>
                        </a:lnSpc>
                        <a:spcBef>
                          <a:spcPts val="0"/>
                        </a:spcBef>
                        <a:spcAft>
                          <a:spcPts val="800"/>
                        </a:spcAft>
                      </a:pPr>
                      <a:r>
                        <a:rPr lang="en-US" sz="1600" dirty="0">
                          <a:effectLst/>
                          <a:latin typeface="+mj-lt"/>
                          <a:ea typeface="Times New Roman" panose="02020603050405020304" pitchFamily="18" charset="0"/>
                          <a:cs typeface="Times New Roman" panose="02020603050405020304" pitchFamily="18" charset="0"/>
                        </a:rPr>
                        <a:t>Union of South American Nations (UNASUR)</a:t>
                      </a:r>
                      <a:endParaRPr lang="en-IN" sz="1600" dirty="0">
                        <a:effectLst/>
                        <a:latin typeface="+mj-lt"/>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0" marR="0">
                        <a:lnSpc>
                          <a:spcPct val="107000"/>
                        </a:lnSpc>
                        <a:spcBef>
                          <a:spcPts val="0"/>
                        </a:spcBef>
                        <a:spcAft>
                          <a:spcPts val="800"/>
                        </a:spcAft>
                      </a:pPr>
                      <a:r>
                        <a:rPr lang="en-US" sz="1600" dirty="0">
                          <a:effectLst/>
                          <a:latin typeface="+mj-lt"/>
                          <a:ea typeface="Times New Roman" panose="02020603050405020304" pitchFamily="18" charset="0"/>
                          <a:cs typeface="Times New Roman" panose="02020603050405020304" pitchFamily="18" charset="0"/>
                        </a:rPr>
                        <a:t>12 South American countries</a:t>
                      </a:r>
                      <a:endParaRPr lang="en-IN" sz="1600" dirty="0">
                        <a:effectLst/>
                        <a:latin typeface="+mj-lt"/>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0" marR="0" algn="ctr">
                        <a:lnSpc>
                          <a:spcPct val="107000"/>
                        </a:lnSpc>
                        <a:spcBef>
                          <a:spcPts val="0"/>
                        </a:spcBef>
                        <a:spcAft>
                          <a:spcPts val="800"/>
                        </a:spcAft>
                      </a:pPr>
                      <a:r>
                        <a:rPr lang="en-US" sz="1600" u="sng" dirty="0">
                          <a:solidFill>
                            <a:srgbClr val="0000FF"/>
                          </a:solidFill>
                          <a:effectLst/>
                          <a:latin typeface="+mj-lt"/>
                          <a:ea typeface="Times New Roman" panose="02020603050405020304" pitchFamily="18" charset="0"/>
                          <a:cs typeface="Times New Roman" panose="02020603050405020304" pitchFamily="18" charset="0"/>
                          <a:hlinkClick r:id="rId4"/>
                        </a:rPr>
                        <a:t>http://www.unasursg.org/</a:t>
                      </a:r>
                      <a:endParaRPr lang="en-IN" sz="1600" dirty="0">
                        <a:effectLst/>
                        <a:latin typeface="+mj-lt"/>
                        <a:ea typeface="Times New Roman" panose="02020603050405020304" pitchFamily="18" charset="0"/>
                        <a:cs typeface="Times New Roman" panose="02020603050405020304" pitchFamily="18" charset="0"/>
                      </a:endParaRPr>
                    </a:p>
                  </a:txBody>
                  <a:tcPr marL="68580" marR="68580" marT="68400" marB="68400" anchor="ctr">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3127666599"/>
                  </a:ext>
                </a:extLst>
              </a:tr>
              <a:tr h="665803">
                <a:tc>
                  <a:txBody>
                    <a:bodyPr/>
                    <a:lstStyle/>
                    <a:p>
                      <a:pPr marL="0" marR="0">
                        <a:lnSpc>
                          <a:spcPct val="107000"/>
                        </a:lnSpc>
                        <a:spcBef>
                          <a:spcPts val="0"/>
                        </a:spcBef>
                        <a:spcAft>
                          <a:spcPts val="800"/>
                        </a:spcAft>
                      </a:pPr>
                      <a:r>
                        <a:rPr lang="en-US" sz="1600">
                          <a:effectLst/>
                          <a:latin typeface="+mj-lt"/>
                          <a:ea typeface="Times New Roman" panose="02020603050405020304" pitchFamily="18" charset="0"/>
                          <a:cs typeface="Times New Roman" panose="02020603050405020304" pitchFamily="18" charset="0"/>
                        </a:rPr>
                        <a:t>European Union (EU)–Maastricht Treaty of Europe</a:t>
                      </a:r>
                      <a:endParaRPr lang="en-IN" sz="1600">
                        <a:effectLst/>
                        <a:latin typeface="+mj-lt"/>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tcPr>
                </a:tc>
                <a:tc>
                  <a:txBody>
                    <a:bodyPr/>
                    <a:lstStyle/>
                    <a:p>
                      <a:pPr marL="0" marR="0">
                        <a:lnSpc>
                          <a:spcPct val="107000"/>
                        </a:lnSpc>
                        <a:spcBef>
                          <a:spcPts val="0"/>
                        </a:spcBef>
                        <a:spcAft>
                          <a:spcPts val="800"/>
                        </a:spcAft>
                      </a:pPr>
                      <a:r>
                        <a:rPr lang="en-US" sz="1600" dirty="0">
                          <a:effectLst/>
                          <a:latin typeface="+mj-lt"/>
                          <a:ea typeface="Times New Roman" panose="02020603050405020304" pitchFamily="18" charset="0"/>
                          <a:cs typeface="Times New Roman" panose="02020603050405020304" pitchFamily="18" charset="0"/>
                        </a:rPr>
                        <a:t>28 European member states</a:t>
                      </a:r>
                      <a:endParaRPr lang="en-IN" sz="1600" dirty="0">
                        <a:effectLst/>
                        <a:latin typeface="+mj-lt"/>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tcPr>
                </a:tc>
                <a:tc>
                  <a:txBody>
                    <a:bodyPr/>
                    <a:lstStyle/>
                    <a:p>
                      <a:pPr marL="0" marR="0" algn="ctr">
                        <a:lnSpc>
                          <a:spcPct val="107000"/>
                        </a:lnSpc>
                        <a:spcBef>
                          <a:spcPts val="0"/>
                        </a:spcBef>
                        <a:spcAft>
                          <a:spcPts val="800"/>
                        </a:spcAft>
                      </a:pPr>
                      <a:r>
                        <a:rPr lang="en-US" sz="1600" u="sng">
                          <a:solidFill>
                            <a:srgbClr val="0000FF"/>
                          </a:solidFill>
                          <a:effectLst/>
                          <a:latin typeface="+mj-lt"/>
                          <a:ea typeface="Times New Roman" panose="02020603050405020304" pitchFamily="18" charset="0"/>
                          <a:cs typeface="Times New Roman" panose="02020603050405020304" pitchFamily="18" charset="0"/>
                          <a:hlinkClick r:id="rId5"/>
                        </a:rPr>
                        <a:t>http://europa.eu</a:t>
                      </a:r>
                      <a:endParaRPr lang="en-IN" sz="1600">
                        <a:effectLst/>
                        <a:latin typeface="+mj-lt"/>
                        <a:ea typeface="Times New Roman" panose="02020603050405020304" pitchFamily="18" charset="0"/>
                        <a:cs typeface="Times New Roman" panose="02020603050405020304" pitchFamily="18" charset="0"/>
                      </a:endParaRPr>
                    </a:p>
                  </a:txBody>
                  <a:tcPr marL="68580" marR="68580" marT="68400" marB="68400" anchor="ctr">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tcPr>
                </a:tc>
                <a:extLst>
                  <a:ext uri="{0D108BD9-81ED-4DB2-BD59-A6C34878D82A}">
                    <a16:rowId xmlns:a16="http://schemas.microsoft.com/office/drawing/2014/main" val="380280759"/>
                  </a:ext>
                </a:extLst>
              </a:tr>
              <a:tr h="665803">
                <a:tc>
                  <a:txBody>
                    <a:bodyPr/>
                    <a:lstStyle/>
                    <a:p>
                      <a:pPr marL="0" marR="0">
                        <a:lnSpc>
                          <a:spcPct val="107000"/>
                        </a:lnSpc>
                        <a:spcBef>
                          <a:spcPts val="0"/>
                        </a:spcBef>
                        <a:spcAft>
                          <a:spcPts val="800"/>
                        </a:spcAft>
                      </a:pPr>
                      <a:r>
                        <a:rPr lang="en-US" sz="1600" dirty="0">
                          <a:effectLst/>
                          <a:latin typeface="+mj-lt"/>
                          <a:ea typeface="Times New Roman" panose="02020603050405020304" pitchFamily="18" charset="0"/>
                          <a:cs typeface="Times New Roman" panose="02020603050405020304" pitchFamily="18" charset="0"/>
                        </a:rPr>
                        <a:t>Association of Southeast Asian Nations (ASEAN)</a:t>
                      </a:r>
                      <a:endParaRPr lang="en-IN" sz="1600" dirty="0">
                        <a:effectLst/>
                        <a:latin typeface="+mj-lt"/>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0" marR="0">
                        <a:lnSpc>
                          <a:spcPct val="107000"/>
                        </a:lnSpc>
                        <a:spcBef>
                          <a:spcPts val="0"/>
                        </a:spcBef>
                        <a:spcAft>
                          <a:spcPts val="800"/>
                        </a:spcAft>
                      </a:pPr>
                      <a:r>
                        <a:rPr lang="en-US" sz="1600" dirty="0">
                          <a:effectLst/>
                          <a:latin typeface="+mj-lt"/>
                          <a:ea typeface="Times New Roman" panose="02020603050405020304" pitchFamily="18" charset="0"/>
                          <a:cs typeface="Times New Roman" panose="02020603050405020304" pitchFamily="18" charset="0"/>
                        </a:rPr>
                        <a:t>10 Asian and Pacific Rim countries</a:t>
                      </a:r>
                      <a:endParaRPr lang="en-IN" sz="1600" dirty="0">
                        <a:effectLst/>
                        <a:latin typeface="+mj-lt"/>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0" marR="0" algn="ctr">
                        <a:lnSpc>
                          <a:spcPct val="107000"/>
                        </a:lnSpc>
                        <a:spcBef>
                          <a:spcPts val="0"/>
                        </a:spcBef>
                        <a:spcAft>
                          <a:spcPts val="800"/>
                        </a:spcAft>
                      </a:pPr>
                      <a:r>
                        <a:rPr lang="en-US" sz="1600" u="none" strike="noStrike" dirty="0">
                          <a:solidFill>
                            <a:srgbClr val="0000FF"/>
                          </a:solidFill>
                          <a:effectLst/>
                          <a:latin typeface="+mj-lt"/>
                          <a:ea typeface="Times New Roman" panose="02020603050405020304" pitchFamily="18" charset="0"/>
                          <a:cs typeface="Times New Roman" panose="02020603050405020304" pitchFamily="18" charset="0"/>
                          <a:hlinkClick r:id="rId6"/>
                        </a:rPr>
                        <a:t>http://www.asean.org</a:t>
                      </a:r>
                      <a:endParaRPr lang="en-IN" sz="1600" dirty="0">
                        <a:effectLst/>
                        <a:latin typeface="+mj-lt"/>
                        <a:ea typeface="Times New Roman" panose="02020603050405020304" pitchFamily="18" charset="0"/>
                        <a:cs typeface="Times New Roman" panose="02020603050405020304" pitchFamily="18" charset="0"/>
                      </a:endParaRPr>
                    </a:p>
                  </a:txBody>
                  <a:tcPr marL="68580" marR="68580" marT="68400" marB="68400" anchor="ctr">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278853711"/>
                  </a:ext>
                </a:extLst>
              </a:tr>
              <a:tr h="642978">
                <a:tc>
                  <a:txBody>
                    <a:bodyPr/>
                    <a:lstStyle/>
                    <a:p>
                      <a:pPr marL="0" marR="0">
                        <a:lnSpc>
                          <a:spcPct val="107000"/>
                        </a:lnSpc>
                        <a:spcBef>
                          <a:spcPts val="0"/>
                        </a:spcBef>
                        <a:spcAft>
                          <a:spcPts val="800"/>
                        </a:spcAft>
                      </a:pPr>
                      <a:r>
                        <a:rPr lang="en-US" sz="1600">
                          <a:effectLst/>
                          <a:latin typeface="+mj-lt"/>
                          <a:ea typeface="Times New Roman" panose="02020603050405020304" pitchFamily="18" charset="0"/>
                          <a:cs typeface="Times New Roman" panose="02020603050405020304" pitchFamily="18" charset="0"/>
                        </a:rPr>
                        <a:t>Asia-Pacific Economic Cooperation (APEC)</a:t>
                      </a:r>
                      <a:endParaRPr lang="en-IN" sz="1600">
                        <a:effectLst/>
                        <a:latin typeface="+mj-lt"/>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tcPr>
                </a:tc>
                <a:tc>
                  <a:txBody>
                    <a:bodyPr/>
                    <a:lstStyle/>
                    <a:p>
                      <a:pPr marL="0" marR="0">
                        <a:lnSpc>
                          <a:spcPct val="107000"/>
                        </a:lnSpc>
                        <a:spcBef>
                          <a:spcPts val="0"/>
                        </a:spcBef>
                        <a:spcAft>
                          <a:spcPts val="800"/>
                        </a:spcAft>
                      </a:pPr>
                      <a:r>
                        <a:rPr lang="en-US" sz="1600">
                          <a:effectLst/>
                          <a:latin typeface="+mj-lt"/>
                          <a:ea typeface="Times New Roman" panose="02020603050405020304" pitchFamily="18" charset="0"/>
                          <a:cs typeface="Times New Roman" panose="02020603050405020304" pitchFamily="18" charset="0"/>
                        </a:rPr>
                        <a:t>21 Pacific Rim countries</a:t>
                      </a:r>
                      <a:endParaRPr lang="en-IN" sz="1600">
                        <a:effectLst/>
                        <a:latin typeface="+mj-lt"/>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tcPr>
                </a:tc>
                <a:tc>
                  <a:txBody>
                    <a:bodyPr/>
                    <a:lstStyle/>
                    <a:p>
                      <a:pPr marL="0" marR="0" algn="ctr">
                        <a:lnSpc>
                          <a:spcPct val="107000"/>
                        </a:lnSpc>
                        <a:spcBef>
                          <a:spcPts val="0"/>
                        </a:spcBef>
                        <a:spcAft>
                          <a:spcPts val="800"/>
                        </a:spcAft>
                      </a:pPr>
                      <a:r>
                        <a:rPr lang="en-US" sz="1600" u="sng" dirty="0">
                          <a:solidFill>
                            <a:srgbClr val="0000FF"/>
                          </a:solidFill>
                          <a:effectLst/>
                          <a:latin typeface="+mj-lt"/>
                          <a:ea typeface="Times New Roman" panose="02020603050405020304" pitchFamily="18" charset="0"/>
                          <a:cs typeface="Times New Roman" panose="02020603050405020304" pitchFamily="18" charset="0"/>
                          <a:hlinkClick r:id="rId7"/>
                        </a:rPr>
                        <a:t>http://www.apec.org</a:t>
                      </a:r>
                      <a:endParaRPr lang="en-IN" sz="1600" dirty="0">
                        <a:effectLst/>
                        <a:latin typeface="+mj-lt"/>
                        <a:ea typeface="Times New Roman" panose="02020603050405020304" pitchFamily="18" charset="0"/>
                        <a:cs typeface="Times New Roman" panose="02020603050405020304" pitchFamily="18" charset="0"/>
                      </a:endParaRPr>
                    </a:p>
                  </a:txBody>
                  <a:tcPr marL="68580" marR="68580" marT="68400" marB="68400" anchor="ctr">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tcPr>
                </a:tc>
                <a:extLst>
                  <a:ext uri="{0D108BD9-81ED-4DB2-BD59-A6C34878D82A}">
                    <a16:rowId xmlns:a16="http://schemas.microsoft.com/office/drawing/2014/main" val="2826253007"/>
                  </a:ext>
                </a:extLst>
              </a:tr>
            </a:tbl>
          </a:graphicData>
        </a:graphic>
      </p:graphicFrame>
    </p:spTree>
    <p:extLst>
      <p:ext uri="{BB962C8B-B14F-4D97-AF65-F5344CB8AC3E}">
        <p14:creationId xmlns:p14="http://schemas.microsoft.com/office/powerpoint/2010/main" val="17739814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3366" y="136524"/>
            <a:ext cx="9982200" cy="1143000"/>
          </a:xfrm>
        </p:spPr>
        <p:txBody>
          <a:bodyPr>
            <a:normAutofit/>
          </a:bodyPr>
          <a:lstStyle/>
          <a:p>
            <a:r>
              <a:rPr lang="en-US" b="1" dirty="0">
                <a:solidFill>
                  <a:srgbClr val="003399"/>
                </a:solidFill>
              </a:rPr>
              <a:t>Is HRM Different in Global Firms? </a:t>
            </a:r>
            <a:r>
              <a:rPr lang="en-US" sz="2000" b="1" dirty="0">
                <a:solidFill>
                  <a:srgbClr val="003399"/>
                </a:solidFill>
              </a:rPr>
              <a:t>(1 of 2)</a:t>
            </a:r>
          </a:p>
        </p:txBody>
      </p:sp>
      <p:sp>
        <p:nvSpPr>
          <p:cNvPr id="4" name="Content Placeholder 3"/>
          <p:cNvSpPr>
            <a:spLocks noGrp="1"/>
          </p:cNvSpPr>
          <p:nvPr>
            <p:ph idx="1"/>
          </p:nvPr>
        </p:nvSpPr>
        <p:spPr>
          <a:xfrm>
            <a:off x="670956" y="1412776"/>
            <a:ext cx="10972800" cy="4104456"/>
          </a:xfrm>
        </p:spPr>
        <p:txBody>
          <a:bodyPr>
            <a:normAutofit/>
          </a:bodyPr>
          <a:lstStyle/>
          <a:p>
            <a:pPr algn="just"/>
            <a:r>
              <a:rPr lang="en-US" dirty="0"/>
              <a:t>The more a business moves toward corporate globalization, the more complex its HRM needs.</a:t>
            </a:r>
          </a:p>
          <a:p>
            <a:pPr algn="just"/>
            <a:r>
              <a:rPr lang="en-US" dirty="0"/>
              <a:t>Employees need to alter perceptions of HRM as it relates to the following dimensions:</a:t>
            </a:r>
          </a:p>
          <a:p>
            <a:pPr lvl="1" algn="just"/>
            <a:r>
              <a:rPr lang="en-US" sz="3000" dirty="0"/>
              <a:t>Staffing--Home-country, host-country, or third-party employees require different sourcing, training, and compensation.</a:t>
            </a:r>
          </a:p>
        </p:txBody>
      </p:sp>
      <p:sp>
        <p:nvSpPr>
          <p:cNvPr id="5" name="Slide Number Placeholder 4"/>
          <p:cNvSpPr>
            <a:spLocks noGrp="1"/>
          </p:cNvSpPr>
          <p:nvPr>
            <p:ph type="sldNum" sz="quarter" idx="12"/>
          </p:nvPr>
        </p:nvSpPr>
        <p:spPr/>
        <p:txBody>
          <a:bodyPr/>
          <a:lstStyle/>
          <a:p>
            <a:fld id="{561B0F74-09A5-489A-9583-6307195A64A6}" type="slidenum">
              <a:rPr lang="en-US" smtClean="0"/>
              <a:pPr/>
              <a:t>5</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extLst>
      <p:ext uri="{BB962C8B-B14F-4D97-AF65-F5344CB8AC3E}">
        <p14:creationId xmlns:p14="http://schemas.microsoft.com/office/powerpoint/2010/main" val="1056303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136524"/>
            <a:ext cx="10210800" cy="1143000"/>
          </a:xfrm>
        </p:spPr>
        <p:txBody>
          <a:bodyPr>
            <a:normAutofit/>
          </a:bodyPr>
          <a:lstStyle/>
          <a:p>
            <a:r>
              <a:rPr lang="en-US" b="1" dirty="0">
                <a:solidFill>
                  <a:srgbClr val="003399"/>
                </a:solidFill>
              </a:rPr>
              <a:t>Is HRM Different in Global Firms? </a:t>
            </a:r>
            <a:r>
              <a:rPr lang="en-US" sz="2000" b="1" dirty="0">
                <a:solidFill>
                  <a:srgbClr val="003399"/>
                </a:solidFill>
              </a:rPr>
              <a:t>(2 of 2)</a:t>
            </a:r>
          </a:p>
        </p:txBody>
      </p:sp>
      <p:sp>
        <p:nvSpPr>
          <p:cNvPr id="4" name="Content Placeholder 3"/>
          <p:cNvSpPr>
            <a:spLocks noGrp="1"/>
          </p:cNvSpPr>
          <p:nvPr>
            <p:ph idx="1"/>
          </p:nvPr>
        </p:nvSpPr>
        <p:spPr>
          <a:xfrm>
            <a:off x="457200" y="1484784"/>
            <a:ext cx="11125200" cy="4032449"/>
          </a:xfrm>
        </p:spPr>
        <p:txBody>
          <a:bodyPr>
            <a:normAutofit lnSpcReduction="10000"/>
          </a:bodyPr>
          <a:lstStyle/>
          <a:p>
            <a:pPr lvl="1" algn="just"/>
            <a:r>
              <a:rPr lang="en-US" sz="3200" dirty="0"/>
              <a:t>Training--Orientation, culture and religion, language assimilation, and management infrastructure need training modifications. </a:t>
            </a:r>
          </a:p>
          <a:p>
            <a:pPr lvl="1" algn="just"/>
            <a:r>
              <a:rPr lang="en-US" sz="3200" dirty="0"/>
              <a:t>Employee and Labor Relations--Differing country labor laws require HR to be aware of the variations.  </a:t>
            </a:r>
          </a:p>
          <a:p>
            <a:pPr lvl="1" algn="just"/>
            <a:r>
              <a:rPr lang="en-US" sz="3200" dirty="0"/>
              <a:t>Compensation--Local wage trends and currency valuations require scrutiny standards of pay equity and fair distribution of benefits and pay incentives</a:t>
            </a:r>
            <a:r>
              <a:rPr lang="en-US" dirty="0"/>
              <a:t>.</a:t>
            </a:r>
          </a:p>
        </p:txBody>
      </p:sp>
      <p:sp>
        <p:nvSpPr>
          <p:cNvPr id="5" name="Slide Number Placeholder 4"/>
          <p:cNvSpPr>
            <a:spLocks noGrp="1"/>
          </p:cNvSpPr>
          <p:nvPr>
            <p:ph type="sldNum" sz="quarter" idx="12"/>
          </p:nvPr>
        </p:nvSpPr>
        <p:spPr/>
        <p:txBody>
          <a:bodyPr/>
          <a:lstStyle/>
          <a:p>
            <a:fld id="{561B0F74-09A5-489A-9583-6307195A64A6}" type="slidenum">
              <a:rPr lang="en-US" smtClean="0"/>
              <a:pPr/>
              <a:t>6</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extLst>
      <p:ext uri="{BB962C8B-B14F-4D97-AF65-F5344CB8AC3E}">
        <p14:creationId xmlns:p14="http://schemas.microsoft.com/office/powerpoint/2010/main" val="15733955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29334"/>
            <a:ext cx="8229600" cy="1143000"/>
          </a:xfrm>
        </p:spPr>
        <p:txBody>
          <a:bodyPr>
            <a:normAutofit fontScale="90000"/>
          </a:bodyPr>
          <a:lstStyle/>
          <a:p>
            <a:r>
              <a:rPr lang="en-US" b="1" dirty="0">
                <a:solidFill>
                  <a:srgbClr val="003399"/>
                </a:solidFill>
              </a:rPr>
              <a:t>Legal, Ethical, and Cultural Issues</a:t>
            </a:r>
          </a:p>
        </p:txBody>
      </p:sp>
      <p:sp>
        <p:nvSpPr>
          <p:cNvPr id="4" name="Content Placeholder 3"/>
          <p:cNvSpPr>
            <a:spLocks noGrp="1"/>
          </p:cNvSpPr>
          <p:nvPr>
            <p:ph idx="1"/>
          </p:nvPr>
        </p:nvSpPr>
        <p:spPr/>
        <p:txBody>
          <a:bodyPr>
            <a:normAutofit lnSpcReduction="10000"/>
          </a:bodyPr>
          <a:lstStyle/>
          <a:p>
            <a:pPr algn="just"/>
            <a:r>
              <a:rPr lang="en-US" dirty="0"/>
              <a:t>Legal, ethical, and especially cultural issues also have to be examined by companies considering global operations.</a:t>
            </a:r>
          </a:p>
          <a:p>
            <a:pPr algn="just"/>
            <a:r>
              <a:rPr lang="en-US" dirty="0"/>
              <a:t>International Labor Laws</a:t>
            </a:r>
          </a:p>
          <a:p>
            <a:pPr lvl="1" algn="just"/>
            <a:r>
              <a:rPr lang="x-none" dirty="0"/>
              <a:t>Employment and labor law</a:t>
            </a:r>
            <a:r>
              <a:rPr lang="en-US" dirty="0"/>
              <a:t>s</a:t>
            </a:r>
            <a:r>
              <a:rPr lang="x-none" dirty="0"/>
              <a:t> in different countries </a:t>
            </a:r>
            <a:r>
              <a:rPr lang="en-US" dirty="0"/>
              <a:t>are </a:t>
            </a:r>
            <a:r>
              <a:rPr lang="x-none" dirty="0"/>
              <a:t>highly</a:t>
            </a:r>
            <a:r>
              <a:rPr lang="en-US" dirty="0"/>
              <a:t> </a:t>
            </a:r>
            <a:r>
              <a:rPr lang="x-none" dirty="0"/>
              <a:t>complex. </a:t>
            </a:r>
            <a:endParaRPr lang="en-US" dirty="0"/>
          </a:p>
          <a:p>
            <a:pPr lvl="1" algn="just"/>
            <a:r>
              <a:rPr lang="en-US" dirty="0"/>
              <a:t>An </a:t>
            </a:r>
            <a:r>
              <a:rPr lang="x-none" dirty="0"/>
              <a:t>organization will need to do significant research</a:t>
            </a:r>
            <a:r>
              <a:rPr lang="en-US" dirty="0"/>
              <a:t> </a:t>
            </a:r>
            <a:r>
              <a:rPr lang="x-none" dirty="0"/>
              <a:t>before moving </a:t>
            </a:r>
            <a:r>
              <a:rPr lang="en-US" dirty="0"/>
              <a:t>any </a:t>
            </a:r>
            <a:r>
              <a:rPr lang="x-none" dirty="0"/>
              <a:t>operations into another country to </a:t>
            </a:r>
            <a:r>
              <a:rPr lang="en-US" dirty="0"/>
              <a:t>a</a:t>
            </a:r>
            <a:r>
              <a:rPr lang="x-none" dirty="0"/>
              <a:t>void violating that country’s labor laws.</a:t>
            </a:r>
            <a:endParaRPr lang="en-US" dirty="0"/>
          </a:p>
          <a:p>
            <a:endParaRPr lang="en-US" dirty="0"/>
          </a:p>
          <a:p>
            <a:endParaRPr lang="en-US" dirty="0"/>
          </a:p>
        </p:txBody>
      </p:sp>
      <p:sp>
        <p:nvSpPr>
          <p:cNvPr id="5" name="Slide Number Placeholder 4"/>
          <p:cNvSpPr>
            <a:spLocks noGrp="1"/>
          </p:cNvSpPr>
          <p:nvPr>
            <p:ph type="sldNum" sz="quarter" idx="12"/>
          </p:nvPr>
        </p:nvSpPr>
        <p:spPr/>
        <p:txBody>
          <a:bodyPr/>
          <a:lstStyle/>
          <a:p>
            <a:fld id="{561B0F74-09A5-489A-9583-6307195A64A6}" type="slidenum">
              <a:rPr lang="en-US" smtClean="0"/>
              <a:pPr/>
              <a:t>7</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extLst>
      <p:ext uri="{BB962C8B-B14F-4D97-AF65-F5344CB8AC3E}">
        <p14:creationId xmlns:p14="http://schemas.microsoft.com/office/powerpoint/2010/main" val="667860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9356" y="117457"/>
            <a:ext cx="11593288" cy="1143000"/>
          </a:xfrm>
        </p:spPr>
        <p:txBody>
          <a:bodyPr>
            <a:normAutofit fontScale="90000"/>
          </a:bodyPr>
          <a:lstStyle/>
          <a:p>
            <a:r>
              <a:rPr lang="en-US" b="1" dirty="0">
                <a:solidFill>
                  <a:srgbClr val="003399"/>
                </a:solidFill>
              </a:rPr>
              <a:t>Corruption and Bribery in Foreign Countries</a:t>
            </a:r>
          </a:p>
        </p:txBody>
      </p:sp>
      <p:sp>
        <p:nvSpPr>
          <p:cNvPr id="4" name="Content Placeholder 3"/>
          <p:cNvSpPr>
            <a:spLocks noGrp="1"/>
          </p:cNvSpPr>
          <p:nvPr>
            <p:ph idx="1"/>
          </p:nvPr>
        </p:nvSpPr>
        <p:spPr/>
        <p:txBody>
          <a:bodyPr>
            <a:normAutofit/>
          </a:bodyPr>
          <a:lstStyle/>
          <a:p>
            <a:pPr lvl="0" algn="just"/>
            <a:r>
              <a:rPr lang="en-US" dirty="0"/>
              <a:t>Many foreign countries accept corruption and bribery as common business practices.</a:t>
            </a:r>
          </a:p>
          <a:p>
            <a:pPr lvl="0" algn="just"/>
            <a:r>
              <a:rPr lang="en-US" dirty="0"/>
              <a:t>To comply with U.S. business practices, the 1977 Foreign Corrupt Practices Act was instituted to bar United States</a:t>
            </a:r>
            <a:r>
              <a:rPr lang="en-GB" dirty="0"/>
              <a:t>–</a:t>
            </a:r>
            <a:r>
              <a:rPr lang="en-US" dirty="0"/>
              <a:t>based or United States</a:t>
            </a:r>
            <a:r>
              <a:rPr lang="en-GB" dirty="0"/>
              <a:t>–</a:t>
            </a:r>
            <a:r>
              <a:rPr lang="en-US" dirty="0"/>
              <a:t>listed companies from bribing foreign officials in exchange for business.</a:t>
            </a:r>
          </a:p>
        </p:txBody>
      </p:sp>
      <p:sp>
        <p:nvSpPr>
          <p:cNvPr id="5" name="Slide Number Placeholder 4"/>
          <p:cNvSpPr>
            <a:spLocks noGrp="1"/>
          </p:cNvSpPr>
          <p:nvPr>
            <p:ph type="sldNum" sz="quarter" idx="12"/>
          </p:nvPr>
        </p:nvSpPr>
        <p:spPr/>
        <p:txBody>
          <a:bodyPr/>
          <a:lstStyle/>
          <a:p>
            <a:fld id="{561B0F74-09A5-489A-9583-6307195A64A6}" type="slidenum">
              <a:rPr lang="en-US" smtClean="0"/>
              <a:pPr/>
              <a:t>8</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extLst>
      <p:ext uri="{BB962C8B-B14F-4D97-AF65-F5344CB8AC3E}">
        <p14:creationId xmlns:p14="http://schemas.microsoft.com/office/powerpoint/2010/main" val="21381500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12164"/>
            <a:ext cx="10972800" cy="1143000"/>
          </a:xfrm>
        </p:spPr>
        <p:txBody>
          <a:bodyPr/>
          <a:lstStyle/>
          <a:p>
            <a:r>
              <a:rPr lang="en-US" b="1" dirty="0">
                <a:solidFill>
                  <a:srgbClr val="003399"/>
                </a:solidFill>
              </a:rPr>
              <a:t>National Culture</a:t>
            </a:r>
          </a:p>
        </p:txBody>
      </p:sp>
      <p:sp>
        <p:nvSpPr>
          <p:cNvPr id="4" name="Content Placeholder 3"/>
          <p:cNvSpPr>
            <a:spLocks noGrp="1"/>
          </p:cNvSpPr>
          <p:nvPr>
            <p:ph idx="1"/>
          </p:nvPr>
        </p:nvSpPr>
        <p:spPr/>
        <p:txBody>
          <a:bodyPr/>
          <a:lstStyle/>
          <a:p>
            <a:pPr lvl="1" algn="just"/>
            <a:r>
              <a:rPr lang="en-US" sz="3200" dirty="0"/>
              <a:t>Parochialism: Narrow-minded worldview with an inability to recognize individual differences.</a:t>
            </a:r>
          </a:p>
          <a:p>
            <a:pPr lvl="1" algn="just"/>
            <a:r>
              <a:rPr lang="en-US" sz="3200" dirty="0"/>
              <a:t>People who have lived in only one culture may not realize there are alternative options as it relates to values, beliefs, and culture.</a:t>
            </a:r>
          </a:p>
          <a:p>
            <a:endParaRPr lang="en-US" dirty="0"/>
          </a:p>
          <a:p>
            <a:endParaRPr lang="en-US" dirty="0"/>
          </a:p>
        </p:txBody>
      </p:sp>
      <p:sp>
        <p:nvSpPr>
          <p:cNvPr id="5" name="Slide Number Placeholder 4"/>
          <p:cNvSpPr>
            <a:spLocks noGrp="1"/>
          </p:cNvSpPr>
          <p:nvPr>
            <p:ph type="sldNum" sz="quarter" idx="12"/>
          </p:nvPr>
        </p:nvSpPr>
        <p:spPr/>
        <p:txBody>
          <a:bodyPr/>
          <a:lstStyle/>
          <a:p>
            <a:fld id="{561B0F74-09A5-489A-9583-6307195A64A6}" type="slidenum">
              <a:rPr lang="en-US" smtClean="0"/>
              <a:pPr/>
              <a:t>9</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extLst>
      <p:ext uri="{BB962C8B-B14F-4D97-AF65-F5344CB8AC3E}">
        <p14:creationId xmlns:p14="http://schemas.microsoft.com/office/powerpoint/2010/main" val="15986576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5360" y="136524"/>
            <a:ext cx="11521280" cy="916212"/>
          </a:xfrm>
        </p:spPr>
        <p:txBody>
          <a:bodyPr/>
          <a:lstStyle/>
          <a:p>
            <a:r>
              <a:rPr lang="en-US" sz="4000" b="1" dirty="0">
                <a:solidFill>
                  <a:srgbClr val="003399"/>
                </a:solidFill>
              </a:rPr>
              <a:t>Culturally Speaking: Individualism-Collectivism</a:t>
            </a:r>
          </a:p>
        </p:txBody>
      </p:sp>
      <p:sp>
        <p:nvSpPr>
          <p:cNvPr id="5" name="Slide Number Placeholder 4"/>
          <p:cNvSpPr>
            <a:spLocks noGrp="1"/>
          </p:cNvSpPr>
          <p:nvPr>
            <p:ph type="sldNum" sz="quarter" idx="12"/>
          </p:nvPr>
        </p:nvSpPr>
        <p:spPr/>
        <p:txBody>
          <a:bodyPr/>
          <a:lstStyle/>
          <a:p>
            <a:fld id="{561B0F74-09A5-489A-9583-6307195A64A6}" type="slidenum">
              <a:rPr lang="en-US" smtClean="0"/>
              <a:pPr/>
              <a:t>10</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pic>
        <p:nvPicPr>
          <p:cNvPr id="6" name="Online Media 5" title="Culturally Speaking: Individualism-Collectivism">
            <a:hlinkClick r:id="" action="ppaction://media"/>
            <a:extLst>
              <a:ext uri="{FF2B5EF4-FFF2-40B4-BE49-F238E27FC236}">
                <a16:creationId xmlns:a16="http://schemas.microsoft.com/office/drawing/2014/main" id="{17AF41DC-FAA0-47CC-AC51-85A1FCCD6944}"/>
              </a:ext>
            </a:extLst>
          </p:cNvPr>
          <p:cNvPicPr>
            <a:picLocks noRot="1" noChangeAspect="1"/>
          </p:cNvPicPr>
          <p:nvPr>
            <a:videoFile r:link="rId1"/>
          </p:nvPr>
        </p:nvPicPr>
        <p:blipFill>
          <a:blip r:embed="rId4"/>
          <a:stretch>
            <a:fillRect/>
          </a:stretch>
        </p:blipFill>
        <p:spPr>
          <a:xfrm>
            <a:off x="1901534" y="959498"/>
            <a:ext cx="8388932" cy="4556058"/>
          </a:xfrm>
          <a:prstGeom prst="rect">
            <a:avLst/>
          </a:prstGeom>
        </p:spPr>
      </p:pic>
      <p:sp>
        <p:nvSpPr>
          <p:cNvPr id="9" name="TextBox 8">
            <a:extLst>
              <a:ext uri="{FF2B5EF4-FFF2-40B4-BE49-F238E27FC236}">
                <a16:creationId xmlns:a16="http://schemas.microsoft.com/office/drawing/2014/main" id="{97BC5018-80E4-48AF-88D3-93CE70EDC925}"/>
              </a:ext>
            </a:extLst>
          </p:cNvPr>
          <p:cNvSpPr txBox="1"/>
          <p:nvPr/>
        </p:nvSpPr>
        <p:spPr>
          <a:xfrm>
            <a:off x="3575720" y="5478782"/>
            <a:ext cx="6022277" cy="461665"/>
          </a:xfrm>
          <a:prstGeom prst="rect">
            <a:avLst/>
          </a:prstGeom>
          <a:noFill/>
        </p:spPr>
        <p:txBody>
          <a:bodyPr wrap="square">
            <a:spAutoFit/>
          </a:bodyPr>
          <a:lstStyle/>
          <a:p>
            <a:r>
              <a:rPr lang="en-GB" sz="1200" dirty="0">
                <a:hlinkClick r:id="rId5"/>
              </a:rPr>
              <a:t>https://www.youtube.com/watch?v=4uFa0hBPqOY&amp;list=PL8F686A9E4054C87F</a:t>
            </a:r>
            <a:endParaRPr lang="en-GB" sz="1200" dirty="0"/>
          </a:p>
          <a:p>
            <a:endParaRPr lang="en-GB" sz="1200" dirty="0"/>
          </a:p>
        </p:txBody>
      </p:sp>
    </p:spTree>
    <p:extLst>
      <p:ext uri="{BB962C8B-B14F-4D97-AF65-F5344CB8AC3E}">
        <p14:creationId xmlns:p14="http://schemas.microsoft.com/office/powerpoint/2010/main" val="889844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268" y="136524"/>
            <a:ext cx="10972800" cy="1143000"/>
          </a:xfrm>
        </p:spPr>
        <p:txBody>
          <a:bodyPr/>
          <a:lstStyle/>
          <a:p>
            <a:r>
              <a:rPr lang="en-US" b="1" dirty="0">
                <a:solidFill>
                  <a:srgbClr val="003399"/>
                </a:solidFill>
              </a:rPr>
              <a:t>Hofstede’s Model of Culture </a:t>
            </a:r>
          </a:p>
        </p:txBody>
      </p:sp>
      <p:sp>
        <p:nvSpPr>
          <p:cNvPr id="4" name="Content Placeholder 3"/>
          <p:cNvSpPr>
            <a:spLocks noGrp="1"/>
          </p:cNvSpPr>
          <p:nvPr>
            <p:ph idx="1"/>
          </p:nvPr>
        </p:nvSpPr>
        <p:spPr/>
        <p:txBody>
          <a:bodyPr>
            <a:normAutofit/>
          </a:bodyPr>
          <a:lstStyle/>
          <a:p>
            <a:pPr marL="0" indent="0" algn="just">
              <a:buNone/>
            </a:pPr>
            <a:r>
              <a:rPr lang="en-US" dirty="0"/>
              <a:t>Geert Hofstede was an HR executive for IBM in the 1960s. As a trained psychologist, he developed a model of culture that addresses five primary dimensions widely used today.</a:t>
            </a:r>
          </a:p>
        </p:txBody>
      </p:sp>
      <p:sp>
        <p:nvSpPr>
          <p:cNvPr id="5" name="Slide Number Placeholder 4"/>
          <p:cNvSpPr>
            <a:spLocks noGrp="1"/>
          </p:cNvSpPr>
          <p:nvPr>
            <p:ph type="sldNum" sz="quarter" idx="12"/>
          </p:nvPr>
        </p:nvSpPr>
        <p:spPr/>
        <p:txBody>
          <a:bodyPr/>
          <a:lstStyle/>
          <a:p>
            <a:fld id="{561B0F74-09A5-489A-9583-6307195A64A6}" type="slidenum">
              <a:rPr lang="en-US" smtClean="0"/>
              <a:pPr/>
              <a:t>11</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
        <p:nvSpPr>
          <p:cNvPr id="7" name="TextBox 6">
            <a:extLst>
              <a:ext uri="{FF2B5EF4-FFF2-40B4-BE49-F238E27FC236}">
                <a16:creationId xmlns:a16="http://schemas.microsoft.com/office/drawing/2014/main" id="{7DA902C0-8C47-4957-8712-A0DE95DF9208}"/>
              </a:ext>
            </a:extLst>
          </p:cNvPr>
          <p:cNvSpPr txBox="1"/>
          <p:nvPr/>
        </p:nvSpPr>
        <p:spPr>
          <a:xfrm>
            <a:off x="2927648" y="4221088"/>
            <a:ext cx="6097978" cy="954107"/>
          </a:xfrm>
          <a:prstGeom prst="rect">
            <a:avLst/>
          </a:prstGeom>
          <a:noFill/>
        </p:spPr>
        <p:txBody>
          <a:bodyPr wrap="square">
            <a:spAutoFit/>
          </a:bodyPr>
          <a:lstStyle/>
          <a:p>
            <a:pPr algn="ctr"/>
            <a:r>
              <a:rPr lang="en-GB" sz="2800" dirty="0">
                <a:hlinkClick r:id="rId2"/>
              </a:rPr>
              <a:t>https://www.hofstede-insights.com/</a:t>
            </a:r>
            <a:endParaRPr lang="en-GB" sz="2800" dirty="0"/>
          </a:p>
          <a:p>
            <a:pPr algn="ctr"/>
            <a:endParaRPr lang="en-GB" sz="2800" dirty="0"/>
          </a:p>
        </p:txBody>
      </p:sp>
    </p:spTree>
    <p:extLst>
      <p:ext uri="{BB962C8B-B14F-4D97-AF65-F5344CB8AC3E}">
        <p14:creationId xmlns:p14="http://schemas.microsoft.com/office/powerpoint/2010/main" val="32582212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6312" y="136524"/>
            <a:ext cx="9299376" cy="1143000"/>
          </a:xfrm>
        </p:spPr>
        <p:txBody>
          <a:bodyPr>
            <a:normAutofit/>
          </a:bodyPr>
          <a:lstStyle/>
          <a:p>
            <a:r>
              <a:rPr lang="en-US" b="1" dirty="0">
                <a:solidFill>
                  <a:srgbClr val="003399"/>
                </a:solidFill>
              </a:rPr>
              <a:t>Hofstede’s Dimensions of  Culture </a:t>
            </a:r>
          </a:p>
        </p:txBody>
      </p:sp>
      <p:sp>
        <p:nvSpPr>
          <p:cNvPr id="4" name="Content Placeholder 3"/>
          <p:cNvSpPr>
            <a:spLocks noGrp="1"/>
          </p:cNvSpPr>
          <p:nvPr>
            <p:ph idx="1"/>
          </p:nvPr>
        </p:nvSpPr>
        <p:spPr/>
        <p:txBody>
          <a:bodyPr>
            <a:normAutofit/>
          </a:bodyPr>
          <a:lstStyle/>
          <a:p>
            <a:r>
              <a:rPr lang="en-US" dirty="0"/>
              <a:t>Power-Distance--Low Versus High</a:t>
            </a:r>
          </a:p>
          <a:p>
            <a:r>
              <a:rPr lang="en-US" dirty="0"/>
              <a:t>Individualism Versus Collectivism</a:t>
            </a:r>
          </a:p>
          <a:p>
            <a:r>
              <a:rPr lang="en-US" dirty="0"/>
              <a:t>Masculinity Versus Femininity</a:t>
            </a:r>
          </a:p>
          <a:p>
            <a:r>
              <a:rPr lang="en-US" dirty="0"/>
              <a:t>Uncertainty Avoidance--High Versus Low</a:t>
            </a:r>
          </a:p>
          <a:p>
            <a:r>
              <a:rPr lang="en-US" dirty="0"/>
              <a:t>Long-Term Orientation Versus Short-Term Orientation</a:t>
            </a:r>
          </a:p>
        </p:txBody>
      </p:sp>
      <p:sp>
        <p:nvSpPr>
          <p:cNvPr id="5" name="Slide Number Placeholder 4"/>
          <p:cNvSpPr>
            <a:spLocks noGrp="1"/>
          </p:cNvSpPr>
          <p:nvPr>
            <p:ph type="sldNum" sz="quarter" idx="12"/>
          </p:nvPr>
        </p:nvSpPr>
        <p:spPr/>
        <p:txBody>
          <a:bodyPr/>
          <a:lstStyle/>
          <a:p>
            <a:fld id="{561B0F74-09A5-489A-9583-6307195A64A6}" type="slidenum">
              <a:rPr lang="en-US" smtClean="0"/>
              <a:pPr/>
              <a:t>12</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extLst>
      <p:ext uri="{BB962C8B-B14F-4D97-AF65-F5344CB8AC3E}">
        <p14:creationId xmlns:p14="http://schemas.microsoft.com/office/powerpoint/2010/main" val="37431122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2256" y="129332"/>
            <a:ext cx="10307488" cy="1143000"/>
          </a:xfrm>
        </p:spPr>
        <p:txBody>
          <a:bodyPr>
            <a:normAutofit/>
          </a:bodyPr>
          <a:lstStyle/>
          <a:p>
            <a:r>
              <a:rPr lang="en-US" b="1" dirty="0">
                <a:solidFill>
                  <a:srgbClr val="003399"/>
                </a:solidFill>
              </a:rPr>
              <a:t>Skills and Traits for Global Managers </a:t>
            </a:r>
          </a:p>
        </p:txBody>
      </p:sp>
      <p:sp>
        <p:nvSpPr>
          <p:cNvPr id="4" name="Content Placeholder 3"/>
          <p:cNvSpPr>
            <a:spLocks noGrp="1"/>
          </p:cNvSpPr>
          <p:nvPr>
            <p:ph idx="1"/>
          </p:nvPr>
        </p:nvSpPr>
        <p:spPr/>
        <p:txBody>
          <a:bodyPr>
            <a:normAutofit fontScale="92500"/>
          </a:bodyPr>
          <a:lstStyle/>
          <a:p>
            <a:pPr algn="just"/>
            <a:r>
              <a:rPr lang="en-US" dirty="0"/>
              <a:t>International assignments require deeper analysis of how skills and traits can be adapted to a worldwide environment.</a:t>
            </a:r>
          </a:p>
          <a:p>
            <a:pPr algn="just"/>
            <a:r>
              <a:rPr lang="en-US" dirty="0"/>
              <a:t>Companies may require previous international experience for employees taking international postings. Having such experience will help alleviate any “culture” shock. </a:t>
            </a:r>
          </a:p>
          <a:p>
            <a:pPr algn="just"/>
            <a:r>
              <a:rPr lang="en-US" dirty="0"/>
              <a:t>Developing cultural awareness and sense of language will enable international employees to cultivate cultural currency. </a:t>
            </a:r>
          </a:p>
        </p:txBody>
      </p:sp>
      <p:sp>
        <p:nvSpPr>
          <p:cNvPr id="5" name="Slide Number Placeholder 4"/>
          <p:cNvSpPr>
            <a:spLocks noGrp="1"/>
          </p:cNvSpPr>
          <p:nvPr>
            <p:ph type="sldNum" sz="quarter" idx="12"/>
          </p:nvPr>
        </p:nvSpPr>
        <p:spPr/>
        <p:txBody>
          <a:bodyPr/>
          <a:lstStyle/>
          <a:p>
            <a:fld id="{561B0F74-09A5-489A-9583-6307195A64A6}" type="slidenum">
              <a:rPr lang="en-US" smtClean="0"/>
              <a:pPr/>
              <a:t>13</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extLst>
      <p:ext uri="{BB962C8B-B14F-4D97-AF65-F5344CB8AC3E}">
        <p14:creationId xmlns:p14="http://schemas.microsoft.com/office/powerpoint/2010/main" val="9385154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288" y="260648"/>
            <a:ext cx="11255424" cy="1143000"/>
          </a:xfrm>
        </p:spPr>
        <p:txBody>
          <a:bodyPr>
            <a:normAutofit fontScale="90000"/>
          </a:bodyPr>
          <a:lstStyle/>
          <a:p>
            <a:r>
              <a:rPr lang="en-US" b="1" dirty="0">
                <a:solidFill>
                  <a:srgbClr val="003399"/>
                </a:solidFill>
              </a:rPr>
              <a:t>Staffing Choices: Home-, Host-, or Third-Country Employees</a:t>
            </a:r>
          </a:p>
        </p:txBody>
      </p:sp>
      <p:sp>
        <p:nvSpPr>
          <p:cNvPr id="4" name="Content Placeholder 3"/>
          <p:cNvSpPr>
            <a:spLocks noGrp="1"/>
          </p:cNvSpPr>
          <p:nvPr>
            <p:ph idx="1"/>
          </p:nvPr>
        </p:nvSpPr>
        <p:spPr>
          <a:xfrm>
            <a:off x="551384" y="1700808"/>
            <a:ext cx="11255424" cy="4381719"/>
          </a:xfrm>
        </p:spPr>
        <p:txBody>
          <a:bodyPr>
            <a:normAutofit/>
          </a:bodyPr>
          <a:lstStyle/>
          <a:p>
            <a:pPr marL="0" indent="0">
              <a:buNone/>
            </a:pPr>
            <a:r>
              <a:rPr lang="en-US" sz="3100" dirty="0"/>
              <a:t>Three traditional options for staffing international assignments:</a:t>
            </a:r>
          </a:p>
          <a:p>
            <a:pPr marL="0" indent="0">
              <a:buNone/>
            </a:pPr>
            <a:endParaRPr lang="en-US" sz="1000" dirty="0"/>
          </a:p>
          <a:p>
            <a:pPr lvl="1" algn="just"/>
            <a:r>
              <a:rPr lang="en-US" b="1" dirty="0"/>
              <a:t>Parent- (Home-) Country Nationals--</a:t>
            </a:r>
            <a:r>
              <a:rPr lang="en-US" dirty="0"/>
              <a:t>Employees who work for organization in country where organization is headquartered</a:t>
            </a:r>
          </a:p>
          <a:p>
            <a:pPr lvl="1" algn="just"/>
            <a:r>
              <a:rPr lang="en-US" b="1" dirty="0"/>
              <a:t>Host-Country Nationals--</a:t>
            </a:r>
            <a:r>
              <a:rPr lang="en-US" dirty="0"/>
              <a:t>Employees who live in a different country where a work assignment takes place</a:t>
            </a:r>
          </a:p>
          <a:p>
            <a:pPr lvl="1" algn="just"/>
            <a:r>
              <a:rPr lang="en-US" b="1" dirty="0"/>
              <a:t>Third-Country Nationals--</a:t>
            </a:r>
            <a:r>
              <a:rPr lang="en-US" dirty="0"/>
              <a:t>Employees with skill sets needed for international assignments but are not citizens of either home or host country</a:t>
            </a:r>
          </a:p>
        </p:txBody>
      </p:sp>
      <p:sp>
        <p:nvSpPr>
          <p:cNvPr id="5" name="Slide Number Placeholder 4"/>
          <p:cNvSpPr>
            <a:spLocks noGrp="1"/>
          </p:cNvSpPr>
          <p:nvPr>
            <p:ph type="sldNum" sz="quarter" idx="12"/>
          </p:nvPr>
        </p:nvSpPr>
        <p:spPr/>
        <p:txBody>
          <a:bodyPr/>
          <a:lstStyle/>
          <a:p>
            <a:fld id="{561B0F74-09A5-489A-9583-6307195A64A6}" type="slidenum">
              <a:rPr lang="en-US" smtClean="0"/>
              <a:pPr/>
              <a:t>14</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extLst>
      <p:ext uri="{BB962C8B-B14F-4D97-AF65-F5344CB8AC3E}">
        <p14:creationId xmlns:p14="http://schemas.microsoft.com/office/powerpoint/2010/main" val="13400880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2469" y="202450"/>
            <a:ext cx="10972800" cy="1143000"/>
          </a:xfrm>
        </p:spPr>
        <p:txBody>
          <a:bodyPr>
            <a:normAutofit fontScale="90000"/>
          </a:bodyPr>
          <a:lstStyle/>
          <a:p>
            <a:r>
              <a:rPr lang="en-US" b="1" dirty="0">
                <a:solidFill>
                  <a:srgbClr val="003399"/>
                </a:solidFill>
              </a:rPr>
              <a:t>Advantages of Parent- (Home-) Country Nationals </a:t>
            </a:r>
          </a:p>
        </p:txBody>
      </p:sp>
      <p:sp>
        <p:nvSpPr>
          <p:cNvPr id="3" name="Content Placeholder 2"/>
          <p:cNvSpPr>
            <a:spLocks noGrp="1"/>
          </p:cNvSpPr>
          <p:nvPr>
            <p:ph idx="1"/>
          </p:nvPr>
        </p:nvSpPr>
        <p:spPr>
          <a:xfrm>
            <a:off x="609600" y="1772815"/>
            <a:ext cx="10972800" cy="3744417"/>
          </a:xfrm>
        </p:spPr>
        <p:txBody>
          <a:bodyPr/>
          <a:lstStyle/>
          <a:p>
            <a:pPr algn="just"/>
            <a:r>
              <a:rPr lang="en-US" dirty="0"/>
              <a:t>Generally have a better understanding of the organization, strategy, structure, and culture of the business.</a:t>
            </a:r>
          </a:p>
          <a:p>
            <a:pPr algn="just"/>
            <a:r>
              <a:rPr lang="en-US" dirty="0"/>
              <a:t>Allows managers to gain international experience</a:t>
            </a:r>
          </a:p>
          <a:p>
            <a:pPr algn="just"/>
            <a:r>
              <a:rPr lang="en-US" dirty="0"/>
              <a:t>More effective communication with parent-country management</a:t>
            </a:r>
          </a:p>
        </p:txBody>
      </p:sp>
      <p:sp>
        <p:nvSpPr>
          <p:cNvPr id="4" name="Slide Number Placeholder 3"/>
          <p:cNvSpPr>
            <a:spLocks noGrp="1"/>
          </p:cNvSpPr>
          <p:nvPr>
            <p:ph type="sldNum" sz="quarter" idx="12"/>
          </p:nvPr>
        </p:nvSpPr>
        <p:spPr/>
        <p:txBody>
          <a:bodyPr/>
          <a:lstStyle/>
          <a:p>
            <a:fld id="{561B0F74-09A5-489A-9583-6307195A64A6}" type="slidenum">
              <a:rPr lang="en-US" smtClean="0"/>
              <a:pPr/>
              <a:t>15</a:t>
            </a:fld>
            <a:endParaRPr lang="en-US" dirty="0"/>
          </a:p>
        </p:txBody>
      </p:sp>
      <p:sp>
        <p:nvSpPr>
          <p:cNvPr id="7" name="Footer Placeholder 6"/>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extLst>
      <p:ext uri="{BB962C8B-B14F-4D97-AF65-F5344CB8AC3E}">
        <p14:creationId xmlns:p14="http://schemas.microsoft.com/office/powerpoint/2010/main" val="25960547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0492" y="279404"/>
            <a:ext cx="11031016" cy="1143000"/>
          </a:xfrm>
        </p:spPr>
        <p:txBody>
          <a:bodyPr>
            <a:normAutofit fontScale="90000"/>
          </a:bodyPr>
          <a:lstStyle/>
          <a:p>
            <a:r>
              <a:rPr lang="en-US" b="1" dirty="0">
                <a:solidFill>
                  <a:srgbClr val="003399"/>
                </a:solidFill>
              </a:rPr>
              <a:t>Disadvantages of Parent- (Home-) Country Nationals </a:t>
            </a:r>
          </a:p>
        </p:txBody>
      </p:sp>
      <p:sp>
        <p:nvSpPr>
          <p:cNvPr id="3" name="Content Placeholder 2"/>
          <p:cNvSpPr>
            <a:spLocks noGrp="1"/>
          </p:cNvSpPr>
          <p:nvPr>
            <p:ph idx="1"/>
          </p:nvPr>
        </p:nvSpPr>
        <p:spPr>
          <a:xfrm>
            <a:off x="760512" y="1844824"/>
            <a:ext cx="10670976" cy="3168352"/>
          </a:xfrm>
        </p:spPr>
        <p:txBody>
          <a:bodyPr/>
          <a:lstStyle/>
          <a:p>
            <a:pPr algn="just"/>
            <a:r>
              <a:rPr lang="en-US" dirty="0"/>
              <a:t>Language differences may be a problem.</a:t>
            </a:r>
          </a:p>
          <a:p>
            <a:pPr algn="just"/>
            <a:r>
              <a:rPr lang="en-US" dirty="0"/>
              <a:t>Compensation may be more of a problem than with host-country nationals.</a:t>
            </a:r>
          </a:p>
          <a:p>
            <a:pPr algn="just"/>
            <a:r>
              <a:rPr lang="en-US" dirty="0"/>
              <a:t>Country culture may create barriers to success for employee and family.</a:t>
            </a:r>
          </a:p>
          <a:p>
            <a:endParaRPr lang="en-US" dirty="0"/>
          </a:p>
        </p:txBody>
      </p:sp>
      <p:sp>
        <p:nvSpPr>
          <p:cNvPr id="4" name="Slide Number Placeholder 3"/>
          <p:cNvSpPr>
            <a:spLocks noGrp="1"/>
          </p:cNvSpPr>
          <p:nvPr>
            <p:ph type="sldNum" sz="quarter" idx="12"/>
          </p:nvPr>
        </p:nvSpPr>
        <p:spPr/>
        <p:txBody>
          <a:bodyPr/>
          <a:lstStyle/>
          <a:p>
            <a:fld id="{561B0F74-09A5-489A-9583-6307195A64A6}" type="slidenum">
              <a:rPr lang="en-US" smtClean="0"/>
              <a:pPr/>
              <a:t>16</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extLst>
      <p:ext uri="{BB962C8B-B14F-4D97-AF65-F5344CB8AC3E}">
        <p14:creationId xmlns:p14="http://schemas.microsoft.com/office/powerpoint/2010/main" val="32323640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4292" y="136524"/>
            <a:ext cx="11183416" cy="1143000"/>
          </a:xfrm>
        </p:spPr>
        <p:txBody>
          <a:bodyPr>
            <a:normAutofit/>
          </a:bodyPr>
          <a:lstStyle/>
          <a:p>
            <a:r>
              <a:rPr lang="en-US" b="1" dirty="0">
                <a:solidFill>
                  <a:srgbClr val="003399"/>
                </a:solidFill>
              </a:rPr>
              <a:t>Advantages of Host-Country Nationals </a:t>
            </a:r>
          </a:p>
        </p:txBody>
      </p:sp>
      <p:sp>
        <p:nvSpPr>
          <p:cNvPr id="3" name="Content Placeholder 2"/>
          <p:cNvSpPr>
            <a:spLocks noGrp="1"/>
          </p:cNvSpPr>
          <p:nvPr>
            <p:ph idx="1"/>
          </p:nvPr>
        </p:nvSpPr>
        <p:spPr/>
        <p:txBody>
          <a:bodyPr/>
          <a:lstStyle/>
          <a:p>
            <a:pPr algn="just"/>
            <a:r>
              <a:rPr lang="en-US" dirty="0"/>
              <a:t>Minimizes language and culture problems</a:t>
            </a:r>
          </a:p>
          <a:p>
            <a:pPr algn="just"/>
            <a:r>
              <a:rPr lang="en-US" dirty="0"/>
              <a:t>Compensation generally easier and based on local pay scale</a:t>
            </a:r>
          </a:p>
          <a:p>
            <a:pPr algn="just"/>
            <a:r>
              <a:rPr lang="en-US" dirty="0"/>
              <a:t>Less expensive than moving someone to the country</a:t>
            </a:r>
          </a:p>
          <a:p>
            <a:pPr algn="just"/>
            <a:r>
              <a:rPr lang="en-US" dirty="0"/>
              <a:t>Better understanding of local business laws, culture, and customs</a:t>
            </a:r>
          </a:p>
        </p:txBody>
      </p:sp>
      <p:sp>
        <p:nvSpPr>
          <p:cNvPr id="4" name="Slide Number Placeholder 3"/>
          <p:cNvSpPr>
            <a:spLocks noGrp="1"/>
          </p:cNvSpPr>
          <p:nvPr>
            <p:ph type="sldNum" sz="quarter" idx="12"/>
          </p:nvPr>
        </p:nvSpPr>
        <p:spPr/>
        <p:txBody>
          <a:bodyPr/>
          <a:lstStyle/>
          <a:p>
            <a:fld id="{561B0F74-09A5-489A-9583-6307195A64A6}" type="slidenum">
              <a:rPr lang="en-US" smtClean="0"/>
              <a:pPr/>
              <a:t>17</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extLst>
      <p:ext uri="{BB962C8B-B14F-4D97-AF65-F5344CB8AC3E}">
        <p14:creationId xmlns:p14="http://schemas.microsoft.com/office/powerpoint/2010/main" val="11885693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2106" y="136524"/>
            <a:ext cx="11247040" cy="1143000"/>
          </a:xfrm>
        </p:spPr>
        <p:txBody>
          <a:bodyPr>
            <a:normAutofit/>
          </a:bodyPr>
          <a:lstStyle/>
          <a:p>
            <a:r>
              <a:rPr lang="en-US" b="1" dirty="0">
                <a:solidFill>
                  <a:srgbClr val="003399"/>
                </a:solidFill>
              </a:rPr>
              <a:t>Disadvantages of Host-Country Nationals </a:t>
            </a:r>
          </a:p>
        </p:txBody>
      </p:sp>
      <p:sp>
        <p:nvSpPr>
          <p:cNvPr id="3" name="Content Placeholder 2"/>
          <p:cNvSpPr>
            <a:spLocks noGrp="1"/>
          </p:cNvSpPr>
          <p:nvPr>
            <p:ph idx="1"/>
          </p:nvPr>
        </p:nvSpPr>
        <p:spPr/>
        <p:txBody>
          <a:bodyPr/>
          <a:lstStyle/>
          <a:p>
            <a:r>
              <a:rPr lang="en-US"/>
              <a:t>Company culture and ways of doing business may create problems.</a:t>
            </a:r>
          </a:p>
          <a:p>
            <a:r>
              <a:rPr lang="en-US"/>
              <a:t>May create more problems communicating with the parent office</a:t>
            </a:r>
          </a:p>
          <a:p>
            <a:r>
              <a:rPr lang="en-US"/>
              <a:t>Loyalty to the country may outweigh loyalty to the company.</a:t>
            </a:r>
            <a:endParaRPr lang="en-US" dirty="0"/>
          </a:p>
        </p:txBody>
      </p:sp>
      <p:sp>
        <p:nvSpPr>
          <p:cNvPr id="4" name="Slide Number Placeholder 3"/>
          <p:cNvSpPr>
            <a:spLocks noGrp="1"/>
          </p:cNvSpPr>
          <p:nvPr>
            <p:ph type="sldNum" sz="quarter" idx="12"/>
          </p:nvPr>
        </p:nvSpPr>
        <p:spPr/>
        <p:txBody>
          <a:bodyPr/>
          <a:lstStyle/>
          <a:p>
            <a:fld id="{561B0F74-09A5-489A-9583-6307195A64A6}" type="slidenum">
              <a:rPr lang="en-US" smtClean="0"/>
              <a:pPr/>
              <a:t>18</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extLst>
      <p:ext uri="{BB962C8B-B14F-4D97-AF65-F5344CB8AC3E}">
        <p14:creationId xmlns:p14="http://schemas.microsoft.com/office/powerpoint/2010/main" val="16092438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9332"/>
            <a:ext cx="10729192" cy="1143000"/>
          </a:xfrm>
        </p:spPr>
        <p:txBody>
          <a:bodyPr>
            <a:normAutofit/>
          </a:bodyPr>
          <a:lstStyle/>
          <a:p>
            <a:r>
              <a:rPr lang="en-US" b="1" dirty="0">
                <a:solidFill>
                  <a:srgbClr val="003399"/>
                </a:solidFill>
              </a:rPr>
              <a:t>Advantages of Third-Country Nationals </a:t>
            </a:r>
          </a:p>
        </p:txBody>
      </p:sp>
      <p:sp>
        <p:nvSpPr>
          <p:cNvPr id="3" name="Content Placeholder 2"/>
          <p:cNvSpPr>
            <a:spLocks noGrp="1"/>
          </p:cNvSpPr>
          <p:nvPr>
            <p:ph idx="1"/>
          </p:nvPr>
        </p:nvSpPr>
        <p:spPr/>
        <p:txBody>
          <a:bodyPr/>
          <a:lstStyle/>
          <a:p>
            <a:pPr algn="just"/>
            <a:r>
              <a:rPr lang="en-US" dirty="0"/>
              <a:t>Can hire the best talent from wherever they are located</a:t>
            </a:r>
          </a:p>
          <a:p>
            <a:pPr algn="just"/>
            <a:r>
              <a:rPr lang="en-US" dirty="0"/>
              <a:t>May be less expensive than either parent- or host-country managers</a:t>
            </a:r>
          </a:p>
          <a:p>
            <a:pPr algn="just"/>
            <a:r>
              <a:rPr lang="en-US" dirty="0"/>
              <a:t>May be more advantageous than parent-country managers due to similar culture and/or language with host</a:t>
            </a:r>
          </a:p>
        </p:txBody>
      </p:sp>
      <p:sp>
        <p:nvSpPr>
          <p:cNvPr id="4" name="Slide Number Placeholder 3"/>
          <p:cNvSpPr>
            <a:spLocks noGrp="1"/>
          </p:cNvSpPr>
          <p:nvPr>
            <p:ph type="sldNum" sz="quarter" idx="12"/>
          </p:nvPr>
        </p:nvSpPr>
        <p:spPr/>
        <p:txBody>
          <a:bodyPr/>
          <a:lstStyle/>
          <a:p>
            <a:fld id="{561B0F74-09A5-489A-9583-6307195A64A6}" type="slidenum">
              <a:rPr lang="en-US" smtClean="0"/>
              <a:pPr/>
              <a:t>19</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extLst>
      <p:ext uri="{BB962C8B-B14F-4D97-AF65-F5344CB8AC3E}">
        <p14:creationId xmlns:p14="http://schemas.microsoft.com/office/powerpoint/2010/main" val="14741220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7700" y="130088"/>
            <a:ext cx="11496600" cy="1143000"/>
          </a:xfrm>
        </p:spPr>
        <p:txBody>
          <a:bodyPr>
            <a:normAutofit/>
          </a:bodyPr>
          <a:lstStyle/>
          <a:p>
            <a:r>
              <a:rPr lang="en-US" b="1" dirty="0">
                <a:solidFill>
                  <a:srgbClr val="003399"/>
                </a:solidFill>
              </a:rPr>
              <a:t>Disadvantages of Third-Country Nationals </a:t>
            </a:r>
          </a:p>
        </p:txBody>
      </p:sp>
      <p:sp>
        <p:nvSpPr>
          <p:cNvPr id="3" name="Content Placeholder 2"/>
          <p:cNvSpPr>
            <a:spLocks noGrp="1"/>
          </p:cNvSpPr>
          <p:nvPr>
            <p:ph idx="1"/>
          </p:nvPr>
        </p:nvSpPr>
        <p:spPr/>
        <p:txBody>
          <a:bodyPr/>
          <a:lstStyle/>
          <a:p>
            <a:pPr algn="just"/>
            <a:r>
              <a:rPr lang="en-US" dirty="0"/>
              <a:t>Still may have company culture and business process issues</a:t>
            </a:r>
          </a:p>
          <a:p>
            <a:pPr algn="just"/>
            <a:r>
              <a:rPr lang="en-US" dirty="0"/>
              <a:t>Host-country government may create barriers to third-party managers.</a:t>
            </a:r>
          </a:p>
          <a:p>
            <a:pPr algn="just"/>
            <a:r>
              <a:rPr lang="en-US" dirty="0"/>
              <a:t>Income and other tax rules can be complex.</a:t>
            </a:r>
          </a:p>
        </p:txBody>
      </p:sp>
      <p:sp>
        <p:nvSpPr>
          <p:cNvPr id="4" name="Slide Number Placeholder 3"/>
          <p:cNvSpPr>
            <a:spLocks noGrp="1"/>
          </p:cNvSpPr>
          <p:nvPr>
            <p:ph type="sldNum" sz="quarter" idx="12"/>
          </p:nvPr>
        </p:nvSpPr>
        <p:spPr/>
        <p:txBody>
          <a:bodyPr/>
          <a:lstStyle/>
          <a:p>
            <a:fld id="{561B0F74-09A5-489A-9583-6307195A64A6}" type="slidenum">
              <a:rPr lang="en-US" smtClean="0"/>
              <a:pPr/>
              <a:t>20</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extLst>
      <p:ext uri="{BB962C8B-B14F-4D97-AF65-F5344CB8AC3E}">
        <p14:creationId xmlns:p14="http://schemas.microsoft.com/office/powerpoint/2010/main" val="7006293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561B0F74-09A5-489A-9583-6307195A64A6}" type="slidenum">
              <a:rPr lang="en-US" smtClean="0"/>
              <a:pPr/>
              <a:t>21</a:t>
            </a:fld>
            <a:endParaRPr lang="en-US" dirty="0"/>
          </a:p>
        </p:txBody>
      </p:sp>
      <p:sp>
        <p:nvSpPr>
          <p:cNvPr id="6" name="Title 5"/>
          <p:cNvSpPr>
            <a:spLocks noGrp="1"/>
          </p:cNvSpPr>
          <p:nvPr>
            <p:ph type="title"/>
          </p:nvPr>
        </p:nvSpPr>
        <p:spPr>
          <a:xfrm>
            <a:off x="299356" y="127821"/>
            <a:ext cx="11593288" cy="924916"/>
          </a:xfrm>
        </p:spPr>
        <p:txBody>
          <a:bodyPr>
            <a:noAutofit/>
          </a:bodyPr>
          <a:lstStyle/>
          <a:p>
            <a:r>
              <a:rPr lang="en-US" sz="3200" b="1" dirty="0">
                <a:solidFill>
                  <a:srgbClr val="003399"/>
                </a:solidFill>
              </a:rPr>
              <a:t>Advantages of Parent-, Host-, and Third-country Nationals</a:t>
            </a:r>
          </a:p>
        </p:txBody>
      </p:sp>
      <p:sp>
        <p:nvSpPr>
          <p:cNvPr id="7" name="Rectangle 6"/>
          <p:cNvSpPr/>
          <p:nvPr/>
        </p:nvSpPr>
        <p:spPr>
          <a:xfrm>
            <a:off x="1458328" y="5117494"/>
            <a:ext cx="9144000" cy="600164"/>
          </a:xfrm>
          <a:prstGeom prst="rect">
            <a:avLst/>
          </a:prstGeom>
        </p:spPr>
        <p:txBody>
          <a:bodyPr wrap="square">
            <a:spAutoFit/>
          </a:bodyPr>
          <a:lstStyle/>
          <a:p>
            <a:pPr algn="ctr"/>
            <a:r>
              <a:rPr lang="en-US" sz="1100" dirty="0"/>
              <a:t>Source: </a:t>
            </a:r>
            <a:r>
              <a:rPr lang="en-US" sz="1100" dirty="0" err="1"/>
              <a:t>Dörrenbächer</a:t>
            </a:r>
            <a:r>
              <a:rPr lang="en-US" sz="1100" dirty="0"/>
              <a:t>, C., </a:t>
            </a:r>
            <a:r>
              <a:rPr lang="en-US" sz="1100" dirty="0" err="1"/>
              <a:t>Gammelgaard</a:t>
            </a:r>
            <a:r>
              <a:rPr lang="en-US" sz="1100" dirty="0"/>
              <a:t>, J., McDonald, F., Stephan, A., &amp; </a:t>
            </a:r>
            <a:r>
              <a:rPr lang="en-US" sz="1100" dirty="0" err="1"/>
              <a:t>Tüselmann</a:t>
            </a:r>
            <a:r>
              <a:rPr lang="en-US" sz="1100" dirty="0"/>
              <a:t>, H. (2013). Staffing foreign subsidiaries with parent country nationals or host country nationals? Insights from European subsidiaries (No. 74). Working Papers of the Institute of Management Berlin at the Berlin School of Economics and Law (HWR Berlin</a:t>
            </a:r>
          </a:p>
        </p:txBody>
      </p:sp>
      <p:sp>
        <p:nvSpPr>
          <p:cNvPr id="10" name="Footer Placeholder 9"/>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graphicFrame>
        <p:nvGraphicFramePr>
          <p:cNvPr id="3" name="Table 2"/>
          <p:cNvGraphicFramePr>
            <a:graphicFrameLocks noGrp="1"/>
          </p:cNvGraphicFramePr>
          <p:nvPr>
            <p:extLst>
              <p:ext uri="{D42A27DB-BD31-4B8C-83A1-F6EECF244321}">
                <p14:modId xmlns:p14="http://schemas.microsoft.com/office/powerpoint/2010/main" val="900666648"/>
              </p:ext>
            </p:extLst>
          </p:nvPr>
        </p:nvGraphicFramePr>
        <p:xfrm>
          <a:off x="839416" y="1052737"/>
          <a:ext cx="10369152" cy="4051632"/>
        </p:xfrm>
        <a:graphic>
          <a:graphicData uri="http://schemas.openxmlformats.org/drawingml/2006/table">
            <a:tbl>
              <a:tblPr/>
              <a:tblGrid>
                <a:gridCol w="2250107">
                  <a:extLst>
                    <a:ext uri="{9D8B030D-6E8A-4147-A177-3AD203B41FA5}">
                      <a16:colId xmlns:a16="http://schemas.microsoft.com/office/drawing/2014/main" val="594700429"/>
                    </a:ext>
                  </a:extLst>
                </a:gridCol>
                <a:gridCol w="2515555">
                  <a:extLst>
                    <a:ext uri="{9D8B030D-6E8A-4147-A177-3AD203B41FA5}">
                      <a16:colId xmlns:a16="http://schemas.microsoft.com/office/drawing/2014/main" val="3288010721"/>
                    </a:ext>
                  </a:extLst>
                </a:gridCol>
                <a:gridCol w="3011202">
                  <a:extLst>
                    <a:ext uri="{9D8B030D-6E8A-4147-A177-3AD203B41FA5}">
                      <a16:colId xmlns:a16="http://schemas.microsoft.com/office/drawing/2014/main" val="119854093"/>
                    </a:ext>
                  </a:extLst>
                </a:gridCol>
                <a:gridCol w="2592288">
                  <a:extLst>
                    <a:ext uri="{9D8B030D-6E8A-4147-A177-3AD203B41FA5}">
                      <a16:colId xmlns:a16="http://schemas.microsoft.com/office/drawing/2014/main" val="4077731934"/>
                    </a:ext>
                  </a:extLst>
                </a:gridCol>
              </a:tblGrid>
              <a:tr h="433555">
                <a:tc>
                  <a:txBody>
                    <a:bodyPr/>
                    <a:lstStyle/>
                    <a:p>
                      <a:pPr marL="0" marR="0">
                        <a:lnSpc>
                          <a:spcPct val="150000"/>
                        </a:lnSpc>
                        <a:spcBef>
                          <a:spcPts val="0"/>
                        </a:spcBef>
                        <a:spcAft>
                          <a:spcPts val="800"/>
                        </a:spcAft>
                      </a:pPr>
                      <a:r>
                        <a:rPr lang="en-US" sz="1200" dirty="0">
                          <a:effectLst/>
                          <a:latin typeface="+mj-lt"/>
                          <a:ea typeface="Times New Roman" panose="02020603050405020304" pitchFamily="18" charset="0"/>
                          <a:cs typeface="Times New Roman" panose="02020603050405020304" pitchFamily="18" charset="0"/>
                        </a:rPr>
                        <a:t> </a:t>
                      </a:r>
                      <a:endParaRPr lang="en-IN" sz="1200" dirty="0">
                        <a:effectLst/>
                        <a:latin typeface="+mj-lt"/>
                        <a:ea typeface="Times New Roman" panose="02020603050405020304" pitchFamily="18" charset="0"/>
                        <a:cs typeface="Times New Roman" panose="02020603050405020304" pitchFamily="18" charset="0"/>
                      </a:endParaRPr>
                    </a:p>
                  </a:txBody>
                  <a:tcPr marL="44165" marR="44165" marT="43200" marB="432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50000"/>
                        </a:lnSpc>
                        <a:spcBef>
                          <a:spcPts val="0"/>
                        </a:spcBef>
                        <a:spcAft>
                          <a:spcPts val="800"/>
                        </a:spcAft>
                      </a:pPr>
                      <a:r>
                        <a:rPr lang="en-US" sz="1400" b="1" dirty="0">
                          <a:effectLst/>
                          <a:latin typeface="+mj-lt"/>
                          <a:ea typeface="Times New Roman" panose="02020603050405020304" pitchFamily="18" charset="0"/>
                          <a:cs typeface="Times New Roman" panose="02020603050405020304" pitchFamily="18" charset="0"/>
                        </a:rPr>
                        <a:t>Parent-country</a:t>
                      </a:r>
                      <a:endParaRPr lang="en-IN" sz="1400" dirty="0">
                        <a:effectLst/>
                        <a:latin typeface="+mj-lt"/>
                        <a:ea typeface="Times New Roman" panose="02020603050405020304" pitchFamily="18" charset="0"/>
                        <a:cs typeface="Times New Roman" panose="02020603050405020304" pitchFamily="18" charset="0"/>
                      </a:endParaRPr>
                    </a:p>
                  </a:txBody>
                  <a:tcPr marL="44165" marR="44165" marT="43200" marB="43200" anchor="ctr">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50000"/>
                        </a:lnSpc>
                        <a:spcBef>
                          <a:spcPts val="0"/>
                        </a:spcBef>
                        <a:spcAft>
                          <a:spcPts val="800"/>
                        </a:spcAft>
                      </a:pPr>
                      <a:r>
                        <a:rPr lang="en-US" sz="1400" b="1" dirty="0">
                          <a:effectLst/>
                          <a:latin typeface="+mj-lt"/>
                          <a:ea typeface="Times New Roman" panose="02020603050405020304" pitchFamily="18" charset="0"/>
                          <a:cs typeface="Times New Roman" panose="02020603050405020304" pitchFamily="18" charset="0"/>
                        </a:rPr>
                        <a:t>Host-country</a:t>
                      </a:r>
                      <a:endParaRPr lang="en-IN" sz="1400" dirty="0">
                        <a:effectLst/>
                        <a:latin typeface="+mj-lt"/>
                        <a:ea typeface="Times New Roman" panose="02020603050405020304" pitchFamily="18" charset="0"/>
                        <a:cs typeface="Times New Roman" panose="02020603050405020304" pitchFamily="18" charset="0"/>
                      </a:endParaRPr>
                    </a:p>
                  </a:txBody>
                  <a:tcPr marL="44165" marR="44165" marT="43200" marB="43200" anchor="ctr">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50000"/>
                        </a:lnSpc>
                        <a:spcBef>
                          <a:spcPts val="0"/>
                        </a:spcBef>
                        <a:spcAft>
                          <a:spcPts val="800"/>
                        </a:spcAft>
                      </a:pPr>
                      <a:r>
                        <a:rPr lang="en-US" sz="1400" b="1" dirty="0">
                          <a:effectLst/>
                          <a:latin typeface="+mj-lt"/>
                          <a:ea typeface="Times New Roman" panose="02020603050405020304" pitchFamily="18" charset="0"/>
                          <a:cs typeface="Times New Roman" panose="02020603050405020304" pitchFamily="18" charset="0"/>
                        </a:rPr>
                        <a:t>Third-country</a:t>
                      </a:r>
                      <a:endParaRPr lang="en-IN" sz="1400" dirty="0">
                        <a:effectLst/>
                        <a:latin typeface="+mj-lt"/>
                        <a:ea typeface="Times New Roman" panose="02020603050405020304" pitchFamily="18" charset="0"/>
                        <a:cs typeface="Times New Roman" panose="02020603050405020304" pitchFamily="18" charset="0"/>
                      </a:endParaRPr>
                    </a:p>
                  </a:txBody>
                  <a:tcPr marL="44165" marR="44165" marT="43200" marB="43200" anchor="ctr">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extLst>
                  <a:ext uri="{0D108BD9-81ED-4DB2-BD59-A6C34878D82A}">
                    <a16:rowId xmlns:a16="http://schemas.microsoft.com/office/drawing/2014/main" val="3571633980"/>
                  </a:ext>
                </a:extLst>
              </a:tr>
              <a:tr h="1109688">
                <a:tc rowSpan="4">
                  <a:txBody>
                    <a:bodyPr/>
                    <a:lstStyle/>
                    <a:p>
                      <a:pPr marL="0" marR="0">
                        <a:lnSpc>
                          <a:spcPct val="107000"/>
                        </a:lnSpc>
                        <a:spcBef>
                          <a:spcPts val="0"/>
                        </a:spcBef>
                        <a:spcAft>
                          <a:spcPts val="800"/>
                        </a:spcAft>
                      </a:pPr>
                      <a:r>
                        <a:rPr lang="en-US" sz="1200" dirty="0">
                          <a:effectLst/>
                          <a:latin typeface="+mj-lt"/>
                          <a:ea typeface="Times New Roman" panose="02020603050405020304" pitchFamily="18" charset="0"/>
                          <a:cs typeface="Times New Roman" panose="02020603050405020304" pitchFamily="18" charset="0"/>
                        </a:rPr>
                        <a:t>Advantages</a:t>
                      </a:r>
                      <a:endParaRPr lang="en-IN" sz="1200" dirty="0">
                        <a:effectLst/>
                        <a:latin typeface="+mj-lt"/>
                        <a:ea typeface="Times New Roman" panose="02020603050405020304" pitchFamily="18" charset="0"/>
                        <a:cs typeface="Times New Roman" panose="02020603050405020304" pitchFamily="18" charset="0"/>
                      </a:endParaRPr>
                    </a:p>
                    <a:p>
                      <a:pPr marL="0" marR="0">
                        <a:lnSpc>
                          <a:spcPct val="107000"/>
                        </a:lnSpc>
                        <a:spcBef>
                          <a:spcPts val="0"/>
                        </a:spcBef>
                        <a:spcAft>
                          <a:spcPts val="800"/>
                        </a:spcAft>
                      </a:pPr>
                      <a:r>
                        <a:rPr lang="en-US" sz="1200" dirty="0">
                          <a:effectLst/>
                          <a:latin typeface="+mj-lt"/>
                          <a:ea typeface="Times New Roman" panose="02020603050405020304" pitchFamily="18" charset="0"/>
                          <a:cs typeface="Times New Roman" panose="02020603050405020304" pitchFamily="18" charset="0"/>
                        </a:rPr>
                        <a:t> </a:t>
                      </a:r>
                      <a:endParaRPr lang="en-IN" sz="1200" dirty="0">
                        <a:effectLst/>
                        <a:latin typeface="+mj-lt"/>
                        <a:ea typeface="Times New Roman" panose="02020603050405020304" pitchFamily="18" charset="0"/>
                        <a:cs typeface="Times New Roman" panose="02020603050405020304" pitchFamily="18" charset="0"/>
                      </a:endParaRPr>
                    </a:p>
                    <a:p>
                      <a:pPr marL="0" marR="0">
                        <a:lnSpc>
                          <a:spcPct val="107000"/>
                        </a:lnSpc>
                        <a:spcBef>
                          <a:spcPts val="0"/>
                        </a:spcBef>
                        <a:spcAft>
                          <a:spcPts val="800"/>
                        </a:spcAft>
                      </a:pPr>
                      <a:r>
                        <a:rPr lang="en-US" sz="1200" dirty="0">
                          <a:effectLst/>
                          <a:latin typeface="+mj-lt"/>
                          <a:ea typeface="Times New Roman" panose="02020603050405020304" pitchFamily="18" charset="0"/>
                          <a:cs typeface="Times New Roman" panose="02020603050405020304" pitchFamily="18" charset="0"/>
                        </a:rPr>
                        <a:t> </a:t>
                      </a:r>
                      <a:endParaRPr lang="en-IN" sz="1200" dirty="0">
                        <a:effectLst/>
                        <a:latin typeface="+mj-lt"/>
                        <a:ea typeface="Times New Roman" panose="02020603050405020304" pitchFamily="18" charset="0"/>
                        <a:cs typeface="Times New Roman" panose="02020603050405020304" pitchFamily="18" charset="0"/>
                      </a:endParaRPr>
                    </a:p>
                    <a:p>
                      <a:pPr marL="0" marR="0">
                        <a:lnSpc>
                          <a:spcPct val="107000"/>
                        </a:lnSpc>
                        <a:spcBef>
                          <a:spcPts val="0"/>
                        </a:spcBef>
                        <a:spcAft>
                          <a:spcPts val="800"/>
                        </a:spcAft>
                      </a:pPr>
                      <a:r>
                        <a:rPr lang="en-US" sz="1200" dirty="0">
                          <a:effectLst/>
                          <a:latin typeface="+mj-lt"/>
                          <a:ea typeface="Times New Roman" panose="02020603050405020304" pitchFamily="18" charset="0"/>
                          <a:cs typeface="Times New Roman" panose="02020603050405020304" pitchFamily="18" charset="0"/>
                        </a:rPr>
                        <a:t> </a:t>
                      </a:r>
                      <a:endParaRPr lang="en-IN" sz="1200" dirty="0">
                        <a:effectLst/>
                        <a:latin typeface="+mj-lt"/>
                        <a:ea typeface="Times New Roman" panose="02020603050405020304" pitchFamily="18" charset="0"/>
                        <a:cs typeface="Times New Roman" panose="02020603050405020304" pitchFamily="18" charset="0"/>
                      </a:endParaRPr>
                    </a:p>
                  </a:txBody>
                  <a:tcPr marL="44165" marR="44165" marT="43200" marB="432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342900" marR="0" lvl="0" indent="-342900">
                        <a:lnSpc>
                          <a:spcPct val="107000"/>
                        </a:lnSpc>
                        <a:spcBef>
                          <a:spcPts val="0"/>
                        </a:spcBef>
                        <a:spcAft>
                          <a:spcPts val="800"/>
                        </a:spcAft>
                        <a:buFont typeface="Symbol" panose="05050102010706020507" pitchFamily="18" charset="2"/>
                        <a:buChar char=""/>
                      </a:pPr>
                      <a:r>
                        <a:rPr lang="en-US" sz="1200" dirty="0">
                          <a:effectLst/>
                          <a:latin typeface="+mj-lt"/>
                          <a:ea typeface="Times New Roman" panose="02020603050405020304" pitchFamily="18" charset="0"/>
                          <a:cs typeface="Times New Roman" panose="02020603050405020304" pitchFamily="18" charset="0"/>
                        </a:rPr>
                        <a:t>Generally have a better understanding of the organization, strategy, structure, and culture of the business</a:t>
                      </a:r>
                      <a:endParaRPr lang="en-IN" sz="1200" dirty="0">
                        <a:effectLst/>
                        <a:latin typeface="+mj-lt"/>
                        <a:ea typeface="Times New Roman" panose="02020603050405020304" pitchFamily="18" charset="0"/>
                        <a:cs typeface="Times New Roman" panose="02020603050405020304" pitchFamily="18" charset="0"/>
                      </a:endParaRPr>
                    </a:p>
                  </a:txBody>
                  <a:tcPr marL="44165" marR="44165" marT="43200" marB="432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342900" marR="0" lvl="0" indent="-342900">
                        <a:lnSpc>
                          <a:spcPct val="107000"/>
                        </a:lnSpc>
                        <a:spcBef>
                          <a:spcPts val="0"/>
                        </a:spcBef>
                        <a:spcAft>
                          <a:spcPts val="800"/>
                        </a:spcAft>
                        <a:buFont typeface="Symbol" panose="05050102010706020507" pitchFamily="18" charset="2"/>
                        <a:buChar char=""/>
                      </a:pPr>
                      <a:r>
                        <a:rPr lang="en-US" sz="1200" dirty="0">
                          <a:effectLst/>
                          <a:latin typeface="+mj-lt"/>
                          <a:ea typeface="Times New Roman" panose="02020603050405020304" pitchFamily="18" charset="0"/>
                          <a:cs typeface="Times New Roman" panose="02020603050405020304" pitchFamily="18" charset="0"/>
                        </a:rPr>
                        <a:t>Minimizes language and culture problems</a:t>
                      </a:r>
                      <a:endParaRPr lang="en-IN" sz="1200" dirty="0">
                        <a:effectLst/>
                        <a:latin typeface="+mj-lt"/>
                        <a:ea typeface="Times New Roman" panose="02020603050405020304" pitchFamily="18" charset="0"/>
                        <a:cs typeface="Times New Roman" panose="02020603050405020304" pitchFamily="18" charset="0"/>
                      </a:endParaRPr>
                    </a:p>
                  </a:txBody>
                  <a:tcPr marL="44165" marR="44165" marT="43200" marB="432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342900" marR="0" lvl="0" indent="-342900">
                        <a:lnSpc>
                          <a:spcPct val="107000"/>
                        </a:lnSpc>
                        <a:spcBef>
                          <a:spcPts val="0"/>
                        </a:spcBef>
                        <a:spcAft>
                          <a:spcPts val="800"/>
                        </a:spcAft>
                        <a:buFont typeface="Symbol" panose="05050102010706020507" pitchFamily="18" charset="2"/>
                        <a:buChar char=""/>
                      </a:pPr>
                      <a:r>
                        <a:rPr lang="en-US" sz="1200" dirty="0">
                          <a:effectLst/>
                          <a:latin typeface="+mj-lt"/>
                          <a:ea typeface="Times New Roman" panose="02020603050405020304" pitchFamily="18" charset="0"/>
                          <a:cs typeface="Times New Roman" panose="02020603050405020304" pitchFamily="18" charset="0"/>
                        </a:rPr>
                        <a:t>Can hire the best talent from wherever they are located</a:t>
                      </a:r>
                      <a:endParaRPr lang="en-IN" sz="1200" dirty="0">
                        <a:effectLst/>
                        <a:latin typeface="+mj-lt"/>
                        <a:ea typeface="Times New Roman" panose="02020603050405020304" pitchFamily="18" charset="0"/>
                        <a:cs typeface="Times New Roman" panose="02020603050405020304" pitchFamily="18" charset="0"/>
                      </a:endParaRPr>
                    </a:p>
                  </a:txBody>
                  <a:tcPr marL="44165" marR="44165" marT="43200" marB="432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99937297"/>
                  </a:ext>
                </a:extLst>
              </a:tr>
              <a:tr h="696229">
                <a:tc vMerge="1">
                  <a:txBody>
                    <a:bodyPr/>
                    <a:lstStyle/>
                    <a:p>
                      <a:pPr marL="0" marR="0">
                        <a:lnSpc>
                          <a:spcPct val="107000"/>
                        </a:lnSpc>
                        <a:spcBef>
                          <a:spcPts val="0"/>
                        </a:spcBef>
                        <a:spcAft>
                          <a:spcPts val="800"/>
                        </a:spcAft>
                      </a:pPr>
                      <a:endParaRPr lang="en-IN"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4165" marR="44165" marT="0" marB="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rgbClr val="DAEEF3"/>
                    </a:solidFill>
                  </a:tcPr>
                </a:tc>
                <a:tc>
                  <a:txBody>
                    <a:bodyPr/>
                    <a:lstStyle/>
                    <a:p>
                      <a:pPr marL="342900" marR="0" lvl="0" indent="-342900">
                        <a:lnSpc>
                          <a:spcPct val="107000"/>
                        </a:lnSpc>
                        <a:spcBef>
                          <a:spcPts val="0"/>
                        </a:spcBef>
                        <a:spcAft>
                          <a:spcPts val="800"/>
                        </a:spcAft>
                        <a:buFont typeface="Symbol" panose="05050102010706020507" pitchFamily="18" charset="2"/>
                        <a:buChar char=""/>
                      </a:pPr>
                      <a:r>
                        <a:rPr lang="en-US" sz="1200">
                          <a:effectLst/>
                          <a:latin typeface="+mj-lt"/>
                          <a:ea typeface="Times New Roman" panose="02020603050405020304" pitchFamily="18" charset="0"/>
                          <a:cs typeface="Times New Roman" panose="02020603050405020304" pitchFamily="18" charset="0"/>
                        </a:rPr>
                        <a:t>Allows managers to gain international experience</a:t>
                      </a:r>
                      <a:endParaRPr lang="en-IN" sz="1200">
                        <a:effectLst/>
                        <a:latin typeface="+mj-lt"/>
                        <a:ea typeface="Times New Roman" panose="02020603050405020304" pitchFamily="18" charset="0"/>
                        <a:cs typeface="Times New Roman" panose="02020603050405020304" pitchFamily="18" charset="0"/>
                      </a:endParaRPr>
                    </a:p>
                  </a:txBody>
                  <a:tcPr marL="44165" marR="44165" marT="43200" marB="432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342900" marR="0" lvl="0" indent="-342900">
                        <a:lnSpc>
                          <a:spcPct val="107000"/>
                        </a:lnSpc>
                        <a:spcBef>
                          <a:spcPts val="0"/>
                        </a:spcBef>
                        <a:spcAft>
                          <a:spcPts val="800"/>
                        </a:spcAft>
                        <a:buFont typeface="Symbol" panose="05050102010706020507" pitchFamily="18" charset="2"/>
                        <a:buChar char=""/>
                      </a:pPr>
                      <a:r>
                        <a:rPr lang="en-US" sz="1200" dirty="0">
                          <a:effectLst/>
                          <a:latin typeface="+mj-lt"/>
                          <a:ea typeface="Times New Roman" panose="02020603050405020304" pitchFamily="18" charset="0"/>
                          <a:cs typeface="Times New Roman" panose="02020603050405020304" pitchFamily="18" charset="0"/>
                        </a:rPr>
                        <a:t>Compensation is generally easier and is based on local pay scale</a:t>
                      </a:r>
                      <a:endParaRPr lang="en-IN" sz="1200" dirty="0">
                        <a:effectLst/>
                        <a:latin typeface="+mj-lt"/>
                        <a:ea typeface="Times New Roman" panose="02020603050405020304" pitchFamily="18" charset="0"/>
                        <a:cs typeface="Times New Roman" panose="02020603050405020304" pitchFamily="18" charset="0"/>
                      </a:endParaRPr>
                    </a:p>
                  </a:txBody>
                  <a:tcPr marL="44165" marR="44165" marT="43200" marB="432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342900" marR="0" lvl="0" indent="-342900">
                        <a:lnSpc>
                          <a:spcPct val="107000"/>
                        </a:lnSpc>
                        <a:spcBef>
                          <a:spcPts val="0"/>
                        </a:spcBef>
                        <a:spcAft>
                          <a:spcPts val="800"/>
                        </a:spcAft>
                        <a:buFont typeface="Symbol" panose="05050102010706020507" pitchFamily="18" charset="2"/>
                        <a:buChar char=""/>
                      </a:pPr>
                      <a:r>
                        <a:rPr lang="en-US" sz="1200" dirty="0">
                          <a:effectLst/>
                          <a:latin typeface="+mj-lt"/>
                          <a:ea typeface="Times New Roman" panose="02020603050405020304" pitchFamily="18" charset="0"/>
                          <a:cs typeface="Times New Roman" panose="02020603050405020304" pitchFamily="18" charset="0"/>
                        </a:rPr>
                        <a:t>May be less expensive than either parent- or host-country managers</a:t>
                      </a:r>
                      <a:endParaRPr lang="en-IN" sz="1200" dirty="0">
                        <a:effectLst/>
                        <a:latin typeface="+mj-lt"/>
                        <a:ea typeface="Times New Roman" panose="02020603050405020304" pitchFamily="18" charset="0"/>
                        <a:cs typeface="Times New Roman" panose="02020603050405020304" pitchFamily="18" charset="0"/>
                      </a:endParaRPr>
                    </a:p>
                  </a:txBody>
                  <a:tcPr marL="44165" marR="44165" marT="43200" marB="432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2189106234"/>
                  </a:ext>
                </a:extLst>
              </a:tr>
              <a:tr h="1185285">
                <a:tc vMerge="1">
                  <a:txBody>
                    <a:bodyPr/>
                    <a:lstStyle/>
                    <a:p>
                      <a:pPr marL="0" marR="0">
                        <a:lnSpc>
                          <a:spcPct val="107000"/>
                        </a:lnSpc>
                        <a:spcBef>
                          <a:spcPts val="0"/>
                        </a:spcBef>
                        <a:spcAft>
                          <a:spcPts val="800"/>
                        </a:spcAft>
                      </a:pPr>
                      <a:endParaRPr lang="en-IN"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4165" marR="44165" marT="0" marB="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rgbClr val="B6DDE8"/>
                    </a:solidFill>
                  </a:tcPr>
                </a:tc>
                <a:tc>
                  <a:txBody>
                    <a:bodyPr/>
                    <a:lstStyle/>
                    <a:p>
                      <a:pPr marL="342900" marR="0" lvl="0" indent="-342900">
                        <a:lnSpc>
                          <a:spcPct val="107000"/>
                        </a:lnSpc>
                        <a:spcBef>
                          <a:spcPts val="0"/>
                        </a:spcBef>
                        <a:spcAft>
                          <a:spcPts val="800"/>
                        </a:spcAft>
                        <a:buFont typeface="Symbol" panose="05050102010706020507" pitchFamily="18" charset="2"/>
                        <a:buChar char=""/>
                      </a:pPr>
                      <a:r>
                        <a:rPr lang="en-US" sz="1200" dirty="0">
                          <a:effectLst/>
                          <a:latin typeface="+mj-lt"/>
                          <a:ea typeface="Times New Roman" panose="02020603050405020304" pitchFamily="18" charset="0"/>
                          <a:cs typeface="Times New Roman" panose="02020603050405020304" pitchFamily="18" charset="0"/>
                        </a:rPr>
                        <a:t>More effective communication with parent-country management</a:t>
                      </a:r>
                      <a:endParaRPr lang="en-IN" sz="1200" dirty="0">
                        <a:effectLst/>
                        <a:latin typeface="+mj-lt"/>
                        <a:ea typeface="Times New Roman" panose="02020603050405020304" pitchFamily="18" charset="0"/>
                        <a:cs typeface="Times New Roman" panose="02020603050405020304" pitchFamily="18" charset="0"/>
                      </a:endParaRPr>
                    </a:p>
                  </a:txBody>
                  <a:tcPr marL="44165" marR="44165" marT="43200" marB="432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342900" marR="0" lvl="0" indent="-342900">
                        <a:lnSpc>
                          <a:spcPct val="107000"/>
                        </a:lnSpc>
                        <a:spcBef>
                          <a:spcPts val="0"/>
                        </a:spcBef>
                        <a:spcAft>
                          <a:spcPts val="800"/>
                        </a:spcAft>
                        <a:buFont typeface="Symbol" panose="05050102010706020507" pitchFamily="18" charset="2"/>
                        <a:buChar char=""/>
                      </a:pPr>
                      <a:r>
                        <a:rPr lang="en-US" sz="1200">
                          <a:effectLst/>
                          <a:latin typeface="+mj-lt"/>
                          <a:ea typeface="Times New Roman" panose="02020603050405020304" pitchFamily="18" charset="0"/>
                          <a:cs typeface="Times New Roman" panose="02020603050405020304" pitchFamily="18" charset="0"/>
                        </a:rPr>
                        <a:t>Less expensive than moving someone to the country</a:t>
                      </a:r>
                      <a:endParaRPr lang="en-IN" sz="1200">
                        <a:effectLst/>
                        <a:latin typeface="+mj-lt"/>
                        <a:ea typeface="Times New Roman" panose="02020603050405020304" pitchFamily="18" charset="0"/>
                        <a:cs typeface="Times New Roman" panose="02020603050405020304" pitchFamily="18" charset="0"/>
                      </a:endParaRPr>
                    </a:p>
                  </a:txBody>
                  <a:tcPr marL="44165" marR="44165" marT="43200" marB="432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342900" marR="0" lvl="0" indent="-342900">
                        <a:lnSpc>
                          <a:spcPct val="107000"/>
                        </a:lnSpc>
                        <a:spcBef>
                          <a:spcPts val="0"/>
                        </a:spcBef>
                        <a:spcAft>
                          <a:spcPts val="800"/>
                        </a:spcAft>
                        <a:buFont typeface="Symbol" panose="05050102010706020507" pitchFamily="18" charset="2"/>
                        <a:buChar char=""/>
                      </a:pPr>
                      <a:r>
                        <a:rPr lang="en-US" sz="1200" dirty="0">
                          <a:effectLst/>
                          <a:latin typeface="+mj-lt"/>
                          <a:ea typeface="Times New Roman" panose="02020603050405020304" pitchFamily="18" charset="0"/>
                          <a:cs typeface="Times New Roman" panose="02020603050405020304" pitchFamily="18" charset="0"/>
                        </a:rPr>
                        <a:t>May be more advantageous than parent-country managers due to similar culture and/or language with host</a:t>
                      </a:r>
                      <a:endParaRPr lang="en-IN" sz="1200" dirty="0">
                        <a:effectLst/>
                        <a:latin typeface="+mj-lt"/>
                        <a:ea typeface="Times New Roman" panose="02020603050405020304" pitchFamily="18" charset="0"/>
                        <a:cs typeface="Times New Roman" panose="02020603050405020304" pitchFamily="18" charset="0"/>
                      </a:endParaRPr>
                    </a:p>
                  </a:txBody>
                  <a:tcPr marL="44165" marR="44165" marT="43200" marB="432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3741192920"/>
                  </a:ext>
                </a:extLst>
              </a:tr>
              <a:tr h="626875">
                <a:tc vMerge="1">
                  <a:txBody>
                    <a:bodyPr/>
                    <a:lstStyle/>
                    <a:p>
                      <a:pPr marL="0" marR="0">
                        <a:lnSpc>
                          <a:spcPct val="107000"/>
                        </a:lnSpc>
                        <a:spcBef>
                          <a:spcPts val="0"/>
                        </a:spcBef>
                        <a:spcAft>
                          <a:spcPts val="800"/>
                        </a:spcAft>
                      </a:pPr>
                      <a:endParaRPr lang="en-IN"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4165" marR="44165" marT="0" marB="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rgbClr val="DAEEF3"/>
                    </a:solidFill>
                  </a:tcPr>
                </a:tc>
                <a:tc>
                  <a:txBody>
                    <a:bodyPr/>
                    <a:lstStyle/>
                    <a:p>
                      <a:pPr marL="457200" marR="0" indent="0">
                        <a:lnSpc>
                          <a:spcPct val="107000"/>
                        </a:lnSpc>
                        <a:spcBef>
                          <a:spcPts val="0"/>
                        </a:spcBef>
                        <a:spcAft>
                          <a:spcPts val="800"/>
                        </a:spcAft>
                      </a:pPr>
                      <a:r>
                        <a:rPr lang="en-US" sz="1200">
                          <a:effectLst/>
                          <a:latin typeface="+mj-lt"/>
                          <a:ea typeface="Times New Roman" panose="02020603050405020304" pitchFamily="18" charset="0"/>
                          <a:cs typeface="Times New Roman" panose="02020603050405020304" pitchFamily="18" charset="0"/>
                        </a:rPr>
                        <a:t> </a:t>
                      </a:r>
                      <a:endParaRPr lang="en-IN" sz="1200">
                        <a:effectLst/>
                        <a:latin typeface="+mj-lt"/>
                        <a:ea typeface="Times New Roman" panose="02020603050405020304" pitchFamily="18" charset="0"/>
                        <a:cs typeface="Times New Roman" panose="02020603050405020304" pitchFamily="18" charset="0"/>
                      </a:endParaRPr>
                    </a:p>
                  </a:txBody>
                  <a:tcPr marL="44165" marR="44165" marT="43200" marB="432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342900" marR="0" lvl="0" indent="-342900">
                        <a:lnSpc>
                          <a:spcPct val="107000"/>
                        </a:lnSpc>
                        <a:spcBef>
                          <a:spcPts val="0"/>
                        </a:spcBef>
                        <a:spcAft>
                          <a:spcPts val="800"/>
                        </a:spcAft>
                        <a:buFont typeface="Symbol" panose="05050102010706020507" pitchFamily="18" charset="2"/>
                        <a:buChar char=""/>
                      </a:pPr>
                      <a:r>
                        <a:rPr lang="en-US" sz="1200">
                          <a:effectLst/>
                          <a:latin typeface="+mj-lt"/>
                          <a:ea typeface="Times New Roman" panose="02020603050405020304" pitchFamily="18" charset="0"/>
                          <a:cs typeface="Times New Roman" panose="02020603050405020304" pitchFamily="18" charset="0"/>
                        </a:rPr>
                        <a:t>Better understanding of local business laws, culture, and customs </a:t>
                      </a:r>
                      <a:endParaRPr lang="en-IN" sz="1200">
                        <a:effectLst/>
                        <a:latin typeface="+mj-lt"/>
                        <a:ea typeface="Times New Roman" panose="02020603050405020304" pitchFamily="18" charset="0"/>
                        <a:cs typeface="Times New Roman" panose="02020603050405020304" pitchFamily="18" charset="0"/>
                      </a:endParaRPr>
                    </a:p>
                  </a:txBody>
                  <a:tcPr marL="44165" marR="44165" marT="43200" marB="432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457200" marR="0" indent="0">
                        <a:lnSpc>
                          <a:spcPct val="107000"/>
                        </a:lnSpc>
                        <a:spcBef>
                          <a:spcPts val="0"/>
                        </a:spcBef>
                        <a:spcAft>
                          <a:spcPts val="800"/>
                        </a:spcAft>
                      </a:pPr>
                      <a:r>
                        <a:rPr lang="en-US" sz="1200" dirty="0">
                          <a:effectLst/>
                          <a:latin typeface="+mj-lt"/>
                          <a:ea typeface="Times New Roman" panose="02020603050405020304" pitchFamily="18" charset="0"/>
                          <a:cs typeface="Times New Roman" panose="02020603050405020304" pitchFamily="18" charset="0"/>
                        </a:rPr>
                        <a:t> </a:t>
                      </a:r>
                      <a:endParaRPr lang="en-IN" sz="1200" dirty="0">
                        <a:effectLst/>
                        <a:latin typeface="+mj-lt"/>
                        <a:ea typeface="Times New Roman" panose="02020603050405020304" pitchFamily="18" charset="0"/>
                        <a:cs typeface="Times New Roman" panose="02020603050405020304" pitchFamily="18" charset="0"/>
                      </a:endParaRPr>
                    </a:p>
                  </a:txBody>
                  <a:tcPr marL="44165" marR="44165" marT="43200" marB="432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1261620399"/>
                  </a:ext>
                </a:extLst>
              </a:tr>
            </a:tbl>
          </a:graphicData>
        </a:graphic>
      </p:graphicFrame>
    </p:spTree>
    <p:extLst>
      <p:ext uri="{BB962C8B-B14F-4D97-AF65-F5344CB8AC3E}">
        <p14:creationId xmlns:p14="http://schemas.microsoft.com/office/powerpoint/2010/main" val="14339310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561B0F74-09A5-489A-9583-6307195A64A6}" type="slidenum">
              <a:rPr lang="en-US" smtClean="0"/>
              <a:pPr/>
              <a:t>22</a:t>
            </a:fld>
            <a:endParaRPr lang="en-US" dirty="0"/>
          </a:p>
        </p:txBody>
      </p:sp>
      <p:sp>
        <p:nvSpPr>
          <p:cNvPr id="6" name="Title 5"/>
          <p:cNvSpPr>
            <a:spLocks noGrp="1"/>
          </p:cNvSpPr>
          <p:nvPr>
            <p:ph type="title"/>
          </p:nvPr>
        </p:nvSpPr>
        <p:spPr>
          <a:xfrm>
            <a:off x="0" y="127821"/>
            <a:ext cx="12192000" cy="924916"/>
          </a:xfrm>
        </p:spPr>
        <p:txBody>
          <a:bodyPr>
            <a:noAutofit/>
          </a:bodyPr>
          <a:lstStyle/>
          <a:p>
            <a:r>
              <a:rPr lang="en-US" sz="3200" b="1" dirty="0">
                <a:solidFill>
                  <a:srgbClr val="003399"/>
                </a:solidFill>
              </a:rPr>
              <a:t>Disadvantages of Parent-, Host-, and Third-country Nationals</a:t>
            </a:r>
          </a:p>
        </p:txBody>
      </p:sp>
      <p:sp>
        <p:nvSpPr>
          <p:cNvPr id="7" name="Rectangle 6"/>
          <p:cNvSpPr/>
          <p:nvPr/>
        </p:nvSpPr>
        <p:spPr>
          <a:xfrm>
            <a:off x="1458328" y="5117494"/>
            <a:ext cx="9144000" cy="600164"/>
          </a:xfrm>
          <a:prstGeom prst="rect">
            <a:avLst/>
          </a:prstGeom>
        </p:spPr>
        <p:txBody>
          <a:bodyPr wrap="square">
            <a:spAutoFit/>
          </a:bodyPr>
          <a:lstStyle/>
          <a:p>
            <a:pPr algn="ctr"/>
            <a:r>
              <a:rPr lang="en-US" sz="1100" dirty="0"/>
              <a:t>Source: </a:t>
            </a:r>
            <a:r>
              <a:rPr lang="en-US" sz="1100" dirty="0" err="1"/>
              <a:t>Dörrenbächer</a:t>
            </a:r>
            <a:r>
              <a:rPr lang="en-US" sz="1100" dirty="0"/>
              <a:t>, C., </a:t>
            </a:r>
            <a:r>
              <a:rPr lang="en-US" sz="1100" dirty="0" err="1"/>
              <a:t>Gammelgaard</a:t>
            </a:r>
            <a:r>
              <a:rPr lang="en-US" sz="1100" dirty="0"/>
              <a:t>, J., McDonald, F., Stephan, A., &amp; </a:t>
            </a:r>
            <a:r>
              <a:rPr lang="en-US" sz="1100" dirty="0" err="1"/>
              <a:t>Tüselmann</a:t>
            </a:r>
            <a:r>
              <a:rPr lang="en-US" sz="1100" dirty="0"/>
              <a:t>, H. (2013). Staffing foreign subsidiaries with parent country nationals or host country nationals? Insights from European subsidiaries (No. 74). Working Papers of the Institute of Management Berlin at the Berlin School of Economics and Law (HWR Berlin</a:t>
            </a:r>
          </a:p>
        </p:txBody>
      </p:sp>
      <p:sp>
        <p:nvSpPr>
          <p:cNvPr id="10" name="Footer Placeholder 9"/>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graphicFrame>
        <p:nvGraphicFramePr>
          <p:cNvPr id="8" name="Table 7">
            <a:extLst>
              <a:ext uri="{FF2B5EF4-FFF2-40B4-BE49-F238E27FC236}">
                <a16:creationId xmlns:a16="http://schemas.microsoft.com/office/drawing/2014/main" id="{BE22D990-4585-4D83-90D8-F84849AF93DB}"/>
              </a:ext>
            </a:extLst>
          </p:cNvPr>
          <p:cNvGraphicFramePr>
            <a:graphicFrameLocks noGrp="1"/>
          </p:cNvGraphicFramePr>
          <p:nvPr>
            <p:extLst>
              <p:ext uri="{D42A27DB-BD31-4B8C-83A1-F6EECF244321}">
                <p14:modId xmlns:p14="http://schemas.microsoft.com/office/powerpoint/2010/main" val="3110278811"/>
              </p:ext>
            </p:extLst>
          </p:nvPr>
        </p:nvGraphicFramePr>
        <p:xfrm>
          <a:off x="737739" y="1036695"/>
          <a:ext cx="10585177" cy="3977153"/>
        </p:xfrm>
        <a:graphic>
          <a:graphicData uri="http://schemas.openxmlformats.org/drawingml/2006/table">
            <a:tbl>
              <a:tblPr/>
              <a:tblGrid>
                <a:gridCol w="2296984">
                  <a:extLst>
                    <a:ext uri="{9D8B030D-6E8A-4147-A177-3AD203B41FA5}">
                      <a16:colId xmlns:a16="http://schemas.microsoft.com/office/drawing/2014/main" val="594700429"/>
                    </a:ext>
                  </a:extLst>
                </a:gridCol>
                <a:gridCol w="2567963">
                  <a:extLst>
                    <a:ext uri="{9D8B030D-6E8A-4147-A177-3AD203B41FA5}">
                      <a16:colId xmlns:a16="http://schemas.microsoft.com/office/drawing/2014/main" val="3288010721"/>
                    </a:ext>
                  </a:extLst>
                </a:gridCol>
                <a:gridCol w="3073935">
                  <a:extLst>
                    <a:ext uri="{9D8B030D-6E8A-4147-A177-3AD203B41FA5}">
                      <a16:colId xmlns:a16="http://schemas.microsoft.com/office/drawing/2014/main" val="119854093"/>
                    </a:ext>
                  </a:extLst>
                </a:gridCol>
                <a:gridCol w="2646295">
                  <a:extLst>
                    <a:ext uri="{9D8B030D-6E8A-4147-A177-3AD203B41FA5}">
                      <a16:colId xmlns:a16="http://schemas.microsoft.com/office/drawing/2014/main" val="4077731934"/>
                    </a:ext>
                  </a:extLst>
                </a:gridCol>
              </a:tblGrid>
              <a:tr h="519539">
                <a:tc>
                  <a:txBody>
                    <a:bodyPr/>
                    <a:lstStyle/>
                    <a:p>
                      <a:pPr marL="0" marR="0" algn="ctr">
                        <a:lnSpc>
                          <a:spcPct val="150000"/>
                        </a:lnSpc>
                        <a:spcBef>
                          <a:spcPts val="0"/>
                        </a:spcBef>
                        <a:spcAft>
                          <a:spcPts val="800"/>
                        </a:spcAft>
                      </a:pPr>
                      <a:r>
                        <a:rPr lang="en-US" sz="1400" dirty="0">
                          <a:effectLst/>
                          <a:latin typeface="+mj-lt"/>
                          <a:ea typeface="Times New Roman" panose="02020603050405020304" pitchFamily="18" charset="0"/>
                          <a:cs typeface="Times New Roman" panose="02020603050405020304" pitchFamily="18" charset="0"/>
                        </a:rPr>
                        <a:t> </a:t>
                      </a:r>
                      <a:endParaRPr lang="en-IN" sz="1400" dirty="0">
                        <a:effectLst/>
                        <a:latin typeface="+mj-lt"/>
                        <a:ea typeface="Times New Roman" panose="02020603050405020304" pitchFamily="18" charset="0"/>
                        <a:cs typeface="Times New Roman" panose="02020603050405020304" pitchFamily="18" charset="0"/>
                      </a:endParaRPr>
                    </a:p>
                  </a:txBody>
                  <a:tcPr marL="44165" marR="44165" marT="43200" marB="432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50000"/>
                        </a:lnSpc>
                        <a:spcBef>
                          <a:spcPts val="0"/>
                        </a:spcBef>
                        <a:spcAft>
                          <a:spcPts val="800"/>
                        </a:spcAft>
                      </a:pPr>
                      <a:r>
                        <a:rPr lang="en-US" sz="1400" b="1" dirty="0">
                          <a:effectLst/>
                          <a:latin typeface="+mj-lt"/>
                          <a:ea typeface="Times New Roman" panose="02020603050405020304" pitchFamily="18" charset="0"/>
                          <a:cs typeface="Times New Roman" panose="02020603050405020304" pitchFamily="18" charset="0"/>
                        </a:rPr>
                        <a:t>Parent-country</a:t>
                      </a:r>
                      <a:endParaRPr lang="en-IN" sz="1400" dirty="0">
                        <a:effectLst/>
                        <a:latin typeface="+mj-lt"/>
                        <a:ea typeface="Times New Roman" panose="02020603050405020304" pitchFamily="18" charset="0"/>
                        <a:cs typeface="Times New Roman" panose="02020603050405020304" pitchFamily="18" charset="0"/>
                      </a:endParaRPr>
                    </a:p>
                  </a:txBody>
                  <a:tcPr marL="44165" marR="44165" marT="43200" marB="43200" anchor="ctr">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50000"/>
                        </a:lnSpc>
                        <a:spcBef>
                          <a:spcPts val="0"/>
                        </a:spcBef>
                        <a:spcAft>
                          <a:spcPts val="800"/>
                        </a:spcAft>
                      </a:pPr>
                      <a:r>
                        <a:rPr lang="en-US" sz="1400" b="1" dirty="0">
                          <a:effectLst/>
                          <a:latin typeface="+mj-lt"/>
                          <a:ea typeface="Times New Roman" panose="02020603050405020304" pitchFamily="18" charset="0"/>
                          <a:cs typeface="Times New Roman" panose="02020603050405020304" pitchFamily="18" charset="0"/>
                        </a:rPr>
                        <a:t>Host-country</a:t>
                      </a:r>
                      <a:endParaRPr lang="en-IN" sz="1400" dirty="0">
                        <a:effectLst/>
                        <a:latin typeface="+mj-lt"/>
                        <a:ea typeface="Times New Roman" panose="02020603050405020304" pitchFamily="18" charset="0"/>
                        <a:cs typeface="Times New Roman" panose="02020603050405020304" pitchFamily="18" charset="0"/>
                      </a:endParaRPr>
                    </a:p>
                  </a:txBody>
                  <a:tcPr marL="44165" marR="44165" marT="43200" marB="43200" anchor="ctr">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50000"/>
                        </a:lnSpc>
                        <a:spcBef>
                          <a:spcPts val="0"/>
                        </a:spcBef>
                        <a:spcAft>
                          <a:spcPts val="800"/>
                        </a:spcAft>
                      </a:pPr>
                      <a:r>
                        <a:rPr lang="en-US" sz="1400" b="1" dirty="0">
                          <a:effectLst/>
                          <a:latin typeface="+mj-lt"/>
                          <a:ea typeface="Times New Roman" panose="02020603050405020304" pitchFamily="18" charset="0"/>
                          <a:cs typeface="Times New Roman" panose="02020603050405020304" pitchFamily="18" charset="0"/>
                        </a:rPr>
                        <a:t>Third-country</a:t>
                      </a:r>
                      <a:endParaRPr lang="en-IN" sz="1400" dirty="0">
                        <a:effectLst/>
                        <a:latin typeface="+mj-lt"/>
                        <a:ea typeface="Times New Roman" panose="02020603050405020304" pitchFamily="18" charset="0"/>
                        <a:cs typeface="Times New Roman" panose="02020603050405020304" pitchFamily="18" charset="0"/>
                      </a:endParaRPr>
                    </a:p>
                  </a:txBody>
                  <a:tcPr marL="44165" marR="44165" marT="43200" marB="43200" anchor="ctr">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extLst>
                  <a:ext uri="{0D108BD9-81ED-4DB2-BD59-A6C34878D82A}">
                    <a16:rowId xmlns:a16="http://schemas.microsoft.com/office/drawing/2014/main" val="3571633980"/>
                  </a:ext>
                </a:extLst>
              </a:tr>
              <a:tr h="808641">
                <a:tc rowSpan="4">
                  <a:txBody>
                    <a:bodyPr/>
                    <a:lstStyle/>
                    <a:p>
                      <a:pPr marL="0" marR="0">
                        <a:lnSpc>
                          <a:spcPct val="107000"/>
                        </a:lnSpc>
                        <a:spcBef>
                          <a:spcPts val="0"/>
                        </a:spcBef>
                        <a:spcAft>
                          <a:spcPts val="800"/>
                        </a:spcAft>
                      </a:pPr>
                      <a:r>
                        <a:rPr lang="en-US" sz="1200" dirty="0">
                          <a:effectLst/>
                          <a:latin typeface="+mj-lt"/>
                          <a:ea typeface="Times New Roman" panose="02020603050405020304" pitchFamily="18" charset="0"/>
                          <a:cs typeface="Times New Roman" panose="02020603050405020304" pitchFamily="18" charset="0"/>
                        </a:rPr>
                        <a:t>Disadvantages</a:t>
                      </a:r>
                      <a:endParaRPr lang="en-IN" sz="1200" dirty="0">
                        <a:effectLst/>
                        <a:latin typeface="+mj-lt"/>
                        <a:ea typeface="Times New Roman" panose="02020603050405020304" pitchFamily="18" charset="0"/>
                        <a:cs typeface="Times New Roman" panose="02020603050405020304" pitchFamily="18" charset="0"/>
                      </a:endParaRPr>
                    </a:p>
                    <a:p>
                      <a:pPr marL="0" marR="0">
                        <a:lnSpc>
                          <a:spcPct val="107000"/>
                        </a:lnSpc>
                        <a:spcBef>
                          <a:spcPts val="0"/>
                        </a:spcBef>
                        <a:spcAft>
                          <a:spcPts val="800"/>
                        </a:spcAft>
                      </a:pPr>
                      <a:r>
                        <a:rPr lang="en-US" sz="1050" dirty="0">
                          <a:effectLst/>
                          <a:latin typeface="+mj-lt"/>
                          <a:ea typeface="Times New Roman" panose="02020603050405020304" pitchFamily="18" charset="0"/>
                          <a:cs typeface="Times New Roman" panose="02020603050405020304" pitchFamily="18" charset="0"/>
                        </a:rPr>
                        <a:t> </a:t>
                      </a:r>
                      <a:endParaRPr lang="en-IN" sz="1200" dirty="0">
                        <a:effectLst/>
                        <a:latin typeface="+mj-lt"/>
                        <a:ea typeface="Times New Roman" panose="02020603050405020304" pitchFamily="18" charset="0"/>
                        <a:cs typeface="Times New Roman" panose="02020603050405020304" pitchFamily="18" charset="0"/>
                      </a:endParaRPr>
                    </a:p>
                    <a:p>
                      <a:pPr marL="0" marR="0">
                        <a:lnSpc>
                          <a:spcPct val="107000"/>
                        </a:lnSpc>
                        <a:spcBef>
                          <a:spcPts val="0"/>
                        </a:spcBef>
                        <a:spcAft>
                          <a:spcPts val="800"/>
                        </a:spcAft>
                      </a:pPr>
                      <a:r>
                        <a:rPr lang="en-US" sz="1050" dirty="0">
                          <a:effectLst/>
                          <a:latin typeface="+mj-lt"/>
                          <a:ea typeface="Times New Roman" panose="02020603050405020304" pitchFamily="18" charset="0"/>
                          <a:cs typeface="Times New Roman" panose="02020603050405020304" pitchFamily="18" charset="0"/>
                        </a:rPr>
                        <a:t> </a:t>
                      </a:r>
                      <a:endParaRPr lang="en-IN" sz="1200" dirty="0">
                        <a:effectLst/>
                        <a:latin typeface="+mj-lt"/>
                        <a:ea typeface="Times New Roman" panose="02020603050405020304" pitchFamily="18" charset="0"/>
                        <a:cs typeface="Times New Roman" panose="02020603050405020304" pitchFamily="18" charset="0"/>
                      </a:endParaRPr>
                    </a:p>
                    <a:p>
                      <a:pPr marL="0" marR="0">
                        <a:lnSpc>
                          <a:spcPct val="107000"/>
                        </a:lnSpc>
                        <a:spcBef>
                          <a:spcPts val="0"/>
                        </a:spcBef>
                        <a:spcAft>
                          <a:spcPts val="800"/>
                        </a:spcAft>
                      </a:pPr>
                      <a:r>
                        <a:rPr lang="en-US" sz="1050" dirty="0">
                          <a:effectLst/>
                          <a:latin typeface="+mj-lt"/>
                          <a:ea typeface="Times New Roman" panose="02020603050405020304" pitchFamily="18" charset="0"/>
                          <a:cs typeface="Times New Roman" panose="02020603050405020304" pitchFamily="18" charset="0"/>
                        </a:rPr>
                        <a:t> </a:t>
                      </a:r>
                      <a:endParaRPr lang="en-IN" sz="1200" dirty="0">
                        <a:effectLst/>
                        <a:latin typeface="+mj-lt"/>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342900" marR="0" lvl="0" indent="-342900">
                        <a:lnSpc>
                          <a:spcPct val="107000"/>
                        </a:lnSpc>
                        <a:spcBef>
                          <a:spcPts val="0"/>
                        </a:spcBef>
                        <a:spcAft>
                          <a:spcPts val="800"/>
                        </a:spcAft>
                        <a:buFont typeface="Symbol" panose="05050102010706020507" pitchFamily="18" charset="2"/>
                        <a:buChar char=""/>
                      </a:pPr>
                      <a:r>
                        <a:rPr lang="en-US" sz="1200" dirty="0">
                          <a:effectLst/>
                          <a:latin typeface="+mj-lt"/>
                          <a:ea typeface="Times New Roman" panose="02020603050405020304" pitchFamily="18" charset="0"/>
                          <a:cs typeface="Times New Roman" panose="02020603050405020304" pitchFamily="18" charset="0"/>
                        </a:rPr>
                        <a:t>Language differences may be a problem</a:t>
                      </a:r>
                      <a:endParaRPr lang="en-IN" sz="1200" dirty="0">
                        <a:effectLst/>
                        <a:latin typeface="+mj-lt"/>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342900" marR="0" lvl="0" indent="-342900">
                        <a:lnSpc>
                          <a:spcPct val="107000"/>
                        </a:lnSpc>
                        <a:spcBef>
                          <a:spcPts val="0"/>
                        </a:spcBef>
                        <a:spcAft>
                          <a:spcPts val="800"/>
                        </a:spcAft>
                        <a:buFont typeface="Symbol" panose="05050102010706020507" pitchFamily="18" charset="2"/>
                        <a:buChar char=""/>
                      </a:pPr>
                      <a:r>
                        <a:rPr lang="en-US" sz="1200" dirty="0">
                          <a:effectLst/>
                          <a:latin typeface="+mj-lt"/>
                          <a:ea typeface="Times New Roman" panose="02020603050405020304" pitchFamily="18" charset="0"/>
                          <a:cs typeface="Times New Roman" panose="02020603050405020304" pitchFamily="18" charset="0"/>
                        </a:rPr>
                        <a:t>Company culture and ways of doing business may create problems</a:t>
                      </a:r>
                      <a:endParaRPr lang="en-IN" sz="1200" dirty="0">
                        <a:effectLst/>
                        <a:latin typeface="+mj-lt"/>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342900" marR="0" lvl="0" indent="-342900">
                        <a:lnSpc>
                          <a:spcPct val="107000"/>
                        </a:lnSpc>
                        <a:spcBef>
                          <a:spcPts val="0"/>
                        </a:spcBef>
                        <a:spcAft>
                          <a:spcPts val="800"/>
                        </a:spcAft>
                        <a:buFont typeface="Symbol" panose="05050102010706020507" pitchFamily="18" charset="2"/>
                        <a:buChar char=""/>
                      </a:pPr>
                      <a:r>
                        <a:rPr lang="en-US" sz="1200">
                          <a:effectLst/>
                          <a:latin typeface="+mj-lt"/>
                          <a:ea typeface="Times New Roman" panose="02020603050405020304" pitchFamily="18" charset="0"/>
                          <a:cs typeface="Times New Roman" panose="02020603050405020304" pitchFamily="18" charset="0"/>
                        </a:rPr>
                        <a:t>Still may have company culture and business process issues</a:t>
                      </a:r>
                      <a:endParaRPr lang="en-IN" sz="1200">
                        <a:effectLst/>
                        <a:latin typeface="+mj-lt"/>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99937297"/>
                  </a:ext>
                </a:extLst>
              </a:tr>
              <a:tr h="1031692">
                <a:tc vMerge="1">
                  <a:txBody>
                    <a:bodyPr/>
                    <a:lstStyle/>
                    <a:p>
                      <a:pPr marL="0" marR="0">
                        <a:lnSpc>
                          <a:spcPct val="107000"/>
                        </a:lnSpc>
                        <a:spcBef>
                          <a:spcPts val="0"/>
                        </a:spcBef>
                        <a:spcAft>
                          <a:spcPts val="800"/>
                        </a:spcAft>
                      </a:pPr>
                      <a:endParaRPr lang="en-IN"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342900" marR="0" lvl="0" indent="-342900">
                        <a:lnSpc>
                          <a:spcPct val="107000"/>
                        </a:lnSpc>
                        <a:spcBef>
                          <a:spcPts val="0"/>
                        </a:spcBef>
                        <a:spcAft>
                          <a:spcPts val="800"/>
                        </a:spcAft>
                        <a:buFont typeface="Symbol" panose="05050102010706020507" pitchFamily="18" charset="2"/>
                        <a:buChar char=""/>
                      </a:pPr>
                      <a:r>
                        <a:rPr lang="en-US" sz="1200" dirty="0">
                          <a:effectLst/>
                          <a:latin typeface="+mj-lt"/>
                          <a:ea typeface="Times New Roman" panose="02020603050405020304" pitchFamily="18" charset="0"/>
                          <a:cs typeface="Times New Roman" panose="02020603050405020304" pitchFamily="18" charset="0"/>
                        </a:rPr>
                        <a:t>Compensation may be more of a problem than with host-country nationals</a:t>
                      </a:r>
                      <a:endParaRPr lang="en-IN" sz="1200" dirty="0">
                        <a:effectLst/>
                        <a:latin typeface="+mj-lt"/>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342900" marR="0" lvl="0" indent="-342900">
                        <a:lnSpc>
                          <a:spcPct val="107000"/>
                        </a:lnSpc>
                        <a:spcBef>
                          <a:spcPts val="0"/>
                        </a:spcBef>
                        <a:spcAft>
                          <a:spcPts val="800"/>
                        </a:spcAft>
                        <a:buFont typeface="Symbol" panose="05050102010706020507" pitchFamily="18" charset="2"/>
                        <a:buChar char=""/>
                      </a:pPr>
                      <a:r>
                        <a:rPr lang="en-US" sz="1200" dirty="0">
                          <a:effectLst/>
                          <a:latin typeface="+mj-lt"/>
                          <a:ea typeface="Times New Roman" panose="02020603050405020304" pitchFamily="18" charset="0"/>
                          <a:cs typeface="Times New Roman" panose="02020603050405020304" pitchFamily="18" charset="0"/>
                        </a:rPr>
                        <a:t>May create more problems communicating with the parent office</a:t>
                      </a:r>
                      <a:endParaRPr lang="en-IN" sz="1200" dirty="0">
                        <a:effectLst/>
                        <a:latin typeface="+mj-lt"/>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342900" marR="0" lvl="0" indent="-342900">
                        <a:lnSpc>
                          <a:spcPct val="107000"/>
                        </a:lnSpc>
                        <a:spcBef>
                          <a:spcPts val="0"/>
                        </a:spcBef>
                        <a:spcAft>
                          <a:spcPts val="800"/>
                        </a:spcAft>
                        <a:buFont typeface="Symbol" panose="05050102010706020507" pitchFamily="18" charset="2"/>
                        <a:buChar char=""/>
                      </a:pPr>
                      <a:r>
                        <a:rPr lang="en-US" sz="1200">
                          <a:effectLst/>
                          <a:latin typeface="+mj-lt"/>
                          <a:ea typeface="Times New Roman" panose="02020603050405020304" pitchFamily="18" charset="0"/>
                          <a:cs typeface="Times New Roman" panose="02020603050405020304" pitchFamily="18" charset="0"/>
                        </a:rPr>
                        <a:t>Host-country government may create barriers to third-party managers</a:t>
                      </a:r>
                      <a:endParaRPr lang="en-IN" sz="1200">
                        <a:effectLst/>
                        <a:latin typeface="+mj-lt"/>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2189106234"/>
                  </a:ext>
                </a:extLst>
              </a:tr>
              <a:tr h="1031692">
                <a:tc vMerge="1">
                  <a:txBody>
                    <a:bodyPr/>
                    <a:lstStyle/>
                    <a:p>
                      <a:pPr marL="0" marR="0">
                        <a:lnSpc>
                          <a:spcPct val="107000"/>
                        </a:lnSpc>
                        <a:spcBef>
                          <a:spcPts val="0"/>
                        </a:spcBef>
                        <a:spcAft>
                          <a:spcPts val="800"/>
                        </a:spcAft>
                      </a:pPr>
                      <a:endParaRPr lang="en-IN"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342900" marR="0" lvl="0" indent="-342900">
                        <a:lnSpc>
                          <a:spcPct val="107000"/>
                        </a:lnSpc>
                        <a:spcBef>
                          <a:spcPts val="0"/>
                        </a:spcBef>
                        <a:spcAft>
                          <a:spcPts val="800"/>
                        </a:spcAft>
                        <a:buFont typeface="Symbol" panose="05050102010706020507" pitchFamily="18" charset="2"/>
                        <a:buChar char=""/>
                      </a:pPr>
                      <a:r>
                        <a:rPr lang="en-US" sz="1200" dirty="0">
                          <a:effectLst/>
                          <a:latin typeface="+mj-lt"/>
                          <a:ea typeface="Times New Roman" panose="02020603050405020304" pitchFamily="18" charset="0"/>
                          <a:cs typeface="Times New Roman" panose="02020603050405020304" pitchFamily="18" charset="0"/>
                        </a:rPr>
                        <a:t>Country culture may create barriers to success for employee and family</a:t>
                      </a:r>
                      <a:endParaRPr lang="en-IN" sz="1200" dirty="0">
                        <a:effectLst/>
                        <a:latin typeface="+mj-lt"/>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342900" marR="0" lvl="0" indent="-342900">
                        <a:lnSpc>
                          <a:spcPct val="107000"/>
                        </a:lnSpc>
                        <a:spcBef>
                          <a:spcPts val="0"/>
                        </a:spcBef>
                        <a:spcAft>
                          <a:spcPts val="800"/>
                        </a:spcAft>
                        <a:buFont typeface="Symbol" panose="05050102010706020507" pitchFamily="18" charset="2"/>
                        <a:buChar char=""/>
                      </a:pPr>
                      <a:r>
                        <a:rPr lang="en-US" sz="1200" dirty="0">
                          <a:effectLst/>
                          <a:latin typeface="+mj-lt"/>
                          <a:ea typeface="Times New Roman" panose="02020603050405020304" pitchFamily="18" charset="0"/>
                          <a:cs typeface="Times New Roman" panose="02020603050405020304" pitchFamily="18" charset="0"/>
                        </a:rPr>
                        <a:t>Loyalty to the country may outweigh loyalty to the company</a:t>
                      </a:r>
                      <a:endParaRPr lang="en-IN" sz="1200" dirty="0">
                        <a:effectLst/>
                        <a:latin typeface="+mj-lt"/>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342900" marR="0" lvl="0" indent="-342900">
                        <a:lnSpc>
                          <a:spcPct val="107000"/>
                        </a:lnSpc>
                        <a:spcBef>
                          <a:spcPts val="0"/>
                        </a:spcBef>
                        <a:spcAft>
                          <a:spcPts val="800"/>
                        </a:spcAft>
                        <a:buFont typeface="Symbol" panose="05050102010706020507" pitchFamily="18" charset="2"/>
                        <a:buChar char=""/>
                      </a:pPr>
                      <a:r>
                        <a:rPr lang="en-US" sz="1200" dirty="0">
                          <a:effectLst/>
                          <a:latin typeface="+mj-lt"/>
                          <a:ea typeface="Times New Roman" panose="02020603050405020304" pitchFamily="18" charset="0"/>
                          <a:cs typeface="Times New Roman" panose="02020603050405020304" pitchFamily="18" charset="0"/>
                        </a:rPr>
                        <a:t>Income and other tax rules can be complex</a:t>
                      </a:r>
                      <a:endParaRPr lang="en-IN" sz="1200" dirty="0">
                        <a:effectLst/>
                        <a:latin typeface="+mj-lt"/>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3741192920"/>
                  </a:ext>
                </a:extLst>
              </a:tr>
              <a:tr h="585589">
                <a:tc vMerge="1">
                  <a:txBody>
                    <a:bodyPr/>
                    <a:lstStyle/>
                    <a:p>
                      <a:pPr marL="0" marR="0">
                        <a:lnSpc>
                          <a:spcPct val="107000"/>
                        </a:lnSpc>
                        <a:spcBef>
                          <a:spcPts val="0"/>
                        </a:spcBef>
                        <a:spcAft>
                          <a:spcPts val="800"/>
                        </a:spcAft>
                      </a:pPr>
                      <a:endParaRPr lang="en-IN"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342900" marR="0" lvl="0" indent="-342900">
                        <a:lnSpc>
                          <a:spcPct val="107000"/>
                        </a:lnSpc>
                        <a:spcBef>
                          <a:spcPts val="0"/>
                        </a:spcBef>
                        <a:spcAft>
                          <a:spcPts val="800"/>
                        </a:spcAft>
                        <a:buFont typeface="Symbol" panose="05050102010706020507" pitchFamily="18" charset="2"/>
                        <a:buChar char=""/>
                      </a:pPr>
                      <a:r>
                        <a:rPr lang="en-US" sz="1200">
                          <a:effectLst/>
                          <a:latin typeface="+mj-lt"/>
                          <a:ea typeface="Times New Roman" panose="02020603050405020304" pitchFamily="18" charset="0"/>
                          <a:cs typeface="Times New Roman" panose="02020603050405020304" pitchFamily="18" charset="0"/>
                        </a:rPr>
                        <a:t>Income and other tax rules can be complex</a:t>
                      </a:r>
                      <a:endParaRPr lang="en-IN" sz="1200">
                        <a:effectLst/>
                        <a:latin typeface="+mj-lt"/>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457200" marR="0" indent="0">
                        <a:lnSpc>
                          <a:spcPct val="107000"/>
                        </a:lnSpc>
                        <a:spcBef>
                          <a:spcPts val="0"/>
                        </a:spcBef>
                        <a:spcAft>
                          <a:spcPts val="800"/>
                        </a:spcAft>
                      </a:pPr>
                      <a:r>
                        <a:rPr lang="en-US" sz="1200" dirty="0">
                          <a:effectLst/>
                          <a:latin typeface="+mj-lt"/>
                          <a:ea typeface="Times New Roman" panose="02020603050405020304" pitchFamily="18" charset="0"/>
                          <a:cs typeface="Times New Roman" panose="02020603050405020304" pitchFamily="18" charset="0"/>
                        </a:rPr>
                        <a:t> </a:t>
                      </a:r>
                      <a:endParaRPr lang="en-IN" sz="1200" dirty="0">
                        <a:effectLst/>
                        <a:latin typeface="+mj-lt"/>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tc>
                  <a:txBody>
                    <a:bodyPr/>
                    <a:lstStyle/>
                    <a:p>
                      <a:pPr marL="457200" marR="0" indent="0">
                        <a:lnSpc>
                          <a:spcPct val="107000"/>
                        </a:lnSpc>
                        <a:spcBef>
                          <a:spcPts val="0"/>
                        </a:spcBef>
                        <a:spcAft>
                          <a:spcPts val="800"/>
                        </a:spcAft>
                      </a:pPr>
                      <a:r>
                        <a:rPr lang="en-US" sz="1200" dirty="0">
                          <a:effectLst/>
                          <a:latin typeface="+mj-lt"/>
                          <a:ea typeface="Times New Roman" panose="02020603050405020304" pitchFamily="18" charset="0"/>
                          <a:cs typeface="Times New Roman" panose="02020603050405020304" pitchFamily="18" charset="0"/>
                        </a:rPr>
                        <a:t> </a:t>
                      </a:r>
                      <a:endParaRPr lang="en-IN" sz="1200" dirty="0">
                        <a:effectLst/>
                        <a:latin typeface="+mj-lt"/>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92CDDC"/>
                      </a:solidFill>
                      <a:prstDash val="solid"/>
                      <a:round/>
                      <a:headEnd type="none" w="med" len="med"/>
                      <a:tailEnd type="none" w="med" len="med"/>
                    </a:lnL>
                    <a:lnR w="12700" cap="flat" cmpd="sng" algn="ctr">
                      <a:solidFill>
                        <a:srgbClr val="92CDDC"/>
                      </a:solidFill>
                      <a:prstDash val="solid"/>
                      <a:round/>
                      <a:headEnd type="none" w="med" len="med"/>
                      <a:tailEnd type="none" w="med" len="med"/>
                    </a:lnR>
                    <a:lnT w="12700" cap="flat" cmpd="sng" algn="ctr">
                      <a:solidFill>
                        <a:srgbClr val="92CDDC"/>
                      </a:solidFill>
                      <a:prstDash val="solid"/>
                      <a:round/>
                      <a:headEnd type="none" w="med" len="med"/>
                      <a:tailEnd type="none" w="med" len="med"/>
                    </a:lnT>
                    <a:lnB w="12700" cap="flat" cmpd="sng" algn="ctr">
                      <a:solidFill>
                        <a:srgbClr val="92CDDC"/>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1261620399"/>
                  </a:ext>
                </a:extLst>
              </a:tr>
            </a:tbl>
          </a:graphicData>
        </a:graphic>
      </p:graphicFrame>
    </p:spTree>
    <p:extLst>
      <p:ext uri="{BB962C8B-B14F-4D97-AF65-F5344CB8AC3E}">
        <p14:creationId xmlns:p14="http://schemas.microsoft.com/office/powerpoint/2010/main" val="31463274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5948" y="136524"/>
            <a:ext cx="11391056" cy="1143000"/>
          </a:xfrm>
        </p:spPr>
        <p:txBody>
          <a:bodyPr>
            <a:normAutofit fontScale="90000"/>
          </a:bodyPr>
          <a:lstStyle/>
          <a:p>
            <a:r>
              <a:rPr lang="en-US" b="1" dirty="0">
                <a:solidFill>
                  <a:srgbClr val="003399"/>
                </a:solidFill>
              </a:rPr>
              <a:t>Outsourcing as an Alternative to International Expansion</a:t>
            </a:r>
          </a:p>
        </p:txBody>
      </p:sp>
      <p:sp>
        <p:nvSpPr>
          <p:cNvPr id="4" name="Content Placeholder 3"/>
          <p:cNvSpPr>
            <a:spLocks noGrp="1"/>
          </p:cNvSpPr>
          <p:nvPr>
            <p:ph idx="1"/>
          </p:nvPr>
        </p:nvSpPr>
        <p:spPr>
          <a:xfrm>
            <a:off x="464852" y="1352450"/>
            <a:ext cx="11233248" cy="4757045"/>
          </a:xfrm>
        </p:spPr>
        <p:txBody>
          <a:bodyPr>
            <a:noAutofit/>
          </a:bodyPr>
          <a:lstStyle/>
          <a:p>
            <a:pPr algn="just"/>
            <a:r>
              <a:rPr lang="en-US" sz="3000" dirty="0"/>
              <a:t>Outsourcing--Process of hiring another organization to do work that was previously done within host organization.</a:t>
            </a:r>
          </a:p>
          <a:p>
            <a:pPr algn="just"/>
            <a:r>
              <a:rPr lang="en-US" sz="3000" dirty="0"/>
              <a:t>Offshoring--Associated with outsourcing assigned to a particular country</a:t>
            </a:r>
          </a:p>
          <a:p>
            <a:pPr lvl="1" algn="just"/>
            <a:r>
              <a:rPr lang="en-US" sz="2600" dirty="0"/>
              <a:t>Companies, such as Nike, do not own manufacturing facilities and outsources, so they often offshore all of their products.</a:t>
            </a:r>
          </a:p>
          <a:p>
            <a:pPr algn="just"/>
            <a:r>
              <a:rPr lang="en-US" sz="3000" dirty="0"/>
              <a:t>Onshoring--Process of shuttering operations in other countries and bringing work back to home country to stimulate employment.</a:t>
            </a:r>
          </a:p>
        </p:txBody>
      </p:sp>
      <p:sp>
        <p:nvSpPr>
          <p:cNvPr id="5" name="Slide Number Placeholder 4"/>
          <p:cNvSpPr>
            <a:spLocks noGrp="1"/>
          </p:cNvSpPr>
          <p:nvPr>
            <p:ph type="sldNum" sz="quarter" idx="12"/>
          </p:nvPr>
        </p:nvSpPr>
        <p:spPr/>
        <p:txBody>
          <a:bodyPr/>
          <a:lstStyle/>
          <a:p>
            <a:fld id="{561B0F74-09A5-489A-9583-6307195A64A6}" type="slidenum">
              <a:rPr lang="en-US" smtClean="0"/>
              <a:pPr/>
              <a:t>23</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extLst>
      <p:ext uri="{BB962C8B-B14F-4D97-AF65-F5344CB8AC3E}">
        <p14:creationId xmlns:p14="http://schemas.microsoft.com/office/powerpoint/2010/main" val="11700040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2913" y="136524"/>
            <a:ext cx="11247040" cy="1143000"/>
          </a:xfrm>
        </p:spPr>
        <p:txBody>
          <a:bodyPr>
            <a:normAutofit fontScale="90000"/>
          </a:bodyPr>
          <a:lstStyle/>
          <a:p>
            <a:r>
              <a:rPr lang="en-US" b="1" dirty="0">
                <a:solidFill>
                  <a:srgbClr val="003399"/>
                </a:solidFill>
              </a:rPr>
              <a:t>Developing and Managing Global Human Resources</a:t>
            </a:r>
          </a:p>
        </p:txBody>
      </p:sp>
      <p:sp>
        <p:nvSpPr>
          <p:cNvPr id="4" name="Content Placeholder 3"/>
          <p:cNvSpPr>
            <a:spLocks noGrp="1"/>
          </p:cNvSpPr>
          <p:nvPr>
            <p:ph idx="1"/>
          </p:nvPr>
        </p:nvSpPr>
        <p:spPr/>
        <p:txBody>
          <a:bodyPr>
            <a:normAutofit lnSpcReduction="10000"/>
          </a:bodyPr>
          <a:lstStyle/>
          <a:p>
            <a:pPr algn="just"/>
            <a:r>
              <a:rPr lang="en-US" dirty="0"/>
              <a:t>To achieve HR success on a global scale, companies must select right individuals, train appropriately, and support with resources</a:t>
            </a:r>
          </a:p>
          <a:p>
            <a:pPr algn="just"/>
            <a:r>
              <a:rPr lang="en-US" dirty="0"/>
              <a:t>International assignments need different considerations</a:t>
            </a:r>
          </a:p>
          <a:p>
            <a:pPr lvl="1" algn="just"/>
            <a:r>
              <a:rPr lang="en-US" dirty="0"/>
              <a:t>Recruiting and selecting internationally</a:t>
            </a:r>
          </a:p>
          <a:p>
            <a:pPr lvl="2" algn="just"/>
            <a:r>
              <a:rPr lang="en-US" dirty="0"/>
              <a:t>Negotiating assignments</a:t>
            </a:r>
          </a:p>
          <a:p>
            <a:pPr lvl="2" algn="just"/>
            <a:r>
              <a:rPr lang="en-US" dirty="0"/>
              <a:t>Tax consequences</a:t>
            </a:r>
          </a:p>
          <a:p>
            <a:pPr lvl="2" algn="just"/>
            <a:r>
              <a:rPr lang="en-US" dirty="0"/>
              <a:t>Relocation expenses </a:t>
            </a:r>
          </a:p>
        </p:txBody>
      </p:sp>
      <p:sp>
        <p:nvSpPr>
          <p:cNvPr id="5" name="Slide Number Placeholder 4"/>
          <p:cNvSpPr>
            <a:spLocks noGrp="1"/>
          </p:cNvSpPr>
          <p:nvPr>
            <p:ph type="sldNum" sz="quarter" idx="12"/>
          </p:nvPr>
        </p:nvSpPr>
        <p:spPr/>
        <p:txBody>
          <a:bodyPr/>
          <a:lstStyle/>
          <a:p>
            <a:fld id="{561B0F74-09A5-489A-9583-6307195A64A6}" type="slidenum">
              <a:rPr lang="en-US" smtClean="0"/>
              <a:pPr/>
              <a:t>24</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extLst>
      <p:ext uri="{BB962C8B-B14F-4D97-AF65-F5344CB8AC3E}">
        <p14:creationId xmlns:p14="http://schemas.microsoft.com/office/powerpoint/2010/main" val="6432259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5360" y="136524"/>
            <a:ext cx="11521280" cy="1143000"/>
          </a:xfrm>
        </p:spPr>
        <p:txBody>
          <a:bodyPr>
            <a:normAutofit/>
          </a:bodyPr>
          <a:lstStyle/>
          <a:p>
            <a:r>
              <a:rPr lang="en-US" b="1" dirty="0">
                <a:solidFill>
                  <a:srgbClr val="003399"/>
                </a:solidFill>
              </a:rPr>
              <a:t>Expatriate Training and Preparation </a:t>
            </a:r>
            <a:r>
              <a:rPr lang="en-US" sz="2000" b="1" dirty="0">
                <a:solidFill>
                  <a:srgbClr val="003399"/>
                </a:solidFill>
              </a:rPr>
              <a:t>(1 of 2) </a:t>
            </a:r>
          </a:p>
        </p:txBody>
      </p:sp>
      <p:sp>
        <p:nvSpPr>
          <p:cNvPr id="4" name="Content Placeholder 3"/>
          <p:cNvSpPr>
            <a:spLocks noGrp="1"/>
          </p:cNvSpPr>
          <p:nvPr>
            <p:ph idx="1"/>
          </p:nvPr>
        </p:nvSpPr>
        <p:spPr>
          <a:xfrm>
            <a:off x="767408" y="1484784"/>
            <a:ext cx="10657184" cy="4230217"/>
          </a:xfrm>
        </p:spPr>
        <p:txBody>
          <a:bodyPr>
            <a:normAutofit/>
          </a:bodyPr>
          <a:lstStyle/>
          <a:p>
            <a:pPr algn="just"/>
            <a:r>
              <a:rPr lang="en-US" dirty="0"/>
              <a:t>Expatriates: Employees who leave home country to work in another  country</a:t>
            </a:r>
          </a:p>
          <a:p>
            <a:pPr algn="just"/>
            <a:r>
              <a:rPr lang="en-US" dirty="0"/>
              <a:t>Costs of training and preparing expatriates are high, with no guarantee that employees who achieve success domestically will prosper elsewhere. </a:t>
            </a:r>
          </a:p>
          <a:p>
            <a:pPr marL="0" indent="0">
              <a:buNone/>
            </a:pPr>
            <a:endParaRPr lang="en-US" dirty="0"/>
          </a:p>
        </p:txBody>
      </p:sp>
      <p:sp>
        <p:nvSpPr>
          <p:cNvPr id="5" name="Slide Number Placeholder 4"/>
          <p:cNvSpPr>
            <a:spLocks noGrp="1"/>
          </p:cNvSpPr>
          <p:nvPr>
            <p:ph type="sldNum" sz="quarter" idx="12"/>
          </p:nvPr>
        </p:nvSpPr>
        <p:spPr/>
        <p:txBody>
          <a:bodyPr/>
          <a:lstStyle/>
          <a:p>
            <a:fld id="{561B0F74-09A5-489A-9583-6307195A64A6}" type="slidenum">
              <a:rPr lang="en-US" smtClean="0"/>
              <a:pPr/>
              <a:t>25</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extLst>
      <p:ext uri="{BB962C8B-B14F-4D97-AF65-F5344CB8AC3E}">
        <p14:creationId xmlns:p14="http://schemas.microsoft.com/office/powerpoint/2010/main" val="25075300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6128" y="142419"/>
            <a:ext cx="10972800" cy="1143000"/>
          </a:xfrm>
        </p:spPr>
        <p:txBody>
          <a:bodyPr>
            <a:normAutofit/>
          </a:bodyPr>
          <a:lstStyle/>
          <a:p>
            <a:r>
              <a:rPr lang="en-US" b="1" dirty="0">
                <a:solidFill>
                  <a:srgbClr val="003399"/>
                </a:solidFill>
              </a:rPr>
              <a:t>Expatriate Training and Preparation </a:t>
            </a:r>
            <a:r>
              <a:rPr lang="en-US" sz="1300" b="1" dirty="0">
                <a:solidFill>
                  <a:srgbClr val="003399"/>
                </a:solidFill>
              </a:rPr>
              <a:t>(2 of 2)</a:t>
            </a:r>
          </a:p>
        </p:txBody>
      </p:sp>
      <p:sp>
        <p:nvSpPr>
          <p:cNvPr id="4" name="Content Placeholder 3"/>
          <p:cNvSpPr>
            <a:spLocks noGrp="1"/>
          </p:cNvSpPr>
          <p:nvPr>
            <p:ph idx="1"/>
          </p:nvPr>
        </p:nvSpPr>
        <p:spPr>
          <a:xfrm>
            <a:off x="606128" y="1556792"/>
            <a:ext cx="10972800" cy="3917032"/>
          </a:xfrm>
        </p:spPr>
        <p:txBody>
          <a:bodyPr>
            <a:normAutofit lnSpcReduction="10000"/>
          </a:bodyPr>
          <a:lstStyle/>
          <a:p>
            <a:pPr algn="just"/>
            <a:r>
              <a:rPr lang="en-US" dirty="0"/>
              <a:t>Cultural Training</a:t>
            </a:r>
          </a:p>
          <a:p>
            <a:pPr lvl="1" algn="just"/>
            <a:r>
              <a:rPr lang="en-US" dirty="0"/>
              <a:t>Preparing employees for expatriate assignments will primarily be a training process in cross-cultural training.</a:t>
            </a:r>
          </a:p>
          <a:p>
            <a:pPr lvl="1" algn="just"/>
            <a:r>
              <a:rPr lang="en-US" dirty="0"/>
              <a:t>Culture shock can occur when we move from one culture to another.</a:t>
            </a:r>
          </a:p>
          <a:p>
            <a:pPr algn="just"/>
            <a:r>
              <a:rPr lang="en-US" dirty="0"/>
              <a:t>Communication Training</a:t>
            </a:r>
          </a:p>
          <a:p>
            <a:pPr lvl="1" algn="just"/>
            <a:r>
              <a:rPr lang="en-US" dirty="0"/>
              <a:t>Expatriates require language training and other communication types (verbal, nonverbal, and symbolic).</a:t>
            </a:r>
          </a:p>
        </p:txBody>
      </p:sp>
      <p:sp>
        <p:nvSpPr>
          <p:cNvPr id="5" name="Slide Number Placeholder 4"/>
          <p:cNvSpPr>
            <a:spLocks noGrp="1"/>
          </p:cNvSpPr>
          <p:nvPr>
            <p:ph type="sldNum" sz="quarter" idx="12"/>
          </p:nvPr>
        </p:nvSpPr>
        <p:spPr/>
        <p:txBody>
          <a:bodyPr/>
          <a:lstStyle/>
          <a:p>
            <a:fld id="{561B0F74-09A5-489A-9583-6307195A64A6}" type="slidenum">
              <a:rPr lang="en-US" smtClean="0"/>
              <a:pPr/>
              <a:t>26</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extLst>
      <p:ext uri="{BB962C8B-B14F-4D97-AF65-F5344CB8AC3E}">
        <p14:creationId xmlns:p14="http://schemas.microsoft.com/office/powerpoint/2010/main" val="13968129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b="1" dirty="0">
                <a:solidFill>
                  <a:srgbClr val="003399"/>
                </a:solidFill>
              </a:rPr>
              <a:t>Culture Shock</a:t>
            </a:r>
          </a:p>
        </p:txBody>
      </p:sp>
      <p:pic>
        <p:nvPicPr>
          <p:cNvPr id="3074" name="Picture 2" descr="A graph shows depression or hostility versus satisfaction level or mood as time elapses.&#10;&#10;1. During the initial phase, the satisfaction level is high and depression is less. This is termed honeymoon period.&#10;2. As time elapses, there is a sudden decrease in the satisfaction level and the depression is higher. This is termed culture shock.&#10;3. As more time goes on, the satisfaction level reaches an optimum range and is termed adaptation.&#10;A note reads,&#10;• Honeymoon phase (approximately the first 1 to 3 weeks). Everything is interesting and new. It is exciting to be in a new country, and you feel like you are on an adventure. &#10;• Culture shock (month 1 to 3, or longer). The initially interesting and new things that you recently saw are now annoying. Why can’t they do things the same way as they are done at home? You are frustrated by simple everyday things like going to the store or the bank, driving or commuting rules and procedures— and what’s that smell? Depression or hostility (month 4 to 7+). You are frustrated constantly with how different things are. You may even be depressed and not want to go outside and interact with people. You may avoid doing anything that requires that you involve yourself in the culture of the country. &#10;• Adaptation (month 7 plus). You start to accept the cultural norms and can interact with others successfully. You are now accustomed to the way things are done and the normal way to act in common situations. You feel “normal” in your everyday activities." title="EXHIBIT 14.4 Culture Shock"/>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799856" y="476672"/>
            <a:ext cx="6508014" cy="49241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Slide Number Placeholder 3"/>
          <p:cNvSpPr>
            <a:spLocks noGrp="1"/>
          </p:cNvSpPr>
          <p:nvPr>
            <p:ph type="sldNum" sz="quarter" idx="12"/>
          </p:nvPr>
        </p:nvSpPr>
        <p:spPr/>
        <p:txBody>
          <a:bodyPr/>
          <a:lstStyle/>
          <a:p>
            <a:fld id="{561B0F74-09A5-489A-9583-6307195A64A6}" type="slidenum">
              <a:rPr lang="en-US" smtClean="0"/>
              <a:pPr/>
              <a:t>27</a:t>
            </a:fld>
            <a:endParaRPr lang="en-US" dirty="0"/>
          </a:p>
        </p:txBody>
      </p:sp>
      <p:sp>
        <p:nvSpPr>
          <p:cNvPr id="7" name="Footer Placeholder 6"/>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extLst>
      <p:ext uri="{BB962C8B-B14F-4D97-AF65-F5344CB8AC3E}">
        <p14:creationId xmlns:p14="http://schemas.microsoft.com/office/powerpoint/2010/main" val="33840109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6476" y="164183"/>
            <a:ext cx="11319048" cy="1143000"/>
          </a:xfrm>
        </p:spPr>
        <p:txBody>
          <a:bodyPr>
            <a:normAutofit/>
          </a:bodyPr>
          <a:lstStyle/>
          <a:p>
            <a:r>
              <a:rPr lang="en-US" b="1" dirty="0">
                <a:solidFill>
                  <a:srgbClr val="003399"/>
                </a:solidFill>
              </a:rPr>
              <a:t>Repatriation After Foreign Assignments</a:t>
            </a:r>
          </a:p>
        </p:txBody>
      </p:sp>
      <p:sp>
        <p:nvSpPr>
          <p:cNvPr id="3" name="Content Placeholder 2"/>
          <p:cNvSpPr>
            <a:spLocks noGrp="1"/>
          </p:cNvSpPr>
          <p:nvPr>
            <p:ph idx="1"/>
          </p:nvPr>
        </p:nvSpPr>
        <p:spPr/>
        <p:txBody>
          <a:bodyPr>
            <a:normAutofit/>
          </a:bodyPr>
          <a:lstStyle/>
          <a:p>
            <a:pPr marL="0" indent="0" algn="just">
              <a:buNone/>
            </a:pPr>
            <a:r>
              <a:rPr lang="en-US" dirty="0"/>
              <a:t>A series of steps need to occur to get an expatriate back into the home country work routine:</a:t>
            </a:r>
          </a:p>
          <a:p>
            <a:pPr lvl="1" algn="just"/>
            <a:r>
              <a:rPr lang="en-US" dirty="0"/>
              <a:t>Reentry training</a:t>
            </a:r>
          </a:p>
          <a:p>
            <a:pPr lvl="1" algn="just"/>
            <a:r>
              <a:rPr lang="en-US" dirty="0"/>
              <a:t>Job training into a position commensurate with the employee’s level of expertise</a:t>
            </a:r>
          </a:p>
          <a:p>
            <a:pPr lvl="1" algn="just"/>
            <a:r>
              <a:rPr lang="en-US" dirty="0"/>
              <a:t>Mentoring assistance</a:t>
            </a:r>
          </a:p>
          <a:p>
            <a:pPr lvl="1" algn="just"/>
            <a:r>
              <a:rPr lang="en-US" dirty="0"/>
              <a:t>A show of appreciation for the employee’s international service</a:t>
            </a:r>
          </a:p>
          <a:p>
            <a:endParaRPr lang="en-US" dirty="0"/>
          </a:p>
          <a:p>
            <a:endParaRPr lang="en-US" dirty="0"/>
          </a:p>
        </p:txBody>
      </p:sp>
      <p:sp>
        <p:nvSpPr>
          <p:cNvPr id="4" name="Slide Number Placeholder 3"/>
          <p:cNvSpPr>
            <a:spLocks noGrp="1"/>
          </p:cNvSpPr>
          <p:nvPr>
            <p:ph type="sldNum" sz="quarter" idx="12"/>
          </p:nvPr>
        </p:nvSpPr>
        <p:spPr/>
        <p:txBody>
          <a:bodyPr/>
          <a:lstStyle/>
          <a:p>
            <a:fld id="{561B0F74-09A5-489A-9583-6307195A64A6}" type="slidenum">
              <a:rPr lang="en-US" smtClean="0"/>
              <a:pPr/>
              <a:t>28</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extLst>
      <p:ext uri="{BB962C8B-B14F-4D97-AF65-F5344CB8AC3E}">
        <p14:creationId xmlns:p14="http://schemas.microsoft.com/office/powerpoint/2010/main" val="117415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4508" y="136524"/>
            <a:ext cx="10742984" cy="1143000"/>
          </a:xfrm>
        </p:spPr>
        <p:txBody>
          <a:bodyPr>
            <a:normAutofit/>
          </a:bodyPr>
          <a:lstStyle/>
          <a:p>
            <a:r>
              <a:rPr lang="en-US" b="1" dirty="0">
                <a:solidFill>
                  <a:srgbClr val="003399"/>
                </a:solidFill>
              </a:rPr>
              <a:t>Compensating Your Global Workforce</a:t>
            </a:r>
          </a:p>
        </p:txBody>
      </p:sp>
      <p:sp>
        <p:nvSpPr>
          <p:cNvPr id="4" name="Content Placeholder 3"/>
          <p:cNvSpPr>
            <a:spLocks noGrp="1"/>
          </p:cNvSpPr>
          <p:nvPr>
            <p:ph idx="1"/>
          </p:nvPr>
        </p:nvSpPr>
        <p:spPr>
          <a:xfrm>
            <a:off x="609600" y="1279524"/>
            <a:ext cx="10972800" cy="4741764"/>
          </a:xfrm>
        </p:spPr>
        <p:txBody>
          <a:bodyPr>
            <a:noAutofit/>
          </a:bodyPr>
          <a:lstStyle/>
          <a:p>
            <a:pPr algn="just"/>
            <a:r>
              <a:rPr lang="en-US" dirty="0"/>
              <a:t>Pay, benefits, and incentives take different dynamics for a global workforce.  </a:t>
            </a:r>
          </a:p>
          <a:p>
            <a:pPr algn="just"/>
            <a:r>
              <a:rPr lang="en-US" dirty="0"/>
              <a:t>Considerations include cost of living adjustments and pay differentials. These alternatives should be considered:</a:t>
            </a:r>
          </a:p>
          <a:p>
            <a:pPr lvl="2"/>
            <a:r>
              <a:rPr lang="en-US" dirty="0"/>
              <a:t>Balance sheet approach</a:t>
            </a:r>
          </a:p>
          <a:p>
            <a:pPr lvl="2"/>
            <a:r>
              <a:rPr lang="en-US" dirty="0"/>
              <a:t>Split-pay approach</a:t>
            </a:r>
          </a:p>
          <a:p>
            <a:pPr lvl="2"/>
            <a:r>
              <a:rPr lang="en-US" dirty="0"/>
              <a:t>Negotiation approach</a:t>
            </a:r>
          </a:p>
          <a:p>
            <a:pPr lvl="2"/>
            <a:r>
              <a:rPr lang="en-US" dirty="0"/>
              <a:t>Localization approach</a:t>
            </a:r>
          </a:p>
          <a:p>
            <a:pPr lvl="2"/>
            <a:r>
              <a:rPr lang="en-US" dirty="0"/>
              <a:t>Lump-sum option</a:t>
            </a:r>
          </a:p>
          <a:p>
            <a:pPr lvl="1"/>
            <a:endParaRPr lang="en-US" dirty="0"/>
          </a:p>
        </p:txBody>
      </p:sp>
      <p:sp>
        <p:nvSpPr>
          <p:cNvPr id="5" name="Slide Number Placeholder 4"/>
          <p:cNvSpPr>
            <a:spLocks noGrp="1"/>
          </p:cNvSpPr>
          <p:nvPr>
            <p:ph type="sldNum" sz="quarter" idx="12"/>
          </p:nvPr>
        </p:nvSpPr>
        <p:spPr/>
        <p:txBody>
          <a:bodyPr/>
          <a:lstStyle/>
          <a:p>
            <a:fld id="{561B0F74-09A5-489A-9583-6307195A64A6}" type="slidenum">
              <a:rPr lang="en-US" smtClean="0"/>
              <a:pPr/>
              <a:t>29</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extLst>
      <p:ext uri="{BB962C8B-B14F-4D97-AF65-F5344CB8AC3E}">
        <p14:creationId xmlns:p14="http://schemas.microsoft.com/office/powerpoint/2010/main" val="16123867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5360" y="136524"/>
            <a:ext cx="11521280" cy="916212"/>
          </a:xfrm>
        </p:spPr>
        <p:txBody>
          <a:bodyPr/>
          <a:lstStyle/>
          <a:p>
            <a:r>
              <a:rPr lang="en-US" sz="4000" b="1" dirty="0">
                <a:solidFill>
                  <a:srgbClr val="003399"/>
                </a:solidFill>
              </a:rPr>
              <a:t>Compensation of Expats</a:t>
            </a:r>
          </a:p>
        </p:txBody>
      </p:sp>
      <p:sp>
        <p:nvSpPr>
          <p:cNvPr id="5" name="Slide Number Placeholder 4"/>
          <p:cNvSpPr>
            <a:spLocks noGrp="1"/>
          </p:cNvSpPr>
          <p:nvPr>
            <p:ph type="sldNum" sz="quarter" idx="12"/>
          </p:nvPr>
        </p:nvSpPr>
        <p:spPr/>
        <p:txBody>
          <a:bodyPr/>
          <a:lstStyle/>
          <a:p>
            <a:fld id="{561B0F74-09A5-489A-9583-6307195A64A6}" type="slidenum">
              <a:rPr lang="en-US" smtClean="0"/>
              <a:pPr/>
              <a:t>30</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
        <p:nvSpPr>
          <p:cNvPr id="9" name="TextBox 8">
            <a:extLst>
              <a:ext uri="{FF2B5EF4-FFF2-40B4-BE49-F238E27FC236}">
                <a16:creationId xmlns:a16="http://schemas.microsoft.com/office/drawing/2014/main" id="{97BC5018-80E4-48AF-88D3-93CE70EDC925}"/>
              </a:ext>
            </a:extLst>
          </p:cNvPr>
          <p:cNvSpPr txBox="1"/>
          <p:nvPr/>
        </p:nvSpPr>
        <p:spPr>
          <a:xfrm>
            <a:off x="3084861" y="5474287"/>
            <a:ext cx="6022277" cy="461665"/>
          </a:xfrm>
          <a:prstGeom prst="rect">
            <a:avLst/>
          </a:prstGeom>
          <a:noFill/>
        </p:spPr>
        <p:txBody>
          <a:bodyPr wrap="square">
            <a:spAutoFit/>
          </a:bodyPr>
          <a:lstStyle/>
          <a:p>
            <a:pPr algn="ctr"/>
            <a:r>
              <a:rPr lang="en-GB" sz="1200" dirty="0">
                <a:hlinkClick r:id="rId4"/>
              </a:rPr>
              <a:t>https://www.youtube.com/watch?v=p_B9Y7akv4Q</a:t>
            </a:r>
            <a:endParaRPr lang="en-GB" sz="1200" dirty="0"/>
          </a:p>
          <a:p>
            <a:pPr algn="ctr"/>
            <a:endParaRPr lang="en-GB" sz="1200" dirty="0"/>
          </a:p>
        </p:txBody>
      </p:sp>
      <p:pic>
        <p:nvPicPr>
          <p:cNvPr id="3" name="Online Media 2" title="Salary approaches - For Expats (4K)">
            <a:hlinkClick r:id="" action="ppaction://media"/>
            <a:extLst>
              <a:ext uri="{FF2B5EF4-FFF2-40B4-BE49-F238E27FC236}">
                <a16:creationId xmlns:a16="http://schemas.microsoft.com/office/drawing/2014/main" id="{F0B4284A-23E0-4DCA-895C-D7EC689502E5}"/>
              </a:ext>
            </a:extLst>
          </p:cNvPr>
          <p:cNvPicPr>
            <a:picLocks noRot="1" noChangeAspect="1"/>
          </p:cNvPicPr>
          <p:nvPr>
            <a:videoFile r:link="rId1"/>
          </p:nvPr>
        </p:nvPicPr>
        <p:blipFill>
          <a:blip r:embed="rId5"/>
          <a:stretch>
            <a:fillRect/>
          </a:stretch>
        </p:blipFill>
        <p:spPr>
          <a:xfrm>
            <a:off x="1991543" y="1052736"/>
            <a:ext cx="8208913" cy="4455618"/>
          </a:xfrm>
          <a:prstGeom prst="rect">
            <a:avLst/>
          </a:prstGeom>
        </p:spPr>
      </p:pic>
    </p:spTree>
    <p:extLst>
      <p:ext uri="{BB962C8B-B14F-4D97-AF65-F5344CB8AC3E}">
        <p14:creationId xmlns:p14="http://schemas.microsoft.com/office/powerpoint/2010/main" val="1203862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5915"/>
            <a:ext cx="10972800" cy="1143000"/>
          </a:xfrm>
        </p:spPr>
        <p:txBody>
          <a:bodyPr/>
          <a:lstStyle/>
          <a:p>
            <a:r>
              <a:rPr lang="en-US" b="1" dirty="0">
                <a:solidFill>
                  <a:srgbClr val="003399"/>
                </a:solidFill>
              </a:rPr>
              <a:t>Incentives in Global Firms</a:t>
            </a:r>
          </a:p>
        </p:txBody>
      </p:sp>
      <p:sp>
        <p:nvSpPr>
          <p:cNvPr id="4" name="Content Placeholder 3"/>
          <p:cNvSpPr>
            <a:spLocks noGrp="1"/>
          </p:cNvSpPr>
          <p:nvPr>
            <p:ph idx="1"/>
          </p:nvPr>
        </p:nvSpPr>
        <p:spPr/>
        <p:txBody>
          <a:bodyPr>
            <a:normAutofit/>
          </a:bodyPr>
          <a:lstStyle/>
          <a:p>
            <a:pPr algn="just"/>
            <a:r>
              <a:rPr lang="en-US" dirty="0"/>
              <a:t>Effective global leaders are a vital asset that can offer a competitive advantage within organizations today.</a:t>
            </a:r>
          </a:p>
          <a:p>
            <a:pPr algn="just"/>
            <a:r>
              <a:rPr lang="en-US" dirty="0"/>
              <a:t>In some emerging-market countries, variable pay is a higher proportion of overall compensation than in most developed markets. </a:t>
            </a:r>
          </a:p>
          <a:p>
            <a:pPr algn="just"/>
            <a:r>
              <a:rPr lang="en-US" dirty="0"/>
              <a:t>However, in other countries, variable pay still has negative connotations, especially as an individual incentive. </a:t>
            </a:r>
          </a:p>
        </p:txBody>
      </p:sp>
      <p:sp>
        <p:nvSpPr>
          <p:cNvPr id="5" name="Slide Number Placeholder 4"/>
          <p:cNvSpPr>
            <a:spLocks noGrp="1"/>
          </p:cNvSpPr>
          <p:nvPr>
            <p:ph type="sldNum" sz="quarter" idx="12"/>
          </p:nvPr>
        </p:nvSpPr>
        <p:spPr/>
        <p:txBody>
          <a:bodyPr/>
          <a:lstStyle/>
          <a:p>
            <a:fld id="{561B0F74-09A5-489A-9583-6307195A64A6}" type="slidenum">
              <a:rPr lang="en-US" smtClean="0"/>
              <a:pPr/>
              <a:t>31</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extLst>
      <p:ext uri="{BB962C8B-B14F-4D97-AF65-F5344CB8AC3E}">
        <p14:creationId xmlns:p14="http://schemas.microsoft.com/office/powerpoint/2010/main" val="9373580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0" y="136524"/>
            <a:ext cx="9601200" cy="1143000"/>
          </a:xfrm>
        </p:spPr>
        <p:txBody>
          <a:bodyPr>
            <a:normAutofit fontScale="90000"/>
          </a:bodyPr>
          <a:lstStyle/>
          <a:p>
            <a:r>
              <a:rPr lang="en-US" b="1" dirty="0">
                <a:solidFill>
                  <a:srgbClr val="003399"/>
                </a:solidFill>
              </a:rPr>
              <a:t>Benefit Programs Around the World</a:t>
            </a:r>
          </a:p>
        </p:txBody>
      </p:sp>
      <p:sp>
        <p:nvSpPr>
          <p:cNvPr id="3" name="Content Placeholder 2"/>
          <p:cNvSpPr>
            <a:spLocks noGrp="1"/>
          </p:cNvSpPr>
          <p:nvPr>
            <p:ph idx="1"/>
          </p:nvPr>
        </p:nvSpPr>
        <p:spPr/>
        <p:txBody>
          <a:bodyPr>
            <a:normAutofit/>
          </a:bodyPr>
          <a:lstStyle/>
          <a:p>
            <a:pPr algn="just"/>
            <a:r>
              <a:rPr lang="en-US" dirty="0"/>
              <a:t>Benefit programs must adapt to the part of the world in which employees work and live.  </a:t>
            </a:r>
          </a:p>
          <a:p>
            <a:pPr algn="just"/>
            <a:r>
              <a:rPr lang="en-US" dirty="0"/>
              <a:t>Some countries mandate certain benefits that are not required in other countries, and we have no choice but to offer them. </a:t>
            </a:r>
          </a:p>
          <a:p>
            <a:pPr algn="just"/>
            <a:r>
              <a:rPr lang="en-US" dirty="0"/>
              <a:t>In other cases, the living conditions may be such that different benefit packages just make sense.</a:t>
            </a:r>
          </a:p>
        </p:txBody>
      </p:sp>
      <p:sp>
        <p:nvSpPr>
          <p:cNvPr id="4" name="Slide Number Placeholder 3"/>
          <p:cNvSpPr>
            <a:spLocks noGrp="1"/>
          </p:cNvSpPr>
          <p:nvPr>
            <p:ph type="sldNum" sz="quarter" idx="12"/>
          </p:nvPr>
        </p:nvSpPr>
        <p:spPr/>
        <p:txBody>
          <a:bodyPr/>
          <a:lstStyle/>
          <a:p>
            <a:fld id="{561B0F74-09A5-489A-9583-6307195A64A6}" type="slidenum">
              <a:rPr lang="en-US" smtClean="0"/>
              <a:pPr/>
              <a:t>32</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extLst>
      <p:ext uri="{BB962C8B-B14F-4D97-AF65-F5344CB8AC3E}">
        <p14:creationId xmlns:p14="http://schemas.microsoft.com/office/powerpoint/2010/main" val="1765616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47790"/>
            <a:ext cx="10972800" cy="1143000"/>
          </a:xfrm>
        </p:spPr>
        <p:txBody>
          <a:bodyPr/>
          <a:lstStyle/>
          <a:p>
            <a:r>
              <a:rPr lang="en-US" b="1" dirty="0">
                <a:solidFill>
                  <a:srgbClr val="003399"/>
                </a:solidFill>
              </a:rPr>
              <a:t>Trends and Issues in HRM</a:t>
            </a:r>
          </a:p>
        </p:txBody>
      </p:sp>
      <p:sp>
        <p:nvSpPr>
          <p:cNvPr id="3" name="Content Placeholder 2"/>
          <p:cNvSpPr>
            <a:spLocks noGrp="1"/>
          </p:cNvSpPr>
          <p:nvPr>
            <p:ph idx="1"/>
          </p:nvPr>
        </p:nvSpPr>
        <p:spPr>
          <a:xfrm>
            <a:off x="609600" y="1290790"/>
            <a:ext cx="10972800" cy="4226443"/>
          </a:xfrm>
        </p:spPr>
        <p:txBody>
          <a:bodyPr>
            <a:normAutofit fontScale="85000" lnSpcReduction="10000"/>
          </a:bodyPr>
          <a:lstStyle/>
          <a:p>
            <a:pPr algn="just">
              <a:lnSpc>
                <a:spcPct val="120000"/>
              </a:lnSpc>
            </a:pPr>
            <a:r>
              <a:rPr lang="en-US" sz="3500" dirty="0"/>
              <a:t>Globalization of Business Continues as a Trend</a:t>
            </a:r>
          </a:p>
          <a:p>
            <a:pPr lvl="1" algn="just">
              <a:lnSpc>
                <a:spcPct val="120000"/>
              </a:lnSpc>
            </a:pPr>
            <a:r>
              <a:rPr lang="en-US" sz="3000" dirty="0"/>
              <a:t>59% of 1,200 CEOs in a survey said they plan to increase the number of their international assignments as part of their HR strategy.</a:t>
            </a:r>
          </a:p>
          <a:p>
            <a:pPr algn="just">
              <a:lnSpc>
                <a:spcPct val="120000"/>
              </a:lnSpc>
            </a:pPr>
            <a:r>
              <a:rPr lang="en-US" sz="3500" dirty="0"/>
              <a:t>The Worldwide Labor Environment</a:t>
            </a:r>
          </a:p>
          <a:p>
            <a:pPr lvl="1" algn="just">
              <a:lnSpc>
                <a:spcPct val="120000"/>
              </a:lnSpc>
            </a:pPr>
            <a:r>
              <a:rPr lang="en-US" sz="3000" dirty="0"/>
              <a:t>Brazil’s labor regulations tend to favor the employee over the employer and provide strong protection for unions.</a:t>
            </a:r>
          </a:p>
          <a:p>
            <a:pPr lvl="1" algn="just">
              <a:lnSpc>
                <a:spcPct val="120000"/>
              </a:lnSpc>
            </a:pPr>
            <a:r>
              <a:rPr lang="en-US" sz="3000" dirty="0"/>
              <a:t>South Korea’s laws concerning labor relations are similar to those in the United States.</a:t>
            </a:r>
          </a:p>
          <a:p>
            <a:endParaRPr lang="en-US" dirty="0"/>
          </a:p>
        </p:txBody>
      </p:sp>
      <p:sp>
        <p:nvSpPr>
          <p:cNvPr id="4" name="Slide Number Placeholder 3"/>
          <p:cNvSpPr>
            <a:spLocks noGrp="1"/>
          </p:cNvSpPr>
          <p:nvPr>
            <p:ph type="sldNum" sz="quarter" idx="12"/>
          </p:nvPr>
        </p:nvSpPr>
        <p:spPr/>
        <p:txBody>
          <a:bodyPr/>
          <a:lstStyle/>
          <a:p>
            <a:fld id="{561B0F74-09A5-489A-9583-6307195A64A6}" type="slidenum">
              <a:rPr lang="en-US" smtClean="0"/>
              <a:pPr/>
              <a:t>33</a:t>
            </a:fld>
            <a:endParaRPr lang="en-US" dirty="0"/>
          </a:p>
        </p:txBody>
      </p:sp>
      <p:sp>
        <p:nvSpPr>
          <p:cNvPr id="8" name="Footer Placeholder 7"/>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US"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Lussier, </a:t>
            </a:r>
            <a:r>
              <a:rPr lang="en-GB" i="1"/>
              <a:t>Fundamentals of Human Resource Management, 2e</a:t>
            </a:r>
            <a:r>
              <a:rPr lang="en-GB"/>
              <a:t>. © SAGE Publishing, 2020</a:t>
            </a:r>
            <a:endParaRPr lang="en-US" dirty="0"/>
          </a:p>
        </p:txBody>
      </p:sp>
    </p:spTree>
    <p:extLst>
      <p:ext uri="{BB962C8B-B14F-4D97-AF65-F5344CB8AC3E}">
        <p14:creationId xmlns:p14="http://schemas.microsoft.com/office/powerpoint/2010/main" val="42206645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0" algn="just">
              <a:lnSpc>
                <a:spcPct val="150000"/>
              </a:lnSpc>
              <a:spcAft>
                <a:spcPts val="6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Armstrong, M., 2014. </a:t>
            </a:r>
            <a:r>
              <a:rPr lang="en-GB" sz="1800" i="1" dirty="0">
                <a:latin typeface="Arial" panose="020B0604020202020204" pitchFamily="34" charset="0"/>
                <a:ea typeface="Times New Roman" panose="02020603050405020304" pitchFamily="18" charset="0"/>
                <a:cs typeface="Times New Roman" panose="02020603050405020304" pitchFamily="18" charset="0"/>
              </a:rPr>
              <a:t>Armstrong’s handbook of human resource management practice</a:t>
            </a:r>
            <a:r>
              <a:rPr lang="en-GB" sz="1800" dirty="0">
                <a:latin typeface="Arial" panose="020B0604020202020204" pitchFamily="34" charset="0"/>
                <a:ea typeface="Times New Roman" panose="02020603050405020304" pitchFamily="18" charset="0"/>
                <a:cs typeface="Times New Roman" panose="02020603050405020304" pitchFamily="18" charset="0"/>
              </a:rPr>
              <a:t>. 13</a:t>
            </a:r>
            <a:r>
              <a:rPr lang="en-GB" sz="1800" baseline="30000" dirty="0">
                <a:latin typeface="Arial" panose="020B0604020202020204" pitchFamily="34" charset="0"/>
                <a:ea typeface="Times New Roman" panose="02020603050405020304" pitchFamily="18" charset="0"/>
                <a:cs typeface="Times New Roman" panose="02020603050405020304" pitchFamily="18" charset="0"/>
              </a:rPr>
              <a:t> </a:t>
            </a:r>
            <a:r>
              <a:rPr lang="en-GB" sz="1800" dirty="0">
                <a:latin typeface="Arial" panose="020B0604020202020204" pitchFamily="34" charset="0"/>
                <a:ea typeface="Times New Roman" panose="02020603050405020304" pitchFamily="18" charset="0"/>
                <a:cs typeface="Times New Roman" panose="02020603050405020304" pitchFamily="18" charset="0"/>
              </a:rPr>
              <a:t>ed. London, Kogan Page.</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Lussier, R. N. &amp; Hendon, J. R., 2019.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Fundamentals of Human Resource Management: Functions, Applications, and Skill Development. 2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ed. London: SAGE Publications, Inc.</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Torrington, D., 2020</a:t>
            </a:r>
            <a:r>
              <a:rPr lang="en-GB" sz="1800" dirty="0">
                <a:latin typeface="Arial" panose="020B0604020202020204" pitchFamily="34" charset="0"/>
                <a:ea typeface="Times New Roman" panose="02020603050405020304" pitchFamily="18" charset="0"/>
                <a:cs typeface="Times New Roman" panose="02020603050405020304" pitchFamily="18" charset="0"/>
              </a:rPr>
              <a:t>.</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Human resource management</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11 ed. Harlow:  Pearson Education.</a:t>
            </a:r>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256911990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312</TotalTime>
  <Words>2461</Words>
  <Application>Microsoft Office PowerPoint</Application>
  <PresentationFormat>Widescreen</PresentationFormat>
  <Paragraphs>276</Paragraphs>
  <Slides>35</Slides>
  <Notes>5</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35</vt:i4>
      </vt:variant>
    </vt:vector>
  </HeadingPairs>
  <TitlesOfParts>
    <vt:vector size="42" baseType="lpstr">
      <vt:lpstr>Aharoni</vt:lpstr>
      <vt:lpstr>Arial</vt:lpstr>
      <vt:lpstr>Candara</vt:lpstr>
      <vt:lpstr>Myriad Pro</vt:lpstr>
      <vt:lpstr>Symbol</vt:lpstr>
      <vt:lpstr>Verdana</vt:lpstr>
      <vt:lpstr>20140311PresentationUWTSDTemplate</vt:lpstr>
      <vt:lpstr>LCMB7000</vt:lpstr>
      <vt:lpstr>Globalization of Business and HRM</vt:lpstr>
      <vt:lpstr>Reasons for Business Globalization</vt:lpstr>
      <vt:lpstr>Major Trade Agreements</vt:lpstr>
      <vt:lpstr>Is HRM Different in Global Firms? (1 of 2)</vt:lpstr>
      <vt:lpstr>Is HRM Different in Global Firms? (2 of 2)</vt:lpstr>
      <vt:lpstr>Legal, Ethical, and Cultural Issues</vt:lpstr>
      <vt:lpstr>Corruption and Bribery in Foreign Countries</vt:lpstr>
      <vt:lpstr>National Culture</vt:lpstr>
      <vt:lpstr>Culturally Speaking: Individualism-Collectivism</vt:lpstr>
      <vt:lpstr>Hofstede’s Model of Culture </vt:lpstr>
      <vt:lpstr>Hofstede’s Dimensions of  Culture </vt:lpstr>
      <vt:lpstr>Skills and Traits for Global Managers </vt:lpstr>
      <vt:lpstr>Staffing Choices: Home-, Host-, or Third-Country Employees</vt:lpstr>
      <vt:lpstr>Advantages of Parent- (Home-) Country Nationals </vt:lpstr>
      <vt:lpstr>Disadvantages of Parent- (Home-) Country Nationals </vt:lpstr>
      <vt:lpstr>Advantages of Host-Country Nationals </vt:lpstr>
      <vt:lpstr>Disadvantages of Host-Country Nationals </vt:lpstr>
      <vt:lpstr>Advantages of Third-Country Nationals </vt:lpstr>
      <vt:lpstr>Disadvantages of Third-Country Nationals </vt:lpstr>
      <vt:lpstr>Advantages of Parent-, Host-, and Third-country Nationals</vt:lpstr>
      <vt:lpstr>Disadvantages of Parent-, Host-, and Third-country Nationals</vt:lpstr>
      <vt:lpstr>Outsourcing as an Alternative to International Expansion</vt:lpstr>
      <vt:lpstr>Developing and Managing Global Human Resources</vt:lpstr>
      <vt:lpstr>Expatriate Training and Preparation (1 of 2) </vt:lpstr>
      <vt:lpstr>Expatriate Training and Preparation (2 of 2)</vt:lpstr>
      <vt:lpstr>Culture Shock</vt:lpstr>
      <vt:lpstr>Repatriation After Foreign Assignments</vt:lpstr>
      <vt:lpstr>Compensating Your Global Workforce</vt:lpstr>
      <vt:lpstr>Compensation of Expats</vt:lpstr>
      <vt:lpstr>Incentives in Global Firms</vt:lpstr>
      <vt:lpstr>Benefit Programs Around the World</vt:lpstr>
      <vt:lpstr>Trends and Issues in HRM</vt:lpstr>
      <vt:lpstr>Any Questions?</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LCMB7014</dc:title>
  <dc:creator>Hossein Shokri (Doctoral Researcher)</dc:creator>
  <cp:lastModifiedBy>Hossein Shokri</cp:lastModifiedBy>
  <cp:revision>79</cp:revision>
  <dcterms:created xsi:type="dcterms:W3CDTF">2020-09-30T03:06:41Z</dcterms:created>
  <dcterms:modified xsi:type="dcterms:W3CDTF">2021-09-30T13:46:46Z</dcterms:modified>
</cp:coreProperties>
</file>