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30"/>
  </p:notesMasterIdLst>
  <p:handoutMasterIdLst>
    <p:handoutMasterId r:id="rId31"/>
  </p:handoutMasterIdLst>
  <p:sldIdLst>
    <p:sldId id="257" r:id="rId2"/>
    <p:sldId id="562" r:id="rId3"/>
    <p:sldId id="258" r:id="rId4"/>
    <p:sldId id="260" r:id="rId5"/>
    <p:sldId id="264" r:id="rId6"/>
    <p:sldId id="558" r:id="rId7"/>
    <p:sldId id="560" r:id="rId8"/>
    <p:sldId id="561" r:id="rId9"/>
    <p:sldId id="265" r:id="rId10"/>
    <p:sldId id="266" r:id="rId11"/>
    <p:sldId id="272" r:id="rId12"/>
    <p:sldId id="273" r:id="rId13"/>
    <p:sldId id="290" r:id="rId14"/>
    <p:sldId id="291" r:id="rId15"/>
    <p:sldId id="292" r:id="rId16"/>
    <p:sldId id="289" r:id="rId17"/>
    <p:sldId id="277" r:id="rId18"/>
    <p:sldId id="278" r:id="rId19"/>
    <p:sldId id="286" r:id="rId20"/>
    <p:sldId id="287" r:id="rId21"/>
    <p:sldId id="285" r:id="rId22"/>
    <p:sldId id="279" r:id="rId23"/>
    <p:sldId id="280" r:id="rId24"/>
    <p:sldId id="281" r:id="rId25"/>
    <p:sldId id="284" r:id="rId26"/>
    <p:sldId id="282" r:id="rId27"/>
    <p:sldId id="283" r:id="rId28"/>
    <p:sldId id="27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1yoomMTGfu2cFwBZlJCPzQ==" hashData="rTFA3AsjyxG0fCFRX5PhpPZeFSxPJQMC8GTBClAd+h8QcEeaOlyo1zpaFjEyG+rZAXUfJdUjp/TCUt47w/TLD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02" autoAdjust="0"/>
    <p:restoredTop sz="80371" autoAdjust="0"/>
  </p:normalViewPr>
  <p:slideViewPr>
    <p:cSldViewPr snapToGrid="0">
      <p:cViewPr varScale="1">
        <p:scale>
          <a:sx n="69" d="100"/>
          <a:sy n="69" d="100"/>
        </p:scale>
        <p:origin x="389" y="6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424740-56E7-4DC5-85A0-87EAED197E76}" type="datetimeFigureOut">
              <a:rPr lang="en-GB" smtClean="0"/>
              <a:t>25/08/2022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E9A1852-59B5-4A41-A120-BEAE6D17CE12}" type="slidenum">
              <a:rPr lang="en-GB" smtClean="0"/>
              <a:t>‹#›</a:t>
            </a:fld>
            <a:endParaRPr lang="en-GB"/>
          </a:p>
        </p:txBody>
      </p:sp>
    </p:spTree>
    <p:extLst>
      <p:ext uri="{BB962C8B-B14F-4D97-AF65-F5344CB8AC3E}">
        <p14:creationId xmlns:p14="http://schemas.microsoft.com/office/powerpoint/2010/main" val="29481806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3DBB7-258C-4A93-A4D4-8CD9C37A7DBA}" type="datetimeFigureOut">
              <a:rPr lang="en-GB" smtClean="0"/>
              <a:t>25/08/2022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A19DD7-300D-4A0C-AFA8-CFBF03F13EAB}" type="slidenum">
              <a:rPr lang="en-GB" smtClean="0"/>
              <a:t>‹#›</a:t>
            </a:fld>
            <a:endParaRPr lang="en-GB"/>
          </a:p>
        </p:txBody>
      </p:sp>
    </p:spTree>
    <p:extLst>
      <p:ext uri="{BB962C8B-B14F-4D97-AF65-F5344CB8AC3E}">
        <p14:creationId xmlns:p14="http://schemas.microsoft.com/office/powerpoint/2010/main" val="80120924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By the end of this lesson, you will be able to:</a:t>
            </a:r>
          </a:p>
          <a:p>
            <a:endParaRPr lang="en-GB" sz="1100" b="0" dirty="0">
              <a:latin typeface="Arial" panose="020B0604020202020204" pitchFamily="34" charset="0"/>
              <a:cs typeface="Arial" panose="020B0604020202020204" pitchFamily="34" charset="0"/>
            </a:endParaRP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Define what a repeat victim is</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Describe the impact that </a:t>
            </a:r>
            <a:r>
              <a:rPr lang="en-GB" sz="1100" b="0" kern="1200" dirty="0" err="1">
                <a:solidFill>
                  <a:schemeClr val="tx1"/>
                </a:solidFill>
                <a:effectLst/>
                <a:latin typeface="Arial" panose="020B0604020202020204" pitchFamily="34" charset="0"/>
                <a:ea typeface="+mn-ea"/>
                <a:cs typeface="Arial" panose="020B0604020202020204" pitchFamily="34" charset="0"/>
              </a:rPr>
              <a:t>asb</a:t>
            </a:r>
            <a:r>
              <a:rPr lang="en-GB" sz="1100" b="0" kern="1200" dirty="0">
                <a:solidFill>
                  <a:schemeClr val="tx1"/>
                </a:solidFill>
                <a:effectLst/>
                <a:latin typeface="Arial" panose="020B0604020202020204" pitchFamily="34" charset="0"/>
                <a:ea typeface="+mn-ea"/>
                <a:cs typeface="Arial" panose="020B0604020202020204" pitchFamily="34" charset="0"/>
              </a:rPr>
              <a:t>/crime has on repeat victims</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State who could be considered as vulnerable</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1</a:t>
            </a:fld>
            <a:endParaRPr lang="en-GB"/>
          </a:p>
        </p:txBody>
      </p:sp>
    </p:spTree>
    <p:extLst>
      <p:ext uri="{BB962C8B-B14F-4D97-AF65-F5344CB8AC3E}">
        <p14:creationId xmlns:p14="http://schemas.microsoft.com/office/powerpoint/2010/main" val="75800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a:latin typeface="Arial" panose="020B0604020202020204" pitchFamily="34" charset="0"/>
                <a:cs typeface="Arial" panose="020B0604020202020204" pitchFamily="34" charset="0"/>
              </a:rPr>
              <a:t>As an introduction, trainer to play below video clip up to 4</a:t>
            </a:r>
            <a:r>
              <a:rPr lang="en-GB" sz="1100" baseline="0" dirty="0">
                <a:latin typeface="Arial" panose="020B0604020202020204" pitchFamily="34" charset="0"/>
                <a:cs typeface="Arial" panose="020B0604020202020204" pitchFamily="34" charset="0"/>
              </a:rPr>
              <a:t> </a:t>
            </a:r>
            <a:r>
              <a:rPr lang="en-GB" sz="1100" baseline="0" dirty="0" err="1">
                <a:latin typeface="Arial" panose="020B0604020202020204" pitchFamily="34" charset="0"/>
                <a:cs typeface="Arial" panose="020B0604020202020204" pitchFamily="34" charset="0"/>
              </a:rPr>
              <a:t>mins</a:t>
            </a:r>
            <a:r>
              <a:rPr lang="en-GB" sz="1100" dirty="0">
                <a:latin typeface="Arial" panose="020B0604020202020204" pitchFamily="34" charset="0"/>
                <a:cs typeface="Arial" panose="020B0604020202020204" pitchFamily="34" charset="0"/>
              </a:rPr>
              <a:t> to show the impact to repeat victims and why it is of such high importance that they are dealt with appropriately.</a:t>
            </a:r>
          </a:p>
          <a:p>
            <a:pPr>
              <a:lnSpc>
                <a:spcPct val="100000"/>
              </a:lnSpc>
            </a:pPr>
            <a:r>
              <a:rPr lang="en-GB" sz="1100" dirty="0">
                <a:latin typeface="Arial" panose="020B0604020202020204" pitchFamily="34" charset="0"/>
                <a:cs typeface="Arial" panose="020B0604020202020204" pitchFamily="34" charset="0"/>
              </a:rPr>
              <a:t>Fiona Pilkington</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Trainer to facilitate a discussion on what went wrong. Points to get out will be Lack of Communication between Agencies. Lack of ownership by Police.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Following years of  repeated abuse on October 23, 2007 Fiona Pilkington drove to a remote lay-by, with her 18 year-old daughter Frankie Hardwick. She poured petrol over the back seat and set the car alight. Both Fiona and Frankie died.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Are students</a:t>
            </a:r>
            <a:r>
              <a:rPr lang="en-GB" sz="1100" baseline="0" dirty="0">
                <a:latin typeface="Arial" panose="020B0604020202020204" pitchFamily="34" charset="0"/>
                <a:cs typeface="Arial" panose="020B0604020202020204" pitchFamily="34" charset="0"/>
              </a:rPr>
              <a:t> aware of any cases?</a:t>
            </a:r>
            <a:endParaRPr lang="en-GB" sz="1100" dirty="0">
              <a:latin typeface="Arial" panose="020B0604020202020204" pitchFamily="34" charset="0"/>
              <a:cs typeface="Arial" panose="020B0604020202020204" pitchFamily="34" charset="0"/>
            </a:endParaRP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3</a:t>
            </a:fld>
            <a:endParaRPr lang="en-GB"/>
          </a:p>
        </p:txBody>
      </p:sp>
    </p:spTree>
    <p:extLst>
      <p:ext uri="{BB962C8B-B14F-4D97-AF65-F5344CB8AC3E}">
        <p14:creationId xmlns:p14="http://schemas.microsoft.com/office/powerpoint/2010/main" val="862929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latin typeface="Arial" panose="020B0604020202020204" pitchFamily="34" charset="0"/>
                <a:cs typeface="Arial" panose="020B0604020202020204" pitchFamily="34" charset="0"/>
              </a:rPr>
              <a:t>Trainer to 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Q. What does the word Victim mean to you? </a:t>
            </a:r>
            <a:r>
              <a:rPr lang="en-GB" sz="1100" b="0" dirty="0">
                <a:latin typeface="Arial" panose="020B0604020202020204" pitchFamily="34" charset="0"/>
                <a:cs typeface="Arial" panose="020B0604020202020204" pitchFamily="34" charset="0"/>
              </a:rPr>
              <a:t>Discuss.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Q. </a:t>
            </a:r>
            <a:r>
              <a:rPr lang="en-GB" sz="1100" b="1" dirty="0">
                <a:solidFill>
                  <a:schemeClr val="accent5">
                    <a:lumMod val="50000"/>
                  </a:schemeClr>
                </a:solidFill>
                <a:latin typeface="Arial" panose="020B0604020202020204" pitchFamily="34" charset="0"/>
                <a:cs typeface="Arial" panose="020B0604020202020204" pitchFamily="34" charset="0"/>
              </a:rPr>
              <a:t>Why would victims not report being a victim of Crime or ASB to the Police?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Answers</a:t>
            </a:r>
            <a:r>
              <a:rPr lang="en-GB" sz="1100" b="1" baseline="0" dirty="0">
                <a:latin typeface="Arial" panose="020B0604020202020204" pitchFamily="34" charset="0"/>
                <a:cs typeface="Arial" panose="020B0604020202020204" pitchFamily="34" charset="0"/>
              </a:rPr>
              <a:t> could include:</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not knowing how to report,</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language barriers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trivial or no loss perceived</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previous poor experience of service</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Police can’t/won’t do anything, it’s a private matter</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inconvenient to report</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reported to other agencies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common occurrence</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fear of reprisals</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dislike or fear of Police</a:t>
            </a:r>
          </a:p>
          <a:p>
            <a:pPr marL="171450" indent="-171450">
              <a:lnSpc>
                <a:spcPct val="10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not knowing a crime/ASB has taken place.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It could be that incidents that previous incidents have not been reported and as such did not receive a police presence.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4</a:t>
            </a:fld>
            <a:endParaRPr lang="en-GB"/>
          </a:p>
        </p:txBody>
      </p:sp>
    </p:spTree>
    <p:extLst>
      <p:ext uri="{BB962C8B-B14F-4D97-AF65-F5344CB8AC3E}">
        <p14:creationId xmlns:p14="http://schemas.microsoft.com/office/powerpoint/2010/main" val="953578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Before showing the slide, trainer to ask: </a:t>
            </a:r>
          </a:p>
          <a:p>
            <a:r>
              <a:rPr lang="en-GB" sz="1100" b="1" dirty="0">
                <a:latin typeface="Arial" panose="020B0604020202020204" pitchFamily="34" charset="0"/>
                <a:cs typeface="Arial" panose="020B0604020202020204" pitchFamily="34" charset="0"/>
              </a:rPr>
              <a:t>Q. What does the phrase repeat victim mean to you?</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5</a:t>
            </a:fld>
            <a:endParaRPr lang="en-GB"/>
          </a:p>
        </p:txBody>
      </p:sp>
    </p:spTree>
    <p:extLst>
      <p:ext uri="{BB962C8B-B14F-4D97-AF65-F5344CB8AC3E}">
        <p14:creationId xmlns:p14="http://schemas.microsoft.com/office/powerpoint/2010/main" val="17129087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charset="0"/>
                <a:ea typeface="ＭＳ Ｐゴシック" pitchFamily="-112" charset="-128"/>
              </a:rPr>
              <a:t>This is the SWP definition, but it follows national recommendations on RVAPs.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For the purpose of effective management of Anti-Social Behaviour it is important to identify repeat and vulnerable victims.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Individuals identified as ‘vulnerable’ through the risk assessment process will receive an enhanced level of response to their call</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ＭＳ Ｐゴシック" pitchFamily="-112" charset="-128"/>
              </a:rPr>
              <a:t>Anti-Social Behaviour occurrences will not be finalised until the victim has been notified.</a:t>
            </a:r>
          </a:p>
          <a:p>
            <a:endParaRPr lang="en-GB" dirty="0"/>
          </a:p>
        </p:txBody>
      </p:sp>
    </p:spTree>
    <p:extLst>
      <p:ext uri="{BB962C8B-B14F-4D97-AF65-F5344CB8AC3E}">
        <p14:creationId xmlns:p14="http://schemas.microsoft.com/office/powerpoint/2010/main" val="3643158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Leads to more satisfaction when </a:t>
            </a:r>
            <a:r>
              <a:rPr kumimoji="0" lang="en-GB" sz="1100" b="1"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community</a:t>
            </a: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is involved in creating solutions to problems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Assists victims and witnesses to access help and assistance over and above what the police can provide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Offences are dealt with in a more appropriate manner when listening to what the victim/witness needs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Leads to more scrutiny/accountability of police and partners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Allays any unreasonable fears the victim may have in terms of personal vulnerability and repeat attacks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•Reassures witnesses of their personal safety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Helps explain the processes to both witnesses and victims should the matter come to court along with any compensation claim that could be made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Safety and security advice (Crime Prevention)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Maintain public safety and confidence and the police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Leads to more crime/ASB being reported to police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Leads to more community intelligence being reported to police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Helps identify signal crimes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rPr>
              <a:t>• Leads to narrowing the ‘reassurance gap’</a:t>
            </a:r>
          </a:p>
          <a:p>
            <a:endParaRPr lang="en-GB" dirty="0"/>
          </a:p>
        </p:txBody>
      </p:sp>
    </p:spTree>
    <p:extLst>
      <p:ext uri="{BB962C8B-B14F-4D97-AF65-F5344CB8AC3E}">
        <p14:creationId xmlns:p14="http://schemas.microsoft.com/office/powerpoint/2010/main" val="1476305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Prior to revealing slide, pose the question: ‘What factors would you consider may identify vulnerability?’.</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Facilitate answers from group and ensure the following is addressed:</a:t>
            </a:r>
          </a:p>
          <a:p>
            <a:pPr marL="0" marR="0" lvl="0" indent="0" algn="l" defTabSz="914400" rtl="0" eaLnBrk="1" fontAlgn="base" latinLnBrk="0" hangingPunct="1">
              <a:lnSpc>
                <a:spcPct val="100000"/>
              </a:lnSpc>
              <a:spcBef>
                <a:spcPct val="0"/>
              </a:spcBef>
              <a:spcAft>
                <a:spcPct val="0"/>
              </a:spcAft>
              <a:buClrTx/>
              <a:buSzTx/>
              <a:buFontTx/>
              <a:buChar char="•"/>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SWP itself may also be open to vulnerability in that any poor performance on our part may have adverse affects on the confidence of the public in our ability to provide a reliable and professional service.</a:t>
            </a:r>
          </a:p>
          <a:p>
            <a:pPr marL="0" marR="0" lvl="0" indent="0" algn="l" defTabSz="914400" rtl="0" eaLnBrk="1" fontAlgn="base" latinLnBrk="0" hangingPunct="1">
              <a:lnSpc>
                <a:spcPct val="100000"/>
              </a:lnSpc>
              <a:spcBef>
                <a:spcPct val="0"/>
              </a:spcBef>
              <a:spcAft>
                <a:spcPct val="0"/>
              </a:spcAft>
              <a:buClrTx/>
              <a:buSzTx/>
              <a:buFontTx/>
              <a:buChar char="•"/>
              <a:tabLst/>
              <a:defRPr/>
            </a:pPr>
            <a:endPar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Impact Factors – suggested considerations</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Information provided by the informant that suggests vulnerability</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Physical or Mental impairment whether short term or long term</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Behavioral or language barriers</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Consideration due to age</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Mental Health Condition</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Learning difficulties</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Is in a highly emotional upset and distressed state</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Victim of Domestic Violence</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Victim of Hate Crime</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Repeat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Vicitm</a:t>
            </a: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This list is not definitive</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MUST cover</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Section 12 of the Domestic Violence, Crime and Victims Act 2004 (DVCVA 2004) came into force on 30 September 2009, amending section 5 of the Protection from Harassment Act 1997 (PHA 1997). Section 5 of the PHA 1997 previously permitted a criminal court to make a restraining order only when sentencing or otherwise dealing with a defendant convicted of an offence of harassment (contrary to section 2 PHA 1997) or an offence of putting someone in fear of violence (contrary to section 4 PHA 1997). Its amendment enables the court to impose a restraining order in a much wider range of circumstances.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Restraining orders are distinct from Criminal Behaviour Orders (CBOs) on conviction (section 1C of the Crime and Disorder Act 1998) in a number of ways. Restraining orders: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are used in domestic situations whereas CBOs on conviction relate to persons not of the same household;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are to protect named persons whereas CBOs on conviction are used to protect unnamed persons in any place in England and Wales; and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itchFamily="-112" charset="-128"/>
              </a:rPr>
              <a:t>can be made on conviction and acquittal. CBOs on conviction cannot be made on acquittal. </a:t>
            </a:r>
          </a:p>
          <a:p>
            <a:endParaRPr lang="en-GB" dirty="0"/>
          </a:p>
        </p:txBody>
      </p:sp>
    </p:spTree>
    <p:extLst>
      <p:ext uri="{BB962C8B-B14F-4D97-AF65-F5344CB8AC3E}">
        <p14:creationId xmlns:p14="http://schemas.microsoft.com/office/powerpoint/2010/main" val="57481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9</a:t>
            </a:fld>
            <a:endParaRPr lang="en-GB"/>
          </a:p>
        </p:txBody>
      </p:sp>
    </p:spTree>
    <p:extLst>
      <p:ext uri="{BB962C8B-B14F-4D97-AF65-F5344CB8AC3E}">
        <p14:creationId xmlns:p14="http://schemas.microsoft.com/office/powerpoint/2010/main" val="2527704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Every person who comes into contact with a member the Force will receive the highest standard of quality of service and professionalism. A Victim will tell you that their ultimate wish, apart from being a victim in the first place, is not to become a victim again.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is therefore important that our response is aimed at preventing further victimisation. </a:t>
            </a:r>
          </a:p>
          <a:p>
            <a:r>
              <a:rPr lang="en-GB" sz="1100" dirty="0">
                <a:latin typeface="Arial" panose="020B0604020202020204" pitchFamily="34" charset="0"/>
                <a:cs typeface="Arial" panose="020B0604020202020204" pitchFamily="34" charset="0"/>
              </a:rPr>
              <a:t>The reporting officer must view each and every crime for its potential to be repeated.  Those that fall into this wide category will follow the below escalation process.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Consideration should be given at an early stage, by supervisors, of involving Neighbourhood policing Teams to provide reassurance and to complete enquiries, especially if  a response officer is the reporting officer and may have difficulty in providing the level of service required to address these issues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Consideration to be given to utilising other Agencies to assist.. What other agencies are there in your area?</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10</a:t>
            </a:fld>
            <a:endParaRPr lang="en-GB"/>
          </a:p>
        </p:txBody>
      </p:sp>
    </p:spTree>
    <p:extLst>
      <p:ext uri="{BB962C8B-B14F-4D97-AF65-F5344CB8AC3E}">
        <p14:creationId xmlns:p14="http://schemas.microsoft.com/office/powerpoint/2010/main" val="4178385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 Definitions from group – Board blast. Prior to de-briefing,</a:t>
            </a:r>
            <a:r>
              <a:rPr lang="en-GB" sz="1100" baseline="0" dirty="0">
                <a:latin typeface="Arial" panose="020B0604020202020204" pitchFamily="34" charset="0"/>
                <a:cs typeface="Arial" panose="020B0604020202020204" pitchFamily="34" charset="0"/>
              </a:rPr>
              <a:t> play the video on the next slide. Contributions may be added by students following this film.</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11</a:t>
            </a:fld>
            <a:endParaRPr lang="en-GB"/>
          </a:p>
        </p:txBody>
      </p:sp>
    </p:spTree>
    <p:extLst>
      <p:ext uri="{BB962C8B-B14F-4D97-AF65-F5344CB8AC3E}">
        <p14:creationId xmlns:p14="http://schemas.microsoft.com/office/powerpoint/2010/main" val="37504221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No legal definition – Dictionary Definition</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12</a:t>
            </a:fld>
            <a:endParaRPr lang="en-GB"/>
          </a:p>
        </p:txBody>
      </p:sp>
    </p:spTree>
    <p:extLst>
      <p:ext uri="{BB962C8B-B14F-4D97-AF65-F5344CB8AC3E}">
        <p14:creationId xmlns:p14="http://schemas.microsoft.com/office/powerpoint/2010/main" val="10198144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Reiterate that this definition will be widely used throughout several other inputs they will receive and is an area of policing that is currently being focused upon.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Based on the information that has been given previously.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a:t>
            </a:r>
            <a:r>
              <a:rPr lang="en-GB" sz="1100" b="1" baseline="0" dirty="0">
                <a:latin typeface="Arial" panose="020B0604020202020204" pitchFamily="34" charset="0"/>
                <a:cs typeface="Arial" panose="020B0604020202020204" pitchFamily="34" charset="0"/>
              </a:rPr>
              <a:t> Who could be considered vulnerable?</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Answers to include: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Children</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Some adults – those who are physically or mentally frail</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with learning disabilities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suffering from mental ill health</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who are ill and would need help to carry out normal daily tasks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who have undergone a recent traumatic event – e.g. bereavement, divorce, job loss etc.</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People who are victims of domestic abuse</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Q.</a:t>
            </a:r>
            <a:r>
              <a:rPr lang="en-GB" sz="1100" b="1" baseline="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What can we do as the police to reduce the risk to them ?</a:t>
            </a:r>
          </a:p>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13</a:t>
            </a:fld>
            <a:endParaRPr lang="en-GB"/>
          </a:p>
        </p:txBody>
      </p:sp>
    </p:spTree>
    <p:extLst>
      <p:ext uri="{BB962C8B-B14F-4D97-AF65-F5344CB8AC3E}">
        <p14:creationId xmlns:p14="http://schemas.microsoft.com/office/powerpoint/2010/main" val="6095252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14</a:t>
            </a:fld>
            <a:endParaRPr lang="en-GB"/>
          </a:p>
        </p:txBody>
      </p:sp>
    </p:spTree>
    <p:extLst>
      <p:ext uri="{BB962C8B-B14F-4D97-AF65-F5344CB8AC3E}">
        <p14:creationId xmlns:p14="http://schemas.microsoft.com/office/powerpoint/2010/main" val="33792287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15</a:t>
            </a:fld>
            <a:endParaRPr lang="en-GB"/>
          </a:p>
        </p:txBody>
      </p:sp>
    </p:spTree>
    <p:extLst>
      <p:ext uri="{BB962C8B-B14F-4D97-AF65-F5344CB8AC3E}">
        <p14:creationId xmlns:p14="http://schemas.microsoft.com/office/powerpoint/2010/main" val="15130087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u="none" strike="noStrike" kern="1200" baseline="0" dirty="0">
                <a:solidFill>
                  <a:schemeClr val="tx1"/>
                </a:solidFill>
                <a:latin typeface="+mn-lt"/>
                <a:ea typeface="+mn-ea"/>
                <a:cs typeface="+mn-cs"/>
              </a:rPr>
              <a:t>The situations or circumstances may include : -</a:t>
            </a:r>
          </a:p>
          <a:p>
            <a:pPr rtl="0"/>
            <a:endParaRPr lang="en-GB" sz="1200" b="1"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Personal Circumstances</a:t>
            </a:r>
            <a:r>
              <a:rPr lang="en-GB" sz="1200" b="0" i="0" u="none" strike="noStrike" kern="1200" baseline="0" dirty="0">
                <a:solidFill>
                  <a:schemeClr val="tx1"/>
                </a:solidFill>
                <a:latin typeface="+mn-lt"/>
                <a:ea typeface="+mn-ea"/>
                <a:cs typeface="+mn-cs"/>
              </a:rPr>
              <a:t>: Social isolation, Poor social/communication skills, history of offending, repeat victim, self-neglect, living conditions, bereavement, poor education.</a:t>
            </a:r>
          </a:p>
          <a:p>
            <a:pPr rtl="0"/>
            <a:r>
              <a:rPr lang="en-GB" sz="1200" b="1" i="0" u="none" strike="noStrike" kern="1200" baseline="0" dirty="0">
                <a:solidFill>
                  <a:schemeClr val="tx1"/>
                </a:solidFill>
                <a:latin typeface="+mn-lt"/>
                <a:ea typeface="+mn-ea"/>
                <a:cs typeface="+mn-cs"/>
              </a:rPr>
              <a:t>Health and Disability:</a:t>
            </a:r>
            <a:r>
              <a:rPr lang="en-GB" sz="1200" b="0" i="0" u="none" strike="noStrike" kern="1200" baseline="0" dirty="0">
                <a:solidFill>
                  <a:schemeClr val="tx1"/>
                </a:solidFill>
                <a:latin typeface="+mn-lt"/>
                <a:ea typeface="+mn-ea"/>
                <a:cs typeface="+mn-cs"/>
              </a:rPr>
              <a:t> Learning disability, physical disability or illness, mental health needs, drug/alcohol misuse or dependency, intoxication</a:t>
            </a:r>
          </a:p>
          <a:p>
            <a:pPr rtl="0"/>
            <a:r>
              <a:rPr lang="en-GB" sz="1200" b="1" i="0" u="none" strike="noStrike" kern="1200" baseline="0" dirty="0">
                <a:solidFill>
                  <a:schemeClr val="tx1"/>
                </a:solidFill>
                <a:latin typeface="+mn-lt"/>
                <a:ea typeface="+mn-ea"/>
                <a:cs typeface="+mn-cs"/>
              </a:rPr>
              <a:t>Personal Characteristics: </a:t>
            </a:r>
            <a:r>
              <a:rPr lang="en-GB" sz="1200" b="0" i="0" u="none" strike="noStrike" kern="1200" baseline="0" dirty="0">
                <a:solidFill>
                  <a:schemeClr val="tx1"/>
                </a:solidFill>
                <a:latin typeface="+mn-lt"/>
                <a:ea typeface="+mn-ea"/>
                <a:cs typeface="+mn-cs"/>
              </a:rPr>
              <a:t>Gender / transgender, sexual orientation, ethnic background, age, disability, religion / belief</a:t>
            </a:r>
          </a:p>
          <a:p>
            <a:pPr rtl="0"/>
            <a:r>
              <a:rPr lang="en-GB" sz="1200" b="1" i="0" u="none" strike="noStrike" kern="1200" baseline="0" dirty="0">
                <a:solidFill>
                  <a:schemeClr val="tx1"/>
                </a:solidFill>
                <a:latin typeface="+mn-lt"/>
                <a:ea typeface="+mn-ea"/>
                <a:cs typeface="+mn-cs"/>
              </a:rPr>
              <a:t>Economic Circumstances: </a:t>
            </a:r>
            <a:r>
              <a:rPr lang="en-GB" sz="1200" b="0" i="0" u="none" strike="noStrike" kern="1200" baseline="0" dirty="0">
                <a:solidFill>
                  <a:schemeClr val="tx1"/>
                </a:solidFill>
                <a:latin typeface="+mn-lt"/>
                <a:ea typeface="+mn-ea"/>
                <a:cs typeface="+mn-cs"/>
              </a:rPr>
              <a:t>Financial, unemployment, housing</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If you take all of the above into consideration this pretty much means everybody is vulnerable. This probably includes us at some point in our lives.</a:t>
            </a:r>
          </a:p>
          <a:p>
            <a:pPr rtl="0"/>
            <a:endParaRPr lang="en-GB" sz="1200" b="0" i="0" u="none" strike="noStrike" kern="1200" baseline="0" dirty="0">
              <a:solidFill>
                <a:schemeClr val="tx1"/>
              </a:solidFill>
              <a:latin typeface="+mn-lt"/>
              <a:ea typeface="+mn-ea"/>
              <a:cs typeface="+mn-cs"/>
            </a:endParaRPr>
          </a:p>
          <a:p>
            <a:pPr rtl="0"/>
            <a:endParaRPr lang="en-GB" sz="1200" b="0"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16</a:t>
            </a:fld>
            <a:endParaRPr lang="en-GB"/>
          </a:p>
        </p:txBody>
      </p:sp>
    </p:spTree>
    <p:extLst>
      <p:ext uri="{BB962C8B-B14F-4D97-AF65-F5344CB8AC3E}">
        <p14:creationId xmlns:p14="http://schemas.microsoft.com/office/powerpoint/2010/main" val="1542182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baseline="0" dirty="0">
                <a:solidFill>
                  <a:schemeClr val="tx1"/>
                </a:solidFill>
                <a:latin typeface="+mn-lt"/>
                <a:ea typeface="+mn-ea"/>
                <a:cs typeface="+mn-cs"/>
              </a:rPr>
              <a:t>This is the new definition which came into effect early 2015.</a:t>
            </a:r>
          </a:p>
          <a:p>
            <a:pPr rtl="0"/>
            <a:endParaRPr lang="en-US"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This definition has been taken from the Social Services and Wellbeing Act 2014.</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The key elements to note here refer to the individuals who have needs for care and support (whether or not the authority is meeting any of those needs) and as a result of those needs they are unable to protect themselves from the risk of abuse or neglect </a:t>
            </a:r>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17</a:t>
            </a:fld>
            <a:endParaRPr lang="en-GB"/>
          </a:p>
        </p:txBody>
      </p:sp>
    </p:spTree>
    <p:extLst>
      <p:ext uri="{BB962C8B-B14F-4D97-AF65-F5344CB8AC3E}">
        <p14:creationId xmlns:p14="http://schemas.microsoft.com/office/powerpoint/2010/main" val="24102472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baseline="0" dirty="0">
                <a:solidFill>
                  <a:schemeClr val="tx1"/>
                </a:solidFill>
                <a:latin typeface="+mn-lt"/>
                <a:ea typeface="+mn-ea"/>
                <a:cs typeface="+mn-cs"/>
              </a:rPr>
              <a:t>Relevant partners have a duty to report any incidents involving an Adult at Risk…..</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So what agencies do you think fall under relevant partners?</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GET STUDNETS TO DISCUSS</a:t>
            </a:r>
          </a:p>
          <a:p>
            <a:pPr rtl="0"/>
            <a:endParaRPr lang="en-GB" sz="1200" b="0" i="0" u="none" strike="noStrike" kern="1200" baseline="0" dirty="0">
              <a:solidFill>
                <a:schemeClr val="tx1"/>
              </a:solidFill>
              <a:latin typeface="+mn-lt"/>
              <a:ea typeface="+mn-ea"/>
              <a:cs typeface="+mn-cs"/>
            </a:endParaRPr>
          </a:p>
          <a:p>
            <a:pPr rtl="0"/>
            <a:r>
              <a:rPr lang="en-GB" sz="1200" b="0" i="0" u="none" strike="noStrike" kern="1200" baseline="0" dirty="0">
                <a:solidFill>
                  <a:schemeClr val="tx1"/>
                </a:solidFill>
                <a:latin typeface="+mn-lt"/>
                <a:ea typeface="+mn-ea"/>
                <a:cs typeface="+mn-cs"/>
              </a:rPr>
              <a:t>Relevant partners include local authorities, probation services, NHS Trusts, the sectary of state,  welsh ministers and us the police. </a:t>
            </a:r>
          </a:p>
          <a:p>
            <a:pPr rtl="0"/>
            <a:r>
              <a:rPr lang="en-GB" sz="1200" b="0" i="0" u="none" strike="noStrike" kern="1200" baseline="0" dirty="0">
                <a:solidFill>
                  <a:schemeClr val="tx1"/>
                </a:solidFill>
                <a:latin typeface="+mn-lt"/>
                <a:ea typeface="+mn-ea"/>
                <a:cs typeface="+mn-cs"/>
              </a:rPr>
              <a:t>As serving Police officers we now  all have a duty to report to any or suspected incident involving any adults at risk regardless of where you work or your role.  The duty is to report to the local authority of that area.  </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18</a:t>
            </a:fld>
            <a:endParaRPr lang="en-GB"/>
          </a:p>
        </p:txBody>
      </p:sp>
    </p:spTree>
    <p:extLst>
      <p:ext uri="{BB962C8B-B14F-4D97-AF65-F5344CB8AC3E}">
        <p14:creationId xmlns:p14="http://schemas.microsoft.com/office/powerpoint/2010/main" val="41255562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a:t>
            </a:r>
            <a:r>
              <a:rPr lang="en-GB" dirty="0"/>
              <a:t> – What is a risk factor? What is a protective factor?</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19</a:t>
            </a:fld>
            <a:endParaRPr lang="en-GB"/>
          </a:p>
        </p:txBody>
      </p:sp>
    </p:spTree>
    <p:extLst>
      <p:ext uri="{BB962C8B-B14F-4D97-AF65-F5344CB8AC3E}">
        <p14:creationId xmlns:p14="http://schemas.microsoft.com/office/powerpoint/2010/main" val="29490215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a:t>
            </a:r>
            <a:r>
              <a:rPr lang="en-GB" dirty="0"/>
              <a:t> – What is a risk factor? What is a protective factor?</a:t>
            </a:r>
          </a:p>
          <a:p>
            <a:endParaRPr lang="en-GB" dirty="0"/>
          </a:p>
          <a:p>
            <a:r>
              <a:rPr lang="en-GB" sz="1200" b="1" kern="1200" dirty="0">
                <a:solidFill>
                  <a:schemeClr val="tx1"/>
                </a:solidFill>
                <a:effectLst/>
                <a:latin typeface="+mn-lt"/>
                <a:ea typeface="+mn-ea"/>
                <a:cs typeface="+mn-cs"/>
              </a:rPr>
              <a:t>Risk and protective factors.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Many factors influence a person’s chance of developing for example a mental and/or substance use disorder, effective preventions focuses on reducing those risk factors, and strengthening protective factors, that are most closely related to the problem being addressed.</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Risk factors </a:t>
            </a:r>
            <a:r>
              <a:rPr lang="en-US" sz="1200" kern="1200" dirty="0">
                <a:solidFill>
                  <a:schemeClr val="tx1"/>
                </a:solidFill>
                <a:effectLst/>
                <a:latin typeface="+mn-lt"/>
                <a:ea typeface="+mn-ea"/>
                <a:cs typeface="+mn-cs"/>
              </a:rPr>
              <a:t>– are characteristics at the biological, psychological, family, community or cultural level that precede and are associated with a higher likelihood of negative outcomes.</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Protective factors </a:t>
            </a:r>
            <a:r>
              <a:rPr lang="en-US" sz="1200" kern="1200" dirty="0">
                <a:solidFill>
                  <a:schemeClr val="tx1"/>
                </a:solidFill>
                <a:effectLst/>
                <a:latin typeface="+mn-lt"/>
                <a:ea typeface="+mn-ea"/>
                <a:cs typeface="+mn-cs"/>
              </a:rPr>
              <a:t>are characteristics associated with a lower likelihood of negative outcomes or that reduce a risk factor’s impact. Protective factors may be seen as positive countering events.</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Some risk and protective factors are fixed, they don’t change over time. Other risk and protective factors are considered variable and can change over time. Variable risk factors include income level, peer group, adverse childhood experiences (ACE’s), and employment status.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All people have biological and psychological characteristics that make them vulnerable to, or resilient in the face of potential issues. Because people have relationships with their communities and larger society, each person’s biological and psychological characteristics exist in multiple contexts. A variety of risk and protective factor’s operate within each of these contexts. These factors also influence one another.</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Targeting only one context when addressing a person’s risk or protective factors is unlikely to be successful because people don’t live in isolation. </a:t>
            </a:r>
            <a:r>
              <a:rPr lang="en-US" sz="1200" kern="1200" dirty="0" err="1">
                <a:solidFill>
                  <a:schemeClr val="tx1"/>
                </a:solidFill>
                <a:effectLst/>
                <a:latin typeface="+mn-lt"/>
                <a:ea typeface="+mn-ea"/>
                <a:cs typeface="+mn-cs"/>
              </a:rPr>
              <a:t>Eg</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relationships risk factors include parents who use alcohol and drugs or who suffer from mental illness, child abuse and maltreatment, and inadequate supervision. In this context, parental involvement is an example of a protective factor.</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communities risk factors include </a:t>
            </a:r>
            <a:r>
              <a:rPr lang="en-US" sz="1200" kern="1200" dirty="0" err="1">
                <a:solidFill>
                  <a:schemeClr val="tx1"/>
                </a:solidFill>
                <a:effectLst/>
                <a:latin typeface="+mn-lt"/>
                <a:ea typeface="+mn-ea"/>
                <a:cs typeface="+mn-cs"/>
              </a:rPr>
              <a:t>neighbourhood</a:t>
            </a:r>
            <a:r>
              <a:rPr lang="en-US" sz="1200" kern="1200" dirty="0">
                <a:solidFill>
                  <a:schemeClr val="tx1"/>
                </a:solidFill>
                <a:effectLst/>
                <a:latin typeface="+mn-lt"/>
                <a:ea typeface="+mn-ea"/>
                <a:cs typeface="+mn-cs"/>
              </a:rPr>
              <a:t> poverty and violence. Here protective factors could include after school activities.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society risk factors can include norms and laws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to substance use as well as racism and a lack of economic opportunity. Protective factors in this context would include hate crime laws or policies limiting the availability of alcohol.</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Risk factors tend to be positively correlated with one another and negatively correlated to protective factors. In other words, people with some risk factors have a greater chance of experiencing even more risk factors and they are less likely to have protective factors.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These correlations underscore the importance of early intervention and interventions that target multiple not single factors</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QTS - What is the difference between</a:t>
            </a:r>
            <a:r>
              <a:rPr lang="en-US" sz="1200" b="1" kern="1200" baseline="0" dirty="0">
                <a:solidFill>
                  <a:schemeClr val="tx1"/>
                </a:solidFill>
                <a:effectLst/>
                <a:latin typeface="+mn-lt"/>
                <a:ea typeface="+mn-ea"/>
                <a:cs typeface="+mn-cs"/>
              </a:rPr>
              <a:t> a risk factor and actual vulnerability?</a:t>
            </a:r>
          </a:p>
          <a:p>
            <a:r>
              <a:rPr lang="en-US"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Difference between risk factors (they can change/ be changed). Actual vulnerability </a:t>
            </a:r>
            <a:r>
              <a:rPr lang="en-US" sz="1200" b="1" kern="1200" dirty="0" err="1">
                <a:solidFill>
                  <a:schemeClr val="tx1"/>
                </a:solidFill>
                <a:effectLst/>
                <a:latin typeface="+mn-lt"/>
                <a:ea typeface="+mn-ea"/>
                <a:cs typeface="+mn-cs"/>
              </a:rPr>
              <a:t>e.g</a:t>
            </a:r>
            <a:r>
              <a:rPr lang="en-US" sz="1200" b="1" kern="1200" dirty="0">
                <a:solidFill>
                  <a:schemeClr val="tx1"/>
                </a:solidFill>
                <a:effectLst/>
                <a:latin typeface="+mn-lt"/>
                <a:ea typeface="+mn-ea"/>
                <a:cs typeface="+mn-cs"/>
              </a:rPr>
              <a:t> a child’s age or MH status cannot.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20</a:t>
            </a:fld>
            <a:endParaRPr lang="en-GB"/>
          </a:p>
        </p:txBody>
      </p:sp>
    </p:spTree>
    <p:extLst>
      <p:ext uri="{BB962C8B-B14F-4D97-AF65-F5344CB8AC3E}">
        <p14:creationId xmlns:p14="http://schemas.microsoft.com/office/powerpoint/2010/main" val="12477549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link and it will take you to you</a:t>
            </a:r>
            <a:r>
              <a:rPr lang="en-GB" baseline="0" dirty="0"/>
              <a:t> tube</a:t>
            </a:r>
            <a:r>
              <a:rPr lang="en-GB" dirty="0"/>
              <a:t> in relation to vulnerability. The</a:t>
            </a:r>
            <a:r>
              <a:rPr lang="en-GB" baseline="0" dirty="0"/>
              <a:t> video is 4:26 Developed by West Mercia and Warwickshire Police it will assist in de-briefing the </a:t>
            </a:r>
            <a:r>
              <a:rPr lang="en-GB" baseline="0" dirty="0" err="1"/>
              <a:t>boardblast</a:t>
            </a:r>
            <a:r>
              <a:rPr lang="en-GB" baseline="0" dirty="0"/>
              <a:t>. This is also a good platform when it come to Public Protection inputs later on in the course. </a:t>
            </a:r>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21</a:t>
            </a:fld>
            <a:endParaRPr lang="en-GB"/>
          </a:p>
        </p:txBody>
      </p:sp>
    </p:spTree>
    <p:extLst>
      <p:ext uri="{BB962C8B-B14F-4D97-AF65-F5344CB8AC3E}">
        <p14:creationId xmlns:p14="http://schemas.microsoft.com/office/powerpoint/2010/main" val="28226500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Trainer to explain that although this is not an exhaustive list, these are some factors which may help identify vulnerability.</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22</a:t>
            </a:fld>
            <a:endParaRPr lang="en-GB"/>
          </a:p>
        </p:txBody>
      </p:sp>
    </p:spTree>
    <p:extLst>
      <p:ext uri="{BB962C8B-B14F-4D97-AF65-F5344CB8AC3E}">
        <p14:creationId xmlns:p14="http://schemas.microsoft.com/office/powerpoint/2010/main" val="30492826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Police cannot alter those personal factors that make an</a:t>
            </a:r>
            <a:r>
              <a:rPr lang="en-GB" baseline="0" dirty="0"/>
              <a:t> </a:t>
            </a:r>
            <a:r>
              <a:rPr lang="en-GB" baseline="0"/>
              <a:t>individual vulnerable.</a:t>
            </a:r>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23</a:t>
            </a:fld>
            <a:endParaRPr lang="en-GB"/>
          </a:p>
        </p:txBody>
      </p:sp>
    </p:spTree>
    <p:extLst>
      <p:ext uri="{BB962C8B-B14F-4D97-AF65-F5344CB8AC3E}">
        <p14:creationId xmlns:p14="http://schemas.microsoft.com/office/powerpoint/2010/main" val="33969545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24</a:t>
            </a:fld>
            <a:endParaRPr lang="en-GB"/>
          </a:p>
        </p:txBody>
      </p:sp>
    </p:spTree>
    <p:extLst>
      <p:ext uri="{BB962C8B-B14F-4D97-AF65-F5344CB8AC3E}">
        <p14:creationId xmlns:p14="http://schemas.microsoft.com/office/powerpoint/2010/main" val="17013248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Again, this is not an exhaustive list and list to be added to with opinions from the group.</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25</a:t>
            </a:fld>
            <a:endParaRPr lang="en-GB"/>
          </a:p>
        </p:txBody>
      </p:sp>
    </p:spTree>
    <p:extLst>
      <p:ext uri="{BB962C8B-B14F-4D97-AF65-F5344CB8AC3E}">
        <p14:creationId xmlns:p14="http://schemas.microsoft.com/office/powerpoint/2010/main" val="32382077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https://gov.wales/topics/health/socialcare/safeguarding/?lang=en</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Trainer</a:t>
            </a:r>
            <a:r>
              <a:rPr lang="en-GB" sz="1100" b="1" baseline="0" dirty="0">
                <a:latin typeface="Arial" panose="020B0604020202020204" pitchFamily="34" charset="0"/>
                <a:cs typeface="Arial" panose="020B0604020202020204" pitchFamily="34" charset="0"/>
              </a:rPr>
              <a:t> to signpost the students to the additional reading on Moodle contained in the folder – </a:t>
            </a:r>
          </a:p>
          <a:p>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Information sharing – advice for practitioners providing safeguarding services to children, young people, parents and carers.</a:t>
            </a:r>
          </a:p>
          <a:p>
            <a:r>
              <a:rPr lang="en-GB" sz="1100" baseline="0" dirty="0">
                <a:latin typeface="Arial" panose="020B0604020202020204" pitchFamily="34" charset="0"/>
                <a:cs typeface="Arial" panose="020B0604020202020204" pitchFamily="34" charset="0"/>
              </a:rPr>
              <a:t>Safeguarding disabled children</a:t>
            </a:r>
          </a:p>
          <a:p>
            <a:r>
              <a:rPr lang="en-GB" sz="1100" baseline="0" dirty="0">
                <a:latin typeface="Arial" panose="020B0604020202020204" pitchFamily="34" charset="0"/>
                <a:cs typeface="Arial" panose="020B0604020202020204" pitchFamily="34" charset="0"/>
              </a:rPr>
              <a:t>All </a:t>
            </a:r>
            <a:r>
              <a:rPr lang="en-GB" sz="1100" baseline="0">
                <a:latin typeface="Arial" panose="020B0604020202020204" pitchFamily="34" charset="0"/>
                <a:cs typeface="Arial" panose="020B0604020202020204" pitchFamily="34" charset="0"/>
              </a:rPr>
              <a:t>Wales Safeguarding App</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26</a:t>
            </a:fld>
            <a:endParaRPr lang="en-GB"/>
          </a:p>
        </p:txBody>
      </p:sp>
    </p:spTree>
    <p:extLst>
      <p:ext uri="{BB962C8B-B14F-4D97-AF65-F5344CB8AC3E}">
        <p14:creationId xmlns:p14="http://schemas.microsoft.com/office/powerpoint/2010/main" val="12124912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Social Services and Well-being Act (Wales) 2014, introduced in April</a:t>
            </a:r>
            <a:r>
              <a:rPr lang="en-GB" sz="1100" baseline="0" dirty="0">
                <a:latin typeface="Arial" panose="020B0604020202020204" pitchFamily="34" charset="0"/>
                <a:cs typeface="Arial" panose="020B0604020202020204" pitchFamily="34" charset="0"/>
              </a:rPr>
              <a:t> 2016.</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t>Section 127 of the Social Services and Well-being (Wales) Act 2014 enables an application to be made to magistrates' courts for an adult protection and support order. An order under this provision may be sought in relation to a person living in any premises within the area of the appropriate local authority. The purpose of such order is to enable an authorised officer of the local authority to speak in private to a person suspected of being an adult at risk in order to establish whether he or she can make decisions freely, to assess whether the person is an adult at risk and to establish whether any action should be taken, and if so, what action.</a:t>
            </a:r>
          </a:p>
          <a:p>
            <a:r>
              <a:rPr lang="en-GB" sz="1100" dirty="0"/>
              <a:t>Applications for such orders may be made by an authorised officer who is an individual authorised by the appropriate local authority to perform functions under this section. Section 127(9) of the SSWA 2014 enables the Welsh Ministers in regulations to place restrictions on who may be authorised under this section, for example, by requiring particular qualifications or experience. (see the Adult Protection and Support Orders (Authorised Officer) (Wales) Regulations 2015( ), regulation 3.</a:t>
            </a:r>
          </a:p>
          <a:p>
            <a:r>
              <a:rPr lang="en-GB" sz="1100" dirty="0"/>
              <a:t>When an adult protection and support order is in force, the authorised officer, a police constable (if considered necessary) and any other person specified in the order has the power to enter the premises where the suspected adult at risk is living, for the purposes of the order.  The constable may use reasonable force (for example, to gain access to the premises where the adult at risk lives) if such force is necessary to enable the purposes of the order to be fulfilled.</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How can we do this? – Discuss local policies and procedures.</a:t>
            </a:r>
          </a:p>
          <a:p>
            <a:endParaRPr lang="en-GB" dirty="0"/>
          </a:p>
        </p:txBody>
      </p:sp>
      <p:sp>
        <p:nvSpPr>
          <p:cNvPr id="4" name="Slide Number Placeholder 3"/>
          <p:cNvSpPr>
            <a:spLocks noGrp="1"/>
          </p:cNvSpPr>
          <p:nvPr>
            <p:ph type="sldNum" sz="quarter" idx="10"/>
          </p:nvPr>
        </p:nvSpPr>
        <p:spPr/>
        <p:txBody>
          <a:bodyPr/>
          <a:lstStyle/>
          <a:p>
            <a:fld id="{C8726745-80BE-424F-BBE3-16A8CEF9CCFD}" type="slidenum">
              <a:rPr lang="en-GB" smtClean="0"/>
              <a:t>27</a:t>
            </a:fld>
            <a:endParaRPr lang="en-GB"/>
          </a:p>
        </p:txBody>
      </p:sp>
    </p:spTree>
    <p:extLst>
      <p:ext uri="{BB962C8B-B14F-4D97-AF65-F5344CB8AC3E}">
        <p14:creationId xmlns:p14="http://schemas.microsoft.com/office/powerpoint/2010/main" val="39526704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A19DD7-300D-4A0C-AFA8-CFBF03F13EAB}" type="slidenum">
              <a:rPr lang="en-GB" smtClean="0"/>
              <a:t>28</a:t>
            </a:fld>
            <a:endParaRPr lang="en-GB"/>
          </a:p>
        </p:txBody>
      </p:sp>
    </p:spTree>
    <p:extLst>
      <p:ext uri="{BB962C8B-B14F-4D97-AF65-F5344CB8AC3E}">
        <p14:creationId xmlns:p14="http://schemas.microsoft.com/office/powerpoint/2010/main" val="2941248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3273966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12649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3988175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25/08/2022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6138115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25/08/2022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7101267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25/08/2022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7324430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25/08/2022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2556349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4103900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25/08/2022</a:t>
            </a:fld>
            <a:endParaRPr lang="en-GB"/>
          </a:p>
        </p:txBody>
      </p:sp>
    </p:spTree>
    <p:extLst>
      <p:ext uri="{BB962C8B-B14F-4D97-AF65-F5344CB8AC3E}">
        <p14:creationId xmlns:p14="http://schemas.microsoft.com/office/powerpoint/2010/main" val="4019836482"/>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00267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92231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4955039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200107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4028549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247615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1600861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8B2DD80-2896-40E9-A8FD-0602C065F1AE}" type="datetimeFigureOut">
              <a:rPr lang="en-GB" smtClean="0"/>
              <a:t>25/08/2022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CD8273B-68E9-4CF8-A930-4D4BAB7B953D}" type="slidenum">
              <a:rPr lang="en-GB" smtClean="0"/>
              <a:t>‹#›</a:t>
            </a:fld>
            <a:endParaRPr lang="en-GB"/>
          </a:p>
        </p:txBody>
      </p:sp>
      <p:sp>
        <p:nvSpPr>
          <p:cNvPr id="18" name="hl" descr=" ">
            <a:extLst>
              <a:ext uri="{FF2B5EF4-FFF2-40B4-BE49-F238E27FC236}">
                <a16:creationId xmlns:a16="http://schemas.microsoft.com/office/drawing/2014/main" id="{0DC61F53-6085-07C2-99D0-7D04EFDA2674}"/>
              </a:ext>
            </a:extLst>
          </p:cNvPr>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29" name="fl" descr=" ">
            <a:extLst>
              <a:ext uri="{FF2B5EF4-FFF2-40B4-BE49-F238E27FC236}">
                <a16:creationId xmlns:a16="http://schemas.microsoft.com/office/drawing/2014/main" id="{C214AB0B-0FC4-971B-819A-2511E727CDBA}"/>
              </a:ext>
            </a:extLst>
          </p:cNvPr>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134892166"/>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 id="2147483749" r:id="rId14"/>
    <p:sldLayoutId id="2147483750" r:id="rId15"/>
    <p:sldLayoutId id="2147483751"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news.bbc.co.uk/1/hi/england/8281028.stm"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s://www.youtube.com/watch?v=JWozv3rluI8" TargetMode="External"/><Relationship Id="rId4" Type="http://schemas.openxmlformats.org/officeDocument/2006/relationships/hyperlink" Target="https://www.youtube.com/watch?v=yS6nWXrPDNk"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lALupHU5A-0"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6.jpeg"/><Relationship Id="rId7" Type="http://schemas.openxmlformats.org/officeDocument/2006/relationships/hyperlink" Target="https://www.iomcymru.org.uk/DyfedPowys/"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hyperlink" Target="https://www.bridgend.gov.uk/residents/social-care-and-wellbeing/multi-agency-safeguarding-hub-mash/" TargetMode="External"/><Relationship Id="rId9" Type="http://schemas.openxmlformats.org/officeDocument/2006/relationships/image" Target="../media/image3.jpeg"/></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5933" y="1594283"/>
            <a:ext cx="4129417" cy="230832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a:solidFill>
                  <a:srgbClr val="CD1141"/>
                </a:solidFill>
                <a:latin typeface="Tahoma" panose="020B0604030504040204" pitchFamily="34" charset="0"/>
                <a:ea typeface="Tahoma" panose="020B0604030504040204" pitchFamily="34" charset="0"/>
                <a:cs typeface="Tahoma" panose="020B0604030504040204" pitchFamily="34" charset="0"/>
              </a:rPr>
              <a:t>Repeat Victims</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dirty="0">
                <a:solidFill>
                  <a:srgbClr val="CD1141"/>
                </a:solidFill>
                <a:latin typeface="Tahoma" panose="020B0604030504040204" pitchFamily="34" charset="0"/>
                <a:ea typeface="Tahoma" panose="020B0604030504040204" pitchFamily="34" charset="0"/>
                <a:cs typeface="Tahoma" panose="020B0604030504040204" pitchFamily="34" charset="0"/>
              </a:rPr>
              <a:t>&amp; </a:t>
            </a:r>
          </a:p>
          <a:p>
            <a:pPr lvl="0" algn="ctr">
              <a:defRPr/>
            </a:pPr>
            <a:r>
              <a:rPr lang="en-GB" sz="3600" b="1" dirty="0">
                <a:solidFill>
                  <a:srgbClr val="CD1141"/>
                </a:solidFill>
                <a:latin typeface="Tahoma" panose="020B0604030504040204" pitchFamily="34" charset="0"/>
                <a:ea typeface="Tahoma" panose="020B0604030504040204" pitchFamily="34" charset="0"/>
                <a:cs typeface="Tahoma" panose="020B0604030504040204" pitchFamily="34" charset="0"/>
              </a:rPr>
              <a:t>Vulnerability  </a:t>
            </a:r>
            <a:endParaRPr kumimoji="0" lang="en-GB" sz="36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pic>
        <p:nvPicPr>
          <p:cNvPr id="1026" name="Picture 2" descr="Heddlu Dyfed-Powys Police - Home | Facebook">
            <a:extLst>
              <a:ext uri="{FF2B5EF4-FFF2-40B4-BE49-F238E27FC236}">
                <a16:creationId xmlns:a16="http://schemas.microsoft.com/office/drawing/2014/main" id="{EAE63083-FD5C-1894-171B-2FB46DE181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85450" y="5655207"/>
            <a:ext cx="933450" cy="933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1847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C57BBA-CD99-E493-4FAE-FAD351E19508}"/>
              </a:ext>
            </a:extLst>
          </p:cNvPr>
          <p:cNvSpPr txBox="1"/>
          <p:nvPr/>
        </p:nvSpPr>
        <p:spPr>
          <a:xfrm>
            <a:off x="680224" y="1996068"/>
            <a:ext cx="7471317" cy="3170099"/>
          </a:xfrm>
          <a:prstGeom prst="rect">
            <a:avLst/>
          </a:prstGeom>
          <a:noFill/>
        </p:spPr>
        <p:txBody>
          <a:bodyPr wrap="square">
            <a:spAutoFit/>
          </a:bodyPr>
          <a:lstStyle/>
          <a:p>
            <a:r>
              <a:rPr lang="en-GB" sz="2000" b="0" dirty="0">
                <a:latin typeface="Calibri" panose="020F0502020204030204" pitchFamily="34" charset="0"/>
                <a:cs typeface="Calibri" panose="020F0502020204030204" pitchFamily="34" charset="0"/>
              </a:rPr>
              <a:t>By the end of this lesson, you will be able to:</a:t>
            </a:r>
          </a:p>
          <a:p>
            <a:endParaRPr lang="en-GB" sz="2000" b="0" dirty="0">
              <a:latin typeface="Calibri" panose="020F0502020204030204" pitchFamily="34" charset="0"/>
              <a:cs typeface="Calibri" panose="020F0502020204030204" pitchFamily="34" charset="0"/>
            </a:endParaRPr>
          </a:p>
          <a:p>
            <a:endParaRPr lang="en-GB" sz="2000" b="0" dirty="0">
              <a:latin typeface="Calibri" panose="020F0502020204030204" pitchFamily="34" charset="0"/>
              <a:cs typeface="Calibri" panose="020F0502020204030204" pitchFamily="34" charset="0"/>
            </a:endParaRPr>
          </a:p>
          <a:p>
            <a:pPr marL="228600" lvl="0" indent="-228600">
              <a:buFont typeface="+mj-lt"/>
              <a:buAutoNum type="arabicPeriod"/>
            </a:pPr>
            <a:r>
              <a:rPr lang="en-GB" sz="2000" b="0" kern="1200" dirty="0">
                <a:solidFill>
                  <a:schemeClr val="tx1"/>
                </a:solidFill>
                <a:effectLst/>
                <a:latin typeface="Calibri" panose="020F0502020204030204" pitchFamily="34" charset="0"/>
                <a:cs typeface="Calibri" panose="020F0502020204030204" pitchFamily="34" charset="0"/>
              </a:rPr>
              <a:t>Define what a repeat victim is</a:t>
            </a:r>
          </a:p>
          <a:p>
            <a:pPr marL="228600" lvl="0" indent="-228600">
              <a:buFont typeface="+mj-lt"/>
              <a:buAutoNum type="arabicPeriod"/>
            </a:pPr>
            <a:endParaRPr lang="en-GB" sz="2000" b="0" kern="1200" dirty="0">
              <a:solidFill>
                <a:schemeClr val="tx1"/>
              </a:solidFill>
              <a:effectLst/>
              <a:latin typeface="Calibri" panose="020F0502020204030204" pitchFamily="34" charset="0"/>
              <a:cs typeface="Calibri" panose="020F0502020204030204" pitchFamily="34" charset="0"/>
            </a:endParaRPr>
          </a:p>
          <a:p>
            <a:pPr marL="228600" lvl="0" indent="-228600">
              <a:buFont typeface="+mj-lt"/>
              <a:buAutoNum type="arabicPeriod"/>
            </a:pPr>
            <a:endParaRPr lang="en-GB" sz="2000" b="0" kern="1200" dirty="0">
              <a:solidFill>
                <a:schemeClr val="tx1"/>
              </a:solidFill>
              <a:effectLst/>
              <a:latin typeface="Calibri" panose="020F0502020204030204" pitchFamily="34" charset="0"/>
              <a:cs typeface="Calibri" panose="020F0502020204030204" pitchFamily="34" charset="0"/>
            </a:endParaRPr>
          </a:p>
          <a:p>
            <a:pPr marL="228600" lvl="0" indent="-228600">
              <a:buFont typeface="+mj-lt"/>
              <a:buAutoNum type="arabicPeriod"/>
            </a:pPr>
            <a:r>
              <a:rPr lang="en-GB" sz="2000" b="0" kern="1200" dirty="0">
                <a:solidFill>
                  <a:schemeClr val="tx1"/>
                </a:solidFill>
                <a:effectLst/>
                <a:latin typeface="Calibri" panose="020F0502020204030204" pitchFamily="34" charset="0"/>
                <a:cs typeface="Calibri" panose="020F0502020204030204" pitchFamily="34" charset="0"/>
              </a:rPr>
              <a:t>Describe the impact that </a:t>
            </a:r>
            <a:r>
              <a:rPr lang="en-GB" sz="2000" dirty="0">
                <a:latin typeface="Calibri" panose="020F0502020204030204" pitchFamily="34" charset="0"/>
                <a:cs typeface="Calibri" panose="020F0502020204030204" pitchFamily="34" charset="0"/>
              </a:rPr>
              <a:t>ASB</a:t>
            </a:r>
            <a:r>
              <a:rPr lang="en-GB" sz="2000" b="0" kern="1200" dirty="0">
                <a:solidFill>
                  <a:schemeClr val="tx1"/>
                </a:solidFill>
                <a:effectLst/>
                <a:latin typeface="Calibri" panose="020F0502020204030204" pitchFamily="34" charset="0"/>
                <a:cs typeface="Calibri" panose="020F0502020204030204" pitchFamily="34" charset="0"/>
              </a:rPr>
              <a:t>/crime has on repeat victims</a:t>
            </a:r>
          </a:p>
          <a:p>
            <a:pPr marL="228600" lvl="0" indent="-228600">
              <a:buFont typeface="+mj-lt"/>
              <a:buAutoNum type="arabicPeriod"/>
            </a:pPr>
            <a:endParaRPr lang="en-GB" sz="2000" dirty="0">
              <a:latin typeface="Calibri" panose="020F0502020204030204" pitchFamily="34" charset="0"/>
              <a:cs typeface="Calibri" panose="020F0502020204030204" pitchFamily="34" charset="0"/>
            </a:endParaRPr>
          </a:p>
          <a:p>
            <a:pPr marL="228600" lvl="0" indent="-228600">
              <a:buFont typeface="+mj-lt"/>
              <a:buAutoNum type="arabicPeriod"/>
            </a:pPr>
            <a:endParaRPr lang="en-GB" sz="2000" b="0" kern="1200" dirty="0">
              <a:solidFill>
                <a:schemeClr val="tx1"/>
              </a:solidFill>
              <a:effectLst/>
              <a:latin typeface="Calibri" panose="020F0502020204030204" pitchFamily="34" charset="0"/>
              <a:cs typeface="Calibri" panose="020F0502020204030204" pitchFamily="34" charset="0"/>
            </a:endParaRPr>
          </a:p>
          <a:p>
            <a:pPr marL="228600" lvl="0" indent="-228600">
              <a:buFont typeface="+mj-lt"/>
              <a:buAutoNum type="arabicPeriod"/>
            </a:pPr>
            <a:r>
              <a:rPr lang="en-GB" sz="2000" b="0" kern="1200" dirty="0">
                <a:solidFill>
                  <a:schemeClr val="tx1"/>
                </a:solidFill>
                <a:effectLst/>
                <a:latin typeface="Calibri" panose="020F0502020204030204" pitchFamily="34" charset="0"/>
                <a:cs typeface="Calibri" panose="020F0502020204030204" pitchFamily="34" charset="0"/>
              </a:rPr>
              <a:t>State who could be considered as vulnerable</a:t>
            </a:r>
          </a:p>
        </p:txBody>
      </p:sp>
      <p:pic>
        <p:nvPicPr>
          <p:cNvPr id="1026" name="Picture 2" descr="See the source image">
            <a:extLst>
              <a:ext uri="{FF2B5EF4-FFF2-40B4-BE49-F238E27FC236}">
                <a16:creationId xmlns:a16="http://schemas.microsoft.com/office/drawing/2014/main" id="{96C957C0-68E3-1C8A-9AA1-A80E82A8C8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5155" y="4306694"/>
            <a:ext cx="4514850" cy="179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3667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70614" y="926020"/>
            <a:ext cx="7906328" cy="3908762"/>
          </a:xfrm>
          <a:prstGeom prst="rect">
            <a:avLst/>
          </a:prstGeom>
          <a:noFill/>
        </p:spPr>
        <p:txBody>
          <a:bodyPr wrap="square" rtlCol="0">
            <a:spAutoFit/>
          </a:bodyPr>
          <a:lstStyle/>
          <a:p>
            <a:pPr algn="ctr"/>
            <a:r>
              <a:rPr kumimoji="0" lang="en-US" altLang="en-US" sz="5400" b="1" i="0" u="none" strike="noStrike" kern="0" cap="none" spc="0" normalizeH="0" baseline="0" noProof="0" dirty="0">
                <a:ln>
                  <a:noFill/>
                </a:ln>
                <a:solidFill>
                  <a:srgbClr val="002060"/>
                </a:solidFill>
                <a:effectLst/>
                <a:uLnTx/>
                <a:uFillTx/>
                <a:latin typeface="Arial" panose="020B0604020202020204" pitchFamily="34" charset="0"/>
                <a:cs typeface="Arial" panose="020B0604020202020204" pitchFamily="34" charset="0"/>
                <a:hlinkClick r:id="rId3"/>
              </a:rPr>
              <a:t>BBC NEWS </a:t>
            </a:r>
          </a:p>
          <a:p>
            <a:pPr algn="ctr"/>
            <a:endParaRPr kumimoji="0" lang="en-US" altLang="en-US" sz="4400" b="1" i="0" u="none" strike="noStrike" kern="0" cap="none" spc="0" normalizeH="0" baseline="0" noProof="0" dirty="0">
              <a:ln>
                <a:noFill/>
              </a:ln>
              <a:solidFill>
                <a:srgbClr val="FFE701"/>
              </a:solidFill>
              <a:effectLst/>
              <a:uLnTx/>
              <a:uFillTx/>
              <a:latin typeface="Arial" panose="020B0604020202020204" pitchFamily="34" charset="0"/>
              <a:cs typeface="Arial" panose="020B0604020202020204" pitchFamily="34" charset="0"/>
              <a:hlinkClick r:id="rId3"/>
            </a:endParaRPr>
          </a:p>
          <a:p>
            <a:pPr algn="ctr"/>
            <a:r>
              <a:rPr kumimoji="0" lang="en-US" altLang="en-US" sz="4400" b="1" i="0" u="none" strike="noStrike" kern="0" cap="none" spc="0" normalizeH="0" baseline="0" noProof="0" dirty="0">
                <a:ln>
                  <a:noFill/>
                </a:ln>
                <a:solidFill>
                  <a:srgbClr val="FFE701"/>
                </a:solidFill>
                <a:effectLst/>
                <a:uLnTx/>
                <a:uFillTx/>
                <a:latin typeface="Arial" panose="020B0604020202020204" pitchFamily="34" charset="0"/>
                <a:cs typeface="Arial" panose="020B0604020202020204" pitchFamily="34" charset="0"/>
                <a:hlinkClick r:id="rId3"/>
              </a:rPr>
              <a:t>Diane </a:t>
            </a:r>
            <a:r>
              <a:rPr kumimoji="0" lang="en-US" altLang="en-US" sz="4400" b="1" i="0" u="none" strike="noStrike" kern="0" cap="none" spc="0" normalizeH="0" baseline="0" noProof="0" dirty="0" err="1">
                <a:ln>
                  <a:noFill/>
                </a:ln>
                <a:solidFill>
                  <a:srgbClr val="FFE701"/>
                </a:solidFill>
                <a:effectLst/>
                <a:uLnTx/>
                <a:uFillTx/>
                <a:latin typeface="Arial" panose="020B0604020202020204" pitchFamily="34" charset="0"/>
                <a:cs typeface="Arial" panose="020B0604020202020204" pitchFamily="34" charset="0"/>
                <a:hlinkClick r:id="rId3"/>
              </a:rPr>
              <a:t>Lofthouse</a:t>
            </a:r>
            <a:endParaRPr kumimoji="0" lang="en-US" altLang="en-US" sz="4400" b="1" i="0" u="none" strike="noStrike" kern="0" cap="none" spc="0" normalizeH="0" baseline="0" noProof="0" dirty="0">
              <a:ln>
                <a:noFill/>
              </a:ln>
              <a:solidFill>
                <a:srgbClr val="FFE701"/>
              </a:solidFill>
              <a:effectLst/>
              <a:uLnTx/>
              <a:uFillTx/>
              <a:latin typeface="Arial" panose="020B0604020202020204" pitchFamily="34" charset="0"/>
              <a:cs typeface="Arial" panose="020B0604020202020204" pitchFamily="34" charset="0"/>
            </a:endParaRPr>
          </a:p>
          <a:p>
            <a:pPr algn="ctr"/>
            <a:endParaRPr lang="en-US" sz="4400" b="1" kern="0" dirty="0">
              <a:solidFill>
                <a:srgbClr val="FFE701"/>
              </a:solidFill>
              <a:latin typeface="Arial" panose="020B0604020202020204" pitchFamily="34" charset="0"/>
              <a:cs typeface="Arial" panose="020B0604020202020204" pitchFamily="34" charset="0"/>
            </a:endParaRPr>
          </a:p>
          <a:p>
            <a:pPr lvl="0" algn="ctr"/>
            <a:r>
              <a:rPr kumimoji="0" lang="en-GB" altLang="en-US" sz="4400" b="1" i="0" u="none" strike="noStrike" kern="0" cap="none" spc="0" normalizeH="0" baseline="0" noProof="0" dirty="0">
                <a:ln>
                  <a:noFill/>
                </a:ln>
                <a:solidFill>
                  <a:srgbClr val="FFE701"/>
                </a:solidFill>
                <a:effectLst/>
                <a:uLnTx/>
                <a:uFillTx/>
                <a:latin typeface="Arial" panose="020B0604020202020204" pitchFamily="34" charset="0"/>
                <a:cs typeface="Arial" panose="020B0604020202020204" pitchFamily="34" charset="0"/>
                <a:hlinkClick r:id="rId4"/>
              </a:rPr>
              <a:t>Fiona Pilkington</a:t>
            </a:r>
            <a:endParaRPr lang="en-GB" sz="4400" dirty="0">
              <a:solidFill>
                <a:prstClr val="black"/>
              </a:solidFill>
              <a:latin typeface="Arial" panose="020B0604020202020204" pitchFamily="34" charset="0"/>
              <a:cs typeface="Arial" panose="020B0604020202020204" pitchFamily="34" charset="0"/>
            </a:endParaRPr>
          </a:p>
          <a:p>
            <a:r>
              <a:rPr lang="en-GB" dirty="0"/>
              <a:t> </a:t>
            </a:r>
            <a:endParaRPr lang="en-GB" sz="6000" dirty="0">
              <a:solidFill>
                <a:schemeClr val="accent5">
                  <a:lumMod val="50000"/>
                </a:schemeClr>
              </a:solidFill>
            </a:endParaRPr>
          </a:p>
        </p:txBody>
      </p:sp>
      <p:sp>
        <p:nvSpPr>
          <p:cNvPr id="2" name="Rectangle 1">
            <a:hlinkClick r:id="rId5"/>
          </p:cNvPr>
          <p:cNvSpPr/>
          <p:nvPr/>
        </p:nvSpPr>
        <p:spPr>
          <a:xfrm>
            <a:off x="3828987" y="5109710"/>
            <a:ext cx="4789581" cy="369332"/>
          </a:xfrm>
          <a:prstGeom prst="rect">
            <a:avLst/>
          </a:prstGeom>
        </p:spPr>
        <p:txBody>
          <a:bodyPr wrap="none">
            <a:spAutoFit/>
          </a:bodyPr>
          <a:lstStyle/>
          <a:p>
            <a:r>
              <a:rPr lang="en-GB" dirty="0"/>
              <a:t>https://www.youtube.com/watch?v=JWozv3rluI8</a:t>
            </a:r>
          </a:p>
        </p:txBody>
      </p:sp>
    </p:spTree>
    <p:extLst>
      <p:ext uri="{BB962C8B-B14F-4D97-AF65-F5344CB8AC3E}">
        <p14:creationId xmlns:p14="http://schemas.microsoft.com/office/powerpoint/2010/main" val="137885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21749" y="1585172"/>
            <a:ext cx="10164725" cy="1754326"/>
          </a:xfrm>
          <a:prstGeom prst="rect">
            <a:avLst/>
          </a:prstGeom>
          <a:noFill/>
        </p:spPr>
        <p:txBody>
          <a:bodyPr wrap="square" rtlCol="0">
            <a:spAutoFit/>
          </a:bodyPr>
          <a:lstStyle/>
          <a:p>
            <a:pPr algn="ctr"/>
            <a:r>
              <a:rPr lang="en-GB" sz="3600" dirty="0">
                <a:solidFill>
                  <a:schemeClr val="accent5">
                    <a:lumMod val="50000"/>
                  </a:schemeClr>
                </a:solidFill>
              </a:rPr>
              <a:t>Someone who has suffered as a result of someone else’s action or beliefs, or as a result of unpleasant circumstances</a:t>
            </a:r>
          </a:p>
        </p:txBody>
      </p:sp>
      <p:sp>
        <p:nvSpPr>
          <p:cNvPr id="4" name="TextBox 3"/>
          <p:cNvSpPr txBox="1"/>
          <p:nvPr/>
        </p:nvSpPr>
        <p:spPr>
          <a:xfrm>
            <a:off x="3079376" y="321676"/>
            <a:ext cx="5849472" cy="584775"/>
          </a:xfrm>
          <a:prstGeom prst="rect">
            <a:avLst/>
          </a:prstGeom>
          <a:solidFill>
            <a:srgbClr val="002060"/>
          </a:solidFill>
        </p:spPr>
        <p:txBody>
          <a:bodyPr wrap="square" rtlCol="0">
            <a:spAutoFit/>
          </a:bodyPr>
          <a:lstStyle/>
          <a:p>
            <a:pPr algn="ctr"/>
            <a:r>
              <a:rPr lang="en-GB" sz="3200" b="1" dirty="0">
                <a:solidFill>
                  <a:schemeClr val="bg1"/>
                </a:solidFill>
              </a:rPr>
              <a:t>A Victim</a:t>
            </a:r>
          </a:p>
        </p:txBody>
      </p:sp>
      <p:pic>
        <p:nvPicPr>
          <p:cNvPr id="2" name="Picture 1"/>
          <p:cNvPicPr>
            <a:picLocks noChangeAspect="1"/>
          </p:cNvPicPr>
          <p:nvPr/>
        </p:nvPicPr>
        <p:blipFill rotWithShape="1">
          <a:blip r:embed="rId3"/>
          <a:srcRect t="23021" b="26522"/>
          <a:stretch/>
        </p:blipFill>
        <p:spPr>
          <a:xfrm>
            <a:off x="3205015" y="4018219"/>
            <a:ext cx="5544949" cy="1658680"/>
          </a:xfrm>
          <a:prstGeom prst="rect">
            <a:avLst/>
          </a:prstGeom>
        </p:spPr>
      </p:pic>
    </p:spTree>
    <p:extLst>
      <p:ext uri="{BB962C8B-B14F-4D97-AF65-F5344CB8AC3E}">
        <p14:creationId xmlns:p14="http://schemas.microsoft.com/office/powerpoint/2010/main" val="2959675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54784" y="2232480"/>
            <a:ext cx="5954545" cy="2308324"/>
          </a:xfrm>
          <a:prstGeom prst="rect">
            <a:avLst/>
          </a:prstGeom>
          <a:noFill/>
        </p:spPr>
        <p:txBody>
          <a:bodyPr wrap="square" rtlCol="0">
            <a:spAutoFit/>
          </a:bodyPr>
          <a:lstStyle/>
          <a:p>
            <a:pPr algn="ctr"/>
            <a:r>
              <a:rPr lang="en-GB" sz="3600" dirty="0">
                <a:solidFill>
                  <a:schemeClr val="accent5">
                    <a:lumMod val="50000"/>
                  </a:schemeClr>
                </a:solidFill>
              </a:rPr>
              <a:t>When the same person or place suffers from more than one incident over a specified period.</a:t>
            </a:r>
          </a:p>
        </p:txBody>
      </p:sp>
      <p:sp>
        <p:nvSpPr>
          <p:cNvPr id="3" name="TextBox 2"/>
          <p:cNvSpPr txBox="1"/>
          <p:nvPr/>
        </p:nvSpPr>
        <p:spPr>
          <a:xfrm>
            <a:off x="1823584" y="684746"/>
            <a:ext cx="8280920" cy="584775"/>
          </a:xfrm>
          <a:prstGeom prst="rect">
            <a:avLst/>
          </a:prstGeom>
          <a:solidFill>
            <a:srgbClr val="002060"/>
          </a:solidFill>
        </p:spPr>
        <p:txBody>
          <a:bodyPr wrap="square" rtlCol="0">
            <a:spAutoFit/>
          </a:bodyPr>
          <a:lstStyle/>
          <a:p>
            <a:pPr algn="ctr"/>
            <a:r>
              <a:rPr lang="en-GB" sz="3200" b="1" dirty="0">
                <a:solidFill>
                  <a:schemeClr val="bg1"/>
                </a:solidFill>
              </a:rPr>
              <a:t>Repeat Victim</a:t>
            </a:r>
          </a:p>
        </p:txBody>
      </p:sp>
      <p:pic>
        <p:nvPicPr>
          <p:cNvPr id="4" name="Picture 3"/>
          <p:cNvPicPr>
            <a:picLocks noChangeAspect="1"/>
          </p:cNvPicPr>
          <p:nvPr/>
        </p:nvPicPr>
        <p:blipFill rotWithShape="1">
          <a:blip r:embed="rId3"/>
          <a:srcRect l="7873" t="9514" r="4447" b="39425"/>
          <a:stretch/>
        </p:blipFill>
        <p:spPr>
          <a:xfrm>
            <a:off x="7956657" y="2011607"/>
            <a:ext cx="3050856" cy="2815888"/>
          </a:xfrm>
          <a:prstGeom prst="rect">
            <a:avLst/>
          </a:prstGeom>
        </p:spPr>
      </p:pic>
    </p:spTree>
    <p:extLst>
      <p:ext uri="{BB962C8B-B14F-4D97-AF65-F5344CB8AC3E}">
        <p14:creationId xmlns:p14="http://schemas.microsoft.com/office/powerpoint/2010/main" val="2844915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135560" y="1772816"/>
            <a:ext cx="8045422" cy="3960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RV ASB - ‘An individual that has been the</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subject of 3 similar occurrences of Anti-Social</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behaviour within the last 3 months and the</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ASB Unit is required to risk assess the victim’</a:t>
            </a:r>
          </a:p>
          <a:p>
            <a:pPr algn="ctr">
              <a:lnSpc>
                <a:spcPct val="140000"/>
              </a:lnSpc>
              <a:buNone/>
              <a:defRPr/>
            </a:pPr>
            <a:endParaRPr lang="en-GB" altLang="en-US" i="1" kern="0" dirty="0">
              <a:solidFill>
                <a:srgbClr val="333399"/>
              </a:solidFill>
              <a:latin typeface="Verdana"/>
            </a:endParaRPr>
          </a:p>
        </p:txBody>
      </p:sp>
      <p:sp>
        <p:nvSpPr>
          <p:cNvPr id="5" name="TextBox 4"/>
          <p:cNvSpPr txBox="1"/>
          <p:nvPr/>
        </p:nvSpPr>
        <p:spPr>
          <a:xfrm>
            <a:off x="2063552" y="620688"/>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Repeat Victim</a:t>
            </a:r>
          </a:p>
        </p:txBody>
      </p:sp>
    </p:spTree>
    <p:extLst>
      <p:ext uri="{BB962C8B-B14F-4D97-AF65-F5344CB8AC3E}">
        <p14:creationId xmlns:p14="http://schemas.microsoft.com/office/powerpoint/2010/main" val="3038850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09019" y="2060848"/>
            <a:ext cx="5554488" cy="3539430"/>
          </a:xfrm>
          <a:prstGeom prst="rect">
            <a:avLst/>
          </a:prstGeom>
          <a:noFill/>
        </p:spPr>
        <p:txBody>
          <a:bodyPr wrap="square" rtlCol="0">
            <a:spAutoFit/>
          </a:bodyPr>
          <a:lstStyle/>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Community confidence and safety</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Public Perception</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Crime reporting</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Information and intelligence</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Crime solving</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Community cohesion</a:t>
            </a:r>
          </a:p>
          <a:p>
            <a:pPr marL="457200" indent="-457200">
              <a:buFont typeface="Arial" panose="020B0604020202020204" pitchFamily="34" charset="0"/>
              <a:buChar char="•"/>
              <a:defRPr/>
            </a:pPr>
            <a:endParaRPr lang="en-GB" sz="2800" kern="0" dirty="0">
              <a:solidFill>
                <a:srgbClr val="002060"/>
              </a:solidFill>
            </a:endParaRPr>
          </a:p>
        </p:txBody>
      </p:sp>
      <p:sp>
        <p:nvSpPr>
          <p:cNvPr id="5" name="TextBox 4"/>
          <p:cNvSpPr txBox="1"/>
          <p:nvPr/>
        </p:nvSpPr>
        <p:spPr>
          <a:xfrm>
            <a:off x="2063552" y="548681"/>
            <a:ext cx="8045422"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The Importance of Addressing the Needs of Victims &amp; Witnesses</a:t>
            </a:r>
          </a:p>
        </p:txBody>
      </p:sp>
    </p:spTree>
    <p:extLst>
      <p:ext uri="{BB962C8B-B14F-4D97-AF65-F5344CB8AC3E}">
        <p14:creationId xmlns:p14="http://schemas.microsoft.com/office/powerpoint/2010/main" val="3776086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5" descr="http://t2.gstatic.com/images?q=tbn:ANd9GcTkhq0EYISCxRUrMKt61g0QPCamzSikc0vSAtLmzXxL1UugeNi_"/>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5600" y="312576"/>
            <a:ext cx="3456384"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11" descr="http://static.guim.co.uk/sys-images/Society/Pix/pictures/2007/07/20/e4.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12576"/>
            <a:ext cx="3384376"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descr="http://t3.gstatic.com/images?q=tbn:ANd9GcSzATq1-2ov_G2XsclYy8q29QCpH_scwXwRqT3ZOd9PprhU-mNeX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3284985"/>
            <a:ext cx="3384376" cy="2604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descr="http://thatswordisbourne.com/wp-content/uploads/2011/03/damian-furtch_facebook.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95600" y="3297597"/>
            <a:ext cx="3456384" cy="259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8148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strips(down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strips(downLeft)">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strips(downLeft)">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37031" y="1780039"/>
            <a:ext cx="5788804" cy="3539430"/>
          </a:xfrm>
          <a:prstGeom prst="rect">
            <a:avLst/>
          </a:prstGeom>
          <a:noFill/>
        </p:spPr>
        <p:txBody>
          <a:bodyPr wrap="square" rtlCol="0">
            <a:spAutoFit/>
          </a:bodyPr>
          <a:lstStyle/>
          <a:p>
            <a:pPr algn="ctr"/>
            <a:r>
              <a:rPr lang="en-GB" sz="3200" dirty="0">
                <a:solidFill>
                  <a:schemeClr val="accent5">
                    <a:lumMod val="50000"/>
                  </a:schemeClr>
                </a:solidFill>
              </a:rPr>
              <a:t>Once victimised, a person or place is more likely to be victimised again than one that has not. Furthermore, the risk of re- victimisation increases the more a person or place has been victimised.</a:t>
            </a:r>
          </a:p>
        </p:txBody>
      </p:sp>
      <p:sp>
        <p:nvSpPr>
          <p:cNvPr id="4" name="TextBox 3"/>
          <p:cNvSpPr txBox="1"/>
          <p:nvPr/>
        </p:nvSpPr>
        <p:spPr>
          <a:xfrm>
            <a:off x="1837031" y="469594"/>
            <a:ext cx="8280920" cy="584775"/>
          </a:xfrm>
          <a:prstGeom prst="rect">
            <a:avLst/>
          </a:prstGeom>
          <a:solidFill>
            <a:srgbClr val="002060"/>
          </a:solidFill>
        </p:spPr>
        <p:txBody>
          <a:bodyPr wrap="square" rtlCol="0">
            <a:spAutoFit/>
          </a:bodyPr>
          <a:lstStyle/>
          <a:p>
            <a:pPr algn="ctr"/>
            <a:r>
              <a:rPr lang="en-GB" sz="3200" b="1" dirty="0">
                <a:solidFill>
                  <a:schemeClr val="bg1"/>
                </a:solidFill>
              </a:rPr>
              <a:t>The Pattern</a:t>
            </a:r>
          </a:p>
        </p:txBody>
      </p:sp>
      <p:pic>
        <p:nvPicPr>
          <p:cNvPr id="2" name="Picture 1"/>
          <p:cNvPicPr>
            <a:picLocks noChangeAspect="1"/>
          </p:cNvPicPr>
          <p:nvPr/>
        </p:nvPicPr>
        <p:blipFill rotWithShape="1">
          <a:blip r:embed="rId3"/>
          <a:srcRect l="18030" t="14290" r="26058" b="32480"/>
          <a:stretch/>
        </p:blipFill>
        <p:spPr>
          <a:xfrm>
            <a:off x="8023651" y="1704399"/>
            <a:ext cx="2870788" cy="3615070"/>
          </a:xfrm>
          <a:prstGeom prst="rect">
            <a:avLst/>
          </a:prstGeom>
        </p:spPr>
      </p:pic>
    </p:spTree>
    <p:extLst>
      <p:ext uri="{BB962C8B-B14F-4D97-AF65-F5344CB8AC3E}">
        <p14:creationId xmlns:p14="http://schemas.microsoft.com/office/powerpoint/2010/main" val="23393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11121" y="1149880"/>
            <a:ext cx="10412361" cy="2677656"/>
          </a:xfrm>
          <a:prstGeom prst="rect">
            <a:avLst/>
          </a:prstGeom>
          <a:noFill/>
        </p:spPr>
        <p:txBody>
          <a:bodyPr wrap="square" rtlCol="0">
            <a:spAutoFit/>
          </a:bodyPr>
          <a:lstStyle/>
          <a:p>
            <a:pPr algn="ctr"/>
            <a:r>
              <a:rPr lang="en-GB" sz="2800" dirty="0">
                <a:solidFill>
                  <a:schemeClr val="accent5">
                    <a:lumMod val="50000"/>
                  </a:schemeClr>
                </a:solidFill>
              </a:rPr>
              <a:t>Victims do not get ‘used’ to crime, and suffer many emotional side-effects even when victimisation episodes appear individually trivial. </a:t>
            </a:r>
          </a:p>
          <a:p>
            <a:pPr algn="ctr"/>
            <a:r>
              <a:rPr lang="en-GB" sz="2800" dirty="0">
                <a:solidFill>
                  <a:schemeClr val="accent5">
                    <a:lumMod val="50000"/>
                  </a:schemeClr>
                </a:solidFill>
              </a:rPr>
              <a:t>    </a:t>
            </a:r>
          </a:p>
          <a:p>
            <a:pPr algn="ctr"/>
            <a:r>
              <a:rPr lang="en-GB" sz="2800" dirty="0">
                <a:solidFill>
                  <a:schemeClr val="accent5">
                    <a:lumMod val="50000"/>
                  </a:schemeClr>
                </a:solidFill>
              </a:rPr>
              <a:t> It can be compared to a bereavement process where victims go through various stages after each incident and this applies to relatively trivial crimes as well as those viewed as more serious by society.</a:t>
            </a:r>
          </a:p>
        </p:txBody>
      </p:sp>
      <p:sp>
        <p:nvSpPr>
          <p:cNvPr id="4" name="TextBox 3"/>
          <p:cNvSpPr txBox="1"/>
          <p:nvPr/>
        </p:nvSpPr>
        <p:spPr>
          <a:xfrm>
            <a:off x="1837031" y="321676"/>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Impact</a:t>
            </a:r>
          </a:p>
        </p:txBody>
      </p:sp>
      <p:pic>
        <p:nvPicPr>
          <p:cNvPr id="2" name="Picture 1"/>
          <p:cNvPicPr>
            <a:picLocks noChangeAspect="1"/>
          </p:cNvPicPr>
          <p:nvPr/>
        </p:nvPicPr>
        <p:blipFill>
          <a:blip r:embed="rId3"/>
          <a:stretch>
            <a:fillRect/>
          </a:stretch>
        </p:blipFill>
        <p:spPr>
          <a:xfrm>
            <a:off x="2881866" y="4070965"/>
            <a:ext cx="6191250" cy="1770477"/>
          </a:xfrm>
          <a:prstGeom prst="rect">
            <a:avLst/>
          </a:prstGeom>
        </p:spPr>
      </p:pic>
    </p:spTree>
    <p:extLst>
      <p:ext uri="{BB962C8B-B14F-4D97-AF65-F5344CB8AC3E}">
        <p14:creationId xmlns:p14="http://schemas.microsoft.com/office/powerpoint/2010/main" val="158847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65564" y="2045149"/>
            <a:ext cx="8507466" cy="120032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What does Vulnerability </a:t>
            </a:r>
          </a:p>
          <a:p>
            <a:pPr algn="ctr"/>
            <a:r>
              <a:rPr lang="en-GB" sz="3600" b="1" dirty="0">
                <a:solidFill>
                  <a:schemeClr val="bg1"/>
                </a:solidFill>
              </a:rPr>
              <a:t>mean to you?</a:t>
            </a:r>
          </a:p>
        </p:txBody>
      </p:sp>
    </p:spTree>
    <p:extLst>
      <p:ext uri="{BB962C8B-B14F-4D97-AF65-F5344CB8AC3E}">
        <p14:creationId xmlns:p14="http://schemas.microsoft.com/office/powerpoint/2010/main" val="2464039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40705" y="2451479"/>
            <a:ext cx="8947355" cy="1938992"/>
          </a:xfrm>
          <a:prstGeom prst="rect">
            <a:avLst/>
          </a:prstGeom>
          <a:noFill/>
        </p:spPr>
        <p:txBody>
          <a:bodyPr wrap="square" rtlCol="0">
            <a:spAutoFit/>
          </a:bodyPr>
          <a:lstStyle/>
          <a:p>
            <a:pPr algn="ctr"/>
            <a:r>
              <a:rPr lang="en-GB" sz="4000" dirty="0"/>
              <a:t>The quality or state of being exposed to the possibility of being attacked or harmed, either physically or emotionally</a:t>
            </a:r>
          </a:p>
        </p:txBody>
      </p:sp>
      <p:sp>
        <p:nvSpPr>
          <p:cNvPr id="3" name="TextBox 2"/>
          <p:cNvSpPr txBox="1"/>
          <p:nvPr/>
        </p:nvSpPr>
        <p:spPr>
          <a:xfrm>
            <a:off x="1759973" y="4910305"/>
            <a:ext cx="8268929" cy="369332"/>
          </a:xfrm>
          <a:prstGeom prst="rect">
            <a:avLst/>
          </a:prstGeom>
          <a:noFill/>
        </p:spPr>
        <p:txBody>
          <a:bodyPr wrap="square" rtlCol="0">
            <a:spAutoFit/>
          </a:bodyPr>
          <a:lstStyle/>
          <a:p>
            <a:pPr algn="ctr"/>
            <a:r>
              <a:rPr lang="en-GB" dirty="0"/>
              <a:t>English Oxford Living Dictionary</a:t>
            </a:r>
          </a:p>
        </p:txBody>
      </p:sp>
      <p:sp>
        <p:nvSpPr>
          <p:cNvPr id="4" name="TextBox 3"/>
          <p:cNvSpPr txBox="1"/>
          <p:nvPr/>
        </p:nvSpPr>
        <p:spPr>
          <a:xfrm>
            <a:off x="1640705" y="779091"/>
            <a:ext cx="850746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Definition</a:t>
            </a:r>
          </a:p>
        </p:txBody>
      </p:sp>
    </p:spTree>
    <p:extLst>
      <p:ext uri="{BB962C8B-B14F-4D97-AF65-F5344CB8AC3E}">
        <p14:creationId xmlns:p14="http://schemas.microsoft.com/office/powerpoint/2010/main" val="429311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37031" y="321676"/>
            <a:ext cx="8280920" cy="584775"/>
          </a:xfrm>
          <a:prstGeom prst="rect">
            <a:avLst/>
          </a:prstGeom>
          <a:solidFill>
            <a:srgbClr val="002060"/>
          </a:solidFill>
        </p:spPr>
        <p:txBody>
          <a:bodyPr wrap="square" rtlCol="0">
            <a:spAutoFit/>
          </a:bodyPr>
          <a:lstStyle/>
          <a:p>
            <a:pPr algn="ctr"/>
            <a:r>
              <a:rPr lang="en-GB" sz="3200" b="1" dirty="0">
                <a:solidFill>
                  <a:schemeClr val="bg1"/>
                </a:solidFill>
              </a:rPr>
              <a:t>Who could be considered vulnerable?</a:t>
            </a:r>
          </a:p>
        </p:txBody>
      </p:sp>
      <p:pic>
        <p:nvPicPr>
          <p:cNvPr id="4" name="Picture 3"/>
          <p:cNvPicPr>
            <a:picLocks noChangeAspect="1"/>
          </p:cNvPicPr>
          <p:nvPr/>
        </p:nvPicPr>
        <p:blipFill>
          <a:blip r:embed="rId3"/>
          <a:stretch>
            <a:fillRect/>
          </a:stretch>
        </p:blipFill>
        <p:spPr>
          <a:xfrm>
            <a:off x="2524125" y="1223962"/>
            <a:ext cx="7143750" cy="4410075"/>
          </a:xfrm>
          <a:prstGeom prst="rect">
            <a:avLst/>
          </a:prstGeom>
        </p:spPr>
      </p:pic>
    </p:spTree>
    <p:extLst>
      <p:ext uri="{BB962C8B-B14F-4D97-AF65-F5344CB8AC3E}">
        <p14:creationId xmlns:p14="http://schemas.microsoft.com/office/powerpoint/2010/main" val="18670151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640705" y="422819"/>
            <a:ext cx="850746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Who can be classed as vulnerable?</a:t>
            </a:r>
          </a:p>
        </p:txBody>
      </p:sp>
      <p:pic>
        <p:nvPicPr>
          <p:cNvPr id="5" name="Picture 4"/>
          <p:cNvPicPr>
            <a:picLocks noChangeAspect="1"/>
          </p:cNvPicPr>
          <p:nvPr/>
        </p:nvPicPr>
        <p:blipFill rotWithShape="1">
          <a:blip r:embed="rId3"/>
          <a:srcRect l="23315"/>
          <a:stretch/>
        </p:blipFill>
        <p:spPr>
          <a:xfrm>
            <a:off x="582419" y="1547316"/>
            <a:ext cx="5312019" cy="2886297"/>
          </a:xfrm>
          <a:prstGeom prst="rect">
            <a:avLst/>
          </a:prstGeom>
        </p:spPr>
      </p:pic>
      <p:pic>
        <p:nvPicPr>
          <p:cNvPr id="6" name="Picture 5"/>
          <p:cNvPicPr>
            <a:picLocks noChangeAspect="1"/>
          </p:cNvPicPr>
          <p:nvPr/>
        </p:nvPicPr>
        <p:blipFill>
          <a:blip r:embed="rId4"/>
          <a:stretch>
            <a:fillRect/>
          </a:stretch>
        </p:blipFill>
        <p:spPr>
          <a:xfrm>
            <a:off x="6217134" y="1547317"/>
            <a:ext cx="5327405" cy="2886297"/>
          </a:xfrm>
          <a:prstGeom prst="rect">
            <a:avLst/>
          </a:prstGeom>
          <a:ln>
            <a:solidFill>
              <a:schemeClr val="tx1"/>
            </a:solidFill>
          </a:ln>
        </p:spPr>
      </p:pic>
      <p:sp>
        <p:nvSpPr>
          <p:cNvPr id="8" name="Rectangle 7"/>
          <p:cNvSpPr/>
          <p:nvPr/>
        </p:nvSpPr>
        <p:spPr>
          <a:xfrm>
            <a:off x="1744259" y="4743614"/>
            <a:ext cx="3432222" cy="646331"/>
          </a:xfrm>
          <a:prstGeom prst="rect">
            <a:avLst/>
          </a:prstGeom>
        </p:spPr>
        <p:txBody>
          <a:bodyPr wrap="none">
            <a:spAutoFit/>
          </a:bodyPr>
          <a:lstStyle/>
          <a:p>
            <a:r>
              <a:rPr lang="en-GB" sz="3600" dirty="0">
                <a:solidFill>
                  <a:schemeClr val="accent5">
                    <a:lumMod val="50000"/>
                  </a:schemeClr>
                </a:solidFill>
              </a:rPr>
              <a:t>Children (Always)</a:t>
            </a:r>
            <a:endParaRPr lang="en-GB" sz="3600" dirty="0"/>
          </a:p>
        </p:txBody>
      </p:sp>
      <p:sp>
        <p:nvSpPr>
          <p:cNvPr id="9" name="Rectangle 8"/>
          <p:cNvSpPr/>
          <p:nvPr/>
        </p:nvSpPr>
        <p:spPr>
          <a:xfrm>
            <a:off x="7613503" y="4743614"/>
            <a:ext cx="2534668" cy="646331"/>
          </a:xfrm>
          <a:prstGeom prst="rect">
            <a:avLst/>
          </a:prstGeom>
        </p:spPr>
        <p:txBody>
          <a:bodyPr wrap="none">
            <a:spAutoFit/>
          </a:bodyPr>
          <a:lstStyle/>
          <a:p>
            <a:r>
              <a:rPr lang="en-GB" sz="3600" dirty="0">
                <a:solidFill>
                  <a:schemeClr val="accent5">
                    <a:lumMod val="50000"/>
                  </a:schemeClr>
                </a:solidFill>
              </a:rPr>
              <a:t>Some Adults</a:t>
            </a:r>
            <a:endParaRPr lang="en-GB" sz="3600" dirty="0"/>
          </a:p>
        </p:txBody>
      </p:sp>
    </p:spTree>
    <p:extLst>
      <p:ext uri="{BB962C8B-B14F-4D97-AF65-F5344CB8AC3E}">
        <p14:creationId xmlns:p14="http://schemas.microsoft.com/office/powerpoint/2010/main" val="3162503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0187" y="2043836"/>
            <a:ext cx="4465219" cy="2554545"/>
          </a:xfrm>
          <a:prstGeom prst="rect">
            <a:avLst/>
          </a:prstGeom>
          <a:noFill/>
        </p:spPr>
        <p:txBody>
          <a:bodyPr wrap="square" rtlCol="0">
            <a:spAutoFit/>
          </a:bodyPr>
          <a:lstStyle/>
          <a:p>
            <a:pPr algn="ctr"/>
            <a:r>
              <a:rPr lang="en-GB" sz="3200" dirty="0">
                <a:solidFill>
                  <a:schemeClr val="accent5">
                    <a:lumMod val="50000"/>
                  </a:schemeClr>
                </a:solidFill>
              </a:rPr>
              <a:t>A child is defined as any person under the age of 18 years of age……. Section 105 of the Children’s Act 1989 </a:t>
            </a:r>
          </a:p>
        </p:txBody>
      </p:sp>
      <p:sp>
        <p:nvSpPr>
          <p:cNvPr id="4" name="TextBox 3"/>
          <p:cNvSpPr txBox="1"/>
          <p:nvPr/>
        </p:nvSpPr>
        <p:spPr>
          <a:xfrm>
            <a:off x="1640705" y="432861"/>
            <a:ext cx="8507466"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Definition of a ‘child’</a:t>
            </a:r>
          </a:p>
        </p:txBody>
      </p:sp>
      <p:pic>
        <p:nvPicPr>
          <p:cNvPr id="5" name="Picture 4"/>
          <p:cNvPicPr>
            <a:picLocks noChangeAspect="1"/>
          </p:cNvPicPr>
          <p:nvPr/>
        </p:nvPicPr>
        <p:blipFill rotWithShape="1">
          <a:blip r:embed="rId3"/>
          <a:srcRect l="23315"/>
          <a:stretch/>
        </p:blipFill>
        <p:spPr>
          <a:xfrm>
            <a:off x="5894438" y="1877961"/>
            <a:ext cx="5312019" cy="2886297"/>
          </a:xfrm>
          <a:prstGeom prst="rect">
            <a:avLst/>
          </a:prstGeom>
        </p:spPr>
      </p:pic>
    </p:spTree>
    <p:extLst>
      <p:ext uri="{BB962C8B-B14F-4D97-AF65-F5344CB8AC3E}">
        <p14:creationId xmlns:p14="http://schemas.microsoft.com/office/powerpoint/2010/main" val="313771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21839" y="2523546"/>
            <a:ext cx="5867238" cy="4401205"/>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A person is vulnerable if, as a result of their situation or circumstances, they are unable to take care of or protect themselves from harm or exploitation.</a:t>
            </a:r>
          </a:p>
          <a:p>
            <a:endParaRPr lang="en-GB" sz="3200" dirty="0">
              <a:latin typeface="Arial" panose="020B0604020202020204" pitchFamily="34" charset="0"/>
              <a:cs typeface="Arial" panose="020B0604020202020204" pitchFamily="34" charset="0"/>
            </a:endParaRPr>
          </a:p>
          <a:p>
            <a:pPr algn="ctr"/>
            <a:endParaRPr lang="en-GB" sz="3200" dirty="0">
              <a:solidFill>
                <a:schemeClr val="accent5">
                  <a:lumMod val="50000"/>
                </a:schemeClr>
              </a:solidFill>
              <a:latin typeface="Arial" panose="020B0604020202020204" pitchFamily="34" charset="0"/>
              <a:cs typeface="Arial" panose="020B0604020202020204" pitchFamily="34" charset="0"/>
            </a:endParaRPr>
          </a:p>
        </p:txBody>
      </p:sp>
      <p:sp>
        <p:nvSpPr>
          <p:cNvPr id="5" name="TextBox 4"/>
          <p:cNvSpPr txBox="1"/>
          <p:nvPr/>
        </p:nvSpPr>
        <p:spPr>
          <a:xfrm>
            <a:off x="1471831" y="451592"/>
            <a:ext cx="8840482" cy="132343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a:solidFill>
                  <a:schemeClr val="bg1"/>
                </a:solidFill>
              </a:rPr>
              <a:t>When is a person ‘vulnerable’? – Police</a:t>
            </a:r>
          </a:p>
        </p:txBody>
      </p:sp>
      <p:pic>
        <p:nvPicPr>
          <p:cNvPr id="2" name="Picture 1"/>
          <p:cNvPicPr>
            <a:picLocks noChangeAspect="1"/>
          </p:cNvPicPr>
          <p:nvPr/>
        </p:nvPicPr>
        <p:blipFill>
          <a:blip r:embed="rId3"/>
          <a:stretch>
            <a:fillRect/>
          </a:stretch>
        </p:blipFill>
        <p:spPr>
          <a:xfrm>
            <a:off x="7189077" y="2523546"/>
            <a:ext cx="4109692" cy="3180945"/>
          </a:xfrm>
          <a:prstGeom prst="rect">
            <a:avLst/>
          </a:prstGeom>
        </p:spPr>
      </p:pic>
    </p:spTree>
    <p:extLst>
      <p:ext uri="{BB962C8B-B14F-4D97-AF65-F5344CB8AC3E}">
        <p14:creationId xmlns:p14="http://schemas.microsoft.com/office/powerpoint/2010/main" val="199206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7962" y="1189703"/>
            <a:ext cx="8435619" cy="954107"/>
          </a:xfrm>
          <a:prstGeom prst="rect">
            <a:avLst/>
          </a:prstGeom>
          <a:noFill/>
        </p:spPr>
        <p:txBody>
          <a:bodyPr wrap="square" rtlCol="0">
            <a:spAutoFit/>
          </a:bodyPr>
          <a:lstStyle/>
          <a:p>
            <a:pPr algn="ctr"/>
            <a:br>
              <a:rPr lang="en-GB" sz="2800" dirty="0"/>
            </a:br>
            <a:endParaRPr lang="en-GB" sz="2800" dirty="0">
              <a:solidFill>
                <a:schemeClr val="accent5">
                  <a:lumMod val="50000"/>
                </a:schemeClr>
              </a:solidFill>
            </a:endParaRPr>
          </a:p>
        </p:txBody>
      </p:sp>
      <p:sp>
        <p:nvSpPr>
          <p:cNvPr id="6" name="Rectangle 5"/>
          <p:cNvSpPr/>
          <p:nvPr/>
        </p:nvSpPr>
        <p:spPr>
          <a:xfrm>
            <a:off x="926662" y="1690688"/>
            <a:ext cx="9995337" cy="5447645"/>
          </a:xfrm>
          <a:prstGeom prst="rect">
            <a:avLst/>
          </a:prstGeom>
        </p:spPr>
        <p:txBody>
          <a:bodyPr wrap="square">
            <a:spAutoFit/>
          </a:bodyPr>
          <a:lstStyle/>
          <a:p>
            <a:pPr algn="ctr"/>
            <a:endParaRPr lang="en-GB" sz="2400" b="1" dirty="0">
              <a:solidFill>
                <a:srgbClr val="000000"/>
              </a:solidFill>
              <a:latin typeface="Verdana" panose="020B0604030504040204" pitchFamily="34" charset="0"/>
            </a:endParaRPr>
          </a:p>
          <a:p>
            <a:pPr algn="ctr"/>
            <a:r>
              <a:rPr lang="en-GB" sz="2800" b="1" u="sng" dirty="0">
                <a:solidFill>
                  <a:srgbClr val="000000"/>
                </a:solidFill>
              </a:rPr>
              <a:t>Adult at Risk</a:t>
            </a:r>
          </a:p>
          <a:p>
            <a:pPr algn="ctr"/>
            <a:endParaRPr lang="en-GB" sz="2800" b="1" dirty="0">
              <a:solidFill>
                <a:srgbClr val="000000"/>
              </a:solidFill>
            </a:endParaRPr>
          </a:p>
          <a:p>
            <a:pPr algn="ctr"/>
            <a:r>
              <a:rPr lang="en-GB" sz="2800" dirty="0">
                <a:solidFill>
                  <a:srgbClr val="000000"/>
                </a:solidFill>
              </a:rPr>
              <a:t>Aged 18 years or older who:</a:t>
            </a:r>
          </a:p>
          <a:p>
            <a:pPr algn="ctr"/>
            <a:endParaRPr lang="en-GB" sz="2800" dirty="0">
              <a:solidFill>
                <a:srgbClr val="000000"/>
              </a:solidFill>
            </a:endParaRPr>
          </a:p>
          <a:p>
            <a:pPr algn="ctr"/>
            <a:r>
              <a:rPr lang="en-GB" sz="2800" dirty="0">
                <a:solidFill>
                  <a:srgbClr val="000000"/>
                </a:solidFill>
              </a:rPr>
              <a:t>Is experiencing, or is at risk of abuse or neglect</a:t>
            </a:r>
          </a:p>
          <a:p>
            <a:pPr algn="ctr"/>
            <a:r>
              <a:rPr lang="en-GB" sz="2800" dirty="0">
                <a:solidFill>
                  <a:srgbClr val="000000"/>
                </a:solidFill>
              </a:rPr>
              <a:t>Has needs for care and support (whether or not the authority is meeting any of those needs), and</a:t>
            </a:r>
          </a:p>
          <a:p>
            <a:pPr algn="ctr"/>
            <a:r>
              <a:rPr lang="en-GB" sz="2800" dirty="0">
                <a:solidFill>
                  <a:srgbClr val="000000"/>
                </a:solidFill>
              </a:rPr>
              <a:t>As a result of those needs is  unable to protect self against the abuse or neglect, or the risk of it</a:t>
            </a:r>
          </a:p>
          <a:p>
            <a:pPr algn="ctr"/>
            <a:endParaRPr lang="en-GB" sz="2400" b="1" u="sng" dirty="0">
              <a:solidFill>
                <a:srgbClr val="000000"/>
              </a:solidFill>
              <a:latin typeface="Verdana" panose="020B0604030504040204" pitchFamily="34" charset="0"/>
            </a:endParaRPr>
          </a:p>
          <a:p>
            <a:pPr algn="ctr"/>
            <a:endParaRPr lang="en-GB" sz="2400" b="1" dirty="0">
              <a:solidFill>
                <a:srgbClr val="000000"/>
              </a:solidFill>
              <a:latin typeface="Verdana" panose="020B0604030504040204" pitchFamily="34" charset="0"/>
            </a:endParaRPr>
          </a:p>
          <a:p>
            <a:pPr algn="ctr"/>
            <a:endParaRPr lang="en-GB" sz="2400" b="1" dirty="0">
              <a:solidFill>
                <a:srgbClr val="000000"/>
              </a:solidFill>
              <a:latin typeface="Verdana" panose="020B0604030504040204" pitchFamily="34" charset="0"/>
            </a:endParaRPr>
          </a:p>
        </p:txBody>
      </p:sp>
      <p:sp>
        <p:nvSpPr>
          <p:cNvPr id="8" name="Title 7"/>
          <p:cNvSpPr>
            <a:spLocks noGrp="1"/>
          </p:cNvSpPr>
          <p:nvPr>
            <p:ph type="title"/>
          </p:nvPr>
        </p:nvSpPr>
        <p:spPr>
          <a:solidFill>
            <a:srgbClr val="002060"/>
          </a:solidFill>
        </p:spPr>
        <p:txBody>
          <a:bodyPr/>
          <a:lstStyle/>
          <a:p>
            <a:pPr algn="ctr"/>
            <a:r>
              <a:rPr lang="en-GB" b="1" dirty="0">
                <a:solidFill>
                  <a:schemeClr val="bg1"/>
                </a:solidFill>
              </a:rPr>
              <a:t>Social Services and Wellbeing Act 2014</a:t>
            </a:r>
          </a:p>
        </p:txBody>
      </p:sp>
    </p:spTree>
    <p:extLst>
      <p:ext uri="{BB962C8B-B14F-4D97-AF65-F5344CB8AC3E}">
        <p14:creationId xmlns:p14="http://schemas.microsoft.com/office/powerpoint/2010/main" val="4175584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4400" y="575734"/>
            <a:ext cx="10397067" cy="563231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endParaRPr lang="en-GB" sz="4000" b="1" dirty="0">
              <a:solidFill>
                <a:schemeClr val="bg1"/>
              </a:solidFill>
            </a:endParaRPr>
          </a:p>
          <a:p>
            <a:pPr algn="ctr"/>
            <a:r>
              <a:rPr lang="en-GB" sz="4000" b="1" u="sng" dirty="0">
                <a:solidFill>
                  <a:schemeClr val="bg1"/>
                </a:solidFill>
              </a:rPr>
              <a:t>Social Services and Wellbeing Act 2014</a:t>
            </a:r>
          </a:p>
          <a:p>
            <a:pPr algn="ctr"/>
            <a:endParaRPr lang="en-GB" sz="4000" b="1" dirty="0">
              <a:solidFill>
                <a:schemeClr val="bg1"/>
              </a:solidFill>
            </a:endParaRPr>
          </a:p>
          <a:p>
            <a:pPr algn="ctr"/>
            <a:r>
              <a:rPr lang="en-GB" sz="4000" b="1" dirty="0">
                <a:solidFill>
                  <a:schemeClr val="bg1"/>
                </a:solidFill>
              </a:rPr>
              <a:t>Section 128  Duty to report adults at risk</a:t>
            </a:r>
          </a:p>
          <a:p>
            <a:endParaRPr lang="en-GB" sz="4000" b="1" dirty="0">
              <a:solidFill>
                <a:schemeClr val="bg1"/>
              </a:solidFill>
            </a:endParaRPr>
          </a:p>
          <a:p>
            <a:pPr algn="ctr"/>
            <a:r>
              <a:rPr lang="en-GB" sz="4000" b="1" dirty="0">
                <a:solidFill>
                  <a:schemeClr val="bg1"/>
                </a:solidFill>
              </a:rPr>
              <a:t>Relevant partners have a duty to report any incidents involving an Adult at Risk</a:t>
            </a:r>
          </a:p>
          <a:p>
            <a:endParaRPr lang="en-GB" sz="4000" b="1" dirty="0">
              <a:solidFill>
                <a:schemeClr val="bg1"/>
              </a:solidFill>
            </a:endParaRPr>
          </a:p>
          <a:p>
            <a:pPr algn="ctr"/>
            <a:endParaRPr lang="en-GB" sz="4000" b="1" dirty="0">
              <a:solidFill>
                <a:schemeClr val="bg1"/>
              </a:solidFill>
            </a:endParaRPr>
          </a:p>
        </p:txBody>
      </p:sp>
    </p:spTree>
    <p:extLst>
      <p:ext uri="{BB962C8B-B14F-4D97-AF65-F5344CB8AC3E}">
        <p14:creationId xmlns:p14="http://schemas.microsoft.com/office/powerpoint/2010/main" val="709107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49957"/>
            <a:ext cx="10515600" cy="1325563"/>
          </a:xfrm>
          <a:solidFill>
            <a:srgbClr val="002060"/>
          </a:solidFill>
        </p:spPr>
        <p:txBody>
          <a:bodyPr/>
          <a:lstStyle/>
          <a:p>
            <a:pPr algn="ctr"/>
            <a:r>
              <a:rPr lang="en-GB" b="1" dirty="0">
                <a:solidFill>
                  <a:schemeClr val="bg1"/>
                </a:solidFill>
                <a:latin typeface="+mn-lt"/>
              </a:rPr>
              <a:t>Risk Factors vs Protective Factors</a:t>
            </a:r>
          </a:p>
        </p:txBody>
      </p:sp>
    </p:spTree>
    <p:extLst>
      <p:ext uri="{BB962C8B-B14F-4D97-AF65-F5344CB8AC3E}">
        <p14:creationId xmlns:p14="http://schemas.microsoft.com/office/powerpoint/2010/main" val="1007670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lstStyle/>
          <a:p>
            <a:pPr algn="ctr"/>
            <a:r>
              <a:rPr lang="en-GB" b="1" dirty="0">
                <a:solidFill>
                  <a:schemeClr val="bg1"/>
                </a:solidFill>
                <a:latin typeface="+mn-lt"/>
              </a:rPr>
              <a:t>Risk Factors vs Protective Factors</a:t>
            </a:r>
          </a:p>
        </p:txBody>
      </p:sp>
      <p:sp>
        <p:nvSpPr>
          <p:cNvPr id="3" name="Content Placeholder 2"/>
          <p:cNvSpPr>
            <a:spLocks noGrp="1"/>
          </p:cNvSpPr>
          <p:nvPr>
            <p:ph idx="1"/>
          </p:nvPr>
        </p:nvSpPr>
        <p:spPr/>
        <p:txBody>
          <a:bodyPr>
            <a:normAutofit fontScale="85000" lnSpcReduction="10000"/>
          </a:bodyPr>
          <a:lstStyle/>
          <a:p>
            <a:r>
              <a:rPr lang="en-GB" sz="3200" dirty="0"/>
              <a:t>Risk factors – are characteristics at the biological, psychological, family, community or cultural level that precede and are associated with a higher likelihood of negative outcomes.</a:t>
            </a:r>
          </a:p>
          <a:p>
            <a:endParaRPr lang="en-GB" sz="3200" dirty="0"/>
          </a:p>
          <a:p>
            <a:r>
              <a:rPr lang="en-GB" sz="3200" dirty="0"/>
              <a:t>Protective factors are characteristics associated with a lower likelihood of negative outcomes or that reduce a risk factor’s impact. Protective factors may be seen as positive countering events.</a:t>
            </a:r>
          </a:p>
        </p:txBody>
      </p:sp>
    </p:spTree>
    <p:extLst>
      <p:ext uri="{BB962C8B-B14F-4D97-AF65-F5344CB8AC3E}">
        <p14:creationId xmlns:p14="http://schemas.microsoft.com/office/powerpoint/2010/main" val="37751299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lstStyle/>
          <a:p>
            <a:pPr algn="ctr"/>
            <a:r>
              <a:rPr lang="en-GB" b="1" dirty="0">
                <a:solidFill>
                  <a:schemeClr val="bg1"/>
                </a:solidFill>
                <a:latin typeface="+mn-lt"/>
              </a:rPr>
              <a:t>Look for the signs</a:t>
            </a:r>
          </a:p>
        </p:txBody>
      </p:sp>
      <p:sp>
        <p:nvSpPr>
          <p:cNvPr id="4" name="Content Placeholder 3"/>
          <p:cNvSpPr>
            <a:spLocks noGrp="1"/>
          </p:cNvSpPr>
          <p:nvPr>
            <p:ph idx="1"/>
          </p:nvPr>
        </p:nvSpPr>
        <p:spPr>
          <a:xfrm>
            <a:off x="838200" y="2706623"/>
            <a:ext cx="10515600" cy="3470339"/>
          </a:xfrm>
        </p:spPr>
        <p:txBody>
          <a:bodyPr>
            <a:normAutofit/>
          </a:bodyPr>
          <a:lstStyle/>
          <a:p>
            <a:pPr marL="0" indent="0">
              <a:buNone/>
            </a:pPr>
            <a:endParaRPr lang="en-GB" dirty="0">
              <a:hlinkClick r:id="rId3"/>
            </a:endParaRPr>
          </a:p>
          <a:p>
            <a:pPr marL="0" indent="0">
              <a:buNone/>
            </a:pPr>
            <a:endParaRPr lang="en-GB" dirty="0">
              <a:hlinkClick r:id="rId3"/>
            </a:endParaRPr>
          </a:p>
          <a:p>
            <a:pPr marL="0" indent="0" algn="ctr">
              <a:buNone/>
            </a:pPr>
            <a:r>
              <a:rPr lang="en-GB" dirty="0">
                <a:hlinkClick r:id="rId3"/>
              </a:rPr>
              <a:t>https://www.youtube.com/watch?v=lALupHU5A-0</a:t>
            </a:r>
          </a:p>
        </p:txBody>
      </p:sp>
    </p:spTree>
    <p:extLst>
      <p:ext uri="{BB962C8B-B14F-4D97-AF65-F5344CB8AC3E}">
        <p14:creationId xmlns:p14="http://schemas.microsoft.com/office/powerpoint/2010/main" val="13717573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8059" y="498771"/>
            <a:ext cx="5007249" cy="1846659"/>
          </a:xfrm>
          <a:prstGeom prst="rect">
            <a:avLst/>
          </a:prstGeom>
          <a:noFill/>
        </p:spPr>
        <p:txBody>
          <a:bodyPr wrap="square" rtlCol="0">
            <a:spAutoFit/>
          </a:bodyPr>
          <a:lstStyle/>
          <a:p>
            <a:pPr algn="ctr"/>
            <a:r>
              <a:rPr lang="en-GB" sz="2400" b="1" dirty="0"/>
              <a:t>Some of the factors and situations that should be taken into account in</a:t>
            </a:r>
          </a:p>
          <a:p>
            <a:pPr algn="ctr"/>
            <a:r>
              <a:rPr lang="en-GB" sz="2400" b="1" dirty="0"/>
              <a:t>identifying people who may be vulnerable include the following:</a:t>
            </a:r>
          </a:p>
          <a:p>
            <a:endParaRPr lang="en-GB" dirty="0"/>
          </a:p>
        </p:txBody>
      </p:sp>
      <p:sp>
        <p:nvSpPr>
          <p:cNvPr id="3" name="TextBox 2"/>
          <p:cNvSpPr txBox="1"/>
          <p:nvPr/>
        </p:nvSpPr>
        <p:spPr>
          <a:xfrm>
            <a:off x="1110431" y="2357936"/>
            <a:ext cx="4542504" cy="3416320"/>
          </a:xfrm>
          <a:prstGeom prst="rect">
            <a:avLst/>
          </a:prstGeom>
          <a:solidFill>
            <a:schemeClr val="accent1">
              <a:lumMod val="20000"/>
              <a:lumOff val="80000"/>
            </a:schemeClr>
          </a:solidFill>
        </p:spPr>
        <p:txBody>
          <a:bodyPr wrap="square" rtlCol="0">
            <a:spAutoFit/>
          </a:bodyPr>
          <a:lstStyle/>
          <a:p>
            <a:pPr algn="ctr"/>
            <a:r>
              <a:rPr lang="en-GB" sz="2400" b="1" u="sng" dirty="0"/>
              <a:t>Health and Disability</a:t>
            </a:r>
            <a:r>
              <a:rPr lang="en-GB" sz="2400" dirty="0"/>
              <a:t>				</a:t>
            </a:r>
          </a:p>
          <a:p>
            <a:pPr algn="ctr"/>
            <a:r>
              <a:rPr lang="en-GB" sz="2400" dirty="0"/>
              <a:t>Learning disability				</a:t>
            </a:r>
          </a:p>
          <a:p>
            <a:pPr algn="ctr"/>
            <a:r>
              <a:rPr lang="en-GB" sz="2400" dirty="0"/>
              <a:t>Physical disability or illness</a:t>
            </a:r>
          </a:p>
          <a:p>
            <a:pPr algn="ctr"/>
            <a:endParaRPr lang="en-GB" sz="2400" dirty="0"/>
          </a:p>
          <a:p>
            <a:pPr algn="ctr"/>
            <a:r>
              <a:rPr lang="en-GB" sz="2400" dirty="0"/>
              <a:t>Mental health needs				</a:t>
            </a:r>
          </a:p>
          <a:p>
            <a:pPr algn="ctr"/>
            <a:r>
              <a:rPr lang="en-GB" sz="2400" dirty="0"/>
              <a:t>Drug and / or alcohol misuse</a:t>
            </a:r>
          </a:p>
        </p:txBody>
      </p:sp>
      <p:sp>
        <p:nvSpPr>
          <p:cNvPr id="4" name="TextBox 3"/>
          <p:cNvSpPr txBox="1"/>
          <p:nvPr/>
        </p:nvSpPr>
        <p:spPr>
          <a:xfrm>
            <a:off x="6456135" y="511277"/>
            <a:ext cx="4611329" cy="5262979"/>
          </a:xfrm>
          <a:prstGeom prst="rect">
            <a:avLst/>
          </a:prstGeom>
          <a:solidFill>
            <a:schemeClr val="accent6">
              <a:lumMod val="40000"/>
              <a:lumOff val="60000"/>
            </a:schemeClr>
          </a:solidFill>
        </p:spPr>
        <p:txBody>
          <a:bodyPr wrap="square" rtlCol="0">
            <a:spAutoFit/>
          </a:bodyPr>
          <a:lstStyle/>
          <a:p>
            <a:pPr algn="ctr"/>
            <a:r>
              <a:rPr lang="en-GB" sz="2400" b="1" u="sng" dirty="0"/>
              <a:t>Equalities / Discrimination Factors</a:t>
            </a:r>
          </a:p>
          <a:p>
            <a:pPr algn="ctr"/>
            <a:endParaRPr lang="en-GB" sz="2400" dirty="0"/>
          </a:p>
          <a:p>
            <a:pPr algn="ctr"/>
            <a:r>
              <a:rPr lang="en-GB" sz="2400" dirty="0"/>
              <a:t>Gender / transgender</a:t>
            </a:r>
          </a:p>
          <a:p>
            <a:pPr algn="ctr"/>
            <a:endParaRPr lang="en-GB" sz="2400" dirty="0"/>
          </a:p>
          <a:p>
            <a:pPr algn="ctr"/>
            <a:r>
              <a:rPr lang="en-GB" sz="2400" dirty="0"/>
              <a:t>Sexual orientation</a:t>
            </a:r>
          </a:p>
          <a:p>
            <a:pPr algn="ctr"/>
            <a:endParaRPr lang="en-GB" sz="2400" dirty="0"/>
          </a:p>
          <a:p>
            <a:pPr algn="ctr"/>
            <a:r>
              <a:rPr lang="en-GB" sz="2400" dirty="0"/>
              <a:t>Ethnic background (including language)</a:t>
            </a:r>
          </a:p>
          <a:p>
            <a:pPr algn="ctr"/>
            <a:endParaRPr lang="en-GB" sz="2400" dirty="0"/>
          </a:p>
          <a:p>
            <a:pPr algn="ctr"/>
            <a:r>
              <a:rPr lang="en-GB" sz="2400" dirty="0"/>
              <a:t>Age</a:t>
            </a:r>
          </a:p>
          <a:p>
            <a:pPr algn="ctr"/>
            <a:endParaRPr lang="en-GB" sz="2400" dirty="0"/>
          </a:p>
          <a:p>
            <a:pPr algn="ctr"/>
            <a:r>
              <a:rPr lang="en-GB" sz="2400" dirty="0"/>
              <a:t>Disability </a:t>
            </a:r>
          </a:p>
          <a:p>
            <a:pPr algn="ctr"/>
            <a:endParaRPr lang="en-GB" sz="2400" dirty="0"/>
          </a:p>
          <a:p>
            <a:pPr algn="ctr"/>
            <a:r>
              <a:rPr lang="en-GB" sz="2400" dirty="0"/>
              <a:t>Religion / belief</a:t>
            </a:r>
          </a:p>
        </p:txBody>
      </p:sp>
    </p:spTree>
    <p:extLst>
      <p:ext uri="{BB962C8B-B14F-4D97-AF65-F5344CB8AC3E}">
        <p14:creationId xmlns:p14="http://schemas.microsoft.com/office/powerpoint/2010/main" val="62956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9993" y="2387433"/>
            <a:ext cx="4218039" cy="3416320"/>
          </a:xfrm>
          <a:prstGeom prst="rect">
            <a:avLst/>
          </a:prstGeom>
          <a:solidFill>
            <a:schemeClr val="accent2">
              <a:lumMod val="40000"/>
              <a:lumOff val="60000"/>
            </a:schemeClr>
          </a:solidFill>
        </p:spPr>
        <p:txBody>
          <a:bodyPr wrap="square" rtlCol="0">
            <a:spAutoFit/>
          </a:bodyPr>
          <a:lstStyle/>
          <a:p>
            <a:pPr algn="ctr"/>
            <a:r>
              <a:rPr lang="en-GB" sz="2400" b="1" u="sng" dirty="0"/>
              <a:t>Economic Circumstances</a:t>
            </a:r>
          </a:p>
          <a:p>
            <a:pPr algn="ctr"/>
            <a:endParaRPr lang="en-GB" sz="2400" dirty="0"/>
          </a:p>
          <a:p>
            <a:pPr algn="ctr"/>
            <a:r>
              <a:rPr lang="en-GB" sz="2400" dirty="0"/>
              <a:t>Deprivation / financial concerns</a:t>
            </a:r>
          </a:p>
          <a:p>
            <a:pPr algn="ctr"/>
            <a:endParaRPr lang="en-GB" sz="2400" dirty="0"/>
          </a:p>
          <a:p>
            <a:pPr algn="ctr"/>
            <a:r>
              <a:rPr lang="en-GB" sz="2400" dirty="0"/>
              <a:t>Unemployment / poor education</a:t>
            </a:r>
          </a:p>
          <a:p>
            <a:pPr algn="ctr"/>
            <a:endParaRPr lang="en-GB" sz="2400" dirty="0"/>
          </a:p>
          <a:p>
            <a:pPr algn="ctr"/>
            <a:r>
              <a:rPr lang="en-GB" sz="2400" dirty="0"/>
              <a:t>Poor housing conditions (including geographical location</a:t>
            </a:r>
            <a:r>
              <a:rPr lang="en-GB" sz="2400" dirty="0">
                <a:solidFill>
                  <a:schemeClr val="accent5">
                    <a:lumMod val="50000"/>
                  </a:schemeClr>
                </a:solidFill>
              </a:rPr>
              <a:t>)</a:t>
            </a:r>
          </a:p>
        </p:txBody>
      </p:sp>
      <p:sp>
        <p:nvSpPr>
          <p:cNvPr id="3" name="TextBox 2"/>
          <p:cNvSpPr txBox="1"/>
          <p:nvPr/>
        </p:nvSpPr>
        <p:spPr>
          <a:xfrm>
            <a:off x="6267062" y="540774"/>
            <a:ext cx="4866968" cy="5262979"/>
          </a:xfrm>
          <a:prstGeom prst="rect">
            <a:avLst/>
          </a:prstGeom>
          <a:solidFill>
            <a:schemeClr val="accent4">
              <a:lumMod val="40000"/>
              <a:lumOff val="60000"/>
            </a:schemeClr>
          </a:solidFill>
        </p:spPr>
        <p:txBody>
          <a:bodyPr wrap="square" rtlCol="0">
            <a:spAutoFit/>
          </a:bodyPr>
          <a:lstStyle/>
          <a:p>
            <a:pPr algn="ctr"/>
            <a:r>
              <a:rPr lang="en-GB" sz="2400" b="1" u="sng" dirty="0"/>
              <a:t>Personal Circumstances</a:t>
            </a:r>
          </a:p>
          <a:p>
            <a:pPr algn="ctr"/>
            <a:endParaRPr lang="en-GB" sz="2400" dirty="0"/>
          </a:p>
          <a:p>
            <a:pPr algn="ctr"/>
            <a:r>
              <a:rPr lang="en-GB" sz="2400" dirty="0"/>
              <a:t>Considers themselves vulnerable </a:t>
            </a:r>
          </a:p>
          <a:p>
            <a:pPr algn="ctr"/>
            <a:endParaRPr lang="en-GB" sz="2400" dirty="0"/>
          </a:p>
          <a:p>
            <a:pPr algn="ctr"/>
            <a:r>
              <a:rPr lang="en-GB" sz="2400" dirty="0"/>
              <a:t>Social Isolation</a:t>
            </a:r>
          </a:p>
          <a:p>
            <a:pPr algn="ctr"/>
            <a:r>
              <a:rPr lang="en-GB" sz="2400" dirty="0"/>
              <a:t> </a:t>
            </a:r>
          </a:p>
          <a:p>
            <a:pPr algn="ctr"/>
            <a:r>
              <a:rPr lang="en-GB" sz="2400" dirty="0"/>
              <a:t>Poor social skills</a:t>
            </a:r>
          </a:p>
          <a:p>
            <a:pPr algn="ctr"/>
            <a:endParaRPr lang="en-GB" sz="2400" dirty="0"/>
          </a:p>
          <a:p>
            <a:pPr algn="ctr"/>
            <a:r>
              <a:rPr lang="en-GB" sz="2400" dirty="0"/>
              <a:t>History of offending</a:t>
            </a:r>
          </a:p>
          <a:p>
            <a:pPr algn="ctr"/>
            <a:r>
              <a:rPr lang="en-GB" sz="2400" dirty="0"/>
              <a:t>Self neglect</a:t>
            </a:r>
          </a:p>
          <a:p>
            <a:pPr algn="ctr"/>
            <a:endParaRPr lang="en-GB" sz="2400" dirty="0"/>
          </a:p>
          <a:p>
            <a:pPr algn="ctr"/>
            <a:r>
              <a:rPr lang="en-GB" sz="2400" dirty="0"/>
              <a:t>Overcrowding</a:t>
            </a:r>
          </a:p>
          <a:p>
            <a:pPr algn="ctr"/>
            <a:endParaRPr lang="en-GB" sz="2400" dirty="0"/>
          </a:p>
          <a:p>
            <a:pPr algn="ctr"/>
            <a:r>
              <a:rPr lang="en-GB" sz="2400" dirty="0"/>
              <a:t>Affected by anti-social behaviour</a:t>
            </a:r>
          </a:p>
        </p:txBody>
      </p:sp>
      <p:sp>
        <p:nvSpPr>
          <p:cNvPr id="4" name="TextBox 3"/>
          <p:cNvSpPr txBox="1"/>
          <p:nvPr/>
        </p:nvSpPr>
        <p:spPr>
          <a:xfrm>
            <a:off x="655387" y="540774"/>
            <a:ext cx="5007249" cy="1846659"/>
          </a:xfrm>
          <a:prstGeom prst="rect">
            <a:avLst/>
          </a:prstGeom>
          <a:noFill/>
        </p:spPr>
        <p:txBody>
          <a:bodyPr wrap="square" rtlCol="0">
            <a:spAutoFit/>
          </a:bodyPr>
          <a:lstStyle/>
          <a:p>
            <a:pPr algn="ctr"/>
            <a:r>
              <a:rPr lang="en-GB" sz="2400" b="1" dirty="0"/>
              <a:t>Some of the factors and situations that should be taken into account in</a:t>
            </a:r>
          </a:p>
          <a:p>
            <a:pPr algn="ctr"/>
            <a:r>
              <a:rPr lang="en-GB" sz="2400" b="1" dirty="0"/>
              <a:t>identifying people who may be vulnerable include the following:</a:t>
            </a:r>
          </a:p>
          <a:p>
            <a:endParaRPr lang="en-GB" dirty="0"/>
          </a:p>
        </p:txBody>
      </p:sp>
    </p:spTree>
    <p:extLst>
      <p:ext uri="{BB962C8B-B14F-4D97-AF65-F5344CB8AC3E}">
        <p14:creationId xmlns:p14="http://schemas.microsoft.com/office/powerpoint/2010/main" val="2045006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89587" y="1453948"/>
            <a:ext cx="8927691" cy="4154984"/>
          </a:xfrm>
          <a:prstGeom prst="rect">
            <a:avLst/>
          </a:prstGeom>
          <a:noFill/>
        </p:spPr>
        <p:txBody>
          <a:bodyPr wrap="square" rtlCol="0">
            <a:spAutoFit/>
          </a:bodyPr>
          <a:lstStyle/>
          <a:p>
            <a:pPr algn="ctr"/>
            <a:r>
              <a:rPr lang="en-GB" sz="2400" dirty="0"/>
              <a:t>Child protection</a:t>
            </a:r>
            <a:br>
              <a:rPr lang="en-GB" sz="2400" dirty="0"/>
            </a:br>
            <a:r>
              <a:rPr lang="en-GB" sz="2400" dirty="0"/>
              <a:t>Child in need</a:t>
            </a:r>
            <a:br>
              <a:rPr lang="en-GB" sz="2400" dirty="0"/>
            </a:br>
            <a:r>
              <a:rPr lang="en-GB" sz="2400" dirty="0"/>
              <a:t>Child in care </a:t>
            </a:r>
            <a:br>
              <a:rPr lang="en-GB" sz="2400" dirty="0"/>
            </a:br>
            <a:r>
              <a:rPr lang="en-GB" sz="2400" dirty="0"/>
              <a:t>Domestic abuse</a:t>
            </a:r>
            <a:br>
              <a:rPr lang="en-GB" sz="2400" dirty="0"/>
            </a:br>
            <a:r>
              <a:rPr lang="en-GB" sz="2400" dirty="0"/>
              <a:t>Family members/carers with mental health / drug / alcohol problems</a:t>
            </a:r>
            <a:br>
              <a:rPr lang="en-GB" sz="2400" dirty="0"/>
            </a:br>
            <a:r>
              <a:rPr lang="en-GB" sz="2400" dirty="0"/>
              <a:t>Family members/carers with a history of offending</a:t>
            </a:r>
            <a:br>
              <a:rPr lang="en-GB" sz="2400" dirty="0"/>
            </a:br>
            <a:br>
              <a:rPr lang="en-GB" sz="2400" dirty="0"/>
            </a:br>
            <a:br>
              <a:rPr lang="en-GB" sz="2400" dirty="0"/>
            </a:br>
            <a:r>
              <a:rPr lang="en-GB" sz="2400" dirty="0"/>
              <a:t>When making an assessment, individuals should apply a</a:t>
            </a:r>
            <a:br>
              <a:rPr lang="en-GB" sz="2400" dirty="0"/>
            </a:br>
            <a:r>
              <a:rPr lang="en-GB" sz="2400" dirty="0"/>
              <a:t>common sense approach in-line with the Protecting</a:t>
            </a:r>
            <a:br>
              <a:rPr lang="en-GB" sz="2400" dirty="0"/>
            </a:br>
            <a:r>
              <a:rPr lang="en-GB" sz="2400" dirty="0"/>
              <a:t>Vulnerable Persons training</a:t>
            </a:r>
          </a:p>
        </p:txBody>
      </p:sp>
      <p:sp>
        <p:nvSpPr>
          <p:cNvPr id="3" name="TextBox 2"/>
          <p:cNvSpPr txBox="1"/>
          <p:nvPr/>
        </p:nvSpPr>
        <p:spPr>
          <a:xfrm>
            <a:off x="1489587" y="301590"/>
            <a:ext cx="884048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Family Circumstances</a:t>
            </a:r>
          </a:p>
        </p:txBody>
      </p:sp>
    </p:spTree>
    <p:extLst>
      <p:ext uri="{BB962C8B-B14F-4D97-AF65-F5344CB8AC3E}">
        <p14:creationId xmlns:p14="http://schemas.microsoft.com/office/powerpoint/2010/main" val="116584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89587" y="1768249"/>
            <a:ext cx="9301316" cy="3970318"/>
          </a:xfrm>
          <a:prstGeom prst="rect">
            <a:avLst/>
          </a:prstGeom>
          <a:noFill/>
        </p:spPr>
        <p:txBody>
          <a:bodyPr wrap="square" rtlCol="0">
            <a:spAutoFit/>
          </a:bodyPr>
          <a:lstStyle/>
          <a:p>
            <a:pPr algn="ctr"/>
            <a:br>
              <a:rPr lang="en-GB" sz="2800" dirty="0">
                <a:solidFill>
                  <a:schemeClr val="accent5">
                    <a:lumMod val="50000"/>
                  </a:schemeClr>
                </a:solidFill>
              </a:rPr>
            </a:br>
            <a:r>
              <a:rPr lang="en-GB" sz="2800" dirty="0"/>
              <a:t>All Officers are able to have a clear knowledge of factors influencing vulnerability.</a:t>
            </a:r>
            <a:br>
              <a:rPr lang="en-GB" sz="2800" dirty="0"/>
            </a:br>
            <a:br>
              <a:rPr lang="en-GB" sz="2800" dirty="0"/>
            </a:br>
            <a:r>
              <a:rPr lang="en-GB" sz="2800" dirty="0"/>
              <a:t>It ensures that those most in need in our society are protected, cared for and supported.</a:t>
            </a:r>
            <a:br>
              <a:rPr lang="en-GB" sz="2800" dirty="0"/>
            </a:br>
            <a:br>
              <a:rPr lang="en-GB" sz="2800" dirty="0"/>
            </a:br>
            <a:r>
              <a:rPr lang="en-GB" sz="2800" dirty="0"/>
              <a:t>It prevents those who are vulnerable being over-looked.</a:t>
            </a:r>
            <a:br>
              <a:rPr lang="en-GB" sz="2800" dirty="0">
                <a:solidFill>
                  <a:schemeClr val="accent5">
                    <a:lumMod val="50000"/>
                  </a:schemeClr>
                </a:solidFill>
              </a:rPr>
            </a:br>
            <a:endParaRPr lang="en-GB" sz="2800" dirty="0">
              <a:solidFill>
                <a:schemeClr val="accent5">
                  <a:lumMod val="50000"/>
                </a:schemeClr>
              </a:solidFill>
            </a:endParaRPr>
          </a:p>
        </p:txBody>
      </p:sp>
      <p:sp>
        <p:nvSpPr>
          <p:cNvPr id="4" name="TextBox 3"/>
          <p:cNvSpPr txBox="1"/>
          <p:nvPr/>
        </p:nvSpPr>
        <p:spPr>
          <a:xfrm>
            <a:off x="1489587" y="301590"/>
            <a:ext cx="8840482" cy="120032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Why is it Important that Police work to the same Definition</a:t>
            </a:r>
          </a:p>
        </p:txBody>
      </p:sp>
    </p:spTree>
    <p:extLst>
      <p:ext uri="{BB962C8B-B14F-4D97-AF65-F5344CB8AC3E}">
        <p14:creationId xmlns:p14="http://schemas.microsoft.com/office/powerpoint/2010/main" val="3798203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50782" y="2346548"/>
            <a:ext cx="8318091" cy="2308324"/>
          </a:xfrm>
          <a:prstGeom prst="rect">
            <a:avLst/>
          </a:prstGeom>
          <a:noFill/>
        </p:spPr>
        <p:txBody>
          <a:bodyPr wrap="square" rtlCol="0">
            <a:spAutoFit/>
          </a:bodyPr>
          <a:lstStyle/>
          <a:p>
            <a:pPr algn="ctr"/>
            <a:r>
              <a:rPr lang="en-GB" sz="3600" dirty="0"/>
              <a:t>Safeguarding is about protecting children and adults from abuse or neglect and educating those around them to recognise the signs and dangers.</a:t>
            </a:r>
            <a:r>
              <a:rPr lang="en-GB" sz="3600" dirty="0">
                <a:solidFill>
                  <a:schemeClr val="accent5">
                    <a:lumMod val="50000"/>
                  </a:schemeClr>
                </a:solidFill>
              </a:rPr>
              <a:t> </a:t>
            </a:r>
          </a:p>
        </p:txBody>
      </p:sp>
      <p:sp>
        <p:nvSpPr>
          <p:cNvPr id="4" name="TextBox 3"/>
          <p:cNvSpPr txBox="1"/>
          <p:nvPr/>
        </p:nvSpPr>
        <p:spPr>
          <a:xfrm>
            <a:off x="1489586" y="754351"/>
            <a:ext cx="884048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Welsh Government</a:t>
            </a:r>
          </a:p>
        </p:txBody>
      </p:sp>
    </p:spTree>
    <p:extLst>
      <p:ext uri="{BB962C8B-B14F-4D97-AF65-F5344CB8AC3E}">
        <p14:creationId xmlns:p14="http://schemas.microsoft.com/office/powerpoint/2010/main" val="1291693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32050" y="603379"/>
            <a:ext cx="10127900" cy="1077218"/>
          </a:xfrm>
          <a:prstGeom prst="rect">
            <a:avLst/>
          </a:prstGeom>
          <a:noFill/>
        </p:spPr>
        <p:txBody>
          <a:bodyPr wrap="square" rtlCol="0">
            <a:spAutoFit/>
          </a:bodyPr>
          <a:lstStyle/>
          <a:p>
            <a:pPr algn="ctr"/>
            <a:r>
              <a:rPr lang="en-GB" sz="3200" dirty="0"/>
              <a:t>In order to safeguard each organisation has a Statutory Duty to work together to protect the most vulnerable</a:t>
            </a:r>
          </a:p>
        </p:txBody>
      </p:sp>
      <p:pic>
        <p:nvPicPr>
          <p:cNvPr id="2050" name="Picture 2" descr="Bridgend Multi-agency Safeguarding Hub (MASH) logo">
            <a:extLst>
              <a:ext uri="{FF2B5EF4-FFF2-40B4-BE49-F238E27FC236}">
                <a16:creationId xmlns:a16="http://schemas.microsoft.com/office/drawing/2014/main" id="{9019BEC5-5C80-465E-A818-D07CACE5FB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600" y="2988409"/>
            <a:ext cx="4749800" cy="226072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1000+ Free Book Clipart Images You Can Download Right Now">
            <a:hlinkClick r:id="rId4"/>
            <a:extLst>
              <a:ext uri="{FF2B5EF4-FFF2-40B4-BE49-F238E27FC236}">
                <a16:creationId xmlns:a16="http://schemas.microsoft.com/office/drawing/2014/main" id="{C41F4A68-DB9C-C784-CC3D-3945CAFAF5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11728" y="5584467"/>
            <a:ext cx="1056541" cy="105654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Logo, company name&#10;&#10;Description automatically generated">
            <a:extLst>
              <a:ext uri="{FF2B5EF4-FFF2-40B4-BE49-F238E27FC236}">
                <a16:creationId xmlns:a16="http://schemas.microsoft.com/office/drawing/2014/main" id="{9A8A5CDD-1774-BC6E-B9E8-89D3AAF34FD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12049" y="2761698"/>
            <a:ext cx="2635250" cy="2714150"/>
          </a:xfrm>
          <a:prstGeom prst="rect">
            <a:avLst/>
          </a:prstGeom>
        </p:spPr>
      </p:pic>
      <p:pic>
        <p:nvPicPr>
          <p:cNvPr id="6" name="Picture 4" descr="1000+ Free Book Clipart Images You Can Download Right Now">
            <a:hlinkClick r:id="rId7"/>
            <a:extLst>
              <a:ext uri="{FF2B5EF4-FFF2-40B4-BE49-F238E27FC236}">
                <a16:creationId xmlns:a16="http://schemas.microsoft.com/office/drawing/2014/main" id="{14E95C36-D86C-AB5B-5D2B-D97A874E3A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1404" y="5525004"/>
            <a:ext cx="1056541" cy="105654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outh Wales Police - Wikipedia">
            <a:extLst>
              <a:ext uri="{FF2B5EF4-FFF2-40B4-BE49-F238E27FC236}">
                <a16:creationId xmlns:a16="http://schemas.microsoft.com/office/drawing/2014/main" id="{B5BD7D44-D2D7-6867-827D-1AED2B15FA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flipH="1">
            <a:off x="447447" y="2159000"/>
            <a:ext cx="1169206" cy="14732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eddlu Dyfed-Powys Police - Home | Facebook">
            <a:extLst>
              <a:ext uri="{FF2B5EF4-FFF2-40B4-BE49-F238E27FC236}">
                <a16:creationId xmlns:a16="http://schemas.microsoft.com/office/drawing/2014/main" id="{4B8AE2F7-AA7B-479A-9E3C-B6C8CE592ED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112603" y="1998167"/>
            <a:ext cx="142875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003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38467" y="993372"/>
            <a:ext cx="5699198" cy="4156852"/>
          </a:xfrm>
          <a:prstGeom prst="rect">
            <a:avLst/>
          </a:prstGeom>
        </p:spPr>
      </p:pic>
    </p:spTree>
    <p:extLst>
      <p:ext uri="{BB962C8B-B14F-4D97-AF65-F5344CB8AC3E}">
        <p14:creationId xmlns:p14="http://schemas.microsoft.com/office/powerpoint/2010/main" val="164755699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931</TotalTime>
  <Words>3355</Words>
  <Application>Microsoft Office PowerPoint</Application>
  <PresentationFormat>Widescreen</PresentationFormat>
  <Paragraphs>330</Paragraphs>
  <Slides>28</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Microsoft Sans Serif</vt:lpstr>
      <vt:lpstr>Tahoma</vt:lpstr>
      <vt:lpstr>Trebuchet MS</vt:lpstr>
      <vt:lpstr>Verdana</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Social Services and Wellbeing Act 2014</vt:lpstr>
      <vt:lpstr>PowerPoint Presentation</vt:lpstr>
      <vt:lpstr>Risk Factors vs Protective Factors</vt:lpstr>
      <vt:lpstr>Risk Factors vs Protective Factors</vt:lpstr>
      <vt:lpstr>Look for the signs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Kelly Andrews</cp:lastModifiedBy>
  <cp:revision>71</cp:revision>
  <dcterms:created xsi:type="dcterms:W3CDTF">2018-09-12T08:26:22Z</dcterms:created>
  <dcterms:modified xsi:type="dcterms:W3CDTF">2022-08-25T14:11:17Z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514d82a5-6a79-4dde-865f-8f0225be42bc</vt:lpwstr>
  </property>
  <property fmtid="{D5CDD505-2E9C-101B-9397-08002B2CF9AE}" pid="6" name="Classification">
    <vt:lpwstr>OFFICIAL</vt:lpwstr>
  </property>
  <property fmtid="{D5CDD505-2E9C-101B-9397-08002B2CF9AE}" pid="7" name="Visibility">
    <vt:lpwstr>NOT VISIBLE</vt:lpwstr>
  </property>
</Properties>
</file>