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2" r:id="rId14"/>
    <p:sldId id="291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ot-servers.org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hzh.ch/" TargetMode="External"/><Relationship Id="rId2" Type="http://schemas.openxmlformats.org/officeDocument/2006/relationships/hyperlink" Target="http://www.hsz-t.ch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witch.ch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indigoo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</a:t>
            </a:r>
            <a:r>
              <a:rPr lang="de-DE" altLang="en-US" b="1" dirty="0">
                <a:solidFill>
                  <a:schemeClr val="accent2"/>
                </a:solidFill>
              </a:rPr>
              <a:t>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 Network Operating system </a:t>
            </a:r>
            <a:r>
              <a:rPr lang="en-GB" altLang="en-US" sz="3600" b="1">
                <a:solidFill>
                  <a:schemeClr val="accent2"/>
                </a:solidFill>
              </a:rPr>
              <a:t>and Services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4-Week-3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Domain Name system(DNS)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Content:</a:t>
            </a:r>
            <a:r>
              <a:rPr lang="en-US" b="1" dirty="0"/>
              <a:t>Domain Name System (DNS)</a:t>
            </a:r>
          </a:p>
          <a:p>
            <a:pPr marL="0" indent="0">
              <a:buNone/>
            </a:pPr>
            <a:r>
              <a:rPr lang="en-US" b="1" dirty="0"/>
              <a:t>Learning Objectives:</a:t>
            </a:r>
            <a:endParaRPr lang="en-GB" b="1" dirty="0"/>
          </a:p>
          <a:p>
            <a:r>
              <a:rPr lang="en-GB" dirty="0"/>
              <a:t>DNS and TCP/IP</a:t>
            </a:r>
          </a:p>
          <a:p>
            <a:r>
              <a:rPr lang="en-GB" dirty="0"/>
              <a:t>DNS key characteristics</a:t>
            </a:r>
          </a:p>
          <a:p>
            <a:r>
              <a:rPr lang="en-GB" dirty="0"/>
              <a:t>DNS Name Space Hierarchy</a:t>
            </a:r>
          </a:p>
          <a:p>
            <a:r>
              <a:rPr lang="en-GB" dirty="0"/>
              <a:t>DNS recursive versus iterative queries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Domain Name System (DNS) is one of the industry-standard suite of protocols that comprise TCP/IP, and together the DNS Client and DNS Server provide computer name-to-IP address mapping name resolution services to computers and users.</a:t>
            </a:r>
          </a:p>
          <a:p>
            <a:r>
              <a:rPr lang="en-US" sz="2400" dirty="0"/>
              <a:t>In Windows Server 2016, DNS is a server role that you can install by using Server Manager or Windows PowerShell commands. If you are installing a new Active Directory forest and domain, DNS is automatically installed with Active Directory as the Global Catalogue server for the forest and domain.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0207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3200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r>
              <a:rPr lang="en-US" sz="2000" dirty="0"/>
              <a:t>The Windows Server 2016 DNS Server and DNS Client services use the DNS protocol that is included in the TCP/IP protocol suite. DNS is part of the application layer of the TCP/IP reference model, as shown in the following illustration.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5" descr="data-communication-1-68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494" r="-24494"/>
          <a:stretch/>
        </p:blipFill>
        <p:spPr bwMode="auto">
          <a:xfrm>
            <a:off x="0" y="2348880"/>
            <a:ext cx="9144000" cy="3167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3667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br>
              <a:rPr lang="en-US" sz="2800" b="1" dirty="0"/>
            </a:br>
            <a:r>
              <a:rPr lang="en-US" sz="2800" b="1" dirty="0"/>
              <a:t>Check IP configuration</a:t>
            </a:r>
            <a:br>
              <a:rPr lang="en-US" b="1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9132" r="-29132"/>
          <a:stretch>
            <a:fillRect/>
          </a:stretch>
        </p:blipFill>
        <p:spPr>
          <a:xfrm>
            <a:off x="457200" y="836613"/>
            <a:ext cx="8229600" cy="467995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6444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purpose:</a:t>
            </a:r>
            <a:endParaRPr lang="en-US" sz="2000" dirty="0">
              <a:latin typeface="Arial"/>
              <a:cs typeface="Arial"/>
            </a:endParaRPr>
          </a:p>
          <a:p>
            <a:pPr marL="12700" marR="1043940">
              <a:lnSpc>
                <a:spcPct val="100000"/>
              </a:lnSpc>
            </a:pPr>
            <a:r>
              <a:rPr lang="en-US" sz="2000" b="1" spc="-10" dirty="0">
                <a:latin typeface="Arial"/>
                <a:cs typeface="Arial"/>
              </a:rPr>
              <a:t>DNS provides </a:t>
            </a:r>
            <a:r>
              <a:rPr lang="en-US" sz="2000" b="1" spc="-5" dirty="0">
                <a:latin typeface="Arial"/>
                <a:cs typeface="Arial"/>
              </a:rPr>
              <a:t>a mapping </a:t>
            </a:r>
            <a:r>
              <a:rPr lang="en-US" sz="2000" b="1" dirty="0">
                <a:latin typeface="Arial"/>
                <a:cs typeface="Arial"/>
              </a:rPr>
              <a:t>between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names and IP addresses in a </a:t>
            </a:r>
            <a:r>
              <a:rPr lang="en-US" sz="2000" b="1" dirty="0">
                <a:latin typeface="Arial"/>
                <a:cs typeface="Arial"/>
              </a:rPr>
              <a:t>worldwide  </a:t>
            </a:r>
            <a:r>
              <a:rPr lang="en-US" sz="2000" b="1" spc="-5" dirty="0">
                <a:latin typeface="Arial"/>
                <a:cs typeface="Arial"/>
              </a:rPr>
              <a:t>distributed and hierarchic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database.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Addressing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before DNS </a:t>
            </a:r>
            <a:r>
              <a:rPr lang="en-US" sz="2000" b="1" u="heavy" spc="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was</a:t>
            </a:r>
            <a:r>
              <a:rPr lang="en-US" sz="2000" b="1" u="heavy" spc="6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introduced: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lang="en-US" sz="2000" b="1" spc="-5" dirty="0">
                <a:latin typeface="Arial"/>
                <a:cs typeface="Arial"/>
              </a:rPr>
              <a:t>Prior to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introduction of DNS,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 to IP address mappings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stored in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file  hosts</a:t>
            </a:r>
            <a:r>
              <a:rPr lang="en-US" sz="2000" b="1" spc="-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on each computer or host. </a:t>
            </a:r>
            <a:r>
              <a:rPr lang="en-US" sz="2000" b="1" spc="-20" dirty="0">
                <a:latin typeface="Arial"/>
                <a:cs typeface="Arial"/>
              </a:rPr>
              <a:t>Naturally, </a:t>
            </a:r>
            <a:r>
              <a:rPr lang="en-US" sz="2000" b="1" spc="-5" dirty="0">
                <a:latin typeface="Arial"/>
                <a:cs typeface="Arial"/>
              </a:rPr>
              <a:t>this scheme did </a:t>
            </a:r>
            <a:r>
              <a:rPr lang="en-US" sz="2000" b="1" spc="-10" dirty="0">
                <a:latin typeface="Arial"/>
                <a:cs typeface="Arial"/>
              </a:rPr>
              <a:t>not </a:t>
            </a:r>
            <a:r>
              <a:rPr lang="en-US" sz="2000" b="1" spc="-5" dirty="0">
                <a:latin typeface="Arial"/>
                <a:cs typeface="Arial"/>
              </a:rPr>
              <a:t>scale </a:t>
            </a:r>
            <a:r>
              <a:rPr lang="en-US" sz="2000" b="1" spc="5" dirty="0">
                <a:latin typeface="Arial"/>
                <a:cs typeface="Arial"/>
              </a:rPr>
              <a:t>well </a:t>
            </a:r>
            <a:r>
              <a:rPr lang="en-US" sz="2000" b="1" spc="-5" dirty="0">
                <a:latin typeface="Arial"/>
                <a:cs typeface="Arial"/>
              </a:rPr>
              <a:t>because </a:t>
            </a:r>
            <a:r>
              <a:rPr lang="en-US" sz="2000" b="1" spc="-10" dirty="0">
                <a:latin typeface="Arial"/>
                <a:cs typeface="Arial"/>
              </a:rPr>
              <a:t>updates </a:t>
            </a:r>
            <a:r>
              <a:rPr lang="en-US" sz="2000" b="1" spc="-5" dirty="0">
                <a:latin typeface="Arial"/>
                <a:cs typeface="Arial"/>
              </a:rPr>
              <a:t>to 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hosts file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necessary on each host </a:t>
            </a:r>
            <a:r>
              <a:rPr lang="en-US" sz="2000" b="1" spc="-10" dirty="0">
                <a:latin typeface="Arial"/>
                <a:cs typeface="Arial"/>
              </a:rPr>
              <a:t>every </a:t>
            </a:r>
            <a:r>
              <a:rPr lang="en-US" sz="2000" b="1" spc="-5" dirty="0">
                <a:latin typeface="Arial"/>
                <a:cs typeface="Arial"/>
              </a:rPr>
              <a:t>time a new host joined </a:t>
            </a:r>
            <a:r>
              <a:rPr lang="en-US" sz="2000" b="1" spc="-10" dirty="0">
                <a:latin typeface="Arial"/>
                <a:cs typeface="Arial"/>
              </a:rPr>
              <a:t>the</a:t>
            </a:r>
            <a:r>
              <a:rPr lang="en-US" sz="2000" b="1" spc="275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network.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ts val="1885"/>
              </a:lnSpc>
            </a:pPr>
            <a:r>
              <a:rPr lang="en-US" sz="2000" b="1" spc="-5" dirty="0">
                <a:latin typeface="Arial"/>
                <a:cs typeface="Arial"/>
              </a:rPr>
              <a:t>This file still exists and may contain static mappings, e.g. </a:t>
            </a:r>
            <a:r>
              <a:rPr lang="en-US" sz="2000" b="1" spc="90" dirty="0" err="1">
                <a:latin typeface="Arial"/>
                <a:cs typeface="Arial"/>
              </a:rPr>
              <a:t>localhost</a:t>
            </a:r>
            <a:r>
              <a:rPr lang="en-US" sz="2000" b="1" spc="9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to </a:t>
            </a:r>
            <a:r>
              <a:rPr lang="en-US" sz="2000" b="1" spc="130" dirty="0">
                <a:latin typeface="Arial"/>
                <a:cs typeface="Arial"/>
              </a:rPr>
              <a:t>127.0.0.1 </a:t>
            </a:r>
            <a:r>
              <a:rPr lang="en-US" sz="2000" b="1" spc="-5" dirty="0">
                <a:latin typeface="Arial"/>
                <a:cs typeface="Arial"/>
              </a:rPr>
              <a:t>and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165" dirty="0">
                <a:latin typeface="Arial"/>
                <a:cs typeface="Arial"/>
              </a:rPr>
              <a:t>::1:</a:t>
            </a:r>
            <a:endParaRPr lang="en-US" sz="20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229200"/>
            <a:ext cx="4392488" cy="37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410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key</a:t>
            </a:r>
            <a:r>
              <a:rPr lang="en-US" b="1" u="heavy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characteristics:</a:t>
            </a:r>
            <a:endParaRPr lang="en-US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DNS is a distributed </a:t>
            </a:r>
            <a:r>
              <a:rPr lang="en-US" b="1" spc="-10" dirty="0">
                <a:latin typeface="Arial"/>
                <a:cs typeface="Arial"/>
              </a:rPr>
              <a:t>system </a:t>
            </a:r>
            <a:r>
              <a:rPr lang="en-US" b="1" spc="-5" dirty="0">
                <a:latin typeface="Arial"/>
                <a:cs typeface="Arial"/>
              </a:rPr>
              <a:t>(many </a:t>
            </a:r>
            <a:r>
              <a:rPr lang="en-US" b="1" spc="-10" dirty="0">
                <a:latin typeface="Arial"/>
                <a:cs typeface="Arial"/>
              </a:rPr>
              <a:t>servers </a:t>
            </a:r>
            <a:r>
              <a:rPr lang="en-US" b="1" spc="-5" dirty="0">
                <a:latin typeface="Arial"/>
                <a:cs typeface="Arial"/>
              </a:rPr>
              <a:t>cooperating,</a:t>
            </a:r>
            <a:r>
              <a:rPr lang="en-US" b="1" spc="260" dirty="0">
                <a:latin typeface="Arial"/>
                <a:cs typeface="Arial"/>
              </a:rPr>
              <a:t> </a:t>
            </a:r>
            <a:r>
              <a:rPr lang="en-US" b="1" dirty="0">
                <a:latin typeface="Arial"/>
                <a:cs typeface="Arial"/>
              </a:rPr>
              <a:t>worldwide).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0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Hierarchy &amp; delegation (if one </a:t>
            </a:r>
            <a:r>
              <a:rPr lang="en-US" b="1" spc="-10" dirty="0">
                <a:latin typeface="Arial"/>
                <a:cs typeface="Arial"/>
              </a:rPr>
              <a:t>server </a:t>
            </a:r>
            <a:r>
              <a:rPr lang="en-US" b="1" spc="-5" dirty="0">
                <a:latin typeface="Arial"/>
                <a:cs typeface="Arial"/>
              </a:rPr>
              <a:t>does not know the binding, it goes up the</a:t>
            </a:r>
            <a:r>
              <a:rPr lang="en-US" b="1" spc="345" dirty="0">
                <a:latin typeface="Arial"/>
                <a:cs typeface="Arial"/>
              </a:rPr>
              <a:t> </a:t>
            </a:r>
            <a:r>
              <a:rPr lang="en-US" b="1" spc="-5" dirty="0">
                <a:latin typeface="Arial"/>
                <a:cs typeface="Arial"/>
              </a:rPr>
              <a:t>hierarchy).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5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Names are organized in a tree-structure </a:t>
            </a:r>
            <a:r>
              <a:rPr lang="en-US" b="1" dirty="0">
                <a:latin typeface="Arial"/>
                <a:cs typeface="Arial"/>
              </a:rPr>
              <a:t>allowing </a:t>
            </a:r>
            <a:r>
              <a:rPr lang="en-US" b="1" spc="-5" dirty="0">
                <a:latin typeface="Arial"/>
                <a:cs typeface="Arial"/>
              </a:rPr>
              <a:t>delegation of</a:t>
            </a:r>
            <a:r>
              <a:rPr lang="en-US" b="1" spc="195" dirty="0">
                <a:latin typeface="Arial"/>
                <a:cs typeface="Arial"/>
              </a:rPr>
              <a:t> </a:t>
            </a:r>
            <a:r>
              <a:rPr lang="en-US" b="1" spc="-15" dirty="0">
                <a:latin typeface="Arial"/>
                <a:cs typeface="Arial"/>
              </a:rPr>
              <a:t>responsibility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152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br>
              <a:rPr lang="en-US" sz="3200" b="1" dirty="0">
                <a:latin typeface="Arial"/>
                <a:cs typeface="Arial"/>
              </a:rPr>
            </a:br>
            <a:r>
              <a:rPr lang="en-US" sz="3200" b="1" dirty="0">
                <a:latin typeface="Arial"/>
                <a:cs typeface="Arial"/>
              </a:rPr>
              <a:t>DNS</a:t>
            </a:r>
            <a:r>
              <a:rPr lang="en-US" sz="3200" b="1" spc="-40" dirty="0">
                <a:latin typeface="Arial"/>
                <a:cs typeface="Arial"/>
              </a:rPr>
              <a:t> </a:t>
            </a:r>
            <a:r>
              <a:rPr lang="en-US" sz="3200" b="1" dirty="0">
                <a:latin typeface="Arial"/>
                <a:cs typeface="Arial"/>
              </a:rPr>
              <a:t>elements</a:t>
            </a:r>
            <a:br>
              <a:rPr lang="en-US" sz="3200" dirty="0">
                <a:latin typeface="Arial"/>
                <a:cs typeface="Arial"/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896544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20"/>
              </a:spcBef>
              <a:buNone/>
            </a:pPr>
            <a:r>
              <a:rPr lang="en-US" sz="2000" spc="-10" dirty="0">
                <a:latin typeface="Arial"/>
                <a:cs typeface="Arial"/>
              </a:rPr>
              <a:t>Every </a:t>
            </a:r>
            <a:r>
              <a:rPr lang="en-US" sz="2000" spc="-5" dirty="0">
                <a:latin typeface="Arial"/>
                <a:cs typeface="Arial"/>
              </a:rPr>
              <a:t>organization running DNS must operate 2 DNS </a:t>
            </a:r>
            <a:r>
              <a:rPr lang="en-US" sz="2000" spc="-10" dirty="0">
                <a:latin typeface="Arial"/>
                <a:cs typeface="Arial"/>
              </a:rPr>
              <a:t>servers</a:t>
            </a:r>
            <a:r>
              <a:rPr lang="en-US" sz="2000" spc="215" dirty="0">
                <a:latin typeface="Arial"/>
                <a:cs typeface="Arial"/>
              </a:rPr>
              <a:t> </a:t>
            </a:r>
            <a:r>
              <a:rPr lang="en-US" sz="2000" spc="-10" dirty="0">
                <a:latin typeface="Arial"/>
                <a:cs typeface="Arial"/>
              </a:rPr>
              <a:t>(redundancy).</a:t>
            </a:r>
            <a:r>
              <a:rPr lang="en-US" sz="2000" spc="-5" dirty="0">
                <a:latin typeface="Arial"/>
                <a:cs typeface="Arial"/>
              </a:rPr>
              <a:t>Like </a:t>
            </a:r>
            <a:r>
              <a:rPr lang="en-US" sz="2000" spc="-10" dirty="0">
                <a:latin typeface="Arial"/>
                <a:cs typeface="Arial"/>
              </a:rPr>
              <a:t>HTTP </a:t>
            </a:r>
            <a:r>
              <a:rPr lang="en-US" sz="2000" spc="-5" dirty="0">
                <a:latin typeface="Arial"/>
                <a:cs typeface="Arial"/>
              </a:rPr>
              <a:t>pages, DNS records can be cached (in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client or in DNS </a:t>
            </a:r>
            <a:r>
              <a:rPr lang="en-US" sz="2000" spc="-10" dirty="0">
                <a:latin typeface="Arial"/>
                <a:cs typeface="Arial"/>
              </a:rPr>
              <a:t>servers).</a:t>
            </a:r>
            <a:r>
              <a:rPr lang="en-US" sz="2000" b="1" spc="-5" dirty="0">
                <a:latin typeface="Arial"/>
                <a:cs typeface="Arial"/>
              </a:rPr>
              <a:t> </a:t>
            </a:r>
            <a:r>
              <a:rPr lang="en-US" sz="2000" spc="-5" dirty="0">
                <a:latin typeface="Arial"/>
                <a:cs typeface="Arial"/>
              </a:rPr>
              <a:t>The lifetime of a record is controlled by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DNS TTL</a:t>
            </a:r>
            <a:r>
              <a:rPr lang="en-US" sz="2000" spc="55" dirty="0">
                <a:latin typeface="Arial"/>
                <a:cs typeface="Arial"/>
              </a:rPr>
              <a:t> </a:t>
            </a:r>
            <a:r>
              <a:rPr lang="en-US" sz="2000" spc="-15" dirty="0">
                <a:latin typeface="Arial"/>
                <a:cs typeface="Arial"/>
              </a:rPr>
              <a:t>(Time-To-Live).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276872"/>
            <a:ext cx="770485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9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lvl="0"/>
            <a:b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</a:b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DNS Name Space</a:t>
            </a:r>
            <a:r>
              <a:rPr lang="en-US" sz="3200" b="1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Hierarchy</a:t>
            </a:r>
            <a:br>
              <a:rPr lang="en-US" dirty="0">
                <a:solidFill>
                  <a:prstClr val="black"/>
                </a:solidFill>
                <a:latin typeface="Arial"/>
                <a:cs typeface="Arial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/>
          <a:lstStyle/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name space is organized in a (hierarchic) tree.  Responsibility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lang="en-US" sz="1600" b="1" spc="-5" dirty="0" err="1">
                <a:solidFill>
                  <a:prstClr val="black"/>
                </a:solidFill>
                <a:latin typeface="Arial"/>
                <a:cs typeface="Arial"/>
              </a:rPr>
              <a:t>subtree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 can be delegated to  another organization (e.g.</a:t>
            </a:r>
            <a:r>
              <a:rPr lang="en-US" sz="1600" b="1" spc="8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from</a:t>
            </a:r>
            <a:r>
              <a:rPr lang="en-US" sz="16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an ISP to a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company).</a:t>
            </a:r>
          </a:p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784"/>
            <a:ext cx="9144000" cy="459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06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3200" b="1" dirty="0">
                <a:latin typeface="Arial"/>
                <a:cs typeface="Arial"/>
              </a:rPr>
              <a:t>DNS 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536505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(name)</a:t>
            </a:r>
            <a:r>
              <a:rPr lang="en-US" sz="14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Servers that have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their database </a:t>
            </a:r>
            <a:r>
              <a:rPr lang="en-US" sz="1400" b="1" dirty="0">
                <a:latin typeface="Arial"/>
                <a:cs typeface="Arial"/>
              </a:rPr>
              <a:t>IPs </a:t>
            </a:r>
            <a:r>
              <a:rPr lang="en-US" sz="1400" b="1" spc="-5" dirty="0">
                <a:latin typeface="Arial"/>
                <a:cs typeface="Arial"/>
              </a:rPr>
              <a:t>of top level servers (</a:t>
            </a:r>
            <a:r>
              <a:rPr lang="en-US" sz="1400" b="1" spc="-5" dirty="0" err="1">
                <a:latin typeface="Arial"/>
                <a:cs typeface="Arial"/>
              </a:rPr>
              <a:t>gTLD</a:t>
            </a:r>
            <a:r>
              <a:rPr lang="en-US" sz="1400" b="1" spc="-1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servers).</a:t>
            </a:r>
            <a:endParaRPr lang="en-US" sz="1400" dirty="0">
              <a:latin typeface="Arial"/>
              <a:cs typeface="Arial"/>
            </a:endParaRPr>
          </a:p>
          <a:p>
            <a:pPr marL="12700" marR="2176145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Every server </a:t>
            </a:r>
            <a:r>
              <a:rPr lang="en-US" sz="1400" b="1" dirty="0">
                <a:latin typeface="Arial"/>
                <a:cs typeface="Arial"/>
              </a:rPr>
              <a:t>knows </a:t>
            </a:r>
            <a:r>
              <a:rPr lang="en-US" sz="1400" b="1" spc="-5" dirty="0">
                <a:latin typeface="Arial"/>
                <a:cs typeface="Arial"/>
              </a:rPr>
              <a:t>at </a:t>
            </a:r>
            <a:r>
              <a:rPr lang="en-US" sz="1400" b="1" dirty="0">
                <a:latin typeface="Arial"/>
                <a:cs typeface="Arial"/>
              </a:rPr>
              <a:t>least 2 </a:t>
            </a:r>
            <a:r>
              <a:rPr lang="en-US" sz="1400" b="1" spc="-5" dirty="0">
                <a:latin typeface="Arial"/>
                <a:cs typeface="Arial"/>
              </a:rPr>
              <a:t>root servers </a:t>
            </a:r>
            <a:r>
              <a:rPr lang="en-US" sz="1400" b="1" spc="5" dirty="0">
                <a:latin typeface="Arial"/>
                <a:cs typeface="Arial"/>
              </a:rPr>
              <a:t>which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turn know </a:t>
            </a:r>
            <a:r>
              <a:rPr lang="en-US" sz="1400" b="1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top level</a:t>
            </a:r>
            <a:r>
              <a:rPr lang="en-US" sz="1400" b="1" spc="-170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domains.  Where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the root </a:t>
            </a:r>
            <a:r>
              <a:rPr lang="en-US" sz="1400" b="1" dirty="0">
                <a:latin typeface="Arial"/>
                <a:cs typeface="Arial"/>
              </a:rPr>
              <a:t>servers?</a:t>
            </a:r>
            <a:r>
              <a:rPr lang="en-US" sz="1400" b="1" spc="-85" dirty="0">
                <a:latin typeface="Arial"/>
                <a:cs typeface="Arial"/>
              </a:rPr>
              <a:t> </a:t>
            </a:r>
            <a:r>
              <a:rPr lang="en-US" sz="1400" b="1" u="heavy" spc="-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http://www.root-servers.org/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client: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Performs </a:t>
            </a:r>
            <a:r>
              <a:rPr lang="en-US" sz="1400" b="1" spc="-5" dirty="0">
                <a:latin typeface="Arial"/>
                <a:cs typeface="Arial"/>
              </a:rPr>
              <a:t>lookups</a:t>
            </a:r>
            <a:r>
              <a:rPr lang="en-US" sz="1400" b="1" spc="-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(resolver).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Sometimes </a:t>
            </a:r>
            <a:r>
              <a:rPr lang="en-US" sz="1400" b="1" spc="-5" dirty="0">
                <a:latin typeface="Arial"/>
                <a:cs typeface="Arial"/>
              </a:rPr>
              <a:t>the requesting application and not the resolver </a:t>
            </a:r>
            <a:r>
              <a:rPr lang="en-US" sz="1400" b="1" dirty="0">
                <a:latin typeface="Arial"/>
                <a:cs typeface="Arial"/>
              </a:rPr>
              <a:t>is called client. </a:t>
            </a:r>
            <a:r>
              <a:rPr lang="en-US" sz="1400" b="1" spc="-5" dirty="0">
                <a:latin typeface="Arial"/>
                <a:cs typeface="Arial"/>
              </a:rPr>
              <a:t>But from the server‘s point of view  the resolver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the</a:t>
            </a:r>
            <a:r>
              <a:rPr lang="en-US" sz="1400" b="1" spc="-6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client.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server:</a:t>
            </a:r>
            <a:endParaRPr lang="en-US" sz="1400" dirty="0">
              <a:latin typeface="Arial"/>
              <a:cs typeface="Arial"/>
            </a:endParaRPr>
          </a:p>
          <a:p>
            <a:pPr marL="12700" marR="60325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in </a:t>
            </a:r>
            <a:r>
              <a:rPr lang="en-US" sz="1400" b="1" spc="-5" dirty="0">
                <a:latin typeface="Arial"/>
                <a:cs typeface="Arial"/>
              </a:rPr>
              <a:t>local database (authoritative or cached), the server returns requested RR (Resource Record  </a:t>
            </a:r>
            <a:r>
              <a:rPr lang="en-US" sz="1400" b="1" dirty="0">
                <a:latin typeface="Arial"/>
                <a:cs typeface="Arial"/>
              </a:rPr>
              <a:t>with </a:t>
            </a:r>
            <a:r>
              <a:rPr lang="en-US" sz="1400" b="1" spc="-5" dirty="0">
                <a:latin typeface="Arial"/>
                <a:cs typeface="Arial"/>
              </a:rPr>
              <a:t>mapping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 err="1">
                <a:latin typeface="Arial"/>
                <a:cs typeface="Arial"/>
              </a:rPr>
              <a:t>name</a:t>
            </a:r>
            <a:r>
              <a:rPr lang="en-US" sz="1400" b="1" dirty="0" err="1">
                <a:latin typeface="Wingdings"/>
                <a:cs typeface="Wingdings"/>
              </a:rPr>
              <a:t></a:t>
            </a:r>
            <a:r>
              <a:rPr lang="en-US" sz="1400" b="1" dirty="0" err="1">
                <a:latin typeface="Arial"/>
                <a:cs typeface="Arial"/>
              </a:rPr>
              <a:t>IP</a:t>
            </a:r>
            <a:r>
              <a:rPr lang="en-US" sz="1400" b="1" dirty="0">
                <a:latin typeface="Arial"/>
                <a:cs typeface="Arial"/>
              </a:rPr>
              <a:t>).</a:t>
            </a:r>
            <a:endParaRPr lang="en-US" sz="1400" dirty="0">
              <a:latin typeface="Arial"/>
              <a:cs typeface="Arial"/>
            </a:endParaRPr>
          </a:p>
          <a:p>
            <a:pPr marL="218440" indent="-205740">
              <a:lnSpc>
                <a:spcPct val="100000"/>
              </a:lnSpc>
              <a:spcBef>
                <a:spcPts val="5"/>
              </a:spcBef>
              <a:buAutoNum type="alphaLcPeriod"/>
              <a:tabLst>
                <a:tab pos="21844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performs lookup on behalf of </a:t>
            </a:r>
            <a:r>
              <a:rPr lang="en-US" sz="1400" b="1" dirty="0">
                <a:latin typeface="Arial"/>
                <a:cs typeface="Arial"/>
              </a:rPr>
              <a:t>client </a:t>
            </a:r>
            <a:r>
              <a:rPr lang="en-US" sz="1400" b="1" spc="-5" dirty="0">
                <a:latin typeface="Arial"/>
                <a:cs typeface="Arial"/>
              </a:rPr>
              <a:t>(recursive</a:t>
            </a:r>
            <a:r>
              <a:rPr lang="en-US" sz="1400" b="1" spc="-18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 marR="234950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returns </a:t>
            </a:r>
            <a:r>
              <a:rPr lang="en-US" sz="1400" b="1" dirty="0">
                <a:latin typeface="Arial"/>
                <a:cs typeface="Arial"/>
              </a:rPr>
              <a:t>IP </a:t>
            </a:r>
            <a:r>
              <a:rPr lang="en-US" sz="1400" b="1" spc="-5" dirty="0">
                <a:latin typeface="Arial"/>
                <a:cs typeface="Arial"/>
              </a:rPr>
              <a:t>address of DNS server higher up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 hierarchy  (iterative</a:t>
            </a:r>
            <a:r>
              <a:rPr lang="en-US" sz="1400" b="1" spc="-3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resolver: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Process/program </a:t>
            </a:r>
            <a:r>
              <a:rPr lang="en-US" sz="1400" b="1" dirty="0">
                <a:latin typeface="Arial"/>
                <a:cs typeface="Arial"/>
              </a:rPr>
              <a:t>that performs name </a:t>
            </a:r>
            <a:r>
              <a:rPr lang="en-US" sz="1400" b="1" spc="-5" dirty="0">
                <a:latin typeface="Arial"/>
                <a:cs typeface="Arial"/>
              </a:rPr>
              <a:t>lookup on behalf of</a:t>
            </a:r>
            <a:r>
              <a:rPr lang="en-US" sz="1400" b="1" spc="-16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application.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0" dirty="0">
                <a:latin typeface="Arial"/>
                <a:cs typeface="Arial"/>
              </a:rPr>
              <a:t>Access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DNS resolver from </a:t>
            </a:r>
            <a:r>
              <a:rPr lang="en-US" sz="1400" b="1" spc="-5" dirty="0" err="1">
                <a:latin typeface="Arial"/>
                <a:cs typeface="Arial"/>
              </a:rPr>
              <a:t>applicaton</a:t>
            </a:r>
            <a:r>
              <a:rPr lang="en-US" sz="1400" b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through </a:t>
            </a:r>
            <a:r>
              <a:rPr lang="en-US" sz="1400" b="1" dirty="0">
                <a:latin typeface="Arial"/>
                <a:cs typeface="Arial"/>
              </a:rPr>
              <a:t>OS calls: </a:t>
            </a:r>
            <a:r>
              <a:rPr lang="en-US" sz="1400" b="1" spc="-5" dirty="0" err="1">
                <a:latin typeface="Arial"/>
                <a:cs typeface="Arial"/>
              </a:rPr>
              <a:t>gethostbyname</a:t>
            </a:r>
            <a:r>
              <a:rPr lang="en-US" sz="1400" b="1" spc="-5" dirty="0">
                <a:latin typeface="Arial"/>
                <a:cs typeface="Arial"/>
              </a:rPr>
              <a:t>(),</a:t>
            </a:r>
            <a:r>
              <a:rPr lang="en-US" sz="1400" b="1" spc="-114" dirty="0">
                <a:latin typeface="Arial"/>
                <a:cs typeface="Arial"/>
              </a:rPr>
              <a:t> </a:t>
            </a:r>
            <a:r>
              <a:rPr lang="en-US" sz="1400" b="1" spc="-5" dirty="0" err="1">
                <a:latin typeface="Arial"/>
                <a:cs typeface="Arial"/>
              </a:rPr>
              <a:t>gethostbyaddress</a:t>
            </a:r>
            <a:r>
              <a:rPr lang="en-US" sz="1400" b="1" spc="-5" dirty="0">
                <a:latin typeface="Arial"/>
                <a:cs typeface="Arial"/>
              </a:rPr>
              <a:t>().</a:t>
            </a:r>
            <a:endParaRPr lang="en-US" sz="14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7251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US" sz="36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040560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Primary 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600" b="1" spc="-10" dirty="0">
                <a:latin typeface="Arial"/>
                <a:cs typeface="Arial"/>
              </a:rPr>
              <a:t>Authoritative </a:t>
            </a:r>
            <a:r>
              <a:rPr lang="en-US" sz="1600" b="1" spc="-5" dirty="0">
                <a:latin typeface="Arial"/>
                <a:cs typeface="Arial"/>
              </a:rPr>
              <a:t>name server for zone. The databases of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and </a:t>
            </a:r>
            <a:r>
              <a:rPr lang="en-US" sz="1600" b="1" spc="-5" dirty="0" err="1">
                <a:latin typeface="Arial"/>
                <a:cs typeface="Arial"/>
              </a:rPr>
              <a:t>secordary</a:t>
            </a:r>
            <a:r>
              <a:rPr lang="en-US" sz="1600" b="1" spc="-5" dirty="0">
                <a:latin typeface="Arial"/>
                <a:cs typeface="Arial"/>
              </a:rPr>
              <a:t> name server contain the  authoritative RRs (changes </a:t>
            </a:r>
            <a:r>
              <a:rPr lang="en-US" sz="1600" b="1" dirty="0">
                <a:latin typeface="Arial"/>
                <a:cs typeface="Arial"/>
              </a:rPr>
              <a:t>to </a:t>
            </a:r>
            <a:r>
              <a:rPr lang="en-US" sz="1600" b="1" spc="-5" dirty="0">
                <a:latin typeface="Arial"/>
                <a:cs typeface="Arial"/>
              </a:rPr>
              <a:t>the database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made</a:t>
            </a:r>
            <a:r>
              <a:rPr lang="en-US" sz="1600" b="1" spc="-140" dirty="0">
                <a:latin typeface="Arial"/>
                <a:cs typeface="Arial"/>
              </a:rPr>
              <a:t> </a:t>
            </a:r>
            <a:r>
              <a:rPr lang="en-US" sz="1600" b="1" dirty="0">
                <a:latin typeface="Arial"/>
                <a:cs typeface="Arial"/>
              </a:rPr>
              <a:t>here).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Secondary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dirty="0">
                <a:latin typeface="Arial"/>
                <a:cs typeface="Arial"/>
              </a:rPr>
              <a:t>Serves as </a:t>
            </a:r>
            <a:r>
              <a:rPr lang="en-US" sz="1600" b="1" spc="-5" dirty="0">
                <a:latin typeface="Arial"/>
                <a:cs typeface="Arial"/>
              </a:rPr>
              <a:t>(hot </a:t>
            </a:r>
            <a:r>
              <a:rPr lang="en-US" sz="1600" b="1" spc="-10" dirty="0">
                <a:latin typeface="Arial"/>
                <a:cs typeface="Arial"/>
              </a:rPr>
              <a:t>standby) </a:t>
            </a:r>
            <a:r>
              <a:rPr lang="en-US" sz="1600" b="1" dirty="0">
                <a:latin typeface="Arial"/>
                <a:cs typeface="Arial"/>
              </a:rPr>
              <a:t>server </a:t>
            </a:r>
            <a:r>
              <a:rPr lang="en-US" sz="1600" b="1" spc="-5" dirty="0">
                <a:latin typeface="Arial"/>
                <a:cs typeface="Arial"/>
              </a:rPr>
              <a:t>for </a:t>
            </a:r>
            <a:r>
              <a:rPr lang="en-US" sz="1600" b="1" dirty="0">
                <a:latin typeface="Arial"/>
                <a:cs typeface="Arial"/>
              </a:rPr>
              <a:t>primary</a:t>
            </a:r>
            <a:r>
              <a:rPr lang="en-US" sz="1600" b="1" spc="-70" dirty="0">
                <a:latin typeface="Arial"/>
                <a:cs typeface="Arial"/>
              </a:rPr>
              <a:t> </a:t>
            </a:r>
            <a:r>
              <a:rPr lang="en-US" sz="1600" b="1" spc="-10" dirty="0">
                <a:latin typeface="Arial"/>
                <a:cs typeface="Arial"/>
              </a:rPr>
              <a:t>server.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</a:t>
            </a:r>
            <a:r>
              <a:rPr lang="en-US" sz="1600" b="1" dirty="0">
                <a:latin typeface="Arial"/>
                <a:cs typeface="Arial"/>
              </a:rPr>
              <a:t>is also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authoritative.</a:t>
            </a:r>
            <a:endParaRPr lang="en-US" sz="1600" dirty="0">
              <a:latin typeface="Arial"/>
              <a:cs typeface="Arial"/>
            </a:endParaRPr>
          </a:p>
          <a:p>
            <a:pPr marL="12700" marR="33655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maintains </a:t>
            </a:r>
            <a:r>
              <a:rPr lang="en-US" sz="1600" b="1" dirty="0">
                <a:latin typeface="Arial"/>
                <a:cs typeface="Arial"/>
              </a:rPr>
              <a:t>a </a:t>
            </a:r>
            <a:r>
              <a:rPr lang="en-US" sz="1600" b="1" spc="-5" dirty="0">
                <a:latin typeface="Arial"/>
                <a:cs typeface="Arial"/>
              </a:rPr>
              <a:t>database </a:t>
            </a:r>
            <a:r>
              <a:rPr lang="en-US" sz="1600" b="1" spc="5" dirty="0">
                <a:latin typeface="Arial"/>
                <a:cs typeface="Arial"/>
              </a:rPr>
              <a:t>with </a:t>
            </a:r>
            <a:r>
              <a:rPr lang="en-US" sz="1600" b="1" dirty="0">
                <a:latin typeface="Arial"/>
                <a:cs typeface="Arial"/>
              </a:rPr>
              <a:t>cached </a:t>
            </a:r>
            <a:r>
              <a:rPr lang="en-US" sz="1600" b="1" spc="-5" dirty="0">
                <a:latin typeface="Arial"/>
                <a:cs typeface="Arial"/>
              </a:rPr>
              <a:t>name records from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server  (through zone </a:t>
            </a:r>
            <a:r>
              <a:rPr lang="en-US" sz="1600" b="1" dirty="0">
                <a:latin typeface="Arial"/>
                <a:cs typeface="Arial"/>
              </a:rPr>
              <a:t>transfers </a:t>
            </a:r>
            <a:r>
              <a:rPr lang="en-US" sz="1600" b="1" spc="-5" dirty="0">
                <a:latin typeface="Arial"/>
                <a:cs typeface="Arial"/>
              </a:rPr>
              <a:t>every </a:t>
            </a:r>
            <a:r>
              <a:rPr lang="en-US" sz="1600" b="1" dirty="0">
                <a:latin typeface="Arial"/>
                <a:cs typeface="Arial"/>
              </a:rPr>
              <a:t>3 </a:t>
            </a:r>
            <a:r>
              <a:rPr lang="en-US" sz="1600" b="1" spc="-5" dirty="0">
                <a:latin typeface="Arial"/>
                <a:cs typeface="Arial"/>
              </a:rPr>
              <a:t>hours or</a:t>
            </a:r>
            <a:r>
              <a:rPr lang="en-US" sz="1600" b="1" spc="-12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so).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TLD </a:t>
            </a:r>
            <a:r>
              <a:rPr lang="en-US" sz="16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(Top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Level</a:t>
            </a:r>
            <a:r>
              <a:rPr lang="en-US" sz="16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Domain):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nodes </a:t>
            </a:r>
            <a:r>
              <a:rPr lang="en-US" sz="1600" b="1" dirty="0">
                <a:latin typeface="Arial"/>
                <a:cs typeface="Arial"/>
              </a:rPr>
              <a:t>in </a:t>
            </a:r>
            <a:r>
              <a:rPr lang="en-US" sz="1600" b="1" spc="-5" dirty="0">
                <a:latin typeface="Arial"/>
                <a:cs typeface="Arial"/>
              </a:rPr>
              <a:t>name </a:t>
            </a:r>
            <a:r>
              <a:rPr lang="en-US" sz="1600" b="1" dirty="0">
                <a:latin typeface="Arial"/>
                <a:cs typeface="Arial"/>
              </a:rPr>
              <a:t>tree directly </a:t>
            </a:r>
            <a:r>
              <a:rPr lang="en-US" sz="1600" b="1" spc="-5" dirty="0">
                <a:latin typeface="Arial"/>
                <a:cs typeface="Arial"/>
              </a:rPr>
              <a:t>underneath the root </a:t>
            </a:r>
            <a:r>
              <a:rPr lang="en-US" sz="1600" b="1" spc="-10" dirty="0">
                <a:latin typeface="Arial"/>
                <a:cs typeface="Arial"/>
              </a:rPr>
              <a:t>node </a:t>
            </a:r>
            <a:r>
              <a:rPr lang="en-US" sz="1600" b="1" dirty="0">
                <a:latin typeface="Arial"/>
                <a:cs typeface="Arial"/>
              </a:rPr>
              <a:t>are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TLDs.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600" b="1" spc="-5" dirty="0">
                <a:latin typeface="Arial"/>
                <a:cs typeface="Arial"/>
              </a:rPr>
              <a:t>The </a:t>
            </a:r>
            <a:r>
              <a:rPr lang="en-US" sz="1600" b="1" spc="-10" dirty="0">
                <a:latin typeface="Arial"/>
                <a:cs typeface="Arial"/>
              </a:rPr>
              <a:t>TDLs </a:t>
            </a:r>
            <a:r>
              <a:rPr lang="en-US" sz="1600" b="1" dirty="0">
                <a:latin typeface="Arial"/>
                <a:cs typeface="Arial"/>
              </a:rPr>
              <a:t>are: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 org, and </a:t>
            </a:r>
            <a:r>
              <a:rPr lang="en-US" sz="1600" b="1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country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domains.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Generic</a:t>
            </a:r>
            <a:r>
              <a:rPr lang="en-US" sz="1600" b="1" u="heavy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Top-level </a:t>
            </a:r>
            <a:r>
              <a:rPr lang="en-US" sz="1600" b="1" spc="-5" dirty="0">
                <a:latin typeface="Arial"/>
                <a:cs typeface="Arial"/>
              </a:rPr>
              <a:t>domains that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not country level domains: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org.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Resource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</a:t>
            </a:r>
            <a:r>
              <a:rPr lang="en-US" sz="1600" b="1" u="heavy" spc="-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Record that contains mapping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25" dirty="0" err="1">
                <a:latin typeface="Arial"/>
                <a:cs typeface="Arial"/>
              </a:rPr>
              <a:t>name</a:t>
            </a:r>
            <a:r>
              <a:rPr lang="en-US" sz="1600" b="1" spc="-25" dirty="0" err="1">
                <a:latin typeface="Wingdings"/>
                <a:cs typeface="Wingdings"/>
              </a:rPr>
              <a:t></a:t>
            </a:r>
            <a:r>
              <a:rPr lang="en-US" sz="1600" b="1" spc="-25" dirty="0" err="1">
                <a:latin typeface="Arial"/>
                <a:cs typeface="Arial"/>
              </a:rPr>
              <a:t>IP</a:t>
            </a:r>
            <a:r>
              <a:rPr lang="en-US" sz="1600" b="1" spc="-25" dirty="0">
                <a:latin typeface="Arial"/>
                <a:cs typeface="Arial"/>
              </a:rPr>
              <a:t>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394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/>
          <a:lstStyle/>
          <a:p>
            <a:r>
              <a:rPr lang="en-US" sz="32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680521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4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space: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Defines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of </a:t>
            </a:r>
            <a:r>
              <a:rPr lang="en-US" sz="1400" b="1" dirty="0">
                <a:latin typeface="Arial"/>
                <a:cs typeface="Arial"/>
              </a:rPr>
              <a:t>names </a:t>
            </a:r>
            <a:r>
              <a:rPr lang="en-US" sz="1400" b="1" spc="-5" dirty="0">
                <a:latin typeface="Arial"/>
                <a:cs typeface="Arial"/>
              </a:rPr>
              <a:t>and</a:t>
            </a:r>
            <a:r>
              <a:rPr lang="en-US" sz="1400" b="1" spc="-13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Label: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20" dirty="0">
                <a:latin typeface="Arial"/>
                <a:cs typeface="Arial"/>
              </a:rPr>
              <a:t>„Token“ </a:t>
            </a:r>
            <a:r>
              <a:rPr lang="en-US" sz="1400" b="1" spc="-5" dirty="0">
                <a:latin typeface="Arial"/>
                <a:cs typeface="Arial"/>
              </a:rPr>
              <a:t>of DNS name (the </a:t>
            </a:r>
            <a:r>
              <a:rPr lang="en-US" sz="1400" b="1" dirty="0">
                <a:latin typeface="Arial"/>
                <a:cs typeface="Arial"/>
              </a:rPr>
              <a:t>pieces between </a:t>
            </a:r>
            <a:r>
              <a:rPr lang="en-US" sz="1400" b="1" spc="-5" dirty="0">
                <a:latin typeface="Arial"/>
                <a:cs typeface="Arial"/>
              </a:rPr>
              <a:t>the dots). E.g.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i="1" dirty="0">
                <a:latin typeface="Arial"/>
                <a:cs typeface="Arial"/>
              </a:rPr>
              <a:t>www</a:t>
            </a:r>
            <a:r>
              <a:rPr lang="en-US" sz="1400" b="1" dirty="0">
                <a:latin typeface="Arial"/>
                <a:cs typeface="Arial"/>
              </a:rPr>
              <a:t>, </a:t>
            </a:r>
            <a:r>
              <a:rPr lang="en-US" sz="1400" b="1" i="1" spc="-5" dirty="0" err="1">
                <a:latin typeface="Arial"/>
                <a:cs typeface="Arial"/>
              </a:rPr>
              <a:t>zhaw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and </a:t>
            </a:r>
            <a:r>
              <a:rPr lang="en-US" sz="1400" b="1" i="1" spc="-5" dirty="0" err="1">
                <a:latin typeface="Arial"/>
                <a:cs typeface="Arial"/>
              </a:rPr>
              <a:t>ch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are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Zone:</a:t>
            </a:r>
            <a:endParaRPr lang="en-US" sz="1400" dirty="0">
              <a:latin typeface="Arial"/>
              <a:cs typeface="Arial"/>
            </a:endParaRPr>
          </a:p>
          <a:p>
            <a:pPr marL="12700" marR="38227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Part </a:t>
            </a:r>
            <a:r>
              <a:rPr lang="en-US" sz="1400" b="1" spc="-5" dirty="0">
                <a:latin typeface="Arial"/>
                <a:cs typeface="Arial"/>
              </a:rPr>
              <a:t>of name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that </a:t>
            </a:r>
            <a:r>
              <a:rPr lang="en-US" sz="1400" b="1" dirty="0">
                <a:latin typeface="Arial"/>
                <a:cs typeface="Arial"/>
              </a:rPr>
              <a:t>is separately </a:t>
            </a:r>
            <a:r>
              <a:rPr lang="en-US" sz="1400" b="1" spc="-5" dirty="0">
                <a:latin typeface="Arial"/>
                <a:cs typeface="Arial"/>
              </a:rPr>
              <a:t>administered. Zones may contain </a:t>
            </a:r>
            <a:r>
              <a:rPr lang="en-US" sz="1400" b="1" dirty="0">
                <a:latin typeface="Arial"/>
                <a:cs typeface="Arial"/>
              </a:rPr>
              <a:t>smaller </a:t>
            </a:r>
            <a:r>
              <a:rPr lang="en-US" sz="1400" b="1" spc="-5" dirty="0">
                <a:latin typeface="Arial"/>
                <a:cs typeface="Arial"/>
              </a:rPr>
              <a:t>zones </a:t>
            </a:r>
            <a:r>
              <a:rPr lang="en-US" sz="1400" b="1" dirty="0">
                <a:latin typeface="Arial"/>
                <a:cs typeface="Arial"/>
              </a:rPr>
              <a:t>in 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spc="-35" dirty="0">
                <a:latin typeface="Arial"/>
                <a:cs typeface="Arial"/>
              </a:rPr>
              <a:t>way. 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that contains another zone delegates administration and responsibility for the name </a:t>
            </a:r>
            <a:r>
              <a:rPr lang="en-US" sz="1400" b="1" dirty="0">
                <a:latin typeface="Arial"/>
                <a:cs typeface="Arial"/>
              </a:rPr>
              <a:t>space </a:t>
            </a:r>
            <a:r>
              <a:rPr lang="en-US" sz="1400" b="1" spc="-5" dirty="0">
                <a:latin typeface="Arial"/>
                <a:cs typeface="Arial"/>
              </a:rPr>
              <a:t>of the  contained zone </a:t>
            </a:r>
            <a:r>
              <a:rPr lang="en-US" sz="1400" b="1" dirty="0">
                <a:latin typeface="Arial"/>
                <a:cs typeface="Arial"/>
              </a:rPr>
              <a:t>(to </a:t>
            </a:r>
            <a:r>
              <a:rPr lang="en-US" sz="1400" b="1" spc="-5" dirty="0">
                <a:latin typeface="Arial"/>
                <a:cs typeface="Arial"/>
              </a:rPr>
              <a:t>the contained zone). Each zone must have one </a:t>
            </a:r>
            <a:r>
              <a:rPr lang="en-US" sz="1400" b="1" dirty="0">
                <a:latin typeface="Arial"/>
                <a:cs typeface="Arial"/>
              </a:rPr>
              <a:t>primary </a:t>
            </a:r>
            <a:r>
              <a:rPr lang="en-US" sz="1400" b="1" spc="-5" dirty="0">
                <a:latin typeface="Arial"/>
                <a:cs typeface="Arial"/>
              </a:rPr>
              <a:t>and at </a:t>
            </a:r>
            <a:r>
              <a:rPr lang="en-US" sz="1400" b="1" dirty="0">
                <a:latin typeface="Arial"/>
                <a:cs typeface="Arial"/>
              </a:rPr>
              <a:t>least 1 </a:t>
            </a:r>
            <a:r>
              <a:rPr lang="en-US" sz="1400" b="1" spc="-5" dirty="0">
                <a:latin typeface="Arial"/>
                <a:cs typeface="Arial"/>
              </a:rPr>
              <a:t>secondary name  server</a:t>
            </a:r>
            <a:r>
              <a:rPr lang="en-US" sz="1400" b="1" spc="-1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(redundancy).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FQDN (Fully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Qualified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</a:t>
            </a:r>
            <a:r>
              <a:rPr lang="en-US" sz="14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Name):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400" b="1" dirty="0">
                <a:latin typeface="Arial"/>
                <a:cs typeface="Arial"/>
              </a:rPr>
              <a:t>Name </a:t>
            </a:r>
            <a:r>
              <a:rPr lang="en-US" sz="1400" b="1" spc="-5" dirty="0">
                <a:latin typeface="Arial"/>
                <a:cs typeface="Arial"/>
              </a:rPr>
              <a:t>that fully specifies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host.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3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dirty="0">
                <a:latin typeface="Arial"/>
                <a:cs typeface="Arial"/>
              </a:rPr>
              <a:t>is a</a:t>
            </a:r>
            <a:r>
              <a:rPr lang="en-US" sz="1400" b="1" spc="-204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FQDN.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Note: FQDNs have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dot at the end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indicate that </a:t>
            </a:r>
            <a:r>
              <a:rPr lang="en-US" sz="1400" b="1" dirty="0">
                <a:latin typeface="Arial"/>
                <a:cs typeface="Arial"/>
              </a:rPr>
              <a:t>it is an </a:t>
            </a:r>
            <a:r>
              <a:rPr lang="en-US" sz="1400" b="1" spc="-5" dirty="0">
                <a:latin typeface="Arial"/>
                <a:cs typeface="Arial"/>
              </a:rPr>
              <a:t>FQDN (the dot represents the root</a:t>
            </a:r>
            <a:r>
              <a:rPr lang="en-US" sz="1400" b="1" spc="-22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node).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Relative domain</a:t>
            </a:r>
            <a:r>
              <a:rPr lang="en-US" sz="14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5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non-FQDN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relative domain names.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spc="-5" dirty="0">
                <a:latin typeface="Arial"/>
                <a:cs typeface="Arial"/>
              </a:rPr>
              <a:t>e.g.</a:t>
            </a:r>
            <a:r>
              <a:rPr lang="en-US" sz="1400" b="1" spc="-100" dirty="0">
                <a:latin typeface="Arial"/>
                <a:cs typeface="Arial"/>
              </a:rPr>
              <a:t> </a:t>
            </a:r>
            <a:r>
              <a:rPr lang="en-US" sz="1400" b="1" spc="-10" dirty="0" err="1">
                <a:latin typeface="Arial"/>
                <a:cs typeface="Arial"/>
              </a:rPr>
              <a:t>zhaw.ch</a:t>
            </a:r>
            <a:r>
              <a:rPr lang="en-US" sz="1400" b="1" spc="-10" dirty="0">
                <a:latin typeface="Arial"/>
                <a:cs typeface="Arial"/>
              </a:rPr>
              <a:t>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Authoritative</a:t>
            </a:r>
            <a:r>
              <a:rPr lang="en-US" sz="14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Record that </a:t>
            </a:r>
            <a:r>
              <a:rPr lang="en-US" sz="1400" b="1" dirty="0">
                <a:latin typeface="Arial"/>
                <a:cs typeface="Arial"/>
              </a:rPr>
              <a:t>comes </a:t>
            </a:r>
            <a:r>
              <a:rPr lang="en-US" sz="1400" b="1" spc="-5" dirty="0">
                <a:latin typeface="Arial"/>
                <a:cs typeface="Arial"/>
              </a:rPr>
              <a:t>from the authority that </a:t>
            </a:r>
            <a:r>
              <a:rPr lang="en-US" sz="1400" b="1" dirty="0">
                <a:latin typeface="Arial"/>
                <a:cs typeface="Arial"/>
              </a:rPr>
              <a:t>manages </a:t>
            </a:r>
            <a:r>
              <a:rPr lang="en-US" sz="1400" b="1" spc="-5" dirty="0">
                <a:latin typeface="Arial"/>
                <a:cs typeface="Arial"/>
              </a:rPr>
              <a:t>the </a:t>
            </a:r>
            <a:r>
              <a:rPr lang="en-US" sz="1400" b="1" dirty="0">
                <a:latin typeface="Arial"/>
                <a:cs typeface="Arial"/>
              </a:rPr>
              <a:t>record </a:t>
            </a:r>
            <a:r>
              <a:rPr lang="en-US" sz="1400" b="1" spc="-5" dirty="0">
                <a:latin typeface="Arial"/>
                <a:cs typeface="Arial"/>
              </a:rPr>
              <a:t>(opposite: </a:t>
            </a:r>
            <a:r>
              <a:rPr lang="en-US" sz="1400" b="1" dirty="0">
                <a:latin typeface="Arial"/>
                <a:cs typeface="Arial"/>
              </a:rPr>
              <a:t>cached </a:t>
            </a:r>
            <a:r>
              <a:rPr lang="en-US" sz="1400" b="1" spc="-5" dirty="0">
                <a:latin typeface="Arial"/>
                <a:cs typeface="Arial"/>
              </a:rPr>
              <a:t>records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non-authoritative  </a:t>
            </a:r>
            <a:r>
              <a:rPr lang="en-US" sz="1400" b="1" dirty="0">
                <a:latin typeface="Arial"/>
                <a:cs typeface="Arial"/>
              </a:rPr>
              <a:t>servers). </a:t>
            </a:r>
            <a:r>
              <a:rPr lang="en-US" sz="1400" b="1" spc="-5" dirty="0">
                <a:latin typeface="Arial"/>
                <a:cs typeface="Arial"/>
              </a:rPr>
              <a:t>DNS servers responsible for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</a:t>
            </a:r>
            <a:r>
              <a:rPr lang="en-US" sz="1400" b="1" dirty="0">
                <a:latin typeface="Arial"/>
                <a:cs typeface="Arial"/>
              </a:rPr>
              <a:t>return </a:t>
            </a:r>
            <a:r>
              <a:rPr lang="en-US" sz="1400" b="1" spc="-5" dirty="0">
                <a:latin typeface="Arial"/>
                <a:cs typeface="Arial"/>
              </a:rPr>
              <a:t>authoritative records </a:t>
            </a:r>
            <a:r>
              <a:rPr lang="en-US" sz="1400" b="1" spc="-20" dirty="0">
                <a:latin typeface="Arial"/>
                <a:cs typeface="Arial"/>
              </a:rPr>
              <a:t>(primary, </a:t>
            </a:r>
            <a:r>
              <a:rPr lang="en-US" sz="1400" b="1" spc="-5" dirty="0">
                <a:latin typeface="Arial"/>
                <a:cs typeface="Arial"/>
              </a:rPr>
              <a:t>secondary DNS</a:t>
            </a:r>
            <a:r>
              <a:rPr lang="en-US" sz="1400" b="1" spc="-7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server).</a:t>
            </a:r>
            <a:endParaRPr lang="en-US" sz="1400" dirty="0">
              <a:latin typeface="Arial"/>
              <a:cs typeface="Arial"/>
            </a:endParaRPr>
          </a:p>
          <a:p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890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8640"/>
          </a:xfrm>
        </p:spPr>
        <p:txBody>
          <a:bodyPr/>
          <a:lstStyle/>
          <a:p>
            <a:r>
              <a:rPr lang="en-US" sz="28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5472608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Registrar: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each country </a:t>
            </a:r>
            <a:r>
              <a:rPr lang="en-US" sz="1800" b="1" dirty="0">
                <a:latin typeface="Arial"/>
                <a:cs typeface="Arial"/>
              </a:rPr>
              <a:t>an </a:t>
            </a:r>
            <a:r>
              <a:rPr lang="en-US" sz="1800" b="1" spc="-5" dirty="0" err="1">
                <a:latin typeface="Arial"/>
                <a:cs typeface="Arial"/>
              </a:rPr>
              <a:t>organisation</a:t>
            </a:r>
            <a:r>
              <a:rPr lang="en-US" sz="1800" b="1" spc="-5" dirty="0">
                <a:latin typeface="Arial"/>
                <a:cs typeface="Arial"/>
              </a:rPr>
              <a:t> </a:t>
            </a:r>
            <a:r>
              <a:rPr lang="en-US" sz="1800" b="1" dirty="0">
                <a:latin typeface="Arial"/>
                <a:cs typeface="Arial"/>
              </a:rPr>
              <a:t>is </a:t>
            </a:r>
            <a:r>
              <a:rPr lang="en-US" sz="1800" b="1" spc="-5" dirty="0">
                <a:latin typeface="Arial"/>
                <a:cs typeface="Arial"/>
              </a:rPr>
              <a:t>responsible for name</a:t>
            </a:r>
            <a:r>
              <a:rPr lang="en-US" sz="1800" b="1" spc="-165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registration.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E.g. </a:t>
            </a:r>
            <a:r>
              <a:rPr lang="en-US" sz="1800" b="1" spc="-5" dirty="0">
                <a:latin typeface="Arial"/>
                <a:cs typeface="Arial"/>
              </a:rPr>
              <a:t>Switzerland: </a:t>
            </a:r>
            <a:r>
              <a:rPr lang="en-US" sz="1800" b="1" dirty="0">
                <a:latin typeface="Arial"/>
                <a:cs typeface="Arial"/>
              </a:rPr>
              <a:t>Switch </a:t>
            </a:r>
            <a:r>
              <a:rPr lang="en-US" sz="1800" b="1" spc="-10" dirty="0">
                <a:latin typeface="Arial"/>
                <a:cs typeface="Arial"/>
              </a:rPr>
              <a:t>(</a:t>
            </a:r>
            <a:r>
              <a:rPr lang="en-US" sz="1800" b="1" u="heavy" spc="-10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www.switch.ch</a:t>
            </a:r>
            <a:r>
              <a:rPr lang="en-US" sz="1800" b="1" spc="-10" dirty="0">
                <a:latin typeface="Arial"/>
                <a:cs typeface="Arial"/>
              </a:rPr>
              <a:t>). </a:t>
            </a:r>
            <a:r>
              <a:rPr lang="en-US" sz="1800" b="1" spc="-5" dirty="0">
                <a:latin typeface="Arial"/>
                <a:cs typeface="Arial"/>
              </a:rPr>
              <a:t>Germany:</a:t>
            </a:r>
            <a:r>
              <a:rPr lang="en-US" sz="1800" b="1" spc="-120" dirty="0">
                <a:latin typeface="Arial"/>
                <a:cs typeface="Arial"/>
              </a:rPr>
              <a:t> </a:t>
            </a:r>
            <a:r>
              <a:rPr lang="en-US" sz="1800" b="1" spc="-5" dirty="0" err="1">
                <a:latin typeface="Arial"/>
                <a:cs typeface="Arial"/>
              </a:rPr>
              <a:t>Denic</a:t>
            </a:r>
            <a:r>
              <a:rPr lang="en-US" sz="1800" b="1" spc="-5" dirty="0">
                <a:latin typeface="Arial"/>
                <a:cs typeface="Arial"/>
              </a:rPr>
              <a:t>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 vs. recursive</a:t>
            </a:r>
            <a:r>
              <a:rPr lang="en-US" sz="18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lookup:</a:t>
            </a:r>
            <a:endParaRPr lang="en-US" sz="1800" dirty="0">
              <a:latin typeface="Arial"/>
              <a:cs typeface="Arial"/>
            </a:endParaRPr>
          </a:p>
          <a:p>
            <a:pPr marL="12700" marR="508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Recursive lookup: DNS </a:t>
            </a:r>
            <a:r>
              <a:rPr lang="en-US" sz="1800" b="1" dirty="0">
                <a:latin typeface="Arial"/>
                <a:cs typeface="Arial"/>
              </a:rPr>
              <a:t>server performs </a:t>
            </a:r>
            <a:r>
              <a:rPr lang="en-US" sz="1800" b="1" spc="-5" dirty="0">
                <a:latin typeface="Arial"/>
                <a:cs typeface="Arial"/>
              </a:rPr>
              <a:t>lookup on behalf of the </a:t>
            </a:r>
            <a:r>
              <a:rPr lang="en-US" sz="1800" b="1" dirty="0">
                <a:latin typeface="Arial"/>
                <a:cs typeface="Arial"/>
              </a:rPr>
              <a:t>client (if </a:t>
            </a:r>
            <a:r>
              <a:rPr lang="en-US" sz="1800" b="1" spc="-5" dirty="0">
                <a:latin typeface="Arial"/>
                <a:cs typeface="Arial"/>
              </a:rPr>
              <a:t>RR not </a:t>
            </a:r>
            <a:r>
              <a:rPr lang="en-US" sz="1800" b="1" dirty="0">
                <a:latin typeface="Arial"/>
                <a:cs typeface="Arial"/>
              </a:rPr>
              <a:t>contained in local </a:t>
            </a:r>
            <a:r>
              <a:rPr lang="en-US" sz="1800" b="1" spc="-5" dirty="0">
                <a:latin typeface="Arial"/>
                <a:cs typeface="Arial"/>
              </a:rPr>
              <a:t>database).  Iterative lookup: DNS server returns </a:t>
            </a:r>
            <a:r>
              <a:rPr lang="en-US" sz="1800" b="1" dirty="0">
                <a:latin typeface="Arial"/>
                <a:cs typeface="Arial"/>
              </a:rPr>
              <a:t>IP </a:t>
            </a:r>
            <a:r>
              <a:rPr lang="en-US" sz="1800" b="1" spc="-5" dirty="0">
                <a:latin typeface="Arial"/>
                <a:cs typeface="Arial"/>
              </a:rPr>
              <a:t>address of the next or root DNS server </a:t>
            </a:r>
            <a:r>
              <a:rPr lang="en-US" sz="1800" b="1" dirty="0">
                <a:latin typeface="Arial"/>
                <a:cs typeface="Arial"/>
              </a:rPr>
              <a:t>to client (if </a:t>
            </a:r>
            <a:r>
              <a:rPr lang="en-US" sz="1800" b="1" spc="-5" dirty="0">
                <a:latin typeface="Arial"/>
                <a:cs typeface="Arial"/>
              </a:rPr>
              <a:t>RR not contained </a:t>
            </a:r>
            <a:r>
              <a:rPr lang="en-US" sz="1800" b="1" dirty="0">
                <a:latin typeface="Arial"/>
                <a:cs typeface="Arial"/>
              </a:rPr>
              <a:t>in  </a:t>
            </a:r>
            <a:r>
              <a:rPr lang="en-US" sz="1800" b="1" spc="-5" dirty="0">
                <a:latin typeface="Arial"/>
                <a:cs typeface="Arial"/>
              </a:rPr>
              <a:t>local</a:t>
            </a:r>
            <a:r>
              <a:rPr lang="en-US" sz="1800" b="1" spc="-3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database).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Pointer</a:t>
            </a:r>
            <a:r>
              <a:rPr lang="en-US" sz="18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query: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Reverse lookup </a:t>
            </a:r>
            <a:r>
              <a:rPr lang="en-US" sz="1800" b="1" dirty="0" err="1">
                <a:latin typeface="Arial"/>
                <a:cs typeface="Arial"/>
              </a:rPr>
              <a:t>IP</a:t>
            </a:r>
            <a:r>
              <a:rPr lang="en-US" sz="1800" b="1" dirty="0" err="1">
                <a:latin typeface="Wingdings"/>
                <a:cs typeface="Wingdings"/>
              </a:rPr>
              <a:t></a:t>
            </a:r>
            <a:r>
              <a:rPr lang="en-US" sz="1800" b="1" dirty="0" err="1">
                <a:latin typeface="Arial"/>
                <a:cs typeface="Arial"/>
              </a:rPr>
              <a:t>name</a:t>
            </a:r>
            <a:r>
              <a:rPr lang="en-US" sz="1800" b="1" dirty="0">
                <a:latin typeface="Arial"/>
                <a:cs typeface="Arial"/>
              </a:rPr>
              <a:t>. </a:t>
            </a:r>
            <a:r>
              <a:rPr lang="en-US" sz="1800" b="1" spc="-5" dirty="0">
                <a:latin typeface="Arial"/>
                <a:cs typeface="Arial"/>
              </a:rPr>
              <a:t>Pointer queries </a:t>
            </a:r>
            <a:r>
              <a:rPr lang="en-US" sz="1800" b="1" dirty="0">
                <a:latin typeface="Arial"/>
                <a:cs typeface="Arial"/>
              </a:rPr>
              <a:t>may </a:t>
            </a:r>
            <a:r>
              <a:rPr lang="en-US" sz="1800" b="1" spc="-5" dirty="0">
                <a:latin typeface="Arial"/>
                <a:cs typeface="Arial"/>
              </a:rPr>
              <a:t>be used for verification/authentication, e.g. of </a:t>
            </a:r>
            <a:r>
              <a:rPr lang="en-US" sz="1800" b="1" dirty="0">
                <a:latin typeface="Arial"/>
                <a:cs typeface="Arial"/>
              </a:rPr>
              <a:t>email</a:t>
            </a:r>
            <a:r>
              <a:rPr lang="en-US" sz="1800" b="1" spc="-114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senders.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Glue</a:t>
            </a:r>
            <a:r>
              <a:rPr lang="en-US" sz="1800" b="1" u="heavy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800" dirty="0">
              <a:latin typeface="Arial"/>
              <a:cs typeface="Arial"/>
            </a:endParaRPr>
          </a:p>
          <a:p>
            <a:pPr marL="12700" marR="608330">
              <a:lnSpc>
                <a:spcPct val="100000"/>
              </a:lnSpc>
              <a:spcBef>
                <a:spcPts val="5"/>
              </a:spcBef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10" dirty="0">
                <a:latin typeface="Arial"/>
                <a:cs typeface="Arial"/>
              </a:rPr>
              <a:t>(Address) </a:t>
            </a:r>
            <a:r>
              <a:rPr lang="en-US" sz="1800" b="1" dirty="0">
                <a:latin typeface="Arial"/>
                <a:cs typeface="Arial"/>
              </a:rPr>
              <a:t>record </a:t>
            </a:r>
            <a:r>
              <a:rPr lang="en-US" sz="1800" b="1" spc="-5" dirty="0">
                <a:latin typeface="Arial"/>
                <a:cs typeface="Arial"/>
              </a:rPr>
              <a:t>for name server that has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within the domain served by the </a:t>
            </a:r>
            <a:r>
              <a:rPr lang="en-US" sz="1800" b="1" spc="-10" dirty="0">
                <a:latin typeface="Arial"/>
                <a:cs typeface="Arial"/>
              </a:rPr>
              <a:t>server. </a:t>
            </a:r>
            <a:r>
              <a:rPr lang="en-US" sz="1800" b="1" spc="-5" dirty="0">
                <a:latin typeface="Arial"/>
                <a:cs typeface="Arial"/>
              </a:rPr>
              <a:t>Glue  records </a:t>
            </a:r>
            <a:r>
              <a:rPr lang="en-US" sz="1800" b="1" dirty="0">
                <a:latin typeface="Arial"/>
                <a:cs typeface="Arial"/>
              </a:rPr>
              <a:t>are </a:t>
            </a:r>
            <a:r>
              <a:rPr lang="en-US" sz="1800" b="1" spc="-5" dirty="0">
                <a:latin typeface="Arial"/>
                <a:cs typeface="Arial"/>
              </a:rPr>
              <a:t>required </a:t>
            </a:r>
            <a:r>
              <a:rPr lang="en-US" sz="1800" b="1" dirty="0">
                <a:latin typeface="Arial"/>
                <a:cs typeface="Arial"/>
              </a:rPr>
              <a:t>to break </a:t>
            </a:r>
            <a:r>
              <a:rPr lang="en-US" sz="1800" b="1" spc="-5" dirty="0">
                <a:latin typeface="Arial"/>
                <a:cs typeface="Arial"/>
              </a:rPr>
              <a:t>the query deadlock </a:t>
            </a:r>
            <a:r>
              <a:rPr lang="en-US" sz="1800" b="1" dirty="0">
                <a:latin typeface="Arial"/>
                <a:cs typeface="Arial"/>
              </a:rPr>
              <a:t>in referrals which return </a:t>
            </a:r>
            <a:r>
              <a:rPr lang="en-US" sz="1800" b="1" spc="-5" dirty="0">
                <a:latin typeface="Arial"/>
                <a:cs typeface="Arial"/>
              </a:rPr>
              <a:t>name servers </a:t>
            </a: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the queried  domain.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Referral: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queried name server returns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or address of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server that </a:t>
            </a:r>
            <a:r>
              <a:rPr lang="en-US" sz="1800" b="1" dirty="0">
                <a:latin typeface="Arial"/>
                <a:cs typeface="Arial"/>
              </a:rPr>
              <a:t>is ‚closer‘ to </a:t>
            </a:r>
            <a:r>
              <a:rPr lang="en-US" sz="1800" b="1" spc="-5" dirty="0">
                <a:latin typeface="Arial"/>
                <a:cs typeface="Arial"/>
              </a:rPr>
              <a:t>the </a:t>
            </a:r>
            <a:r>
              <a:rPr lang="en-US" sz="1800" b="1" dirty="0">
                <a:latin typeface="Arial"/>
                <a:cs typeface="Arial"/>
              </a:rPr>
              <a:t>answer</a:t>
            </a:r>
            <a:r>
              <a:rPr lang="en-US" sz="1800" b="1" spc="-22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domain.</a:t>
            </a:r>
            <a:endParaRPr lang="en-US" sz="1800" dirty="0">
              <a:latin typeface="Arial"/>
              <a:cs typeface="Arial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546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648" r="-13648"/>
          <a:stretch>
            <a:fillRect/>
          </a:stretch>
        </p:blipFill>
        <p:spPr>
          <a:xfrm>
            <a:off x="457200" y="620688"/>
            <a:ext cx="8229600" cy="489654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6833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908720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078" r="-14078"/>
          <a:stretch>
            <a:fillRect/>
          </a:stretch>
        </p:blipFill>
        <p:spPr>
          <a:xfrm>
            <a:off x="107504" y="764704"/>
            <a:ext cx="9036496" cy="475252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0426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en-US" sz="3200" dirty="0"/>
              <a:t>DNS Domain Name Systems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327" r="-14327"/>
          <a:stretch>
            <a:fillRect/>
          </a:stretch>
        </p:blipFill>
        <p:spPr>
          <a:xfrm>
            <a:off x="0" y="764704"/>
            <a:ext cx="9144000" cy="489654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39246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/>
          <a:lstStyle/>
          <a:p>
            <a:r>
              <a:rPr lang="en-US" dirty="0"/>
              <a:t>DNS Domain Name Systems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926" r="-13926"/>
          <a:stretch>
            <a:fillRect/>
          </a:stretch>
        </p:blipFill>
        <p:spPr>
          <a:xfrm>
            <a:off x="457200" y="908720"/>
            <a:ext cx="8229600" cy="482453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2381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DNS </a:t>
            </a:r>
            <a:r>
              <a:rPr lang="en-US" sz="2800" b="1" spc="-5" dirty="0">
                <a:latin typeface="Arial"/>
                <a:cs typeface="Arial"/>
              </a:rPr>
              <a:t>recursive versus iterative</a:t>
            </a:r>
            <a:r>
              <a:rPr lang="en-US" sz="2800" b="1" spc="-60" dirty="0">
                <a:latin typeface="Arial"/>
                <a:cs typeface="Arial"/>
              </a:rPr>
              <a:t> </a:t>
            </a:r>
            <a:r>
              <a:rPr lang="en-US" sz="2800" b="1" dirty="0">
                <a:latin typeface="Arial"/>
                <a:cs typeface="Arial"/>
              </a:rPr>
              <a:t>queries</a:t>
            </a:r>
            <a:br>
              <a:rPr lang="en-US" sz="2800" dirty="0">
                <a:latin typeface="Arial"/>
                <a:cs typeface="Arial"/>
              </a:rPr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036496" cy="4896545"/>
          </a:xfrm>
        </p:spPr>
        <p:txBody>
          <a:bodyPr/>
          <a:lstStyle/>
          <a:p>
            <a:pPr marL="12700" marR="84328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Recursive: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performs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lookup on behalf of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client;  </a:t>
            </a:r>
            <a:r>
              <a:rPr lang="en-US" sz="2000" b="1" spc="-10" dirty="0">
                <a:latin typeface="Arial"/>
                <a:cs typeface="Arial"/>
              </a:rPr>
              <a:t>resolvers </a:t>
            </a:r>
            <a:r>
              <a:rPr lang="en-US" sz="2000" b="1" spc="-5" dirty="0">
                <a:latin typeface="Arial"/>
                <a:cs typeface="Arial"/>
              </a:rPr>
              <a:t>(clients) use </a:t>
            </a:r>
            <a:r>
              <a:rPr lang="en-US" sz="2000" b="1" spc="-10" dirty="0">
                <a:latin typeface="Arial"/>
                <a:cs typeface="Arial"/>
              </a:rPr>
              <a:t>recursive</a:t>
            </a:r>
            <a:r>
              <a:rPr lang="en-US" sz="2000" b="1" spc="170" dirty="0">
                <a:latin typeface="Arial"/>
                <a:cs typeface="Arial"/>
              </a:rPr>
              <a:t> </a:t>
            </a:r>
            <a:r>
              <a:rPr lang="en-US" sz="2000" b="1" spc="-30" dirty="0">
                <a:latin typeface="Arial"/>
                <a:cs typeface="Arial"/>
              </a:rPr>
              <a:t>query.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refers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 to some other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in </a:t>
            </a:r>
            <a:r>
              <a:rPr lang="en-US" sz="2000" b="1" spc="-10" dirty="0">
                <a:latin typeface="Arial"/>
                <a:cs typeface="Arial"/>
              </a:rPr>
              <a:t>the hierarchy;  servers </a:t>
            </a:r>
            <a:r>
              <a:rPr lang="en-US" sz="2000" b="1" spc="-5" dirty="0">
                <a:latin typeface="Arial"/>
                <a:cs typeface="Arial"/>
              </a:rPr>
              <a:t>use </a:t>
            </a:r>
            <a:r>
              <a:rPr lang="en-US" sz="2000" b="1" spc="-10" dirty="0">
                <a:latin typeface="Arial"/>
                <a:cs typeface="Arial"/>
              </a:rPr>
              <a:t>iterative </a:t>
            </a:r>
            <a:r>
              <a:rPr lang="en-US" sz="2000" b="1" spc="-5" dirty="0">
                <a:latin typeface="Arial"/>
                <a:cs typeface="Arial"/>
              </a:rPr>
              <a:t>query</a:t>
            </a:r>
            <a:r>
              <a:rPr lang="en-US" sz="2000" b="1" spc="14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(referral).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5" dirty="0" err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nslookup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example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for </a:t>
            </a:r>
            <a:r>
              <a:rPr lang="en-US" sz="2000" b="1" u="heavy" spc="-10" dirty="0">
                <a:solidFill>
                  <a:srgbClr val="080808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2"/>
              </a:rPr>
              <a:t>www.indigoo.com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(via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</a:t>
            </a:r>
            <a:r>
              <a:rPr lang="en-US" sz="2000" b="1" u="heavy" spc="19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servers):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20888"/>
            <a:ext cx="914400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01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0871" r="-10871"/>
          <a:stretch>
            <a:fillRect/>
          </a:stretch>
        </p:blipFill>
        <p:spPr>
          <a:xfrm>
            <a:off x="457200" y="620688"/>
            <a:ext cx="8229600" cy="504056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3120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3217" r="-3217"/>
          <a:stretch>
            <a:fillRect/>
          </a:stretch>
        </p:blipFill>
        <p:spPr>
          <a:xfrm>
            <a:off x="457200" y="548680"/>
            <a:ext cx="8229600" cy="4968553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55200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490066"/>
          </a:xfrm>
        </p:spPr>
        <p:txBody>
          <a:bodyPr/>
          <a:lstStyle/>
          <a:p>
            <a:r>
              <a:rPr lang="en-US" sz="3200" dirty="0"/>
              <a:t>DNS(Domain Name system)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6422" r="-16422"/>
          <a:stretch>
            <a:fillRect/>
          </a:stretch>
        </p:blipFill>
        <p:spPr>
          <a:xfrm>
            <a:off x="457200" y="764704"/>
            <a:ext cx="8229600" cy="475252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219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760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are on break and will be back at 3:00PM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19965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2452</TotalTime>
  <Words>1466</Words>
  <Application>Microsoft Office PowerPoint</Application>
  <PresentationFormat>On-screen Show (4:3)</PresentationFormat>
  <Paragraphs>152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Verdana</vt:lpstr>
      <vt:lpstr>Wingdings</vt:lpstr>
      <vt:lpstr>20140311PresentationUWTSDTemplate</vt:lpstr>
      <vt:lpstr>Module Code ACCC5023</vt:lpstr>
      <vt:lpstr>Topic </vt:lpstr>
      <vt:lpstr>Domain Name System (DNS) </vt:lpstr>
      <vt:lpstr>Domain Name System (DNS) </vt:lpstr>
      <vt:lpstr> Check IP configuration </vt:lpstr>
      <vt:lpstr>Domain Name System</vt:lpstr>
      <vt:lpstr>Domain Name System</vt:lpstr>
      <vt:lpstr> DNS elements </vt:lpstr>
      <vt:lpstr> DNS Name Space Hierarchy </vt:lpstr>
      <vt:lpstr>DNS terms</vt:lpstr>
      <vt:lpstr>DNS Terms</vt:lpstr>
      <vt:lpstr>DNS Terms</vt:lpstr>
      <vt:lpstr>DNS Terms</vt:lpstr>
      <vt:lpstr>DNS - Domain Name System</vt:lpstr>
      <vt:lpstr>DNS - Domain Name System</vt:lpstr>
      <vt:lpstr>DNS Domain Name Systems</vt:lpstr>
      <vt:lpstr>DNS Domain Name Systems</vt:lpstr>
      <vt:lpstr> DNS recursive versus iterative queries </vt:lpstr>
      <vt:lpstr>Domain Name System</vt:lpstr>
      <vt:lpstr>Domain Name System</vt:lpstr>
      <vt:lpstr>DNS(Domain Name system)</vt:lpstr>
      <vt:lpstr>Refernces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171</cp:revision>
  <cp:lastPrinted>2018-07-09T15:27:01Z</cp:lastPrinted>
  <dcterms:created xsi:type="dcterms:W3CDTF">2002-10-07T19:43:58Z</dcterms:created>
  <dcterms:modified xsi:type="dcterms:W3CDTF">2021-02-10T08:53:08Z</dcterms:modified>
</cp:coreProperties>
</file>