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3">
  <p:sldMasterIdLst>
    <p:sldMasterId id="2147483670" r:id="rId4"/>
  </p:sldMasterIdLst>
  <p:notesMasterIdLst>
    <p:notesMasterId r:id="rId23"/>
  </p:notesMasterIdLst>
  <p:sldIdLst>
    <p:sldId id="256" r:id="rId5"/>
    <p:sldId id="436" r:id="rId6"/>
    <p:sldId id="437" r:id="rId7"/>
    <p:sldId id="438" r:id="rId8"/>
    <p:sldId id="439" r:id="rId9"/>
    <p:sldId id="441" r:id="rId10"/>
    <p:sldId id="440" r:id="rId11"/>
    <p:sldId id="442" r:id="rId12"/>
    <p:sldId id="443" r:id="rId13"/>
    <p:sldId id="444" r:id="rId14"/>
    <p:sldId id="263" r:id="rId15"/>
    <p:sldId id="264" r:id="rId16"/>
    <p:sldId id="262" r:id="rId17"/>
    <p:sldId id="267" r:id="rId18"/>
    <p:sldId id="445" r:id="rId19"/>
    <p:sldId id="449" r:id="rId20"/>
    <p:sldId id="450" r:id="rId21"/>
    <p:sldId id="451" r:id="rId22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1CD59F-4971-88BB-78BF-797C3BA6601F}" v="5" dt="2024-05-13T09:51:46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4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4A36E46D-5C0E-495D-B549-616D6D46CBB2}"/>
    <pc:docChg chg="modSld">
      <pc:chgData name="Dr Charlotte Greenway" userId="21ca5f9ab6ecb0bd" providerId="LiveId" clId="{4A36E46D-5C0E-495D-B549-616D6D46CBB2}" dt="2024-05-13T09:33:12.110" v="9" actId="20577"/>
      <pc:docMkLst>
        <pc:docMk/>
      </pc:docMkLst>
      <pc:sldChg chg="modSp mod">
        <pc:chgData name="Dr Charlotte Greenway" userId="21ca5f9ab6ecb0bd" providerId="LiveId" clId="{4A36E46D-5C0E-495D-B549-616D6D46CBB2}" dt="2024-05-13T09:33:12.110" v="9" actId="20577"/>
        <pc:sldMkLst>
          <pc:docMk/>
          <pc:sldMk cId="3290266025" sldId="263"/>
        </pc:sldMkLst>
        <pc:spChg chg="mod">
          <ac:chgData name="Dr Charlotte Greenway" userId="21ca5f9ab6ecb0bd" providerId="LiveId" clId="{4A36E46D-5C0E-495D-B549-616D6D46CBB2}" dt="2024-05-13T09:33:12.110" v="9" actId="20577"/>
          <ac:spMkLst>
            <pc:docMk/>
            <pc:sldMk cId="3290266025" sldId="263"/>
            <ac:spMk id="11267" creationId="{00000000-0000-0000-0000-000000000000}"/>
          </ac:spMkLst>
        </pc:spChg>
      </pc:sldChg>
    </pc:docChg>
  </pc:docChgLst>
  <pc:docChgLst>
    <pc:chgData name="Charlotte Greenway" userId="S::c.greenway@uwtsd.ac.uk::f3007956-5e20-4c5a-987f-cc7f9910f597" providerId="AD" clId="Web-{E71CD59F-4971-88BB-78BF-797C3BA6601F}"/>
    <pc:docChg chg="modSld">
      <pc:chgData name="Charlotte Greenway" userId="S::c.greenway@uwtsd.ac.uk::f3007956-5e20-4c5a-987f-cc7f9910f597" providerId="AD" clId="Web-{E71CD59F-4971-88BB-78BF-797C3BA6601F}" dt="2024-05-13T09:51:46.476" v="6" actId="20577"/>
      <pc:docMkLst>
        <pc:docMk/>
      </pc:docMkLst>
      <pc:sldChg chg="modSp">
        <pc:chgData name="Charlotte Greenway" userId="S::c.greenway@uwtsd.ac.uk::f3007956-5e20-4c5a-987f-cc7f9910f597" providerId="AD" clId="Web-{E71CD59F-4971-88BB-78BF-797C3BA6601F}" dt="2024-05-13T09:51:46.476" v="6" actId="20577"/>
        <pc:sldMkLst>
          <pc:docMk/>
          <pc:sldMk cId="2904811317" sldId="444"/>
        </pc:sldMkLst>
        <pc:spChg chg="mod">
          <ac:chgData name="Charlotte Greenway" userId="S::c.greenway@uwtsd.ac.uk::f3007956-5e20-4c5a-987f-cc7f9910f597" providerId="AD" clId="Web-{E71CD59F-4971-88BB-78BF-797C3BA6601F}" dt="2024-05-13T09:51:43.960" v="4" actId="20577"/>
          <ac:spMkLst>
            <pc:docMk/>
            <pc:sldMk cId="2904811317" sldId="444"/>
            <ac:spMk id="3" creationId="{AC1D0CE8-C34F-445E-8703-E7737A2F6B27}"/>
          </ac:spMkLst>
        </pc:spChg>
        <pc:spChg chg="mod">
          <ac:chgData name="Charlotte Greenway" userId="S::c.greenway@uwtsd.ac.uk::f3007956-5e20-4c5a-987f-cc7f9910f597" providerId="AD" clId="Web-{E71CD59F-4971-88BB-78BF-797C3BA6601F}" dt="2024-05-13T09:51:46.476" v="6" actId="20577"/>
          <ac:spMkLst>
            <pc:docMk/>
            <pc:sldMk cId="2904811317" sldId="444"/>
            <ac:spMk id="6" creationId="{7DF06402-A176-41DE-9545-8B584BDF9853}"/>
          </ac:spMkLst>
        </pc:spChg>
      </pc:sldChg>
    </pc:docChg>
  </pc:docChgLst>
  <pc:docChgLst>
    <pc:chgData name="Dr Charlotte Greenway" userId="21ca5f9ab6ecb0bd" providerId="LiveId" clId="{B9542CAB-9CEE-49BE-8EA8-F03B8040E1E2}"/>
    <pc:docChg chg="custSel delSld modSld">
      <pc:chgData name="Dr Charlotte Greenway" userId="21ca5f9ab6ecb0bd" providerId="LiveId" clId="{B9542CAB-9CEE-49BE-8EA8-F03B8040E1E2}" dt="2024-04-30T13:16:28.876" v="84" actId="20577"/>
      <pc:docMkLst>
        <pc:docMk/>
      </pc:docMkLst>
      <pc:sldChg chg="modSp modAnim">
        <pc:chgData name="Dr Charlotte Greenway" userId="21ca5f9ab6ecb0bd" providerId="LiveId" clId="{B9542CAB-9CEE-49BE-8EA8-F03B8040E1E2}" dt="2024-04-16T14:55:24.143" v="0" actId="6549"/>
        <pc:sldMkLst>
          <pc:docMk/>
          <pc:sldMk cId="4023971008" sldId="256"/>
        </pc:sldMkLst>
        <pc:spChg chg="mod">
          <ac:chgData name="Dr Charlotte Greenway" userId="21ca5f9ab6ecb0bd" providerId="LiveId" clId="{B9542CAB-9CEE-49BE-8EA8-F03B8040E1E2}" dt="2024-04-16T14:55:24.143" v="0" actId="6549"/>
          <ac:spMkLst>
            <pc:docMk/>
            <pc:sldMk cId="4023971008" sldId="256"/>
            <ac:spMk id="3" creationId="{00000000-0000-0000-0000-000000000000}"/>
          </ac:spMkLst>
        </pc:spChg>
      </pc:sldChg>
      <pc:sldChg chg="modSp mod">
        <pc:chgData name="Dr Charlotte Greenway" userId="21ca5f9ab6ecb0bd" providerId="LiveId" clId="{B9542CAB-9CEE-49BE-8EA8-F03B8040E1E2}" dt="2024-04-30T13:08:37.054" v="12"/>
        <pc:sldMkLst>
          <pc:docMk/>
          <pc:sldMk cId="3308980925" sldId="439"/>
        </pc:sldMkLst>
        <pc:graphicFrameChg chg="mod modGraphic">
          <ac:chgData name="Dr Charlotte Greenway" userId="21ca5f9ab6ecb0bd" providerId="LiveId" clId="{B9542CAB-9CEE-49BE-8EA8-F03B8040E1E2}" dt="2024-04-30T13:08:37.054" v="12"/>
          <ac:graphicFrameMkLst>
            <pc:docMk/>
            <pc:sldMk cId="3308980925" sldId="439"/>
            <ac:graphicFrameMk id="10" creationId="{75EA7316-D9CA-4457-818A-9C4B2097B325}"/>
          </ac:graphicFrameMkLst>
        </pc:graphicFrameChg>
      </pc:sldChg>
      <pc:sldChg chg="addSp modSp mod">
        <pc:chgData name="Dr Charlotte Greenway" userId="21ca5f9ab6ecb0bd" providerId="LiveId" clId="{B9542CAB-9CEE-49BE-8EA8-F03B8040E1E2}" dt="2024-04-30T13:15:42.087" v="78" actId="1076"/>
        <pc:sldMkLst>
          <pc:docMk/>
          <pc:sldMk cId="2826846236" sldId="440"/>
        </pc:sldMkLst>
        <pc:spChg chg="add mod">
          <ac:chgData name="Dr Charlotte Greenway" userId="21ca5f9ab6ecb0bd" providerId="LiveId" clId="{B9542CAB-9CEE-49BE-8EA8-F03B8040E1E2}" dt="2024-04-30T13:15:42.087" v="78" actId="1076"/>
          <ac:spMkLst>
            <pc:docMk/>
            <pc:sldMk cId="2826846236" sldId="440"/>
            <ac:spMk id="3" creationId="{A6C56A70-5BCA-4C7E-C46B-5CD10B610AC9}"/>
          </ac:spMkLst>
        </pc:spChg>
        <pc:spChg chg="mod">
          <ac:chgData name="Dr Charlotte Greenway" userId="21ca5f9ab6ecb0bd" providerId="LiveId" clId="{B9542CAB-9CEE-49BE-8EA8-F03B8040E1E2}" dt="2024-04-30T13:14:51.768" v="26" actId="1076"/>
          <ac:spMkLst>
            <pc:docMk/>
            <pc:sldMk cId="2826846236" sldId="440"/>
            <ac:spMk id="7" creationId="{E5AB7DDC-21AA-4FC2-BF57-C866D0870A89}"/>
          </ac:spMkLst>
        </pc:spChg>
      </pc:sldChg>
      <pc:sldChg chg="modSp mod">
        <pc:chgData name="Dr Charlotte Greenway" userId="21ca5f9ab6ecb0bd" providerId="LiveId" clId="{B9542CAB-9CEE-49BE-8EA8-F03B8040E1E2}" dt="2024-04-30T13:10:55.288" v="24" actId="20577"/>
        <pc:sldMkLst>
          <pc:docMk/>
          <pc:sldMk cId="907220543" sldId="442"/>
        </pc:sldMkLst>
        <pc:spChg chg="mod">
          <ac:chgData name="Dr Charlotte Greenway" userId="21ca5f9ab6ecb0bd" providerId="LiveId" clId="{B9542CAB-9CEE-49BE-8EA8-F03B8040E1E2}" dt="2024-04-30T13:10:55.288" v="24" actId="20577"/>
          <ac:spMkLst>
            <pc:docMk/>
            <pc:sldMk cId="907220543" sldId="442"/>
            <ac:spMk id="4" creationId="{60963CD9-2968-467E-AFFB-F4988FD3B791}"/>
          </ac:spMkLst>
        </pc:spChg>
      </pc:sldChg>
      <pc:sldChg chg="modSp mod">
        <pc:chgData name="Dr Charlotte Greenway" userId="21ca5f9ab6ecb0bd" providerId="LiveId" clId="{B9542CAB-9CEE-49BE-8EA8-F03B8040E1E2}" dt="2024-04-30T13:16:28.876" v="84" actId="20577"/>
        <pc:sldMkLst>
          <pc:docMk/>
          <pc:sldMk cId="2904811317" sldId="444"/>
        </pc:sldMkLst>
        <pc:spChg chg="mod">
          <ac:chgData name="Dr Charlotte Greenway" userId="21ca5f9ab6ecb0bd" providerId="LiveId" clId="{B9542CAB-9CEE-49BE-8EA8-F03B8040E1E2}" dt="2024-04-30T13:16:28.876" v="84" actId="20577"/>
          <ac:spMkLst>
            <pc:docMk/>
            <pc:sldMk cId="2904811317" sldId="444"/>
            <ac:spMk id="6" creationId="{7DF06402-A176-41DE-9545-8B584BDF9853}"/>
          </ac:spMkLst>
        </pc:spChg>
      </pc:sldChg>
      <pc:sldChg chg="del">
        <pc:chgData name="Dr Charlotte Greenway" userId="21ca5f9ab6ecb0bd" providerId="LiveId" clId="{B9542CAB-9CEE-49BE-8EA8-F03B8040E1E2}" dt="2024-04-30T13:13:48.108" v="25" actId="47"/>
        <pc:sldMkLst>
          <pc:docMk/>
          <pc:sldMk cId="3933554567" sldId="4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307198-59C3-468D-B5E8-913AB658B60F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188D5-3F93-46CA-8CD2-15A807D2B0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8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BE862BC-EFB1-4B40-8E27-6AA67A572A4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75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845900-1DB4-4C0E-AEF0-91D026C69CA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01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276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31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7259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711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250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773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63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543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5129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45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1336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134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5372" y="1195698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>
                <a:solidFill>
                  <a:srgbClr val="454545"/>
                </a:solidFill>
              </a:rPr>
              <a:t>ECAS7007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35372" y="3539614"/>
            <a:ext cx="9006775" cy="1337994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b="1" dirty="0">
                <a:solidFill>
                  <a:schemeClr val="bg1"/>
                </a:solidFill>
              </a:rPr>
              <a:t>Introduction to Part II </a:t>
            </a:r>
          </a:p>
          <a:p>
            <a:pPr algn="ctr">
              <a:lnSpc>
                <a:spcPct val="110000"/>
              </a:lnSpc>
            </a:pPr>
            <a:endParaRPr lang="en-GB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</a:pPr>
            <a:endParaRPr lang="en-GB" sz="600" dirty="0">
              <a:solidFill>
                <a:schemeClr val="accent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971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1067A8-3DB2-4734-87D2-DBDC6BCECC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2883" y="2192693"/>
            <a:ext cx="9035029" cy="3067463"/>
          </a:xfrm>
        </p:spPr>
      </p:pic>
    </p:spTree>
    <p:extLst>
      <p:ext uri="{BB962C8B-B14F-4D97-AF65-F5344CB8AC3E}">
        <p14:creationId xmlns:p14="http://schemas.microsoft.com/office/powerpoint/2010/main" val="3907883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1D5C630-733E-4BA4-B237-7D5E9F296B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4215" y="1953702"/>
            <a:ext cx="6662937" cy="3778427"/>
          </a:xfrm>
        </p:spPr>
      </p:pic>
    </p:spTree>
    <p:extLst>
      <p:ext uri="{BB962C8B-B14F-4D97-AF65-F5344CB8AC3E}">
        <p14:creationId xmlns:p14="http://schemas.microsoft.com/office/powerpoint/2010/main" val="510423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796676-2562-4FF5-8F02-38F34EC116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6061" y="2223340"/>
            <a:ext cx="9242785" cy="278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375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5EA7316-D9CA-4457-818A-9C4B2097B3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877582"/>
              </p:ext>
            </p:extLst>
          </p:nvPr>
        </p:nvGraphicFramePr>
        <p:xfrm>
          <a:off x="495300" y="2053615"/>
          <a:ext cx="11201400" cy="3927920"/>
        </p:xfrm>
        <a:graphic>
          <a:graphicData uri="http://schemas.openxmlformats.org/drawingml/2006/table">
            <a:tbl>
              <a:tblPr firstRow="1" firstCol="1" bandRow="1"/>
              <a:tblGrid>
                <a:gridCol w="5102960">
                  <a:extLst>
                    <a:ext uri="{9D8B030D-6E8A-4147-A177-3AD203B41FA5}">
                      <a16:colId xmlns:a16="http://schemas.microsoft.com/office/drawing/2014/main" val="3274442929"/>
                    </a:ext>
                  </a:extLst>
                </a:gridCol>
                <a:gridCol w="6098440">
                  <a:extLst>
                    <a:ext uri="{9D8B030D-6E8A-4147-A177-3AD203B41FA5}">
                      <a16:colId xmlns:a16="http://schemas.microsoft.com/office/drawing/2014/main" val="1909063693"/>
                    </a:ext>
                  </a:extLst>
                </a:gridCol>
              </a:tblGrid>
              <a:tr h="3620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Component 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568" marR="435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Component 2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568" marR="435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3755669"/>
                  </a:ext>
                </a:extLst>
              </a:tr>
              <a:tr h="27600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b="1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30-minute individual presentation (25%)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Students must present their dissertations to peers at an in-house mini-conference.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Students will be assessed based on: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Presentation skills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Engagement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Ability to demonstrate understanding of their research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568" marR="435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u="sng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Written dissertation (75%) 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Students will be required to write up their research and submit a 12,000 word written thesis following standard psychology reporting conventions through three core chapters preceded by a brief summary of the thesis.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thesis structure should follow: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fontAlgn="base" hangingPunc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Executive Summary (500 words)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fontAlgn="base" hangingPunc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Systematic literature review (4,500 words)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fontAlgn="base" hangingPunc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paper targeted at appropriate journal (4,500 words)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fontAlgn="base" hangingPunc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Reflective chapter (2,500 words)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568" marR="435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47651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898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B5210-E6CA-441E-9F8C-AD05BFF33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NB  -you will NOT be formally enrolled on Part II until Part 1 passed and confirmed at exam board</a:t>
            </a:r>
          </a:p>
          <a:p>
            <a:endParaRPr lang="en-GB" dirty="0"/>
          </a:p>
          <a:p>
            <a:r>
              <a:rPr lang="en-GB" dirty="0"/>
              <a:t>In the classification of ‘Distinction’, ‘Merit’ or ‘Pass’ as a final grade for your MSc or MA, your dissertation mark contributes 50% to the total weighting, with the taught modules contributing the other 50%.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739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F39D25-27C0-488A-A1BA-A30EA2D1C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8141" y="2132650"/>
            <a:ext cx="9950150" cy="141704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5AB7DDC-21AA-4FC2-BF57-C866D0870A89}"/>
              </a:ext>
            </a:extLst>
          </p:cNvPr>
          <p:cNvSpPr/>
          <p:nvPr/>
        </p:nvSpPr>
        <p:spPr>
          <a:xfrm>
            <a:off x="2037183" y="3765659"/>
            <a:ext cx="8117633" cy="7744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must agree a written record of planned and actual supervision meetings, submission of ethics form/chapters for feedback etc, with your supervisor at the start of the formal supervision process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C56A70-5BCA-4C7E-C46B-5CD10B610AC9}"/>
              </a:ext>
            </a:extLst>
          </p:cNvPr>
          <p:cNvSpPr txBox="1"/>
          <p:nvPr/>
        </p:nvSpPr>
        <p:spPr>
          <a:xfrm>
            <a:off x="1124464" y="5078627"/>
            <a:ext cx="8101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Supervisors: Charlotte, Stuart and Lymarie</a:t>
            </a:r>
          </a:p>
        </p:txBody>
      </p:sp>
    </p:spTree>
    <p:extLst>
      <p:ext uri="{BB962C8B-B14F-4D97-AF65-F5344CB8AC3E}">
        <p14:creationId xmlns:p14="http://schemas.microsoft.com/office/powerpoint/2010/main" val="2826846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963CD9-2968-467E-AFFB-F4988FD3B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What you can expect from your supervisor:</a:t>
            </a:r>
          </a:p>
          <a:p>
            <a:pPr marL="0" indent="0">
              <a:buNone/>
            </a:pPr>
            <a:r>
              <a:rPr lang="en-GB" sz="1700" dirty="0"/>
              <a:t>1.	Commenting on the appropriateness of, providing constructive criticism and making suggestions   	for improvement and development of the research question and proposed methodology. </a:t>
            </a:r>
          </a:p>
          <a:p>
            <a:pPr marL="0" indent="0">
              <a:buNone/>
            </a:pPr>
            <a:r>
              <a:rPr lang="en-GB" sz="1700" dirty="0"/>
              <a:t>2.	Providing support throughout the ethical application process </a:t>
            </a:r>
          </a:p>
          <a:p>
            <a:pPr marL="0" indent="0">
              <a:buNone/>
            </a:pPr>
            <a:r>
              <a:rPr lang="en-GB" sz="1700" dirty="0"/>
              <a:t>3.	Providing support and encouragement during data collection, management and analysis of data</a:t>
            </a:r>
          </a:p>
          <a:p>
            <a:pPr marL="0" indent="0">
              <a:buNone/>
            </a:pPr>
            <a:r>
              <a:rPr lang="en-GB" sz="1700" dirty="0"/>
              <a:t>4.	Assisting in the write-up of the research.  This includes ONE reading of each section and 	ensuring the report meets UWTSD regulations for the degree fulfilment.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22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3F-D1E8-4DBC-B68F-83E2488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ECAS7007 Applied Research dissertation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53476B-3DE4-4729-8819-9EA74DBE5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DengXian Light" panose="02010600030101010101" pitchFamily="2" charset="-122"/>
                <a:cs typeface="Times New Roman" panose="02020603050405020304" pitchFamily="18" charset="0"/>
              </a:rPr>
              <a:t>What your supervisor will expect from you:</a:t>
            </a:r>
            <a:endParaRPr lang="en-GB" sz="1800" b="1" dirty="0">
              <a:solidFill>
                <a:srgbClr val="2E74B5"/>
              </a:solidFill>
              <a:effectLst/>
              <a:latin typeface="Calibri Light" panose="020F030202020403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stick to the agreed timescales unless notified appropriately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come prepared to supervision meetings with an idea of what you would like to get out of it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submit any work for feedback in the agreed timescales to allow your supervisor sufficient time to read through and provide feedback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read through the feedback and respond accordingly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communication, including communicating any difficulties or struggles you may be experiencing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960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765A4-0AE4-4BA9-B4CE-D9A5F9761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 now: Getting started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D0CE8-C34F-445E-8703-E7737A2F6B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983" y="2341450"/>
            <a:ext cx="4645152" cy="311741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Have a conversation </a:t>
            </a:r>
          </a:p>
          <a:p>
            <a:endParaRPr lang="en-GB" dirty="0"/>
          </a:p>
          <a:p>
            <a:r>
              <a:rPr lang="en-GB" dirty="0"/>
              <a:t>Search the literature</a:t>
            </a:r>
          </a:p>
          <a:p>
            <a:endParaRPr lang="en-GB" dirty="0"/>
          </a:p>
          <a:p>
            <a:r>
              <a:rPr lang="en-GB" dirty="0"/>
              <a:t>Find a willing supervisor </a:t>
            </a:r>
          </a:p>
          <a:p>
            <a:endParaRPr lang="en-GB" dirty="0"/>
          </a:p>
          <a:p>
            <a:r>
              <a:rPr lang="en-GB" dirty="0"/>
              <a:t>Make a start on your lit review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F06402-A176-41DE-9545-8B584BDF98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044" y="2360148"/>
            <a:ext cx="4887807" cy="298629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Complete outline EOI form and send to potential supervisor no later than Monday 1st July.</a:t>
            </a:r>
          </a:p>
          <a:p>
            <a:pPr lvl="1"/>
            <a:r>
              <a:rPr lang="en-GB" sz="2100" dirty="0"/>
              <a:t>Two weeks to provide feedback and indication of approval </a:t>
            </a:r>
          </a:p>
          <a:p>
            <a:pPr lvl="1"/>
            <a:r>
              <a:rPr lang="en-GB" sz="2100" dirty="0"/>
              <a:t>First come first served principle </a:t>
            </a:r>
          </a:p>
          <a:p>
            <a:pPr lvl="1"/>
            <a:r>
              <a:rPr lang="en-GB" sz="2100"/>
              <a:t>Followed by full research proposal 29th of July. </a:t>
            </a:r>
          </a:p>
          <a:p>
            <a:pPr lvl="1"/>
            <a:endParaRPr lang="en-GB" dirty="0"/>
          </a:p>
          <a:p>
            <a:r>
              <a:rPr lang="en-GB" dirty="0"/>
              <a:t>Work on ethics from ready for submission Sept/Oct 2024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811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75520" y="18864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Ideas for Research:</a:t>
            </a:r>
            <a:r>
              <a:rPr lang="en-GB" sz="4800" dirty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Getting Started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75520" y="1484785"/>
            <a:ext cx="8229600" cy="4530725"/>
          </a:xfrm>
        </p:spPr>
        <p:txBody>
          <a:bodyPr/>
          <a:lstStyle/>
          <a:p>
            <a:pPr eaLnBrk="1" hangingPunct="1"/>
            <a:r>
              <a:rPr lang="en-GB" dirty="0"/>
              <a:t>Often seems overwhelming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Don’t be (too) overwhelmed by the amount of information already out there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Pick a topic that interests you:</a:t>
            </a:r>
          </a:p>
          <a:p>
            <a:pPr lvl="1" eaLnBrk="1" hangingPunct="1"/>
            <a:r>
              <a:rPr lang="en-GB" dirty="0"/>
              <a:t>By group e.g. neurodiverse, teachers, lay public</a:t>
            </a:r>
            <a:r>
              <a:rPr lang="en-GB"/>
              <a:t>, students</a:t>
            </a:r>
            <a:endParaRPr lang="en-GB" dirty="0"/>
          </a:p>
          <a:p>
            <a:pPr lvl="1" eaLnBrk="1" hangingPunct="1"/>
            <a:r>
              <a:rPr lang="en-GB" dirty="0"/>
              <a:t>By behaviours e.g. poor attention, disruption </a:t>
            </a:r>
          </a:p>
          <a:p>
            <a:pPr lvl="1" eaLnBrk="1" hangingPunct="1"/>
            <a:r>
              <a:rPr lang="en-GB" dirty="0"/>
              <a:t>By topic e.g., mental health, outdoor play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99463" y="3644900"/>
            <a:ext cx="17653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90266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 txBox="1">
            <a:spLocks noGrp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 eaLnBrk="0" hangingPunct="0"/>
            <a:endParaRPr lang="en-US" sz="1400">
              <a:solidFill>
                <a:srgbClr val="FFFEB1"/>
              </a:solidFill>
            </a:endParaRPr>
          </a:p>
        </p:txBody>
      </p:sp>
      <p:sp>
        <p:nvSpPr>
          <p:cNvPr id="14336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03512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Ideas for Research</a:t>
            </a:r>
            <a:r>
              <a:rPr lang="en-GB" sz="2400" dirty="0">
                <a:solidFill>
                  <a:schemeClr val="accent1">
                    <a:satMod val="150000"/>
                  </a:schemeClr>
                </a:solidFill>
              </a:rPr>
              <a:t>:</a:t>
            </a: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 Getting Started</a:t>
            </a:r>
            <a:endParaRPr lang="en-GB" sz="24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6169" y="1052737"/>
            <a:ext cx="8866031" cy="4530725"/>
          </a:xfrm>
        </p:spPr>
        <p:txBody>
          <a:bodyPr>
            <a:noAutofit/>
          </a:bodyPr>
          <a:lstStyle/>
          <a:p>
            <a:pPr eaLnBrk="1" hangingPunct="1"/>
            <a:r>
              <a:rPr lang="en-GB" dirty="0"/>
              <a:t>Read up on your topic</a:t>
            </a:r>
          </a:p>
          <a:p>
            <a:pPr lvl="1" eaLnBrk="1" hangingPunct="1"/>
            <a:r>
              <a:rPr lang="en-GB" dirty="0"/>
              <a:t>But not too much!  Get a solid background, but you will never be able to read </a:t>
            </a:r>
            <a:r>
              <a:rPr lang="en-GB" i="1" dirty="0"/>
              <a:t>everything</a:t>
            </a:r>
            <a:r>
              <a:rPr lang="en-GB" dirty="0"/>
              <a:t> that might be relevant</a:t>
            </a:r>
          </a:p>
          <a:p>
            <a:pPr lvl="1" eaLnBrk="1" hangingPunct="1"/>
            <a:r>
              <a:rPr lang="en-GB" dirty="0"/>
              <a:t>Make notes as questions occur to you</a:t>
            </a:r>
          </a:p>
          <a:p>
            <a:pPr lvl="1" eaLnBrk="1" hangingPunct="1"/>
            <a:r>
              <a:rPr lang="en-GB" dirty="0"/>
              <a:t>Try to focus</a:t>
            </a:r>
          </a:p>
          <a:p>
            <a:pPr eaLnBrk="1" hangingPunct="1"/>
            <a:r>
              <a:rPr lang="en-GB" dirty="0"/>
              <a:t>Keep an open mind</a:t>
            </a:r>
          </a:p>
          <a:p>
            <a:pPr lvl="1" eaLnBrk="1" hangingPunct="1"/>
            <a:r>
              <a:rPr lang="en-GB" dirty="0"/>
              <a:t>Let your reading show you the way</a:t>
            </a:r>
          </a:p>
          <a:p>
            <a:pPr lvl="1" eaLnBrk="1" hangingPunct="1"/>
            <a:r>
              <a:rPr lang="en-GB" dirty="0"/>
              <a:t>Think in a critical manner: </a:t>
            </a:r>
          </a:p>
          <a:p>
            <a:pPr lvl="1" eaLnBrk="1" hangingPunct="1"/>
            <a:r>
              <a:rPr lang="en-GB" dirty="0"/>
              <a:t>Why did they do it that way? </a:t>
            </a:r>
          </a:p>
          <a:p>
            <a:pPr lvl="1" eaLnBrk="1" hangingPunct="1"/>
            <a:r>
              <a:rPr lang="en-GB" dirty="0"/>
              <a:t>How can I add to what has already been done?</a:t>
            </a:r>
          </a:p>
          <a:p>
            <a:pPr eaLnBrk="1" hangingPunct="1"/>
            <a:r>
              <a:rPr lang="en-GB" dirty="0"/>
              <a:t>Focus</a:t>
            </a:r>
          </a:p>
          <a:p>
            <a:pPr lvl="1" eaLnBrk="1" hangingPunct="1"/>
            <a:r>
              <a:rPr lang="en-GB" dirty="0"/>
              <a:t>Don’t try to cover too much ground at once - some questions may have to wait</a:t>
            </a:r>
          </a:p>
          <a:p>
            <a:pPr lvl="1"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136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research proposal?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845949"/>
            <a:ext cx="9905999" cy="4147020"/>
          </a:xfrm>
        </p:spPr>
        <p:txBody>
          <a:bodyPr>
            <a:normAutofit/>
          </a:bodyPr>
          <a:lstStyle/>
          <a:p>
            <a:r>
              <a:rPr lang="en-GB" dirty="0"/>
              <a:t>A justification of the proposed research – context; relevance; quality </a:t>
            </a:r>
          </a:p>
          <a:p>
            <a:r>
              <a:rPr lang="en-GB" dirty="0"/>
              <a:t>An explanation of the contribution to knowledge of the proposed research </a:t>
            </a:r>
          </a:p>
          <a:p>
            <a:r>
              <a:rPr lang="en-GB" dirty="0"/>
              <a:t> A clear and detailed explanation of: </a:t>
            </a:r>
          </a:p>
          <a:p>
            <a:pPr lvl="1"/>
            <a:r>
              <a:rPr lang="en-GB" dirty="0"/>
              <a:t>Aims and objectives</a:t>
            </a:r>
          </a:p>
          <a:p>
            <a:pPr lvl="1"/>
            <a:r>
              <a:rPr lang="en-GB" dirty="0"/>
              <a:t>Planned design</a:t>
            </a:r>
          </a:p>
          <a:p>
            <a:pPr lvl="1"/>
            <a:r>
              <a:rPr lang="en-GB" dirty="0"/>
              <a:t>Participant recruitment strategy </a:t>
            </a:r>
          </a:p>
          <a:p>
            <a:r>
              <a:rPr lang="en-GB" dirty="0"/>
              <a:t>Identification of main ethical considerations</a:t>
            </a:r>
          </a:p>
          <a:p>
            <a:r>
              <a:rPr lang="en-GB" dirty="0"/>
              <a:t>Clear outcomes/outputs </a:t>
            </a:r>
          </a:p>
          <a:p>
            <a:r>
              <a:rPr lang="en-GB" dirty="0"/>
              <a:t>References!</a:t>
            </a:r>
          </a:p>
          <a:p>
            <a:pPr lvl="1"/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6834432" y="2895184"/>
            <a:ext cx="4584878" cy="17644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the “real world” – why should we fund your proposal over someone else’s?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E42124-332C-4AD2-836E-2E05118FC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600" y="5102876"/>
            <a:ext cx="4602879" cy="17801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5EB9BF-E915-46BC-8E9D-68BE3AEDD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829" y="4411233"/>
            <a:ext cx="4602879" cy="1780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508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Better proposals make better research studies – why?</a:t>
            </a:r>
          </a:p>
          <a:p>
            <a:pPr lvl="1"/>
            <a:r>
              <a:rPr lang="en-GB" dirty="0"/>
              <a:t>You have already thought through all of the details –your study  is more likely to run smoothly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You know you are exploring something worthwhile – regardless of your findings it means you will have something to discuss…</a:t>
            </a:r>
          </a:p>
          <a:p>
            <a:pPr lvl="1"/>
            <a:endParaRPr lang="en-GB" dirty="0"/>
          </a:p>
          <a:p>
            <a:r>
              <a:rPr lang="en-GB" dirty="0"/>
              <a:t>Poorly written proposals are often not even reviewed in the first place!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821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00F1-457A-43F4-B295-04E903350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ahead: Ethics approval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538C5BC-A682-4453-BBF4-7AA8C1D8E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Based on your prior learning it is expected that all students should recognise the requirements for a thorough ethics application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Your supervisor will provide comments on a draft of the ethics form if submitted in good time prior to the deadline – late or sloppy submissions will be returned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your responsibility to ensure that you meet the deadlines set out by the Faculty Ethics Committee, as the School has no control over timings of ethics boards.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0410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3D46E-1FC2-4364-9E6B-087124D39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Remember…..The value of 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BEE93-2399-4BDB-9CF3-652C07B38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your fledgling idea to your peers in less than one minute</a:t>
            </a:r>
          </a:p>
          <a:p>
            <a:endParaRPr lang="en-GB" dirty="0"/>
          </a:p>
          <a:p>
            <a:r>
              <a:rPr lang="en-GB" dirty="0"/>
              <a:t>Ask for constructive feedback/questions of clarification </a:t>
            </a:r>
          </a:p>
          <a:p>
            <a:endParaRPr lang="en-GB" dirty="0"/>
          </a:p>
          <a:p>
            <a:r>
              <a:rPr lang="en-GB" dirty="0"/>
              <a:t>Make note of these and how they may improve/develop your idea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586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3D46E-1FC2-4364-9E6B-087124D39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Remember…The value of supervisory expertise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BEE93-2399-4BDB-9CF3-652C07B38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Specific subject knowledge</a:t>
            </a:r>
          </a:p>
          <a:p>
            <a:endParaRPr lang="en-GB" dirty="0"/>
          </a:p>
          <a:p>
            <a:r>
              <a:rPr lang="en-GB" dirty="0"/>
              <a:t>Specific methodological knowledge</a:t>
            </a:r>
          </a:p>
          <a:p>
            <a:endParaRPr lang="en-GB" dirty="0"/>
          </a:p>
          <a:p>
            <a:r>
              <a:rPr lang="en-GB" dirty="0"/>
              <a:t>Passion and genuine interest in the topic</a:t>
            </a:r>
          </a:p>
          <a:p>
            <a:endParaRPr lang="en-GB" dirty="0"/>
          </a:p>
          <a:p>
            <a:r>
              <a:rPr lang="en-GB" dirty="0"/>
              <a:t>Awareness of the pitfalls and challenges – and how to navigate these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3178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4E3D4-E8BF-A66D-404B-6F2D7C02D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 next?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00FA8-7A24-9CCA-3FC9-BC22BAFA12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A3D18-2A51-4AA3-A105-D85729BB1F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contact with a supervisor and make an initial pitch</a:t>
            </a:r>
          </a:p>
          <a:p>
            <a:r>
              <a:rPr lang="en-GB" dirty="0"/>
              <a:t>Follow-up with EOI form written to a good standard</a:t>
            </a:r>
          </a:p>
          <a:p>
            <a:r>
              <a:rPr lang="en-GB" dirty="0"/>
              <a:t>Summer – lit review and ethics!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63762C-380C-B626-F785-49D9E38E85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Us!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1EED7A-36FE-8FF6-C8AE-FCBA7FF00C6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Respond to contact </a:t>
            </a:r>
          </a:p>
          <a:p>
            <a:r>
              <a:rPr lang="en-GB" dirty="0"/>
              <a:t>Review EOIs</a:t>
            </a:r>
          </a:p>
          <a:p>
            <a:r>
              <a:rPr lang="en-GB" dirty="0"/>
              <a:t>Discuss supervision and proposals as a team</a:t>
            </a:r>
          </a:p>
          <a:p>
            <a:r>
              <a:rPr lang="en-GB" dirty="0"/>
              <a:t>Confirm supervision by end July latest*</a:t>
            </a:r>
          </a:p>
        </p:txBody>
      </p:sp>
    </p:spTree>
    <p:extLst>
      <p:ext uri="{BB962C8B-B14F-4D97-AF65-F5344CB8AC3E}">
        <p14:creationId xmlns:p14="http://schemas.microsoft.com/office/powerpoint/2010/main" val="38901661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249224504BBF4AADE362CB267FC93F" ma:contentTypeVersion="5" ma:contentTypeDescription="Create a new document." ma:contentTypeScope="" ma:versionID="aa0d8359056eacd1f5fc6d2dacb98594">
  <xsd:schema xmlns:xsd="http://www.w3.org/2001/XMLSchema" xmlns:xs="http://www.w3.org/2001/XMLSchema" xmlns:p="http://schemas.microsoft.com/office/2006/metadata/properties" xmlns:ns2="745442ed-da55-4337-9919-68a3d2d4cc24" xmlns:ns3="d02ee663-9d75-423d-bf72-2074728981ac" targetNamespace="http://schemas.microsoft.com/office/2006/metadata/properties" ma:root="true" ma:fieldsID="0f92a16506b222451578a10b5a67a874" ns2:_="" ns3:_="">
    <xsd:import namespace="745442ed-da55-4337-9919-68a3d2d4cc24"/>
    <xsd:import namespace="d02ee663-9d75-423d-bf72-2074728981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5442ed-da55-4337-9919-68a3d2d4cc2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2ee663-9d75-423d-bf72-2074728981ac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7BE550E-90CB-4545-993D-F1C063594A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EF93F0-AEEF-4BED-B23B-C8BCAB37D9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5442ed-da55-4337-9919-68a3d2d4cc24"/>
    <ds:schemaRef ds:uri="d02ee663-9d75-423d-bf72-2074728981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B02C19-A850-44F5-BF57-FC60215F56A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1014</Words>
  <Application>Microsoft Office PowerPoint</Application>
  <PresentationFormat>Widescreen</PresentationFormat>
  <Paragraphs>134</Paragraphs>
  <Slides>18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Gallery</vt:lpstr>
      <vt:lpstr>ECAS7007</vt:lpstr>
      <vt:lpstr>ECAS7007 Applied Research dissertation </vt:lpstr>
      <vt:lpstr>ECAS7007 Applied Research dissertation </vt:lpstr>
      <vt:lpstr>ECAS7007 Applied Research dissertation </vt:lpstr>
      <vt:lpstr>ECAS7007 Applied Research dissertation </vt:lpstr>
      <vt:lpstr>ECAS7007 Applied Research dissertation </vt:lpstr>
      <vt:lpstr>ECAS7007 Applied Research dissertation </vt:lpstr>
      <vt:lpstr>ECAS7007 Applied Research dissertation </vt:lpstr>
      <vt:lpstr>ECAS7007 Applied Research dissertation </vt:lpstr>
      <vt:lpstr>Right now: Getting started </vt:lpstr>
      <vt:lpstr>Ideas for Research: Getting Started</vt:lpstr>
      <vt:lpstr>Ideas for Research: Getting Started</vt:lpstr>
      <vt:lpstr>What is a research proposal? </vt:lpstr>
      <vt:lpstr>remember </vt:lpstr>
      <vt:lpstr>Thinking ahead: Ethics approval </vt:lpstr>
      <vt:lpstr>Remember…..The value of peer review</vt:lpstr>
      <vt:lpstr>Remember…The value of supervisory expertise</vt:lpstr>
      <vt:lpstr>What happens  next?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Phelps</dc:creator>
  <cp:lastModifiedBy>Charlotte</cp:lastModifiedBy>
  <cp:revision>66</cp:revision>
  <cp:lastPrinted>2019-06-08T07:08:58Z</cp:lastPrinted>
  <dcterms:created xsi:type="dcterms:W3CDTF">2018-06-08T11:28:01Z</dcterms:created>
  <dcterms:modified xsi:type="dcterms:W3CDTF">2024-05-13T09:51:51Z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0x010100BA249224504BBF4AADE362CB267FC93F</vt:lpwstr>
  </property>
</Properties>
</file>