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8" r:id="rId3"/>
    <p:sldId id="259" r:id="rId4"/>
    <p:sldId id="269" r:id="rId5"/>
    <p:sldId id="260" r:id="rId6"/>
    <p:sldId id="270" r:id="rId7"/>
    <p:sldId id="268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90BAD-7D9A-FD9A-3D2C-0021FD3BEFF8}" v="153" dt="2023-10-26T19:30:29.684"/>
    <p1510:client id="{2C478ACF-7BFC-CB1C-E532-91AB6553593C}" v="347" dt="2023-10-26T23:36:51.581"/>
    <p1510:client id="{2EDDB328-5AFD-B4DB-D252-A19989BD7128}" v="16" dt="2023-10-27T11:54:04.532"/>
    <p1510:client id="{8A3B38FE-29AF-0D25-64AD-BFEB611716EA}" v="1" dt="2023-10-27T11:34:11.223"/>
    <p1510:client id="{E499E43B-1E12-4FE5-9C1B-C04C7749C232}" v="672" dt="2023-10-20T12:27:08.203"/>
    <p1510:client id="{E664FD78-3495-4F2F-A72B-ADC98BE86306}" v="7" dt="2023-10-26T18:31:26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3292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996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404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09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102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361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120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7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731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917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885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674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aseus.com/backup-utility/one-click-system-clone-to-hdd-ssd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aseus.com/backup-recovery/open-source-backup-software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475BA5-F97F-A48A-F33A-D3CAEEA6F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0" r="4" b="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6872577" cy="3204134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ea typeface="+mj-lt"/>
                <a:cs typeface="+mj-lt"/>
              </a:rPr>
              <a:t>Digital Forensic Investigation Process</a:t>
            </a:r>
            <a:endParaRPr lang="en-US" sz="4800" b="1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4BBE95-EE06-5592-50B5-9BA58E82C1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794" y="203430"/>
            <a:ext cx="11884740" cy="6776477"/>
          </a:xfrm>
        </p:spPr>
      </p:pic>
    </p:spTree>
    <p:extLst>
      <p:ext uri="{BB962C8B-B14F-4D97-AF65-F5344CB8AC3E}">
        <p14:creationId xmlns:p14="http://schemas.microsoft.com/office/powerpoint/2010/main" val="956388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FFE8B-D92A-35D3-1162-214C39B9E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382" y="2252317"/>
            <a:ext cx="4463960" cy="1721476"/>
          </a:xfrm>
        </p:spPr>
        <p:txBody>
          <a:bodyPr anchor="t">
            <a:normAutofit/>
          </a:bodyPr>
          <a:lstStyle/>
          <a:p>
            <a:r>
              <a:rPr lang="en-US" sz="4400" b="1" dirty="0">
                <a:solidFill>
                  <a:schemeClr val="accent2">
                    <a:lumMod val="75000"/>
                  </a:schemeClr>
                </a:solidFill>
              </a:rPr>
              <a:t>Cyber forensic Imaging 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47F33-1677-738F-0B83-FBFDE0101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440" y="1363622"/>
            <a:ext cx="5818248" cy="414858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US" dirty="0">
                <a:ea typeface="+mn-lt"/>
                <a:cs typeface="+mn-lt"/>
              </a:rPr>
              <a:t>FTK Imager for windows       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2.  </a:t>
            </a:r>
            <a:r>
              <a:rPr lang="en-US" dirty="0" err="1">
                <a:ea typeface="+mn-lt"/>
                <a:cs typeface="+mn-lt"/>
              </a:rPr>
              <a:t>Guymager</a:t>
            </a:r>
            <a:r>
              <a:rPr lang="en-US" dirty="0">
                <a:ea typeface="+mn-lt"/>
                <a:cs typeface="+mn-lt"/>
              </a:rPr>
              <a:t> for Linux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3. </a:t>
            </a:r>
            <a:r>
              <a:rPr lang="en-US" err="1">
                <a:ea typeface="+mn-lt"/>
                <a:cs typeface="+mn-lt"/>
              </a:rPr>
              <a:t>Belkasoft</a:t>
            </a:r>
            <a:r>
              <a:rPr lang="en-US" dirty="0">
                <a:ea typeface="+mn-lt"/>
                <a:cs typeface="+mn-lt"/>
              </a:rPr>
              <a:t> Acquisition Tool</a:t>
            </a:r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4. </a:t>
            </a:r>
            <a:r>
              <a:rPr lang="en-US" sz="2600" err="1">
                <a:ea typeface="+mn-lt"/>
                <a:cs typeface="+mn-lt"/>
              </a:rPr>
              <a:t>EaseUS</a:t>
            </a:r>
            <a:r>
              <a:rPr lang="en-US" sz="2600" dirty="0">
                <a:ea typeface="+mn-lt"/>
                <a:cs typeface="+mn-lt"/>
              </a:rPr>
              <a:t> Todo Backup Home</a:t>
            </a:r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5. </a:t>
            </a:r>
            <a:r>
              <a:rPr lang="en-US" dirty="0" err="1">
                <a:ea typeface="+mn-lt"/>
                <a:cs typeface="+mn-lt"/>
              </a:rPr>
              <a:t>ProDiscover</a:t>
            </a:r>
            <a:r>
              <a:rPr lang="en-US" dirty="0">
                <a:ea typeface="+mn-lt"/>
                <a:cs typeface="+mn-lt"/>
              </a:rPr>
              <a:t> Forensic </a:t>
            </a:r>
            <a:endParaRPr lang="en-US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6. Sleuth Kit (+Autopsy) </a:t>
            </a:r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7. Google Takeout Convertor 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8. PALADIN</a:t>
            </a:r>
          </a:p>
          <a:p>
            <a:pPr>
              <a:buFont typeface="Arial"/>
              <a:buChar char="•"/>
            </a:pPr>
            <a:endParaRPr lang="en-US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5997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605" y="435751"/>
            <a:ext cx="9490795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2.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Belkasoft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Acquisition Tool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717" y="1518105"/>
            <a:ext cx="11200515" cy="5209830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2000" dirty="0" err="1">
                <a:ea typeface="+mn-lt"/>
                <a:cs typeface="+mn-lt"/>
              </a:rPr>
              <a:t>Belkasoft</a:t>
            </a:r>
            <a:r>
              <a:rPr lang="en-US" sz="2000" dirty="0">
                <a:ea typeface="+mn-lt"/>
                <a:cs typeface="+mn-lt"/>
              </a:rPr>
              <a:t> Acquisition Tool helps researchers with one of the most important steps in research: getting data from a data source.</a:t>
            </a:r>
            <a:endParaRPr lang="en-US" sz="2200" b="1" dirty="0">
              <a:solidFill>
                <a:srgbClr val="40404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2200" dirty="0" err="1">
                <a:solidFill>
                  <a:srgbClr val="404040"/>
                </a:solidFill>
                <a:ea typeface="+mn-lt"/>
                <a:cs typeface="+mn-lt"/>
              </a:rPr>
              <a:t>Belkasoft</a:t>
            </a:r>
            <a:r>
              <a:rPr lang="en-US" sz="2200" dirty="0">
                <a:solidFill>
                  <a:srgbClr val="404040"/>
                </a:solidFill>
                <a:ea typeface="+mn-lt"/>
                <a:cs typeface="+mn-lt"/>
              </a:rPr>
              <a:t> Evidence Center X is a digital forensic and incident response software that makes it easy for an investigator or</a:t>
            </a:r>
            <a:endParaRPr lang="en-US" dirty="0"/>
          </a:p>
          <a:p>
            <a:pPr>
              <a:buNone/>
            </a:pPr>
            <a:r>
              <a:rPr lang="en-US" sz="2200" dirty="0">
                <a:solidFill>
                  <a:srgbClr val="404040"/>
                </a:solidFill>
                <a:ea typeface="+mn-lt"/>
                <a:cs typeface="+mn-lt"/>
              </a:rPr>
              <a:t>incident responder to acquire, search, analyze, store and share digital evidence found inside computer and </a:t>
            </a:r>
            <a:endParaRPr lang="en-US" dirty="0"/>
          </a:p>
          <a:p>
            <a:pPr marL="0" indent="0">
              <a:buNone/>
            </a:pPr>
            <a:r>
              <a:rPr lang="en-US" sz="2200" dirty="0">
                <a:solidFill>
                  <a:srgbClr val="404040"/>
                </a:solidFill>
                <a:ea typeface="+mn-lt"/>
                <a:cs typeface="+mn-lt"/>
              </a:rPr>
              <a:t>mobile devices, RAM and cloud.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 b="1" dirty="0">
                <a:solidFill>
                  <a:srgbClr val="404040"/>
                </a:solidFill>
                <a:ea typeface="+mn-lt"/>
                <a:cs typeface="+mn-lt"/>
              </a:rPr>
              <a:t>Main Features</a:t>
            </a:r>
            <a:endParaRPr lang="en-US" dirty="0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 dirty="0">
                <a:ea typeface="+mn-lt"/>
                <a:cs typeface="+mn-lt"/>
              </a:rPr>
              <a:t>Hard Drives &amp; Removable Drives:</a:t>
            </a:r>
            <a:endParaRPr lang="en-US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 err="1">
                <a:ea typeface="+mn-lt"/>
                <a:cs typeface="+mn-lt"/>
              </a:rPr>
              <a:t>BelkaImager</a:t>
            </a:r>
            <a:r>
              <a:rPr lang="en-US" sz="2000" dirty="0">
                <a:ea typeface="+mn-lt"/>
                <a:cs typeface="+mn-lt"/>
              </a:rPr>
              <a:t> is used to acquire images from hard drives, SSDs and removable drives connected to your PC, laptop or tablet. 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The physical acquisition is made. The result would be a DD or E01 image.</a:t>
            </a:r>
            <a:endParaRPr lang="en-US" dirty="0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 dirty="0">
                <a:ea typeface="+mn-lt"/>
                <a:cs typeface="+mn-lt"/>
              </a:rPr>
              <a:t>Mobile Devices Acquire image from a mobile device</a:t>
            </a:r>
            <a:endParaRPr lang="en-US" b="1" dirty="0"/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The product acquires data from Android and iOS devices (iPhones, iPads), including iOS 10. A logical image is acquired.</a:t>
            </a:r>
            <a:endParaRPr lang="en-US" dirty="0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 dirty="0">
                <a:ea typeface="+mn-lt"/>
                <a:cs typeface="+mn-lt"/>
              </a:rPr>
              <a:t>Acquire a RAM image:</a:t>
            </a:r>
            <a:r>
              <a:rPr lang="en-US" sz="2000" dirty="0">
                <a:ea typeface="+mn-lt"/>
                <a:cs typeface="+mn-lt"/>
              </a:rPr>
              <a:t> The RAM of a Windows PC, laptop, or tablet can be downloaded in a raw format.</a:t>
            </a:r>
            <a:endParaRPr lang="en-US" dirty="0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 dirty="0">
                <a:ea typeface="+mn-lt"/>
                <a:cs typeface="+mn-lt"/>
              </a:rPr>
              <a:t>Cloud data:</a:t>
            </a:r>
            <a:r>
              <a:rPr lang="en-US" sz="2000" dirty="0">
                <a:ea typeface="+mn-lt"/>
                <a:cs typeface="+mn-lt"/>
              </a:rPr>
              <a:t> </a:t>
            </a:r>
            <a:r>
              <a:rPr lang="en-US" sz="2000" dirty="0" err="1">
                <a:ea typeface="+mn-lt"/>
                <a:cs typeface="+mn-lt"/>
              </a:rPr>
              <a:t>BelkaImager</a:t>
            </a:r>
            <a:r>
              <a:rPr lang="en-US" sz="2000" dirty="0">
                <a:ea typeface="+mn-lt"/>
                <a:cs typeface="+mn-lt"/>
              </a:rPr>
              <a:t> allows you to download data from major clouds, such as iCloud, Google Drive and Google Plus.</a:t>
            </a:r>
            <a:endParaRPr lang="en-US" dirty="0"/>
          </a:p>
          <a:p>
            <a:pPr marL="0" indent="0">
              <a:buNone/>
            </a:pPr>
            <a:endParaRPr lang="en-US" sz="2000" dirty="0"/>
          </a:p>
          <a:p>
            <a:pPr>
              <a:buNone/>
            </a:pPr>
            <a:r>
              <a:rPr lang="en-US" sz="2600" dirty="0"/>
              <a:t>Technical Specifications:</a:t>
            </a: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 Windows 11/10/8/7,  and Mac OS</a:t>
            </a:r>
            <a:endParaRPr lang="en-US" sz="1800" dirty="0">
              <a:ea typeface="+mn-lt"/>
              <a:cs typeface="+mn-lt"/>
            </a:endParaRP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 VXFS, </a:t>
            </a:r>
            <a:r>
              <a:rPr lang="en-US" sz="1800" dirty="0" err="1">
                <a:solidFill>
                  <a:srgbClr val="404040"/>
                </a:solidFill>
                <a:ea typeface="+mn-lt"/>
                <a:cs typeface="+mn-lt"/>
              </a:rPr>
              <a:t>exFAT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, and Ext4</a:t>
            </a: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800" dirty="0">
                <a:solidFill>
                  <a:srgbClr val="404040"/>
                </a:solidFill>
                <a:ea typeface="+mn-lt"/>
                <a:cs typeface="Calibri"/>
              </a:rPr>
              <a:t> : </a:t>
            </a:r>
            <a:r>
              <a:rPr lang="en-US" sz="1800" dirty="0" err="1">
                <a:solidFill>
                  <a:srgbClr val="404040"/>
                </a:solidFill>
                <a:ea typeface="+mn-lt"/>
                <a:cs typeface="Calibri"/>
              </a:rPr>
              <a:t>Belkasoft</a:t>
            </a:r>
            <a:r>
              <a:rPr lang="en-US" sz="1800" dirty="0">
                <a:solidFill>
                  <a:srgbClr val="404040"/>
                </a:solidFill>
                <a:ea typeface="+mn-lt"/>
                <a:cs typeface="Calibri"/>
              </a:rPr>
              <a:t> Forensic center </a:t>
            </a:r>
          </a:p>
          <a:p>
            <a:pPr>
              <a:buNone/>
            </a:pPr>
            <a:endParaRPr lang="en-US" sz="1200" dirty="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endParaRPr lang="en-US" sz="11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636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049" y="351084"/>
            <a:ext cx="10168128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1.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FTK Imager for windows</a:t>
            </a:r>
            <a:r>
              <a:rPr lang="en-US" dirty="0">
                <a:ea typeface="+mj-lt"/>
                <a:cs typeface="+mj-lt"/>
              </a:rPr>
              <a:t>   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91" y="1490701"/>
            <a:ext cx="11200515" cy="53697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404040"/>
                </a:solidFill>
              </a:rPr>
              <a:t>Main Features</a:t>
            </a:r>
            <a:endParaRPr lang="en-US" sz="2000" b="1">
              <a:solidFill>
                <a:srgbClr val="404040"/>
              </a:solidFill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US" sz="1900" dirty="0">
                <a:solidFill>
                  <a:srgbClr val="404040"/>
                </a:solidFill>
                <a:ea typeface="+mn-lt"/>
                <a:cs typeface="+mn-lt"/>
              </a:rPr>
              <a:t>Hash Reports</a:t>
            </a:r>
            <a:endParaRPr lang="en-US" sz="1900" b="1">
              <a:solidFill>
                <a:srgbClr val="404040"/>
              </a:solidFill>
              <a:ea typeface="+mn-lt"/>
              <a:cs typeface="+mn-lt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US" sz="1900" dirty="0">
                <a:solidFill>
                  <a:srgbClr val="404040"/>
                </a:solidFill>
                <a:ea typeface="+mn-lt"/>
                <a:cs typeface="+mn-lt"/>
              </a:rPr>
              <a:t>Perfect Copies &amp; Forensic Images</a:t>
            </a:r>
            <a:endParaRPr lang="en-US" sz="1900"/>
          </a:p>
          <a:p>
            <a:pPr>
              <a:buFont typeface="Courier New" panose="020B0604020202020204" pitchFamily="34" charset="0"/>
              <a:buChar char="o"/>
            </a:pPr>
            <a:r>
              <a:rPr lang="en-US" sz="1900" dirty="0">
                <a:solidFill>
                  <a:srgbClr val="404040"/>
                </a:solidFill>
                <a:ea typeface="+mn-lt"/>
                <a:cs typeface="+mn-lt"/>
              </a:rPr>
              <a:t> Image Mounting</a:t>
            </a:r>
            <a:endParaRPr lang="en-US" sz="1900" dirty="0"/>
          </a:p>
          <a:p>
            <a:r>
              <a:rPr lang="en-US" sz="1700" dirty="0">
                <a:ea typeface="+mn-lt"/>
                <a:cs typeface="+mn-lt"/>
              </a:rPr>
              <a:t>FTK Imager is a data preview and imaging tool that lets you quickly assess electronic evidence to determine if further analysis with a forensic tool such as Forensic Toolkit (FTK®) is warranted. </a:t>
            </a:r>
            <a:endParaRPr lang="en-US" sz="1700"/>
          </a:p>
          <a:p>
            <a:r>
              <a:rPr lang="en-US" sz="1700" dirty="0">
                <a:ea typeface="+mn-lt"/>
                <a:cs typeface="+mn-lt"/>
              </a:rPr>
              <a:t>Create forensic images of local hard drives, CDs and DVDs, thumb drives or other USB devices, entire folders, or individual files from various places within the media</a:t>
            </a:r>
            <a:endParaRPr lang="en-US" sz="1700"/>
          </a:p>
          <a:p>
            <a:pPr>
              <a:buNone/>
            </a:pPr>
            <a:r>
              <a:rPr lang="en-US" dirty="0"/>
              <a:t>Technical Specifications:</a:t>
            </a:r>
          </a:p>
          <a:p>
            <a:pPr>
              <a:buNone/>
            </a:pPr>
            <a:r>
              <a:rPr lang="en-US" sz="1600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600" dirty="0">
                <a:solidFill>
                  <a:srgbClr val="404040"/>
                </a:solidFill>
                <a:ea typeface="+mn-lt"/>
                <a:cs typeface="+mn-lt"/>
              </a:rPr>
              <a:t> Windows 11/10/8/7, Windows Vista, Windows XP</a:t>
            </a:r>
            <a:endParaRPr lang="en-US" sz="1600">
              <a:ea typeface="+mn-lt"/>
              <a:cs typeface="+mn-lt"/>
            </a:endParaRPr>
          </a:p>
          <a:p>
            <a:pPr>
              <a:buNone/>
            </a:pPr>
            <a:r>
              <a:rPr lang="en-US" sz="1600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600" dirty="0">
                <a:solidFill>
                  <a:srgbClr val="404040"/>
                </a:solidFill>
                <a:ea typeface="+mn-lt"/>
                <a:cs typeface="+mn-lt"/>
              </a:rPr>
              <a:t> VXFS, </a:t>
            </a:r>
            <a:r>
              <a:rPr lang="en-US" sz="1600" err="1">
                <a:solidFill>
                  <a:srgbClr val="404040"/>
                </a:solidFill>
                <a:ea typeface="+mn-lt"/>
                <a:cs typeface="+mn-lt"/>
              </a:rPr>
              <a:t>exFAT</a:t>
            </a:r>
            <a:r>
              <a:rPr lang="en-US" sz="1600" dirty="0">
                <a:solidFill>
                  <a:srgbClr val="404040"/>
                </a:solidFill>
                <a:ea typeface="+mn-lt"/>
                <a:cs typeface="+mn-lt"/>
              </a:rPr>
              <a:t>, and Ext4</a:t>
            </a:r>
          </a:p>
          <a:p>
            <a:pPr>
              <a:buNone/>
            </a:pPr>
            <a:r>
              <a:rPr lang="en-US" sz="1600" b="1" dirty="0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600" dirty="0">
                <a:solidFill>
                  <a:srgbClr val="404040"/>
                </a:solidFill>
                <a:ea typeface="+mn-lt"/>
                <a:cs typeface="Calibri"/>
              </a:rPr>
              <a:t> : </a:t>
            </a:r>
            <a:r>
              <a:rPr lang="en-US" sz="1600" err="1">
                <a:solidFill>
                  <a:srgbClr val="404040"/>
                </a:solidFill>
                <a:ea typeface="+mn-lt"/>
                <a:cs typeface="Calibri"/>
              </a:rPr>
              <a:t>Exterror</a:t>
            </a:r>
            <a:r>
              <a:rPr lang="en-US" sz="1600" dirty="0">
                <a:solidFill>
                  <a:srgbClr val="404040"/>
                </a:solidFill>
                <a:ea typeface="+mn-lt"/>
                <a:cs typeface="Calibri"/>
              </a:rPr>
              <a:t> </a:t>
            </a:r>
          </a:p>
          <a:p>
            <a:pPr>
              <a:buNone/>
            </a:pPr>
            <a:endParaRPr lang="en-US" sz="1200" dirty="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endParaRPr lang="en-US" sz="11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77052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272" y="285233"/>
            <a:ext cx="10168128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</a:t>
            </a:r>
            <a:r>
              <a:rPr lang="en-US" err="1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Guymager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for Linux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521" y="1603590"/>
            <a:ext cx="11200515" cy="486175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r>
              <a:rPr lang="en-US" sz="2000" b="1" dirty="0" err="1">
                <a:solidFill>
                  <a:srgbClr val="404040"/>
                </a:solidFill>
                <a:ea typeface="+mn-lt"/>
                <a:cs typeface="+mn-lt"/>
              </a:rPr>
              <a:t>Guymager</a:t>
            </a:r>
            <a:r>
              <a:rPr lang="en-US" sz="2000" b="1" dirty="0">
                <a:solidFill>
                  <a:srgbClr val="404040"/>
                </a:solidFill>
                <a:ea typeface="+mn-lt"/>
                <a:cs typeface="+mn-lt"/>
              </a:rPr>
              <a:t> [ˈ</a:t>
            </a:r>
            <a:r>
              <a:rPr lang="en-US" sz="2000" b="1" dirty="0" err="1">
                <a:solidFill>
                  <a:srgbClr val="404040"/>
                </a:solidFill>
                <a:ea typeface="+mn-lt"/>
                <a:cs typeface="+mn-lt"/>
              </a:rPr>
              <a:t>gɪmɪdʒər</a:t>
            </a:r>
            <a:r>
              <a:rPr lang="en-US" sz="2000" b="1" dirty="0">
                <a:solidFill>
                  <a:srgbClr val="404040"/>
                </a:solidFill>
                <a:ea typeface="+mn-lt"/>
                <a:cs typeface="+mn-lt"/>
              </a:rPr>
              <a:t>] </a:t>
            </a:r>
            <a:r>
              <a:rPr lang="en-US" sz="2000" dirty="0">
                <a:solidFill>
                  <a:srgbClr val="404040"/>
                </a:solidFill>
                <a:ea typeface="+mn-lt"/>
                <a:cs typeface="+mn-lt"/>
              </a:rPr>
              <a:t>is a free forensic imager for media acquisition. 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2000" dirty="0">
                <a:solidFill>
                  <a:srgbClr val="404040"/>
                </a:solidFill>
                <a:ea typeface="+mn-lt"/>
                <a:cs typeface="+mn-lt"/>
              </a:rPr>
              <a:t>Its main features are:</a:t>
            </a:r>
            <a:endParaRPr lang="en-US" dirty="0"/>
          </a:p>
          <a:p>
            <a:pPr marL="0" indent="0">
              <a:buNone/>
            </a:pPr>
            <a:r>
              <a:rPr lang="en-US" sz="2000" b="1" dirty="0">
                <a:solidFill>
                  <a:srgbClr val="404040"/>
                </a:solidFill>
              </a:rPr>
              <a:t>Main Features</a:t>
            </a:r>
            <a:endParaRPr lang="en-US" sz="2000" b="1" dirty="0"/>
          </a:p>
          <a:p>
            <a:pPr>
              <a:buFont typeface="Wingdings" panose="020B0604020202020204" pitchFamily="34" charset="0"/>
              <a:buChar char="v"/>
            </a:pPr>
            <a:r>
              <a:rPr lang="en-US" sz="2100" dirty="0">
                <a:solidFill>
                  <a:srgbClr val="404040"/>
                </a:solidFill>
                <a:ea typeface="+mn-lt"/>
                <a:cs typeface="+mn-lt"/>
              </a:rPr>
              <a:t>Easy user interface in different languages.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 dirty="0">
                <a:ea typeface="+mn-lt"/>
                <a:cs typeface="+mn-lt"/>
              </a:rPr>
              <a:t>Runs under Linux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 dirty="0">
                <a:ea typeface="+mn-lt"/>
                <a:cs typeface="+mn-lt"/>
              </a:rPr>
              <a:t>Really fast, due to multi-threaded, pipelined design and multi-threaded data compression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 dirty="0">
                <a:ea typeface="+mn-lt"/>
                <a:cs typeface="+mn-lt"/>
              </a:rPr>
              <a:t>Makes full usage of multi-processor machines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 dirty="0">
                <a:ea typeface="+mn-lt"/>
                <a:cs typeface="+mn-lt"/>
              </a:rPr>
              <a:t>Generates flat (dd), EWF (E01) and AFF images, supports disk cloning</a:t>
            </a:r>
            <a:endParaRPr lang="en-US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sz="2000" dirty="0">
                <a:ea typeface="+mn-lt"/>
                <a:cs typeface="+mn-lt"/>
              </a:rPr>
              <a:t>Free of charges, completely open source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 dirty="0">
                <a:ea typeface="+mn-lt"/>
                <a:cs typeface="+mn-lt"/>
              </a:rPr>
              <a:t>The latest version is 0.8.13.</a:t>
            </a:r>
            <a:endParaRPr lang="en-US" dirty="0"/>
          </a:p>
          <a:p>
            <a:pPr>
              <a:buNone/>
            </a:pPr>
            <a:r>
              <a:rPr lang="en-US" dirty="0"/>
              <a:t>Technical Specifications:</a:t>
            </a: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 Linux (Kali, Ubuntu, Debian)</a:t>
            </a:r>
            <a:endParaRPr lang="en-US" sz="1800" dirty="0">
              <a:ea typeface="+mn-lt"/>
              <a:cs typeface="+mn-lt"/>
            </a:endParaRP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 flat (dd), EWF (E01) </a:t>
            </a: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800" dirty="0">
                <a:solidFill>
                  <a:srgbClr val="404040"/>
                </a:solidFill>
                <a:ea typeface="+mn-lt"/>
                <a:cs typeface="Calibri"/>
              </a:rPr>
              <a:t> : Linux </a:t>
            </a:r>
          </a:p>
          <a:p>
            <a:pPr>
              <a:buNone/>
            </a:pPr>
            <a:endParaRPr lang="en-US" sz="1200" dirty="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endParaRPr lang="en-US" sz="11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5071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br>
              <a:rPr lang="en-US" dirty="0"/>
            </a:br>
            <a:br>
              <a:rPr lang="en-US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4. </a:t>
            </a:r>
            <a:r>
              <a:rPr lang="en-US" err="1">
                <a:solidFill>
                  <a:schemeClr val="accent2">
                    <a:lumMod val="75000"/>
                  </a:schemeClr>
                </a:solidFill>
              </a:rPr>
              <a:t>EaseUS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 Todo Backup Home</a:t>
            </a:r>
            <a:r>
              <a:rPr lang="en-US" dirty="0"/>
              <a:t> </a:t>
            </a:r>
            <a:endParaRPr lang="en-US"/>
          </a:p>
          <a:p>
            <a:endParaRPr lang="en-US" b="1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91" y="1998701"/>
            <a:ext cx="11200515" cy="48617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/>
            <a:r>
              <a:rPr lang="en-US" b="1" dirty="0">
                <a:solidFill>
                  <a:srgbClr val="404040"/>
                </a:solidFill>
              </a:rPr>
              <a:t>Main Features</a:t>
            </a:r>
            <a:endParaRPr lang="en-US" b="1" dirty="0"/>
          </a:p>
          <a:p>
            <a:r>
              <a:rPr lang="en-US" sz="2000" dirty="0">
                <a:ea typeface="+mn-lt"/>
                <a:cs typeface="+mn-lt"/>
              </a:rPr>
              <a:t>It offers security zone protection of data against ransomware attacks.</a:t>
            </a:r>
            <a:endParaRPr lang="en-US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Allows you to </a:t>
            </a:r>
            <a:r>
              <a:rPr lang="en-US" sz="2000" dirty="0">
                <a:ea typeface="+mn-lt"/>
                <a:cs typeface="+mn-lt"/>
                <a:hlinkClick r:id="rId2"/>
              </a:rPr>
              <a:t>clone system</a:t>
            </a:r>
            <a:r>
              <a:rPr lang="en-US" sz="2000" dirty="0">
                <a:ea typeface="+mn-lt"/>
                <a:cs typeface="+mn-lt"/>
              </a:rPr>
              <a:t> and related boot partitions when you want to migrate or move to another OS.</a:t>
            </a:r>
            <a:endParaRPr lang="en-US" dirty="0"/>
          </a:p>
          <a:p>
            <a:r>
              <a:rPr lang="en-US" sz="2000" dirty="0">
                <a:ea typeface="+mn-lt"/>
                <a:cs typeface="+mn-lt"/>
              </a:rPr>
              <a:t>Allows you to mount or unmount an image backup to obtain individual files.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</a:rPr>
              <a:t>It provides an extra layer of insurance for a backup image by enabling you to save offsite copies.</a:t>
            </a:r>
          </a:p>
          <a:p>
            <a:pPr>
              <a:buNone/>
            </a:pPr>
            <a:r>
              <a:rPr lang="en-US" dirty="0"/>
              <a:t>Technical Specifications:</a:t>
            </a: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 Windows 11/10/8/7, Windows Vista, Windows XP</a:t>
            </a:r>
            <a:endParaRPr lang="en-US" sz="1800">
              <a:ea typeface="+mn-lt"/>
              <a:cs typeface="+mn-lt"/>
            </a:endParaRP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800" dirty="0">
                <a:solidFill>
                  <a:srgbClr val="404040"/>
                </a:solidFill>
                <a:ea typeface="+mn-lt"/>
                <a:cs typeface="+mn-lt"/>
              </a:rPr>
              <a:t> NTFS, FAT32, FAT16, FAT12</a:t>
            </a:r>
          </a:p>
          <a:p>
            <a:pPr>
              <a:buNone/>
            </a:pPr>
            <a:r>
              <a:rPr lang="en-US" sz="1800" b="1" dirty="0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800" dirty="0">
                <a:solidFill>
                  <a:srgbClr val="404040"/>
                </a:solidFill>
                <a:ea typeface="+mn-lt"/>
                <a:cs typeface="Calibri"/>
              </a:rPr>
              <a:t> : </a:t>
            </a:r>
            <a:r>
              <a:rPr lang="en-US" sz="1800" dirty="0" err="1">
                <a:solidFill>
                  <a:srgbClr val="404040"/>
                </a:solidFill>
                <a:ea typeface="+mn-lt"/>
                <a:cs typeface="Calibri"/>
              </a:rPr>
              <a:t>EaseUS</a:t>
            </a:r>
            <a:r>
              <a:rPr lang="en-US" sz="1800" dirty="0">
                <a:solidFill>
                  <a:srgbClr val="404040"/>
                </a:solidFill>
                <a:ea typeface="+mn-lt"/>
                <a:cs typeface="Calibri"/>
              </a:rPr>
              <a:t> Software </a:t>
            </a:r>
          </a:p>
          <a:p>
            <a:pPr>
              <a:buNone/>
            </a:pPr>
            <a:endParaRPr lang="en-US" sz="1200" dirty="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 dirty="0">
              <a:latin typeface="Avenir Next LT Pro"/>
              <a:cs typeface="Calibri"/>
            </a:endParaRPr>
          </a:p>
          <a:p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pPr lvl="1"/>
            <a:endParaRPr lang="en-US" sz="2000" dirty="0">
              <a:latin typeface="Avenir Next LT Pro"/>
              <a:cs typeface="Calibri"/>
            </a:endParaRPr>
          </a:p>
          <a:p>
            <a:endParaRPr lang="en-US" sz="11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717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FB658-6FA4-0E1B-2C1D-4EFCC49BF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503" y="216801"/>
            <a:ext cx="10168128" cy="1142706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5.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</a:rPr>
              <a:t>ProDiscover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 Forensic [Image Analysis]</a:t>
            </a:r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B6EBD-AC22-2993-4746-C79CCCD65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503" y="1961830"/>
            <a:ext cx="10684321" cy="45422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Main Features</a:t>
            </a:r>
            <a:endParaRPr lang="en-US" sz="2000" b="1"/>
          </a:p>
          <a:p>
            <a:r>
              <a:rPr lang="en-US" sz="2400" dirty="0">
                <a:ea typeface="+mn-lt"/>
                <a:cs typeface="+mn-lt"/>
              </a:rPr>
              <a:t>It provides a quicker option for searching through suspicious files.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It allows you to view someone's internet history and determine their recent activities on the web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sz="2400" b="1"/>
          </a:p>
          <a:p>
            <a:pPr marL="0" indent="0">
              <a:buNone/>
            </a:pPr>
            <a:r>
              <a:rPr lang="en-US" b="1" dirty="0">
                <a:solidFill>
                  <a:srgbClr val="404040"/>
                </a:solidFill>
              </a:rPr>
              <a:t>Technical Specifications</a:t>
            </a:r>
            <a:endParaRPr lang="en-US" b="1" dirty="0"/>
          </a:p>
          <a:p>
            <a:pPr>
              <a:buNone/>
            </a:pPr>
            <a:r>
              <a:rPr lang="en-US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Windows, Mac OS X, Linux, Solaris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FAT12, FAT16, FAT32, NTFS, HFS, HFS+</a:t>
            </a:r>
            <a:endParaRPr lang="en-US" dirty="0"/>
          </a:p>
          <a:p>
            <a:pPr>
              <a:buNone/>
            </a:pPr>
            <a:r>
              <a:rPr lang="en-US" b="1" dirty="0">
                <a:solidFill>
                  <a:srgbClr val="404040"/>
                </a:solidFill>
              </a:rPr>
              <a:t>Vendor: </a:t>
            </a:r>
            <a:r>
              <a:rPr lang="en-US" dirty="0" err="1">
                <a:solidFill>
                  <a:srgbClr val="404040"/>
                </a:solidFill>
              </a:rPr>
              <a:t>DatC</a:t>
            </a:r>
            <a:r>
              <a:rPr lang="en-US" dirty="0">
                <a:solidFill>
                  <a:srgbClr val="404040"/>
                </a:solidFill>
              </a:rPr>
              <a:t> Technologies Pvt Ltd. </a:t>
            </a: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791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34C4B-154A-2CE0-B18B-0A9200E43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94" y="529825"/>
            <a:ext cx="10168128" cy="1179576"/>
          </a:xfrm>
        </p:spPr>
        <p:txBody>
          <a:bodyPr>
            <a:normAutofit/>
          </a:bodyPr>
          <a:lstStyle/>
          <a:p>
            <a:br>
              <a:rPr lang="en-US" sz="36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6. Sleuth Kit (+Autopsy) [Disk Analysis]</a:t>
            </a:r>
          </a:p>
          <a:p>
            <a:endParaRPr lang="en-US" sz="16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3B6F9-F63B-D2DB-9001-C27412FA0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84" y="1900378"/>
            <a:ext cx="11372578" cy="434556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Main Features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You can track user activity using a provided graphical interface.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Allows you to group files as either documents or images for easy identification.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It supports smartphone forensic analysis and lets you obtain data about call logs, SMS, and saved contacts.</a:t>
            </a:r>
            <a:endParaRPr lang="en-US" sz="2400" dirty="0"/>
          </a:p>
          <a:p>
            <a:pPr>
              <a:buNone/>
            </a:pPr>
            <a:r>
              <a:rPr lang="en-US" b="1" dirty="0"/>
              <a:t>Technical Specifications</a:t>
            </a:r>
          </a:p>
          <a:p>
            <a:pPr>
              <a:buNone/>
            </a:pPr>
            <a:r>
              <a:rPr lang="en-US" sz="2400" b="1" dirty="0">
                <a:ea typeface="+mn-lt"/>
                <a:cs typeface="+mn-lt"/>
              </a:rPr>
              <a:t>OS Type:</a:t>
            </a:r>
            <a:r>
              <a:rPr lang="en-US" sz="2400" dirty="0">
                <a:ea typeface="+mn-lt"/>
                <a:cs typeface="+mn-lt"/>
              </a:rPr>
              <a:t> Linux, Mac OS X, Windows (Visual Studio and </a:t>
            </a:r>
            <a:r>
              <a:rPr lang="en-US" sz="2400" dirty="0" err="1">
                <a:ea typeface="+mn-lt"/>
                <a:cs typeface="+mn-lt"/>
              </a:rPr>
              <a:t>mingw</a:t>
            </a:r>
            <a:r>
              <a:rPr lang="en-US" sz="2400" dirty="0">
                <a:ea typeface="+mn-lt"/>
                <a:cs typeface="+mn-lt"/>
              </a:rPr>
              <a:t>), Solaris, CYGWIN, Open &amp; FreeBSD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sz="2400" b="1" dirty="0">
                <a:ea typeface="+mn-lt"/>
                <a:cs typeface="+mn-lt"/>
              </a:rPr>
              <a:t>File System:</a:t>
            </a:r>
            <a:r>
              <a:rPr lang="en-US" sz="2400" dirty="0">
                <a:ea typeface="+mn-lt"/>
                <a:cs typeface="+mn-lt"/>
              </a:rPr>
              <a:t> NTFS, FAT, </a:t>
            </a:r>
            <a:r>
              <a:rPr lang="en-US" sz="2400" dirty="0" err="1">
                <a:ea typeface="+mn-lt"/>
                <a:cs typeface="+mn-lt"/>
              </a:rPr>
              <a:t>exFAT</a:t>
            </a:r>
            <a:r>
              <a:rPr lang="en-US" sz="2400" dirty="0">
                <a:ea typeface="+mn-lt"/>
                <a:cs typeface="+mn-lt"/>
              </a:rPr>
              <a:t>, UFS 1, EXT2FS, EXT3FS, Ext4, HFS, ISO 9660, YAFFS2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762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A1451-7A65-F59C-397D-380BD3444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/>
              <a:t>7. Google Takeout Convertor [Batch Mode Analysis]</a:t>
            </a:r>
          </a:p>
          <a:p>
            <a:endParaRPr lang="en-US" sz="1800" dirty="0">
              <a:solidFill>
                <a:srgbClr val="404040"/>
              </a:solidFill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227E3-24DD-27E8-89CC-420E3C87B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503" y="2330540"/>
            <a:ext cx="11237386" cy="430869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404040"/>
                </a:solidFill>
              </a:rPr>
              <a:t>Main Features</a:t>
            </a:r>
            <a:endParaRPr lang="en-US" dirty="0"/>
          </a:p>
          <a:p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Supports batch mode analysis of files obtained from Google Takeout to save time.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Allows you to export multiple files at one from Google Takeout for convenient analysis.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It enhances the data conversion process due to its “dual-mode” function.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Allows you to convert email messages and their attachments to cloud-based email service.</a:t>
            </a:r>
            <a:endParaRPr lang="en-US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US" b="1" dirty="0"/>
              <a:t>Technical Specifications</a:t>
            </a:r>
            <a:endParaRPr lang="en-US" b="1" dirty="0">
              <a:solidFill>
                <a:srgbClr val="404040"/>
              </a:solidFill>
            </a:endParaRPr>
          </a:p>
          <a:p>
            <a:r>
              <a:rPr lang="en-US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Windows 11/10/8/7, Windows Vista, Windows XP, Mac OS</a:t>
            </a:r>
            <a:endParaRPr lang="en-US" dirty="0"/>
          </a:p>
          <a:p>
            <a:r>
              <a:rPr lang="en-US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HTML, Outlook PST, PDF, EML, NSF</a:t>
            </a:r>
            <a:endParaRPr lang="en-US" dirty="0"/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b="1" dirty="0">
              <a:solidFill>
                <a:srgbClr val="40404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926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AD87D-5288-5799-D29D-22E7B52FF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8. PALADIN [Saves on Time]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D509A-B411-DB6C-E27B-1110D9A5B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65" y="1998701"/>
            <a:ext cx="11175933" cy="439472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404040"/>
                </a:solidFill>
              </a:rPr>
              <a:t>Main Features</a:t>
            </a:r>
            <a:endParaRPr lang="en-US" b="1" dirty="0"/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It's an 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  <a:hlinkClick r:id="rId2"/>
              </a:rPr>
              <a:t>open-source backup software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that allows you to unearth any type of information you want effortlessly.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It supports Windows 64-bit and Windows 32-bit devices.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This forensic tool is compatible with a USB thumb drive.</a:t>
            </a:r>
            <a:endParaRPr lang="en-US" dirty="0"/>
          </a:p>
          <a:p>
            <a:pPr>
              <a:buNone/>
            </a:pPr>
            <a:r>
              <a:rPr lang="en-US" b="1" dirty="0"/>
              <a:t>Technical Specifications</a:t>
            </a:r>
          </a:p>
          <a:p>
            <a:pPr>
              <a:buNone/>
            </a:pPr>
            <a:r>
              <a:rPr lang="en-US" b="1" dirty="0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Windows, Mac OS, Linux</a:t>
            </a:r>
            <a:endParaRPr lang="en-US" dirty="0"/>
          </a:p>
          <a:p>
            <a:pPr>
              <a:buNone/>
            </a:pPr>
            <a:r>
              <a:rPr lang="en-US" b="1" dirty="0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dirty="0">
                <a:solidFill>
                  <a:srgbClr val="404040"/>
                </a:solidFill>
                <a:ea typeface="+mn-lt"/>
                <a:cs typeface="+mn-lt"/>
              </a:rPr>
              <a:t> NTFS, HFS+, FAT32, EXT4, </a:t>
            </a:r>
            <a:r>
              <a:rPr lang="en-US" dirty="0" err="1">
                <a:solidFill>
                  <a:srgbClr val="404040"/>
                </a:solidFill>
                <a:ea typeface="+mn-lt"/>
                <a:cs typeface="+mn-lt"/>
              </a:rPr>
              <a:t>exFAT</a:t>
            </a:r>
            <a:endParaRPr lang="en-US" dirty="0" err="1"/>
          </a:p>
          <a:p>
            <a:pPr marL="0" indent="0">
              <a:buNone/>
            </a:pPr>
            <a:endParaRPr lang="en-US" b="1" dirty="0">
              <a:solidFill>
                <a:srgbClr val="40404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603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3492D-2493-275B-664D-CA5571D17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4AED8D69-18CB-BA08-65A5-B041918ACC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062" y="1251"/>
            <a:ext cx="12190465" cy="685995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860245-D8E3-F4F0-5E57-0D3BC5A280FD}"/>
              </a:ext>
            </a:extLst>
          </p:cNvPr>
          <p:cNvSpPr txBox="1"/>
          <p:nvPr/>
        </p:nvSpPr>
        <p:spPr>
          <a:xfrm>
            <a:off x="8333153" y="2491154"/>
            <a:ext cx="3731846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chemeClr val="accent1"/>
                </a:solidFill>
                <a:latin typeface="Times New Roman"/>
                <a:cs typeface="Times New Roman"/>
              </a:rPr>
              <a:t>GUYMAGER IMAGE SAMPLE ON LINUX MACHINE</a:t>
            </a:r>
          </a:p>
        </p:txBody>
      </p:sp>
    </p:spTree>
    <p:extLst>
      <p:ext uri="{BB962C8B-B14F-4D97-AF65-F5344CB8AC3E}">
        <p14:creationId xmlns:p14="http://schemas.microsoft.com/office/powerpoint/2010/main" val="497122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EF44A7A7-AB86-5037-6977-16B0982735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0668" y="144538"/>
            <a:ext cx="6839764" cy="67134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AEA7A5-CA04-9F01-86CA-80389D4FAE88}"/>
              </a:ext>
            </a:extLst>
          </p:cNvPr>
          <p:cNvSpPr txBox="1"/>
          <p:nvPr/>
        </p:nvSpPr>
        <p:spPr>
          <a:xfrm>
            <a:off x="722923" y="2901462"/>
            <a:ext cx="417146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chemeClr val="accent1"/>
                </a:solidFill>
                <a:latin typeface="Times New Roman"/>
                <a:cs typeface="Times New Roman"/>
              </a:rPr>
              <a:t>FTK IMAGE SAMPLE</a:t>
            </a:r>
          </a:p>
        </p:txBody>
      </p:sp>
    </p:spTree>
    <p:extLst>
      <p:ext uri="{BB962C8B-B14F-4D97-AF65-F5344CB8AC3E}">
        <p14:creationId xmlns:p14="http://schemas.microsoft.com/office/powerpoint/2010/main" val="2745257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FF296196-2250-8C54-ABB9-F16B52ECA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52" y="220308"/>
            <a:ext cx="7686260" cy="3314165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5D62E12A-10DB-E4A9-89BF-616B136C5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652" y="3237081"/>
            <a:ext cx="10369827" cy="361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8136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382441"/>
      </a:dk2>
      <a:lt2>
        <a:srgbClr val="E4E8E2"/>
      </a:lt2>
      <a:accent1>
        <a:srgbClr val="C66FED"/>
      </a:accent1>
      <a:accent2>
        <a:srgbClr val="E94FD9"/>
      </a:accent2>
      <a:accent3>
        <a:srgbClr val="ED6FAC"/>
      </a:accent3>
      <a:accent4>
        <a:srgbClr val="E94F59"/>
      </a:accent4>
      <a:accent5>
        <a:srgbClr val="EA8B56"/>
      </a:accent5>
      <a:accent6>
        <a:srgbClr val="BFA13B"/>
      </a:accent6>
      <a:hlink>
        <a:srgbClr val="678E56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AccentBoxVTI</vt:lpstr>
      <vt:lpstr>Digital Forensic Investigation Process</vt:lpstr>
      <vt:lpstr>PowerPoint Presentation</vt:lpstr>
      <vt:lpstr>Cyber forensic Imaging Tools</vt:lpstr>
      <vt:lpstr>  2.  Belkasoft Acquisition Tool  </vt:lpstr>
      <vt:lpstr>  1. FTK Imager for windows     </vt:lpstr>
      <vt:lpstr>  3.  Guymager for Linux  </vt:lpstr>
      <vt:lpstr>  4. EaseUS Todo Backup Home   </vt:lpstr>
      <vt:lpstr>  5. ProDiscover Forensic [Image Analysis]  </vt:lpstr>
      <vt:lpstr> 6. Sleuth Kit (+Autopsy) [Disk Analysis]  </vt:lpstr>
      <vt:lpstr>  7. Google Takeout Convertor [Batch Mode Analysis]  </vt:lpstr>
      <vt:lpstr> 8. PALADIN [Saves on Time]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528</cp:revision>
  <dcterms:created xsi:type="dcterms:W3CDTF">2023-10-20T10:11:41Z</dcterms:created>
  <dcterms:modified xsi:type="dcterms:W3CDTF">2023-10-27T11:57:37Z</dcterms:modified>
</cp:coreProperties>
</file>