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4"/>
  </p:notesMasterIdLst>
  <p:sldIdLst>
    <p:sldId id="256" r:id="rId2"/>
    <p:sldId id="263" r:id="rId3"/>
    <p:sldId id="304" r:id="rId4"/>
    <p:sldId id="305" r:id="rId5"/>
    <p:sldId id="306" r:id="rId6"/>
    <p:sldId id="307" r:id="rId7"/>
    <p:sldId id="308" r:id="rId8"/>
    <p:sldId id="264" r:id="rId9"/>
    <p:sldId id="265" r:id="rId10"/>
    <p:sldId id="297" r:id="rId11"/>
    <p:sldId id="311" r:id="rId12"/>
    <p:sldId id="266" r:id="rId13"/>
    <p:sldId id="309" r:id="rId14"/>
    <p:sldId id="298" r:id="rId15"/>
    <p:sldId id="312" r:id="rId16"/>
    <p:sldId id="267" r:id="rId17"/>
    <p:sldId id="268" r:id="rId18"/>
    <p:sldId id="301" r:id="rId19"/>
    <p:sldId id="299" r:id="rId20"/>
    <p:sldId id="313" r:id="rId21"/>
    <p:sldId id="300" r:id="rId22"/>
    <p:sldId id="302" r:id="rId23"/>
    <p:sldId id="314" r:id="rId24"/>
    <p:sldId id="271" r:id="rId25"/>
    <p:sldId id="272" r:id="rId26"/>
    <p:sldId id="273" r:id="rId27"/>
    <p:sldId id="279" r:id="rId28"/>
    <p:sldId id="280" r:id="rId29"/>
    <p:sldId id="281" r:id="rId30"/>
    <p:sldId id="303" r:id="rId31"/>
    <p:sldId id="282" r:id="rId32"/>
    <p:sldId id="283" r:id="rId33"/>
    <p:sldId id="315" r:id="rId34"/>
    <p:sldId id="316" r:id="rId35"/>
    <p:sldId id="284" r:id="rId36"/>
    <p:sldId id="285" r:id="rId37"/>
    <p:sldId id="317" r:id="rId38"/>
    <p:sldId id="286" r:id="rId39"/>
    <p:sldId id="287" r:id="rId40"/>
    <p:sldId id="288" r:id="rId41"/>
    <p:sldId id="289" r:id="rId42"/>
    <p:sldId id="290" r:id="rId43"/>
    <p:sldId id="291" r:id="rId44"/>
    <p:sldId id="292" r:id="rId45"/>
    <p:sldId id="293" r:id="rId46"/>
    <p:sldId id="294" r:id="rId47"/>
    <p:sldId id="318" r:id="rId48"/>
    <p:sldId id="295" r:id="rId49"/>
    <p:sldId id="319" r:id="rId50"/>
    <p:sldId id="296" r:id="rId51"/>
    <p:sldId id="258" r:id="rId52"/>
    <p:sldId id="310" r:id="rId5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834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512CC5-86E6-4F76-B52C-AF80BD007056}" type="datetimeFigureOut">
              <a:rPr lang="en-GB" smtClean="0"/>
              <a:t>27/01/2015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2A31FC-95B2-4029-9CF2-41D28B8CC6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387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861B866F-1F76-4C7A-9B04-5BD543729270}" type="datetime1">
              <a:rPr lang="en-GB" smtClean="0"/>
              <a:t>27/01/2015</a:t>
            </a:fld>
            <a:endParaRPr lang="en-GB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B6B3A-8BB5-42C8-84F2-83AA70F00802}" type="datetime1">
              <a:rPr lang="en-GB" smtClean="0"/>
              <a:t>27/01/2015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D8AB8-3CEE-4990-AF74-04A36EF3927A}" type="datetime1">
              <a:rPr lang="en-GB" smtClean="0"/>
              <a:t>27/01/2015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203C6-984F-481C-AE2F-C33F3B9B7679}" type="datetime1">
              <a:rPr lang="en-GB" smtClean="0"/>
              <a:t>27/01/2015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E1C0A-2757-4B78-97F8-088D64B511F0}" type="datetime1">
              <a:rPr lang="en-GB" smtClean="0"/>
              <a:t>27/01/2015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6A247-72AC-428D-8879-37E65C67E505}" type="datetime1">
              <a:rPr lang="en-GB" smtClean="0"/>
              <a:t>27/01/2015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1D4EB-0FC6-4D71-84F4-BB6DE52A9F5A}" type="datetime1">
              <a:rPr lang="en-GB" smtClean="0"/>
              <a:t>27/01/2015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754EA-596E-42AE-9504-A2475546D38E}" type="datetime1">
              <a:rPr lang="en-GB" smtClean="0"/>
              <a:t>27/01/2015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607B9-40D7-4602-8721-AFD882C1964D}" type="datetime1">
              <a:rPr lang="en-GB" smtClean="0"/>
              <a:t>27/01/2015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DCD5D-4339-4B93-8201-738D9EBFE52B}" type="datetime1">
              <a:rPr lang="en-GB" smtClean="0"/>
              <a:t>27/01/2015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31EC3-5F60-43E7-B22B-F1C03FF8B689}" type="datetime1">
              <a:rPr lang="en-GB" smtClean="0"/>
              <a:t>27/01/2015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6AB5CF-C4BB-4575-B7BD-93817A178C92}" type="datetime1">
              <a:rPr lang="en-GB" altLang="en-US" smtClean="0"/>
              <a:t>27/01/2015</a:t>
            </a:fld>
            <a:endParaRPr lang="en-US" altLang="en-US" dirty="0"/>
          </a:p>
        </p:txBody>
      </p:sp>
      <p:sp>
        <p:nvSpPr>
          <p:cNvPr id="6" name="Rectangle 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7" name="Rectangle 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CA2133-1A02-4974-A442-0EE30D40947A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36146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259A084-EBF7-4CFF-8930-035F5897B7B5}" type="datetime1">
              <a:rPr lang="en-GB" smtClean="0"/>
              <a:t>27/01/2015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564D37A-C89B-4847-84BD-293C0CB8B02D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SJSI4017: </a:t>
            </a:r>
            <a:br>
              <a:rPr lang="en-GB" dirty="0" smtClean="0"/>
            </a:br>
            <a:r>
              <a:rPr lang="en-GB" dirty="0" smtClean="0"/>
              <a:t>The Landscape of Social Inclusion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Dr Caroline Lohmann-Hancock</a:t>
            </a:r>
          </a:p>
          <a:p>
            <a:r>
              <a:rPr lang="en-GB" dirty="0" smtClean="0"/>
              <a:t>Session 5: </a:t>
            </a:r>
            <a:r>
              <a:rPr lang="en-US" dirty="0" smtClean="0"/>
              <a:t>Postmodernism, Globalization and Social Constructionism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0984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What is Postmodernism?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altLang="en-US" dirty="0" smtClean="0"/>
              <a:t>Jean-Francois Lyotard</a:t>
            </a:r>
          </a:p>
          <a:p>
            <a:pPr lvl="1"/>
            <a:r>
              <a:rPr lang="en-US" altLang="en-US" dirty="0" smtClean="0"/>
              <a:t>‘Incredulity towards metanarratives’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In layman’s terms</a:t>
            </a:r>
          </a:p>
          <a:p>
            <a:pPr lvl="1"/>
            <a:r>
              <a:rPr lang="en-US" altLang="en-US" dirty="0" smtClean="0"/>
              <a:t>Disbelief in totalizing stories about history</a:t>
            </a:r>
          </a:p>
          <a:p>
            <a:pPr lvl="1"/>
            <a:r>
              <a:rPr lang="en-US" altLang="en-US" dirty="0" smtClean="0"/>
              <a:t>and the goals of the human race </a:t>
            </a:r>
          </a:p>
          <a:p>
            <a:pPr lvl="1"/>
            <a:r>
              <a:rPr lang="en-US" altLang="en-US" dirty="0" smtClean="0"/>
              <a:t>that ground and legitimize knowledge and cultural practices</a:t>
            </a:r>
          </a:p>
          <a:p>
            <a:pPr marL="365760" lvl="1" indent="0" algn="r">
              <a:buNone/>
            </a:pPr>
            <a:r>
              <a:rPr lang="en-US" altLang="en-US" dirty="0" smtClean="0"/>
              <a:t>(Lyotard, 1984)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" name="Picture 6" descr="12-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967684" y="2287364"/>
            <a:ext cx="3060700" cy="3517900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0527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The Enlightenment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smtClean="0"/>
              <a:t>The Enlightenment 17th &amp; 18th century </a:t>
            </a:r>
          </a:p>
          <a:p>
            <a:endParaRPr lang="en-GB" altLang="en-US" dirty="0" smtClean="0"/>
          </a:p>
          <a:p>
            <a:pPr lvl="1"/>
            <a:r>
              <a:rPr lang="en-GB" altLang="en-US" dirty="0" smtClean="0"/>
              <a:t>Individualism &amp; Individual Freedom</a:t>
            </a:r>
          </a:p>
          <a:p>
            <a:pPr lvl="1"/>
            <a:r>
              <a:rPr lang="en-GB" altLang="en-US" dirty="0" smtClean="0"/>
              <a:t>Reason/Rationality</a:t>
            </a:r>
          </a:p>
          <a:p>
            <a:pPr lvl="1"/>
            <a:r>
              <a:rPr lang="en-GB" altLang="en-US" dirty="0" smtClean="0"/>
              <a:t>Order</a:t>
            </a:r>
          </a:p>
          <a:p>
            <a:pPr lvl="1"/>
            <a:r>
              <a:rPr lang="en-GB" altLang="en-US" dirty="0" smtClean="0"/>
              <a:t>Progress</a:t>
            </a:r>
          </a:p>
          <a:p>
            <a:pPr marL="68580" indent="0" algn="r">
              <a:buNone/>
            </a:pPr>
            <a:r>
              <a:rPr lang="en-GB" altLang="en-US" dirty="0" smtClean="0"/>
              <a:t> (Archer, 1991)</a:t>
            </a:r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2886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Romanticism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 smtClean="0"/>
              <a:t>Romanticism:</a:t>
            </a:r>
          </a:p>
          <a:p>
            <a:pPr lvl="1"/>
            <a:r>
              <a:rPr lang="en-GB" altLang="en-US" dirty="0" smtClean="0"/>
              <a:t>Late 18th - 19th century</a:t>
            </a:r>
          </a:p>
          <a:p>
            <a:pPr lvl="1"/>
            <a:r>
              <a:rPr lang="en-GB" altLang="en-US" dirty="0" smtClean="0"/>
              <a:t>Anti-enlightenment’s ‘cold’ rationality</a:t>
            </a:r>
          </a:p>
          <a:p>
            <a:pPr lvl="1"/>
            <a:r>
              <a:rPr lang="en-GB" altLang="en-US" dirty="0" smtClean="0"/>
              <a:t>Individualism</a:t>
            </a:r>
          </a:p>
          <a:p>
            <a:pPr lvl="1"/>
            <a:r>
              <a:rPr lang="en-GB" altLang="en-US" dirty="0" smtClean="0"/>
              <a:t>Experience</a:t>
            </a:r>
          </a:p>
          <a:p>
            <a:pPr lvl="1"/>
            <a:r>
              <a:rPr lang="en-GB" altLang="en-US" dirty="0" smtClean="0"/>
              <a:t>Emotions</a:t>
            </a:r>
          </a:p>
          <a:p>
            <a:pPr lvl="1"/>
            <a:r>
              <a:rPr lang="en-GB" altLang="en-US" dirty="0" smtClean="0"/>
              <a:t>Nature</a:t>
            </a:r>
          </a:p>
          <a:p>
            <a:pPr lvl="1"/>
            <a:r>
              <a:rPr lang="en-GB" altLang="en-US" dirty="0" smtClean="0"/>
              <a:t>The Past (Nations)</a:t>
            </a:r>
          </a:p>
          <a:p>
            <a:pPr marL="365760" lvl="1" indent="0" algn="r">
              <a:buNone/>
            </a:pPr>
            <a:r>
              <a:rPr lang="en-GB" altLang="en-US" dirty="0" smtClean="0"/>
              <a:t>(Gouldner, 1973)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8650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Modern Society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dirty="0" smtClean="0"/>
              <a:t>Modern Society</a:t>
            </a:r>
          </a:p>
          <a:p>
            <a:pPr lvl="1"/>
            <a:r>
              <a:rPr lang="en-GB" altLang="en-US" dirty="0" smtClean="0"/>
              <a:t>Modernity</a:t>
            </a:r>
          </a:p>
          <a:p>
            <a:endParaRPr lang="en-GB" altLang="en-US" dirty="0" smtClean="0"/>
          </a:p>
          <a:p>
            <a:pPr lvl="1"/>
            <a:r>
              <a:rPr lang="en-GB" altLang="en-US" dirty="0" smtClean="0"/>
              <a:t>Individualism</a:t>
            </a:r>
          </a:p>
          <a:p>
            <a:pPr lvl="2"/>
            <a:r>
              <a:rPr lang="en-GB" altLang="en-US" dirty="0" smtClean="0"/>
              <a:t>unified and autonomous sense of self</a:t>
            </a:r>
          </a:p>
          <a:p>
            <a:pPr lvl="1"/>
            <a:r>
              <a:rPr lang="en-GB" altLang="en-US" dirty="0" smtClean="0"/>
              <a:t>Order &amp; Control  </a:t>
            </a:r>
          </a:p>
          <a:p>
            <a:pPr lvl="1"/>
            <a:r>
              <a:rPr lang="en-GB" altLang="en-US" dirty="0" smtClean="0"/>
              <a:t>Science</a:t>
            </a:r>
          </a:p>
          <a:p>
            <a:pPr lvl="1"/>
            <a:r>
              <a:rPr lang="en-GB" altLang="en-US" dirty="0" smtClean="0"/>
              <a:t>De-traditionalization &amp; Secularization</a:t>
            </a:r>
          </a:p>
          <a:p>
            <a:pPr lvl="1"/>
            <a:r>
              <a:rPr lang="en-GB" altLang="en-US" dirty="0" smtClean="0"/>
              <a:t>Complex Division of Labour</a:t>
            </a:r>
          </a:p>
          <a:p>
            <a:pPr marL="365760" lvl="1" indent="0" algn="r">
              <a:buNone/>
            </a:pPr>
            <a:r>
              <a:rPr lang="en-GB" altLang="en-US" dirty="0" smtClean="0"/>
              <a:t>(Parsons, 1967)</a:t>
            </a:r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15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Modern Society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smtClean="0"/>
              <a:t>Industrialism</a:t>
            </a:r>
          </a:p>
          <a:p>
            <a:r>
              <a:rPr lang="en-GB" altLang="en-US" dirty="0" smtClean="0"/>
              <a:t>Bureaucracy</a:t>
            </a:r>
          </a:p>
          <a:p>
            <a:r>
              <a:rPr lang="en-GB" altLang="en-US" dirty="0" smtClean="0"/>
              <a:t>Professionalism &amp; Expertise</a:t>
            </a:r>
          </a:p>
          <a:p>
            <a:r>
              <a:rPr lang="en-GB" altLang="en-US" dirty="0" smtClean="0"/>
              <a:t>Fordism/Production/Career (‘Job for Life’)</a:t>
            </a:r>
          </a:p>
          <a:p>
            <a:r>
              <a:rPr lang="en-GB" altLang="en-US" dirty="0" smtClean="0"/>
              <a:t>Economic Management</a:t>
            </a:r>
          </a:p>
          <a:p>
            <a:r>
              <a:rPr lang="en-GB" altLang="en-US" dirty="0" smtClean="0"/>
              <a:t>Urbanisation</a:t>
            </a:r>
          </a:p>
          <a:p>
            <a:r>
              <a:rPr lang="en-GB" altLang="en-US" dirty="0" smtClean="0"/>
              <a:t>Optimism/Confidence</a:t>
            </a:r>
          </a:p>
          <a:p>
            <a:pPr marL="365760" lvl="1" indent="0" algn="r">
              <a:buNone/>
            </a:pPr>
            <a:r>
              <a:rPr lang="en-GB" altLang="en-US" dirty="0" smtClean="0"/>
              <a:t>(Parsons, 1967)</a:t>
            </a:r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1248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Modern Thought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dirty="0" smtClean="0"/>
              <a:t>Two main strands to modern thought and its application </a:t>
            </a:r>
          </a:p>
          <a:p>
            <a:pPr lvl="1"/>
            <a:r>
              <a:rPr lang="en-GB" altLang="en-US" dirty="0" smtClean="0"/>
              <a:t>mechanization of social order + emancipation of the lifeworld  </a:t>
            </a:r>
          </a:p>
          <a:p>
            <a:pPr marL="365760" lvl="1" indent="0" algn="r">
              <a:buNone/>
            </a:pPr>
            <a:r>
              <a:rPr lang="en-GB" altLang="en-US" dirty="0" smtClean="0"/>
              <a:t>(Cooper &amp; Burrell, 1988)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Systemic Modernism: </a:t>
            </a:r>
          </a:p>
          <a:p>
            <a:pPr lvl="1"/>
            <a:r>
              <a:rPr lang="en-GB" altLang="en-US" dirty="0" smtClean="0"/>
              <a:t>Instrumental rationality applied to control complex organisations and tasks (see Weber, Fordism, Ritzer etc.)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285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 smtClean="0"/>
              <a:t>Monsieur Lyotard</a:t>
            </a:r>
            <a:br>
              <a:rPr lang="en-US" altLang="en-US" dirty="0" smtClean="0"/>
            </a:br>
            <a:r>
              <a:rPr lang="en-US" altLang="en-US" dirty="0" smtClean="0"/>
              <a:t>What’s the Difference?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lnSpcReduction="10000"/>
          </a:bodyPr>
          <a:lstStyle/>
          <a:p>
            <a:pPr marL="68580" indent="0" algn="ctr">
              <a:buNone/>
            </a:pPr>
            <a:r>
              <a:rPr lang="en-US" altLang="en-US" b="1" dirty="0" smtClean="0"/>
              <a:t>Modernity</a:t>
            </a:r>
          </a:p>
          <a:p>
            <a:r>
              <a:rPr lang="en-US" altLang="en-US" dirty="0" smtClean="0"/>
              <a:t>The age of metanarrative legitimation.</a:t>
            </a:r>
          </a:p>
          <a:p>
            <a:r>
              <a:rPr lang="en-US" altLang="en-US" dirty="0" smtClean="0"/>
              <a:t>Two metanarratives – Lyotard</a:t>
            </a:r>
          </a:p>
          <a:p>
            <a:pPr lvl="2"/>
            <a:r>
              <a:rPr lang="en-US" altLang="en-US" dirty="0" smtClean="0"/>
              <a:t>History as progressing towards social enlightenment and emancipation.</a:t>
            </a:r>
          </a:p>
          <a:p>
            <a:pPr lvl="2"/>
            <a:r>
              <a:rPr lang="en-US" altLang="en-US" dirty="0" smtClean="0"/>
              <a:t>Knowledge as progressing towards totalization.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68580" indent="0" algn="ctr">
              <a:buNone/>
            </a:pPr>
            <a:r>
              <a:rPr lang="en-US" altLang="en-US" b="1" dirty="0" smtClean="0"/>
              <a:t>Postmodernity</a:t>
            </a:r>
          </a:p>
          <a:p>
            <a:r>
              <a:rPr lang="en-US" altLang="en-US" dirty="0" smtClean="0"/>
              <a:t>The age in which metanarratives have become bankrupt.</a:t>
            </a:r>
          </a:p>
          <a:p>
            <a:pPr lvl="1"/>
            <a:r>
              <a:rPr lang="en-US" altLang="en-US" dirty="0" smtClean="0"/>
              <a:t>An age of fragmentation and pluralism</a:t>
            </a:r>
          </a:p>
          <a:p>
            <a:pPr lvl="2"/>
            <a:endParaRPr lang="en-US" altLang="en-US" dirty="0" smtClean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940152" y="587727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en-US" altLang="en-US" dirty="0"/>
              <a:t>(Lyotard, 1984</a:t>
            </a:r>
            <a:r>
              <a:rPr lang="en-US" altLang="en-US" dirty="0" smtClean="0"/>
              <a:t>)</a:t>
            </a:r>
            <a:endParaRPr lang="en-US" alt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6CA2133-1A02-4974-A442-0EE30D40947A}" type="slidenum">
              <a:rPr lang="en-US" altLang="en-US" smtClean="0"/>
              <a:pPr>
                <a:defRPr/>
              </a:pPr>
              <a:t>8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75434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7" name="Rectangle 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Key Features of Modernism</a:t>
            </a:r>
          </a:p>
        </p:txBody>
      </p:sp>
      <p:sp>
        <p:nvSpPr>
          <p:cNvPr id="27658" name="Rectangle 10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altLang="en-US" b="1" dirty="0" smtClean="0"/>
              <a:t>Economic Production </a:t>
            </a:r>
          </a:p>
          <a:p>
            <a:pPr lvl="1"/>
            <a:r>
              <a:rPr lang="en-US" altLang="en-US" dirty="0" smtClean="0"/>
              <a:t>Industrial and capitalist society</a:t>
            </a:r>
          </a:p>
          <a:p>
            <a:pPr lvl="1"/>
            <a:r>
              <a:rPr lang="en-US" altLang="en-US" dirty="0" smtClean="0"/>
              <a:t>Social class as the main form of social division</a:t>
            </a:r>
          </a:p>
          <a:p>
            <a:r>
              <a:rPr lang="en-US" altLang="en-US" b="1" dirty="0" smtClean="0"/>
              <a:t>Urbanization </a:t>
            </a:r>
          </a:p>
          <a:p>
            <a:pPr lvl="1"/>
            <a:r>
              <a:rPr lang="en-US" altLang="en-US" dirty="0" smtClean="0"/>
              <a:t>Growth of cities</a:t>
            </a:r>
          </a:p>
          <a:p>
            <a:r>
              <a:rPr lang="en-US" altLang="en-US" b="1" dirty="0" smtClean="0"/>
              <a:t>Bureaucratic State </a:t>
            </a:r>
          </a:p>
          <a:p>
            <a:pPr lvl="1"/>
            <a:r>
              <a:rPr lang="en-US" altLang="en-US" dirty="0" smtClean="0"/>
              <a:t>Powerful central government and administration</a:t>
            </a:r>
          </a:p>
          <a:p>
            <a:r>
              <a:rPr lang="en-US" altLang="en-US" b="1" dirty="0" smtClean="0"/>
              <a:t>Knowledge </a:t>
            </a:r>
          </a:p>
          <a:p>
            <a:pPr lvl="1"/>
            <a:r>
              <a:rPr lang="en-US" altLang="en-US" dirty="0" smtClean="0"/>
              <a:t>Derived from scientific and rational thinking</a:t>
            </a:r>
          </a:p>
          <a:p>
            <a:pPr lvl="1"/>
            <a:r>
              <a:rPr lang="en-US" altLang="en-US" dirty="0" smtClean="0"/>
              <a:t>Not religious faith, magic, or superstition</a:t>
            </a:r>
          </a:p>
          <a:p>
            <a:r>
              <a:rPr lang="en-US" altLang="en-US" b="1" dirty="0" smtClean="0"/>
              <a:t>Belief in Progress </a:t>
            </a:r>
          </a:p>
          <a:p>
            <a:pPr lvl="1"/>
            <a:r>
              <a:rPr lang="en-US" altLang="en-US" dirty="0" smtClean="0"/>
              <a:t>Based on science and technology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64088" y="602128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en-US" altLang="en-US" dirty="0"/>
              <a:t>(Lyotard, 1984</a:t>
            </a:r>
            <a:r>
              <a:rPr lang="en-US" altLang="en-US" dirty="0" smtClean="0"/>
              <a:t>)</a:t>
            </a:r>
            <a:endParaRPr lang="en-US" alt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6744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 smtClean="0"/>
              <a:t>Key Features of Postmodernism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en-US" b="1" dirty="0" smtClean="0"/>
              <a:t>Growth of the Service Sector </a:t>
            </a:r>
          </a:p>
          <a:p>
            <a:pPr lvl="1"/>
            <a:r>
              <a:rPr lang="en-US" altLang="en-US" dirty="0" smtClean="0"/>
              <a:t>Decline in manufacturing</a:t>
            </a:r>
          </a:p>
          <a:p>
            <a:pPr lvl="1"/>
            <a:r>
              <a:rPr lang="en-US" altLang="en-US" dirty="0" smtClean="0"/>
              <a:t>Increase in part-time flexible and home working</a:t>
            </a:r>
          </a:p>
          <a:p>
            <a:pPr lvl="1"/>
            <a:r>
              <a:rPr lang="en-US" altLang="en-US" dirty="0" smtClean="0"/>
              <a:t>Rise in unemployment</a:t>
            </a:r>
          </a:p>
          <a:p>
            <a:r>
              <a:rPr lang="en-US" altLang="en-US" b="1" dirty="0" smtClean="0"/>
              <a:t>Spread of Globalization </a:t>
            </a:r>
          </a:p>
          <a:p>
            <a:pPr lvl="1"/>
            <a:r>
              <a:rPr lang="en-US" altLang="en-US" dirty="0" smtClean="0"/>
              <a:t>Business and Culture cross national boundaries.</a:t>
            </a:r>
          </a:p>
          <a:p>
            <a:pPr lvl="2"/>
            <a:r>
              <a:rPr lang="en-US" altLang="en-US" dirty="0" smtClean="0"/>
              <a:t>‘McDonaldisation’</a:t>
            </a:r>
          </a:p>
          <a:p>
            <a:pPr lvl="2"/>
            <a:r>
              <a:rPr lang="en-US" altLang="en-US" dirty="0" smtClean="0"/>
              <a:t>‘Exxon-Mobilization’</a:t>
            </a:r>
          </a:p>
          <a:p>
            <a:r>
              <a:rPr lang="en-US" altLang="en-US" b="1" dirty="0" smtClean="0"/>
              <a:t>Fragmentation</a:t>
            </a:r>
          </a:p>
          <a:p>
            <a:pPr lvl="1"/>
            <a:r>
              <a:rPr lang="en-US" altLang="en-US" dirty="0" smtClean="0"/>
              <a:t>Increasing diversity of culture in a "Pick &amp; Mix" society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9314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Key Features of Postmodernism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altLang="en-US" b="1" dirty="0"/>
              <a:t>Massive loss of faith in Science</a:t>
            </a:r>
          </a:p>
          <a:p>
            <a:pPr lvl="1"/>
            <a:r>
              <a:rPr lang="en-US" altLang="en-US" dirty="0"/>
              <a:t>people no longer believe in ‘The Myth of Truth’ (Lyotard)</a:t>
            </a:r>
          </a:p>
          <a:p>
            <a:r>
              <a:rPr lang="en-US" altLang="en-US" b="1" dirty="0"/>
              <a:t>The End of Metanarratives</a:t>
            </a:r>
          </a:p>
          <a:p>
            <a:pPr lvl="1"/>
            <a:r>
              <a:rPr lang="en-US" altLang="en-US" dirty="0"/>
              <a:t>no ‘big story’ can explain everything. </a:t>
            </a:r>
          </a:p>
          <a:p>
            <a:pPr lvl="2"/>
            <a:r>
              <a:rPr lang="en-US" altLang="en-US" dirty="0"/>
              <a:t>Marxism</a:t>
            </a:r>
          </a:p>
          <a:p>
            <a:pPr lvl="2"/>
            <a:r>
              <a:rPr lang="en-US" altLang="en-US" dirty="0"/>
              <a:t>Functionalism</a:t>
            </a:r>
          </a:p>
          <a:p>
            <a:r>
              <a:rPr lang="en-US" altLang="en-US" b="1" dirty="0"/>
              <a:t>Abandonment of the Optimism of the Enlightenment</a:t>
            </a:r>
          </a:p>
          <a:p>
            <a:pPr lvl="1"/>
            <a:r>
              <a:rPr lang="en-US" altLang="en-US" dirty="0"/>
              <a:t>There is no objective progress</a:t>
            </a:r>
          </a:p>
          <a:p>
            <a:pPr lvl="1"/>
            <a:r>
              <a:rPr lang="en-US" altLang="en-US" dirty="0"/>
              <a:t>a 'playful celebration of chaos' </a:t>
            </a:r>
          </a:p>
          <a:p>
            <a:pPr lvl="1"/>
            <a:endParaRPr lang="en-US" altLang="en-US" dirty="0"/>
          </a:p>
          <a:p>
            <a:pPr marL="365760" lvl="1" indent="0" algn="r">
              <a:buNone/>
            </a:pPr>
            <a:r>
              <a:rPr lang="en-US" altLang="en-US" dirty="0"/>
              <a:t>(Lash, 1990)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8016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 smtClean="0"/>
              <a:t>How does Postmodernism Work?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altLang="en-US" b="1" dirty="0" smtClean="0"/>
              <a:t>Language Games</a:t>
            </a:r>
          </a:p>
          <a:p>
            <a:pPr lvl="1"/>
            <a:r>
              <a:rPr lang="en-US" altLang="en-US" dirty="0" smtClean="0"/>
              <a:t>simple forms of language and the actions into which it is woven and unified by family resemblance</a:t>
            </a:r>
          </a:p>
          <a:p>
            <a:pPr lvl="1"/>
            <a:r>
              <a:rPr lang="en-US" altLang="en-US" dirty="0" smtClean="0"/>
              <a:t>Three Rules to the Language Games</a:t>
            </a:r>
          </a:p>
          <a:p>
            <a:pPr lvl="2"/>
            <a:r>
              <a:rPr lang="en-US" altLang="en-US" dirty="0" smtClean="0"/>
              <a:t>the rules of language games do not carry within themselves their own legitimation, but are subject to a "contract between players”</a:t>
            </a:r>
          </a:p>
          <a:p>
            <a:pPr lvl="2"/>
            <a:r>
              <a:rPr lang="en-US" altLang="en-US" dirty="0" smtClean="0"/>
              <a:t>if there are no rules there is no game and even a small change in the rules changes the game</a:t>
            </a:r>
          </a:p>
          <a:p>
            <a:pPr lvl="2"/>
            <a:r>
              <a:rPr lang="en-US" altLang="en-US" dirty="0" smtClean="0"/>
              <a:t>very utterance should be thought of as a "move" in a game</a:t>
            </a:r>
          </a:p>
          <a:p>
            <a:pPr lvl="1"/>
            <a:r>
              <a:rPr lang="en-US" altLang="en-US" dirty="0" smtClean="0"/>
              <a:t>moves in one language game cannot be translated into moves in another language game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948264" y="5877272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en-US" altLang="en-US" dirty="0"/>
              <a:t>(Lash, 1990)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3769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 smtClean="0"/>
              <a:t>How does Postmodernism Work?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b="1" dirty="0" smtClean="0"/>
              <a:t>Performativity or ‘Technological’ Criterion</a:t>
            </a:r>
          </a:p>
          <a:p>
            <a:pPr lvl="1"/>
            <a:r>
              <a:rPr lang="en-US" altLang="en-US" dirty="0" smtClean="0"/>
              <a:t>Most efficient input/output ratio</a:t>
            </a:r>
          </a:p>
          <a:p>
            <a:pPr lvl="1"/>
            <a:r>
              <a:rPr lang="en-US" altLang="en-US" dirty="0" smtClean="0"/>
              <a:t>Inconsistent with socio-economics</a:t>
            </a:r>
          </a:p>
          <a:p>
            <a:pPr lvl="2"/>
            <a:r>
              <a:rPr lang="en-US" altLang="en-US" dirty="0" smtClean="0"/>
              <a:t>Demands less work (lower production costs)</a:t>
            </a:r>
          </a:p>
          <a:p>
            <a:pPr lvl="2"/>
            <a:r>
              <a:rPr lang="en-US" altLang="en-US" dirty="0" smtClean="0"/>
              <a:t>Demands more work (lessen the social burden of the idle population)</a:t>
            </a:r>
          </a:p>
          <a:p>
            <a:pPr marL="685800" lvl="2" indent="0" algn="r">
              <a:buNone/>
            </a:pPr>
            <a:r>
              <a:rPr lang="en-US" altLang="en-US" dirty="0" smtClean="0"/>
              <a:t>(Lash, 1990)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5719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 smtClean="0"/>
              <a:t>How does Postmodernism Work?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b="1" dirty="0" smtClean="0"/>
              <a:t>Mercantilization of Knowledge</a:t>
            </a:r>
          </a:p>
          <a:p>
            <a:pPr lvl="1"/>
            <a:r>
              <a:rPr lang="en-US" altLang="en-US" dirty="0" smtClean="0"/>
              <a:t>Knowledge is a saleable commodity</a:t>
            </a:r>
          </a:p>
          <a:p>
            <a:pPr lvl="2"/>
            <a:r>
              <a:rPr lang="en-US" altLang="en-US" dirty="0" smtClean="0"/>
              <a:t>Produced in order to be sold</a:t>
            </a:r>
          </a:p>
          <a:p>
            <a:pPr lvl="2"/>
            <a:r>
              <a:rPr lang="en-US" altLang="en-US" dirty="0" smtClean="0"/>
              <a:t>Consumed in order to fuel new production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5185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mtClean="0"/>
              <a:t>How does Postmodernism Work?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altLang="en-US" b="1" dirty="0" smtClean="0"/>
              <a:t>Impact on Education</a:t>
            </a:r>
          </a:p>
          <a:p>
            <a:pPr lvl="1"/>
            <a:r>
              <a:rPr lang="en-US" altLang="en-US" dirty="0" smtClean="0"/>
              <a:t>Computerization and the legitimation of knowledge by the performativity criterion is doing away with the idea that the absorption of knowledge is inseparable from the training of minds</a:t>
            </a:r>
          </a:p>
          <a:p>
            <a:pPr lvl="1"/>
            <a:r>
              <a:rPr lang="en-US" altLang="en-US" dirty="0" smtClean="0"/>
              <a:t>Education will no longer be given "en bloc" to people in their youth as a preparation for life</a:t>
            </a:r>
          </a:p>
          <a:p>
            <a:pPr lvl="1"/>
            <a:r>
              <a:rPr lang="en-US" altLang="en-US" dirty="0" smtClean="0"/>
              <a:t>It will be an ongoing process of learning updated technical information that will be essential for their functioning in their respective professions </a:t>
            </a:r>
          </a:p>
          <a:p>
            <a:r>
              <a:rPr lang="en-US" altLang="en-US" dirty="0" smtClean="0"/>
              <a:t>Wars in the future will be fought for control of the flow of knowledge</a:t>
            </a:r>
          </a:p>
          <a:p>
            <a:r>
              <a:rPr lang="en-US" altLang="en-US" dirty="0" smtClean="0"/>
              <a:t>(Lash, 1990)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5565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 smtClean="0"/>
              <a:t>Modernism </a:t>
            </a:r>
            <a:br>
              <a:rPr lang="en-US" altLang="en-US" dirty="0" smtClean="0"/>
            </a:br>
            <a:r>
              <a:rPr lang="en-US" altLang="en-US" dirty="0" smtClean="0"/>
              <a:t>Legal Theory- Rule of Law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en-US" dirty="0" smtClean="0"/>
              <a:t>Having society governed by law </a:t>
            </a:r>
          </a:p>
          <a:p>
            <a:pPr lvl="1"/>
            <a:r>
              <a:rPr lang="en-US" altLang="en-US" dirty="0" smtClean="0"/>
              <a:t>is better than having it governed </a:t>
            </a:r>
          </a:p>
          <a:p>
            <a:pPr lvl="1"/>
            <a:r>
              <a:rPr lang="en-US" altLang="en-US" dirty="0" smtClean="0"/>
              <a:t>by men </a:t>
            </a:r>
          </a:p>
          <a:p>
            <a:pPr lvl="1"/>
            <a:r>
              <a:rPr lang="en-US" altLang="en-US" dirty="0" smtClean="0"/>
              <a:t>because law is created and </a:t>
            </a:r>
          </a:p>
          <a:p>
            <a:pPr lvl="1"/>
            <a:r>
              <a:rPr lang="en-US" altLang="en-US" dirty="0" smtClean="0"/>
              <a:t>modified by the will of the majority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It is also </a:t>
            </a:r>
          </a:p>
          <a:p>
            <a:pPr lvl="1"/>
            <a:r>
              <a:rPr lang="en-US" altLang="en-US" dirty="0" smtClean="0"/>
              <a:t>Stable</a:t>
            </a:r>
          </a:p>
          <a:p>
            <a:pPr lvl="1"/>
            <a:r>
              <a:rPr lang="en-US" altLang="en-US" dirty="0" smtClean="0"/>
              <a:t>fair and </a:t>
            </a:r>
          </a:p>
          <a:p>
            <a:pPr lvl="1"/>
            <a:r>
              <a:rPr lang="en-US" altLang="en-US" dirty="0" smtClean="0"/>
              <a:t>not capricious compared to human rulers</a:t>
            </a:r>
          </a:p>
          <a:p>
            <a:pPr marL="68580" indent="0" algn="r">
              <a:buNone/>
            </a:pPr>
            <a:r>
              <a:rPr lang="en-US" altLang="en-US" dirty="0" smtClean="0"/>
              <a:t>(Manderson, 2012)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9978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 smtClean="0"/>
              <a:t>Modernism</a:t>
            </a:r>
            <a:br>
              <a:rPr lang="en-US" altLang="en-US" dirty="0" smtClean="0"/>
            </a:br>
            <a:r>
              <a:rPr lang="en-US" altLang="en-US" dirty="0" smtClean="0"/>
              <a:t>Legal Theory- Rule of Law</a:t>
            </a:r>
          </a:p>
        </p:txBody>
      </p:sp>
      <p:sp>
        <p:nvSpPr>
          <p:cNvPr id="11269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Laws can yield a </a:t>
            </a:r>
          </a:p>
          <a:p>
            <a:pPr lvl="1"/>
            <a:r>
              <a:rPr lang="en-US" altLang="en-US" dirty="0" smtClean="0"/>
              <a:t>stable and </a:t>
            </a:r>
          </a:p>
          <a:p>
            <a:pPr lvl="1"/>
            <a:r>
              <a:rPr lang="en-US" altLang="en-US" dirty="0" smtClean="0"/>
              <a:t>generally agreed upon meaning </a:t>
            </a:r>
          </a:p>
          <a:p>
            <a:pPr lvl="1"/>
            <a:r>
              <a:rPr lang="en-US" altLang="en-US" dirty="0" smtClean="0"/>
              <a:t>when interpreted using </a:t>
            </a:r>
          </a:p>
          <a:p>
            <a:pPr lvl="1"/>
            <a:r>
              <a:rPr lang="en-US" altLang="en-US" dirty="0" smtClean="0"/>
              <a:t>grammatical historical hermeneutics and </a:t>
            </a:r>
          </a:p>
          <a:p>
            <a:pPr lvl="1"/>
            <a:r>
              <a:rPr lang="en-US" altLang="en-US" dirty="0" smtClean="0"/>
              <a:t>previous case law</a:t>
            </a:r>
          </a:p>
          <a:p>
            <a:pPr marL="68580" indent="0" algn="r">
              <a:buNone/>
            </a:pPr>
            <a:r>
              <a:rPr lang="en-US" altLang="en-US" dirty="0" smtClean="0"/>
              <a:t>(Manderson, 2012)</a:t>
            </a:r>
          </a:p>
          <a:p>
            <a:endParaRPr lang="en-US" alt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0823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 smtClean="0"/>
              <a:t>Modernism</a:t>
            </a:r>
            <a:br>
              <a:rPr lang="en-US" altLang="en-US" dirty="0" smtClean="0"/>
            </a:br>
            <a:r>
              <a:rPr lang="en-US" altLang="en-US" dirty="0" smtClean="0"/>
              <a:t>Legal Theory- Rule of Law</a:t>
            </a:r>
          </a:p>
        </p:txBody>
      </p:sp>
      <p:sp>
        <p:nvSpPr>
          <p:cNvPr id="13317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Everyone is equal under the law</a:t>
            </a:r>
          </a:p>
          <a:p>
            <a:r>
              <a:rPr lang="en-US" altLang="en-US" dirty="0" smtClean="0"/>
              <a:t>Judges should be </a:t>
            </a:r>
          </a:p>
          <a:p>
            <a:pPr lvl="1"/>
            <a:r>
              <a:rPr lang="en-US" altLang="en-US" dirty="0" smtClean="0"/>
              <a:t>Impartial</a:t>
            </a:r>
          </a:p>
          <a:p>
            <a:pPr lvl="1"/>
            <a:r>
              <a:rPr lang="en-US" altLang="en-US" dirty="0" smtClean="0"/>
              <a:t>administering law to the </a:t>
            </a:r>
          </a:p>
          <a:p>
            <a:pPr lvl="2"/>
            <a:r>
              <a:rPr lang="en-US" altLang="en-US" dirty="0" smtClean="0"/>
              <a:t>rich and the poor </a:t>
            </a:r>
          </a:p>
          <a:p>
            <a:pPr lvl="1"/>
            <a:r>
              <a:rPr lang="en-US" altLang="en-US" dirty="0" smtClean="0"/>
              <a:t>according to what the law says</a:t>
            </a:r>
          </a:p>
          <a:p>
            <a:pPr lvl="1"/>
            <a:r>
              <a:rPr lang="en-US" altLang="en-US" dirty="0" smtClean="0"/>
              <a:t>not according to the judges feelings</a:t>
            </a:r>
          </a:p>
          <a:p>
            <a:pPr marL="68580" indent="0" algn="r">
              <a:buNone/>
            </a:pPr>
            <a:r>
              <a:rPr lang="en-US" altLang="en-US" dirty="0" smtClean="0"/>
              <a:t>(Manderson, 2012)</a:t>
            </a:r>
          </a:p>
          <a:p>
            <a:endParaRPr lang="en-US" alt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396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 smtClean="0"/>
              <a:t>Postmodernism</a:t>
            </a:r>
            <a:br>
              <a:rPr lang="en-US" altLang="en-US" dirty="0" smtClean="0"/>
            </a:br>
            <a:r>
              <a:rPr lang="en-US" altLang="en-US" dirty="0" smtClean="0"/>
              <a:t>Legal Theory- Rule of Law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dirty="0" smtClean="0"/>
              <a:t>Society is </a:t>
            </a:r>
          </a:p>
          <a:p>
            <a:pPr lvl="1"/>
            <a:r>
              <a:rPr lang="en-US" altLang="en-US" dirty="0" smtClean="0"/>
              <a:t>never governed by law</a:t>
            </a:r>
          </a:p>
          <a:p>
            <a:pPr lvl="1"/>
            <a:r>
              <a:rPr lang="en-US" altLang="en-US" dirty="0" smtClean="0"/>
              <a:t>because people have to </a:t>
            </a:r>
          </a:p>
          <a:p>
            <a:pPr lvl="1"/>
            <a:r>
              <a:rPr lang="en-US" altLang="en-US" dirty="0" smtClean="0"/>
              <a:t>interpret laws and </a:t>
            </a:r>
          </a:p>
          <a:p>
            <a:pPr lvl="1"/>
            <a:r>
              <a:rPr lang="en-US" altLang="en-US" dirty="0" smtClean="0"/>
              <a:t>enforce them</a:t>
            </a:r>
          </a:p>
          <a:p>
            <a:pPr marL="68580" indent="0" algn="r">
              <a:buNone/>
            </a:pPr>
            <a:r>
              <a:rPr lang="en-US" altLang="en-US" dirty="0" smtClean="0"/>
              <a:t>(Manderson, 2012)</a:t>
            </a:r>
          </a:p>
          <a:p>
            <a:endParaRPr lang="en-US" altLang="en-US" dirty="0" smtClean="0"/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6539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Postmodernism</a:t>
            </a:r>
            <a:br>
              <a:rPr lang="en-US" altLang="en-US" dirty="0"/>
            </a:br>
            <a:r>
              <a:rPr lang="en-US" altLang="en-US" dirty="0"/>
              <a:t>Legal Theory- Rule of Law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altLang="en-US" dirty="0"/>
              <a:t>Since people can </a:t>
            </a:r>
            <a:endParaRPr lang="en-US" altLang="en-US" dirty="0" smtClean="0"/>
          </a:p>
          <a:p>
            <a:pPr lvl="1"/>
            <a:r>
              <a:rPr lang="en-US" altLang="en-US" dirty="0" smtClean="0"/>
              <a:t>interpret </a:t>
            </a:r>
            <a:r>
              <a:rPr lang="en-US" altLang="en-US" dirty="0"/>
              <a:t>laws any way they </a:t>
            </a:r>
            <a:r>
              <a:rPr lang="en-US" altLang="en-US" dirty="0" smtClean="0"/>
              <a:t>want</a:t>
            </a:r>
          </a:p>
          <a:p>
            <a:pPr lvl="1"/>
            <a:r>
              <a:rPr lang="en-US" altLang="en-US" dirty="0" smtClean="0"/>
              <a:t>these people</a:t>
            </a:r>
          </a:p>
          <a:p>
            <a:pPr lvl="1"/>
            <a:r>
              <a:rPr lang="en-US" altLang="en-US" dirty="0" smtClean="0"/>
              <a:t>not </a:t>
            </a:r>
            <a:r>
              <a:rPr lang="en-US" altLang="en-US" dirty="0"/>
              <a:t>the </a:t>
            </a:r>
            <a:r>
              <a:rPr lang="en-US" altLang="en-US" dirty="0" smtClean="0"/>
              <a:t>laws</a:t>
            </a:r>
          </a:p>
          <a:p>
            <a:pPr lvl="1"/>
            <a:r>
              <a:rPr lang="en-US" altLang="en-US" dirty="0" smtClean="0"/>
              <a:t>are </a:t>
            </a:r>
            <a:r>
              <a:rPr lang="en-US" altLang="en-US" dirty="0"/>
              <a:t>the real rulers</a:t>
            </a:r>
          </a:p>
          <a:p>
            <a:r>
              <a:rPr lang="en-US" altLang="en-US" dirty="0"/>
              <a:t>Law is </a:t>
            </a:r>
            <a:endParaRPr lang="en-US" altLang="en-US" dirty="0" smtClean="0"/>
          </a:p>
          <a:p>
            <a:pPr lvl="1"/>
            <a:r>
              <a:rPr lang="en-US" altLang="en-US" dirty="0" smtClean="0"/>
              <a:t>no </a:t>
            </a:r>
            <a:r>
              <a:rPr lang="en-US" altLang="en-US" dirty="0"/>
              <a:t>more stable than its </a:t>
            </a:r>
            <a:endParaRPr lang="en-US" altLang="en-US" dirty="0" smtClean="0"/>
          </a:p>
          <a:p>
            <a:pPr lvl="1"/>
            <a:r>
              <a:rPr lang="en-US" altLang="en-US" dirty="0" smtClean="0"/>
              <a:t>latest </a:t>
            </a:r>
            <a:r>
              <a:rPr lang="en-US" altLang="en-US" dirty="0"/>
              <a:t>interpretation or application</a:t>
            </a:r>
          </a:p>
          <a:p>
            <a:r>
              <a:rPr lang="en-US" altLang="en-US" dirty="0"/>
              <a:t>"Fairness" </a:t>
            </a:r>
            <a:endParaRPr lang="en-US" altLang="en-US" dirty="0" smtClean="0"/>
          </a:p>
          <a:p>
            <a:pPr lvl="1"/>
            <a:r>
              <a:rPr lang="en-US" altLang="en-US" dirty="0" smtClean="0"/>
              <a:t>is </a:t>
            </a:r>
            <a:r>
              <a:rPr lang="en-US" altLang="en-US" dirty="0"/>
              <a:t>a rhetorical tool used by </a:t>
            </a:r>
            <a:endParaRPr lang="en-US" altLang="en-US" dirty="0" smtClean="0"/>
          </a:p>
          <a:p>
            <a:pPr lvl="1"/>
            <a:r>
              <a:rPr lang="en-US" altLang="en-US" dirty="0" smtClean="0"/>
              <a:t>majority </a:t>
            </a:r>
            <a:r>
              <a:rPr lang="en-US" altLang="en-US" dirty="0"/>
              <a:t>culture to </a:t>
            </a:r>
            <a:endParaRPr lang="en-US" altLang="en-US" dirty="0" smtClean="0"/>
          </a:p>
          <a:p>
            <a:pPr lvl="1"/>
            <a:r>
              <a:rPr lang="en-US" altLang="en-US" dirty="0" smtClean="0"/>
              <a:t>describe </a:t>
            </a:r>
            <a:r>
              <a:rPr lang="en-US" altLang="en-US" dirty="0"/>
              <a:t>their view of what should happen</a:t>
            </a:r>
          </a:p>
          <a:p>
            <a:pPr marL="68580" indent="0" algn="r">
              <a:buNone/>
            </a:pPr>
            <a:r>
              <a:rPr lang="en-US" altLang="en-US" dirty="0"/>
              <a:t>(Manderson, 2012)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1017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 smtClean="0"/>
              <a:t>Postmodernism</a:t>
            </a:r>
            <a:br>
              <a:rPr lang="en-US" altLang="en-US" dirty="0" smtClean="0"/>
            </a:br>
            <a:r>
              <a:rPr lang="en-US" altLang="en-US" dirty="0" smtClean="0"/>
              <a:t>Legal Theory- Rule of Law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dirty="0" smtClean="0"/>
              <a:t>Those in power </a:t>
            </a:r>
          </a:p>
          <a:p>
            <a:pPr lvl="1"/>
            <a:r>
              <a:rPr lang="en-US" altLang="en-US" dirty="0" smtClean="0"/>
              <a:t>judges and governments</a:t>
            </a:r>
          </a:p>
          <a:p>
            <a:pPr lvl="1"/>
            <a:r>
              <a:rPr lang="en-US" altLang="en-US" dirty="0" smtClean="0"/>
              <a:t>can always find a law that </a:t>
            </a:r>
          </a:p>
          <a:p>
            <a:pPr lvl="1"/>
            <a:r>
              <a:rPr lang="en-US" altLang="en-US" dirty="0" smtClean="0"/>
              <a:t>backs their interests</a:t>
            </a:r>
          </a:p>
          <a:p>
            <a:pPr lvl="1"/>
            <a:r>
              <a:rPr lang="en-US" altLang="en-US" dirty="0" smtClean="0"/>
              <a:t>and other laws give them </a:t>
            </a:r>
          </a:p>
          <a:p>
            <a:pPr lvl="1"/>
            <a:r>
              <a:rPr lang="en-US" altLang="en-US" dirty="0" smtClean="0"/>
              <a:t>excuse for their criminality</a:t>
            </a:r>
          </a:p>
          <a:p>
            <a:r>
              <a:rPr lang="en-US" altLang="en-US" dirty="0" smtClean="0"/>
              <a:t>The poor and minorities are </a:t>
            </a:r>
          </a:p>
          <a:p>
            <a:pPr lvl="1"/>
            <a:r>
              <a:rPr lang="en-US" altLang="en-US" dirty="0" smtClean="0"/>
              <a:t>excluded from interpreting law their way</a:t>
            </a:r>
          </a:p>
          <a:p>
            <a:pPr marL="68580" indent="0" algn="r">
              <a:buNone/>
            </a:pPr>
            <a:r>
              <a:rPr lang="en-US" altLang="en-US" dirty="0" smtClean="0"/>
              <a:t>(Manderson, 2012)</a:t>
            </a:r>
          </a:p>
          <a:p>
            <a:endParaRPr lang="en-US" alt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4532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 smtClean="0"/>
              <a:t>Postmodernism</a:t>
            </a:r>
            <a:br>
              <a:rPr lang="en-US" altLang="en-US" dirty="0" smtClean="0"/>
            </a:br>
            <a:r>
              <a:rPr lang="en-US" altLang="en-US" dirty="0" smtClean="0"/>
              <a:t>Legal Theory- Rule of Law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dirty="0" smtClean="0"/>
              <a:t>Laws are written by the </a:t>
            </a:r>
          </a:p>
          <a:p>
            <a:pPr lvl="1"/>
            <a:r>
              <a:rPr lang="en-US" altLang="en-US" dirty="0" smtClean="0"/>
              <a:t>powerful majority society to </a:t>
            </a:r>
          </a:p>
          <a:p>
            <a:pPr lvl="1"/>
            <a:r>
              <a:rPr lang="en-US" altLang="en-US" dirty="0" smtClean="0"/>
              <a:t>protect their interests</a:t>
            </a:r>
          </a:p>
          <a:p>
            <a:r>
              <a:rPr lang="en-US" altLang="en-US" dirty="0" smtClean="0"/>
              <a:t>To describe as "criminal" </a:t>
            </a:r>
          </a:p>
          <a:p>
            <a:pPr lvl="1"/>
            <a:r>
              <a:rPr lang="en-US" altLang="en-US" dirty="0" smtClean="0"/>
              <a:t>any action that threatens their</a:t>
            </a:r>
          </a:p>
          <a:p>
            <a:pPr lvl="1"/>
            <a:r>
              <a:rPr lang="en-US" altLang="en-US" dirty="0" smtClean="0"/>
              <a:t>property or persons</a:t>
            </a:r>
          </a:p>
          <a:p>
            <a:pPr lvl="1"/>
            <a:r>
              <a:rPr lang="en-US" altLang="en-US" dirty="0" smtClean="0"/>
              <a:t>especially when perpetrated by the poor</a:t>
            </a:r>
          </a:p>
          <a:p>
            <a:pPr marL="68580" indent="0" algn="r">
              <a:buNone/>
            </a:pPr>
            <a:r>
              <a:rPr lang="en-US" altLang="en-US" dirty="0" smtClean="0"/>
              <a:t>(Manderson, 2012)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1279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Postmodernism</a:t>
            </a:r>
            <a:br>
              <a:rPr lang="en-US" altLang="en-US" dirty="0"/>
            </a:br>
            <a:r>
              <a:rPr lang="en-US" altLang="en-US" dirty="0"/>
              <a:t>Legal Theory- Rule of Law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en-US" dirty="0"/>
              <a:t>The poor and minorities will always </a:t>
            </a:r>
            <a:r>
              <a:rPr lang="en-US" altLang="en-US" dirty="0" smtClean="0"/>
              <a:t>be</a:t>
            </a:r>
          </a:p>
          <a:p>
            <a:pPr lvl="1"/>
            <a:r>
              <a:rPr lang="en-US" altLang="en-US" dirty="0" smtClean="0"/>
              <a:t>arrested more</a:t>
            </a:r>
          </a:p>
          <a:p>
            <a:pPr lvl="1"/>
            <a:r>
              <a:rPr lang="en-US" altLang="en-US" dirty="0" smtClean="0"/>
              <a:t>convicted </a:t>
            </a:r>
            <a:r>
              <a:rPr lang="en-US" altLang="en-US" dirty="0"/>
              <a:t>more and </a:t>
            </a:r>
            <a:endParaRPr lang="en-US" altLang="en-US" dirty="0" smtClean="0"/>
          </a:p>
          <a:p>
            <a:pPr lvl="1"/>
            <a:r>
              <a:rPr lang="en-US" altLang="en-US" dirty="0" smtClean="0"/>
              <a:t>imprisoned more</a:t>
            </a:r>
          </a:p>
          <a:p>
            <a:pPr lvl="1"/>
            <a:r>
              <a:rPr lang="en-US" altLang="en-US" dirty="0" smtClean="0"/>
              <a:t>while </a:t>
            </a:r>
            <a:r>
              <a:rPr lang="en-US" altLang="en-US" dirty="0"/>
              <a:t>crimes of the rich will go </a:t>
            </a:r>
            <a:endParaRPr lang="en-US" altLang="en-US" dirty="0" smtClean="0"/>
          </a:p>
          <a:p>
            <a:pPr lvl="1"/>
            <a:r>
              <a:rPr lang="en-US" altLang="en-US" dirty="0" smtClean="0"/>
              <a:t>unpunished </a:t>
            </a:r>
            <a:r>
              <a:rPr lang="en-US" altLang="en-US" dirty="0"/>
              <a:t>much of the time </a:t>
            </a:r>
          </a:p>
          <a:p>
            <a:r>
              <a:rPr lang="en-US" altLang="en-US" dirty="0"/>
              <a:t>Judges should realize this and seek to </a:t>
            </a:r>
            <a:endParaRPr lang="en-US" altLang="en-US" dirty="0" smtClean="0"/>
          </a:p>
          <a:p>
            <a:pPr lvl="1"/>
            <a:r>
              <a:rPr lang="en-US" altLang="en-US" dirty="0" smtClean="0"/>
              <a:t>even </a:t>
            </a:r>
            <a:r>
              <a:rPr lang="en-US" altLang="en-US" dirty="0"/>
              <a:t>the score by </a:t>
            </a:r>
            <a:endParaRPr lang="en-US" altLang="en-US" dirty="0" smtClean="0"/>
          </a:p>
          <a:p>
            <a:pPr lvl="1"/>
            <a:r>
              <a:rPr lang="en-US" altLang="en-US" dirty="0" smtClean="0"/>
              <a:t>ruling </a:t>
            </a:r>
            <a:r>
              <a:rPr lang="en-US" altLang="en-US" dirty="0"/>
              <a:t>for the poor and </a:t>
            </a:r>
            <a:endParaRPr lang="en-US" altLang="en-US" dirty="0" smtClean="0"/>
          </a:p>
          <a:p>
            <a:pPr lvl="1"/>
            <a:r>
              <a:rPr lang="en-US" altLang="en-US" dirty="0" smtClean="0"/>
              <a:t>against </a:t>
            </a:r>
            <a:r>
              <a:rPr lang="en-US" altLang="en-US" dirty="0"/>
              <a:t>the rich </a:t>
            </a:r>
          </a:p>
          <a:p>
            <a:pPr marL="68580" indent="0" algn="r">
              <a:buNone/>
            </a:pPr>
            <a:r>
              <a:rPr lang="en-US" altLang="en-US" dirty="0"/>
              <a:t>(Manderson, 2012)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2484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Postmodernism</a:t>
            </a:r>
            <a:br>
              <a:rPr lang="en-GB" altLang="en-US" dirty="0" smtClean="0"/>
            </a:br>
            <a:r>
              <a:rPr lang="en-GB" altLang="en-US" dirty="0" smtClean="0"/>
              <a:t>Postmodernity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smtClean="0"/>
              <a:t>Postmodernism</a:t>
            </a:r>
          </a:p>
          <a:p>
            <a:pPr lvl="1"/>
            <a:r>
              <a:rPr lang="en-GB" altLang="en-US" dirty="0" smtClean="0"/>
              <a:t>A challenge to the assumptions of modern thought – the ‘death of reason’ (Power,1990)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Postmodernity</a:t>
            </a:r>
          </a:p>
          <a:p>
            <a:pPr lvl="1"/>
            <a:r>
              <a:rPr lang="en-GB" altLang="en-US" dirty="0" smtClean="0"/>
              <a:t>Social changes that herald the decline of the society constructed through modern ways of thinking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364088" y="602128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(Appleby, 1996)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4278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Modernism &amp; Postmodernism</a:t>
            </a:r>
            <a:br>
              <a:rPr lang="en-GB" altLang="en-US" dirty="0" smtClean="0"/>
            </a:br>
            <a:r>
              <a:rPr lang="en-GB" altLang="en-US" dirty="0" smtClean="0"/>
              <a:t>Historical Background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smtClean="0"/>
              <a:t>Renaissance 14th – 16th century</a:t>
            </a:r>
          </a:p>
          <a:p>
            <a:r>
              <a:rPr lang="en-GB" altLang="en-US" dirty="0" smtClean="0"/>
              <a:t>The Reformation 1517</a:t>
            </a:r>
          </a:p>
          <a:p>
            <a:r>
              <a:rPr lang="en-GB" altLang="en-US" dirty="0" smtClean="0"/>
              <a:t>Deism </a:t>
            </a:r>
          </a:p>
          <a:p>
            <a:pPr lvl="1"/>
            <a:r>
              <a:rPr lang="en-GB" dirty="0" smtClean="0"/>
              <a:t>Philosophical </a:t>
            </a:r>
            <a:r>
              <a:rPr lang="en-GB" dirty="0"/>
              <a:t>belief in the existence of a god knowable through human </a:t>
            </a:r>
            <a:r>
              <a:rPr lang="en-GB" dirty="0" smtClean="0"/>
              <a:t>reason</a:t>
            </a:r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5364088" y="602128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(Appleby, 1996)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469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Modernism &amp; Postmodernism</a:t>
            </a:r>
            <a:br>
              <a:rPr lang="en-GB" altLang="en-US" dirty="0" smtClean="0"/>
            </a:br>
            <a:r>
              <a:rPr lang="en-GB" altLang="en-US" dirty="0" smtClean="0"/>
              <a:t>Historical Background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smtClean="0"/>
              <a:t>Immanuel Kant: </a:t>
            </a:r>
          </a:p>
          <a:p>
            <a:pPr lvl="1"/>
            <a:r>
              <a:rPr lang="en-GB" altLang="en-US" dirty="0" smtClean="0"/>
              <a:t>‘Sapere aude: have courage to use your own understanding.’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Voltaire, Rousseau, Diderot</a:t>
            </a:r>
          </a:p>
          <a:p>
            <a:pPr lvl="1"/>
            <a:r>
              <a:rPr lang="en-GB" altLang="en-US" dirty="0" smtClean="0"/>
              <a:t>Radical doubt</a:t>
            </a:r>
          </a:p>
          <a:p>
            <a:pPr lvl="1"/>
            <a:r>
              <a:rPr lang="en-GB" altLang="en-US" dirty="0" smtClean="0"/>
              <a:t>Questioning </a:t>
            </a:r>
          </a:p>
          <a:p>
            <a:pPr lvl="1"/>
            <a:r>
              <a:rPr lang="en-GB" altLang="en-US" dirty="0" smtClean="0"/>
              <a:t>Emancipatory knowledge</a:t>
            </a:r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5364088" y="602128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(Appleby, 1996)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3738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Critical Modernism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smtClean="0"/>
              <a:t>Critical reason applied to </a:t>
            </a:r>
          </a:p>
          <a:p>
            <a:pPr lvl="1"/>
            <a:r>
              <a:rPr lang="en-GB" altLang="en-US" dirty="0" smtClean="0"/>
              <a:t>advancing understanding for the improvement of society</a:t>
            </a:r>
          </a:p>
          <a:p>
            <a:r>
              <a:rPr lang="en-GB" altLang="en-US" dirty="0" smtClean="0"/>
              <a:t>Rational Science and Social Science</a:t>
            </a:r>
          </a:p>
          <a:p>
            <a:r>
              <a:rPr lang="en-GB" altLang="en-US" dirty="0" smtClean="0"/>
              <a:t>Social Constructionism</a:t>
            </a:r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5364088" y="602128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 smtClean="0"/>
              <a:t>(Jencks, 2007)</a:t>
            </a:r>
            <a:endParaRPr lang="en-GB" altLang="en-US" dirty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8439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Jurgen Habermas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smtClean="0"/>
              <a:t>Enlightenment project incomplete</a:t>
            </a:r>
          </a:p>
          <a:p>
            <a:r>
              <a:rPr lang="en-GB" altLang="en-US" dirty="0" smtClean="0"/>
              <a:t>Instrumental rationality</a:t>
            </a:r>
          </a:p>
          <a:p>
            <a:pPr lvl="1"/>
            <a:r>
              <a:rPr lang="en-GB" altLang="en-US" dirty="0" smtClean="0"/>
              <a:t>Systemic</a:t>
            </a:r>
          </a:p>
          <a:p>
            <a:r>
              <a:rPr lang="en-GB" altLang="en-US" dirty="0" smtClean="0"/>
              <a:t>constraining rationality’s emancipatory (critical) potential</a:t>
            </a:r>
          </a:p>
          <a:p>
            <a:r>
              <a:rPr lang="en-GB" altLang="en-US" dirty="0" smtClean="0"/>
              <a:t>Need for revival of critical rationality through </a:t>
            </a:r>
          </a:p>
          <a:p>
            <a:pPr lvl="1"/>
            <a:r>
              <a:rPr lang="en-GB" altLang="en-US" dirty="0" smtClean="0"/>
              <a:t>ideal speech community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28184" y="587727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(Woods, 1999)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665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Anthony Giddens (2008)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smtClean="0"/>
              <a:t>Late Modernity</a:t>
            </a:r>
          </a:p>
          <a:p>
            <a:pPr lvl="1"/>
            <a:r>
              <a:rPr lang="en-GB" altLang="en-US" dirty="0" smtClean="0"/>
              <a:t>Superficiality</a:t>
            </a:r>
          </a:p>
          <a:p>
            <a:pPr lvl="1"/>
            <a:r>
              <a:rPr lang="en-GB" altLang="en-US" dirty="0" smtClean="0"/>
              <a:t>Scepticism</a:t>
            </a:r>
          </a:p>
          <a:p>
            <a:pPr lvl="1"/>
            <a:r>
              <a:rPr lang="en-GB" altLang="en-US" dirty="0" smtClean="0"/>
              <a:t>Consumerism </a:t>
            </a:r>
          </a:p>
          <a:p>
            <a:r>
              <a:rPr lang="en-GB" altLang="en-US" dirty="0" smtClean="0"/>
              <a:t>Extensions of modernity</a:t>
            </a:r>
          </a:p>
          <a:p>
            <a:pPr lvl="1"/>
            <a:r>
              <a:rPr lang="en-GB" altLang="en-US" dirty="0" smtClean="0"/>
              <a:t>Not new era</a:t>
            </a:r>
          </a:p>
          <a:p>
            <a:pPr lvl="1"/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2827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Anthony Giddens (2008)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Reflexive Modernity</a:t>
            </a:r>
          </a:p>
          <a:p>
            <a:pPr lvl="1"/>
            <a:r>
              <a:rPr lang="en-GB" altLang="en-US" dirty="0" smtClean="0"/>
              <a:t>modernity as ‘post-traditional’ </a:t>
            </a:r>
          </a:p>
          <a:p>
            <a:pPr lvl="1"/>
            <a:r>
              <a:rPr lang="en-GB" altLang="en-US" dirty="0" smtClean="0"/>
              <a:t>Global Modernity</a:t>
            </a:r>
          </a:p>
          <a:p>
            <a:pPr lvl="1"/>
            <a:r>
              <a:rPr lang="en-GB" altLang="en-US" dirty="0" smtClean="0"/>
              <a:t>‘Disembedding’ &amp; Risk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8248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Evaluating Modernism &amp; Modernity: Positives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en-GB" altLang="en-US" dirty="0" smtClean="0"/>
              <a:t>Privileging of  </a:t>
            </a:r>
          </a:p>
          <a:p>
            <a:pPr lvl="1"/>
            <a:r>
              <a:rPr lang="en-GB" altLang="en-US" dirty="0" smtClean="0"/>
              <a:t>rational over the </a:t>
            </a:r>
          </a:p>
          <a:p>
            <a:pPr lvl="1"/>
            <a:r>
              <a:rPr lang="en-GB" altLang="en-US" dirty="0" smtClean="0"/>
              <a:t>irrational (emotional)</a:t>
            </a:r>
          </a:p>
          <a:p>
            <a:r>
              <a:rPr lang="en-GB" altLang="en-US" dirty="0" smtClean="0"/>
              <a:t>Precise language</a:t>
            </a:r>
          </a:p>
          <a:p>
            <a:pPr lvl="1"/>
            <a:r>
              <a:rPr lang="en-GB" altLang="en-US" dirty="0" smtClean="0"/>
              <a:t>categorisation and </a:t>
            </a:r>
          </a:p>
          <a:p>
            <a:pPr lvl="1"/>
            <a:r>
              <a:rPr lang="en-GB" altLang="en-US" dirty="0" smtClean="0"/>
              <a:t>meaning</a:t>
            </a:r>
          </a:p>
          <a:p>
            <a:r>
              <a:rPr lang="en-GB" altLang="en-US" dirty="0" smtClean="0"/>
              <a:t>Liberation from </a:t>
            </a:r>
          </a:p>
          <a:p>
            <a:pPr lvl="1"/>
            <a:r>
              <a:rPr lang="en-GB" altLang="en-US" dirty="0" smtClean="0"/>
              <a:t>superstition and </a:t>
            </a:r>
          </a:p>
          <a:p>
            <a:pPr lvl="1"/>
            <a:r>
              <a:rPr lang="en-GB" altLang="en-US" dirty="0" smtClean="0"/>
              <a:t>tradition</a:t>
            </a:r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707857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dirty="0"/>
              <a:t>Facilitates </a:t>
            </a:r>
          </a:p>
          <a:p>
            <a:pPr lvl="1"/>
            <a:r>
              <a:rPr lang="en-GB" altLang="en-US" dirty="0"/>
              <a:t>Order</a:t>
            </a:r>
          </a:p>
          <a:p>
            <a:pPr lvl="1"/>
            <a:r>
              <a:rPr lang="en-GB" altLang="en-US" dirty="0"/>
              <a:t>predictability</a:t>
            </a:r>
          </a:p>
          <a:p>
            <a:r>
              <a:rPr lang="en-GB" altLang="en-US" dirty="0"/>
              <a:t>Focus on </a:t>
            </a:r>
          </a:p>
          <a:p>
            <a:pPr lvl="1"/>
            <a:r>
              <a:rPr lang="en-GB" altLang="en-US" dirty="0"/>
              <a:t>Understanding</a:t>
            </a:r>
          </a:p>
          <a:p>
            <a:pPr lvl="1"/>
            <a:r>
              <a:rPr lang="en-GB" altLang="en-US" dirty="0"/>
              <a:t>discovery</a:t>
            </a:r>
          </a:p>
          <a:p>
            <a:r>
              <a:rPr lang="en-GB" altLang="en-US" dirty="0"/>
              <a:t>Technological/scientific (including medical) </a:t>
            </a:r>
          </a:p>
          <a:p>
            <a:pPr lvl="1"/>
            <a:r>
              <a:rPr lang="en-GB" altLang="en-US" dirty="0"/>
              <a:t>Advancement</a:t>
            </a:r>
          </a:p>
          <a:p>
            <a:pPr lvl="1"/>
            <a:r>
              <a:rPr lang="en-GB" altLang="en-US" dirty="0"/>
              <a:t>Production</a:t>
            </a:r>
          </a:p>
          <a:p>
            <a:pPr lvl="1"/>
            <a:r>
              <a:rPr lang="en-GB" altLang="en-US" dirty="0"/>
              <a:t>economic expansion and </a:t>
            </a:r>
          </a:p>
          <a:p>
            <a:pPr lvl="1"/>
            <a:r>
              <a:rPr lang="en-GB" altLang="en-US" dirty="0"/>
              <a:t>improved living standards</a:t>
            </a:r>
            <a:r>
              <a:rPr lang="en-GB" altLang="en-US" dirty="0" smtClean="0"/>
              <a:t>.</a:t>
            </a:r>
            <a:endParaRPr lang="en-GB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364088" y="602128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(Appleby, 1996)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31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6009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Evaluating Modernism &amp; Modernity: Negatives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en-US" dirty="0" smtClean="0"/>
              <a:t>Devalues/constrains </a:t>
            </a:r>
          </a:p>
          <a:p>
            <a:pPr lvl="1"/>
            <a:r>
              <a:rPr lang="en-GB" altLang="en-US" dirty="0" smtClean="0"/>
              <a:t>emotional experience</a:t>
            </a:r>
          </a:p>
          <a:p>
            <a:r>
              <a:rPr lang="en-GB" altLang="en-US" dirty="0" smtClean="0"/>
              <a:t>Constrains individual </a:t>
            </a:r>
          </a:p>
          <a:p>
            <a:pPr lvl="1"/>
            <a:r>
              <a:rPr lang="en-GB" altLang="en-US" dirty="0" smtClean="0"/>
              <a:t>autonomy and </a:t>
            </a:r>
          </a:p>
          <a:p>
            <a:pPr lvl="1"/>
            <a:r>
              <a:rPr lang="en-GB" altLang="en-US" dirty="0" smtClean="0"/>
              <a:t>spontaneity through </a:t>
            </a:r>
          </a:p>
          <a:p>
            <a:pPr lvl="1"/>
            <a:r>
              <a:rPr lang="en-GB" altLang="en-US" dirty="0" smtClean="0"/>
              <a:t>‘disciplinary society’</a:t>
            </a:r>
          </a:p>
          <a:p>
            <a:pPr lvl="1"/>
            <a:r>
              <a:rPr lang="en-GB" altLang="en-US" dirty="0" smtClean="0"/>
              <a:t>rational control and </a:t>
            </a:r>
          </a:p>
          <a:p>
            <a:pPr lvl="1"/>
            <a:r>
              <a:rPr lang="en-GB" altLang="en-US" dirty="0" smtClean="0"/>
              <a:t>surveillance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364088" y="602128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(Appleby, 1996)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32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5271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Evaluating Modernism &amp; Modernity: Negatives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dirty="0"/>
              <a:t>Marginalizes </a:t>
            </a:r>
            <a:endParaRPr lang="en-GB" altLang="en-US" dirty="0" smtClean="0"/>
          </a:p>
          <a:p>
            <a:pPr lvl="1"/>
            <a:r>
              <a:rPr lang="en-GB" altLang="en-US" dirty="0" smtClean="0"/>
              <a:t>Minority</a:t>
            </a:r>
          </a:p>
          <a:p>
            <a:pPr lvl="1"/>
            <a:r>
              <a:rPr lang="en-GB" altLang="en-US" dirty="0" smtClean="0"/>
              <a:t>Non-Western </a:t>
            </a:r>
            <a:r>
              <a:rPr lang="en-GB" altLang="en-US" dirty="0"/>
              <a:t>forms of knowledge </a:t>
            </a:r>
          </a:p>
          <a:p>
            <a:r>
              <a:rPr lang="en-GB" altLang="en-US" dirty="0"/>
              <a:t>Moral </a:t>
            </a:r>
            <a:r>
              <a:rPr lang="en-GB" altLang="en-US" dirty="0" smtClean="0"/>
              <a:t>inadequacy role </a:t>
            </a:r>
            <a:r>
              <a:rPr lang="en-GB" altLang="en-US" dirty="0"/>
              <a:t>of rationality in </a:t>
            </a:r>
            <a:endParaRPr lang="en-GB" altLang="en-US" dirty="0" smtClean="0"/>
          </a:p>
          <a:p>
            <a:pPr lvl="1"/>
            <a:r>
              <a:rPr lang="en-GB" altLang="en-US" dirty="0" smtClean="0"/>
              <a:t>Colonialism</a:t>
            </a:r>
          </a:p>
          <a:p>
            <a:pPr lvl="1"/>
            <a:r>
              <a:rPr lang="en-GB" altLang="en-US" dirty="0" smtClean="0"/>
              <a:t>Imperialism</a:t>
            </a:r>
          </a:p>
          <a:p>
            <a:pPr lvl="1"/>
            <a:r>
              <a:rPr lang="en-GB" altLang="en-US" dirty="0" smtClean="0"/>
              <a:t>Social inequality</a:t>
            </a:r>
          </a:p>
          <a:p>
            <a:pPr lvl="1"/>
            <a:r>
              <a:rPr lang="en-GB" altLang="en-US" dirty="0" smtClean="0"/>
              <a:t>World </a:t>
            </a:r>
            <a:r>
              <a:rPr lang="en-GB" altLang="en-US" dirty="0"/>
              <a:t>wars and </a:t>
            </a:r>
            <a:endParaRPr lang="en-GB" altLang="en-US" dirty="0" smtClean="0"/>
          </a:p>
          <a:p>
            <a:pPr lvl="1"/>
            <a:r>
              <a:rPr lang="en-GB" altLang="en-US" dirty="0" smtClean="0"/>
              <a:t>Genocide</a:t>
            </a:r>
          </a:p>
          <a:p>
            <a:pPr lvl="2"/>
            <a:r>
              <a:rPr lang="en-GB" altLang="en-US" dirty="0" smtClean="0"/>
              <a:t>holocaust</a:t>
            </a:r>
            <a:endParaRPr lang="en-GB" altLang="en-US" dirty="0"/>
          </a:p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364088" y="602128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(Appleby, 1996)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338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Evaluating Modernism &amp; Modernity: Negatives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Produces environmental </a:t>
            </a:r>
          </a:p>
          <a:p>
            <a:pPr lvl="1"/>
            <a:r>
              <a:rPr lang="en-GB" altLang="en-US" dirty="0"/>
              <a:t>Degradation</a:t>
            </a:r>
          </a:p>
          <a:p>
            <a:pPr lvl="1"/>
            <a:r>
              <a:rPr lang="en-GB" altLang="en-US" dirty="0"/>
              <a:t>Increased risk</a:t>
            </a:r>
          </a:p>
          <a:p>
            <a:pPr lvl="2"/>
            <a:r>
              <a:rPr lang="en-GB" altLang="en-US" dirty="0"/>
              <a:t>scientific failure and </a:t>
            </a:r>
          </a:p>
          <a:p>
            <a:pPr lvl="2"/>
            <a:r>
              <a:rPr lang="en-GB" altLang="en-US" dirty="0"/>
              <a:t>technological dystopia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364088" y="602128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(Appleby, 1996)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8527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Postmodernism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 smtClean="0"/>
              <a:t>‘This term means nothing: use it on all possible occasions’ (anon)</a:t>
            </a:r>
          </a:p>
          <a:p>
            <a:r>
              <a:rPr lang="en-GB" altLang="en-US" dirty="0" smtClean="0"/>
              <a:t>Criticises assumptions of modern thought and modern rationality </a:t>
            </a:r>
          </a:p>
          <a:p>
            <a:pPr lvl="1"/>
            <a:r>
              <a:rPr lang="en-GB" altLang="en-US" dirty="0" smtClean="0"/>
              <a:t>Heralds the decline of the</a:t>
            </a:r>
          </a:p>
          <a:p>
            <a:pPr lvl="1"/>
            <a:r>
              <a:rPr lang="en-GB" altLang="en-US" dirty="0" smtClean="0"/>
              <a:t>Modern project </a:t>
            </a:r>
          </a:p>
          <a:p>
            <a:pPr lvl="1"/>
            <a:r>
              <a:rPr lang="en-GB" altLang="en-US" dirty="0" smtClean="0"/>
              <a:t>Modern society </a:t>
            </a:r>
          </a:p>
          <a:p>
            <a:pPr lvl="1"/>
            <a:r>
              <a:rPr lang="en-GB" altLang="en-US" dirty="0" smtClean="0"/>
              <a:t>The emergence of a new form of society </a:t>
            </a:r>
          </a:p>
          <a:p>
            <a:pPr lvl="1"/>
            <a:r>
              <a:rPr lang="en-GB" altLang="en-US" dirty="0" smtClean="0"/>
              <a:t>Postmodernity. </a:t>
            </a:r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5364088" y="602128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(Appleby, 1996)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6450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Postmodernists Reject</a:t>
            </a:r>
            <a:endParaRPr lang="en-GB" altLang="en-US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en-US" dirty="0" smtClean="0"/>
              <a:t>Enlightenment project of achieving </a:t>
            </a:r>
          </a:p>
          <a:p>
            <a:pPr lvl="1"/>
            <a:r>
              <a:rPr lang="en-GB" altLang="en-US" dirty="0" smtClean="0"/>
              <a:t>Progress through </a:t>
            </a:r>
          </a:p>
          <a:p>
            <a:pPr lvl="1"/>
            <a:r>
              <a:rPr lang="en-GB" altLang="en-US" dirty="0" smtClean="0"/>
              <a:t>Reason</a:t>
            </a:r>
          </a:p>
          <a:p>
            <a:r>
              <a:rPr lang="en-GB" altLang="en-US" dirty="0" smtClean="0"/>
              <a:t>The belief in </a:t>
            </a:r>
          </a:p>
          <a:p>
            <a:pPr lvl="1"/>
            <a:r>
              <a:rPr lang="en-GB" altLang="en-US" dirty="0" smtClean="0"/>
              <a:t>Single all encompassing truths</a:t>
            </a:r>
          </a:p>
          <a:p>
            <a:pPr lvl="1"/>
            <a:r>
              <a:rPr lang="en-GB" altLang="en-US" dirty="0" smtClean="0"/>
              <a:t>Meta-narratives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364088" y="602128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(Appleby, 1996)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36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0091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Postmodernists Reject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The privileged status of reason and mind over </a:t>
            </a:r>
          </a:p>
          <a:p>
            <a:pPr lvl="1"/>
            <a:r>
              <a:rPr lang="en-GB" altLang="en-US" dirty="0"/>
              <a:t>Emotion</a:t>
            </a:r>
          </a:p>
          <a:p>
            <a:pPr lvl="1"/>
            <a:r>
              <a:rPr lang="en-GB" altLang="en-US" dirty="0"/>
              <a:t>Sentiment</a:t>
            </a:r>
          </a:p>
          <a:p>
            <a:pPr lvl="1"/>
            <a:r>
              <a:rPr lang="en-GB" altLang="en-US" dirty="0"/>
              <a:t>Intuition</a:t>
            </a:r>
          </a:p>
          <a:p>
            <a:pPr lvl="1"/>
            <a:r>
              <a:rPr lang="en-GB" altLang="en-US" dirty="0"/>
              <a:t>Mysticism and </a:t>
            </a:r>
          </a:p>
          <a:p>
            <a:pPr lvl="1"/>
            <a:r>
              <a:rPr lang="en-GB" altLang="en-US" dirty="0"/>
              <a:t>Body</a:t>
            </a:r>
          </a:p>
          <a:p>
            <a:pPr lvl="1"/>
            <a:r>
              <a:rPr lang="en-GB" altLang="en-US" dirty="0"/>
              <a:t>Romanticism?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364088" y="602128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(Appleby, 1996)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37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708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Postmodernists Reject</a:t>
            </a:r>
            <a:endParaRPr lang="en-GB" altLang="en-US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 smtClean="0"/>
              <a:t>Pre-given boundaries between </a:t>
            </a:r>
          </a:p>
          <a:p>
            <a:pPr lvl="1"/>
            <a:r>
              <a:rPr lang="en-GB" altLang="en-US" dirty="0" smtClean="0"/>
              <a:t>Things</a:t>
            </a:r>
          </a:p>
          <a:p>
            <a:pPr lvl="1"/>
            <a:r>
              <a:rPr lang="en-GB" altLang="en-US" dirty="0"/>
              <a:t>I</a:t>
            </a:r>
            <a:r>
              <a:rPr lang="en-GB" altLang="en-US" dirty="0" smtClean="0"/>
              <a:t>deas and </a:t>
            </a:r>
          </a:p>
          <a:p>
            <a:pPr lvl="1"/>
            <a:r>
              <a:rPr lang="en-GB" altLang="en-US" dirty="0" smtClean="0"/>
              <a:t>experiences</a:t>
            </a:r>
          </a:p>
          <a:p>
            <a:r>
              <a:rPr lang="en-GB" altLang="en-US" dirty="0" smtClean="0"/>
              <a:t>Categorization of </a:t>
            </a:r>
          </a:p>
          <a:p>
            <a:pPr lvl="1"/>
            <a:r>
              <a:rPr lang="en-GB" altLang="en-US" dirty="0" smtClean="0"/>
              <a:t>experience</a:t>
            </a:r>
          </a:p>
          <a:p>
            <a:r>
              <a:rPr lang="en-GB" altLang="en-US" dirty="0" smtClean="0"/>
              <a:t>Objective knowledge</a:t>
            </a:r>
          </a:p>
          <a:p>
            <a:r>
              <a:rPr lang="en-GB" altLang="en-US" dirty="0" smtClean="0"/>
              <a:t>The intellectual marginalization of </a:t>
            </a:r>
          </a:p>
          <a:p>
            <a:pPr lvl="1"/>
            <a:r>
              <a:rPr lang="en-GB" altLang="en-US" dirty="0" smtClean="0"/>
              <a:t>particular sets of ideas</a:t>
            </a:r>
          </a:p>
          <a:p>
            <a:pPr lvl="1"/>
            <a:r>
              <a:rPr lang="en-GB" altLang="en-US" dirty="0" smtClean="0"/>
              <a:t>ways of life etc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364088" y="602128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(Appleby, 1996)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38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0517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Michel Foucault (2012)</a:t>
            </a:r>
            <a:br>
              <a:rPr lang="en-GB" altLang="en-US" dirty="0" smtClean="0"/>
            </a:br>
            <a:r>
              <a:rPr lang="en-GB" altLang="en-US" dirty="0" smtClean="0"/>
              <a:t>Post-Structuralism</a:t>
            </a:r>
            <a:endParaRPr lang="en-GB" altLang="en-US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dirty="0" smtClean="0"/>
              <a:t>Power/Knowledge </a:t>
            </a:r>
          </a:p>
          <a:p>
            <a:pPr lvl="1"/>
            <a:r>
              <a:rPr lang="en-GB" altLang="en-US" dirty="0" smtClean="0"/>
              <a:t>influence of Nietzsche</a:t>
            </a:r>
          </a:p>
          <a:p>
            <a:r>
              <a:rPr lang="en-GB" altLang="en-US" dirty="0" smtClean="0"/>
              <a:t>Language &amp; Discourse</a:t>
            </a:r>
          </a:p>
          <a:p>
            <a:pPr lvl="1"/>
            <a:r>
              <a:rPr lang="en-GB" altLang="en-US" dirty="0" smtClean="0"/>
              <a:t>influence of Saussure</a:t>
            </a:r>
          </a:p>
          <a:p>
            <a:r>
              <a:rPr lang="en-GB" altLang="en-US" dirty="0" smtClean="0"/>
              <a:t>Impossibility of Objective Knowledge/Truth</a:t>
            </a:r>
          </a:p>
          <a:p>
            <a:r>
              <a:rPr lang="en-GB" altLang="en-US" dirty="0" smtClean="0"/>
              <a:t>History as directionless</a:t>
            </a:r>
          </a:p>
          <a:p>
            <a:pPr lvl="1"/>
            <a:r>
              <a:rPr lang="en-GB" altLang="en-US" dirty="0" smtClean="0"/>
              <a:t>Not progressive</a:t>
            </a:r>
          </a:p>
          <a:p>
            <a:r>
              <a:rPr lang="en-GB" altLang="en-US" dirty="0" smtClean="0"/>
              <a:t>Professionalism &amp; Expertise</a:t>
            </a:r>
          </a:p>
          <a:p>
            <a:r>
              <a:rPr lang="en-GB" altLang="en-US" dirty="0" smtClean="0"/>
              <a:t>Surveillance, Control &amp; Bio-Power</a:t>
            </a:r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39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9179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Jacques Derrida (1999)</a:t>
            </a:r>
            <a:br>
              <a:rPr lang="en-GB" altLang="en-US" dirty="0" smtClean="0"/>
            </a:br>
            <a:r>
              <a:rPr lang="en-GB" altLang="en-US" dirty="0" smtClean="0"/>
              <a:t>Post-Structuralism</a:t>
            </a:r>
            <a:endParaRPr lang="en-GB" altLang="en-US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dirty="0" smtClean="0"/>
              <a:t>Instability of Meaning - privileging of difference</a:t>
            </a:r>
          </a:p>
          <a:p>
            <a:pPr lvl="1"/>
            <a:r>
              <a:rPr lang="en-GB" altLang="en-US" dirty="0" smtClean="0"/>
              <a:t>inversion and ambiguity </a:t>
            </a:r>
          </a:p>
          <a:p>
            <a:pPr lvl="1"/>
            <a:r>
              <a:rPr lang="en-GB" altLang="en-US" dirty="0" smtClean="0"/>
              <a:t>over authoritative (modern) classification/categorization    </a:t>
            </a:r>
          </a:p>
          <a:p>
            <a:r>
              <a:rPr lang="en-GB" altLang="en-US" dirty="0" smtClean="0"/>
              <a:t>Deconstruction</a:t>
            </a:r>
          </a:p>
          <a:p>
            <a:pPr lvl="1"/>
            <a:r>
              <a:rPr lang="en-GB" altLang="en-US" dirty="0" smtClean="0"/>
              <a:t>all texts (ideas, actions) </a:t>
            </a:r>
          </a:p>
          <a:p>
            <a:pPr lvl="1"/>
            <a:r>
              <a:rPr lang="en-GB" altLang="en-US" dirty="0" smtClean="0"/>
              <a:t>open to as many interpretations as there are interpreters </a:t>
            </a:r>
          </a:p>
          <a:p>
            <a:pPr lvl="1"/>
            <a:r>
              <a:rPr lang="en-GB" altLang="en-US" dirty="0" smtClean="0"/>
              <a:t>no definitive reading </a:t>
            </a:r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40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430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Jean-Fran</a:t>
            </a:r>
            <a:r>
              <a:rPr lang="en-US" altLang="en-US" dirty="0" smtClean="0"/>
              <a:t>çois </a:t>
            </a:r>
            <a:r>
              <a:rPr lang="en-GB" altLang="en-US" dirty="0" smtClean="0"/>
              <a:t>Lyotard (1984)</a:t>
            </a:r>
            <a:endParaRPr lang="en-GB" altLang="en-US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smtClean="0"/>
              <a:t>End of Grand Narratives</a:t>
            </a:r>
          </a:p>
          <a:p>
            <a:pPr lvl="1"/>
            <a:r>
              <a:rPr lang="en-GB" altLang="en-US" dirty="0" smtClean="0"/>
              <a:t>decline in belief in progress</a:t>
            </a:r>
          </a:p>
          <a:p>
            <a:r>
              <a:rPr lang="en-GB" altLang="en-US" dirty="0" smtClean="0"/>
              <a:t>Legitimacy </a:t>
            </a:r>
          </a:p>
          <a:p>
            <a:pPr lvl="1"/>
            <a:r>
              <a:rPr lang="en-GB" altLang="en-US" dirty="0" smtClean="0"/>
              <a:t>Scientific</a:t>
            </a:r>
          </a:p>
          <a:p>
            <a:pPr lvl="1"/>
            <a:r>
              <a:rPr lang="en-GB" altLang="en-US" dirty="0" smtClean="0"/>
              <a:t>others forms</a:t>
            </a:r>
          </a:p>
          <a:p>
            <a:pPr lvl="1"/>
            <a:r>
              <a:rPr lang="en-GB" altLang="en-US" dirty="0" smtClean="0"/>
              <a:t>achieved through presentation </a:t>
            </a:r>
          </a:p>
          <a:p>
            <a:pPr lvl="1"/>
            <a:r>
              <a:rPr lang="en-GB" altLang="en-US" dirty="0" smtClean="0"/>
              <a:t>rather than substance</a:t>
            </a:r>
          </a:p>
          <a:p>
            <a:r>
              <a:rPr lang="en-GB" altLang="en-US" dirty="0" smtClean="0"/>
              <a:t>De-realization</a:t>
            </a:r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41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133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Jean Baudrillard (2001)</a:t>
            </a:r>
            <a:endParaRPr lang="en-GB" altLang="en-US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smtClean="0"/>
              <a:t>Simulation</a:t>
            </a:r>
          </a:p>
          <a:p>
            <a:pPr lvl="1"/>
            <a:r>
              <a:rPr lang="en-GB" altLang="en-US" dirty="0" smtClean="0"/>
              <a:t>consumerism </a:t>
            </a:r>
          </a:p>
          <a:p>
            <a:pPr lvl="1"/>
            <a:r>
              <a:rPr lang="en-GB" altLang="en-US" dirty="0" smtClean="0"/>
              <a:t>and the mass media </a:t>
            </a:r>
          </a:p>
          <a:p>
            <a:pPr lvl="1"/>
            <a:r>
              <a:rPr lang="en-GB" altLang="en-US" dirty="0" smtClean="0"/>
              <a:t>engage in a proliferation of signs</a:t>
            </a:r>
          </a:p>
          <a:p>
            <a:pPr lvl="1"/>
            <a:r>
              <a:rPr lang="en-GB" altLang="en-US" dirty="0" smtClean="0"/>
              <a:t>that are increasingly detached from any underlying reality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Hyperreality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42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9030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Zigmunt Baumann (2013)</a:t>
            </a:r>
            <a:endParaRPr lang="en-GB" altLang="en-US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dirty="0" smtClean="0"/>
              <a:t>The Holocaust</a:t>
            </a:r>
          </a:p>
          <a:p>
            <a:pPr lvl="1"/>
            <a:r>
              <a:rPr lang="en-GB" altLang="en-US" dirty="0" smtClean="0"/>
              <a:t>consequences of rational social engineering</a:t>
            </a:r>
          </a:p>
          <a:p>
            <a:pPr lvl="1"/>
            <a:r>
              <a:rPr lang="en-GB" altLang="en-US" dirty="0" smtClean="0"/>
              <a:t>instrumental calculation </a:t>
            </a:r>
          </a:p>
          <a:p>
            <a:pPr lvl="1"/>
            <a:r>
              <a:rPr lang="en-GB" altLang="en-US" dirty="0" smtClean="0"/>
              <a:t>and bureaucratic organization</a:t>
            </a:r>
          </a:p>
          <a:p>
            <a:r>
              <a:rPr lang="en-GB" altLang="en-US" dirty="0" smtClean="0"/>
              <a:t>‘Liquid Modernity’</a:t>
            </a:r>
          </a:p>
          <a:p>
            <a:pPr lvl="1"/>
            <a:r>
              <a:rPr lang="en-GB" altLang="en-US" dirty="0" smtClean="0"/>
              <a:t>Late (post) modernity</a:t>
            </a:r>
          </a:p>
          <a:p>
            <a:pPr lvl="1"/>
            <a:r>
              <a:rPr lang="en-GB" altLang="en-US" dirty="0" smtClean="0"/>
              <a:t>solid features of modern self and society ‘dissolve’ amid flux an flow of complex consumer society</a:t>
            </a:r>
          </a:p>
          <a:p>
            <a:pPr lvl="1"/>
            <a:r>
              <a:rPr lang="en-GB" altLang="en-US" dirty="0" smtClean="0"/>
              <a:t>selfhood is chosen from the ‘supermarket of identities’</a:t>
            </a:r>
          </a:p>
          <a:p>
            <a:pPr lvl="1"/>
            <a:r>
              <a:rPr lang="en-GB" altLang="en-US" dirty="0" smtClean="0"/>
              <a:t>‘Legislators and Interpreters’ </a:t>
            </a:r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43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2949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Postmodern Society </a:t>
            </a:r>
            <a:br>
              <a:rPr lang="en-GB" altLang="en-US" dirty="0" smtClean="0"/>
            </a:br>
            <a:r>
              <a:rPr lang="en-GB" altLang="en-US" dirty="0" smtClean="0"/>
              <a:t>Postmodernity</a:t>
            </a:r>
            <a:endParaRPr lang="en-GB" altLang="en-US" dirty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 smtClean="0"/>
              <a:t>Individualism </a:t>
            </a:r>
          </a:p>
          <a:p>
            <a:pPr lvl="1"/>
            <a:r>
              <a:rPr lang="en-GB" altLang="en-US" dirty="0" smtClean="0"/>
              <a:t>Multiple ’performative’ self</a:t>
            </a:r>
          </a:p>
          <a:p>
            <a:pPr lvl="1"/>
            <a:r>
              <a:rPr lang="en-GB" altLang="en-US" dirty="0" smtClean="0"/>
              <a:t>Superficiality</a:t>
            </a:r>
          </a:p>
          <a:p>
            <a:pPr lvl="1"/>
            <a:r>
              <a:rPr lang="en-GB" altLang="en-US" dirty="0" smtClean="0"/>
              <a:t>Pastiche</a:t>
            </a:r>
          </a:p>
          <a:p>
            <a:pPr lvl="1"/>
            <a:r>
              <a:rPr lang="en-GB" altLang="en-US" dirty="0" smtClean="0"/>
              <a:t>Play</a:t>
            </a:r>
          </a:p>
          <a:p>
            <a:r>
              <a:rPr lang="en-GB" altLang="en-US" dirty="0" smtClean="0"/>
              <a:t>Disorder &amp; Flux</a:t>
            </a:r>
          </a:p>
          <a:p>
            <a:r>
              <a:rPr lang="en-GB" altLang="en-US" dirty="0" smtClean="0"/>
              <a:t>Anti-Science</a:t>
            </a:r>
          </a:p>
          <a:p>
            <a:r>
              <a:rPr lang="en-GB" altLang="en-US" dirty="0" smtClean="0"/>
              <a:t>No privileged standpoint</a:t>
            </a:r>
          </a:p>
          <a:p>
            <a:pPr lvl="1"/>
            <a:r>
              <a:rPr lang="en-GB" altLang="en-US" dirty="0" smtClean="0"/>
              <a:t>All traditions, beliefs equally valid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364088" y="602128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(Appleby, 1996)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44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088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Postmodern Society Postmodernity</a:t>
            </a:r>
            <a:endParaRPr lang="en-GB" altLang="en-US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altLang="en-US" dirty="0" smtClean="0"/>
              <a:t>Fragmentation</a:t>
            </a:r>
          </a:p>
          <a:p>
            <a:r>
              <a:rPr lang="en-GB" altLang="en-US" dirty="0" smtClean="0"/>
              <a:t>De-industrialisation</a:t>
            </a:r>
          </a:p>
          <a:p>
            <a:r>
              <a:rPr lang="en-GB" altLang="en-US" dirty="0" smtClean="0"/>
              <a:t>Disorganisation</a:t>
            </a:r>
          </a:p>
          <a:p>
            <a:r>
              <a:rPr lang="en-GB" altLang="en-US" dirty="0" smtClean="0"/>
              <a:t>Relativism</a:t>
            </a:r>
          </a:p>
          <a:p>
            <a:endParaRPr lang="en-GB" alt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altLang="en-US" dirty="0"/>
              <a:t>Post-Fordism</a:t>
            </a:r>
          </a:p>
          <a:p>
            <a:pPr lvl="1"/>
            <a:r>
              <a:rPr lang="en-GB" altLang="en-US" dirty="0"/>
              <a:t>Consumerism</a:t>
            </a:r>
          </a:p>
          <a:p>
            <a:pPr lvl="1"/>
            <a:r>
              <a:rPr lang="en-GB" altLang="en-US" dirty="0"/>
              <a:t>Flexibility</a:t>
            </a:r>
          </a:p>
          <a:p>
            <a:r>
              <a:rPr lang="en-GB" altLang="en-US" dirty="0"/>
              <a:t>Pessimism</a:t>
            </a:r>
          </a:p>
          <a:p>
            <a:pPr lvl="1"/>
            <a:r>
              <a:rPr lang="en-GB" altLang="en-US" dirty="0"/>
              <a:t>Anxiety</a:t>
            </a:r>
          </a:p>
          <a:p>
            <a:pPr lvl="1"/>
            <a:r>
              <a:rPr lang="en-GB" altLang="en-US" dirty="0"/>
              <a:t>stress </a:t>
            </a:r>
          </a:p>
          <a:p>
            <a:pPr lvl="1"/>
            <a:r>
              <a:rPr lang="en-GB" altLang="en-US" dirty="0"/>
              <a:t>and doubt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364088" y="602128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(Appleby, 1996)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45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7992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Evaluating Postmodern &amp; Postmodernity</a:t>
            </a:r>
            <a:endParaRPr lang="en-GB" altLang="en-US" dirty="0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en-US" dirty="0" smtClean="0"/>
              <a:t>Provides critical evaluation of modernity and modern thought</a:t>
            </a:r>
          </a:p>
          <a:p>
            <a:r>
              <a:rPr lang="en-GB" altLang="en-US" dirty="0" smtClean="0"/>
              <a:t>Draws attention to the </a:t>
            </a:r>
          </a:p>
          <a:p>
            <a:pPr lvl="1"/>
            <a:r>
              <a:rPr lang="en-GB" altLang="en-US" dirty="0" smtClean="0"/>
              <a:t>dehumanising and </a:t>
            </a:r>
          </a:p>
          <a:p>
            <a:pPr lvl="1"/>
            <a:r>
              <a:rPr lang="en-GB" altLang="en-US" dirty="0" smtClean="0"/>
              <a:t>irrational features of </a:t>
            </a:r>
          </a:p>
          <a:p>
            <a:pPr lvl="1"/>
            <a:r>
              <a:rPr lang="en-GB" altLang="en-US" dirty="0" smtClean="0"/>
              <a:t>modern rational organisation</a:t>
            </a:r>
          </a:p>
          <a:p>
            <a:pPr lvl="2"/>
            <a:r>
              <a:rPr lang="en-GB" altLang="en-US" dirty="0" smtClean="0"/>
              <a:t>see Marx, Weber, Simmel, Ritzer etc</a:t>
            </a:r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5364088" y="602128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(Appleby, 1996)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46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4013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Evaluating Postmodern &amp; Postmodernity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Challenges the </a:t>
            </a:r>
          </a:p>
          <a:p>
            <a:pPr lvl="1"/>
            <a:r>
              <a:rPr lang="en-GB" altLang="en-US" dirty="0"/>
              <a:t>ethno-centric assumptions of </a:t>
            </a:r>
          </a:p>
          <a:p>
            <a:pPr lvl="1"/>
            <a:r>
              <a:rPr lang="en-GB" altLang="en-US" dirty="0"/>
              <a:t>Western rationalism</a:t>
            </a:r>
          </a:p>
          <a:p>
            <a:r>
              <a:rPr lang="en-GB" altLang="en-US" dirty="0"/>
              <a:t>Draws attention to the increasingly </a:t>
            </a:r>
          </a:p>
          <a:p>
            <a:pPr lvl="1"/>
            <a:r>
              <a:rPr lang="en-GB" altLang="en-US" dirty="0"/>
              <a:t>Artificial</a:t>
            </a:r>
          </a:p>
          <a:p>
            <a:pPr lvl="1"/>
            <a:r>
              <a:rPr lang="en-GB" altLang="en-US" dirty="0"/>
              <a:t>Superficial</a:t>
            </a:r>
          </a:p>
          <a:p>
            <a:pPr lvl="1"/>
            <a:r>
              <a:rPr lang="en-GB" altLang="en-US" dirty="0"/>
              <a:t>‘mythical’ nature of contemporary culture and lived environment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364088" y="602128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(Appleby, 1996)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47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5486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Relativism &amp; Radical</a:t>
            </a:r>
            <a:br>
              <a:rPr lang="en-GB" altLang="en-US" dirty="0" smtClean="0"/>
            </a:br>
            <a:r>
              <a:rPr lang="en-GB" altLang="en-US" dirty="0" smtClean="0"/>
              <a:t>Constructionism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en-US" dirty="0" smtClean="0"/>
              <a:t>If there is no privileged standpoint</a:t>
            </a:r>
          </a:p>
          <a:p>
            <a:pPr lvl="1"/>
            <a:r>
              <a:rPr lang="en-GB" altLang="en-US" dirty="0" smtClean="0"/>
              <a:t>no possibility of objective knowledge</a:t>
            </a:r>
          </a:p>
          <a:p>
            <a:pPr lvl="1"/>
            <a:r>
              <a:rPr lang="en-GB" altLang="en-US" dirty="0" smtClean="0"/>
              <a:t>then why postmodern theory?</a:t>
            </a:r>
          </a:p>
          <a:p>
            <a:r>
              <a:rPr lang="en-GB" altLang="en-US" dirty="0" smtClean="0"/>
              <a:t>If all perspectives/versions of reality are equally valid then</a:t>
            </a:r>
          </a:p>
          <a:p>
            <a:pPr lvl="1"/>
            <a:r>
              <a:rPr lang="en-GB" altLang="en-US" dirty="0" smtClean="0"/>
              <a:t>Medical doctor</a:t>
            </a:r>
          </a:p>
          <a:p>
            <a:pPr lvl="1"/>
            <a:r>
              <a:rPr lang="en-GB" altLang="en-US" dirty="0" smtClean="0"/>
              <a:t>Or</a:t>
            </a:r>
          </a:p>
          <a:p>
            <a:pPr lvl="1"/>
            <a:r>
              <a:rPr lang="en-GB" altLang="en-US" dirty="0" smtClean="0"/>
              <a:t>Witch doctor?</a:t>
            </a:r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5364088" y="602128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(Appleby, 1996)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48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7219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Relativism &amp; Radical</a:t>
            </a:r>
            <a:br>
              <a:rPr lang="en-GB" altLang="en-US" dirty="0"/>
            </a:br>
            <a:r>
              <a:rPr lang="en-GB" altLang="en-US" dirty="0"/>
              <a:t>Constructionism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altLang="en-US" dirty="0"/>
              <a:t>Tendency towards solipsism</a:t>
            </a:r>
          </a:p>
          <a:p>
            <a:pPr lvl="1"/>
            <a:r>
              <a:rPr lang="en-GB" altLang="en-US" dirty="0"/>
              <a:t>view that nothing is verifiable beyond one’s own experience</a:t>
            </a:r>
          </a:p>
          <a:p>
            <a:pPr lvl="1"/>
            <a:r>
              <a:rPr lang="en-GB" altLang="en-US" dirty="0"/>
              <a:t>potential for triviality</a:t>
            </a:r>
          </a:p>
          <a:p>
            <a:pPr lvl="1"/>
            <a:r>
              <a:rPr lang="en-GB" altLang="en-US" dirty="0"/>
              <a:t>fatalism and </a:t>
            </a:r>
          </a:p>
          <a:p>
            <a:pPr lvl="1"/>
            <a:r>
              <a:rPr lang="en-GB" altLang="en-US" dirty="0"/>
              <a:t>even nihilism</a:t>
            </a:r>
          </a:p>
          <a:p>
            <a:r>
              <a:rPr lang="en-GB" altLang="en-US" dirty="0"/>
              <a:t>No recipe or hope for </a:t>
            </a:r>
          </a:p>
          <a:p>
            <a:pPr lvl="1"/>
            <a:r>
              <a:rPr lang="en-GB" altLang="en-US" dirty="0"/>
              <a:t>social advancement</a:t>
            </a:r>
          </a:p>
          <a:p>
            <a:pPr lvl="1"/>
            <a:r>
              <a:rPr lang="en-GB" altLang="en-US" dirty="0"/>
              <a:t>improvement criteria for judgement of </a:t>
            </a:r>
          </a:p>
          <a:p>
            <a:pPr lvl="1"/>
            <a:r>
              <a:rPr lang="en-GB" altLang="en-US" dirty="0"/>
              <a:t>ideas, values, morality</a:t>
            </a:r>
          </a:p>
          <a:p>
            <a:r>
              <a:rPr lang="en-GB" altLang="en-US" dirty="0"/>
              <a:t>Anomie and meaninglessness </a:t>
            </a:r>
          </a:p>
          <a:p>
            <a:r>
              <a:rPr lang="en-GB" altLang="en-US" dirty="0"/>
              <a:t>Just Babel? </a:t>
            </a:r>
          </a:p>
          <a:p>
            <a:pPr lvl="1"/>
            <a:r>
              <a:rPr lang="en-GB" altLang="en-US" dirty="0"/>
              <a:t>Pretentious Irrational Nonsense (Chomsky, Sokal etc.)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364088" y="602128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(Appleby, 1996)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49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90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End of Meta-narratives?</a:t>
            </a:r>
            <a:endParaRPr lang="en-GB" altLang="en-US" dirty="0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smtClean="0"/>
              <a:t>What about -</a:t>
            </a:r>
          </a:p>
          <a:p>
            <a:endParaRPr lang="en-GB" altLang="en-US" dirty="0" smtClean="0"/>
          </a:p>
          <a:p>
            <a:pPr lvl="1"/>
            <a:r>
              <a:rPr lang="en-GB" altLang="en-US" dirty="0" smtClean="0"/>
              <a:t>Globalization</a:t>
            </a:r>
          </a:p>
          <a:p>
            <a:pPr lvl="1"/>
            <a:r>
              <a:rPr lang="en-GB" altLang="en-US" dirty="0" smtClean="0"/>
              <a:t>Neo-liberalism</a:t>
            </a:r>
          </a:p>
          <a:p>
            <a:pPr lvl="1"/>
            <a:r>
              <a:rPr lang="en-GB" altLang="en-US" dirty="0" smtClean="0"/>
              <a:t>Liberal Democracy</a:t>
            </a:r>
          </a:p>
          <a:p>
            <a:pPr lvl="1"/>
            <a:r>
              <a:rPr lang="en-GB" altLang="en-US" dirty="0" smtClean="0"/>
              <a:t>Religion</a:t>
            </a:r>
          </a:p>
          <a:p>
            <a:pPr lvl="2"/>
            <a:r>
              <a:rPr lang="en-GB" altLang="en-US" dirty="0" smtClean="0"/>
              <a:t>Secularization </a:t>
            </a:r>
          </a:p>
          <a:p>
            <a:pPr lvl="2"/>
            <a:r>
              <a:rPr lang="en-GB" altLang="en-US" dirty="0" smtClean="0"/>
              <a:t>or Desecularization?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364088" y="602128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(Appleby, 1996)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50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1877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Appleby, JO (1999) </a:t>
            </a:r>
            <a:r>
              <a:rPr lang="en-GB" i="1" dirty="0" smtClean="0"/>
              <a:t>Knowledge and Postmodernism in Historical Perspective</a:t>
            </a:r>
            <a:r>
              <a:rPr lang="en-GB" dirty="0" smtClean="0"/>
              <a:t>, New York: Routledge.</a:t>
            </a:r>
          </a:p>
          <a:p>
            <a:r>
              <a:rPr lang="en-GB" dirty="0" smtClean="0"/>
              <a:t>Archer MS (1991) ‘Sociology for One World: Unity and Diversity’, </a:t>
            </a:r>
            <a:r>
              <a:rPr lang="en-GB" i="1" dirty="0" smtClean="0"/>
              <a:t>International Sociology</a:t>
            </a:r>
            <a:r>
              <a:rPr lang="en-GB" dirty="0" smtClean="0"/>
              <a:t>, Vol. 6, No. 2, pp. 131-147.</a:t>
            </a:r>
          </a:p>
          <a:p>
            <a:r>
              <a:rPr lang="en-GB" dirty="0" smtClean="0"/>
              <a:t>Baudrillard, J (2001) </a:t>
            </a:r>
            <a:r>
              <a:rPr lang="en-GB" i="1" dirty="0" smtClean="0"/>
              <a:t>Selected Writings</a:t>
            </a:r>
            <a:r>
              <a:rPr lang="en-GB" dirty="0" smtClean="0"/>
              <a:t>, Stanford, CA: Stanford University Press.</a:t>
            </a:r>
          </a:p>
          <a:p>
            <a:r>
              <a:rPr lang="en-GB" dirty="0" smtClean="0"/>
              <a:t>Bauman, z (2013) </a:t>
            </a:r>
            <a:r>
              <a:rPr lang="en-GB" i="1" dirty="0" smtClean="0"/>
              <a:t>Liquid Modernity</a:t>
            </a:r>
            <a:r>
              <a:rPr lang="en-GB" dirty="0" smtClean="0"/>
              <a:t>, Cambridge: Polity Press.</a:t>
            </a:r>
          </a:p>
          <a:p>
            <a:r>
              <a:rPr lang="en-GB" dirty="0" smtClean="0"/>
              <a:t>Cooper, R &amp; Burrell, G (1988) ‘Modernism, Postmodernism and Organizational Analysis: An Introduction’ , </a:t>
            </a:r>
            <a:r>
              <a:rPr lang="en-GB" i="1" dirty="0" smtClean="0"/>
              <a:t>Organization Studies</a:t>
            </a:r>
            <a:r>
              <a:rPr lang="en-GB" dirty="0" smtClean="0"/>
              <a:t>, Vol. 9,  No. 1, pp. 91-112.</a:t>
            </a:r>
          </a:p>
          <a:p>
            <a:r>
              <a:rPr lang="fr-FR" dirty="0" smtClean="0"/>
              <a:t>Derrida, J (1991) </a:t>
            </a:r>
            <a:r>
              <a:rPr lang="fr-FR" i="1" dirty="0" smtClean="0"/>
              <a:t>Jacques Derrida,</a:t>
            </a:r>
            <a:r>
              <a:rPr lang="fr-FR" dirty="0" smtClean="0"/>
              <a:t> Chicago: Chicago University Press.</a:t>
            </a:r>
            <a:endParaRPr lang="en-GB" dirty="0" smtClean="0"/>
          </a:p>
          <a:p>
            <a:r>
              <a:rPr lang="en-GB" dirty="0" smtClean="0"/>
              <a:t>Foucault, M (2012) </a:t>
            </a:r>
            <a:r>
              <a:rPr lang="en-GB" i="1" dirty="0" smtClean="0"/>
              <a:t>Discipline and Punish: The Birth of the Person</a:t>
            </a:r>
            <a:r>
              <a:rPr lang="en-GB" dirty="0" smtClean="0"/>
              <a:t>, Knopf Doubleday Publishing Group</a:t>
            </a:r>
          </a:p>
          <a:p>
            <a:r>
              <a:rPr lang="en-GB" dirty="0" smtClean="0"/>
              <a:t>Giddens A (2008) </a:t>
            </a:r>
            <a:r>
              <a:rPr lang="en-GB" i="1" dirty="0" smtClean="0"/>
              <a:t>Modernity and Self-Identity: Self and Society in the Late Modern Age</a:t>
            </a:r>
            <a:r>
              <a:rPr lang="en-GB" dirty="0" smtClean="0"/>
              <a:t>, Cambridge: Polity Press.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51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2611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Gouldner, AW (1973) ‘Romanticism and Classicism: Deep Structures in Social Science’, in for </a:t>
            </a:r>
            <a:r>
              <a:rPr lang="en-GB" i="1" dirty="0" smtClean="0"/>
              <a:t>Sociology: Renewal and Critique in Sociology Today, </a:t>
            </a:r>
            <a:r>
              <a:rPr lang="en-GB" dirty="0" smtClean="0"/>
              <a:t>New York: Basic Books</a:t>
            </a:r>
          </a:p>
          <a:p>
            <a:r>
              <a:rPr lang="en-GB" dirty="0" smtClean="0"/>
              <a:t>Jencks, C (2007) </a:t>
            </a:r>
            <a:r>
              <a:rPr lang="en-GB" i="1" dirty="0" smtClean="0"/>
              <a:t>Critical Modernism, </a:t>
            </a:r>
            <a:r>
              <a:rPr lang="en-GB" dirty="0" smtClean="0"/>
              <a:t>Willey.</a:t>
            </a:r>
          </a:p>
          <a:p>
            <a:r>
              <a:rPr lang="en-GB" dirty="0" smtClean="0"/>
              <a:t>Lash S (1990) </a:t>
            </a:r>
            <a:r>
              <a:rPr lang="en-GB" i="1" dirty="0" smtClean="0"/>
              <a:t>Sociology of Postmodernism</a:t>
            </a:r>
            <a:r>
              <a:rPr lang="en-GB" dirty="0" smtClean="0"/>
              <a:t>, Abingdon, Oxon: Routledge.</a:t>
            </a:r>
          </a:p>
          <a:p>
            <a:r>
              <a:rPr lang="en-GB" dirty="0" smtClean="0"/>
              <a:t>Lyotard, J-F (1984) </a:t>
            </a:r>
            <a:r>
              <a:rPr lang="en-GB" i="1" dirty="0" smtClean="0"/>
              <a:t>The Postmodern Condition: A Report on Knowledge. </a:t>
            </a:r>
            <a:r>
              <a:rPr lang="en-GB" dirty="0" smtClean="0"/>
              <a:t>Minneapolis: U of Minnesota.</a:t>
            </a:r>
          </a:p>
          <a:p>
            <a:r>
              <a:rPr lang="en-GB" dirty="0" smtClean="0"/>
              <a:t>Manderson, D (2012) </a:t>
            </a:r>
            <a:r>
              <a:rPr lang="en-GB" i="1" dirty="0" smtClean="0"/>
              <a:t>The Legacy of Modernism and the Rule of Law: The Legacy of Modernism</a:t>
            </a:r>
            <a:r>
              <a:rPr lang="en-GB" dirty="0" smtClean="0"/>
              <a:t>, Abingdon, Oxon: Routledge</a:t>
            </a:r>
          </a:p>
          <a:p>
            <a:r>
              <a:rPr lang="en-GB" dirty="0" smtClean="0"/>
              <a:t>Parsons, T (1967) </a:t>
            </a:r>
            <a:r>
              <a:rPr lang="en-GB" i="1" dirty="0" smtClean="0"/>
              <a:t>Sociological Theory and Modern Society</a:t>
            </a:r>
            <a:r>
              <a:rPr lang="en-GB" dirty="0" smtClean="0"/>
              <a:t>, New York: Forum.</a:t>
            </a:r>
          </a:p>
          <a:p>
            <a:r>
              <a:rPr lang="en-GB" dirty="0" smtClean="0"/>
              <a:t>Woods, T (1999) </a:t>
            </a:r>
            <a:r>
              <a:rPr lang="en-GB" i="1" dirty="0" smtClean="0"/>
              <a:t>Beginning Postmodernism</a:t>
            </a:r>
            <a:r>
              <a:rPr lang="en-GB" dirty="0" smtClean="0"/>
              <a:t>, Manchester: Manchester University Press.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4D37A-C89B-4847-84BD-293C0CB8B02D}" type="slidenum">
              <a:rPr lang="en-GB" smtClean="0"/>
              <a:t>52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4680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108</TotalTime>
  <Words>2244</Words>
  <Application>Microsoft Office PowerPoint</Application>
  <PresentationFormat>On-screen Show (4:3)</PresentationFormat>
  <Paragraphs>561</Paragraphs>
  <Slides>52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3" baseType="lpstr">
      <vt:lpstr>Austin</vt:lpstr>
      <vt:lpstr>SJSI4017:  The Landscape of Social Inclusion</vt:lpstr>
      <vt:lpstr>What is Postmodernism?</vt:lpstr>
      <vt:lpstr>The Enlightenment</vt:lpstr>
      <vt:lpstr>Romanticism</vt:lpstr>
      <vt:lpstr>Modern Society</vt:lpstr>
      <vt:lpstr>Modern Society</vt:lpstr>
      <vt:lpstr>Modern Thought</vt:lpstr>
      <vt:lpstr>Monsieur Lyotard What’s the Difference?</vt:lpstr>
      <vt:lpstr>Key Features of Modernism</vt:lpstr>
      <vt:lpstr>Key Features of Postmodernism</vt:lpstr>
      <vt:lpstr>Key Features of Postmodernism</vt:lpstr>
      <vt:lpstr>How does Postmodernism Work?</vt:lpstr>
      <vt:lpstr>How does Postmodernism Work?</vt:lpstr>
      <vt:lpstr>How does Postmodernism Work?</vt:lpstr>
      <vt:lpstr>How does Postmodernism Work?</vt:lpstr>
      <vt:lpstr>Modernism  Legal Theory- Rule of Law</vt:lpstr>
      <vt:lpstr>Modernism Legal Theory- Rule of Law</vt:lpstr>
      <vt:lpstr>Modernism Legal Theory- Rule of Law</vt:lpstr>
      <vt:lpstr>Postmodernism Legal Theory- Rule of Law</vt:lpstr>
      <vt:lpstr>Postmodernism Legal Theory- Rule of Law</vt:lpstr>
      <vt:lpstr>Postmodernism Legal Theory- Rule of Law</vt:lpstr>
      <vt:lpstr>Postmodernism Legal Theory- Rule of Law</vt:lpstr>
      <vt:lpstr>Postmodernism Legal Theory- Rule of Law</vt:lpstr>
      <vt:lpstr>Postmodernism Postmodernity</vt:lpstr>
      <vt:lpstr>Modernism &amp; Postmodernism Historical Background</vt:lpstr>
      <vt:lpstr>Modernism &amp; Postmodernism Historical Background</vt:lpstr>
      <vt:lpstr>Critical Modernism</vt:lpstr>
      <vt:lpstr>Jurgen Habermas</vt:lpstr>
      <vt:lpstr>Anthony Giddens (2008)</vt:lpstr>
      <vt:lpstr>Anthony Giddens (2008)</vt:lpstr>
      <vt:lpstr>Evaluating Modernism &amp; Modernity: Positives</vt:lpstr>
      <vt:lpstr>Evaluating Modernism &amp; Modernity: Negatives</vt:lpstr>
      <vt:lpstr>Evaluating Modernism &amp; Modernity: Negatives</vt:lpstr>
      <vt:lpstr>Evaluating Modernism &amp; Modernity: Negatives</vt:lpstr>
      <vt:lpstr>Postmodernism</vt:lpstr>
      <vt:lpstr>Postmodernists Reject</vt:lpstr>
      <vt:lpstr>Postmodernists Reject</vt:lpstr>
      <vt:lpstr>Postmodernists Reject</vt:lpstr>
      <vt:lpstr>Michel Foucault (2012) Post-Structuralism</vt:lpstr>
      <vt:lpstr>Jacques Derrida (1999) Post-Structuralism</vt:lpstr>
      <vt:lpstr>Jean-François Lyotard (1984)</vt:lpstr>
      <vt:lpstr>Jean Baudrillard (2001)</vt:lpstr>
      <vt:lpstr>Zigmunt Baumann (2013)</vt:lpstr>
      <vt:lpstr>Postmodern Society  Postmodernity</vt:lpstr>
      <vt:lpstr>Postmodern Society Postmodernity</vt:lpstr>
      <vt:lpstr>Evaluating Postmodern &amp; Postmodernity</vt:lpstr>
      <vt:lpstr>Evaluating Postmodern &amp; Postmodernity</vt:lpstr>
      <vt:lpstr>Relativism &amp; Radical Constructionism</vt:lpstr>
      <vt:lpstr>Relativism &amp; Radical Constructionism</vt:lpstr>
      <vt:lpstr>End of Meta-narratives?</vt:lpstr>
      <vt:lpstr>Reference List</vt:lpstr>
      <vt:lpstr>Reference List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SJSI4017:  The Landscape of Social Inclusion</dc:title>
  <dc:creator>Caroline</dc:creator>
  <cp:lastModifiedBy>Administrator</cp:lastModifiedBy>
  <cp:revision>19</cp:revision>
  <dcterms:created xsi:type="dcterms:W3CDTF">2014-01-22T13:22:00Z</dcterms:created>
  <dcterms:modified xsi:type="dcterms:W3CDTF">2015-01-27T10:59:28Z</dcterms:modified>
</cp:coreProperties>
</file>