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29"/>
  </p:notesMasterIdLst>
  <p:sldIdLst>
    <p:sldId id="256" r:id="rId5"/>
    <p:sldId id="342" r:id="rId6"/>
    <p:sldId id="277" r:id="rId7"/>
    <p:sldId id="340" r:id="rId8"/>
    <p:sldId id="341" r:id="rId9"/>
    <p:sldId id="264" r:id="rId10"/>
    <p:sldId id="270" r:id="rId11"/>
    <p:sldId id="291" r:id="rId12"/>
    <p:sldId id="293" r:id="rId13"/>
    <p:sldId id="271" r:id="rId14"/>
    <p:sldId id="313" r:id="rId15"/>
    <p:sldId id="314" r:id="rId16"/>
    <p:sldId id="317" r:id="rId17"/>
    <p:sldId id="266" r:id="rId18"/>
    <p:sldId id="328" r:id="rId19"/>
    <p:sldId id="329" r:id="rId20"/>
    <p:sldId id="330" r:id="rId21"/>
    <p:sldId id="332" r:id="rId22"/>
    <p:sldId id="333" r:id="rId23"/>
    <p:sldId id="334" r:id="rId24"/>
    <p:sldId id="335" r:id="rId25"/>
    <p:sldId id="272" r:id="rId26"/>
    <p:sldId id="343" r:id="rId27"/>
    <p:sldId id="344" r:id="rId2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056B099-325D-B3F4-6211-71A29F542AF5}" v="6" dt="2024-12-06T14:17:52.242"/>
    <p1510:client id="{0AA48B53-20D0-9538-DD28-E11BB380867E}" v="35" dt="2024-12-06T14:10:57.996"/>
    <p1510:client id="{64B16C19-965E-C484-70CB-D64E46673DDF}" v="394" dt="2024-12-05T19:47:32.361"/>
    <p1510:client id="{6F820C19-C7B2-D2B3-002E-4FFFEBD98852}" v="1579" dt="2024-12-06T11:45:49.398"/>
    <p1510:client id="{7BF471AE-84F4-4C91-B309-AC8BE3F337B7}" v="8244" dt="2024-12-06T14:17:54.959"/>
    <p1510:client id="{84AE2E1D-4A48-4737-DD80-D33D08F2D5D1}" v="821" dt="2024-12-06T10:47:53.125"/>
    <p1510:client id="{892C02F9-9F85-4F10-AD1F-E0C9458D4057}" v="1" dt="2024-12-06T14:46:57.345"/>
    <p1510:client id="{987E914C-22A6-3E55-7F00-050D566A0A9A}" v="1564" dt="2024-12-05T22:38:58.915"/>
    <p1510:client id="{B7D1F315-4ED4-BF54-9EB3-E88E11E1E583}" v="22" dt="2024-12-06T14:12:48.427"/>
    <p1510:client id="{D882A4D7-380C-4454-83F2-2DCA19E2FBB3}" v="4974" dt="2024-12-06T14:00:56.390"/>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59" d="100"/>
          <a:sy n="59" d="100"/>
        </p:scale>
        <p:origin x="940" y="5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34" Type="http://schemas.microsoft.com/office/2016/11/relationships/changesInfo" Target="changesInfos/changesInfo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notesMaster" Target="notesMasters/notesMaster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theme" Target="theme/theme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presProps" Target="presProps.xml"/><Relationship Id="rId35" Type="http://schemas.microsoft.com/office/2015/10/relationships/revisionInfo" Target="revisionInfo.xml"/><Relationship Id="rId8" Type="http://schemas.openxmlformats.org/officeDocument/2006/relationships/slide" Target="slides/slide4.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Hannah James" userId="56d4a17445907ef1" providerId="LiveId" clId="{892C02F9-9F85-4F10-AD1F-E0C9458D4057}"/>
    <pc:docChg chg="addSld delSld modSld">
      <pc:chgData name="Hannah James" userId="56d4a17445907ef1" providerId="LiveId" clId="{892C02F9-9F85-4F10-AD1F-E0C9458D4057}" dt="2024-12-06T14:47:06.026" v="59" actId="2696"/>
      <pc:docMkLst>
        <pc:docMk/>
      </pc:docMkLst>
      <pc:sldChg chg="del">
        <pc:chgData name="Hannah James" userId="56d4a17445907ef1" providerId="LiveId" clId="{892C02F9-9F85-4F10-AD1F-E0C9458D4057}" dt="2024-12-06T14:41:22.834" v="1" actId="2696"/>
        <pc:sldMkLst>
          <pc:docMk/>
          <pc:sldMk cId="811208694" sldId="257"/>
        </pc:sldMkLst>
      </pc:sldChg>
      <pc:sldChg chg="del">
        <pc:chgData name="Hannah James" userId="56d4a17445907ef1" providerId="LiveId" clId="{892C02F9-9F85-4F10-AD1F-E0C9458D4057}" dt="2024-12-06T14:43:44.832" v="50" actId="47"/>
        <pc:sldMkLst>
          <pc:docMk/>
          <pc:sldMk cId="1227183458" sldId="258"/>
        </pc:sldMkLst>
      </pc:sldChg>
      <pc:sldChg chg="del">
        <pc:chgData name="Hannah James" userId="56d4a17445907ef1" providerId="LiveId" clId="{892C02F9-9F85-4F10-AD1F-E0C9458D4057}" dt="2024-12-06T14:41:32.005" v="4" actId="2696"/>
        <pc:sldMkLst>
          <pc:docMk/>
          <pc:sldMk cId="3301982266" sldId="259"/>
        </pc:sldMkLst>
      </pc:sldChg>
      <pc:sldChg chg="del">
        <pc:chgData name="Hannah James" userId="56d4a17445907ef1" providerId="LiveId" clId="{892C02F9-9F85-4F10-AD1F-E0C9458D4057}" dt="2024-12-06T14:41:48.934" v="10" actId="47"/>
        <pc:sldMkLst>
          <pc:docMk/>
          <pc:sldMk cId="2700279419" sldId="261"/>
        </pc:sldMkLst>
      </pc:sldChg>
      <pc:sldChg chg="del">
        <pc:chgData name="Hannah James" userId="56d4a17445907ef1" providerId="LiveId" clId="{892C02F9-9F85-4F10-AD1F-E0C9458D4057}" dt="2024-12-06T14:41:24.763" v="2" actId="2696"/>
        <pc:sldMkLst>
          <pc:docMk/>
          <pc:sldMk cId="1545065452" sldId="262"/>
        </pc:sldMkLst>
      </pc:sldChg>
      <pc:sldChg chg="del">
        <pc:chgData name="Hannah James" userId="56d4a17445907ef1" providerId="LiveId" clId="{892C02F9-9F85-4F10-AD1F-E0C9458D4057}" dt="2024-12-06T14:42:00.425" v="22" actId="47"/>
        <pc:sldMkLst>
          <pc:docMk/>
          <pc:sldMk cId="2954147111" sldId="263"/>
        </pc:sldMkLst>
      </pc:sldChg>
      <pc:sldChg chg="del">
        <pc:chgData name="Hannah James" userId="56d4a17445907ef1" providerId="LiveId" clId="{892C02F9-9F85-4F10-AD1F-E0C9458D4057}" dt="2024-12-06T14:42:49.501" v="39" actId="47"/>
        <pc:sldMkLst>
          <pc:docMk/>
          <pc:sldMk cId="1595930665" sldId="268"/>
        </pc:sldMkLst>
      </pc:sldChg>
      <pc:sldChg chg="del">
        <pc:chgData name="Hannah James" userId="56d4a17445907ef1" providerId="LiveId" clId="{892C02F9-9F85-4F10-AD1F-E0C9458D4057}" dt="2024-12-06T14:43:51.709" v="52" actId="47"/>
        <pc:sldMkLst>
          <pc:docMk/>
          <pc:sldMk cId="2023614180" sldId="269"/>
        </pc:sldMkLst>
      </pc:sldChg>
      <pc:sldChg chg="delSp add del setBg delDesignElem">
        <pc:chgData name="Hannah James" userId="56d4a17445907ef1" providerId="LiveId" clId="{892C02F9-9F85-4F10-AD1F-E0C9458D4057}" dt="2024-12-06T14:46:57.343" v="58"/>
        <pc:sldMkLst>
          <pc:docMk/>
          <pc:sldMk cId="2179398955" sldId="271"/>
        </pc:sldMkLst>
        <pc:spChg chg="del">
          <ac:chgData name="Hannah James" userId="56d4a17445907ef1" providerId="LiveId" clId="{892C02F9-9F85-4F10-AD1F-E0C9458D4057}" dt="2024-12-06T14:46:57.343" v="58"/>
          <ac:spMkLst>
            <pc:docMk/>
            <pc:sldMk cId="2179398955" sldId="271"/>
            <ac:spMk id="38" creationId="{3AFE8227-C443-417B-BA91-520EB1EF4559}"/>
          </ac:spMkLst>
        </pc:spChg>
        <pc:spChg chg="del">
          <ac:chgData name="Hannah James" userId="56d4a17445907ef1" providerId="LiveId" clId="{892C02F9-9F85-4F10-AD1F-E0C9458D4057}" dt="2024-12-06T14:46:57.343" v="58"/>
          <ac:spMkLst>
            <pc:docMk/>
            <pc:sldMk cId="2179398955" sldId="271"/>
            <ac:spMk id="40" creationId="{907741FC-B544-4A6E-B831-6789D042333D}"/>
          </ac:spMkLst>
        </pc:spChg>
        <pc:spChg chg="del">
          <ac:chgData name="Hannah James" userId="56d4a17445907ef1" providerId="LiveId" clId="{892C02F9-9F85-4F10-AD1F-E0C9458D4057}" dt="2024-12-06T14:46:57.343" v="58"/>
          <ac:spMkLst>
            <pc:docMk/>
            <pc:sldMk cId="2179398955" sldId="271"/>
            <ac:spMk id="42" creationId="{3F0BE7ED-7814-4273-B18A-F26CC0380380}"/>
          </ac:spMkLst>
        </pc:spChg>
      </pc:sldChg>
      <pc:sldChg chg="del">
        <pc:chgData name="Hannah James" userId="56d4a17445907ef1" providerId="LiveId" clId="{892C02F9-9F85-4F10-AD1F-E0C9458D4057}" dt="2024-12-06T14:41:56.062" v="19" actId="47"/>
        <pc:sldMkLst>
          <pc:docMk/>
          <pc:sldMk cId="2403442881" sldId="273"/>
        </pc:sldMkLst>
      </pc:sldChg>
      <pc:sldChg chg="del">
        <pc:chgData name="Hannah James" userId="56d4a17445907ef1" providerId="LiveId" clId="{892C02F9-9F85-4F10-AD1F-E0C9458D4057}" dt="2024-12-06T14:43:38.833" v="48" actId="47"/>
        <pc:sldMkLst>
          <pc:docMk/>
          <pc:sldMk cId="932491963" sldId="274"/>
        </pc:sldMkLst>
      </pc:sldChg>
      <pc:sldChg chg="del">
        <pc:chgData name="Hannah James" userId="56d4a17445907ef1" providerId="LiveId" clId="{892C02F9-9F85-4F10-AD1F-E0C9458D4057}" dt="2024-12-06T14:41:20.355" v="0" actId="2696"/>
        <pc:sldMkLst>
          <pc:docMk/>
          <pc:sldMk cId="3423116837" sldId="276"/>
        </pc:sldMkLst>
      </pc:sldChg>
      <pc:sldChg chg="del">
        <pc:chgData name="Hannah James" userId="56d4a17445907ef1" providerId="LiveId" clId="{892C02F9-9F85-4F10-AD1F-E0C9458D4057}" dt="2024-12-06T14:41:27.762" v="3" actId="2696"/>
        <pc:sldMkLst>
          <pc:docMk/>
          <pc:sldMk cId="2055556260" sldId="278"/>
        </pc:sldMkLst>
      </pc:sldChg>
      <pc:sldChg chg="del">
        <pc:chgData name="Hannah James" userId="56d4a17445907ef1" providerId="LiveId" clId="{892C02F9-9F85-4F10-AD1F-E0C9458D4057}" dt="2024-12-06T14:41:52.657" v="15" actId="47"/>
        <pc:sldMkLst>
          <pc:docMk/>
          <pc:sldMk cId="998026921" sldId="280"/>
        </pc:sldMkLst>
      </pc:sldChg>
      <pc:sldChg chg="del">
        <pc:chgData name="Hannah James" userId="56d4a17445907ef1" providerId="LiveId" clId="{892C02F9-9F85-4F10-AD1F-E0C9458D4057}" dt="2024-12-06T14:42:04.066" v="25" actId="47"/>
        <pc:sldMkLst>
          <pc:docMk/>
          <pc:sldMk cId="2018348379" sldId="281"/>
        </pc:sldMkLst>
      </pc:sldChg>
      <pc:sldChg chg="del">
        <pc:chgData name="Hannah James" userId="56d4a17445907ef1" providerId="LiveId" clId="{892C02F9-9F85-4F10-AD1F-E0C9458D4057}" dt="2024-12-06T14:42:57.846" v="40" actId="47"/>
        <pc:sldMkLst>
          <pc:docMk/>
          <pc:sldMk cId="3060981568" sldId="282"/>
        </pc:sldMkLst>
      </pc:sldChg>
      <pc:sldChg chg="del">
        <pc:chgData name="Hannah James" userId="56d4a17445907ef1" providerId="LiveId" clId="{892C02F9-9F85-4F10-AD1F-E0C9458D4057}" dt="2024-12-06T14:43:22.634" v="46" actId="47"/>
        <pc:sldMkLst>
          <pc:docMk/>
          <pc:sldMk cId="2543100744" sldId="283"/>
        </pc:sldMkLst>
      </pc:sldChg>
      <pc:sldChg chg="del">
        <pc:chgData name="Hannah James" userId="56d4a17445907ef1" providerId="LiveId" clId="{892C02F9-9F85-4F10-AD1F-E0C9458D4057}" dt="2024-12-06T14:42:18.570" v="30" actId="47"/>
        <pc:sldMkLst>
          <pc:docMk/>
          <pc:sldMk cId="1656408226" sldId="285"/>
        </pc:sldMkLst>
      </pc:sldChg>
      <pc:sldChg chg="del">
        <pc:chgData name="Hannah James" userId="56d4a17445907ef1" providerId="LiveId" clId="{892C02F9-9F85-4F10-AD1F-E0C9458D4057}" dt="2024-12-06T14:42:26.283" v="32" actId="47"/>
        <pc:sldMkLst>
          <pc:docMk/>
          <pc:sldMk cId="3927816737" sldId="286"/>
        </pc:sldMkLst>
      </pc:sldChg>
      <pc:sldChg chg="del">
        <pc:chgData name="Hannah James" userId="56d4a17445907ef1" providerId="LiveId" clId="{892C02F9-9F85-4F10-AD1F-E0C9458D4057}" dt="2024-12-06T14:41:56.833" v="20" actId="47"/>
        <pc:sldMkLst>
          <pc:docMk/>
          <pc:sldMk cId="122938244" sldId="287"/>
        </pc:sldMkLst>
      </pc:sldChg>
      <pc:sldChg chg="del">
        <pc:chgData name="Hannah James" userId="56d4a17445907ef1" providerId="LiveId" clId="{892C02F9-9F85-4F10-AD1F-E0C9458D4057}" dt="2024-12-06T14:41:57.645" v="21" actId="47"/>
        <pc:sldMkLst>
          <pc:docMk/>
          <pc:sldMk cId="3671461189" sldId="288"/>
        </pc:sldMkLst>
      </pc:sldChg>
      <pc:sldChg chg="del">
        <pc:chgData name="Hannah James" userId="56d4a17445907ef1" providerId="LiveId" clId="{892C02F9-9F85-4F10-AD1F-E0C9458D4057}" dt="2024-12-06T14:43:55.872" v="53" actId="47"/>
        <pc:sldMkLst>
          <pc:docMk/>
          <pc:sldMk cId="728197450" sldId="289"/>
        </pc:sldMkLst>
      </pc:sldChg>
      <pc:sldChg chg="del">
        <pc:chgData name="Hannah James" userId="56d4a17445907ef1" providerId="LiveId" clId="{892C02F9-9F85-4F10-AD1F-E0C9458D4057}" dt="2024-12-06T14:42:30.464" v="33" actId="47"/>
        <pc:sldMkLst>
          <pc:docMk/>
          <pc:sldMk cId="1607673028" sldId="290"/>
        </pc:sldMkLst>
      </pc:sldChg>
      <pc:sldChg chg="del">
        <pc:chgData name="Hannah James" userId="56d4a17445907ef1" providerId="LiveId" clId="{892C02F9-9F85-4F10-AD1F-E0C9458D4057}" dt="2024-12-06T14:42:16.422" v="29" actId="47"/>
        <pc:sldMkLst>
          <pc:docMk/>
          <pc:sldMk cId="4116759910" sldId="296"/>
        </pc:sldMkLst>
      </pc:sldChg>
      <pc:sldChg chg="del">
        <pc:chgData name="Hannah James" userId="56d4a17445907ef1" providerId="LiveId" clId="{892C02F9-9F85-4F10-AD1F-E0C9458D4057}" dt="2024-12-06T14:42:39.898" v="35" actId="47"/>
        <pc:sldMkLst>
          <pc:docMk/>
          <pc:sldMk cId="2685506448" sldId="298"/>
        </pc:sldMkLst>
      </pc:sldChg>
      <pc:sldChg chg="del">
        <pc:chgData name="Hannah James" userId="56d4a17445907ef1" providerId="LiveId" clId="{892C02F9-9F85-4F10-AD1F-E0C9458D4057}" dt="2024-12-06T14:42:41.239" v="36" actId="47"/>
        <pc:sldMkLst>
          <pc:docMk/>
          <pc:sldMk cId="888423561" sldId="299"/>
        </pc:sldMkLst>
      </pc:sldChg>
      <pc:sldChg chg="del">
        <pc:chgData name="Hannah James" userId="56d4a17445907ef1" providerId="LiveId" clId="{892C02F9-9F85-4F10-AD1F-E0C9458D4057}" dt="2024-12-06T14:42:42.251" v="37" actId="47"/>
        <pc:sldMkLst>
          <pc:docMk/>
          <pc:sldMk cId="164080972" sldId="300"/>
        </pc:sldMkLst>
      </pc:sldChg>
      <pc:sldChg chg="del">
        <pc:chgData name="Hannah James" userId="56d4a17445907ef1" providerId="LiveId" clId="{892C02F9-9F85-4F10-AD1F-E0C9458D4057}" dt="2024-12-06T14:41:45.705" v="7" actId="47"/>
        <pc:sldMkLst>
          <pc:docMk/>
          <pc:sldMk cId="3956661230" sldId="301"/>
        </pc:sldMkLst>
      </pc:sldChg>
      <pc:sldChg chg="del">
        <pc:chgData name="Hannah James" userId="56d4a17445907ef1" providerId="LiveId" clId="{892C02F9-9F85-4F10-AD1F-E0C9458D4057}" dt="2024-12-06T14:41:47.992" v="9" actId="47"/>
        <pc:sldMkLst>
          <pc:docMk/>
          <pc:sldMk cId="563053287" sldId="302"/>
        </pc:sldMkLst>
      </pc:sldChg>
      <pc:sldChg chg="del">
        <pc:chgData name="Hannah James" userId="56d4a17445907ef1" providerId="LiveId" clId="{892C02F9-9F85-4F10-AD1F-E0C9458D4057}" dt="2024-12-06T14:42:06.248" v="27" actId="47"/>
        <pc:sldMkLst>
          <pc:docMk/>
          <pc:sldMk cId="70208858" sldId="303"/>
        </pc:sldMkLst>
      </pc:sldChg>
      <pc:sldChg chg="del">
        <pc:chgData name="Hannah James" userId="56d4a17445907ef1" providerId="LiveId" clId="{892C02F9-9F85-4F10-AD1F-E0C9458D4057}" dt="2024-12-06T14:42:04.776" v="26" actId="47"/>
        <pc:sldMkLst>
          <pc:docMk/>
          <pc:sldMk cId="1930676220" sldId="305"/>
        </pc:sldMkLst>
      </pc:sldChg>
      <pc:sldChg chg="del">
        <pc:chgData name="Hannah James" userId="56d4a17445907ef1" providerId="LiveId" clId="{892C02F9-9F85-4F10-AD1F-E0C9458D4057}" dt="2024-12-06T14:42:02.856" v="24" actId="47"/>
        <pc:sldMkLst>
          <pc:docMk/>
          <pc:sldMk cId="4251854774" sldId="306"/>
        </pc:sldMkLst>
      </pc:sldChg>
      <pc:sldChg chg="del">
        <pc:chgData name="Hannah James" userId="56d4a17445907ef1" providerId="LiveId" clId="{892C02F9-9F85-4F10-AD1F-E0C9458D4057}" dt="2024-12-06T14:41:54.812" v="18" actId="47"/>
        <pc:sldMkLst>
          <pc:docMk/>
          <pc:sldMk cId="3010951971" sldId="307"/>
        </pc:sldMkLst>
      </pc:sldChg>
      <pc:sldChg chg="del">
        <pc:chgData name="Hannah James" userId="56d4a17445907ef1" providerId="LiveId" clId="{892C02F9-9F85-4F10-AD1F-E0C9458D4057}" dt="2024-12-06T14:41:51.970" v="14" actId="47"/>
        <pc:sldMkLst>
          <pc:docMk/>
          <pc:sldMk cId="2533131283" sldId="308"/>
        </pc:sldMkLst>
      </pc:sldChg>
      <pc:sldChg chg="del">
        <pc:chgData name="Hannah James" userId="56d4a17445907ef1" providerId="LiveId" clId="{892C02F9-9F85-4F10-AD1F-E0C9458D4057}" dt="2024-12-06T14:41:38.311" v="5" actId="2696"/>
        <pc:sldMkLst>
          <pc:docMk/>
          <pc:sldMk cId="229311621" sldId="309"/>
        </pc:sldMkLst>
      </pc:sldChg>
      <pc:sldChg chg="del">
        <pc:chgData name="Hannah James" userId="56d4a17445907ef1" providerId="LiveId" clId="{892C02F9-9F85-4F10-AD1F-E0C9458D4057}" dt="2024-12-06T14:41:53.376" v="16" actId="47"/>
        <pc:sldMkLst>
          <pc:docMk/>
          <pc:sldMk cId="646161579" sldId="310"/>
        </pc:sldMkLst>
      </pc:sldChg>
      <pc:sldChg chg="del">
        <pc:chgData name="Hannah James" userId="56d4a17445907ef1" providerId="LiveId" clId="{892C02F9-9F85-4F10-AD1F-E0C9458D4057}" dt="2024-12-06T14:41:54.072" v="17" actId="47"/>
        <pc:sldMkLst>
          <pc:docMk/>
          <pc:sldMk cId="2392084415" sldId="311"/>
        </pc:sldMkLst>
      </pc:sldChg>
      <pc:sldChg chg="del">
        <pc:chgData name="Hannah James" userId="56d4a17445907ef1" providerId="LiveId" clId="{892C02F9-9F85-4F10-AD1F-E0C9458D4057}" dt="2024-12-06T14:43:47.499" v="51" actId="47"/>
        <pc:sldMkLst>
          <pc:docMk/>
          <pc:sldMk cId="485061039" sldId="312"/>
        </pc:sldMkLst>
      </pc:sldChg>
      <pc:sldChg chg="del">
        <pc:chgData name="Hannah James" userId="56d4a17445907ef1" providerId="LiveId" clId="{892C02F9-9F85-4F10-AD1F-E0C9458D4057}" dt="2024-12-06T14:43:09.811" v="43" actId="47"/>
        <pc:sldMkLst>
          <pc:docMk/>
          <pc:sldMk cId="2981579350" sldId="315"/>
        </pc:sldMkLst>
      </pc:sldChg>
      <pc:sldChg chg="del">
        <pc:chgData name="Hannah James" userId="56d4a17445907ef1" providerId="LiveId" clId="{892C02F9-9F85-4F10-AD1F-E0C9458D4057}" dt="2024-12-06T14:43:13.357" v="44" actId="47"/>
        <pc:sldMkLst>
          <pc:docMk/>
          <pc:sldMk cId="410592533" sldId="316"/>
        </pc:sldMkLst>
      </pc:sldChg>
      <pc:sldChg chg="del">
        <pc:chgData name="Hannah James" userId="56d4a17445907ef1" providerId="LiveId" clId="{892C02F9-9F85-4F10-AD1F-E0C9458D4057}" dt="2024-12-06T14:43:41.988" v="49" actId="47"/>
        <pc:sldMkLst>
          <pc:docMk/>
          <pc:sldMk cId="2331940783" sldId="318"/>
        </pc:sldMkLst>
      </pc:sldChg>
      <pc:sldChg chg="del">
        <pc:chgData name="Hannah James" userId="56d4a17445907ef1" providerId="LiveId" clId="{892C02F9-9F85-4F10-AD1F-E0C9458D4057}" dt="2024-12-06T14:41:47.225" v="8" actId="47"/>
        <pc:sldMkLst>
          <pc:docMk/>
          <pc:sldMk cId="3070257600" sldId="320"/>
        </pc:sldMkLst>
      </pc:sldChg>
      <pc:sldChg chg="del">
        <pc:chgData name="Hannah James" userId="56d4a17445907ef1" providerId="LiveId" clId="{892C02F9-9F85-4F10-AD1F-E0C9458D4057}" dt="2024-12-06T14:42:13.045" v="28" actId="47"/>
        <pc:sldMkLst>
          <pc:docMk/>
          <pc:sldMk cId="2330754343" sldId="321"/>
        </pc:sldMkLst>
      </pc:sldChg>
      <pc:sldChg chg="del">
        <pc:chgData name="Hannah James" userId="56d4a17445907ef1" providerId="LiveId" clId="{892C02F9-9F85-4F10-AD1F-E0C9458D4057}" dt="2024-12-06T14:42:35.140" v="34" actId="47"/>
        <pc:sldMkLst>
          <pc:docMk/>
          <pc:sldMk cId="3531267131" sldId="322"/>
        </pc:sldMkLst>
      </pc:sldChg>
      <pc:sldChg chg="del">
        <pc:chgData name="Hannah James" userId="56d4a17445907ef1" providerId="LiveId" clId="{892C02F9-9F85-4F10-AD1F-E0C9458D4057}" dt="2024-12-06T14:43:18.755" v="45" actId="47"/>
        <pc:sldMkLst>
          <pc:docMk/>
          <pc:sldMk cId="380200415" sldId="323"/>
        </pc:sldMkLst>
      </pc:sldChg>
      <pc:sldChg chg="del">
        <pc:chgData name="Hannah James" userId="56d4a17445907ef1" providerId="LiveId" clId="{892C02F9-9F85-4F10-AD1F-E0C9458D4057}" dt="2024-12-06T14:42:01.984" v="23" actId="47"/>
        <pc:sldMkLst>
          <pc:docMk/>
          <pc:sldMk cId="726007732" sldId="324"/>
        </pc:sldMkLst>
      </pc:sldChg>
      <pc:sldChg chg="del">
        <pc:chgData name="Hannah James" userId="56d4a17445907ef1" providerId="LiveId" clId="{892C02F9-9F85-4F10-AD1F-E0C9458D4057}" dt="2024-12-06T14:41:51.244" v="13" actId="47"/>
        <pc:sldMkLst>
          <pc:docMk/>
          <pc:sldMk cId="989010989" sldId="325"/>
        </pc:sldMkLst>
      </pc:sldChg>
      <pc:sldChg chg="del">
        <pc:chgData name="Hannah James" userId="56d4a17445907ef1" providerId="LiveId" clId="{892C02F9-9F85-4F10-AD1F-E0C9458D4057}" dt="2024-12-06T14:43:00.440" v="42" actId="47"/>
        <pc:sldMkLst>
          <pc:docMk/>
          <pc:sldMk cId="51555357" sldId="326"/>
        </pc:sldMkLst>
      </pc:sldChg>
      <pc:sldChg chg="del">
        <pc:chgData name="Hannah James" userId="56d4a17445907ef1" providerId="LiveId" clId="{892C02F9-9F85-4F10-AD1F-E0C9458D4057}" dt="2024-12-06T14:43:30.196" v="47" actId="47"/>
        <pc:sldMkLst>
          <pc:docMk/>
          <pc:sldMk cId="1343394329" sldId="327"/>
        </pc:sldMkLst>
      </pc:sldChg>
      <pc:sldChg chg="del">
        <pc:chgData name="Hannah James" userId="56d4a17445907ef1" providerId="LiveId" clId="{892C02F9-9F85-4F10-AD1F-E0C9458D4057}" dt="2024-12-06T14:41:41.220" v="6" actId="2696"/>
        <pc:sldMkLst>
          <pc:docMk/>
          <pc:sldMk cId="3189691810" sldId="331"/>
        </pc:sldMkLst>
      </pc:sldChg>
      <pc:sldChg chg="del">
        <pc:chgData name="Hannah James" userId="56d4a17445907ef1" providerId="LiveId" clId="{892C02F9-9F85-4F10-AD1F-E0C9458D4057}" dt="2024-12-06T14:43:59.244" v="54" actId="47"/>
        <pc:sldMkLst>
          <pc:docMk/>
          <pc:sldMk cId="1641723857" sldId="336"/>
        </pc:sldMkLst>
      </pc:sldChg>
      <pc:sldChg chg="del">
        <pc:chgData name="Hannah James" userId="56d4a17445907ef1" providerId="LiveId" clId="{892C02F9-9F85-4F10-AD1F-E0C9458D4057}" dt="2024-12-06T14:41:49.598" v="11" actId="47"/>
        <pc:sldMkLst>
          <pc:docMk/>
          <pc:sldMk cId="3660588141" sldId="337"/>
        </pc:sldMkLst>
      </pc:sldChg>
      <pc:sldChg chg="del">
        <pc:chgData name="Hannah James" userId="56d4a17445907ef1" providerId="LiveId" clId="{892C02F9-9F85-4F10-AD1F-E0C9458D4057}" dt="2024-12-06T14:41:50.249" v="12" actId="47"/>
        <pc:sldMkLst>
          <pc:docMk/>
          <pc:sldMk cId="3130617774" sldId="338"/>
        </pc:sldMkLst>
      </pc:sldChg>
      <pc:sldChg chg="del">
        <pc:chgData name="Hannah James" userId="56d4a17445907ef1" providerId="LiveId" clId="{892C02F9-9F85-4F10-AD1F-E0C9458D4057}" dt="2024-12-06T14:42:23.071" v="31" actId="47"/>
        <pc:sldMkLst>
          <pc:docMk/>
          <pc:sldMk cId="2044719819" sldId="339"/>
        </pc:sldMkLst>
      </pc:sldChg>
      <pc:sldChg chg="del">
        <pc:chgData name="Hannah James" userId="56d4a17445907ef1" providerId="LiveId" clId="{892C02F9-9F85-4F10-AD1F-E0C9458D4057}" dt="2024-12-06T14:42:48.178" v="38" actId="47"/>
        <pc:sldMkLst>
          <pc:docMk/>
          <pc:sldMk cId="2635312388" sldId="345"/>
        </pc:sldMkLst>
      </pc:sldChg>
      <pc:sldChg chg="new del">
        <pc:chgData name="Hannah James" userId="56d4a17445907ef1" providerId="LiveId" clId="{892C02F9-9F85-4F10-AD1F-E0C9458D4057}" dt="2024-12-06T14:47:06.026" v="59" actId="2696"/>
        <pc:sldMkLst>
          <pc:docMk/>
          <pc:sldMk cId="3149334880" sldId="345"/>
        </pc:sldMkLst>
      </pc:sldChg>
      <pc:sldChg chg="del">
        <pc:chgData name="Hannah James" userId="56d4a17445907ef1" providerId="LiveId" clId="{892C02F9-9F85-4F10-AD1F-E0C9458D4057}" dt="2024-12-06T14:44:02.593" v="55" actId="47"/>
        <pc:sldMkLst>
          <pc:docMk/>
          <pc:sldMk cId="2176713265" sldId="346"/>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47912DC-73E4-4867-A6B6-A002548A9291}" type="datetimeFigureOut">
              <a:rPr lang="en-GB" smtClean="0"/>
              <a:t>06/12/2024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5D64EAF-BA18-41EC-87D9-CAB3B9836ACF}" type="slidenum">
              <a:rPr lang="en-GB" smtClean="0"/>
              <a:t>‹#›</a:t>
            </a:fld>
            <a:endParaRPr lang="en-GB"/>
          </a:p>
        </p:txBody>
      </p:sp>
    </p:spTree>
    <p:extLst>
      <p:ext uri="{BB962C8B-B14F-4D97-AF65-F5344CB8AC3E}">
        <p14:creationId xmlns:p14="http://schemas.microsoft.com/office/powerpoint/2010/main" val="12867140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3" Type="http://schemas.openxmlformats.org/officeDocument/2006/relationships/hyperlink" Target="https://youtu.be/nUnJQWO4YJY?si=sFnwMPpyDJJUEiJB" TargetMode="External"/><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3" Type="http://schemas.openxmlformats.org/officeDocument/2006/relationships/hyperlink" Target="https://www.themediterraneandish.com/mediterranean-diet-meal-plan/" TargetMode="External"/><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latin typeface="Aptos"/>
                <a:ea typeface="Calibri"/>
                <a:cs typeface="Calibri"/>
              </a:rPr>
              <a:t> Hannah </a:t>
            </a:r>
            <a:endParaRPr lang="en-US"/>
          </a:p>
        </p:txBody>
      </p:sp>
      <p:sp>
        <p:nvSpPr>
          <p:cNvPr id="4" name="Slide Number Placeholder 3"/>
          <p:cNvSpPr>
            <a:spLocks noGrp="1"/>
          </p:cNvSpPr>
          <p:nvPr>
            <p:ph type="sldNum" sz="quarter" idx="5"/>
          </p:nvPr>
        </p:nvSpPr>
        <p:spPr/>
        <p:txBody>
          <a:bodyPr/>
          <a:lstStyle/>
          <a:p>
            <a:fld id="{C5D64EAF-BA18-41EC-87D9-CAB3B9836ACF}" type="slidenum">
              <a:rPr lang="en-GB" smtClean="0"/>
              <a:t>3</a:t>
            </a:fld>
            <a:endParaRPr lang="en-GB"/>
          </a:p>
        </p:txBody>
      </p:sp>
    </p:spTree>
    <p:extLst>
      <p:ext uri="{BB962C8B-B14F-4D97-AF65-F5344CB8AC3E}">
        <p14:creationId xmlns:p14="http://schemas.microsoft.com/office/powerpoint/2010/main" val="331786526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latin typeface="Calibri"/>
                <a:ea typeface="Calibri"/>
                <a:cs typeface="Calibri"/>
              </a:rPr>
              <a:t>Hannah </a:t>
            </a:r>
          </a:p>
        </p:txBody>
      </p:sp>
      <p:sp>
        <p:nvSpPr>
          <p:cNvPr id="4" name="Slide Number Placeholder 3"/>
          <p:cNvSpPr>
            <a:spLocks noGrp="1"/>
          </p:cNvSpPr>
          <p:nvPr>
            <p:ph type="sldNum" sz="quarter" idx="5"/>
          </p:nvPr>
        </p:nvSpPr>
        <p:spPr/>
        <p:txBody>
          <a:bodyPr/>
          <a:lstStyle/>
          <a:p>
            <a:fld id="{C5D64EAF-BA18-41EC-87D9-CAB3B9836ACF}" type="slidenum">
              <a:rPr lang="en-GB" smtClean="0"/>
              <a:t>4</a:t>
            </a:fld>
            <a:endParaRPr lang="en-GB"/>
          </a:p>
        </p:txBody>
      </p:sp>
    </p:spTree>
    <p:extLst>
      <p:ext uri="{BB962C8B-B14F-4D97-AF65-F5344CB8AC3E}">
        <p14:creationId xmlns:p14="http://schemas.microsoft.com/office/powerpoint/2010/main" val="211152375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Hannah </a:t>
            </a:r>
          </a:p>
          <a:p>
            <a:endParaRPr lang="en-US"/>
          </a:p>
          <a:p>
            <a:r>
              <a:rPr lang="en-US"/>
              <a:t>Video starts at 1:15 </a:t>
            </a:r>
          </a:p>
          <a:p>
            <a:r>
              <a:rPr lang="en-US"/>
              <a:t>Video finishes at 4:20 </a:t>
            </a:r>
          </a:p>
          <a:p>
            <a:r>
              <a:rPr lang="en-US">
                <a:hlinkClick r:id="rId3"/>
              </a:rPr>
              <a:t>https://youtu.be/nUnJQWO4YJY?si=sFnwMPpyDJJUEiJB</a:t>
            </a:r>
            <a:endParaRPr lang="en-US"/>
          </a:p>
        </p:txBody>
      </p:sp>
      <p:sp>
        <p:nvSpPr>
          <p:cNvPr id="4" name="Slide Number Placeholder 3"/>
          <p:cNvSpPr>
            <a:spLocks noGrp="1"/>
          </p:cNvSpPr>
          <p:nvPr>
            <p:ph type="sldNum" sz="quarter" idx="5"/>
          </p:nvPr>
        </p:nvSpPr>
        <p:spPr/>
        <p:txBody>
          <a:bodyPr/>
          <a:lstStyle/>
          <a:p>
            <a:fld id="{C5D64EAF-BA18-41EC-87D9-CAB3B9836ACF}" type="slidenum">
              <a:rPr lang="en-GB" smtClean="0"/>
              <a:t>5</a:t>
            </a:fld>
            <a:endParaRPr lang="en-GB"/>
          </a:p>
        </p:txBody>
      </p:sp>
    </p:spTree>
    <p:extLst>
      <p:ext uri="{BB962C8B-B14F-4D97-AF65-F5344CB8AC3E}">
        <p14:creationId xmlns:p14="http://schemas.microsoft.com/office/powerpoint/2010/main" val="70327224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latin typeface="Calibri"/>
                <a:ea typeface="Calibri"/>
                <a:cs typeface="Calibri"/>
              </a:rPr>
              <a:t>Hannah </a:t>
            </a:r>
          </a:p>
        </p:txBody>
      </p:sp>
      <p:sp>
        <p:nvSpPr>
          <p:cNvPr id="4" name="Slide Number Placeholder 3"/>
          <p:cNvSpPr>
            <a:spLocks noGrp="1"/>
          </p:cNvSpPr>
          <p:nvPr>
            <p:ph type="sldNum" sz="quarter" idx="5"/>
          </p:nvPr>
        </p:nvSpPr>
        <p:spPr/>
        <p:txBody>
          <a:bodyPr/>
          <a:lstStyle/>
          <a:p>
            <a:fld id="{C5D64EAF-BA18-41EC-87D9-CAB3B9836ACF}" type="slidenum">
              <a:rPr lang="en-GB" smtClean="0"/>
              <a:t>6</a:t>
            </a:fld>
            <a:endParaRPr lang="en-GB"/>
          </a:p>
        </p:txBody>
      </p:sp>
    </p:spTree>
    <p:extLst>
      <p:ext uri="{BB962C8B-B14F-4D97-AF65-F5344CB8AC3E}">
        <p14:creationId xmlns:p14="http://schemas.microsoft.com/office/powerpoint/2010/main" val="352957472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latin typeface="Calibri"/>
                <a:ea typeface="Calibri"/>
                <a:cs typeface="Calibri"/>
              </a:rPr>
              <a:t>Hannah </a:t>
            </a:r>
          </a:p>
        </p:txBody>
      </p:sp>
      <p:sp>
        <p:nvSpPr>
          <p:cNvPr id="4" name="Slide Number Placeholder 3"/>
          <p:cNvSpPr>
            <a:spLocks noGrp="1"/>
          </p:cNvSpPr>
          <p:nvPr>
            <p:ph type="sldNum" sz="quarter" idx="5"/>
          </p:nvPr>
        </p:nvSpPr>
        <p:spPr/>
        <p:txBody>
          <a:bodyPr/>
          <a:lstStyle/>
          <a:p>
            <a:fld id="{C5D64EAF-BA18-41EC-87D9-CAB3B9836ACF}" type="slidenum">
              <a:rPr lang="en-GB" smtClean="0"/>
              <a:t>7</a:t>
            </a:fld>
            <a:endParaRPr lang="en-GB"/>
          </a:p>
        </p:txBody>
      </p:sp>
    </p:spTree>
    <p:extLst>
      <p:ext uri="{BB962C8B-B14F-4D97-AF65-F5344CB8AC3E}">
        <p14:creationId xmlns:p14="http://schemas.microsoft.com/office/powerpoint/2010/main" val="227025050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latin typeface="Calibri"/>
                <a:ea typeface="Calibri"/>
                <a:cs typeface="Calibri"/>
              </a:rPr>
              <a:t>Hannah </a:t>
            </a:r>
          </a:p>
        </p:txBody>
      </p:sp>
      <p:sp>
        <p:nvSpPr>
          <p:cNvPr id="4" name="Slide Number Placeholder 3"/>
          <p:cNvSpPr>
            <a:spLocks noGrp="1"/>
          </p:cNvSpPr>
          <p:nvPr>
            <p:ph type="sldNum" sz="quarter" idx="5"/>
          </p:nvPr>
        </p:nvSpPr>
        <p:spPr/>
        <p:txBody>
          <a:bodyPr/>
          <a:lstStyle/>
          <a:p>
            <a:fld id="{C5D64EAF-BA18-41EC-87D9-CAB3B9836ACF}" type="slidenum">
              <a:rPr lang="en-GB" smtClean="0"/>
              <a:t>8</a:t>
            </a:fld>
            <a:endParaRPr lang="en-GB"/>
          </a:p>
        </p:txBody>
      </p:sp>
    </p:spTree>
    <p:extLst>
      <p:ext uri="{BB962C8B-B14F-4D97-AF65-F5344CB8AC3E}">
        <p14:creationId xmlns:p14="http://schemas.microsoft.com/office/powerpoint/2010/main" val="107598893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latin typeface="Calibri"/>
                <a:ea typeface="Calibri"/>
                <a:cs typeface="Calibri"/>
              </a:rPr>
              <a:t>Hannah </a:t>
            </a:r>
          </a:p>
        </p:txBody>
      </p:sp>
      <p:sp>
        <p:nvSpPr>
          <p:cNvPr id="4" name="Slide Number Placeholder 3"/>
          <p:cNvSpPr>
            <a:spLocks noGrp="1"/>
          </p:cNvSpPr>
          <p:nvPr>
            <p:ph type="sldNum" sz="quarter" idx="5"/>
          </p:nvPr>
        </p:nvSpPr>
        <p:spPr/>
        <p:txBody>
          <a:bodyPr/>
          <a:lstStyle/>
          <a:p>
            <a:fld id="{C5D64EAF-BA18-41EC-87D9-CAB3B9836ACF}" type="slidenum">
              <a:rPr lang="en-GB" smtClean="0"/>
              <a:t>9</a:t>
            </a:fld>
            <a:endParaRPr lang="en-GB"/>
          </a:p>
        </p:txBody>
      </p:sp>
    </p:spTree>
    <p:extLst>
      <p:ext uri="{BB962C8B-B14F-4D97-AF65-F5344CB8AC3E}">
        <p14:creationId xmlns:p14="http://schemas.microsoft.com/office/powerpoint/2010/main" val="28049446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latin typeface="Calibri"/>
                <a:ea typeface="Calibri"/>
                <a:cs typeface="Calibri"/>
              </a:rPr>
              <a:t>Hannah </a:t>
            </a:r>
          </a:p>
        </p:txBody>
      </p:sp>
      <p:sp>
        <p:nvSpPr>
          <p:cNvPr id="4" name="Slide Number Placeholder 3"/>
          <p:cNvSpPr>
            <a:spLocks noGrp="1"/>
          </p:cNvSpPr>
          <p:nvPr>
            <p:ph type="sldNum" sz="quarter" idx="5"/>
          </p:nvPr>
        </p:nvSpPr>
        <p:spPr/>
        <p:txBody>
          <a:bodyPr/>
          <a:lstStyle/>
          <a:p>
            <a:fld id="{C5D64EAF-BA18-41EC-87D9-CAB3B9836ACF}" type="slidenum">
              <a:rPr lang="en-GB" smtClean="0"/>
              <a:t>11</a:t>
            </a:fld>
            <a:endParaRPr lang="en-GB"/>
          </a:p>
        </p:txBody>
      </p:sp>
    </p:spTree>
    <p:extLst>
      <p:ext uri="{BB962C8B-B14F-4D97-AF65-F5344CB8AC3E}">
        <p14:creationId xmlns:p14="http://schemas.microsoft.com/office/powerpoint/2010/main" val="354684750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hlinkClick r:id="rId3"/>
              </a:rPr>
              <a:t>Best Mediterranean Diet Meal Plan for Beginners - The Mediterranean Dish</a:t>
            </a:r>
            <a:r>
              <a:rPr lang="en-US"/>
              <a:t> </a:t>
            </a:r>
          </a:p>
          <a:p>
            <a:r>
              <a:rPr lang="en-US"/>
              <a:t>Hannah </a:t>
            </a:r>
          </a:p>
        </p:txBody>
      </p:sp>
      <p:sp>
        <p:nvSpPr>
          <p:cNvPr id="4" name="Slide Number Placeholder 3"/>
          <p:cNvSpPr>
            <a:spLocks noGrp="1"/>
          </p:cNvSpPr>
          <p:nvPr>
            <p:ph type="sldNum" sz="quarter" idx="5"/>
          </p:nvPr>
        </p:nvSpPr>
        <p:spPr/>
        <p:txBody>
          <a:bodyPr/>
          <a:lstStyle/>
          <a:p>
            <a:fld id="{C5D64EAF-BA18-41EC-87D9-CAB3B9836ACF}" type="slidenum">
              <a:rPr lang="en-GB" smtClean="0"/>
              <a:t>12</a:t>
            </a:fld>
            <a:endParaRPr lang="en-GB"/>
          </a:p>
        </p:txBody>
      </p:sp>
    </p:spTree>
    <p:extLst>
      <p:ext uri="{BB962C8B-B14F-4D97-AF65-F5344CB8AC3E}">
        <p14:creationId xmlns:p14="http://schemas.microsoft.com/office/powerpoint/2010/main" val="77798036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Hannah </a:t>
            </a:r>
          </a:p>
          <a:p>
            <a:endParaRPr lang="en-US"/>
          </a:p>
          <a:p>
            <a:endParaRPr lang="en-US"/>
          </a:p>
          <a:p>
            <a:endParaRPr lang="en-US"/>
          </a:p>
        </p:txBody>
      </p:sp>
      <p:sp>
        <p:nvSpPr>
          <p:cNvPr id="4" name="Slide Number Placeholder 3"/>
          <p:cNvSpPr>
            <a:spLocks noGrp="1"/>
          </p:cNvSpPr>
          <p:nvPr>
            <p:ph type="sldNum" sz="quarter" idx="5"/>
          </p:nvPr>
        </p:nvSpPr>
        <p:spPr/>
        <p:txBody>
          <a:bodyPr/>
          <a:lstStyle/>
          <a:p>
            <a:fld id="{C5D64EAF-BA18-41EC-87D9-CAB3B9836ACF}" type="slidenum">
              <a:rPr lang="en-GB" smtClean="0"/>
              <a:t>13</a:t>
            </a:fld>
            <a:endParaRPr lang="en-GB"/>
          </a:p>
        </p:txBody>
      </p:sp>
    </p:spTree>
    <p:extLst>
      <p:ext uri="{BB962C8B-B14F-4D97-AF65-F5344CB8AC3E}">
        <p14:creationId xmlns:p14="http://schemas.microsoft.com/office/powerpoint/2010/main" val="374865558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a:solidFill>
                  <a:srgbClr val="000000"/>
                </a:solidFill>
                <a:effectLst/>
                <a:latin typeface="Aptos" panose="020B0004020202020204" pitchFamily="34" charset="0"/>
                <a:ea typeface="Times New Roman" panose="02020603050405020304" pitchFamily="18" charset="0"/>
                <a:cs typeface="Times New Roman" panose="02020603050405020304" pitchFamily="18" charset="0"/>
              </a:rPr>
              <a:t>STEPH :</a:t>
            </a:r>
            <a:endParaRPr lang="en-GB"/>
          </a:p>
        </p:txBody>
      </p:sp>
      <p:sp>
        <p:nvSpPr>
          <p:cNvPr id="4" name="Slide Number Placeholder 3"/>
          <p:cNvSpPr>
            <a:spLocks noGrp="1"/>
          </p:cNvSpPr>
          <p:nvPr>
            <p:ph type="sldNum" sz="quarter" idx="5"/>
          </p:nvPr>
        </p:nvSpPr>
        <p:spPr/>
        <p:txBody>
          <a:bodyPr/>
          <a:lstStyle/>
          <a:p>
            <a:fld id="{C5D64EAF-BA18-41EC-87D9-CAB3B9836ACF}" type="slidenum">
              <a:rPr lang="en-GB" smtClean="0"/>
              <a:t>14</a:t>
            </a:fld>
            <a:endParaRPr lang="en-GB"/>
          </a:p>
        </p:txBody>
      </p:sp>
    </p:spTree>
    <p:extLst>
      <p:ext uri="{BB962C8B-B14F-4D97-AF65-F5344CB8AC3E}">
        <p14:creationId xmlns:p14="http://schemas.microsoft.com/office/powerpoint/2010/main" val="119843927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ABF932-97AE-4265-8E4D-85725DA20CA2}"/>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5A94777F-AB5D-669D-0E15-DAE95A18849E}"/>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8A82171D-A5B8-CC7E-E693-2E748FCBED0C}"/>
              </a:ext>
            </a:extLst>
          </p:cNvPr>
          <p:cNvSpPr>
            <a:spLocks noGrp="1"/>
          </p:cNvSpPr>
          <p:nvPr>
            <p:ph type="dt" sz="half" idx="10"/>
          </p:nvPr>
        </p:nvSpPr>
        <p:spPr/>
        <p:txBody>
          <a:bodyPr/>
          <a:lstStyle/>
          <a:p>
            <a:fld id="{0DEAD173-BE9C-4D00-8F91-8BEC67379745}" type="datetimeFigureOut">
              <a:rPr lang="en-GB" smtClean="0"/>
              <a:t>06/12/2024</a:t>
            </a:fld>
            <a:endParaRPr lang="en-GB"/>
          </a:p>
        </p:txBody>
      </p:sp>
      <p:sp>
        <p:nvSpPr>
          <p:cNvPr id="5" name="Footer Placeholder 4">
            <a:extLst>
              <a:ext uri="{FF2B5EF4-FFF2-40B4-BE49-F238E27FC236}">
                <a16:creationId xmlns:a16="http://schemas.microsoft.com/office/drawing/2014/main" id="{2A3CFF3B-AE51-F3C2-D6C0-076CE8572B0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463E41A-A984-8DD1-DADD-681EEF32F2AB}"/>
              </a:ext>
            </a:extLst>
          </p:cNvPr>
          <p:cNvSpPr>
            <a:spLocks noGrp="1"/>
          </p:cNvSpPr>
          <p:nvPr>
            <p:ph type="sldNum" sz="quarter" idx="12"/>
          </p:nvPr>
        </p:nvSpPr>
        <p:spPr/>
        <p:txBody>
          <a:bodyPr/>
          <a:lstStyle/>
          <a:p>
            <a:fld id="{B959D666-CCE3-46E9-BE19-B46988DE0F2D}" type="slidenum">
              <a:rPr lang="en-GB" smtClean="0"/>
              <a:t>‹#›</a:t>
            </a:fld>
            <a:endParaRPr lang="en-GB"/>
          </a:p>
        </p:txBody>
      </p:sp>
    </p:spTree>
    <p:extLst>
      <p:ext uri="{BB962C8B-B14F-4D97-AF65-F5344CB8AC3E}">
        <p14:creationId xmlns:p14="http://schemas.microsoft.com/office/powerpoint/2010/main" val="4690082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A1CC54-9A3A-2CF4-04A5-F3B0C1618718}"/>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3E117128-11EE-CC30-3E3B-B4FEDD9B1105}"/>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DEBF475B-02FA-5DFB-A986-FB396CBB74FF}"/>
              </a:ext>
            </a:extLst>
          </p:cNvPr>
          <p:cNvSpPr>
            <a:spLocks noGrp="1"/>
          </p:cNvSpPr>
          <p:nvPr>
            <p:ph type="dt" sz="half" idx="10"/>
          </p:nvPr>
        </p:nvSpPr>
        <p:spPr/>
        <p:txBody>
          <a:bodyPr/>
          <a:lstStyle/>
          <a:p>
            <a:fld id="{0DEAD173-BE9C-4D00-8F91-8BEC67379745}" type="datetimeFigureOut">
              <a:rPr lang="en-GB" smtClean="0"/>
              <a:t>06/12/2024</a:t>
            </a:fld>
            <a:endParaRPr lang="en-GB"/>
          </a:p>
        </p:txBody>
      </p:sp>
      <p:sp>
        <p:nvSpPr>
          <p:cNvPr id="5" name="Footer Placeholder 4">
            <a:extLst>
              <a:ext uri="{FF2B5EF4-FFF2-40B4-BE49-F238E27FC236}">
                <a16:creationId xmlns:a16="http://schemas.microsoft.com/office/drawing/2014/main" id="{29411A0D-CD41-460D-ADAB-3939890269F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C5A8E20-DF21-A805-7939-BCDC8E1A2B25}"/>
              </a:ext>
            </a:extLst>
          </p:cNvPr>
          <p:cNvSpPr>
            <a:spLocks noGrp="1"/>
          </p:cNvSpPr>
          <p:nvPr>
            <p:ph type="sldNum" sz="quarter" idx="12"/>
          </p:nvPr>
        </p:nvSpPr>
        <p:spPr/>
        <p:txBody>
          <a:bodyPr/>
          <a:lstStyle/>
          <a:p>
            <a:fld id="{B959D666-CCE3-46E9-BE19-B46988DE0F2D}" type="slidenum">
              <a:rPr lang="en-GB" smtClean="0"/>
              <a:t>‹#›</a:t>
            </a:fld>
            <a:endParaRPr lang="en-GB"/>
          </a:p>
        </p:txBody>
      </p:sp>
    </p:spTree>
    <p:extLst>
      <p:ext uri="{BB962C8B-B14F-4D97-AF65-F5344CB8AC3E}">
        <p14:creationId xmlns:p14="http://schemas.microsoft.com/office/powerpoint/2010/main" val="232692634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A7B5D3-1972-675F-848F-53C15AF5D55D}"/>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EC982E62-7267-6E65-7E4D-A26560E9D1F0}"/>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DCFD89B6-83CF-6FBD-5B83-B26531E88BDC}"/>
              </a:ext>
            </a:extLst>
          </p:cNvPr>
          <p:cNvSpPr>
            <a:spLocks noGrp="1"/>
          </p:cNvSpPr>
          <p:nvPr>
            <p:ph type="dt" sz="half" idx="10"/>
          </p:nvPr>
        </p:nvSpPr>
        <p:spPr/>
        <p:txBody>
          <a:bodyPr/>
          <a:lstStyle/>
          <a:p>
            <a:fld id="{0DEAD173-BE9C-4D00-8F91-8BEC67379745}" type="datetimeFigureOut">
              <a:rPr lang="en-GB" smtClean="0"/>
              <a:t>06/12/2024</a:t>
            </a:fld>
            <a:endParaRPr lang="en-GB"/>
          </a:p>
        </p:txBody>
      </p:sp>
      <p:sp>
        <p:nvSpPr>
          <p:cNvPr id="5" name="Footer Placeholder 4">
            <a:extLst>
              <a:ext uri="{FF2B5EF4-FFF2-40B4-BE49-F238E27FC236}">
                <a16:creationId xmlns:a16="http://schemas.microsoft.com/office/drawing/2014/main" id="{C2C372DA-067D-B9B2-FBED-7A43249346D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C94DE40-F2D1-6EA6-41F9-FFE42B6351D7}"/>
              </a:ext>
            </a:extLst>
          </p:cNvPr>
          <p:cNvSpPr>
            <a:spLocks noGrp="1"/>
          </p:cNvSpPr>
          <p:nvPr>
            <p:ph type="sldNum" sz="quarter" idx="12"/>
          </p:nvPr>
        </p:nvSpPr>
        <p:spPr/>
        <p:txBody>
          <a:bodyPr/>
          <a:lstStyle/>
          <a:p>
            <a:fld id="{B959D666-CCE3-46E9-BE19-B46988DE0F2D}" type="slidenum">
              <a:rPr lang="en-GB" smtClean="0"/>
              <a:t>‹#›</a:t>
            </a:fld>
            <a:endParaRPr lang="en-GB"/>
          </a:p>
        </p:txBody>
      </p:sp>
    </p:spTree>
    <p:extLst>
      <p:ext uri="{BB962C8B-B14F-4D97-AF65-F5344CB8AC3E}">
        <p14:creationId xmlns:p14="http://schemas.microsoft.com/office/powerpoint/2010/main" val="96597364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7804DB-AE18-B7C5-EE1C-93593BFFBC87}"/>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C11246DF-199F-67A6-5A22-FFC1654B2582}"/>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0D1D99D0-37E3-2685-37CF-507AECF6567B}"/>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ED0E4E30-F70C-15DE-400D-969198DB5AC4}"/>
              </a:ext>
            </a:extLst>
          </p:cNvPr>
          <p:cNvSpPr>
            <a:spLocks noGrp="1"/>
          </p:cNvSpPr>
          <p:nvPr>
            <p:ph type="dt" sz="half" idx="10"/>
          </p:nvPr>
        </p:nvSpPr>
        <p:spPr/>
        <p:txBody>
          <a:bodyPr/>
          <a:lstStyle/>
          <a:p>
            <a:fld id="{0DEAD173-BE9C-4D00-8F91-8BEC67379745}" type="datetimeFigureOut">
              <a:rPr lang="en-GB" smtClean="0"/>
              <a:t>06/12/2024</a:t>
            </a:fld>
            <a:endParaRPr lang="en-GB"/>
          </a:p>
        </p:txBody>
      </p:sp>
      <p:sp>
        <p:nvSpPr>
          <p:cNvPr id="6" name="Footer Placeholder 5">
            <a:extLst>
              <a:ext uri="{FF2B5EF4-FFF2-40B4-BE49-F238E27FC236}">
                <a16:creationId xmlns:a16="http://schemas.microsoft.com/office/drawing/2014/main" id="{C2E93416-247F-1128-FD13-D9CD5C40B00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7067A85-776D-4497-5C00-8E8FC93DF74B}"/>
              </a:ext>
            </a:extLst>
          </p:cNvPr>
          <p:cNvSpPr>
            <a:spLocks noGrp="1"/>
          </p:cNvSpPr>
          <p:nvPr>
            <p:ph type="sldNum" sz="quarter" idx="12"/>
          </p:nvPr>
        </p:nvSpPr>
        <p:spPr/>
        <p:txBody>
          <a:bodyPr/>
          <a:lstStyle/>
          <a:p>
            <a:fld id="{B959D666-CCE3-46E9-BE19-B46988DE0F2D}" type="slidenum">
              <a:rPr lang="en-GB" smtClean="0"/>
              <a:t>‹#›</a:t>
            </a:fld>
            <a:endParaRPr lang="en-GB"/>
          </a:p>
        </p:txBody>
      </p:sp>
    </p:spTree>
    <p:extLst>
      <p:ext uri="{BB962C8B-B14F-4D97-AF65-F5344CB8AC3E}">
        <p14:creationId xmlns:p14="http://schemas.microsoft.com/office/powerpoint/2010/main" val="262244859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1469A3-B918-DDB4-D093-C0FCBEB9B3F8}"/>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E61FAC21-522C-65A3-C608-1A641D7FECBB}"/>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F08D7E50-2215-39C4-DA8E-CC31671F9964}"/>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A8E06335-C350-3F75-54B2-F32568BD000D}"/>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5FFB6B65-9F07-A6F7-B235-9502622738CD}"/>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D065C97A-8AE2-16A3-EE13-8800C7E59095}"/>
              </a:ext>
            </a:extLst>
          </p:cNvPr>
          <p:cNvSpPr>
            <a:spLocks noGrp="1"/>
          </p:cNvSpPr>
          <p:nvPr>
            <p:ph type="dt" sz="half" idx="10"/>
          </p:nvPr>
        </p:nvSpPr>
        <p:spPr/>
        <p:txBody>
          <a:bodyPr/>
          <a:lstStyle/>
          <a:p>
            <a:fld id="{0DEAD173-BE9C-4D00-8F91-8BEC67379745}" type="datetimeFigureOut">
              <a:rPr lang="en-GB" smtClean="0"/>
              <a:t>06/12/2024</a:t>
            </a:fld>
            <a:endParaRPr lang="en-GB"/>
          </a:p>
        </p:txBody>
      </p:sp>
      <p:sp>
        <p:nvSpPr>
          <p:cNvPr id="8" name="Footer Placeholder 7">
            <a:extLst>
              <a:ext uri="{FF2B5EF4-FFF2-40B4-BE49-F238E27FC236}">
                <a16:creationId xmlns:a16="http://schemas.microsoft.com/office/drawing/2014/main" id="{D9828B54-D2EE-248D-D05F-992F5EC8C9F0}"/>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CC241439-0775-BF48-9A89-C54AE240A743}"/>
              </a:ext>
            </a:extLst>
          </p:cNvPr>
          <p:cNvSpPr>
            <a:spLocks noGrp="1"/>
          </p:cNvSpPr>
          <p:nvPr>
            <p:ph type="sldNum" sz="quarter" idx="12"/>
          </p:nvPr>
        </p:nvSpPr>
        <p:spPr/>
        <p:txBody>
          <a:bodyPr/>
          <a:lstStyle/>
          <a:p>
            <a:fld id="{B959D666-CCE3-46E9-BE19-B46988DE0F2D}" type="slidenum">
              <a:rPr lang="en-GB" smtClean="0"/>
              <a:t>‹#›</a:t>
            </a:fld>
            <a:endParaRPr lang="en-GB"/>
          </a:p>
        </p:txBody>
      </p:sp>
    </p:spTree>
    <p:extLst>
      <p:ext uri="{BB962C8B-B14F-4D97-AF65-F5344CB8AC3E}">
        <p14:creationId xmlns:p14="http://schemas.microsoft.com/office/powerpoint/2010/main" val="375659337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9A65C7-E7C2-2325-DDA8-6B08881947A6}"/>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B1272815-275B-A9AC-F31B-43871F9B99D4}"/>
              </a:ext>
            </a:extLst>
          </p:cNvPr>
          <p:cNvSpPr>
            <a:spLocks noGrp="1"/>
          </p:cNvSpPr>
          <p:nvPr>
            <p:ph type="dt" sz="half" idx="10"/>
          </p:nvPr>
        </p:nvSpPr>
        <p:spPr/>
        <p:txBody>
          <a:bodyPr/>
          <a:lstStyle/>
          <a:p>
            <a:fld id="{0DEAD173-BE9C-4D00-8F91-8BEC67379745}" type="datetimeFigureOut">
              <a:rPr lang="en-GB" smtClean="0"/>
              <a:t>06/12/2024</a:t>
            </a:fld>
            <a:endParaRPr lang="en-GB"/>
          </a:p>
        </p:txBody>
      </p:sp>
      <p:sp>
        <p:nvSpPr>
          <p:cNvPr id="4" name="Footer Placeholder 3">
            <a:extLst>
              <a:ext uri="{FF2B5EF4-FFF2-40B4-BE49-F238E27FC236}">
                <a16:creationId xmlns:a16="http://schemas.microsoft.com/office/drawing/2014/main" id="{A585CDEB-F575-9A28-DF74-75379CD4006D}"/>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B9FEEDF2-91CE-CADF-A5A1-B3E138A01184}"/>
              </a:ext>
            </a:extLst>
          </p:cNvPr>
          <p:cNvSpPr>
            <a:spLocks noGrp="1"/>
          </p:cNvSpPr>
          <p:nvPr>
            <p:ph type="sldNum" sz="quarter" idx="12"/>
          </p:nvPr>
        </p:nvSpPr>
        <p:spPr/>
        <p:txBody>
          <a:bodyPr/>
          <a:lstStyle/>
          <a:p>
            <a:fld id="{B959D666-CCE3-46E9-BE19-B46988DE0F2D}" type="slidenum">
              <a:rPr lang="en-GB" smtClean="0"/>
              <a:t>‹#›</a:t>
            </a:fld>
            <a:endParaRPr lang="en-GB"/>
          </a:p>
        </p:txBody>
      </p:sp>
    </p:spTree>
    <p:extLst>
      <p:ext uri="{BB962C8B-B14F-4D97-AF65-F5344CB8AC3E}">
        <p14:creationId xmlns:p14="http://schemas.microsoft.com/office/powerpoint/2010/main" val="310375709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DF7EC0F-D212-A012-1AAD-8BF48A89039D}"/>
              </a:ext>
            </a:extLst>
          </p:cNvPr>
          <p:cNvSpPr>
            <a:spLocks noGrp="1"/>
          </p:cNvSpPr>
          <p:nvPr>
            <p:ph type="dt" sz="half" idx="10"/>
          </p:nvPr>
        </p:nvSpPr>
        <p:spPr/>
        <p:txBody>
          <a:bodyPr/>
          <a:lstStyle/>
          <a:p>
            <a:fld id="{0DEAD173-BE9C-4D00-8F91-8BEC67379745}" type="datetimeFigureOut">
              <a:rPr lang="en-GB" smtClean="0"/>
              <a:t>06/12/2024</a:t>
            </a:fld>
            <a:endParaRPr lang="en-GB"/>
          </a:p>
        </p:txBody>
      </p:sp>
      <p:sp>
        <p:nvSpPr>
          <p:cNvPr id="3" name="Footer Placeholder 2">
            <a:extLst>
              <a:ext uri="{FF2B5EF4-FFF2-40B4-BE49-F238E27FC236}">
                <a16:creationId xmlns:a16="http://schemas.microsoft.com/office/drawing/2014/main" id="{F8456612-4590-D736-44C2-2B161CBE20CC}"/>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267F52FD-98BE-3841-F3E3-9E982B03DA11}"/>
              </a:ext>
            </a:extLst>
          </p:cNvPr>
          <p:cNvSpPr>
            <a:spLocks noGrp="1"/>
          </p:cNvSpPr>
          <p:nvPr>
            <p:ph type="sldNum" sz="quarter" idx="12"/>
          </p:nvPr>
        </p:nvSpPr>
        <p:spPr/>
        <p:txBody>
          <a:bodyPr/>
          <a:lstStyle/>
          <a:p>
            <a:fld id="{B959D666-CCE3-46E9-BE19-B46988DE0F2D}" type="slidenum">
              <a:rPr lang="en-GB" smtClean="0"/>
              <a:t>‹#›</a:t>
            </a:fld>
            <a:endParaRPr lang="en-GB"/>
          </a:p>
        </p:txBody>
      </p:sp>
    </p:spTree>
    <p:extLst>
      <p:ext uri="{BB962C8B-B14F-4D97-AF65-F5344CB8AC3E}">
        <p14:creationId xmlns:p14="http://schemas.microsoft.com/office/powerpoint/2010/main" val="41382264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5A612F-4BE5-D6FA-CC35-3E10A888507C}"/>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B90F8E00-8209-2B09-3103-BB6DB40AADA0}"/>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704B2F5A-02AD-DD17-01E1-D73B12DE9B7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CAE71DF4-A6AE-3D57-44A4-16061E56E546}"/>
              </a:ext>
            </a:extLst>
          </p:cNvPr>
          <p:cNvSpPr>
            <a:spLocks noGrp="1"/>
          </p:cNvSpPr>
          <p:nvPr>
            <p:ph type="dt" sz="half" idx="10"/>
          </p:nvPr>
        </p:nvSpPr>
        <p:spPr/>
        <p:txBody>
          <a:bodyPr/>
          <a:lstStyle/>
          <a:p>
            <a:fld id="{0DEAD173-BE9C-4D00-8F91-8BEC67379745}" type="datetimeFigureOut">
              <a:rPr lang="en-GB" smtClean="0"/>
              <a:t>06/12/2024</a:t>
            </a:fld>
            <a:endParaRPr lang="en-GB"/>
          </a:p>
        </p:txBody>
      </p:sp>
      <p:sp>
        <p:nvSpPr>
          <p:cNvPr id="6" name="Footer Placeholder 5">
            <a:extLst>
              <a:ext uri="{FF2B5EF4-FFF2-40B4-BE49-F238E27FC236}">
                <a16:creationId xmlns:a16="http://schemas.microsoft.com/office/drawing/2014/main" id="{71EE318C-2F94-3AC3-BD34-7606D89DBD7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787F13D-6D2A-DC9A-8727-AC7A2E1CFEE2}"/>
              </a:ext>
            </a:extLst>
          </p:cNvPr>
          <p:cNvSpPr>
            <a:spLocks noGrp="1"/>
          </p:cNvSpPr>
          <p:nvPr>
            <p:ph type="sldNum" sz="quarter" idx="12"/>
          </p:nvPr>
        </p:nvSpPr>
        <p:spPr/>
        <p:txBody>
          <a:bodyPr/>
          <a:lstStyle/>
          <a:p>
            <a:fld id="{B959D666-CCE3-46E9-BE19-B46988DE0F2D}" type="slidenum">
              <a:rPr lang="en-GB" smtClean="0"/>
              <a:t>‹#›</a:t>
            </a:fld>
            <a:endParaRPr lang="en-GB"/>
          </a:p>
        </p:txBody>
      </p:sp>
    </p:spTree>
    <p:extLst>
      <p:ext uri="{BB962C8B-B14F-4D97-AF65-F5344CB8AC3E}">
        <p14:creationId xmlns:p14="http://schemas.microsoft.com/office/powerpoint/2010/main" val="249304036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9DB9F3-F560-7463-B257-A2E7B1C7702B}"/>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70900409-0E18-13ED-A111-1A168D1F50BE}"/>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795DC1B1-3F15-0198-AF07-89513C13408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CC2A3045-471A-8F87-49FE-DA154532C255}"/>
              </a:ext>
            </a:extLst>
          </p:cNvPr>
          <p:cNvSpPr>
            <a:spLocks noGrp="1"/>
          </p:cNvSpPr>
          <p:nvPr>
            <p:ph type="dt" sz="half" idx="10"/>
          </p:nvPr>
        </p:nvSpPr>
        <p:spPr/>
        <p:txBody>
          <a:bodyPr/>
          <a:lstStyle/>
          <a:p>
            <a:fld id="{0DEAD173-BE9C-4D00-8F91-8BEC67379745}" type="datetimeFigureOut">
              <a:rPr lang="en-GB" smtClean="0"/>
              <a:t>06/12/2024</a:t>
            </a:fld>
            <a:endParaRPr lang="en-GB"/>
          </a:p>
        </p:txBody>
      </p:sp>
      <p:sp>
        <p:nvSpPr>
          <p:cNvPr id="6" name="Footer Placeholder 5">
            <a:extLst>
              <a:ext uri="{FF2B5EF4-FFF2-40B4-BE49-F238E27FC236}">
                <a16:creationId xmlns:a16="http://schemas.microsoft.com/office/drawing/2014/main" id="{ED16DEDB-16FA-EE73-4CFD-7803561A3F8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09C49EC-7142-CEFE-6985-04A62C7D7ED1}"/>
              </a:ext>
            </a:extLst>
          </p:cNvPr>
          <p:cNvSpPr>
            <a:spLocks noGrp="1"/>
          </p:cNvSpPr>
          <p:nvPr>
            <p:ph type="sldNum" sz="quarter" idx="12"/>
          </p:nvPr>
        </p:nvSpPr>
        <p:spPr/>
        <p:txBody>
          <a:bodyPr/>
          <a:lstStyle/>
          <a:p>
            <a:fld id="{B959D666-CCE3-46E9-BE19-B46988DE0F2D}" type="slidenum">
              <a:rPr lang="en-GB" smtClean="0"/>
              <a:t>‹#›</a:t>
            </a:fld>
            <a:endParaRPr lang="en-GB"/>
          </a:p>
        </p:txBody>
      </p:sp>
    </p:spTree>
    <p:extLst>
      <p:ext uri="{BB962C8B-B14F-4D97-AF65-F5344CB8AC3E}">
        <p14:creationId xmlns:p14="http://schemas.microsoft.com/office/powerpoint/2010/main" val="236572013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6C9A97-E718-FE1E-C4F1-5149405CDD3D}"/>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D30796F9-3FB8-BCB6-D7A9-6B26092D4BFA}"/>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B1CC4BF3-12CE-16D8-DD1E-33DB1CCCAE37}"/>
              </a:ext>
            </a:extLst>
          </p:cNvPr>
          <p:cNvSpPr>
            <a:spLocks noGrp="1"/>
          </p:cNvSpPr>
          <p:nvPr>
            <p:ph type="dt" sz="half" idx="10"/>
          </p:nvPr>
        </p:nvSpPr>
        <p:spPr/>
        <p:txBody>
          <a:bodyPr/>
          <a:lstStyle/>
          <a:p>
            <a:fld id="{0DEAD173-BE9C-4D00-8F91-8BEC67379745}" type="datetimeFigureOut">
              <a:rPr lang="en-GB" smtClean="0"/>
              <a:t>06/12/2024</a:t>
            </a:fld>
            <a:endParaRPr lang="en-GB"/>
          </a:p>
        </p:txBody>
      </p:sp>
      <p:sp>
        <p:nvSpPr>
          <p:cNvPr id="5" name="Footer Placeholder 4">
            <a:extLst>
              <a:ext uri="{FF2B5EF4-FFF2-40B4-BE49-F238E27FC236}">
                <a16:creationId xmlns:a16="http://schemas.microsoft.com/office/drawing/2014/main" id="{5AA546E1-F232-D195-84DE-55220DA68B5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049E477-C906-34CC-1892-7ED779CD27D5}"/>
              </a:ext>
            </a:extLst>
          </p:cNvPr>
          <p:cNvSpPr>
            <a:spLocks noGrp="1"/>
          </p:cNvSpPr>
          <p:nvPr>
            <p:ph type="sldNum" sz="quarter" idx="12"/>
          </p:nvPr>
        </p:nvSpPr>
        <p:spPr/>
        <p:txBody>
          <a:bodyPr/>
          <a:lstStyle/>
          <a:p>
            <a:fld id="{B959D666-CCE3-46E9-BE19-B46988DE0F2D}" type="slidenum">
              <a:rPr lang="en-GB" smtClean="0"/>
              <a:t>‹#›</a:t>
            </a:fld>
            <a:endParaRPr lang="en-GB"/>
          </a:p>
        </p:txBody>
      </p:sp>
    </p:spTree>
    <p:extLst>
      <p:ext uri="{BB962C8B-B14F-4D97-AF65-F5344CB8AC3E}">
        <p14:creationId xmlns:p14="http://schemas.microsoft.com/office/powerpoint/2010/main" val="12813250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BBC2B73-1C43-2E9E-76CF-69C2D6FD8FA8}"/>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82DDAC29-1634-8079-3924-738CEE5F0612}"/>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7211C79E-3AC9-E2EE-310A-0E72026E7FD5}"/>
              </a:ext>
            </a:extLst>
          </p:cNvPr>
          <p:cNvSpPr>
            <a:spLocks noGrp="1"/>
          </p:cNvSpPr>
          <p:nvPr>
            <p:ph type="dt" sz="half" idx="10"/>
          </p:nvPr>
        </p:nvSpPr>
        <p:spPr/>
        <p:txBody>
          <a:bodyPr/>
          <a:lstStyle/>
          <a:p>
            <a:fld id="{0DEAD173-BE9C-4D00-8F91-8BEC67379745}" type="datetimeFigureOut">
              <a:rPr lang="en-GB" smtClean="0"/>
              <a:t>06/12/2024</a:t>
            </a:fld>
            <a:endParaRPr lang="en-GB"/>
          </a:p>
        </p:txBody>
      </p:sp>
      <p:sp>
        <p:nvSpPr>
          <p:cNvPr id="5" name="Footer Placeholder 4">
            <a:extLst>
              <a:ext uri="{FF2B5EF4-FFF2-40B4-BE49-F238E27FC236}">
                <a16:creationId xmlns:a16="http://schemas.microsoft.com/office/drawing/2014/main" id="{81CD99EA-164C-AC0A-A014-5CD60990A05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D76E14D-871C-89BD-68BE-DC504F187367}"/>
              </a:ext>
            </a:extLst>
          </p:cNvPr>
          <p:cNvSpPr>
            <a:spLocks noGrp="1"/>
          </p:cNvSpPr>
          <p:nvPr>
            <p:ph type="sldNum" sz="quarter" idx="12"/>
          </p:nvPr>
        </p:nvSpPr>
        <p:spPr/>
        <p:txBody>
          <a:bodyPr/>
          <a:lstStyle/>
          <a:p>
            <a:fld id="{B959D666-CCE3-46E9-BE19-B46988DE0F2D}" type="slidenum">
              <a:rPr lang="en-GB" smtClean="0"/>
              <a:t>‹#›</a:t>
            </a:fld>
            <a:endParaRPr lang="en-GB"/>
          </a:p>
        </p:txBody>
      </p:sp>
    </p:spTree>
    <p:extLst>
      <p:ext uri="{BB962C8B-B14F-4D97-AF65-F5344CB8AC3E}">
        <p14:creationId xmlns:p14="http://schemas.microsoft.com/office/powerpoint/2010/main" val="126897883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1EED9C6-F911-1843-9A5A-891367E573D7}"/>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CCEFB210-D82D-B117-9FA8-DACBB1E8434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1C1BC6AF-7BF1-0774-FCD5-F778A26606C4}"/>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0DEAD173-BE9C-4D00-8F91-8BEC67379745}" type="datetimeFigureOut">
              <a:rPr lang="en-GB" smtClean="0"/>
              <a:t>06/12/2024</a:t>
            </a:fld>
            <a:endParaRPr lang="en-GB"/>
          </a:p>
        </p:txBody>
      </p:sp>
      <p:sp>
        <p:nvSpPr>
          <p:cNvPr id="5" name="Footer Placeholder 4">
            <a:extLst>
              <a:ext uri="{FF2B5EF4-FFF2-40B4-BE49-F238E27FC236}">
                <a16:creationId xmlns:a16="http://schemas.microsoft.com/office/drawing/2014/main" id="{08015C26-BF6A-9F7B-675A-BF806CD2C3A6}"/>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7C91739B-59B6-958A-6C02-09FC86CB0CD5}"/>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B959D666-CCE3-46E9-BE19-B46988DE0F2D}" type="slidenum">
              <a:rPr lang="en-GB" smtClean="0"/>
              <a:t>‹#›</a:t>
            </a:fld>
            <a:endParaRPr lang="en-GB"/>
          </a:p>
        </p:txBody>
      </p:sp>
    </p:spTree>
    <p:extLst>
      <p:ext uri="{BB962C8B-B14F-4D97-AF65-F5344CB8AC3E}">
        <p14:creationId xmlns:p14="http://schemas.microsoft.com/office/powerpoint/2010/main" val="16954438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1.xml"/><Relationship Id="rId1" Type="http://schemas.openxmlformats.org/officeDocument/2006/relationships/slideLayout" Target="../slideLayouts/slideLayout3.xml"/><Relationship Id="rId5" Type="http://schemas.openxmlformats.org/officeDocument/2006/relationships/image" Target="../media/image5.png"/><Relationship Id="rId4" Type="http://schemas.openxmlformats.org/officeDocument/2006/relationships/image" Target="../media/image4.png"/></Relationships>
</file>

<file path=ppt/slides/_rels/slide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3.xml"/><Relationship Id="rId1" Type="http://schemas.openxmlformats.org/officeDocument/2006/relationships/slideLayout" Target="../slideLayouts/slideLayout2.xml"/><Relationship Id="rId5" Type="http://schemas.openxmlformats.org/officeDocument/2006/relationships/hyperlink" Target="https://youtu.be/nUnJQWO4YJY?si=sFnwMPpyDJJUEiJB" TargetMode="External"/><Relationship Id="rId4" Type="http://schemas.openxmlformats.org/officeDocument/2006/relationships/image" Target="../media/image8.jpeg"/></Relationships>
</file>

<file path=ppt/slides/_rels/slide6.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4.xml"/><Relationship Id="rId1" Type="http://schemas.openxmlformats.org/officeDocument/2006/relationships/slideLayout" Target="../slideLayouts/slideLayout4.xml"/><Relationship Id="rId5" Type="http://schemas.openxmlformats.org/officeDocument/2006/relationships/image" Target="../media/image8.jpeg"/><Relationship Id="rId4" Type="http://schemas.openxmlformats.org/officeDocument/2006/relationships/image" Target="../media/image7.jpeg"/></Relationships>
</file>

<file path=ppt/slides/_rels/slide7.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5.xml"/><Relationship Id="rId1" Type="http://schemas.openxmlformats.org/officeDocument/2006/relationships/slideLayout" Target="../slideLayouts/slideLayout4.xml"/><Relationship Id="rId5" Type="http://schemas.openxmlformats.org/officeDocument/2006/relationships/image" Target="../media/image12.jpeg"/><Relationship Id="rId4" Type="http://schemas.openxmlformats.org/officeDocument/2006/relationships/image" Target="../media/image11.jpeg"/></Relationships>
</file>

<file path=ppt/slides/_rels/slide8.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7.xml"/><Relationship Id="rId1" Type="http://schemas.openxmlformats.org/officeDocument/2006/relationships/slideLayout" Target="../slideLayouts/slideLayout4.xml"/><Relationship Id="rId5" Type="http://schemas.openxmlformats.org/officeDocument/2006/relationships/image" Target="../media/image16.jpeg"/><Relationship Id="rId4" Type="http://schemas.openxmlformats.org/officeDocument/2006/relationships/image" Target="../media/image15.jpeg"/></Relationships>
</file>

<file path=ppt/slides/_rels/slide10.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8" Type="http://schemas.openxmlformats.org/officeDocument/2006/relationships/image" Target="../media/image23.png"/><Relationship Id="rId3" Type="http://schemas.openxmlformats.org/officeDocument/2006/relationships/image" Target="../media/image18.png"/><Relationship Id="rId7" Type="http://schemas.openxmlformats.org/officeDocument/2006/relationships/image" Target="../media/image22.png"/><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image" Target="../media/image21.png"/><Relationship Id="rId5" Type="http://schemas.openxmlformats.org/officeDocument/2006/relationships/image" Target="../media/image20.png"/><Relationship Id="rId4" Type="http://schemas.openxmlformats.org/officeDocument/2006/relationships/image" Target="../media/image19.png"/><Relationship Id="rId9" Type="http://schemas.openxmlformats.org/officeDocument/2006/relationships/image" Target="../media/image24.png"/></Relationships>
</file>

<file path=ppt/slides/_rels/slide12.xml.rels><?xml version="1.0" encoding="UTF-8" standalone="yes"?>
<Relationships xmlns="http://schemas.openxmlformats.org/package/2006/relationships"><Relationship Id="rId8" Type="http://schemas.openxmlformats.org/officeDocument/2006/relationships/image" Target="../media/image29.png"/><Relationship Id="rId3" Type="http://schemas.openxmlformats.org/officeDocument/2006/relationships/image" Target="../media/image18.png"/><Relationship Id="rId7" Type="http://schemas.openxmlformats.org/officeDocument/2006/relationships/image" Target="../media/image28.png"/><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image" Target="../media/image27.png"/><Relationship Id="rId5" Type="http://schemas.openxmlformats.org/officeDocument/2006/relationships/image" Target="../media/image26.png"/><Relationship Id="rId4" Type="http://schemas.openxmlformats.org/officeDocument/2006/relationships/image" Target="../media/image25.png"/><Relationship Id="rId9" Type="http://schemas.openxmlformats.org/officeDocument/2006/relationships/image" Target="../media/image30.png"/></Relationships>
</file>

<file path=ppt/slides/_rels/slide13.xml.rels><?xml version="1.0" encoding="UTF-8" standalone="yes"?>
<Relationships xmlns="http://schemas.openxmlformats.org/package/2006/relationships"><Relationship Id="rId3" Type="http://schemas.openxmlformats.org/officeDocument/2006/relationships/image" Target="../media/image31.jpeg"/><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image" Target="../media/image34.jpeg"/><Relationship Id="rId5" Type="http://schemas.openxmlformats.org/officeDocument/2006/relationships/image" Target="../media/image33.png"/><Relationship Id="rId4" Type="http://schemas.openxmlformats.org/officeDocument/2006/relationships/image" Target="../media/image32.png"/></Relationships>
</file>

<file path=ppt/slides/_rels/slide14.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35.jpeg"/><Relationship Id="rId1" Type="http://schemas.openxmlformats.org/officeDocument/2006/relationships/slideLayout" Target="../slideLayouts/slideLayout6.xml"/></Relationships>
</file>

<file path=ppt/slides/_rels/slide16.xml.rels><?xml version="1.0" encoding="UTF-8" standalone="yes"?>
<Relationships xmlns="http://schemas.openxmlformats.org/package/2006/relationships"><Relationship Id="rId2" Type="http://schemas.openxmlformats.org/officeDocument/2006/relationships/image" Target="../media/image36.jpeg"/><Relationship Id="rId1" Type="http://schemas.openxmlformats.org/officeDocument/2006/relationships/slideLayout" Target="../slideLayouts/slideLayout6.xml"/></Relationships>
</file>

<file path=ppt/slides/_rels/slide17.xml.rels><?xml version="1.0" encoding="UTF-8" standalone="yes"?>
<Relationships xmlns="http://schemas.openxmlformats.org/package/2006/relationships"><Relationship Id="rId2" Type="http://schemas.openxmlformats.org/officeDocument/2006/relationships/image" Target="../media/image37.jpeg"/><Relationship Id="rId1" Type="http://schemas.openxmlformats.org/officeDocument/2006/relationships/slideLayout" Target="../slideLayouts/slideLayout6.xml"/></Relationships>
</file>

<file path=ppt/slides/_rels/slide18.xml.rels><?xml version="1.0" encoding="UTF-8" standalone="yes"?>
<Relationships xmlns="http://schemas.openxmlformats.org/package/2006/relationships"><Relationship Id="rId2" Type="http://schemas.openxmlformats.org/officeDocument/2006/relationships/image" Target="../media/image38.jpeg"/><Relationship Id="rId1" Type="http://schemas.openxmlformats.org/officeDocument/2006/relationships/slideLayout" Target="../slideLayouts/slideLayout6.xml"/></Relationships>
</file>

<file path=ppt/slides/_rels/slide19.xml.rels><?xml version="1.0" encoding="UTF-8" standalone="yes"?>
<Relationships xmlns="http://schemas.openxmlformats.org/package/2006/relationships"><Relationship Id="rId2" Type="http://schemas.openxmlformats.org/officeDocument/2006/relationships/image" Target="../media/image39.jpeg"/><Relationship Id="rId1" Type="http://schemas.openxmlformats.org/officeDocument/2006/relationships/slideLayout" Target="../slideLayouts/slideLayout6.xml"/></Relationships>
</file>

<file path=ppt/slides/_rels/slide20.xml.rels><?xml version="1.0" encoding="UTF-8" standalone="yes"?>
<Relationships xmlns="http://schemas.openxmlformats.org/package/2006/relationships"><Relationship Id="rId2" Type="http://schemas.openxmlformats.org/officeDocument/2006/relationships/image" Target="../media/image40.jpeg"/><Relationship Id="rId1" Type="http://schemas.openxmlformats.org/officeDocument/2006/relationships/slideLayout" Target="../slideLayouts/slideLayout8.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22" name="Rectangle 21">
            <a:extLst>
              <a:ext uri="{FF2B5EF4-FFF2-40B4-BE49-F238E27FC236}">
                <a16:creationId xmlns:a16="http://schemas.microsoft.com/office/drawing/2014/main" id="{71B2258F-86CA-4D4D-8270-BC05FCDEBF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8" name="Picture 27" descr="Vegetables and fruits in a row">
            <a:extLst>
              <a:ext uri="{FF2B5EF4-FFF2-40B4-BE49-F238E27FC236}">
                <a16:creationId xmlns:a16="http://schemas.microsoft.com/office/drawing/2014/main" id="{C70A5612-08AC-D790-0DAF-889863D1A09B}"/>
              </a:ext>
            </a:extLst>
          </p:cNvPr>
          <p:cNvPicPr>
            <a:picLocks noChangeAspect="1"/>
          </p:cNvPicPr>
          <p:nvPr/>
        </p:nvPicPr>
        <p:blipFill>
          <a:blip r:embed="rId2">
            <a:alphaModFix amt="50000"/>
          </a:blip>
          <a:srcRect t="15730"/>
          <a:stretch/>
        </p:blipFill>
        <p:spPr>
          <a:xfrm>
            <a:off x="0" y="-1"/>
            <a:ext cx="12191980" cy="6857999"/>
          </a:xfrm>
          <a:prstGeom prst="rect">
            <a:avLst/>
          </a:prstGeom>
        </p:spPr>
      </p:pic>
      <p:sp>
        <p:nvSpPr>
          <p:cNvPr id="2" name="Title 1">
            <a:extLst>
              <a:ext uri="{FF2B5EF4-FFF2-40B4-BE49-F238E27FC236}">
                <a16:creationId xmlns:a16="http://schemas.microsoft.com/office/drawing/2014/main" id="{6845FCF0-E811-9B9B-7373-21D6224794EA}"/>
              </a:ext>
            </a:extLst>
          </p:cNvPr>
          <p:cNvSpPr>
            <a:spLocks noGrp="1"/>
          </p:cNvSpPr>
          <p:nvPr>
            <p:ph type="ctrTitle"/>
          </p:nvPr>
        </p:nvSpPr>
        <p:spPr>
          <a:xfrm>
            <a:off x="1324896" y="3313468"/>
            <a:ext cx="9144000" cy="2900518"/>
          </a:xfrm>
        </p:spPr>
        <p:txBody>
          <a:bodyPr>
            <a:normAutofit/>
          </a:bodyPr>
          <a:lstStyle/>
          <a:p>
            <a:r>
              <a:rPr lang="en-GB">
                <a:solidFill>
                  <a:srgbClr val="FFFFFF"/>
                </a:solidFill>
              </a:rPr>
              <a:t>THE MEDITERRANEAN DIET: A CRITICAL INVESTIGATION</a:t>
            </a:r>
          </a:p>
        </p:txBody>
      </p:sp>
      <p:sp>
        <p:nvSpPr>
          <p:cNvPr id="3" name="Subtitle 2">
            <a:extLst>
              <a:ext uri="{FF2B5EF4-FFF2-40B4-BE49-F238E27FC236}">
                <a16:creationId xmlns:a16="http://schemas.microsoft.com/office/drawing/2014/main" id="{DEDD0799-3ECA-F711-05A9-FD03625A23BA}"/>
              </a:ext>
            </a:extLst>
          </p:cNvPr>
          <p:cNvSpPr>
            <a:spLocks noGrp="1"/>
          </p:cNvSpPr>
          <p:nvPr>
            <p:ph type="subTitle" idx="1"/>
          </p:nvPr>
        </p:nvSpPr>
        <p:spPr>
          <a:xfrm>
            <a:off x="1524000" y="6213987"/>
            <a:ext cx="9144000" cy="515424"/>
          </a:xfrm>
        </p:spPr>
        <p:txBody>
          <a:bodyPr>
            <a:normAutofit/>
          </a:bodyPr>
          <a:lstStyle/>
          <a:p>
            <a:r>
              <a:rPr lang="en-GB">
                <a:solidFill>
                  <a:srgbClr val="FFFFFF"/>
                </a:solidFill>
              </a:rPr>
              <a:t> BY CAZ, EMMY, HANNAH AND STEPH</a:t>
            </a:r>
          </a:p>
        </p:txBody>
      </p:sp>
    </p:spTree>
    <p:extLst>
      <p:ext uri="{BB962C8B-B14F-4D97-AF65-F5344CB8AC3E}">
        <p14:creationId xmlns:p14="http://schemas.microsoft.com/office/powerpoint/2010/main" val="2754070041"/>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blipFill>
          <a:blip r:embed="rId2"/>
          <a:stretch>
            <a:fillRect t="-9000" b="-9000"/>
          </a:stretch>
        </a:blipFill>
        <a:effectLst/>
      </p:bgPr>
    </p:bg>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8EC05582-9B0E-5C05-02D0-3B41963BA04E}"/>
              </a:ext>
            </a:extLst>
          </p:cNvPr>
          <p:cNvSpPr>
            <a:spLocks noGrp="1"/>
          </p:cNvSpPr>
          <p:nvPr>
            <p:ph type="title"/>
          </p:nvPr>
        </p:nvSpPr>
        <p:spPr/>
        <p:txBody>
          <a:bodyPr/>
          <a:lstStyle/>
          <a:p>
            <a:pPr algn="ctr"/>
            <a:r>
              <a:rPr lang="en-GB" b="1" u="sng">
                <a:highlight>
                  <a:srgbClr val="00FFFF"/>
                </a:highlight>
              </a:rPr>
              <a:t>CONTENTS</a:t>
            </a:r>
            <a:endParaRPr lang="en-US" b="1" u="sng">
              <a:highlight>
                <a:srgbClr val="00FFFF"/>
              </a:highlight>
            </a:endParaRPr>
          </a:p>
        </p:txBody>
      </p:sp>
      <p:sp>
        <p:nvSpPr>
          <p:cNvPr id="2" name="TextBox 1">
            <a:extLst>
              <a:ext uri="{FF2B5EF4-FFF2-40B4-BE49-F238E27FC236}">
                <a16:creationId xmlns:a16="http://schemas.microsoft.com/office/drawing/2014/main" id="{1209C661-76C3-4FF8-9A3A-2C5084319CBD}"/>
              </a:ext>
            </a:extLst>
          </p:cNvPr>
          <p:cNvSpPr txBox="1"/>
          <p:nvPr/>
        </p:nvSpPr>
        <p:spPr>
          <a:xfrm>
            <a:off x="644517" y="1540564"/>
            <a:ext cx="2523434" cy="4278094"/>
          </a:xfrm>
          <a:prstGeom prst="rect">
            <a:avLst/>
          </a:prstGeom>
        </p:spPr>
        <p:style>
          <a:lnRef idx="2">
            <a:schemeClr val="dk1"/>
          </a:lnRef>
          <a:fillRef idx="1">
            <a:schemeClr val="lt1"/>
          </a:fillRef>
          <a:effectRef idx="0">
            <a:schemeClr val="dk1"/>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1600" b="1"/>
              <a:t>Emmy-</a:t>
            </a:r>
          </a:p>
          <a:p>
            <a:endParaRPr lang="en-US" sz="1600" b="1"/>
          </a:p>
          <a:p>
            <a:pPr marL="285750" indent="-285750">
              <a:buFont typeface="Arial"/>
              <a:buChar char="•"/>
            </a:pPr>
            <a:r>
              <a:rPr lang="en-US" sz="1600"/>
              <a:t>Intro to Disease (Slide 6).</a:t>
            </a:r>
          </a:p>
          <a:p>
            <a:pPr marL="285750" indent="-285750">
              <a:buFont typeface="Arial"/>
              <a:buChar char="•"/>
            </a:pPr>
            <a:r>
              <a:rPr lang="en-US" sz="1600"/>
              <a:t>Health Benefits and Disease (Slide 23).</a:t>
            </a:r>
          </a:p>
          <a:p>
            <a:pPr marL="285750" indent="-285750">
              <a:buFont typeface="Arial"/>
              <a:buChar char="•"/>
            </a:pPr>
            <a:r>
              <a:rPr lang="en-US" sz="1600"/>
              <a:t>Med Diet and Obesity (Slide 24).</a:t>
            </a:r>
          </a:p>
          <a:p>
            <a:pPr marL="285750" indent="-285750">
              <a:buFont typeface="Arial"/>
              <a:buChar char="•"/>
            </a:pPr>
            <a:r>
              <a:rPr lang="en-US" sz="1600"/>
              <a:t>Med Diet and Cardiovascular Disease (Slide 25) .</a:t>
            </a:r>
          </a:p>
          <a:p>
            <a:pPr marL="285750" indent="-285750">
              <a:buFont typeface="Arial"/>
              <a:buChar char="•"/>
            </a:pPr>
            <a:r>
              <a:rPr lang="en-US" sz="1600"/>
              <a:t>Swaps (Slide 52).</a:t>
            </a:r>
          </a:p>
          <a:p>
            <a:pPr marL="285750" indent="-285750">
              <a:buFont typeface="Arial"/>
              <a:buChar char="•"/>
            </a:pPr>
            <a:r>
              <a:rPr lang="en-US" sz="1600"/>
              <a:t>Swaps (Slide 55).</a:t>
            </a:r>
          </a:p>
          <a:p>
            <a:pPr marL="285750" indent="-285750">
              <a:buFont typeface="Arial"/>
              <a:buChar char="•"/>
            </a:pPr>
            <a:r>
              <a:rPr lang="en-US" sz="1600"/>
              <a:t>Swaps (Slide 56).</a:t>
            </a:r>
          </a:p>
          <a:p>
            <a:pPr marL="285750" indent="-285750">
              <a:buFont typeface="Arial"/>
              <a:buChar char="•"/>
            </a:pPr>
            <a:r>
              <a:rPr lang="en-US" sz="1600"/>
              <a:t>Challenges continued... (Slide 58).</a:t>
            </a:r>
          </a:p>
          <a:p>
            <a:pPr marL="285750" indent="-285750">
              <a:buFont typeface="Arial"/>
              <a:buChar char="•"/>
            </a:pPr>
            <a:endParaRPr lang="en-US" sz="1600"/>
          </a:p>
        </p:txBody>
      </p:sp>
      <p:sp>
        <p:nvSpPr>
          <p:cNvPr id="4" name="TextBox 3">
            <a:extLst>
              <a:ext uri="{FF2B5EF4-FFF2-40B4-BE49-F238E27FC236}">
                <a16:creationId xmlns:a16="http://schemas.microsoft.com/office/drawing/2014/main" id="{3C741E69-035E-706E-05C4-FAC1A4C5C0FA}"/>
              </a:ext>
            </a:extLst>
          </p:cNvPr>
          <p:cNvSpPr txBox="1"/>
          <p:nvPr/>
        </p:nvSpPr>
        <p:spPr>
          <a:xfrm>
            <a:off x="3345156" y="1540564"/>
            <a:ext cx="2655956" cy="4278094"/>
          </a:xfrm>
          <a:prstGeom prst="rect">
            <a:avLst/>
          </a:prstGeom>
        </p:spPr>
        <p:style>
          <a:lnRef idx="2">
            <a:schemeClr val="dk1"/>
          </a:lnRef>
          <a:fillRef idx="1">
            <a:schemeClr val="lt1"/>
          </a:fillRef>
          <a:effectRef idx="0">
            <a:schemeClr val="dk1"/>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1600" b="1"/>
              <a:t>Caz-</a:t>
            </a:r>
          </a:p>
          <a:p>
            <a:pPr marL="285750" indent="-285750" algn="l">
              <a:buFont typeface="Arial" panose="020B0604020202020204" pitchFamily="34" charset="0"/>
              <a:buChar char="•"/>
            </a:pPr>
            <a:r>
              <a:rPr lang="en-US" sz="1600"/>
              <a:t>The background of the MD (Slide 4).</a:t>
            </a:r>
          </a:p>
          <a:p>
            <a:pPr marL="285750" indent="-285750" algn="l">
              <a:buFont typeface="Arial" panose="020B0604020202020204" pitchFamily="34" charset="0"/>
              <a:buChar char="•"/>
            </a:pPr>
            <a:r>
              <a:rPr lang="en-US" sz="1600"/>
              <a:t>Food, bioactive content and considerations (Slide 8-10).</a:t>
            </a:r>
          </a:p>
          <a:p>
            <a:pPr marL="285750" indent="-285750" algn="l">
              <a:buFont typeface="Arial" panose="020B0604020202020204" pitchFamily="34" charset="0"/>
              <a:buChar char="•"/>
            </a:pPr>
            <a:r>
              <a:rPr lang="en-US" sz="1600"/>
              <a:t>MD pyramid, original,  today and sustainability  (Slide 13-15).</a:t>
            </a:r>
          </a:p>
          <a:p>
            <a:pPr marL="285750" indent="-285750" algn="l">
              <a:buFont typeface="Arial" panose="020B0604020202020204" pitchFamily="34" charset="0"/>
              <a:buChar char="•"/>
            </a:pPr>
            <a:r>
              <a:rPr lang="en-US" sz="1600"/>
              <a:t>The circle as a symbol and promoting the MD (Slide 16-17).</a:t>
            </a:r>
          </a:p>
          <a:p>
            <a:pPr marL="285750" indent="-285750" algn="l">
              <a:buFont typeface="Arial" panose="020B0604020202020204" pitchFamily="34" charset="0"/>
              <a:buChar char="•"/>
            </a:pPr>
            <a:r>
              <a:rPr lang="en-US" sz="1600"/>
              <a:t>Olive oil (Slide 39-43).</a:t>
            </a:r>
          </a:p>
          <a:p>
            <a:pPr marL="285750" indent="-285750" algn="l">
              <a:buFont typeface="Arial" panose="020B0604020202020204" pitchFamily="34" charset="0"/>
              <a:buChar char="•"/>
            </a:pPr>
            <a:r>
              <a:rPr lang="en-US" sz="1600"/>
              <a:t>Olive oil continued (Slide 45-49).</a:t>
            </a:r>
          </a:p>
          <a:p>
            <a:pPr marL="285750" indent="-285750" algn="l">
              <a:buFont typeface="Arial" panose="020B0604020202020204" pitchFamily="34" charset="0"/>
              <a:buChar char="•"/>
            </a:pPr>
            <a:r>
              <a:rPr lang="en-US" sz="1600"/>
              <a:t>Future research (Slide 59). </a:t>
            </a:r>
            <a:endParaRPr lang="en-US" sz="1600" b="1"/>
          </a:p>
        </p:txBody>
      </p:sp>
      <p:sp>
        <p:nvSpPr>
          <p:cNvPr id="5" name="TextBox 4">
            <a:extLst>
              <a:ext uri="{FF2B5EF4-FFF2-40B4-BE49-F238E27FC236}">
                <a16:creationId xmlns:a16="http://schemas.microsoft.com/office/drawing/2014/main" id="{2A66EDEB-4AC4-A310-7242-029B899B6A96}"/>
              </a:ext>
            </a:extLst>
          </p:cNvPr>
          <p:cNvSpPr txBox="1"/>
          <p:nvPr/>
        </p:nvSpPr>
        <p:spPr>
          <a:xfrm>
            <a:off x="6178317" y="1540564"/>
            <a:ext cx="2655956" cy="4278094"/>
          </a:xfrm>
          <a:prstGeom prst="rect">
            <a:avLst/>
          </a:prstGeom>
        </p:spPr>
        <p:style>
          <a:lnRef idx="2">
            <a:schemeClr val="dk1"/>
          </a:lnRef>
          <a:fillRef idx="1">
            <a:schemeClr val="lt1"/>
          </a:fillRef>
          <a:effectRef idx="0">
            <a:schemeClr val="dk1"/>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1600" b="1"/>
              <a:t>Steph-</a:t>
            </a:r>
          </a:p>
          <a:p>
            <a:pPr marL="285750" indent="-285750" algn="l">
              <a:buFont typeface="Arial" panose="020B0604020202020204" pitchFamily="34" charset="0"/>
              <a:buChar char="•"/>
            </a:pPr>
            <a:r>
              <a:rPr lang="en-US" sz="1600"/>
              <a:t>Intro (Slide 3).</a:t>
            </a:r>
          </a:p>
          <a:p>
            <a:pPr marL="285750" indent="-285750" algn="l">
              <a:buFont typeface="Arial" panose="020B0604020202020204" pitchFamily="34" charset="0"/>
              <a:buChar char="•"/>
            </a:pPr>
            <a:r>
              <a:rPr lang="en-US" sz="1600"/>
              <a:t>Geography (Slide 5).</a:t>
            </a:r>
          </a:p>
          <a:p>
            <a:pPr marL="285750" indent="-285750" algn="l">
              <a:buFont typeface="Arial" panose="020B0604020202020204" pitchFamily="34" charset="0"/>
              <a:buChar char="•"/>
            </a:pPr>
            <a:r>
              <a:rPr lang="en-US" sz="1600"/>
              <a:t>Balance and Moderation (Slide 11).</a:t>
            </a:r>
          </a:p>
          <a:p>
            <a:pPr marL="285750" indent="-285750" algn="l">
              <a:buFont typeface="Arial" panose="020B0604020202020204" pitchFamily="34" charset="0"/>
              <a:buChar char="•"/>
            </a:pPr>
            <a:r>
              <a:rPr lang="en-US" sz="1600"/>
              <a:t>History (Slide 12).</a:t>
            </a:r>
          </a:p>
          <a:p>
            <a:pPr marL="285750" indent="-285750" algn="l">
              <a:buFont typeface="Arial" panose="020B0604020202020204" pitchFamily="34" charset="0"/>
              <a:buChar char="•"/>
            </a:pPr>
            <a:r>
              <a:rPr lang="en-US" sz="1600"/>
              <a:t>The Alcohol Debate (Slide 18-22).</a:t>
            </a:r>
          </a:p>
          <a:p>
            <a:pPr marL="285750" indent="-285750" algn="l">
              <a:buFont typeface="Arial" panose="020B0604020202020204" pitchFamily="34" charset="0"/>
              <a:buChar char="•"/>
            </a:pPr>
            <a:r>
              <a:rPr lang="en-US" sz="1600"/>
              <a:t>Mediterranean Culture and Lifestyle (Slide 27-32).</a:t>
            </a:r>
          </a:p>
          <a:p>
            <a:pPr marL="285750" indent="-285750" algn="l">
              <a:buFont typeface="Arial" panose="020B0604020202020204" pitchFamily="34" charset="0"/>
              <a:buChar char="•"/>
            </a:pPr>
            <a:r>
              <a:rPr lang="en-US" sz="1600"/>
              <a:t>More History (Slide 44).</a:t>
            </a:r>
          </a:p>
          <a:p>
            <a:pPr marL="285750" indent="-285750" algn="l">
              <a:buFont typeface="Arial" panose="020B0604020202020204" pitchFamily="34" charset="0"/>
              <a:buChar char="•"/>
            </a:pPr>
            <a:r>
              <a:rPr lang="en-US" sz="1600"/>
              <a:t>Suggestions (Slide 51).</a:t>
            </a:r>
          </a:p>
          <a:p>
            <a:pPr marL="285750" indent="-285750" algn="l">
              <a:buFont typeface="Arial" panose="020B0604020202020204" pitchFamily="34" charset="0"/>
              <a:buChar char="•"/>
            </a:pPr>
            <a:r>
              <a:rPr lang="en-US" sz="1600"/>
              <a:t>Conclusion (Slide 60).</a:t>
            </a:r>
          </a:p>
          <a:p>
            <a:pPr marL="285750" indent="-285750" algn="l">
              <a:buFont typeface="Arial" panose="020B0604020202020204" pitchFamily="34" charset="0"/>
              <a:buChar char="•"/>
            </a:pPr>
            <a:r>
              <a:rPr lang="en-US" sz="1600"/>
              <a:t>Recipes (Slide 61).</a:t>
            </a:r>
          </a:p>
          <a:p>
            <a:pPr marL="285750" indent="-285750" algn="l">
              <a:buFont typeface="Arial" panose="020B0604020202020204" pitchFamily="34" charset="0"/>
              <a:buChar char="•"/>
            </a:pPr>
            <a:r>
              <a:rPr lang="en-US" sz="1600"/>
              <a:t>Quiz (Slides 62-68).</a:t>
            </a:r>
          </a:p>
          <a:p>
            <a:pPr marL="285750" indent="-285750" algn="l">
              <a:buFont typeface="Arial" panose="020B0604020202020204" pitchFamily="34" charset="0"/>
              <a:buChar char="•"/>
            </a:pPr>
            <a:endParaRPr lang="en-US" sz="1600" b="1"/>
          </a:p>
        </p:txBody>
      </p:sp>
      <p:sp>
        <p:nvSpPr>
          <p:cNvPr id="6" name="TextBox 5">
            <a:extLst>
              <a:ext uri="{FF2B5EF4-FFF2-40B4-BE49-F238E27FC236}">
                <a16:creationId xmlns:a16="http://schemas.microsoft.com/office/drawing/2014/main" id="{30913000-15D6-4BAE-4C15-B72D58047553}"/>
              </a:ext>
            </a:extLst>
          </p:cNvPr>
          <p:cNvSpPr txBox="1"/>
          <p:nvPr/>
        </p:nvSpPr>
        <p:spPr>
          <a:xfrm>
            <a:off x="9011478" y="1540564"/>
            <a:ext cx="2655956" cy="4278094"/>
          </a:xfrm>
          <a:prstGeom prst="rect">
            <a:avLst/>
          </a:prstGeom>
        </p:spPr>
        <p:style>
          <a:lnRef idx="2">
            <a:schemeClr val="dk1"/>
          </a:lnRef>
          <a:fillRef idx="1">
            <a:schemeClr val="lt1"/>
          </a:fillRef>
          <a:effectRef idx="0">
            <a:schemeClr val="dk1"/>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1600" b="1" dirty="0"/>
              <a:t>Hannah-</a:t>
            </a:r>
          </a:p>
          <a:p>
            <a:pPr marL="285750" indent="-285750">
              <a:buFont typeface="Arial"/>
              <a:buChar char="•"/>
            </a:pPr>
            <a:r>
              <a:rPr lang="en-US" sz="1600" dirty="0"/>
              <a:t>Health benefits - mental health (Slide 7).</a:t>
            </a:r>
          </a:p>
          <a:p>
            <a:pPr marL="285750" indent="-285750">
              <a:buFont typeface="Arial"/>
              <a:buChar char="•"/>
            </a:pPr>
            <a:r>
              <a:rPr lang="en-US" sz="1600" dirty="0"/>
              <a:t>Disease - cancer and diabetes (Slide 26).</a:t>
            </a:r>
          </a:p>
          <a:p>
            <a:pPr marL="285750" indent="-285750">
              <a:buFont typeface="Arial"/>
              <a:buChar char="•"/>
            </a:pPr>
            <a:r>
              <a:rPr lang="en-US" sz="1600" dirty="0"/>
              <a:t>Sustainability (Slide 33 – 36).</a:t>
            </a:r>
          </a:p>
          <a:p>
            <a:pPr marL="285750" indent="-285750">
              <a:buFont typeface="Arial"/>
              <a:buChar char="•"/>
            </a:pPr>
            <a:r>
              <a:rPr lang="en-US" sz="1600" dirty="0"/>
              <a:t>Sustainability continued (Slide 38).</a:t>
            </a:r>
          </a:p>
          <a:p>
            <a:pPr marL="285750" indent="-285750">
              <a:buFont typeface="Arial"/>
              <a:buChar char="•"/>
            </a:pPr>
            <a:r>
              <a:rPr lang="en-US" sz="1600" dirty="0"/>
              <a:t>Sustainability in the UK (Slide 50).</a:t>
            </a:r>
          </a:p>
          <a:p>
            <a:pPr marL="285750" indent="-285750">
              <a:buFont typeface="Arial"/>
              <a:buChar char="•"/>
            </a:pPr>
            <a:r>
              <a:rPr lang="en-US" sz="1600"/>
              <a:t>Breakfast swaps (slide 53).</a:t>
            </a:r>
          </a:p>
          <a:p>
            <a:pPr marL="285750" indent="-285750">
              <a:buFont typeface="Arial"/>
              <a:buChar char="•"/>
            </a:pPr>
            <a:r>
              <a:rPr lang="en-US" sz="1600" dirty="0"/>
              <a:t>Lunch swaps (Slide 54).</a:t>
            </a:r>
          </a:p>
          <a:p>
            <a:pPr marL="285750" indent="-285750">
              <a:buFont typeface="Arial"/>
              <a:buChar char="•"/>
            </a:pPr>
            <a:r>
              <a:rPr lang="en-US" sz="1600" dirty="0"/>
              <a:t>Challenges to adherence (Slide 57).</a:t>
            </a:r>
          </a:p>
          <a:p>
            <a:pPr marL="285750" indent="-285750">
              <a:buFont typeface="Arial"/>
              <a:buChar char="•"/>
            </a:pPr>
            <a:endParaRPr lang="en-US" sz="1600"/>
          </a:p>
        </p:txBody>
      </p:sp>
    </p:spTree>
    <p:extLst>
      <p:ext uri="{BB962C8B-B14F-4D97-AF65-F5344CB8AC3E}">
        <p14:creationId xmlns:p14="http://schemas.microsoft.com/office/powerpoint/2010/main" val="290500893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8" name="Picture 7" descr="Range of moods sticky notes">
            <a:extLst>
              <a:ext uri="{FF2B5EF4-FFF2-40B4-BE49-F238E27FC236}">
                <a16:creationId xmlns:a16="http://schemas.microsoft.com/office/drawing/2014/main" id="{3C11381F-DFD9-F2A2-53D3-DD87BA0B88D5}"/>
              </a:ext>
            </a:extLst>
          </p:cNvPr>
          <p:cNvPicPr>
            <a:picLocks noChangeAspect="1"/>
          </p:cNvPicPr>
          <p:nvPr/>
        </p:nvPicPr>
        <p:blipFill>
          <a:blip r:embed="rId3"/>
          <a:stretch>
            <a:fillRect/>
          </a:stretch>
        </p:blipFill>
        <p:spPr>
          <a:xfrm>
            <a:off x="1976878" y="4181024"/>
            <a:ext cx="750278" cy="554134"/>
          </a:xfrm>
          <a:prstGeom prst="rect">
            <a:avLst/>
          </a:prstGeom>
        </p:spPr>
      </p:pic>
      <p:sp>
        <p:nvSpPr>
          <p:cNvPr id="32" name="Rectangle 31">
            <a:extLst>
              <a:ext uri="{FF2B5EF4-FFF2-40B4-BE49-F238E27FC236}">
                <a16:creationId xmlns:a16="http://schemas.microsoft.com/office/drawing/2014/main" id="{1A3C89F8-0D2F-47FF-B903-151248265F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flip="none" rotWithShape="1">
            <a:gsLst>
              <a:gs pos="0">
                <a:schemeClr val="accent1"/>
              </a:gs>
              <a:gs pos="100000">
                <a:schemeClr val="accent2"/>
              </a:gs>
            </a:gsLst>
            <a:lin ang="81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2" name="Title 1">
            <a:extLst>
              <a:ext uri="{FF2B5EF4-FFF2-40B4-BE49-F238E27FC236}">
                <a16:creationId xmlns:a16="http://schemas.microsoft.com/office/drawing/2014/main" id="{20321DBD-5496-A9D7-7A10-ED8EEBB65A3B}"/>
              </a:ext>
            </a:extLst>
          </p:cNvPr>
          <p:cNvSpPr>
            <a:spLocks noGrp="1"/>
          </p:cNvSpPr>
          <p:nvPr>
            <p:ph type="title"/>
          </p:nvPr>
        </p:nvSpPr>
        <p:spPr>
          <a:xfrm>
            <a:off x="758405" y="-54309"/>
            <a:ext cx="12561970" cy="1087677"/>
          </a:xfrm>
        </p:spPr>
        <p:txBody>
          <a:bodyPr vert="horz" lIns="91440" tIns="45720" rIns="91440" bIns="45720" rtlCol="0" anchor="t">
            <a:normAutofit fontScale="90000"/>
          </a:bodyPr>
          <a:lstStyle/>
          <a:p>
            <a:r>
              <a:rPr lang="en-US" sz="6600" kern="1200">
                <a:solidFill>
                  <a:srgbClr val="FFFFFF"/>
                </a:solidFill>
                <a:latin typeface="+mj-lt"/>
                <a:ea typeface="+mj-ea"/>
                <a:cs typeface="+mj-cs"/>
              </a:rPr>
              <a:t>Health </a:t>
            </a:r>
            <a:r>
              <a:rPr lang="en-US" sz="6600">
                <a:solidFill>
                  <a:srgbClr val="FFFFFF"/>
                </a:solidFill>
              </a:rPr>
              <a:t>Benefits – Mental Health</a:t>
            </a:r>
            <a:r>
              <a:rPr lang="en-US" sz="8000">
                <a:solidFill>
                  <a:srgbClr val="FFFFFF"/>
                </a:solidFill>
              </a:rPr>
              <a:t> </a:t>
            </a:r>
            <a:br>
              <a:rPr lang="en-US" sz="8000"/>
            </a:br>
            <a:r>
              <a:rPr lang="en-US" sz="8000">
                <a:solidFill>
                  <a:srgbClr val="FFFFFF"/>
                </a:solidFill>
              </a:rPr>
              <a:t> </a:t>
            </a:r>
            <a:endParaRPr lang="en-US">
              <a:ea typeface="+mj-ea"/>
              <a:cs typeface="+mj-cs"/>
            </a:endParaRPr>
          </a:p>
        </p:txBody>
      </p:sp>
      <p:sp>
        <p:nvSpPr>
          <p:cNvPr id="34" name="Graphic 13">
            <a:extLst>
              <a:ext uri="{FF2B5EF4-FFF2-40B4-BE49-F238E27FC236}">
                <a16:creationId xmlns:a16="http://schemas.microsoft.com/office/drawing/2014/main" id="{C5CB530E-515E-412C-9DF1-5F8FFBD6F3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74359" y="583345"/>
            <a:ext cx="139039" cy="139039"/>
          </a:xfrm>
          <a:custGeom>
            <a:avLst/>
            <a:gdLst>
              <a:gd name="connsiteX0" fmla="*/ 129602 w 139039"/>
              <a:gd name="connsiteY0" fmla="*/ 60082 h 139039"/>
              <a:gd name="connsiteX1" fmla="*/ 78957 w 139039"/>
              <a:gd name="connsiteY1" fmla="*/ 60082 h 139039"/>
              <a:gd name="connsiteX2" fmla="*/ 78957 w 139039"/>
              <a:gd name="connsiteY2" fmla="*/ 9437 h 139039"/>
              <a:gd name="connsiteX3" fmla="*/ 69520 w 139039"/>
              <a:gd name="connsiteY3" fmla="*/ 0 h 139039"/>
              <a:gd name="connsiteX4" fmla="*/ 60082 w 139039"/>
              <a:gd name="connsiteY4" fmla="*/ 9437 h 139039"/>
              <a:gd name="connsiteX5" fmla="*/ 60082 w 139039"/>
              <a:gd name="connsiteY5" fmla="*/ 60082 h 139039"/>
              <a:gd name="connsiteX6" fmla="*/ 9437 w 139039"/>
              <a:gd name="connsiteY6" fmla="*/ 60082 h 139039"/>
              <a:gd name="connsiteX7" fmla="*/ 0 w 139039"/>
              <a:gd name="connsiteY7" fmla="*/ 69520 h 139039"/>
              <a:gd name="connsiteX8" fmla="*/ 9437 w 139039"/>
              <a:gd name="connsiteY8" fmla="*/ 78957 h 139039"/>
              <a:gd name="connsiteX9" fmla="*/ 60082 w 139039"/>
              <a:gd name="connsiteY9" fmla="*/ 78957 h 139039"/>
              <a:gd name="connsiteX10" fmla="*/ 60082 w 139039"/>
              <a:gd name="connsiteY10" fmla="*/ 129602 h 139039"/>
              <a:gd name="connsiteX11" fmla="*/ 69520 w 139039"/>
              <a:gd name="connsiteY11" fmla="*/ 139039 h 139039"/>
              <a:gd name="connsiteX12" fmla="*/ 78957 w 139039"/>
              <a:gd name="connsiteY12" fmla="*/ 129602 h 139039"/>
              <a:gd name="connsiteX13" fmla="*/ 78957 w 139039"/>
              <a:gd name="connsiteY13" fmla="*/ 78957 h 139039"/>
              <a:gd name="connsiteX14" fmla="*/ 129602 w 139039"/>
              <a:gd name="connsiteY14" fmla="*/ 78957 h 139039"/>
              <a:gd name="connsiteX15" fmla="*/ 139039 w 139039"/>
              <a:gd name="connsiteY15" fmla="*/ 69520 h 139039"/>
              <a:gd name="connsiteX16" fmla="*/ 129602 w 139039"/>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9" h="139039">
                <a:moveTo>
                  <a:pt x="129602" y="60082"/>
                </a:moveTo>
                <a:lnTo>
                  <a:pt x="78957" y="60082"/>
                </a:lnTo>
                <a:lnTo>
                  <a:pt x="78957" y="9437"/>
                </a:lnTo>
                <a:cubicBezTo>
                  <a:pt x="78957" y="4225"/>
                  <a:pt x="74731" y="0"/>
                  <a:pt x="69520" y="0"/>
                </a:cubicBezTo>
                <a:cubicBezTo>
                  <a:pt x="64308"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8" y="139039"/>
                  <a:pt x="69520" y="139039"/>
                </a:cubicBezTo>
                <a:cubicBezTo>
                  <a:pt x="74731" y="139039"/>
                  <a:pt x="78957" y="134814"/>
                  <a:pt x="78957" y="129602"/>
                </a:cubicBezTo>
                <a:lnTo>
                  <a:pt x="78957" y="78957"/>
                </a:lnTo>
                <a:lnTo>
                  <a:pt x="129602" y="78957"/>
                </a:lnTo>
                <a:cubicBezTo>
                  <a:pt x="134814" y="78957"/>
                  <a:pt x="139039" y="74731"/>
                  <a:pt x="139039" y="69520"/>
                </a:cubicBezTo>
                <a:cubicBezTo>
                  <a:pt x="139039" y="64308"/>
                  <a:pt x="134814" y="60082"/>
                  <a:pt x="129602" y="60082"/>
                </a:cubicBezTo>
                <a:close/>
              </a:path>
            </a:pathLst>
          </a:custGeom>
          <a:solidFill>
            <a:srgbClr val="FFFFFF"/>
          </a:solidFill>
          <a:ln w="603" cap="flat">
            <a:noFill/>
            <a:prstDash val="solid"/>
            <a:miter/>
          </a:ln>
        </p:spPr>
        <p:txBody>
          <a:bodyPr rtlCol="0" anchor="ctr"/>
          <a:lstStyle/>
          <a:p>
            <a:endParaRPr lang="en-US">
              <a:solidFill>
                <a:srgbClr val="FFFFFF"/>
              </a:solidFill>
            </a:endParaRPr>
          </a:p>
        </p:txBody>
      </p:sp>
      <p:sp>
        <p:nvSpPr>
          <p:cNvPr id="35" name="Graphic 12">
            <a:extLst>
              <a:ext uri="{FF2B5EF4-FFF2-40B4-BE49-F238E27FC236}">
                <a16:creationId xmlns:a16="http://schemas.microsoft.com/office/drawing/2014/main" id="{712D4376-A578-4FF1-94FC-245E7A6A48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33139" y="812640"/>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rgbClr val="FFFFFF"/>
          </a:solidFill>
          <a:ln w="422" cap="flat">
            <a:noFill/>
            <a:prstDash val="solid"/>
            <a:miter/>
          </a:ln>
        </p:spPr>
        <p:txBody>
          <a:bodyPr rtlCol="0" anchor="ctr"/>
          <a:lstStyle/>
          <a:p>
            <a:endParaRPr lang="en-US">
              <a:solidFill>
                <a:srgbClr val="FFFFFF"/>
              </a:solidFill>
            </a:endParaRPr>
          </a:p>
        </p:txBody>
      </p:sp>
      <p:sp>
        <p:nvSpPr>
          <p:cNvPr id="36" name="Graphic 15">
            <a:extLst>
              <a:ext uri="{FF2B5EF4-FFF2-40B4-BE49-F238E27FC236}">
                <a16:creationId xmlns:a16="http://schemas.microsoft.com/office/drawing/2014/main" id="{AEA7509D-F04F-40CB-A0B3-EEF16499CC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58819" y="1037066"/>
            <a:ext cx="127714" cy="127714"/>
          </a:xfrm>
          <a:custGeom>
            <a:avLst/>
            <a:gdLst>
              <a:gd name="connsiteX0" fmla="*/ 63857 w 127714"/>
              <a:gd name="connsiteY0" fmla="*/ 18874 h 127714"/>
              <a:gd name="connsiteX1" fmla="*/ 108840 w 127714"/>
              <a:gd name="connsiteY1" fmla="*/ 63857 h 127714"/>
              <a:gd name="connsiteX2" fmla="*/ 63857 w 127714"/>
              <a:gd name="connsiteY2" fmla="*/ 108840 h 127714"/>
              <a:gd name="connsiteX3" fmla="*/ 18874 w 127714"/>
              <a:gd name="connsiteY3" fmla="*/ 63857 h 127714"/>
              <a:gd name="connsiteX4" fmla="*/ 63857 w 127714"/>
              <a:gd name="connsiteY4" fmla="*/ 18874 h 127714"/>
              <a:gd name="connsiteX5" fmla="*/ 63857 w 127714"/>
              <a:gd name="connsiteY5" fmla="*/ 0 h 127714"/>
              <a:gd name="connsiteX6" fmla="*/ 0 w 127714"/>
              <a:gd name="connsiteY6" fmla="*/ 63857 h 127714"/>
              <a:gd name="connsiteX7" fmla="*/ 63857 w 127714"/>
              <a:gd name="connsiteY7" fmla="*/ 127714 h 127714"/>
              <a:gd name="connsiteX8" fmla="*/ 127714 w 127714"/>
              <a:gd name="connsiteY8" fmla="*/ 63857 h 127714"/>
              <a:gd name="connsiteX9" fmla="*/ 63857 w 127714"/>
              <a:gd name="connsiteY9" fmla="*/ 0 h 127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4" h="127714">
                <a:moveTo>
                  <a:pt x="63857" y="18874"/>
                </a:moveTo>
                <a:cubicBezTo>
                  <a:pt x="88700" y="18874"/>
                  <a:pt x="108840" y="39014"/>
                  <a:pt x="108840" y="63857"/>
                </a:cubicBezTo>
                <a:cubicBezTo>
                  <a:pt x="108840" y="88700"/>
                  <a:pt x="88700" y="108840"/>
                  <a:pt x="63857" y="108840"/>
                </a:cubicBezTo>
                <a:cubicBezTo>
                  <a:pt x="39014" y="108840"/>
                  <a:pt x="18874" y="88700"/>
                  <a:pt x="18874" y="63857"/>
                </a:cubicBezTo>
                <a:cubicBezTo>
                  <a:pt x="18898" y="39024"/>
                  <a:pt x="39024" y="18898"/>
                  <a:pt x="63857" y="18874"/>
                </a:cubicBezTo>
                <a:moveTo>
                  <a:pt x="63857" y="0"/>
                </a:moveTo>
                <a:cubicBezTo>
                  <a:pt x="28590" y="0"/>
                  <a:pt x="0" y="28590"/>
                  <a:pt x="0" y="63857"/>
                </a:cubicBezTo>
                <a:cubicBezTo>
                  <a:pt x="0" y="99124"/>
                  <a:pt x="28590" y="127714"/>
                  <a:pt x="63857" y="127714"/>
                </a:cubicBezTo>
                <a:cubicBezTo>
                  <a:pt x="99124" y="127714"/>
                  <a:pt x="127714" y="99124"/>
                  <a:pt x="127714" y="63857"/>
                </a:cubicBezTo>
                <a:cubicBezTo>
                  <a:pt x="127714" y="28590"/>
                  <a:pt x="99124" y="0"/>
                  <a:pt x="63857" y="0"/>
                </a:cubicBezTo>
                <a:close/>
              </a:path>
            </a:pathLst>
          </a:custGeom>
          <a:solidFill>
            <a:srgbClr val="FFFFFF"/>
          </a:solidFill>
          <a:ln w="610" cap="flat">
            <a:noFill/>
            <a:prstDash val="solid"/>
            <a:miter/>
          </a:ln>
        </p:spPr>
        <p:txBody>
          <a:bodyPr rtlCol="0" anchor="ctr"/>
          <a:lstStyle/>
          <a:p>
            <a:endParaRPr lang="en-US">
              <a:solidFill>
                <a:srgbClr val="FFFFFF"/>
              </a:solidFill>
            </a:endParaRPr>
          </a:p>
        </p:txBody>
      </p:sp>
      <p:cxnSp>
        <p:nvCxnSpPr>
          <p:cNvPr id="37" name="Straight Connector 36">
            <a:extLst>
              <a:ext uri="{FF2B5EF4-FFF2-40B4-BE49-F238E27FC236}">
                <a16:creationId xmlns:a16="http://schemas.microsoft.com/office/drawing/2014/main" id="{56020367-4FD5-4596-8E10-C5F095CD8DB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56114" y="3503032"/>
            <a:ext cx="0" cy="3346090"/>
          </a:xfrm>
          <a:prstGeom prst="line">
            <a:avLst/>
          </a:prstGeom>
          <a:ln w="25400" cap="sq">
            <a:solidFill>
              <a:srgbClr val="FFFFFF"/>
            </a:solidFill>
            <a:bevel/>
          </a:ln>
        </p:spPr>
        <p:style>
          <a:lnRef idx="1">
            <a:schemeClr val="accent1"/>
          </a:lnRef>
          <a:fillRef idx="0">
            <a:schemeClr val="accent1"/>
          </a:fillRef>
          <a:effectRef idx="0">
            <a:schemeClr val="accent1"/>
          </a:effectRef>
          <a:fontRef idx="minor">
            <a:schemeClr val="tx1"/>
          </a:fontRef>
        </p:style>
      </p:cxnSp>
      <p:sp>
        <p:nvSpPr>
          <p:cNvPr id="38" name="Graphic 22">
            <a:extLst>
              <a:ext uri="{FF2B5EF4-FFF2-40B4-BE49-F238E27FC236}">
                <a16:creationId xmlns:a16="http://schemas.microsoft.com/office/drawing/2014/main" id="{508BEF50-7B1E-49A4-BC19-5F4F1D755E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36425" y="5636680"/>
            <a:ext cx="151536" cy="151536"/>
          </a:xfrm>
          <a:custGeom>
            <a:avLst/>
            <a:gdLst>
              <a:gd name="connsiteX0" fmla="*/ 141251 w 151536"/>
              <a:gd name="connsiteY0" fmla="*/ 65483 h 151536"/>
              <a:gd name="connsiteX1" fmla="*/ 86053 w 151536"/>
              <a:gd name="connsiteY1" fmla="*/ 65483 h 151536"/>
              <a:gd name="connsiteX2" fmla="*/ 86053 w 151536"/>
              <a:gd name="connsiteY2" fmla="*/ 10285 h 151536"/>
              <a:gd name="connsiteX3" fmla="*/ 75768 w 151536"/>
              <a:gd name="connsiteY3" fmla="*/ 0 h 151536"/>
              <a:gd name="connsiteX4" fmla="*/ 65483 w 151536"/>
              <a:gd name="connsiteY4" fmla="*/ 10285 h 151536"/>
              <a:gd name="connsiteX5" fmla="*/ 65483 w 151536"/>
              <a:gd name="connsiteY5" fmla="*/ 65483 h 151536"/>
              <a:gd name="connsiteX6" fmla="*/ 10285 w 151536"/>
              <a:gd name="connsiteY6" fmla="*/ 65483 h 151536"/>
              <a:gd name="connsiteX7" fmla="*/ 0 w 151536"/>
              <a:gd name="connsiteY7" fmla="*/ 75768 h 151536"/>
              <a:gd name="connsiteX8" fmla="*/ 10285 w 151536"/>
              <a:gd name="connsiteY8" fmla="*/ 86053 h 151536"/>
              <a:gd name="connsiteX9" fmla="*/ 65483 w 151536"/>
              <a:gd name="connsiteY9" fmla="*/ 86053 h 151536"/>
              <a:gd name="connsiteX10" fmla="*/ 65483 w 151536"/>
              <a:gd name="connsiteY10" fmla="*/ 141251 h 151536"/>
              <a:gd name="connsiteX11" fmla="*/ 75768 w 151536"/>
              <a:gd name="connsiteY11" fmla="*/ 151536 h 151536"/>
              <a:gd name="connsiteX12" fmla="*/ 86053 w 151536"/>
              <a:gd name="connsiteY12" fmla="*/ 141251 h 151536"/>
              <a:gd name="connsiteX13" fmla="*/ 86053 w 151536"/>
              <a:gd name="connsiteY13" fmla="*/ 86053 h 151536"/>
              <a:gd name="connsiteX14" fmla="*/ 141251 w 151536"/>
              <a:gd name="connsiteY14" fmla="*/ 86053 h 151536"/>
              <a:gd name="connsiteX15" fmla="*/ 151536 w 151536"/>
              <a:gd name="connsiteY15" fmla="*/ 75768 h 151536"/>
              <a:gd name="connsiteX16" fmla="*/ 141251 w 151536"/>
              <a:gd name="connsiteY16" fmla="*/ 65483 h 151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51536" h="151536">
                <a:moveTo>
                  <a:pt x="141251" y="65483"/>
                </a:moveTo>
                <a:lnTo>
                  <a:pt x="86053" y="65483"/>
                </a:lnTo>
                <a:lnTo>
                  <a:pt x="86053" y="10285"/>
                </a:lnTo>
                <a:cubicBezTo>
                  <a:pt x="86053" y="4605"/>
                  <a:pt x="81448" y="0"/>
                  <a:pt x="75768" y="0"/>
                </a:cubicBezTo>
                <a:cubicBezTo>
                  <a:pt x="70088" y="0"/>
                  <a:pt x="65483" y="4605"/>
                  <a:pt x="65483" y="10285"/>
                </a:cubicBezTo>
                <a:lnTo>
                  <a:pt x="65483" y="65483"/>
                </a:lnTo>
                <a:lnTo>
                  <a:pt x="10285" y="65483"/>
                </a:lnTo>
                <a:cubicBezTo>
                  <a:pt x="4605" y="65483"/>
                  <a:pt x="0" y="70088"/>
                  <a:pt x="0" y="75768"/>
                </a:cubicBezTo>
                <a:cubicBezTo>
                  <a:pt x="0" y="81448"/>
                  <a:pt x="4605" y="86053"/>
                  <a:pt x="10285" y="86053"/>
                </a:cubicBezTo>
                <a:lnTo>
                  <a:pt x="65483" y="86053"/>
                </a:lnTo>
                <a:lnTo>
                  <a:pt x="65483" y="141251"/>
                </a:lnTo>
                <a:cubicBezTo>
                  <a:pt x="65483" y="146931"/>
                  <a:pt x="70088" y="151536"/>
                  <a:pt x="75768" y="151536"/>
                </a:cubicBezTo>
                <a:cubicBezTo>
                  <a:pt x="81448" y="151536"/>
                  <a:pt x="86053" y="146931"/>
                  <a:pt x="86053" y="141251"/>
                </a:cubicBezTo>
                <a:lnTo>
                  <a:pt x="86053" y="86053"/>
                </a:lnTo>
                <a:lnTo>
                  <a:pt x="141251" y="86053"/>
                </a:lnTo>
                <a:cubicBezTo>
                  <a:pt x="146931" y="86053"/>
                  <a:pt x="151536" y="81448"/>
                  <a:pt x="151536" y="75768"/>
                </a:cubicBezTo>
                <a:cubicBezTo>
                  <a:pt x="151536" y="70088"/>
                  <a:pt x="146931" y="65483"/>
                  <a:pt x="141251" y="65483"/>
                </a:cubicBezTo>
                <a:close/>
              </a:path>
            </a:pathLst>
          </a:custGeom>
          <a:solidFill>
            <a:srgbClr val="FFFFFF"/>
          </a:solidFill>
          <a:ln w="646" cap="flat">
            <a:noFill/>
            <a:prstDash val="solid"/>
            <a:miter/>
          </a:ln>
        </p:spPr>
        <p:txBody>
          <a:bodyPr rtlCol="0" anchor="ctr"/>
          <a:lstStyle/>
          <a:p>
            <a:endParaRPr lang="en-US">
              <a:solidFill>
                <a:srgbClr val="FFFFFF"/>
              </a:solidFill>
            </a:endParaRPr>
          </a:p>
        </p:txBody>
      </p:sp>
      <p:sp>
        <p:nvSpPr>
          <p:cNvPr id="31" name="Graphic 23">
            <a:extLst>
              <a:ext uri="{FF2B5EF4-FFF2-40B4-BE49-F238E27FC236}">
                <a16:creationId xmlns:a16="http://schemas.microsoft.com/office/drawing/2014/main" id="{3FBAD350-5664-4811-A208-657FB882D3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45175" y="6096759"/>
            <a:ext cx="108625" cy="108625"/>
          </a:xfrm>
          <a:custGeom>
            <a:avLst/>
            <a:gdLst>
              <a:gd name="connsiteX0" fmla="*/ 54313 w 108625"/>
              <a:gd name="connsiteY0" fmla="*/ 16053 h 108625"/>
              <a:gd name="connsiteX1" fmla="*/ 92572 w 108625"/>
              <a:gd name="connsiteY1" fmla="*/ 54313 h 108625"/>
              <a:gd name="connsiteX2" fmla="*/ 54313 w 108625"/>
              <a:gd name="connsiteY2" fmla="*/ 92572 h 108625"/>
              <a:gd name="connsiteX3" fmla="*/ 16053 w 108625"/>
              <a:gd name="connsiteY3" fmla="*/ 54313 h 108625"/>
              <a:gd name="connsiteX4" fmla="*/ 54313 w 108625"/>
              <a:gd name="connsiteY4" fmla="*/ 16053 h 108625"/>
              <a:gd name="connsiteX5" fmla="*/ 54313 w 108625"/>
              <a:gd name="connsiteY5" fmla="*/ 0 h 108625"/>
              <a:gd name="connsiteX6" fmla="*/ 0 w 108625"/>
              <a:gd name="connsiteY6" fmla="*/ 54313 h 108625"/>
              <a:gd name="connsiteX7" fmla="*/ 54313 w 108625"/>
              <a:gd name="connsiteY7" fmla="*/ 108625 h 108625"/>
              <a:gd name="connsiteX8" fmla="*/ 108625 w 108625"/>
              <a:gd name="connsiteY8" fmla="*/ 54313 h 108625"/>
              <a:gd name="connsiteX9" fmla="*/ 54313 w 108625"/>
              <a:gd name="connsiteY9" fmla="*/ 0 h 1086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8625" h="108625">
                <a:moveTo>
                  <a:pt x="54313" y="16053"/>
                </a:moveTo>
                <a:cubicBezTo>
                  <a:pt x="75442" y="16053"/>
                  <a:pt x="92572" y="33182"/>
                  <a:pt x="92572" y="54313"/>
                </a:cubicBezTo>
                <a:cubicBezTo>
                  <a:pt x="92572" y="75442"/>
                  <a:pt x="75442" y="92572"/>
                  <a:pt x="54313" y="92572"/>
                </a:cubicBezTo>
                <a:cubicBezTo>
                  <a:pt x="33182" y="92572"/>
                  <a:pt x="16053" y="75442"/>
                  <a:pt x="16053" y="54313"/>
                </a:cubicBezTo>
                <a:cubicBezTo>
                  <a:pt x="16074" y="33191"/>
                  <a:pt x="33191" y="16074"/>
                  <a:pt x="54313" y="16053"/>
                </a:cubicBezTo>
                <a:moveTo>
                  <a:pt x="54313" y="0"/>
                </a:moveTo>
                <a:cubicBezTo>
                  <a:pt x="24317" y="0"/>
                  <a:pt x="0" y="24317"/>
                  <a:pt x="0" y="54313"/>
                </a:cubicBezTo>
                <a:cubicBezTo>
                  <a:pt x="0" y="84309"/>
                  <a:pt x="24317" y="108625"/>
                  <a:pt x="54313" y="108625"/>
                </a:cubicBezTo>
                <a:cubicBezTo>
                  <a:pt x="84309" y="108625"/>
                  <a:pt x="108625" y="84309"/>
                  <a:pt x="108625" y="54313"/>
                </a:cubicBezTo>
                <a:cubicBezTo>
                  <a:pt x="108625" y="24317"/>
                  <a:pt x="84309" y="0"/>
                  <a:pt x="54313" y="0"/>
                </a:cubicBezTo>
                <a:close/>
              </a:path>
            </a:pathLst>
          </a:custGeom>
          <a:solidFill>
            <a:srgbClr val="FFFFFF"/>
          </a:solidFill>
          <a:ln w="516" cap="flat">
            <a:noFill/>
            <a:prstDash val="solid"/>
            <a:miter/>
          </a:ln>
        </p:spPr>
        <p:txBody>
          <a:bodyPr rtlCol="0" anchor="ctr"/>
          <a:lstStyle/>
          <a:p>
            <a:endParaRPr lang="en-US">
              <a:solidFill>
                <a:srgbClr val="FFFFFF"/>
              </a:solidFill>
            </a:endParaRPr>
          </a:p>
        </p:txBody>
      </p:sp>
      <p:sp>
        <p:nvSpPr>
          <p:cNvPr id="33" name="Graphic 21">
            <a:extLst>
              <a:ext uri="{FF2B5EF4-FFF2-40B4-BE49-F238E27FC236}">
                <a16:creationId xmlns:a16="http://schemas.microsoft.com/office/drawing/2014/main" id="{C39ADB8F-D187-49D7-BDCF-C1B6DC7270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554288" y="6238029"/>
            <a:ext cx="95759" cy="95759"/>
          </a:xfrm>
          <a:custGeom>
            <a:avLst/>
            <a:gdLst>
              <a:gd name="connsiteX0" fmla="*/ 95759 w 95759"/>
              <a:gd name="connsiteY0" fmla="*/ 47880 h 95759"/>
              <a:gd name="connsiteX1" fmla="*/ 47880 w 95759"/>
              <a:gd name="connsiteY1" fmla="*/ 95759 h 95759"/>
              <a:gd name="connsiteX2" fmla="*/ 0 w 95759"/>
              <a:gd name="connsiteY2" fmla="*/ 47880 h 95759"/>
              <a:gd name="connsiteX3" fmla="*/ 47880 w 95759"/>
              <a:gd name="connsiteY3" fmla="*/ 0 h 95759"/>
              <a:gd name="connsiteX4" fmla="*/ 95759 w 95759"/>
              <a:gd name="connsiteY4" fmla="*/ 47880 h 9575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5759" h="95759">
                <a:moveTo>
                  <a:pt x="95759" y="47880"/>
                </a:moveTo>
                <a:cubicBezTo>
                  <a:pt x="95759" y="74323"/>
                  <a:pt x="74323" y="95759"/>
                  <a:pt x="47880" y="95759"/>
                </a:cubicBezTo>
                <a:cubicBezTo>
                  <a:pt x="21436" y="95759"/>
                  <a:pt x="0" y="74323"/>
                  <a:pt x="0" y="47880"/>
                </a:cubicBezTo>
                <a:cubicBezTo>
                  <a:pt x="0" y="21436"/>
                  <a:pt x="21436" y="0"/>
                  <a:pt x="47880" y="0"/>
                </a:cubicBezTo>
                <a:cubicBezTo>
                  <a:pt x="74323" y="0"/>
                  <a:pt x="95759" y="21436"/>
                  <a:pt x="95759" y="47880"/>
                </a:cubicBezTo>
                <a:close/>
              </a:path>
            </a:pathLst>
          </a:custGeom>
          <a:solidFill>
            <a:srgbClr val="FFFFFF"/>
          </a:solidFill>
          <a:ln w="469" cap="flat">
            <a:noFill/>
            <a:prstDash val="solid"/>
            <a:miter/>
          </a:ln>
        </p:spPr>
        <p:txBody>
          <a:bodyPr rtlCol="0" anchor="ctr"/>
          <a:lstStyle/>
          <a:p>
            <a:endParaRPr lang="en-US">
              <a:solidFill>
                <a:srgbClr val="FFFFFF"/>
              </a:solidFill>
            </a:endParaRPr>
          </a:p>
        </p:txBody>
      </p:sp>
      <p:sp>
        <p:nvSpPr>
          <p:cNvPr id="16" name="TextBox 15">
            <a:extLst>
              <a:ext uri="{FF2B5EF4-FFF2-40B4-BE49-F238E27FC236}">
                <a16:creationId xmlns:a16="http://schemas.microsoft.com/office/drawing/2014/main" id="{984FEAE3-39E5-9B68-23F3-90AC04A02719}"/>
              </a:ext>
            </a:extLst>
          </p:cNvPr>
          <p:cNvSpPr txBox="1"/>
          <p:nvPr/>
        </p:nvSpPr>
        <p:spPr>
          <a:xfrm>
            <a:off x="2958346" y="4754061"/>
            <a:ext cx="2254155"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2400"/>
              <a:t> </a:t>
            </a:r>
            <a:endParaRPr lang="en-US"/>
          </a:p>
        </p:txBody>
      </p:sp>
      <p:pic>
        <p:nvPicPr>
          <p:cNvPr id="4" name="Picture 3" descr="A head with brain and fruits around it&#10;&#10;Description automatically generated">
            <a:extLst>
              <a:ext uri="{FF2B5EF4-FFF2-40B4-BE49-F238E27FC236}">
                <a16:creationId xmlns:a16="http://schemas.microsoft.com/office/drawing/2014/main" id="{D84B017B-2280-F017-FE36-05F6159DFF9B}"/>
              </a:ext>
            </a:extLst>
          </p:cNvPr>
          <p:cNvPicPr>
            <a:picLocks noChangeAspect="1"/>
          </p:cNvPicPr>
          <p:nvPr/>
        </p:nvPicPr>
        <p:blipFill>
          <a:blip r:embed="rId4"/>
          <a:stretch>
            <a:fillRect/>
          </a:stretch>
        </p:blipFill>
        <p:spPr>
          <a:xfrm>
            <a:off x="755080" y="1403410"/>
            <a:ext cx="3895725" cy="2038350"/>
          </a:xfrm>
          <a:prstGeom prst="rect">
            <a:avLst/>
          </a:prstGeom>
        </p:spPr>
      </p:pic>
      <p:pic>
        <p:nvPicPr>
          <p:cNvPr id="11" name="Picture 10" descr="A colorful brain made of fruits&#10;&#10;Description automatically generated">
            <a:extLst>
              <a:ext uri="{FF2B5EF4-FFF2-40B4-BE49-F238E27FC236}">
                <a16:creationId xmlns:a16="http://schemas.microsoft.com/office/drawing/2014/main" id="{5B36CF29-3863-3D04-0F2A-FF8971526FEE}"/>
              </a:ext>
            </a:extLst>
          </p:cNvPr>
          <p:cNvPicPr>
            <a:picLocks noChangeAspect="1"/>
          </p:cNvPicPr>
          <p:nvPr/>
        </p:nvPicPr>
        <p:blipFill>
          <a:blip r:embed="rId5"/>
          <a:stretch>
            <a:fillRect/>
          </a:stretch>
        </p:blipFill>
        <p:spPr>
          <a:xfrm>
            <a:off x="736008" y="3866504"/>
            <a:ext cx="3926560" cy="2172991"/>
          </a:xfrm>
          <a:prstGeom prst="rect">
            <a:avLst/>
          </a:prstGeom>
        </p:spPr>
      </p:pic>
      <p:sp>
        <p:nvSpPr>
          <p:cNvPr id="14" name="TextBox 13">
            <a:extLst>
              <a:ext uri="{FF2B5EF4-FFF2-40B4-BE49-F238E27FC236}">
                <a16:creationId xmlns:a16="http://schemas.microsoft.com/office/drawing/2014/main" id="{EA91C350-6086-A8DB-164D-9B17B75FD49A}"/>
              </a:ext>
            </a:extLst>
          </p:cNvPr>
          <p:cNvSpPr txBox="1"/>
          <p:nvPr/>
        </p:nvSpPr>
        <p:spPr>
          <a:xfrm>
            <a:off x="4871373" y="1398280"/>
            <a:ext cx="6376449" cy="132343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US" sz="2000"/>
              <a:t>Depression – A </a:t>
            </a:r>
            <a:r>
              <a:rPr lang="en-US" sz="2000">
                <a:latin typeface="Aptos"/>
                <a:cs typeface="Arial"/>
              </a:rPr>
              <a:t>20 year follow up study examining the association between the diet and risk of clinical depression, acknowledged a reduction in risk, in a dose-response. </a:t>
            </a:r>
          </a:p>
        </p:txBody>
      </p:sp>
      <p:sp>
        <p:nvSpPr>
          <p:cNvPr id="18" name="TextBox 17">
            <a:extLst>
              <a:ext uri="{FF2B5EF4-FFF2-40B4-BE49-F238E27FC236}">
                <a16:creationId xmlns:a16="http://schemas.microsoft.com/office/drawing/2014/main" id="{64C3EB16-B789-1707-D9CC-A66F068B33FB}"/>
              </a:ext>
            </a:extLst>
          </p:cNvPr>
          <p:cNvSpPr txBox="1"/>
          <p:nvPr/>
        </p:nvSpPr>
        <p:spPr>
          <a:xfrm>
            <a:off x="4873796" y="3865266"/>
            <a:ext cx="6983383" cy="32624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US" sz="2000">
                <a:latin typeface="Aptos"/>
              </a:rPr>
              <a:t>Cognitive decline – </a:t>
            </a:r>
            <a:r>
              <a:rPr lang="en-US" sz="2000">
                <a:latin typeface="Aptos"/>
                <a:cs typeface="Arial"/>
              </a:rPr>
              <a:t>Mediterranean diet may delay cognitive decline, particularly when followed from early stages of life and then across the lifespan. </a:t>
            </a:r>
          </a:p>
          <a:p>
            <a:pPr marL="285750" indent="-285750">
              <a:buFont typeface="Arial"/>
              <a:buChar char="•"/>
            </a:pPr>
            <a:endParaRPr lang="en-US" sz="2000">
              <a:latin typeface="Aptos"/>
              <a:cs typeface="Arial"/>
            </a:endParaRPr>
          </a:p>
          <a:p>
            <a:pPr marL="285750" indent="-285750">
              <a:buFont typeface="Arial"/>
              <a:buChar char="•"/>
            </a:pPr>
            <a:r>
              <a:rPr lang="en-US" sz="2000">
                <a:latin typeface="Aptos"/>
                <a:cs typeface="Arial"/>
              </a:rPr>
              <a:t>This is thought to be due to the antioxidant properties, however clinical trials are lacking and have not confirmed results, suggesting a further need for clinical trials in this area. </a:t>
            </a:r>
          </a:p>
          <a:p>
            <a:endParaRPr lang="en-US" sz="1400">
              <a:latin typeface="Aptos"/>
              <a:cs typeface="Arial"/>
            </a:endParaRPr>
          </a:p>
          <a:p>
            <a:r>
              <a:rPr lang="en-US" sz="1400">
                <a:latin typeface="Aptos"/>
                <a:cs typeface="Arial"/>
              </a:rPr>
              <a:t>(</a:t>
            </a:r>
            <a:r>
              <a:rPr lang="en-US" sz="1400" err="1">
                <a:latin typeface="Aptos"/>
                <a:cs typeface="Arial"/>
              </a:rPr>
              <a:t>Siervo</a:t>
            </a:r>
            <a:r>
              <a:rPr lang="en-US" sz="1400" i="1">
                <a:latin typeface="Aptos"/>
                <a:cs typeface="Arial"/>
              </a:rPr>
              <a:t> et al</a:t>
            </a:r>
            <a:r>
              <a:rPr lang="en-US" sz="1400">
                <a:latin typeface="Aptos"/>
                <a:cs typeface="Arial"/>
              </a:rPr>
              <a:t>., 2021; Yin </a:t>
            </a:r>
            <a:r>
              <a:rPr lang="en-US" sz="1400" i="1">
                <a:latin typeface="Aptos"/>
                <a:cs typeface="Arial"/>
              </a:rPr>
              <a:t>et al</a:t>
            </a:r>
            <a:r>
              <a:rPr lang="en-US" sz="1400">
                <a:latin typeface="Aptos"/>
                <a:cs typeface="Arial"/>
              </a:rPr>
              <a:t>., 2021; Martin-Pelaez, Fito and Castaner, 2020)  </a:t>
            </a:r>
            <a:endParaRPr lang="en-US" sz="1400">
              <a:latin typeface="Aptos"/>
            </a:endParaRPr>
          </a:p>
          <a:p>
            <a:endParaRPr lang="en-US"/>
          </a:p>
        </p:txBody>
      </p:sp>
    </p:spTree>
    <p:extLst>
      <p:ext uri="{BB962C8B-B14F-4D97-AF65-F5344CB8AC3E}">
        <p14:creationId xmlns:p14="http://schemas.microsoft.com/office/powerpoint/2010/main" val="272320572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8873D23-2DCF-4B31-A009-95721C06E8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C13EF075-D4EF-4929-ADBC-91B27DA199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grpSp>
        <p:nvGrpSpPr>
          <p:cNvPr id="12" name="Group 11">
            <a:extLst>
              <a:ext uri="{FF2B5EF4-FFF2-40B4-BE49-F238E27FC236}">
                <a16:creationId xmlns:a16="http://schemas.microsoft.com/office/drawing/2014/main" id="{DAA26DFA-AAB2-4973-9C17-16D587C7B19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1863" y="508838"/>
            <a:ext cx="5217958" cy="6239661"/>
            <a:chOff x="-19221" y="251144"/>
            <a:chExt cx="5217958" cy="6239661"/>
          </a:xfrm>
        </p:grpSpPr>
        <p:sp>
          <p:nvSpPr>
            <p:cNvPr id="13" name="Freeform: Shape 12">
              <a:extLst>
                <a:ext uri="{FF2B5EF4-FFF2-40B4-BE49-F238E27FC236}">
                  <a16:creationId xmlns:a16="http://schemas.microsoft.com/office/drawing/2014/main" id="{3F407F11-7321-4BF6-8536-CCE8E34245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251144"/>
              <a:ext cx="5187198" cy="6239661"/>
            </a:xfrm>
            <a:custGeom>
              <a:avLst/>
              <a:gdLst>
                <a:gd name="connsiteX0" fmla="*/ 2011811 w 5187198"/>
                <a:gd name="connsiteY0" fmla="*/ 4 h 6239661"/>
                <a:gd name="connsiteX1" fmla="*/ 2617011 w 5187198"/>
                <a:gd name="connsiteY1" fmla="*/ 70590 h 6239661"/>
                <a:gd name="connsiteX2" fmla="*/ 2690321 w 5187198"/>
                <a:gd name="connsiteY2" fmla="*/ 88146 h 6239661"/>
                <a:gd name="connsiteX3" fmla="*/ 2726863 w 5187198"/>
                <a:gd name="connsiteY3" fmla="*/ 97127 h 6239661"/>
                <a:gd name="connsiteX4" fmla="*/ 2762951 w 5187198"/>
                <a:gd name="connsiteY4" fmla="*/ 107375 h 6239661"/>
                <a:gd name="connsiteX5" fmla="*/ 2834843 w 5187198"/>
                <a:gd name="connsiteY5" fmla="*/ 128493 h 6239661"/>
                <a:gd name="connsiteX6" fmla="*/ 2906574 w 5187198"/>
                <a:gd name="connsiteY6" fmla="*/ 151076 h 6239661"/>
                <a:gd name="connsiteX7" fmla="*/ 3049504 w 5187198"/>
                <a:gd name="connsiteY7" fmla="*/ 202124 h 6239661"/>
                <a:gd name="connsiteX8" fmla="*/ 3189518 w 5187198"/>
                <a:gd name="connsiteY8" fmla="*/ 260159 h 6239661"/>
                <a:gd name="connsiteX9" fmla="*/ 3326048 w 5187198"/>
                <a:gd name="connsiteY9" fmla="*/ 325143 h 6239661"/>
                <a:gd name="connsiteX10" fmla="*/ 3459166 w 5187198"/>
                <a:gd name="connsiteY10" fmla="*/ 395936 h 6239661"/>
                <a:gd name="connsiteX11" fmla="*/ 3588578 w 5187198"/>
                <a:gd name="connsiteY11" fmla="*/ 472343 h 6239661"/>
                <a:gd name="connsiteX12" fmla="*/ 3651864 w 5187198"/>
                <a:gd name="connsiteY12" fmla="*/ 512600 h 6239661"/>
                <a:gd name="connsiteX13" fmla="*/ 3714514 w 5187198"/>
                <a:gd name="connsiteY13" fmla="*/ 553499 h 6239661"/>
                <a:gd name="connsiteX14" fmla="*/ 4181221 w 5187198"/>
                <a:gd name="connsiteY14" fmla="*/ 922912 h 6239661"/>
                <a:gd name="connsiteX15" fmla="*/ 4582963 w 5187198"/>
                <a:gd name="connsiteY15" fmla="*/ 1358264 h 6239661"/>
                <a:gd name="connsiteX16" fmla="*/ 4670721 w 5187198"/>
                <a:gd name="connsiteY16" fmla="*/ 1477644 h 6239661"/>
                <a:gd name="connsiteX17" fmla="*/ 4752378 w 5187198"/>
                <a:gd name="connsiteY17" fmla="*/ 1601187 h 6239661"/>
                <a:gd name="connsiteX18" fmla="*/ 4772168 w 5187198"/>
                <a:gd name="connsiteY18" fmla="*/ 1632456 h 6239661"/>
                <a:gd name="connsiteX19" fmla="*/ 4782117 w 5187198"/>
                <a:gd name="connsiteY19" fmla="*/ 1648104 h 6239661"/>
                <a:gd name="connsiteX20" fmla="*/ 4791381 w 5187198"/>
                <a:gd name="connsiteY20" fmla="*/ 1664150 h 6239661"/>
                <a:gd name="connsiteX21" fmla="*/ 4828190 w 5187198"/>
                <a:gd name="connsiteY21" fmla="*/ 1728379 h 6239661"/>
                <a:gd name="connsiteX22" fmla="*/ 4864832 w 5187198"/>
                <a:gd name="connsiteY22" fmla="*/ 1792796 h 6239661"/>
                <a:gd name="connsiteX23" fmla="*/ 4899201 w 5187198"/>
                <a:gd name="connsiteY23" fmla="*/ 1858342 h 6239661"/>
                <a:gd name="connsiteX24" fmla="*/ 4933266 w 5187198"/>
                <a:gd name="connsiteY24" fmla="*/ 1924155 h 6239661"/>
                <a:gd name="connsiteX25" fmla="*/ 4964403 w 5187198"/>
                <a:gd name="connsiteY25" fmla="*/ 1991384 h 6239661"/>
                <a:gd name="connsiteX26" fmla="*/ 4995019 w 5187198"/>
                <a:gd name="connsiteY26" fmla="*/ 2058823 h 6239661"/>
                <a:gd name="connsiteX27" fmla="*/ 5021999 w 5187198"/>
                <a:gd name="connsiteY27" fmla="*/ 2127723 h 6239661"/>
                <a:gd name="connsiteX28" fmla="*/ 5048321 w 5187198"/>
                <a:gd name="connsiteY28" fmla="*/ 2196908 h 6239661"/>
                <a:gd name="connsiteX29" fmla="*/ 5070546 w 5187198"/>
                <a:gd name="connsiteY29" fmla="*/ 2267547 h 6239661"/>
                <a:gd name="connsiteX30" fmla="*/ 5092171 w 5187198"/>
                <a:gd name="connsiteY30" fmla="*/ 2338256 h 6239661"/>
                <a:gd name="connsiteX31" fmla="*/ 5110305 w 5187198"/>
                <a:gd name="connsiteY31" fmla="*/ 2409886 h 6239661"/>
                <a:gd name="connsiteX32" fmla="*/ 5186393 w 5187198"/>
                <a:gd name="connsiteY32" fmla="*/ 2992022 h 6239661"/>
                <a:gd name="connsiteX33" fmla="*/ 5149045 w 5187198"/>
                <a:gd name="connsiteY33" fmla="*/ 3571816 h 6239661"/>
                <a:gd name="connsiteX34" fmla="*/ 5126572 w 5187198"/>
                <a:gd name="connsiteY34" fmla="*/ 3714520 h 6239661"/>
                <a:gd name="connsiteX35" fmla="*/ 5099067 w 5187198"/>
                <a:gd name="connsiteY35" fmla="*/ 3856108 h 6239661"/>
                <a:gd name="connsiteX36" fmla="*/ 5095699 w 5187198"/>
                <a:gd name="connsiteY36" fmla="*/ 3873868 h 6239661"/>
                <a:gd name="connsiteX37" fmla="*/ 5091573 w 5187198"/>
                <a:gd name="connsiteY37" fmla="*/ 3891426 h 6239661"/>
                <a:gd name="connsiteX38" fmla="*/ 5083324 w 5187198"/>
                <a:gd name="connsiteY38" fmla="*/ 3926541 h 6239661"/>
                <a:gd name="connsiteX39" fmla="*/ 5067256 w 5187198"/>
                <a:gd name="connsiteY39" fmla="*/ 3996889 h 6239661"/>
                <a:gd name="connsiteX40" fmla="*/ 5059194 w 5187198"/>
                <a:gd name="connsiteY40" fmla="*/ 4032171 h 6239661"/>
                <a:gd name="connsiteX41" fmla="*/ 5049522 w 5187198"/>
                <a:gd name="connsiteY41" fmla="*/ 4067833 h 6239661"/>
                <a:gd name="connsiteX42" fmla="*/ 5040067 w 5187198"/>
                <a:gd name="connsiteY42" fmla="*/ 4103553 h 6239661"/>
                <a:gd name="connsiteX43" fmla="*/ 5028960 w 5187198"/>
                <a:gd name="connsiteY43" fmla="*/ 4138946 h 6239661"/>
                <a:gd name="connsiteX44" fmla="*/ 4917351 w 5187198"/>
                <a:gd name="connsiteY44" fmla="*/ 4417041 h 6239661"/>
                <a:gd name="connsiteX45" fmla="*/ 4756163 w 5187198"/>
                <a:gd name="connsiteY45" fmla="*/ 4676402 h 6239661"/>
                <a:gd name="connsiteX46" fmla="*/ 4322493 w 5187198"/>
                <a:gd name="connsiteY46" fmla="*/ 5105604 h 6239661"/>
                <a:gd name="connsiteX47" fmla="*/ 3840510 w 5187198"/>
                <a:gd name="connsiteY47" fmla="*/ 5429590 h 6239661"/>
                <a:gd name="connsiteX48" fmla="*/ 3606447 w 5187198"/>
                <a:gd name="connsiteY48" fmla="*/ 5572862 h 6239661"/>
                <a:gd name="connsiteX49" fmla="*/ 3488814 w 5187198"/>
                <a:gd name="connsiteY49" fmla="*/ 5647178 h 6239661"/>
                <a:gd name="connsiteX50" fmla="*/ 3365864 w 5187198"/>
                <a:gd name="connsiteY50" fmla="*/ 5722735 h 6239661"/>
                <a:gd name="connsiteX51" fmla="*/ 2839486 w 5187198"/>
                <a:gd name="connsiteY51" fmla="*/ 5999120 h 6239661"/>
                <a:gd name="connsiteX52" fmla="*/ 2242423 w 5187198"/>
                <a:gd name="connsiteY52" fmla="*/ 6192346 h 6239661"/>
                <a:gd name="connsiteX53" fmla="*/ 1589380 w 5187198"/>
                <a:gd name="connsiteY53" fmla="*/ 6230657 h 6239661"/>
                <a:gd name="connsiteX54" fmla="*/ 1548244 w 5187198"/>
                <a:gd name="connsiteY54" fmla="*/ 6226706 h 6239661"/>
                <a:gd name="connsiteX55" fmla="*/ 1507348 w 5187198"/>
                <a:gd name="connsiteY55" fmla="*/ 6221428 h 6239661"/>
                <a:gd name="connsiteX56" fmla="*/ 1466401 w 5187198"/>
                <a:gd name="connsiteY56" fmla="*/ 6215904 h 6239661"/>
                <a:gd name="connsiteX57" fmla="*/ 1425773 w 5187198"/>
                <a:gd name="connsiteY57" fmla="*/ 6209191 h 6239661"/>
                <a:gd name="connsiteX58" fmla="*/ 1344960 w 5187198"/>
                <a:gd name="connsiteY58" fmla="*/ 6193681 h 6239661"/>
                <a:gd name="connsiteX59" fmla="*/ 1265007 w 5187198"/>
                <a:gd name="connsiteY59" fmla="*/ 6175388 h 6239661"/>
                <a:gd name="connsiteX60" fmla="*/ 1225415 w 5187198"/>
                <a:gd name="connsiteY60" fmla="*/ 6165243 h 6239661"/>
                <a:gd name="connsiteX61" fmla="*/ 1186567 w 5187198"/>
                <a:gd name="connsiteY61" fmla="*/ 6154486 h 6239661"/>
                <a:gd name="connsiteX62" fmla="*/ 1111158 w 5187198"/>
                <a:gd name="connsiteY62" fmla="*/ 6130918 h 6239661"/>
                <a:gd name="connsiteX63" fmla="*/ 1035915 w 5187198"/>
                <a:gd name="connsiteY63" fmla="*/ 6107163 h 6239661"/>
                <a:gd name="connsiteX64" fmla="*/ 961579 w 5187198"/>
                <a:gd name="connsiteY64" fmla="*/ 6079594 h 6239661"/>
                <a:gd name="connsiteX65" fmla="*/ 395297 w 5187198"/>
                <a:gd name="connsiteY65" fmla="*/ 5792812 h 6239661"/>
                <a:gd name="connsiteX66" fmla="*/ 265239 w 5187198"/>
                <a:gd name="connsiteY66" fmla="*/ 5701511 h 6239661"/>
                <a:gd name="connsiteX67" fmla="*/ 233756 w 5187198"/>
                <a:gd name="connsiteY67" fmla="*/ 5677542 h 6239661"/>
                <a:gd name="connsiteX68" fmla="*/ 202800 w 5187198"/>
                <a:gd name="connsiteY68" fmla="*/ 5652902 h 6239661"/>
                <a:gd name="connsiteX69" fmla="*/ 140918 w 5187198"/>
                <a:gd name="connsiteY69" fmla="*/ 5603515 h 6239661"/>
                <a:gd name="connsiteX70" fmla="*/ 110625 w 5187198"/>
                <a:gd name="connsiteY70" fmla="*/ 5578127 h 6239661"/>
                <a:gd name="connsiteX71" fmla="*/ 95631 w 5187198"/>
                <a:gd name="connsiteY71" fmla="*/ 5565299 h 6239661"/>
                <a:gd name="connsiteX72" fmla="*/ 81966 w 5187198"/>
                <a:gd name="connsiteY72" fmla="*/ 5550973 h 6239661"/>
                <a:gd name="connsiteX73" fmla="*/ 27991 w 5187198"/>
                <a:gd name="connsiteY73" fmla="*/ 5493272 h 6239661"/>
                <a:gd name="connsiteX74" fmla="*/ 1454 w 5187198"/>
                <a:gd name="connsiteY74" fmla="*/ 5464252 h 6239661"/>
                <a:gd name="connsiteX75" fmla="*/ 0 w 5187198"/>
                <a:gd name="connsiteY75" fmla="*/ 5462518 h 6239661"/>
                <a:gd name="connsiteX76" fmla="*/ 0 w 5187198"/>
                <a:gd name="connsiteY76" fmla="*/ 4720187 h 6239661"/>
                <a:gd name="connsiteX77" fmla="*/ 109684 w 5187198"/>
                <a:gd name="connsiteY77" fmla="*/ 4836724 h 6239661"/>
                <a:gd name="connsiteX78" fmla="*/ 306959 w 5187198"/>
                <a:gd name="connsiteY78" fmla="*/ 5007200 h 6239661"/>
                <a:gd name="connsiteX79" fmla="*/ 358101 w 5187198"/>
                <a:gd name="connsiteY79" fmla="*/ 5046057 h 6239661"/>
                <a:gd name="connsiteX80" fmla="*/ 383328 w 5187198"/>
                <a:gd name="connsiteY80" fmla="*/ 5065684 h 6239661"/>
                <a:gd name="connsiteX81" fmla="*/ 409503 w 5187198"/>
                <a:gd name="connsiteY81" fmla="*/ 5083942 h 6239661"/>
                <a:gd name="connsiteX82" fmla="*/ 461889 w 5187198"/>
                <a:gd name="connsiteY82" fmla="*/ 5119888 h 6239661"/>
                <a:gd name="connsiteX83" fmla="*/ 474883 w 5187198"/>
                <a:gd name="connsiteY83" fmla="*/ 5128933 h 6239661"/>
                <a:gd name="connsiteX84" fmla="*/ 486410 w 5187198"/>
                <a:gd name="connsiteY84" fmla="*/ 5139557 h 6239661"/>
                <a:gd name="connsiteX85" fmla="*/ 510852 w 5187198"/>
                <a:gd name="connsiteY85" fmla="*/ 5159089 h 6239661"/>
                <a:gd name="connsiteX86" fmla="*/ 560653 w 5187198"/>
                <a:gd name="connsiteY86" fmla="*/ 5196893 h 6239661"/>
                <a:gd name="connsiteX87" fmla="*/ 585485 w 5187198"/>
                <a:gd name="connsiteY87" fmla="*/ 5215834 h 6239661"/>
                <a:gd name="connsiteX88" fmla="*/ 610707 w 5187198"/>
                <a:gd name="connsiteY88" fmla="*/ 5234185 h 6239661"/>
                <a:gd name="connsiteX89" fmla="*/ 714768 w 5187198"/>
                <a:gd name="connsiteY89" fmla="*/ 5303103 h 6239661"/>
                <a:gd name="connsiteX90" fmla="*/ 1166634 w 5187198"/>
                <a:gd name="connsiteY90" fmla="*/ 5513322 h 6239661"/>
                <a:gd name="connsiteX91" fmla="*/ 1225991 w 5187198"/>
                <a:gd name="connsiteY91" fmla="*/ 5533632 h 6239661"/>
                <a:gd name="connsiteX92" fmla="*/ 1286680 w 5187198"/>
                <a:gd name="connsiteY92" fmla="*/ 5550705 h 6239661"/>
                <a:gd name="connsiteX93" fmla="*/ 1347310 w 5187198"/>
                <a:gd name="connsiteY93" fmla="*/ 5567995 h 6239661"/>
                <a:gd name="connsiteX94" fmla="*/ 1377002 w 5187198"/>
                <a:gd name="connsiteY94" fmla="*/ 5575719 h 6239661"/>
                <a:gd name="connsiteX95" fmla="*/ 1406328 w 5187198"/>
                <a:gd name="connsiteY95" fmla="*/ 5582649 h 6239661"/>
                <a:gd name="connsiteX96" fmla="*/ 1465060 w 5187198"/>
                <a:gd name="connsiteY96" fmla="*/ 5594909 h 6239661"/>
                <a:gd name="connsiteX97" fmla="*/ 1523881 w 5187198"/>
                <a:gd name="connsiteY97" fmla="*/ 5605105 h 6239661"/>
                <a:gd name="connsiteX98" fmla="*/ 1553325 w 5187198"/>
                <a:gd name="connsiteY98" fmla="*/ 5609865 h 6239661"/>
                <a:gd name="connsiteX99" fmla="*/ 1582813 w 5187198"/>
                <a:gd name="connsiteY99" fmla="*/ 5613593 h 6239661"/>
                <a:gd name="connsiteX100" fmla="*/ 1612301 w 5187198"/>
                <a:gd name="connsiteY100" fmla="*/ 5617321 h 6239661"/>
                <a:gd name="connsiteX101" fmla="*/ 1641863 w 5187198"/>
                <a:gd name="connsiteY101" fmla="*/ 5619910 h 6239661"/>
                <a:gd name="connsiteX102" fmla="*/ 2117508 w 5187198"/>
                <a:gd name="connsiteY102" fmla="*/ 5595156 h 6239661"/>
                <a:gd name="connsiteX103" fmla="*/ 2597368 w 5187198"/>
                <a:gd name="connsiteY103" fmla="*/ 5447381 h 6239661"/>
                <a:gd name="connsiteX104" fmla="*/ 3082968 w 5187198"/>
                <a:gd name="connsiteY104" fmla="*/ 5223245 h 6239661"/>
                <a:gd name="connsiteX105" fmla="*/ 3334855 w 5187198"/>
                <a:gd name="connsiteY105" fmla="*/ 5097383 h 6239661"/>
                <a:gd name="connsiteX106" fmla="*/ 3599509 w 5187198"/>
                <a:gd name="connsiteY106" fmla="*/ 4976217 h 6239661"/>
                <a:gd name="connsiteX107" fmla="*/ 4112002 w 5187198"/>
                <a:gd name="connsiteY107" fmla="*/ 4766359 h 6239661"/>
                <a:gd name="connsiteX108" fmla="*/ 4348983 w 5187198"/>
                <a:gd name="connsiteY108" fmla="*/ 4649833 h 6239661"/>
                <a:gd name="connsiteX109" fmla="*/ 4560505 w 5187198"/>
                <a:gd name="connsiteY109" fmla="*/ 4501564 h 6239661"/>
                <a:gd name="connsiteX110" fmla="*/ 4731963 w 5187198"/>
                <a:gd name="connsiteY110" fmla="*/ 4309870 h 6239661"/>
                <a:gd name="connsiteX111" fmla="*/ 4852344 w 5187198"/>
                <a:gd name="connsiteY111" fmla="*/ 4078640 h 6239661"/>
                <a:gd name="connsiteX112" fmla="*/ 4863972 w 5187198"/>
                <a:gd name="connsiteY112" fmla="*/ 4047790 h 6239661"/>
                <a:gd name="connsiteX113" fmla="*/ 4874144 w 5187198"/>
                <a:gd name="connsiteY113" fmla="*/ 4016320 h 6239661"/>
                <a:gd name="connsiteX114" fmla="*/ 4884127 w 5187198"/>
                <a:gd name="connsiteY114" fmla="*/ 3984682 h 6239661"/>
                <a:gd name="connsiteX115" fmla="*/ 4892800 w 5187198"/>
                <a:gd name="connsiteY115" fmla="*/ 3951883 h 6239661"/>
                <a:gd name="connsiteX116" fmla="*/ 4909526 w 5187198"/>
                <a:gd name="connsiteY116" fmla="*/ 3886001 h 6239661"/>
                <a:gd name="connsiteX117" fmla="*/ 4917687 w 5187198"/>
                <a:gd name="connsiteY117" fmla="*/ 3852948 h 6239661"/>
                <a:gd name="connsiteX118" fmla="*/ 4921768 w 5187198"/>
                <a:gd name="connsiteY118" fmla="*/ 3836422 h 6239661"/>
                <a:gd name="connsiteX119" fmla="*/ 4924845 w 5187198"/>
                <a:gd name="connsiteY119" fmla="*/ 3819742 h 6239661"/>
                <a:gd name="connsiteX120" fmla="*/ 4948230 w 5187198"/>
                <a:gd name="connsiteY120" fmla="*/ 3685744 h 6239661"/>
                <a:gd name="connsiteX121" fmla="*/ 4962782 w 5187198"/>
                <a:gd name="connsiteY121" fmla="*/ 3550540 h 6239661"/>
                <a:gd name="connsiteX122" fmla="*/ 4939468 w 5187198"/>
                <a:gd name="connsiteY122" fmla="*/ 3010249 h 6239661"/>
                <a:gd name="connsiteX123" fmla="*/ 4816901 w 5187198"/>
                <a:gd name="connsiteY123" fmla="*/ 2488224 h 6239661"/>
                <a:gd name="connsiteX124" fmla="*/ 4797005 w 5187198"/>
                <a:gd name="connsiteY124" fmla="*/ 2424470 h 6239661"/>
                <a:gd name="connsiteX125" fmla="*/ 4774433 w 5187198"/>
                <a:gd name="connsiteY125" fmla="*/ 2361620 h 6239661"/>
                <a:gd name="connsiteX126" fmla="*/ 4752459 w 5187198"/>
                <a:gd name="connsiteY126" fmla="*/ 2298700 h 6239661"/>
                <a:gd name="connsiteX127" fmla="*/ 4728083 w 5187198"/>
                <a:gd name="connsiteY127" fmla="*/ 2236526 h 6239661"/>
                <a:gd name="connsiteX128" fmla="*/ 4704471 w 5187198"/>
                <a:gd name="connsiteY128" fmla="*/ 2174095 h 6239661"/>
                <a:gd name="connsiteX129" fmla="*/ 4678399 w 5187198"/>
                <a:gd name="connsiteY129" fmla="*/ 2112626 h 6239661"/>
                <a:gd name="connsiteX130" fmla="*/ 4652601 w 5187198"/>
                <a:gd name="connsiteY130" fmla="*/ 2050999 h 6239661"/>
                <a:gd name="connsiteX131" fmla="*/ 4624205 w 5187198"/>
                <a:gd name="connsiteY131" fmla="*/ 1990415 h 6239661"/>
                <a:gd name="connsiteX132" fmla="*/ 4595398 w 5187198"/>
                <a:gd name="connsiteY132" fmla="*/ 1930069 h 6239661"/>
                <a:gd name="connsiteX133" fmla="*/ 4563827 w 5187198"/>
                <a:gd name="connsiteY133" fmla="*/ 1870952 h 6239661"/>
                <a:gd name="connsiteX134" fmla="*/ 4531433 w 5187198"/>
                <a:gd name="connsiteY134" fmla="*/ 1812311 h 6239661"/>
                <a:gd name="connsiteX135" fmla="*/ 4523315 w 5187198"/>
                <a:gd name="connsiteY135" fmla="*/ 1797616 h 6239661"/>
                <a:gd name="connsiteX136" fmla="*/ 4514482 w 5187198"/>
                <a:gd name="connsiteY136" fmla="*/ 1783425 h 6239661"/>
                <a:gd name="connsiteX137" fmla="*/ 4496845 w 5187198"/>
                <a:gd name="connsiteY137" fmla="*/ 1754936 h 6239661"/>
                <a:gd name="connsiteX138" fmla="*/ 4461463 w 5187198"/>
                <a:gd name="connsiteY138" fmla="*/ 1697929 h 6239661"/>
                <a:gd name="connsiteX139" fmla="*/ 4452660 w 5187198"/>
                <a:gd name="connsiteY139" fmla="*/ 1683629 h 6239661"/>
                <a:gd name="connsiteX140" fmla="*/ 4443141 w 5187198"/>
                <a:gd name="connsiteY140" fmla="*/ 1669834 h 6239661"/>
                <a:gd name="connsiteX141" fmla="*/ 4424241 w 5187198"/>
                <a:gd name="connsiteY141" fmla="*/ 1642166 h 6239661"/>
                <a:gd name="connsiteX142" fmla="*/ 4346886 w 5187198"/>
                <a:gd name="connsiteY142" fmla="*/ 1532412 h 6239661"/>
                <a:gd name="connsiteX143" fmla="*/ 3985497 w 5187198"/>
                <a:gd name="connsiteY143" fmla="*/ 1134649 h 6239661"/>
                <a:gd name="connsiteX144" fmla="*/ 3545665 w 5187198"/>
                <a:gd name="connsiteY144" fmla="*/ 825877 h 6239661"/>
                <a:gd name="connsiteX145" fmla="*/ 3486190 w 5187198"/>
                <a:gd name="connsiteY145" fmla="*/ 794756 h 6239661"/>
                <a:gd name="connsiteX146" fmla="*/ 3426182 w 5187198"/>
                <a:gd name="connsiteY146" fmla="*/ 764765 h 6239661"/>
                <a:gd name="connsiteX147" fmla="*/ 3365044 w 5187198"/>
                <a:gd name="connsiteY147" fmla="*/ 737255 h 6239661"/>
                <a:gd name="connsiteX148" fmla="*/ 3334529 w 5187198"/>
                <a:gd name="connsiteY148" fmla="*/ 723514 h 6239661"/>
                <a:gd name="connsiteX149" fmla="*/ 3303733 w 5187198"/>
                <a:gd name="connsiteY149" fmla="*/ 710395 h 6239661"/>
                <a:gd name="connsiteX150" fmla="*/ 3179033 w 5187198"/>
                <a:gd name="connsiteY150" fmla="*/ 662259 h 6239661"/>
                <a:gd name="connsiteX151" fmla="*/ 3052408 w 5187198"/>
                <a:gd name="connsiteY151" fmla="*/ 620447 h 6239661"/>
                <a:gd name="connsiteX152" fmla="*/ 2924325 w 5187198"/>
                <a:gd name="connsiteY152" fmla="*/ 584505 h 6239661"/>
                <a:gd name="connsiteX153" fmla="*/ 2859667 w 5187198"/>
                <a:gd name="connsiteY153" fmla="*/ 569266 h 6239661"/>
                <a:gd name="connsiteX154" fmla="*/ 2795226 w 5187198"/>
                <a:gd name="connsiteY154" fmla="*/ 554085 h 6239661"/>
                <a:gd name="connsiteX155" fmla="*/ 2729702 w 5187198"/>
                <a:gd name="connsiteY155" fmla="*/ 540354 h 6239661"/>
                <a:gd name="connsiteX156" fmla="*/ 2663758 w 5187198"/>
                <a:gd name="connsiteY156" fmla="*/ 527322 h 6239661"/>
                <a:gd name="connsiteX157" fmla="*/ 2630927 w 5187198"/>
                <a:gd name="connsiteY157" fmla="*/ 520495 h 6239661"/>
                <a:gd name="connsiteX158" fmla="*/ 2597965 w 5187198"/>
                <a:gd name="connsiteY158" fmla="*/ 515024 h 6239661"/>
                <a:gd name="connsiteX159" fmla="*/ 2532205 w 5187198"/>
                <a:gd name="connsiteY159" fmla="*/ 503895 h 6239661"/>
                <a:gd name="connsiteX160" fmla="*/ 2010064 w 5187198"/>
                <a:gd name="connsiteY160" fmla="*/ 452552 h 6239661"/>
                <a:gd name="connsiteX161" fmla="*/ 1494552 w 5187198"/>
                <a:gd name="connsiteY161" fmla="*/ 485055 h 6239661"/>
                <a:gd name="connsiteX162" fmla="*/ 1366896 w 5187198"/>
                <a:gd name="connsiteY162" fmla="*/ 509389 h 6239661"/>
                <a:gd name="connsiteX163" fmla="*/ 1240175 w 5187198"/>
                <a:gd name="connsiteY163" fmla="*/ 541045 h 6239661"/>
                <a:gd name="connsiteX164" fmla="*/ 1177438 w 5187198"/>
                <a:gd name="connsiteY164" fmla="*/ 560170 h 6239661"/>
                <a:gd name="connsiteX165" fmla="*/ 1145987 w 5187198"/>
                <a:gd name="connsiteY165" fmla="*/ 569826 h 6239661"/>
                <a:gd name="connsiteX166" fmla="*/ 1130315 w 5187198"/>
                <a:gd name="connsiteY166" fmla="*/ 574669 h 6239661"/>
                <a:gd name="connsiteX167" fmla="*/ 1114873 w 5187198"/>
                <a:gd name="connsiteY167" fmla="*/ 580384 h 6239661"/>
                <a:gd name="connsiteX168" fmla="*/ 1052839 w 5187198"/>
                <a:gd name="connsiteY168" fmla="*/ 602943 h 6239661"/>
                <a:gd name="connsiteX169" fmla="*/ 991135 w 5187198"/>
                <a:gd name="connsiteY169" fmla="*/ 626866 h 6239661"/>
                <a:gd name="connsiteX170" fmla="*/ 930179 w 5187198"/>
                <a:gd name="connsiteY170" fmla="*/ 653191 h 6239661"/>
                <a:gd name="connsiteX171" fmla="*/ 869768 w 5187198"/>
                <a:gd name="connsiteY171" fmla="*/ 680937 h 6239661"/>
                <a:gd name="connsiteX172" fmla="*/ 810085 w 5187198"/>
                <a:gd name="connsiteY172" fmla="*/ 710734 h 6239661"/>
                <a:gd name="connsiteX173" fmla="*/ 751220 w 5187198"/>
                <a:gd name="connsiteY173" fmla="*/ 741794 h 6239661"/>
                <a:gd name="connsiteX174" fmla="*/ 532669 w 5187198"/>
                <a:gd name="connsiteY174" fmla="*/ 881688 h 6239661"/>
                <a:gd name="connsiteX175" fmla="*/ 354185 w 5187198"/>
                <a:gd name="connsiteY175" fmla="*/ 1050286 h 6239661"/>
                <a:gd name="connsiteX176" fmla="*/ 315980 w 5187198"/>
                <a:gd name="connsiteY176" fmla="*/ 1098125 h 6239661"/>
                <a:gd name="connsiteX177" fmla="*/ 280345 w 5187198"/>
                <a:gd name="connsiteY177" fmla="*/ 1149782 h 6239661"/>
                <a:gd name="connsiteX178" fmla="*/ 245890 w 5187198"/>
                <a:gd name="connsiteY178" fmla="*/ 1203959 h 6239661"/>
                <a:gd name="connsiteX179" fmla="*/ 212162 w 5187198"/>
                <a:gd name="connsiteY179" fmla="*/ 1260184 h 6239661"/>
                <a:gd name="connsiteX180" fmla="*/ 80716 w 5187198"/>
                <a:gd name="connsiteY180" fmla="*/ 1502476 h 6239661"/>
                <a:gd name="connsiteX181" fmla="*/ 0 w 5187198"/>
                <a:gd name="connsiteY181" fmla="*/ 1648841 h 6239661"/>
                <a:gd name="connsiteX182" fmla="*/ 0 w 5187198"/>
                <a:gd name="connsiteY182" fmla="*/ 954863 h 6239661"/>
                <a:gd name="connsiteX183" fmla="*/ 43491 w 5187198"/>
                <a:gd name="connsiteY183" fmla="*/ 895513 h 6239661"/>
                <a:gd name="connsiteX184" fmla="*/ 93923 w 5187198"/>
                <a:gd name="connsiteY184" fmla="*/ 834489 h 6239661"/>
                <a:gd name="connsiteX185" fmla="*/ 323465 w 5187198"/>
                <a:gd name="connsiteY185" fmla="*/ 617671 h 6239661"/>
                <a:gd name="connsiteX186" fmla="*/ 574777 w 5187198"/>
                <a:gd name="connsiteY186" fmla="*/ 446794 h 6239661"/>
                <a:gd name="connsiteX187" fmla="*/ 638943 w 5187198"/>
                <a:gd name="connsiteY187" fmla="*/ 408925 h 6239661"/>
                <a:gd name="connsiteX188" fmla="*/ 703505 w 5187198"/>
                <a:gd name="connsiteY188" fmla="*/ 371742 h 6239661"/>
                <a:gd name="connsiteX189" fmla="*/ 769262 w 5187198"/>
                <a:gd name="connsiteY189" fmla="*/ 336154 h 6239661"/>
                <a:gd name="connsiteX190" fmla="*/ 835552 w 5187198"/>
                <a:gd name="connsiteY190" fmla="*/ 301173 h 6239661"/>
                <a:gd name="connsiteX191" fmla="*/ 902979 w 5187198"/>
                <a:gd name="connsiteY191" fmla="*/ 268004 h 6239661"/>
                <a:gd name="connsiteX192" fmla="*/ 971127 w 5187198"/>
                <a:gd name="connsiteY192" fmla="*/ 235607 h 6239661"/>
                <a:gd name="connsiteX193" fmla="*/ 988238 w 5187198"/>
                <a:gd name="connsiteY193" fmla="*/ 227556 h 6239661"/>
                <a:gd name="connsiteX194" fmla="*/ 1005744 w 5187198"/>
                <a:gd name="connsiteY194" fmla="*/ 220191 h 6239661"/>
                <a:gd name="connsiteX195" fmla="*/ 1040729 w 5187198"/>
                <a:gd name="connsiteY195" fmla="*/ 205569 h 6239661"/>
                <a:gd name="connsiteX196" fmla="*/ 1110835 w 5187198"/>
                <a:gd name="connsiteY196" fmla="*/ 176248 h 6239661"/>
                <a:gd name="connsiteX197" fmla="*/ 1254256 w 5187198"/>
                <a:gd name="connsiteY197" fmla="*/ 123796 h 6239661"/>
                <a:gd name="connsiteX198" fmla="*/ 1401310 w 5187198"/>
                <a:gd name="connsiteY198" fmla="*/ 79852 h 6239661"/>
                <a:gd name="connsiteX199" fmla="*/ 2011811 w 5187198"/>
                <a:gd name="connsiteY199" fmla="*/ 4 h 6239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Lst>
              <a:rect l="l" t="t" r="r" b="b"/>
              <a:pathLst>
                <a:path w="5187198" h="6239661">
                  <a:moveTo>
                    <a:pt x="2011811" y="4"/>
                  </a:moveTo>
                  <a:cubicBezTo>
                    <a:pt x="2217306" y="120"/>
                    <a:pt x="2420903" y="25925"/>
                    <a:pt x="2617011" y="70590"/>
                  </a:cubicBezTo>
                  <a:lnTo>
                    <a:pt x="2690321" y="88146"/>
                  </a:lnTo>
                  <a:lnTo>
                    <a:pt x="2726863" y="97127"/>
                  </a:lnTo>
                  <a:lnTo>
                    <a:pt x="2762951" y="107375"/>
                  </a:lnTo>
                  <a:lnTo>
                    <a:pt x="2834843" y="128493"/>
                  </a:lnTo>
                  <a:cubicBezTo>
                    <a:pt x="2858788" y="135605"/>
                    <a:pt x="2882632" y="142226"/>
                    <a:pt x="2906574" y="151076"/>
                  </a:cubicBezTo>
                  <a:cubicBezTo>
                    <a:pt x="2954475" y="167852"/>
                    <a:pt x="3002363" y="183813"/>
                    <a:pt x="3049504" y="202124"/>
                  </a:cubicBezTo>
                  <a:lnTo>
                    <a:pt x="3189518" y="260159"/>
                  </a:lnTo>
                  <a:lnTo>
                    <a:pt x="3326048" y="325143"/>
                  </a:lnTo>
                  <a:cubicBezTo>
                    <a:pt x="3370687" y="348464"/>
                    <a:pt x="3414908" y="372485"/>
                    <a:pt x="3459166" y="395936"/>
                  </a:cubicBezTo>
                  <a:cubicBezTo>
                    <a:pt x="3502947" y="420302"/>
                    <a:pt x="3545491" y="447118"/>
                    <a:pt x="3588578" y="472343"/>
                  </a:cubicBezTo>
                  <a:cubicBezTo>
                    <a:pt x="3610346" y="484551"/>
                    <a:pt x="3630797" y="499072"/>
                    <a:pt x="3651864" y="512600"/>
                  </a:cubicBezTo>
                  <a:lnTo>
                    <a:pt x="3714514" y="553499"/>
                  </a:lnTo>
                  <a:cubicBezTo>
                    <a:pt x="3880005" y="664844"/>
                    <a:pt x="4036083" y="788388"/>
                    <a:pt x="4181221" y="922912"/>
                  </a:cubicBezTo>
                  <a:cubicBezTo>
                    <a:pt x="4326221" y="1057515"/>
                    <a:pt x="4461955" y="1202038"/>
                    <a:pt x="4582963" y="1358264"/>
                  </a:cubicBezTo>
                  <a:cubicBezTo>
                    <a:pt x="4614206" y="1396543"/>
                    <a:pt x="4642091" y="1437400"/>
                    <a:pt x="4670721" y="1477644"/>
                  </a:cubicBezTo>
                  <a:cubicBezTo>
                    <a:pt x="4700172" y="1517414"/>
                    <a:pt x="4725864" y="1559538"/>
                    <a:pt x="4752378" y="1601187"/>
                  </a:cubicBezTo>
                  <a:lnTo>
                    <a:pt x="4772168" y="1632456"/>
                  </a:lnTo>
                  <a:lnTo>
                    <a:pt x="4782117" y="1648104"/>
                  </a:lnTo>
                  <a:lnTo>
                    <a:pt x="4791381" y="1664150"/>
                  </a:lnTo>
                  <a:lnTo>
                    <a:pt x="4828190" y="1728379"/>
                  </a:lnTo>
                  <a:cubicBezTo>
                    <a:pt x="4840266" y="1749930"/>
                    <a:pt x="4853470" y="1770740"/>
                    <a:pt x="4864832" y="1792796"/>
                  </a:cubicBezTo>
                  <a:lnTo>
                    <a:pt x="4899201" y="1858342"/>
                  </a:lnTo>
                  <a:cubicBezTo>
                    <a:pt x="4910484" y="1880260"/>
                    <a:pt x="4922532" y="1901920"/>
                    <a:pt x="4933266" y="1924155"/>
                  </a:cubicBezTo>
                  <a:lnTo>
                    <a:pt x="4964403" y="1991384"/>
                  </a:lnTo>
                  <a:cubicBezTo>
                    <a:pt x="4974618" y="2013829"/>
                    <a:pt x="4985323" y="2036171"/>
                    <a:pt x="4995019" y="2058823"/>
                  </a:cubicBezTo>
                  <a:lnTo>
                    <a:pt x="5021999" y="2127723"/>
                  </a:lnTo>
                  <a:lnTo>
                    <a:pt x="5048321" y="2196908"/>
                  </a:lnTo>
                  <a:lnTo>
                    <a:pt x="5070546" y="2267547"/>
                  </a:lnTo>
                  <a:cubicBezTo>
                    <a:pt x="5078054" y="2291004"/>
                    <a:pt x="5085044" y="2314670"/>
                    <a:pt x="5092171" y="2338256"/>
                  </a:cubicBezTo>
                  <a:cubicBezTo>
                    <a:pt x="5098670" y="2362023"/>
                    <a:pt x="5104296" y="2386019"/>
                    <a:pt x="5110305" y="2409886"/>
                  </a:cubicBezTo>
                  <a:cubicBezTo>
                    <a:pt x="5158097" y="2600976"/>
                    <a:pt x="5182068" y="2797044"/>
                    <a:pt x="5186393" y="2992022"/>
                  </a:cubicBezTo>
                  <a:cubicBezTo>
                    <a:pt x="5191013" y="3187195"/>
                    <a:pt x="5175397" y="3380886"/>
                    <a:pt x="5149045" y="3571816"/>
                  </a:cubicBezTo>
                  <a:cubicBezTo>
                    <a:pt x="5141154" y="3619431"/>
                    <a:pt x="5133539" y="3666889"/>
                    <a:pt x="5126572" y="3714520"/>
                  </a:cubicBezTo>
                  <a:cubicBezTo>
                    <a:pt x="5117276" y="3761759"/>
                    <a:pt x="5107793" y="3808831"/>
                    <a:pt x="5099067" y="3856108"/>
                  </a:cubicBezTo>
                  <a:lnTo>
                    <a:pt x="5095699" y="3873868"/>
                  </a:lnTo>
                  <a:lnTo>
                    <a:pt x="5091573" y="3891426"/>
                  </a:lnTo>
                  <a:lnTo>
                    <a:pt x="5083324" y="3926541"/>
                  </a:lnTo>
                  <a:lnTo>
                    <a:pt x="5067256" y="3996889"/>
                  </a:lnTo>
                  <a:cubicBezTo>
                    <a:pt x="5064451" y="4008657"/>
                    <a:pt x="5062244" y="4020353"/>
                    <a:pt x="5059194" y="4032171"/>
                  </a:cubicBezTo>
                  <a:lnTo>
                    <a:pt x="5049522" y="4067833"/>
                  </a:lnTo>
                  <a:lnTo>
                    <a:pt x="5040067" y="4103553"/>
                  </a:lnTo>
                  <a:cubicBezTo>
                    <a:pt x="5036554" y="4115363"/>
                    <a:pt x="5032689" y="4127194"/>
                    <a:pt x="5028960" y="4138946"/>
                  </a:cubicBezTo>
                  <a:cubicBezTo>
                    <a:pt x="4999693" y="4233462"/>
                    <a:pt x="4962869" y="4326764"/>
                    <a:pt x="4917351" y="4417041"/>
                  </a:cubicBezTo>
                  <a:cubicBezTo>
                    <a:pt x="4871860" y="4507209"/>
                    <a:pt x="4817597" y="4594215"/>
                    <a:pt x="4756163" y="4676402"/>
                  </a:cubicBezTo>
                  <a:cubicBezTo>
                    <a:pt x="4632803" y="4840875"/>
                    <a:pt x="4480597" y="4982783"/>
                    <a:pt x="4322493" y="5105604"/>
                  </a:cubicBezTo>
                  <a:cubicBezTo>
                    <a:pt x="4163928" y="5228420"/>
                    <a:pt x="3999564" y="5332640"/>
                    <a:pt x="3840510" y="5429590"/>
                  </a:cubicBezTo>
                  <a:cubicBezTo>
                    <a:pt x="3760954" y="5478172"/>
                    <a:pt x="3682353" y="5524924"/>
                    <a:pt x="3606447" y="5572862"/>
                  </a:cubicBezTo>
                  <a:lnTo>
                    <a:pt x="3488814" y="5647178"/>
                  </a:lnTo>
                  <a:cubicBezTo>
                    <a:pt x="3448270" y="5672597"/>
                    <a:pt x="3407323" y="5697792"/>
                    <a:pt x="3365864" y="5722735"/>
                  </a:cubicBezTo>
                  <a:cubicBezTo>
                    <a:pt x="3200163" y="5822424"/>
                    <a:pt x="3026125" y="5917328"/>
                    <a:pt x="2839486" y="5999120"/>
                  </a:cubicBezTo>
                  <a:cubicBezTo>
                    <a:pt x="2653201" y="6080891"/>
                    <a:pt x="2453560" y="6149344"/>
                    <a:pt x="2242423" y="6192346"/>
                  </a:cubicBezTo>
                  <a:cubicBezTo>
                    <a:pt x="2031719" y="6235463"/>
                    <a:pt x="1808952" y="6251353"/>
                    <a:pt x="1589380" y="6230657"/>
                  </a:cubicBezTo>
                  <a:lnTo>
                    <a:pt x="1548244" y="6226706"/>
                  </a:lnTo>
                  <a:cubicBezTo>
                    <a:pt x="1534528" y="6225117"/>
                    <a:pt x="1520898" y="6223203"/>
                    <a:pt x="1507348" y="6221428"/>
                  </a:cubicBezTo>
                  <a:lnTo>
                    <a:pt x="1466401" y="6215904"/>
                  </a:lnTo>
                  <a:cubicBezTo>
                    <a:pt x="1452772" y="6213991"/>
                    <a:pt x="1439316" y="6211428"/>
                    <a:pt x="1425773" y="6209191"/>
                  </a:cubicBezTo>
                  <a:cubicBezTo>
                    <a:pt x="1398775" y="6204391"/>
                    <a:pt x="1371610" y="6199779"/>
                    <a:pt x="1344960" y="6193681"/>
                  </a:cubicBezTo>
                  <a:cubicBezTo>
                    <a:pt x="1318251" y="6187799"/>
                    <a:pt x="1291260" y="6182538"/>
                    <a:pt x="1265007" y="6175388"/>
                  </a:cubicBezTo>
                  <a:lnTo>
                    <a:pt x="1225415" y="6165243"/>
                  </a:lnTo>
                  <a:cubicBezTo>
                    <a:pt x="1212163" y="6161924"/>
                    <a:pt x="1198939" y="6158496"/>
                    <a:pt x="1186567" y="6154486"/>
                  </a:cubicBezTo>
                  <a:lnTo>
                    <a:pt x="1111158" y="6130918"/>
                  </a:lnTo>
                  <a:lnTo>
                    <a:pt x="1035915" y="6107163"/>
                  </a:lnTo>
                  <a:cubicBezTo>
                    <a:pt x="1010846" y="6099055"/>
                    <a:pt x="986357" y="6088784"/>
                    <a:pt x="961579" y="6079594"/>
                  </a:cubicBezTo>
                  <a:cubicBezTo>
                    <a:pt x="763709" y="6005594"/>
                    <a:pt x="572401" y="5909703"/>
                    <a:pt x="395297" y="5792812"/>
                  </a:cubicBezTo>
                  <a:lnTo>
                    <a:pt x="265239" y="5701511"/>
                  </a:lnTo>
                  <a:cubicBezTo>
                    <a:pt x="254227" y="5694155"/>
                    <a:pt x="244103" y="5685646"/>
                    <a:pt x="233756" y="5677542"/>
                  </a:cubicBezTo>
                  <a:lnTo>
                    <a:pt x="202800" y="5652902"/>
                  </a:lnTo>
                  <a:lnTo>
                    <a:pt x="140918" y="5603515"/>
                  </a:lnTo>
                  <a:cubicBezTo>
                    <a:pt x="130598" y="5595302"/>
                    <a:pt x="120280" y="5587089"/>
                    <a:pt x="110625" y="5578127"/>
                  </a:cubicBezTo>
                  <a:cubicBezTo>
                    <a:pt x="105647" y="5573779"/>
                    <a:pt x="100444" y="5569834"/>
                    <a:pt x="95631" y="5565299"/>
                  </a:cubicBezTo>
                  <a:cubicBezTo>
                    <a:pt x="90955" y="5560684"/>
                    <a:pt x="86505" y="5555666"/>
                    <a:pt x="81966" y="5550973"/>
                  </a:cubicBezTo>
                  <a:lnTo>
                    <a:pt x="27991" y="5493272"/>
                  </a:lnTo>
                  <a:cubicBezTo>
                    <a:pt x="19109" y="5483589"/>
                    <a:pt x="9758" y="5474359"/>
                    <a:pt x="1454" y="5464252"/>
                  </a:cubicBezTo>
                  <a:lnTo>
                    <a:pt x="0" y="5462518"/>
                  </a:lnTo>
                  <a:lnTo>
                    <a:pt x="0" y="4720187"/>
                  </a:lnTo>
                  <a:lnTo>
                    <a:pt x="109684" y="4836724"/>
                  </a:lnTo>
                  <a:cubicBezTo>
                    <a:pt x="173316" y="4897375"/>
                    <a:pt x="239447" y="4954160"/>
                    <a:pt x="306959" y="5007200"/>
                  </a:cubicBezTo>
                  <a:lnTo>
                    <a:pt x="358101" y="5046057"/>
                  </a:lnTo>
                  <a:lnTo>
                    <a:pt x="383328" y="5065684"/>
                  </a:lnTo>
                  <a:cubicBezTo>
                    <a:pt x="391637" y="5072316"/>
                    <a:pt x="400805" y="5077902"/>
                    <a:pt x="409503" y="5083942"/>
                  </a:cubicBezTo>
                  <a:lnTo>
                    <a:pt x="461889" y="5119888"/>
                  </a:lnTo>
                  <a:cubicBezTo>
                    <a:pt x="466184" y="5122893"/>
                    <a:pt x="470616" y="5125820"/>
                    <a:pt x="474883" y="5128933"/>
                  </a:cubicBezTo>
                  <a:cubicBezTo>
                    <a:pt x="478982" y="5132235"/>
                    <a:pt x="482476" y="5136069"/>
                    <a:pt x="486410" y="5139557"/>
                  </a:cubicBezTo>
                  <a:cubicBezTo>
                    <a:pt x="494140" y="5146613"/>
                    <a:pt x="502565" y="5152812"/>
                    <a:pt x="510852" y="5159089"/>
                  </a:cubicBezTo>
                  <a:lnTo>
                    <a:pt x="560653" y="5196893"/>
                  </a:lnTo>
                  <a:lnTo>
                    <a:pt x="585485" y="5215834"/>
                  </a:lnTo>
                  <a:cubicBezTo>
                    <a:pt x="593773" y="5222111"/>
                    <a:pt x="601864" y="5228685"/>
                    <a:pt x="610707" y="5234185"/>
                  </a:cubicBezTo>
                  <a:lnTo>
                    <a:pt x="714768" y="5303103"/>
                  </a:lnTo>
                  <a:cubicBezTo>
                    <a:pt x="856162" y="5390603"/>
                    <a:pt x="1008099" y="5459947"/>
                    <a:pt x="1166634" y="5513322"/>
                  </a:cubicBezTo>
                  <a:cubicBezTo>
                    <a:pt x="1186540" y="5519932"/>
                    <a:pt x="1205774" y="5527751"/>
                    <a:pt x="1225991" y="5533632"/>
                  </a:cubicBezTo>
                  <a:lnTo>
                    <a:pt x="1286680" y="5550705"/>
                  </a:lnTo>
                  <a:lnTo>
                    <a:pt x="1347310" y="5567995"/>
                  </a:lnTo>
                  <a:cubicBezTo>
                    <a:pt x="1357469" y="5571180"/>
                    <a:pt x="1367261" y="5573572"/>
                    <a:pt x="1377002" y="5575719"/>
                  </a:cubicBezTo>
                  <a:lnTo>
                    <a:pt x="1406328" y="5582649"/>
                  </a:lnTo>
                  <a:cubicBezTo>
                    <a:pt x="1425825" y="5587757"/>
                    <a:pt x="1445490" y="5590939"/>
                    <a:pt x="1465060" y="5594909"/>
                  </a:cubicBezTo>
                  <a:cubicBezTo>
                    <a:pt x="1484652" y="5599231"/>
                    <a:pt x="1504324" y="5601952"/>
                    <a:pt x="1523881" y="5605105"/>
                  </a:cubicBezTo>
                  <a:cubicBezTo>
                    <a:pt x="1533660" y="5606682"/>
                    <a:pt x="1543460" y="5608613"/>
                    <a:pt x="1553325" y="5609865"/>
                  </a:cubicBezTo>
                  <a:lnTo>
                    <a:pt x="1582813" y="5613593"/>
                  </a:lnTo>
                  <a:lnTo>
                    <a:pt x="1612301" y="5617321"/>
                  </a:lnTo>
                  <a:lnTo>
                    <a:pt x="1641863" y="5619910"/>
                  </a:lnTo>
                  <a:cubicBezTo>
                    <a:pt x="1799348" y="5633940"/>
                    <a:pt x="1957913" y="5625770"/>
                    <a:pt x="2117508" y="5595156"/>
                  </a:cubicBezTo>
                  <a:cubicBezTo>
                    <a:pt x="2277124" y="5564895"/>
                    <a:pt x="2437004" y="5512449"/>
                    <a:pt x="2597368" y="5447381"/>
                  </a:cubicBezTo>
                  <a:cubicBezTo>
                    <a:pt x="2757791" y="5382096"/>
                    <a:pt x="2918855" y="5304464"/>
                    <a:pt x="3082968" y="5223245"/>
                  </a:cubicBezTo>
                  <a:lnTo>
                    <a:pt x="3334855" y="5097383"/>
                  </a:lnTo>
                  <a:cubicBezTo>
                    <a:pt x="3423528" y="5054142"/>
                    <a:pt x="3511773" y="5013798"/>
                    <a:pt x="3599509" y="4976217"/>
                  </a:cubicBezTo>
                  <a:cubicBezTo>
                    <a:pt x="3774960" y="4900701"/>
                    <a:pt x="3948276" y="4837481"/>
                    <a:pt x="4112002" y="4766359"/>
                  </a:cubicBezTo>
                  <a:cubicBezTo>
                    <a:pt x="4193972" y="4730827"/>
                    <a:pt x="4273429" y="4692997"/>
                    <a:pt x="4348983" y="4649833"/>
                  </a:cubicBezTo>
                  <a:cubicBezTo>
                    <a:pt x="4424508" y="4606778"/>
                    <a:pt x="4496050" y="4558250"/>
                    <a:pt x="4560505" y="4501564"/>
                  </a:cubicBezTo>
                  <a:cubicBezTo>
                    <a:pt x="4625198" y="4445289"/>
                    <a:pt x="4682991" y="4381021"/>
                    <a:pt x="4731963" y="4309870"/>
                  </a:cubicBezTo>
                  <a:cubicBezTo>
                    <a:pt x="4781043" y="4238747"/>
                    <a:pt x="4821275" y="4160848"/>
                    <a:pt x="4852344" y="4078640"/>
                  </a:cubicBezTo>
                  <a:lnTo>
                    <a:pt x="4863972" y="4047790"/>
                  </a:lnTo>
                  <a:lnTo>
                    <a:pt x="4874144" y="4016320"/>
                  </a:lnTo>
                  <a:lnTo>
                    <a:pt x="4884127" y="3984682"/>
                  </a:lnTo>
                  <a:cubicBezTo>
                    <a:pt x="4887242" y="3973925"/>
                    <a:pt x="4889981" y="3962835"/>
                    <a:pt x="4892800" y="3951883"/>
                  </a:cubicBezTo>
                  <a:lnTo>
                    <a:pt x="4909526" y="3886001"/>
                  </a:lnTo>
                  <a:lnTo>
                    <a:pt x="4917687" y="3852948"/>
                  </a:lnTo>
                  <a:lnTo>
                    <a:pt x="4921768" y="3836422"/>
                  </a:lnTo>
                  <a:lnTo>
                    <a:pt x="4924845" y="3819742"/>
                  </a:lnTo>
                  <a:cubicBezTo>
                    <a:pt x="4933092" y="3775120"/>
                    <a:pt x="4941231" y="3730469"/>
                    <a:pt x="4948230" y="3685744"/>
                  </a:cubicBezTo>
                  <a:cubicBezTo>
                    <a:pt x="4953579" y="3640694"/>
                    <a:pt x="4958249" y="3595577"/>
                    <a:pt x="4962782" y="3550540"/>
                  </a:cubicBezTo>
                  <a:cubicBezTo>
                    <a:pt x="4976580" y="3369692"/>
                    <a:pt x="4965812" y="3187942"/>
                    <a:pt x="4939468" y="3010249"/>
                  </a:cubicBezTo>
                  <a:cubicBezTo>
                    <a:pt x="4912965" y="2832281"/>
                    <a:pt x="4870237" y="2658196"/>
                    <a:pt x="4816901" y="2488224"/>
                  </a:cubicBezTo>
                  <a:cubicBezTo>
                    <a:pt x="4810197" y="2466954"/>
                    <a:pt x="4803984" y="2445582"/>
                    <a:pt x="4797005" y="2424470"/>
                  </a:cubicBezTo>
                  <a:cubicBezTo>
                    <a:pt x="4789399" y="2403537"/>
                    <a:pt x="4781686" y="2382574"/>
                    <a:pt x="4774433" y="2361620"/>
                  </a:cubicBezTo>
                  <a:lnTo>
                    <a:pt x="4752459" y="2298700"/>
                  </a:lnTo>
                  <a:lnTo>
                    <a:pt x="4728083" y="2236526"/>
                  </a:lnTo>
                  <a:cubicBezTo>
                    <a:pt x="4719957" y="2215802"/>
                    <a:pt x="4712352" y="2194869"/>
                    <a:pt x="4704471" y="2174095"/>
                  </a:cubicBezTo>
                  <a:lnTo>
                    <a:pt x="4678399" y="2112626"/>
                  </a:lnTo>
                  <a:lnTo>
                    <a:pt x="4652601" y="2050999"/>
                  </a:lnTo>
                  <a:cubicBezTo>
                    <a:pt x="4643711" y="2030533"/>
                    <a:pt x="4633616" y="2010672"/>
                    <a:pt x="4624205" y="1990415"/>
                  </a:cubicBezTo>
                  <a:lnTo>
                    <a:pt x="4595398" y="1930069"/>
                  </a:lnTo>
                  <a:cubicBezTo>
                    <a:pt x="4585714" y="1909969"/>
                    <a:pt x="4574413" y="1890713"/>
                    <a:pt x="4563827" y="1870952"/>
                  </a:cubicBezTo>
                  <a:lnTo>
                    <a:pt x="4531433" y="1812311"/>
                  </a:lnTo>
                  <a:lnTo>
                    <a:pt x="4523315" y="1797616"/>
                  </a:lnTo>
                  <a:lnTo>
                    <a:pt x="4514482" y="1783425"/>
                  </a:lnTo>
                  <a:lnTo>
                    <a:pt x="4496845" y="1754936"/>
                  </a:lnTo>
                  <a:lnTo>
                    <a:pt x="4461463" y="1697929"/>
                  </a:lnTo>
                  <a:lnTo>
                    <a:pt x="4452660" y="1683629"/>
                  </a:lnTo>
                  <a:lnTo>
                    <a:pt x="4443141" y="1669834"/>
                  </a:lnTo>
                  <a:lnTo>
                    <a:pt x="4424241" y="1642166"/>
                  </a:lnTo>
                  <a:cubicBezTo>
                    <a:pt x="4399005" y="1605265"/>
                    <a:pt x="4374512" y="1567751"/>
                    <a:pt x="4346886" y="1532412"/>
                  </a:cubicBezTo>
                  <a:cubicBezTo>
                    <a:pt x="4240477" y="1388328"/>
                    <a:pt x="4120362" y="1253437"/>
                    <a:pt x="3985497" y="1134649"/>
                  </a:cubicBezTo>
                  <a:cubicBezTo>
                    <a:pt x="3850799" y="1015675"/>
                    <a:pt x="3702920" y="911715"/>
                    <a:pt x="3545665" y="825877"/>
                  </a:cubicBezTo>
                  <a:lnTo>
                    <a:pt x="3486190" y="794756"/>
                  </a:lnTo>
                  <a:cubicBezTo>
                    <a:pt x="3466181" y="784640"/>
                    <a:pt x="3446893" y="773560"/>
                    <a:pt x="3426182" y="764765"/>
                  </a:cubicBezTo>
                  <a:lnTo>
                    <a:pt x="3365044" y="737255"/>
                  </a:lnTo>
                  <a:lnTo>
                    <a:pt x="3334529" y="723514"/>
                  </a:lnTo>
                  <a:cubicBezTo>
                    <a:pt x="3324394" y="718943"/>
                    <a:pt x="3314287" y="714265"/>
                    <a:pt x="3303733" y="710395"/>
                  </a:cubicBezTo>
                  <a:cubicBezTo>
                    <a:pt x="3262013" y="694346"/>
                    <a:pt x="3220711" y="677599"/>
                    <a:pt x="3179033" y="662259"/>
                  </a:cubicBezTo>
                  <a:lnTo>
                    <a:pt x="3052408" y="620447"/>
                  </a:lnTo>
                  <a:lnTo>
                    <a:pt x="2924325" y="584505"/>
                  </a:lnTo>
                  <a:cubicBezTo>
                    <a:pt x="2903106" y="578471"/>
                    <a:pt x="2881119" y="574434"/>
                    <a:pt x="2859667" y="569266"/>
                  </a:cubicBezTo>
                  <a:lnTo>
                    <a:pt x="2795226" y="554085"/>
                  </a:lnTo>
                  <a:cubicBezTo>
                    <a:pt x="2774078" y="548652"/>
                    <a:pt x="2751709" y="544744"/>
                    <a:pt x="2729702" y="540354"/>
                  </a:cubicBezTo>
                  <a:lnTo>
                    <a:pt x="2663758" y="527322"/>
                  </a:lnTo>
                  <a:lnTo>
                    <a:pt x="2630927" y="520495"/>
                  </a:lnTo>
                  <a:lnTo>
                    <a:pt x="2597965" y="515024"/>
                  </a:lnTo>
                  <a:cubicBezTo>
                    <a:pt x="2575970" y="511449"/>
                    <a:pt x="2554112" y="507795"/>
                    <a:pt x="2532205" y="503895"/>
                  </a:cubicBezTo>
                  <a:cubicBezTo>
                    <a:pt x="2357016" y="475037"/>
                    <a:pt x="2182954" y="456682"/>
                    <a:pt x="2010064" y="452552"/>
                  </a:cubicBezTo>
                  <a:cubicBezTo>
                    <a:pt x="1837255" y="448558"/>
                    <a:pt x="1665388" y="457916"/>
                    <a:pt x="1494552" y="485055"/>
                  </a:cubicBezTo>
                  <a:cubicBezTo>
                    <a:pt x="1452133" y="492816"/>
                    <a:pt x="1409569" y="501117"/>
                    <a:pt x="1366896" y="509389"/>
                  </a:cubicBezTo>
                  <a:cubicBezTo>
                    <a:pt x="1324862" y="520035"/>
                    <a:pt x="1282333" y="529505"/>
                    <a:pt x="1240175" y="541045"/>
                  </a:cubicBezTo>
                  <a:lnTo>
                    <a:pt x="1177438" y="560170"/>
                  </a:lnTo>
                  <a:lnTo>
                    <a:pt x="1145987" y="569826"/>
                  </a:lnTo>
                  <a:lnTo>
                    <a:pt x="1130315" y="574669"/>
                  </a:lnTo>
                  <a:lnTo>
                    <a:pt x="1114873" y="580384"/>
                  </a:lnTo>
                  <a:lnTo>
                    <a:pt x="1052839" y="602943"/>
                  </a:lnTo>
                  <a:cubicBezTo>
                    <a:pt x="1032151" y="610499"/>
                    <a:pt x="1011255" y="617535"/>
                    <a:pt x="991135" y="626866"/>
                  </a:cubicBezTo>
                  <a:lnTo>
                    <a:pt x="930179" y="653191"/>
                  </a:lnTo>
                  <a:cubicBezTo>
                    <a:pt x="909850" y="662002"/>
                    <a:pt x="889443" y="670676"/>
                    <a:pt x="869768" y="680937"/>
                  </a:cubicBezTo>
                  <a:lnTo>
                    <a:pt x="810085" y="710734"/>
                  </a:lnTo>
                  <a:cubicBezTo>
                    <a:pt x="790331" y="720859"/>
                    <a:pt x="770124" y="730514"/>
                    <a:pt x="751220" y="741794"/>
                  </a:cubicBezTo>
                  <a:cubicBezTo>
                    <a:pt x="673929" y="784955"/>
                    <a:pt x="598827" y="830326"/>
                    <a:pt x="532669" y="881688"/>
                  </a:cubicBezTo>
                  <a:cubicBezTo>
                    <a:pt x="464226" y="931625"/>
                    <a:pt x="406969" y="988270"/>
                    <a:pt x="354185" y="1050286"/>
                  </a:cubicBezTo>
                  <a:lnTo>
                    <a:pt x="315980" y="1098125"/>
                  </a:lnTo>
                  <a:lnTo>
                    <a:pt x="280345" y="1149782"/>
                  </a:lnTo>
                  <a:cubicBezTo>
                    <a:pt x="268144" y="1166335"/>
                    <a:pt x="257438" y="1185955"/>
                    <a:pt x="245890" y="1203959"/>
                  </a:cubicBezTo>
                  <a:cubicBezTo>
                    <a:pt x="234552" y="1222481"/>
                    <a:pt x="223171" y="1240298"/>
                    <a:pt x="212162" y="1260184"/>
                  </a:cubicBezTo>
                  <a:cubicBezTo>
                    <a:pt x="168299" y="1337574"/>
                    <a:pt x="125055" y="1419360"/>
                    <a:pt x="80716" y="1502476"/>
                  </a:cubicBezTo>
                  <a:lnTo>
                    <a:pt x="0" y="1648841"/>
                  </a:lnTo>
                  <a:lnTo>
                    <a:pt x="0" y="954863"/>
                  </a:lnTo>
                  <a:lnTo>
                    <a:pt x="43491" y="895513"/>
                  </a:lnTo>
                  <a:cubicBezTo>
                    <a:pt x="59888" y="874984"/>
                    <a:pt x="77014" y="854766"/>
                    <a:pt x="93923" y="834489"/>
                  </a:cubicBezTo>
                  <a:cubicBezTo>
                    <a:pt x="163245" y="754880"/>
                    <a:pt x="240806" y="679565"/>
                    <a:pt x="323465" y="617671"/>
                  </a:cubicBezTo>
                  <a:cubicBezTo>
                    <a:pt x="405002" y="553042"/>
                    <a:pt x="490132" y="499230"/>
                    <a:pt x="574777" y="446794"/>
                  </a:cubicBezTo>
                  <a:cubicBezTo>
                    <a:pt x="595733" y="433050"/>
                    <a:pt x="617442" y="421248"/>
                    <a:pt x="638943" y="408925"/>
                  </a:cubicBezTo>
                  <a:lnTo>
                    <a:pt x="703505" y="371742"/>
                  </a:lnTo>
                  <a:cubicBezTo>
                    <a:pt x="724798" y="358900"/>
                    <a:pt x="747120" y="347842"/>
                    <a:pt x="769262" y="336154"/>
                  </a:cubicBezTo>
                  <a:lnTo>
                    <a:pt x="835552" y="301173"/>
                  </a:lnTo>
                  <a:cubicBezTo>
                    <a:pt x="857427" y="289183"/>
                    <a:pt x="880470" y="278896"/>
                    <a:pt x="902979" y="268004"/>
                  </a:cubicBezTo>
                  <a:lnTo>
                    <a:pt x="971127" y="235607"/>
                  </a:lnTo>
                  <a:lnTo>
                    <a:pt x="988238" y="227556"/>
                  </a:lnTo>
                  <a:lnTo>
                    <a:pt x="1005744" y="220191"/>
                  </a:lnTo>
                  <a:lnTo>
                    <a:pt x="1040729" y="205569"/>
                  </a:lnTo>
                  <a:lnTo>
                    <a:pt x="1110835" y="176248"/>
                  </a:lnTo>
                  <a:cubicBezTo>
                    <a:pt x="1157999" y="157703"/>
                    <a:pt x="1206322" y="141323"/>
                    <a:pt x="1254256" y="123796"/>
                  </a:cubicBezTo>
                  <a:cubicBezTo>
                    <a:pt x="1302938" y="108671"/>
                    <a:pt x="1352074" y="94017"/>
                    <a:pt x="1401310" y="79852"/>
                  </a:cubicBezTo>
                  <a:cubicBezTo>
                    <a:pt x="1599497" y="26774"/>
                    <a:pt x="1806373" y="-329"/>
                    <a:pt x="2011811" y="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06AC5DCC-C3CC-4FD5-AD4E-13A1BE5F7F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297400"/>
              <a:ext cx="5215811" cy="6107388"/>
            </a:xfrm>
            <a:custGeom>
              <a:avLst/>
              <a:gdLst>
                <a:gd name="connsiteX0" fmla="*/ 1869139 w 5215811"/>
                <a:gd name="connsiteY0" fmla="*/ 9 h 6107388"/>
                <a:gd name="connsiteX1" fmla="*/ 2791149 w 5215811"/>
                <a:gd name="connsiteY1" fmla="*/ 130229 h 6107388"/>
                <a:gd name="connsiteX2" fmla="*/ 4760307 w 5215811"/>
                <a:gd name="connsiteY2" fmla="*/ 1608408 h 6107388"/>
                <a:gd name="connsiteX3" fmla="*/ 5108574 w 5215811"/>
                <a:gd name="connsiteY3" fmla="*/ 4050383 h 6107388"/>
                <a:gd name="connsiteX4" fmla="*/ 3434916 w 5215811"/>
                <a:gd name="connsiteY4" fmla="*/ 5503134 h 6107388"/>
                <a:gd name="connsiteX5" fmla="*/ 1137841 w 5215811"/>
                <a:gd name="connsiteY5" fmla="*/ 6033968 h 6107388"/>
                <a:gd name="connsiteX6" fmla="*/ 217555 w 5215811"/>
                <a:gd name="connsiteY6" fmla="*/ 5598945 h 6107388"/>
                <a:gd name="connsiteX7" fmla="*/ 0 w 5215811"/>
                <a:gd name="connsiteY7" fmla="*/ 5419622 h 6107388"/>
                <a:gd name="connsiteX8" fmla="*/ 0 w 5215811"/>
                <a:gd name="connsiteY8" fmla="*/ 4571683 h 6107388"/>
                <a:gd name="connsiteX9" fmla="*/ 18056 w 5215811"/>
                <a:gd name="connsiteY9" fmla="*/ 4599282 h 6107388"/>
                <a:gd name="connsiteX10" fmla="*/ 358324 w 5215811"/>
                <a:gd name="connsiteY10" fmla="*/ 4988154 h 6107388"/>
                <a:gd name="connsiteX11" fmla="*/ 1282741 w 5215811"/>
                <a:gd name="connsiteY11" fmla="*/ 5493193 h 6107388"/>
                <a:gd name="connsiteX12" fmla="*/ 2172794 w 5215811"/>
                <a:gd name="connsiteY12" fmla="*/ 5470630 h 6107388"/>
                <a:gd name="connsiteX13" fmla="*/ 3146893 w 5215811"/>
                <a:gd name="connsiteY13" fmla="*/ 5016296 h 6107388"/>
                <a:gd name="connsiteX14" fmla="*/ 3574114 w 5215811"/>
                <a:gd name="connsiteY14" fmla="*/ 4791124 h 6107388"/>
                <a:gd name="connsiteX15" fmla="*/ 4244948 w 5215811"/>
                <a:gd name="connsiteY15" fmla="*/ 4392664 h 6107388"/>
                <a:gd name="connsiteX16" fmla="*/ 4556385 w 5215811"/>
                <a:gd name="connsiteY16" fmla="*/ 3902656 h 6107388"/>
                <a:gd name="connsiteX17" fmla="*/ 4616354 w 5215811"/>
                <a:gd name="connsiteY17" fmla="*/ 2851680 h 6107388"/>
                <a:gd name="connsiteX18" fmla="*/ 4269266 w 5215811"/>
                <a:gd name="connsiteY18" fmla="*/ 1889625 h 6107388"/>
                <a:gd name="connsiteX19" fmla="*/ 2645976 w 5215811"/>
                <a:gd name="connsiteY19" fmla="*/ 671162 h 6107388"/>
                <a:gd name="connsiteX20" fmla="*/ 1648930 w 5215811"/>
                <a:gd name="connsiteY20" fmla="*/ 573017 h 6107388"/>
                <a:gd name="connsiteX21" fmla="*/ 771768 w 5215811"/>
                <a:gd name="connsiteY21" fmla="*/ 865882 h 6107388"/>
                <a:gd name="connsiteX22" fmla="*/ 433617 w 5215811"/>
                <a:gd name="connsiteY22" fmla="*/ 1119441 h 6107388"/>
                <a:gd name="connsiteX23" fmla="*/ 200571 w 5215811"/>
                <a:gd name="connsiteY23" fmla="*/ 1486480 h 6107388"/>
                <a:gd name="connsiteX24" fmla="*/ 47077 w 5215811"/>
                <a:gd name="connsiteY24" fmla="*/ 1753604 h 6107388"/>
                <a:gd name="connsiteX25" fmla="*/ 0 w 5215811"/>
                <a:gd name="connsiteY25" fmla="*/ 1831655 h 6107388"/>
                <a:gd name="connsiteX26" fmla="*/ 0 w 5215811"/>
                <a:gd name="connsiteY26" fmla="*/ 751112 h 6107388"/>
                <a:gd name="connsiteX27" fmla="*/ 6994 w 5215811"/>
                <a:gd name="connsiteY27" fmla="*/ 742614 h 6107388"/>
                <a:gd name="connsiteX28" fmla="*/ 484047 w 5215811"/>
                <a:gd name="connsiteY28" fmla="*/ 378777 h 6107388"/>
                <a:gd name="connsiteX29" fmla="*/ 1869139 w 5215811"/>
                <a:gd name="connsiteY29" fmla="*/ 9 h 61073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5811" h="6107388">
                  <a:moveTo>
                    <a:pt x="1869139" y="9"/>
                  </a:moveTo>
                  <a:cubicBezTo>
                    <a:pt x="2160924" y="-706"/>
                    <a:pt x="2465752" y="43039"/>
                    <a:pt x="2791149" y="130229"/>
                  </a:cubicBezTo>
                  <a:cubicBezTo>
                    <a:pt x="3651198" y="360678"/>
                    <a:pt x="4339884" y="907924"/>
                    <a:pt x="4760307" y="1608408"/>
                  </a:cubicBezTo>
                  <a:cubicBezTo>
                    <a:pt x="5188180" y="2321320"/>
                    <a:pt x="5338357" y="3192822"/>
                    <a:pt x="5108574" y="4050383"/>
                  </a:cubicBezTo>
                  <a:cubicBezTo>
                    <a:pt x="4880820" y="4900373"/>
                    <a:pt x="4152841" y="5098512"/>
                    <a:pt x="3434916" y="5503134"/>
                  </a:cubicBezTo>
                  <a:cubicBezTo>
                    <a:pt x="2717099" y="5907783"/>
                    <a:pt x="2005568" y="6266474"/>
                    <a:pt x="1137841" y="6033968"/>
                  </a:cubicBezTo>
                  <a:cubicBezTo>
                    <a:pt x="783079" y="5938910"/>
                    <a:pt x="479573" y="5790114"/>
                    <a:pt x="217555" y="5598945"/>
                  </a:cubicBezTo>
                  <a:lnTo>
                    <a:pt x="0" y="5419622"/>
                  </a:lnTo>
                  <a:lnTo>
                    <a:pt x="0" y="4571683"/>
                  </a:lnTo>
                  <a:lnTo>
                    <a:pt x="18056" y="4599282"/>
                  </a:lnTo>
                  <a:cubicBezTo>
                    <a:pt x="124071" y="4746782"/>
                    <a:pt x="237002" y="4875718"/>
                    <a:pt x="358324" y="4988154"/>
                  </a:cubicBezTo>
                  <a:cubicBezTo>
                    <a:pt x="621323" y="5231809"/>
                    <a:pt x="923667" y="5396979"/>
                    <a:pt x="1282741" y="5493193"/>
                  </a:cubicBezTo>
                  <a:cubicBezTo>
                    <a:pt x="1573894" y="5571207"/>
                    <a:pt x="1856732" y="5563878"/>
                    <a:pt x="2172794" y="5470630"/>
                  </a:cubicBezTo>
                  <a:cubicBezTo>
                    <a:pt x="2498985" y="5374183"/>
                    <a:pt x="2832844" y="5193315"/>
                    <a:pt x="3146893" y="5016296"/>
                  </a:cubicBezTo>
                  <a:cubicBezTo>
                    <a:pt x="3293538" y="4933641"/>
                    <a:pt x="3436182" y="4861160"/>
                    <a:pt x="3574114" y="4791124"/>
                  </a:cubicBezTo>
                  <a:cubicBezTo>
                    <a:pt x="3841238" y="4655550"/>
                    <a:pt x="4071901" y="4538375"/>
                    <a:pt x="4244948" y="4392664"/>
                  </a:cubicBezTo>
                  <a:cubicBezTo>
                    <a:pt x="4405844" y="4257259"/>
                    <a:pt x="4501845" y="4106204"/>
                    <a:pt x="4556385" y="3902656"/>
                  </a:cubicBezTo>
                  <a:cubicBezTo>
                    <a:pt x="4649063" y="3556776"/>
                    <a:pt x="4669271" y="3203187"/>
                    <a:pt x="4616354" y="2851680"/>
                  </a:cubicBezTo>
                  <a:cubicBezTo>
                    <a:pt x="4565198" y="2511774"/>
                    <a:pt x="4448474" y="2188147"/>
                    <a:pt x="4269266" y="1889625"/>
                  </a:cubicBezTo>
                  <a:cubicBezTo>
                    <a:pt x="3907781" y="1287586"/>
                    <a:pt x="3331245" y="854780"/>
                    <a:pt x="2645976" y="671162"/>
                  </a:cubicBezTo>
                  <a:cubicBezTo>
                    <a:pt x="2278249" y="572630"/>
                    <a:pt x="1952074" y="540526"/>
                    <a:pt x="1648930" y="573017"/>
                  </a:cubicBezTo>
                  <a:cubicBezTo>
                    <a:pt x="1351746" y="604901"/>
                    <a:pt x="1064785" y="700731"/>
                    <a:pt x="771768" y="865882"/>
                  </a:cubicBezTo>
                  <a:cubicBezTo>
                    <a:pt x="568061" y="980657"/>
                    <a:pt x="486465" y="1058486"/>
                    <a:pt x="433617" y="1119441"/>
                  </a:cubicBezTo>
                  <a:cubicBezTo>
                    <a:pt x="358307" y="1206256"/>
                    <a:pt x="292149" y="1323808"/>
                    <a:pt x="200571" y="1486480"/>
                  </a:cubicBezTo>
                  <a:cubicBezTo>
                    <a:pt x="156644" y="1564432"/>
                    <a:pt x="106654" y="1653214"/>
                    <a:pt x="47077" y="1753604"/>
                  </a:cubicBezTo>
                  <a:lnTo>
                    <a:pt x="0" y="1831655"/>
                  </a:lnTo>
                  <a:lnTo>
                    <a:pt x="0" y="751112"/>
                  </a:lnTo>
                  <a:lnTo>
                    <a:pt x="6994" y="742614"/>
                  </a:lnTo>
                  <a:cubicBezTo>
                    <a:pt x="117721" y="617683"/>
                    <a:pt x="259696" y="505222"/>
                    <a:pt x="484047" y="378777"/>
                  </a:cubicBezTo>
                  <a:cubicBezTo>
                    <a:pt x="932751" y="125890"/>
                    <a:pt x="1382831" y="1200"/>
                    <a:pt x="1869139" y="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Shape 14">
              <a:extLst>
                <a:ext uri="{FF2B5EF4-FFF2-40B4-BE49-F238E27FC236}">
                  <a16:creationId xmlns:a16="http://schemas.microsoft.com/office/drawing/2014/main" id="{4BBCC2F4-EFA7-4AF4-B538-AC4022D90F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319367"/>
              <a:ext cx="5217956" cy="6100079"/>
            </a:xfrm>
            <a:custGeom>
              <a:avLst/>
              <a:gdLst>
                <a:gd name="connsiteX0" fmla="*/ 1951393 w 5217956"/>
                <a:gd name="connsiteY0" fmla="*/ 82 h 6100079"/>
                <a:gd name="connsiteX1" fmla="*/ 2855177 w 5217956"/>
                <a:gd name="connsiteY1" fmla="*/ 125419 h 6100079"/>
                <a:gd name="connsiteX2" fmla="*/ 4779341 w 5217956"/>
                <a:gd name="connsiteY2" fmla="*/ 1591542 h 6100079"/>
                <a:gd name="connsiteX3" fmla="*/ 5108573 w 5217956"/>
                <a:gd name="connsiteY3" fmla="*/ 4028416 h 6100079"/>
                <a:gd name="connsiteX4" fmla="*/ 3459358 w 5217956"/>
                <a:gd name="connsiteY4" fmla="*/ 5487716 h 6100079"/>
                <a:gd name="connsiteX5" fmla="*/ 1203274 w 5217956"/>
                <a:gd name="connsiteY5" fmla="*/ 6029534 h 6100079"/>
                <a:gd name="connsiteX6" fmla="*/ 59920 w 5217956"/>
                <a:gd name="connsiteY6" fmla="*/ 5396467 h 6100079"/>
                <a:gd name="connsiteX7" fmla="*/ 0 w 5217956"/>
                <a:gd name="connsiteY7" fmla="*/ 5333382 h 6100079"/>
                <a:gd name="connsiteX8" fmla="*/ 0 w 5217956"/>
                <a:gd name="connsiteY8" fmla="*/ 4205833 h 6100079"/>
                <a:gd name="connsiteX9" fmla="*/ 58036 w 5217956"/>
                <a:gd name="connsiteY9" fmla="*/ 4310048 h 6100079"/>
                <a:gd name="connsiteX10" fmla="*/ 520779 w 5217956"/>
                <a:gd name="connsiteY10" fmla="*/ 4907591 h 6100079"/>
                <a:gd name="connsiteX11" fmla="*/ 1377154 w 5217956"/>
                <a:gd name="connsiteY11" fmla="*/ 5380604 h 6100079"/>
                <a:gd name="connsiteX12" fmla="*/ 3123340 w 5217956"/>
                <a:gd name="connsiteY12" fmla="*/ 4905715 h 6100079"/>
                <a:gd name="connsiteX13" fmla="*/ 3547863 w 5217956"/>
                <a:gd name="connsiteY13" fmla="*/ 4676342 h 6100079"/>
                <a:gd name="connsiteX14" fmla="*/ 4186753 w 5217956"/>
                <a:gd name="connsiteY14" fmla="*/ 4289376 h 6100079"/>
                <a:gd name="connsiteX15" fmla="*/ 4459565 w 5217956"/>
                <a:gd name="connsiteY15" fmla="*/ 3854399 h 6100079"/>
                <a:gd name="connsiteX16" fmla="*/ 4521015 w 5217956"/>
                <a:gd name="connsiteY16" fmla="*/ 2849377 h 6100079"/>
                <a:gd name="connsiteX17" fmla="*/ 4199723 w 5217956"/>
                <a:gd name="connsiteY17" fmla="*/ 1931213 h 6100079"/>
                <a:gd name="connsiteX18" fmla="*/ 2681217 w 5217956"/>
                <a:gd name="connsiteY18" fmla="*/ 774211 h 6100079"/>
                <a:gd name="connsiteX19" fmla="*/ 926547 w 5217956"/>
                <a:gd name="connsiteY19" fmla="*/ 967112 h 6100079"/>
                <a:gd name="connsiteX20" fmla="*/ 622677 w 5217956"/>
                <a:gd name="connsiteY20" fmla="*/ 1197863 h 6100079"/>
                <a:gd name="connsiteX21" fmla="*/ 404892 w 5217956"/>
                <a:gd name="connsiteY21" fmla="*/ 1547314 h 6100079"/>
                <a:gd name="connsiteX22" fmla="*/ 40135 w 5217956"/>
                <a:gd name="connsiteY22" fmla="*/ 2159090 h 6100079"/>
                <a:gd name="connsiteX23" fmla="*/ 0 w 5217956"/>
                <a:gd name="connsiteY23" fmla="*/ 2219367 h 6100079"/>
                <a:gd name="connsiteX24" fmla="*/ 0 w 5217956"/>
                <a:gd name="connsiteY24" fmla="*/ 915659 h 6100079"/>
                <a:gd name="connsiteX25" fmla="*/ 58609 w 5217956"/>
                <a:gd name="connsiteY25" fmla="*/ 828051 h 6100079"/>
                <a:gd name="connsiteX26" fmla="*/ 590688 w 5217956"/>
                <a:gd name="connsiteY26" fmla="*/ 385385 h 6100079"/>
                <a:gd name="connsiteX27" fmla="*/ 1951393 w 5217956"/>
                <a:gd name="connsiteY27"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217956" h="6100079">
                  <a:moveTo>
                    <a:pt x="1951393" y="82"/>
                  </a:moveTo>
                  <a:cubicBezTo>
                    <a:pt x="2237631" y="-2119"/>
                    <a:pt x="2536431" y="40011"/>
                    <a:pt x="2855177" y="125419"/>
                  </a:cubicBezTo>
                  <a:cubicBezTo>
                    <a:pt x="3697704" y="351173"/>
                    <a:pt x="4370490" y="894159"/>
                    <a:pt x="4779341" y="1591542"/>
                  </a:cubicBezTo>
                  <a:cubicBezTo>
                    <a:pt x="5195534" y="2301324"/>
                    <a:pt x="5338356" y="3170855"/>
                    <a:pt x="5108573" y="4028416"/>
                  </a:cubicBezTo>
                  <a:cubicBezTo>
                    <a:pt x="4880819" y="4878406"/>
                    <a:pt x="4165603" y="5079965"/>
                    <a:pt x="3459358" y="5487716"/>
                  </a:cubicBezTo>
                  <a:cubicBezTo>
                    <a:pt x="2753114" y="5895466"/>
                    <a:pt x="2053264" y="6257288"/>
                    <a:pt x="1203274" y="6029534"/>
                  </a:cubicBezTo>
                  <a:cubicBezTo>
                    <a:pt x="739884" y="5905369"/>
                    <a:pt x="366399" y="5685345"/>
                    <a:pt x="59920" y="5396467"/>
                  </a:cubicBezTo>
                  <a:lnTo>
                    <a:pt x="0" y="5333382"/>
                  </a:lnTo>
                  <a:lnTo>
                    <a:pt x="0" y="4205833"/>
                  </a:lnTo>
                  <a:lnTo>
                    <a:pt x="58036" y="4310048"/>
                  </a:lnTo>
                  <a:cubicBezTo>
                    <a:pt x="197935" y="4550245"/>
                    <a:pt x="350594" y="4747142"/>
                    <a:pt x="520779" y="4907591"/>
                  </a:cubicBezTo>
                  <a:cubicBezTo>
                    <a:pt x="763600" y="5136565"/>
                    <a:pt x="1043821" y="5291288"/>
                    <a:pt x="1377154" y="5380604"/>
                  </a:cubicBezTo>
                  <a:cubicBezTo>
                    <a:pt x="1963029" y="5537589"/>
                    <a:pt x="2470519" y="5282804"/>
                    <a:pt x="3123340" y="4905715"/>
                  </a:cubicBezTo>
                  <a:cubicBezTo>
                    <a:pt x="3269800" y="4821157"/>
                    <a:pt x="3411134" y="4747512"/>
                    <a:pt x="3547863" y="4676342"/>
                  </a:cubicBezTo>
                  <a:cubicBezTo>
                    <a:pt x="3804497" y="4542710"/>
                    <a:pt x="4026085" y="4427393"/>
                    <a:pt x="4186753" y="4289376"/>
                  </a:cubicBezTo>
                  <a:cubicBezTo>
                    <a:pt x="4329009" y="4167293"/>
                    <a:pt x="4410589" y="4037181"/>
                    <a:pt x="4459565" y="3854399"/>
                  </a:cubicBezTo>
                  <a:cubicBezTo>
                    <a:pt x="4548302" y="3523229"/>
                    <a:pt x="4568981" y="3185183"/>
                    <a:pt x="4521015" y="2849377"/>
                  </a:cubicBezTo>
                  <a:cubicBezTo>
                    <a:pt x="4474709" y="2524680"/>
                    <a:pt x="4366564" y="2215756"/>
                    <a:pt x="4199723" y="1931213"/>
                  </a:cubicBezTo>
                  <a:cubicBezTo>
                    <a:pt x="3863270" y="1357325"/>
                    <a:pt x="3323982" y="946439"/>
                    <a:pt x="2681217" y="774211"/>
                  </a:cubicBezTo>
                  <a:cubicBezTo>
                    <a:pt x="2001139" y="591984"/>
                    <a:pt x="1476322" y="649699"/>
                    <a:pt x="926547" y="967112"/>
                  </a:cubicBezTo>
                  <a:cubicBezTo>
                    <a:pt x="740730" y="1074393"/>
                    <a:pt x="668642" y="1143989"/>
                    <a:pt x="622677" y="1197863"/>
                  </a:cubicBezTo>
                  <a:cubicBezTo>
                    <a:pt x="555599" y="1276450"/>
                    <a:pt x="492360" y="1390031"/>
                    <a:pt x="404892" y="1547314"/>
                  </a:cubicBezTo>
                  <a:cubicBezTo>
                    <a:pt x="317047" y="1705133"/>
                    <a:pt x="204816" y="1906756"/>
                    <a:pt x="40135" y="2159090"/>
                  </a:cubicBezTo>
                  <a:lnTo>
                    <a:pt x="0" y="2219367"/>
                  </a:lnTo>
                  <a:lnTo>
                    <a:pt x="0" y="915659"/>
                  </a:lnTo>
                  <a:lnTo>
                    <a:pt x="58609" y="828051"/>
                  </a:lnTo>
                  <a:cubicBezTo>
                    <a:pt x="177453" y="670481"/>
                    <a:pt x="325846" y="538291"/>
                    <a:pt x="590688" y="385385"/>
                  </a:cubicBezTo>
                  <a:cubicBezTo>
                    <a:pt x="1032158" y="130559"/>
                    <a:pt x="1474329" y="3750"/>
                    <a:pt x="1951393"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Shape 15">
              <a:extLst>
                <a:ext uri="{FF2B5EF4-FFF2-40B4-BE49-F238E27FC236}">
                  <a16:creationId xmlns:a16="http://schemas.microsoft.com/office/drawing/2014/main" id="{2A9D1364-B6A3-44CB-9FBA-C528F0CE90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319367"/>
              <a:ext cx="5217957" cy="6100079"/>
            </a:xfrm>
            <a:custGeom>
              <a:avLst/>
              <a:gdLst>
                <a:gd name="connsiteX0" fmla="*/ 1951394 w 5217957"/>
                <a:gd name="connsiteY0" fmla="*/ 82 h 6100079"/>
                <a:gd name="connsiteX1" fmla="*/ 2855178 w 5217957"/>
                <a:gd name="connsiteY1" fmla="*/ 125419 h 6100079"/>
                <a:gd name="connsiteX2" fmla="*/ 4779341 w 5217957"/>
                <a:gd name="connsiteY2" fmla="*/ 1591542 h 6100079"/>
                <a:gd name="connsiteX3" fmla="*/ 5108574 w 5217957"/>
                <a:gd name="connsiteY3" fmla="*/ 4028416 h 6100079"/>
                <a:gd name="connsiteX4" fmla="*/ 3459359 w 5217957"/>
                <a:gd name="connsiteY4" fmla="*/ 5487716 h 6100079"/>
                <a:gd name="connsiteX5" fmla="*/ 1203275 w 5217957"/>
                <a:gd name="connsiteY5" fmla="*/ 6029534 h 6100079"/>
                <a:gd name="connsiteX6" fmla="*/ 59921 w 5217957"/>
                <a:gd name="connsiteY6" fmla="*/ 5396467 h 6100079"/>
                <a:gd name="connsiteX7" fmla="*/ 0 w 5217957"/>
                <a:gd name="connsiteY7" fmla="*/ 5333381 h 6100079"/>
                <a:gd name="connsiteX8" fmla="*/ 0 w 5217957"/>
                <a:gd name="connsiteY8" fmla="*/ 4427327 h 6100079"/>
                <a:gd name="connsiteX9" fmla="*/ 112056 w 5217957"/>
                <a:gd name="connsiteY9" fmla="*/ 4602502 h 6100079"/>
                <a:gd name="connsiteX10" fmla="*/ 443875 w 5217957"/>
                <a:gd name="connsiteY10" fmla="*/ 4989110 h 6100079"/>
                <a:gd name="connsiteX11" fmla="*/ 1348175 w 5217957"/>
                <a:gd name="connsiteY11" fmla="*/ 5488759 h 6100079"/>
                <a:gd name="connsiteX12" fmla="*/ 2221463 w 5217957"/>
                <a:gd name="connsiteY12" fmla="*/ 5461704 h 6100079"/>
                <a:gd name="connsiteX13" fmla="*/ 3179339 w 5217957"/>
                <a:gd name="connsiteY13" fmla="*/ 5003023 h 6100079"/>
                <a:gd name="connsiteX14" fmla="*/ 3599638 w 5217957"/>
                <a:gd name="connsiteY14" fmla="*/ 4775996 h 6100079"/>
                <a:gd name="connsiteX15" fmla="*/ 4259765 w 5217957"/>
                <a:gd name="connsiteY15" fmla="*/ 4374667 h 6100079"/>
                <a:gd name="connsiteX16" fmla="*/ 4567742 w 5217957"/>
                <a:gd name="connsiteY16" fmla="*/ 3883732 h 6100079"/>
                <a:gd name="connsiteX17" fmla="*/ 4631929 w 5217957"/>
                <a:gd name="connsiteY17" fmla="*/ 2833886 h 6100079"/>
                <a:gd name="connsiteX18" fmla="*/ 4296412 w 5217957"/>
                <a:gd name="connsiteY18" fmla="*/ 1874932 h 6100079"/>
                <a:gd name="connsiteX19" fmla="*/ 2710219 w 5217957"/>
                <a:gd name="connsiteY19" fmla="*/ 666410 h 6100079"/>
                <a:gd name="connsiteX20" fmla="*/ 1732642 w 5217957"/>
                <a:gd name="connsiteY20" fmla="*/ 573480 h 6100079"/>
                <a:gd name="connsiteX21" fmla="*/ 870621 w 5217957"/>
                <a:gd name="connsiteY21" fmla="*/ 870402 h 6100079"/>
                <a:gd name="connsiteX22" fmla="*/ 537555 w 5217957"/>
                <a:gd name="connsiteY22" fmla="*/ 1125324 h 6100079"/>
                <a:gd name="connsiteX23" fmla="*/ 306995 w 5217957"/>
                <a:gd name="connsiteY23" fmla="*/ 1493030 h 6100079"/>
                <a:gd name="connsiteX24" fmla="*/ 23579 w 5217957"/>
                <a:gd name="connsiteY24" fmla="*/ 1977465 h 6100079"/>
                <a:gd name="connsiteX25" fmla="*/ 0 w 5217957"/>
                <a:gd name="connsiteY25" fmla="*/ 2014291 h 6100079"/>
                <a:gd name="connsiteX26" fmla="*/ 0 w 5217957"/>
                <a:gd name="connsiteY26" fmla="*/ 915660 h 6100079"/>
                <a:gd name="connsiteX27" fmla="*/ 58609 w 5217957"/>
                <a:gd name="connsiteY27" fmla="*/ 828051 h 6100079"/>
                <a:gd name="connsiteX28" fmla="*/ 590689 w 5217957"/>
                <a:gd name="connsiteY28" fmla="*/ 385385 h 6100079"/>
                <a:gd name="connsiteX29" fmla="*/ 1951394 w 5217957"/>
                <a:gd name="connsiteY29"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7957" h="6100079">
                  <a:moveTo>
                    <a:pt x="1951394" y="82"/>
                  </a:moveTo>
                  <a:cubicBezTo>
                    <a:pt x="2237632" y="-2119"/>
                    <a:pt x="2536431" y="40011"/>
                    <a:pt x="2855178" y="125419"/>
                  </a:cubicBezTo>
                  <a:cubicBezTo>
                    <a:pt x="3697704" y="351173"/>
                    <a:pt x="4370491" y="894159"/>
                    <a:pt x="4779341" y="1591542"/>
                  </a:cubicBezTo>
                  <a:cubicBezTo>
                    <a:pt x="5195535" y="2301324"/>
                    <a:pt x="5338357" y="3170855"/>
                    <a:pt x="5108574" y="4028416"/>
                  </a:cubicBezTo>
                  <a:cubicBezTo>
                    <a:pt x="4880820" y="4878406"/>
                    <a:pt x="4165604" y="5079965"/>
                    <a:pt x="3459359" y="5487716"/>
                  </a:cubicBezTo>
                  <a:cubicBezTo>
                    <a:pt x="2753115" y="5895466"/>
                    <a:pt x="2053265" y="6257288"/>
                    <a:pt x="1203275" y="6029534"/>
                  </a:cubicBezTo>
                  <a:cubicBezTo>
                    <a:pt x="739885" y="5905369"/>
                    <a:pt x="366400" y="5685345"/>
                    <a:pt x="59921" y="5396467"/>
                  </a:cubicBezTo>
                  <a:lnTo>
                    <a:pt x="0" y="5333381"/>
                  </a:lnTo>
                  <a:lnTo>
                    <a:pt x="0" y="4427327"/>
                  </a:lnTo>
                  <a:lnTo>
                    <a:pt x="112056" y="4602502"/>
                  </a:lnTo>
                  <a:cubicBezTo>
                    <a:pt x="215300" y="4749260"/>
                    <a:pt x="325419" y="4877443"/>
                    <a:pt x="443875" y="4989110"/>
                  </a:cubicBezTo>
                  <a:cubicBezTo>
                    <a:pt x="700709" y="5231113"/>
                    <a:pt x="996455" y="5394516"/>
                    <a:pt x="1348175" y="5488759"/>
                  </a:cubicBezTo>
                  <a:cubicBezTo>
                    <a:pt x="1633379" y="5565179"/>
                    <a:pt x="1910917" y="5556430"/>
                    <a:pt x="2221463" y="5461704"/>
                  </a:cubicBezTo>
                  <a:cubicBezTo>
                    <a:pt x="2541923" y="5363721"/>
                    <a:pt x="2870374" y="5181404"/>
                    <a:pt x="3179339" y="5003023"/>
                  </a:cubicBezTo>
                  <a:cubicBezTo>
                    <a:pt x="3323713" y="4919760"/>
                    <a:pt x="3463978" y="4846641"/>
                    <a:pt x="3599638" y="4775996"/>
                  </a:cubicBezTo>
                  <a:cubicBezTo>
                    <a:pt x="3862436" y="4639263"/>
                    <a:pt x="4089314" y="4521074"/>
                    <a:pt x="4259765" y="4374667"/>
                  </a:cubicBezTo>
                  <a:cubicBezTo>
                    <a:pt x="4418282" y="4238625"/>
                    <a:pt x="4513201" y="4087280"/>
                    <a:pt x="4567742" y="3883732"/>
                  </a:cubicBezTo>
                  <a:cubicBezTo>
                    <a:pt x="4660420" y="3537853"/>
                    <a:pt x="4682033" y="3184640"/>
                    <a:pt x="4631929" y="2833886"/>
                  </a:cubicBezTo>
                  <a:cubicBezTo>
                    <a:pt x="4583584" y="2494734"/>
                    <a:pt x="4470646" y="2172121"/>
                    <a:pt x="4296412" y="1874932"/>
                  </a:cubicBezTo>
                  <a:cubicBezTo>
                    <a:pt x="3944879" y="1275559"/>
                    <a:pt x="3381537" y="846289"/>
                    <a:pt x="2710219" y="666410"/>
                  </a:cubicBezTo>
                  <a:cubicBezTo>
                    <a:pt x="2349955" y="569877"/>
                    <a:pt x="2030161" y="539483"/>
                    <a:pt x="1732642" y="573480"/>
                  </a:cubicBezTo>
                  <a:cubicBezTo>
                    <a:pt x="1440866" y="606814"/>
                    <a:pt x="1158880" y="703976"/>
                    <a:pt x="870621" y="870402"/>
                  </a:cubicBezTo>
                  <a:cubicBezTo>
                    <a:pt x="670160" y="986048"/>
                    <a:pt x="589753" y="1064195"/>
                    <a:pt x="537555" y="1125324"/>
                  </a:cubicBezTo>
                  <a:cubicBezTo>
                    <a:pt x="463218" y="1212400"/>
                    <a:pt x="397708" y="1330125"/>
                    <a:pt x="306995" y="1493030"/>
                  </a:cubicBezTo>
                  <a:cubicBezTo>
                    <a:pt x="234596" y="1623167"/>
                    <a:pt x="145436" y="1783409"/>
                    <a:pt x="23579" y="1977465"/>
                  </a:cubicBezTo>
                  <a:lnTo>
                    <a:pt x="0" y="2014291"/>
                  </a:lnTo>
                  <a:lnTo>
                    <a:pt x="0" y="915660"/>
                  </a:lnTo>
                  <a:lnTo>
                    <a:pt x="58609" y="828051"/>
                  </a:lnTo>
                  <a:cubicBezTo>
                    <a:pt x="177453" y="670481"/>
                    <a:pt x="325847" y="538291"/>
                    <a:pt x="590689" y="385385"/>
                  </a:cubicBezTo>
                  <a:cubicBezTo>
                    <a:pt x="1032159" y="130559"/>
                    <a:pt x="1474330" y="3750"/>
                    <a:pt x="1951394"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DFA4B650-200E-D77F-78BC-1DE7068D82A5}"/>
              </a:ext>
            </a:extLst>
          </p:cNvPr>
          <p:cNvSpPr>
            <a:spLocks noGrp="1"/>
          </p:cNvSpPr>
          <p:nvPr>
            <p:ph type="title"/>
          </p:nvPr>
        </p:nvSpPr>
        <p:spPr>
          <a:xfrm>
            <a:off x="207593" y="1109148"/>
            <a:ext cx="3855720" cy="2569947"/>
          </a:xfrm>
        </p:spPr>
        <p:txBody>
          <a:bodyPr>
            <a:normAutofit/>
          </a:bodyPr>
          <a:lstStyle/>
          <a:p>
            <a:pPr algn="ctr"/>
            <a:r>
              <a:rPr lang="en-US" sz="3200" b="1">
                <a:solidFill>
                  <a:schemeClr val="tx2"/>
                </a:solidFill>
              </a:rPr>
              <a:t>Mediterranean Diet and Disease</a:t>
            </a:r>
            <a:r>
              <a:rPr lang="en-US" sz="3600" b="1">
                <a:solidFill>
                  <a:schemeClr val="tx2"/>
                </a:solidFill>
              </a:rPr>
              <a:t> </a:t>
            </a:r>
            <a:endParaRPr lang="en-US" b="1">
              <a:solidFill>
                <a:schemeClr val="tx2"/>
              </a:solidFill>
            </a:endParaRPr>
          </a:p>
        </p:txBody>
      </p:sp>
      <p:sp>
        <p:nvSpPr>
          <p:cNvPr id="3" name="Content Placeholder 2">
            <a:extLst>
              <a:ext uri="{FF2B5EF4-FFF2-40B4-BE49-F238E27FC236}">
                <a16:creationId xmlns:a16="http://schemas.microsoft.com/office/drawing/2014/main" id="{756385A5-B262-C370-B1E8-24E5F5218581}"/>
              </a:ext>
            </a:extLst>
          </p:cNvPr>
          <p:cNvSpPr>
            <a:spLocks noGrp="1"/>
          </p:cNvSpPr>
          <p:nvPr>
            <p:ph idx="1"/>
          </p:nvPr>
        </p:nvSpPr>
        <p:spPr>
          <a:xfrm>
            <a:off x="6172200" y="804672"/>
            <a:ext cx="5221224" cy="5230368"/>
          </a:xfrm>
        </p:spPr>
        <p:txBody>
          <a:bodyPr vert="horz" lIns="91440" tIns="45720" rIns="91440" bIns="45720" rtlCol="0" anchor="ctr">
            <a:normAutofit/>
          </a:bodyPr>
          <a:lstStyle/>
          <a:p>
            <a:pPr marL="0" indent="0">
              <a:buNone/>
            </a:pPr>
            <a:r>
              <a:rPr lang="en-US" sz="1800">
                <a:solidFill>
                  <a:schemeClr val="tx2"/>
                </a:solidFill>
              </a:rPr>
              <a:t>            </a:t>
            </a:r>
          </a:p>
        </p:txBody>
      </p:sp>
      <p:sp>
        <p:nvSpPr>
          <p:cNvPr id="4" name="Oval 3">
            <a:extLst>
              <a:ext uri="{FF2B5EF4-FFF2-40B4-BE49-F238E27FC236}">
                <a16:creationId xmlns:a16="http://schemas.microsoft.com/office/drawing/2014/main" id="{38C5F173-D09D-B276-64ED-70685036EF89}"/>
              </a:ext>
            </a:extLst>
          </p:cNvPr>
          <p:cNvSpPr/>
          <p:nvPr/>
        </p:nvSpPr>
        <p:spPr>
          <a:xfrm>
            <a:off x="5253016" y="581695"/>
            <a:ext cx="2214725" cy="1810450"/>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3200" baseline="0">
                <a:solidFill>
                  <a:schemeClr val="bg1"/>
                </a:solidFill>
                <a:latin typeface="Aptos"/>
              </a:rPr>
              <a:t>Cancer </a:t>
            </a:r>
            <a:endParaRPr lang="en-US" sz="3200">
              <a:solidFill>
                <a:schemeClr val="bg1"/>
              </a:solidFill>
            </a:endParaRPr>
          </a:p>
        </p:txBody>
      </p:sp>
      <p:sp>
        <p:nvSpPr>
          <p:cNvPr id="5" name="Oval 4">
            <a:extLst>
              <a:ext uri="{FF2B5EF4-FFF2-40B4-BE49-F238E27FC236}">
                <a16:creationId xmlns:a16="http://schemas.microsoft.com/office/drawing/2014/main" id="{409883A5-B3DB-9E2B-1288-2462AC2EBB09}"/>
              </a:ext>
            </a:extLst>
          </p:cNvPr>
          <p:cNvSpPr/>
          <p:nvPr/>
        </p:nvSpPr>
        <p:spPr>
          <a:xfrm>
            <a:off x="5199275" y="3982049"/>
            <a:ext cx="2313817" cy="1950013"/>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2800" baseline="0">
                <a:solidFill>
                  <a:schemeClr val="bg1"/>
                </a:solidFill>
                <a:latin typeface="Aptos"/>
              </a:rPr>
              <a:t>Diabetes </a:t>
            </a:r>
            <a:endParaRPr lang="en-US" sz="2800">
              <a:solidFill>
                <a:schemeClr val="bg1"/>
              </a:solidFill>
            </a:endParaRPr>
          </a:p>
        </p:txBody>
      </p:sp>
      <p:pic>
        <p:nvPicPr>
          <p:cNvPr id="6" name="Picture 5" descr="A colorful drawing of a human body&#10;&#10;Description automatically generated">
            <a:extLst>
              <a:ext uri="{FF2B5EF4-FFF2-40B4-BE49-F238E27FC236}">
                <a16:creationId xmlns:a16="http://schemas.microsoft.com/office/drawing/2014/main" id="{53A4813F-5F7D-83E1-2503-10959B4B3708}"/>
              </a:ext>
            </a:extLst>
          </p:cNvPr>
          <p:cNvPicPr>
            <a:picLocks noChangeAspect="1"/>
          </p:cNvPicPr>
          <p:nvPr/>
        </p:nvPicPr>
        <p:blipFill>
          <a:blip r:embed="rId3"/>
          <a:stretch>
            <a:fillRect/>
          </a:stretch>
        </p:blipFill>
        <p:spPr>
          <a:xfrm>
            <a:off x="507014" y="2921729"/>
            <a:ext cx="3249054" cy="2126650"/>
          </a:xfrm>
          <a:prstGeom prst="rect">
            <a:avLst/>
          </a:prstGeom>
        </p:spPr>
      </p:pic>
      <p:sp>
        <p:nvSpPr>
          <p:cNvPr id="7" name="TextBox 6">
            <a:extLst>
              <a:ext uri="{FF2B5EF4-FFF2-40B4-BE49-F238E27FC236}">
                <a16:creationId xmlns:a16="http://schemas.microsoft.com/office/drawing/2014/main" id="{28F845E2-DD1C-86F1-8406-7F37F96EFDC0}"/>
              </a:ext>
            </a:extLst>
          </p:cNvPr>
          <p:cNvSpPr txBox="1"/>
          <p:nvPr/>
        </p:nvSpPr>
        <p:spPr>
          <a:xfrm>
            <a:off x="7672964" y="452650"/>
            <a:ext cx="4519206" cy="206210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US" sz="1600"/>
              <a:t>Mediterranean diet associated with 13% lower risk of overall cancer mortality. </a:t>
            </a:r>
          </a:p>
          <a:p>
            <a:pPr marL="285750" indent="-285750">
              <a:buFont typeface="Arial"/>
              <a:buChar char="•"/>
            </a:pPr>
            <a:r>
              <a:rPr lang="en-US" sz="1600"/>
              <a:t>15% lower risk of incidence of colorectal cancer. </a:t>
            </a:r>
          </a:p>
          <a:p>
            <a:pPr marL="285750" indent="-285750">
              <a:buFont typeface="Arial"/>
              <a:buChar char="•"/>
            </a:pPr>
            <a:r>
              <a:rPr lang="en-US" sz="1600"/>
              <a:t>27% lower risk of incidence of gastric cancer. </a:t>
            </a:r>
          </a:p>
          <a:p>
            <a:pPr marL="285750" indent="-285750">
              <a:buFont typeface="Arial"/>
              <a:buChar char="•"/>
            </a:pPr>
            <a:r>
              <a:rPr lang="en-US" sz="1600"/>
              <a:t>Although this is observed in the highest category of the diet's adherence, and a regular part of an individual's lifestyle. </a:t>
            </a:r>
            <a:endParaRPr lang="en-US" sz="1600">
              <a:cs typeface="Arial"/>
            </a:endParaRPr>
          </a:p>
        </p:txBody>
      </p:sp>
      <p:sp>
        <p:nvSpPr>
          <p:cNvPr id="9" name="TextBox 8">
            <a:extLst>
              <a:ext uri="{FF2B5EF4-FFF2-40B4-BE49-F238E27FC236}">
                <a16:creationId xmlns:a16="http://schemas.microsoft.com/office/drawing/2014/main" id="{89A41807-F617-AB5A-A55E-3E04BA398095}"/>
              </a:ext>
            </a:extLst>
          </p:cNvPr>
          <p:cNvSpPr txBox="1"/>
          <p:nvPr/>
        </p:nvSpPr>
        <p:spPr>
          <a:xfrm>
            <a:off x="7656922" y="3419992"/>
            <a:ext cx="4524114" cy="366254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171450" indent="-171450">
              <a:buFont typeface="Arial"/>
              <a:buChar char="•"/>
            </a:pPr>
            <a:r>
              <a:rPr lang="en-US" sz="1600">
                <a:latin typeface="Arial"/>
                <a:cs typeface="Arial"/>
              </a:rPr>
              <a:t> </a:t>
            </a:r>
            <a:r>
              <a:rPr lang="en-US" sz="1600">
                <a:latin typeface="Aptos"/>
                <a:cs typeface="Arial"/>
              </a:rPr>
              <a:t>Systematic review found that many studies demonstrated an association between adherence to the diet and a decrease in T2D risk by 20%. </a:t>
            </a:r>
          </a:p>
          <a:p>
            <a:pPr marL="171450" indent="-171450">
              <a:buFont typeface="Arial"/>
              <a:buChar char="•"/>
            </a:pPr>
            <a:r>
              <a:rPr lang="en-US" sz="1600">
                <a:latin typeface="Aptos"/>
                <a:cs typeface="Arial"/>
              </a:rPr>
              <a:t> Data provided by the PREDIMED study, reported that compared to a low-fat diet, the diet reduces the risk of T2D by 52%. </a:t>
            </a:r>
          </a:p>
          <a:p>
            <a:pPr marL="171450" indent="-171450">
              <a:buFont typeface="Arial"/>
              <a:buChar char="•"/>
            </a:pPr>
            <a:endParaRPr lang="en-US" sz="1600">
              <a:latin typeface="Aptos"/>
              <a:cs typeface="Arial"/>
            </a:endParaRPr>
          </a:p>
          <a:p>
            <a:pPr marL="171450" indent="-171450">
              <a:buFont typeface="Arial"/>
              <a:buChar char="•"/>
            </a:pPr>
            <a:r>
              <a:rPr lang="en-US" sz="1600">
                <a:latin typeface="Aptos"/>
                <a:cs typeface="Arial"/>
              </a:rPr>
              <a:t>Very important finding in this study is that the effect was mainly due to the overall dietary pattern and not to caloric restriction, increased physical activity, or weight loss which is often a limitation in dietary studies. </a:t>
            </a:r>
          </a:p>
          <a:p>
            <a:endParaRPr lang="en-US" sz="1200">
              <a:cs typeface="Arial"/>
            </a:endParaRPr>
          </a:p>
          <a:p>
            <a:endParaRPr lang="en-US" sz="1200">
              <a:latin typeface="Aptos"/>
              <a:cs typeface="Arial"/>
            </a:endParaRPr>
          </a:p>
        </p:txBody>
      </p:sp>
      <p:sp>
        <p:nvSpPr>
          <p:cNvPr id="17" name="TextBox 16">
            <a:extLst>
              <a:ext uri="{FF2B5EF4-FFF2-40B4-BE49-F238E27FC236}">
                <a16:creationId xmlns:a16="http://schemas.microsoft.com/office/drawing/2014/main" id="{E9A60ABB-2A78-224B-FABF-542E8C1A36D3}"/>
              </a:ext>
            </a:extLst>
          </p:cNvPr>
          <p:cNvSpPr txBox="1"/>
          <p:nvPr/>
        </p:nvSpPr>
        <p:spPr>
          <a:xfrm>
            <a:off x="3365221" y="6283243"/>
            <a:ext cx="4311364"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a:t>(</a:t>
            </a:r>
            <a:r>
              <a:rPr lang="en-US" sz="1400" err="1"/>
              <a:t>Schwingshackl</a:t>
            </a:r>
            <a:r>
              <a:rPr lang="en-US" sz="1400"/>
              <a:t> and Hoffmann, 2015; Martin-Pelaez, Fito and Castaner, 2020; </a:t>
            </a:r>
            <a:r>
              <a:rPr lang="en-US" sz="1400" err="1"/>
              <a:t>Mentella</a:t>
            </a:r>
            <a:r>
              <a:rPr lang="en-US" sz="1400"/>
              <a:t> </a:t>
            </a:r>
            <a:r>
              <a:rPr lang="en-US" sz="1400" i="1"/>
              <a:t>et al</a:t>
            </a:r>
            <a:r>
              <a:rPr lang="en-US" sz="1400"/>
              <a:t>., 2019). </a:t>
            </a:r>
          </a:p>
        </p:txBody>
      </p:sp>
    </p:spTree>
    <p:extLst>
      <p:ext uri="{BB962C8B-B14F-4D97-AF65-F5344CB8AC3E}">
        <p14:creationId xmlns:p14="http://schemas.microsoft.com/office/powerpoint/2010/main" val="319346391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7AA67C3D-6D28-4C64-81F8-295FC9396E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tint val="95000"/>
              <a:satMod val="1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Meiryo"/>
            </a:endParaRPr>
          </a:p>
        </p:txBody>
      </p:sp>
      <p:sp>
        <p:nvSpPr>
          <p:cNvPr id="16" name="Freeform: Shape 15">
            <a:extLst>
              <a:ext uri="{FF2B5EF4-FFF2-40B4-BE49-F238E27FC236}">
                <a16:creationId xmlns:a16="http://schemas.microsoft.com/office/drawing/2014/main" id="{8DBEAE55-3EA1-41D7-A212-5F7D8986C1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212206" y="0"/>
            <a:ext cx="2529723" cy="6858000"/>
          </a:xfrm>
          <a:custGeom>
            <a:avLst/>
            <a:gdLst>
              <a:gd name="connsiteX0" fmla="*/ 1258269 w 2529723"/>
              <a:gd name="connsiteY0" fmla="*/ 0 h 6858000"/>
              <a:gd name="connsiteX1" fmla="*/ 1275627 w 2529723"/>
              <a:gd name="connsiteY1" fmla="*/ 0 h 6858000"/>
              <a:gd name="connsiteX2" fmla="*/ 1302560 w 2529723"/>
              <a:gd name="connsiteY2" fmla="*/ 24338 h 6858000"/>
              <a:gd name="connsiteX3" fmla="*/ 2522825 w 2529723"/>
              <a:gd name="connsiteY3" fmla="*/ 3678515 h 6858000"/>
              <a:gd name="connsiteX4" fmla="*/ 557500 w 2529723"/>
              <a:gd name="connsiteY4" fmla="*/ 6451411 h 6858000"/>
              <a:gd name="connsiteX5" fmla="*/ 32482 w 2529723"/>
              <a:gd name="connsiteY5" fmla="*/ 6849373 h 6858000"/>
              <a:gd name="connsiteX6" fmla="*/ 19531 w 2529723"/>
              <a:gd name="connsiteY6" fmla="*/ 6858000 h 6858000"/>
              <a:gd name="connsiteX7" fmla="*/ 0 w 2529723"/>
              <a:gd name="connsiteY7" fmla="*/ 6858000 h 6858000"/>
              <a:gd name="connsiteX8" fmla="*/ 14202 w 2529723"/>
              <a:gd name="connsiteY8" fmla="*/ 6848540 h 6858000"/>
              <a:gd name="connsiteX9" fmla="*/ 539221 w 2529723"/>
              <a:gd name="connsiteY9" fmla="*/ 6450578 h 6858000"/>
              <a:gd name="connsiteX10" fmla="*/ 2504546 w 2529723"/>
              <a:gd name="connsiteY10" fmla="*/ 3677682 h 6858000"/>
              <a:gd name="connsiteX11" fmla="*/ 1284280 w 2529723"/>
              <a:gd name="connsiteY11" fmla="*/ 235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18" name="Freeform: Shape 17">
            <a:extLst>
              <a:ext uri="{FF2B5EF4-FFF2-40B4-BE49-F238E27FC236}">
                <a16:creationId xmlns:a16="http://schemas.microsoft.com/office/drawing/2014/main" id="{CFC5F0E7-644F-4101-BE72-12825CF537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417551" y="0"/>
            <a:ext cx="2536434" cy="6858000"/>
          </a:xfrm>
          <a:custGeom>
            <a:avLst/>
            <a:gdLst>
              <a:gd name="connsiteX0" fmla="*/ 879731 w 2536434"/>
              <a:gd name="connsiteY0" fmla="*/ 0 h 6858000"/>
              <a:gd name="connsiteX1" fmla="*/ 913411 w 2536434"/>
              <a:gd name="connsiteY1" fmla="*/ 0 h 6858000"/>
              <a:gd name="connsiteX2" fmla="*/ 935535 w 2536434"/>
              <a:gd name="connsiteY2" fmla="*/ 14997 h 6858000"/>
              <a:gd name="connsiteX3" fmla="*/ 2536434 w 2536434"/>
              <a:gd name="connsiteY3" fmla="*/ 3621656 h 6858000"/>
              <a:gd name="connsiteX4" fmla="*/ 662084 w 2536434"/>
              <a:gd name="connsiteY4" fmla="*/ 6374814 h 6858000"/>
              <a:gd name="connsiteX5" fmla="*/ 145436 w 2536434"/>
              <a:gd name="connsiteY5" fmla="*/ 6780599 h 6858000"/>
              <a:gd name="connsiteX6" fmla="*/ 33680 w 2536434"/>
              <a:gd name="connsiteY6" fmla="*/ 6858000 h 6858000"/>
              <a:gd name="connsiteX7" fmla="*/ 0 w 2536434"/>
              <a:gd name="connsiteY7" fmla="*/ 6858000 h 6858000"/>
              <a:gd name="connsiteX8" fmla="*/ 111756 w 2536434"/>
              <a:gd name="connsiteY8" fmla="*/ 6780599 h 6858000"/>
              <a:gd name="connsiteX9" fmla="*/ 628404 w 2536434"/>
              <a:gd name="connsiteY9" fmla="*/ 6374814 h 6858000"/>
              <a:gd name="connsiteX10" fmla="*/ 2502754 w 2536434"/>
              <a:gd name="connsiteY10" fmla="*/ 3621656 h 6858000"/>
              <a:gd name="connsiteX11" fmla="*/ 901855 w 2536434"/>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36434" h="6858000">
                <a:moveTo>
                  <a:pt x="879731" y="0"/>
                </a:moveTo>
                <a:lnTo>
                  <a:pt x="913411" y="0"/>
                </a:lnTo>
                <a:lnTo>
                  <a:pt x="935535" y="14997"/>
                </a:lnTo>
                <a:cubicBezTo>
                  <a:pt x="1962698" y="754641"/>
                  <a:pt x="2536434" y="2093192"/>
                  <a:pt x="2536434" y="3621656"/>
                </a:cubicBezTo>
                <a:cubicBezTo>
                  <a:pt x="2536434" y="4969131"/>
                  <a:pt x="1607709" y="5602839"/>
                  <a:pt x="662084" y="6374814"/>
                </a:cubicBezTo>
                <a:cubicBezTo>
                  <a:pt x="489881" y="6515397"/>
                  <a:pt x="319254" y="6653108"/>
                  <a:pt x="145436" y="6780599"/>
                </a:cubicBezTo>
                <a:lnTo>
                  <a:pt x="33680"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rgbClr val="FFFFFF">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pic>
        <p:nvPicPr>
          <p:cNvPr id="7" name="Picture 6" descr="Lessons from sustainable regeneration ...">
            <a:extLst>
              <a:ext uri="{FF2B5EF4-FFF2-40B4-BE49-F238E27FC236}">
                <a16:creationId xmlns:a16="http://schemas.microsoft.com/office/drawing/2014/main" id="{F94F94FB-EC9D-9E48-54D6-BF1198B09E42}"/>
              </a:ext>
            </a:extLst>
          </p:cNvPr>
          <p:cNvPicPr>
            <a:picLocks noChangeAspect="1"/>
          </p:cNvPicPr>
          <p:nvPr/>
        </p:nvPicPr>
        <p:blipFill>
          <a:blip r:embed="rId3"/>
          <a:srcRect t="8083" r="1" b="1"/>
          <a:stretch/>
        </p:blipFill>
        <p:spPr>
          <a:xfrm>
            <a:off x="4317446" y="-1"/>
            <a:ext cx="7873074" cy="3418103"/>
          </a:xfrm>
          <a:custGeom>
            <a:avLst/>
            <a:gdLst/>
            <a:ahLst/>
            <a:cxnLst/>
            <a:rect l="l" t="t" r="r" b="b"/>
            <a:pathLst>
              <a:path w="9526226" h="3405188">
                <a:moveTo>
                  <a:pt x="1617925" y="0"/>
                </a:moveTo>
                <a:lnTo>
                  <a:pt x="2711158" y="0"/>
                </a:lnTo>
                <a:lnTo>
                  <a:pt x="3027357" y="0"/>
                </a:lnTo>
                <a:lnTo>
                  <a:pt x="3491324" y="0"/>
                </a:lnTo>
                <a:lnTo>
                  <a:pt x="5200853" y="0"/>
                </a:lnTo>
                <a:lnTo>
                  <a:pt x="9526226" y="0"/>
                </a:lnTo>
                <a:lnTo>
                  <a:pt x="9526226" y="3405188"/>
                </a:lnTo>
                <a:lnTo>
                  <a:pt x="0" y="3405188"/>
                </a:lnTo>
                <a:lnTo>
                  <a:pt x="1596" y="3337395"/>
                </a:lnTo>
                <a:cubicBezTo>
                  <a:pt x="68390" y="1928213"/>
                  <a:pt x="632836" y="708413"/>
                  <a:pt x="1595801" y="14997"/>
                </a:cubicBezTo>
                <a:close/>
              </a:path>
            </a:pathLst>
          </a:custGeom>
        </p:spPr>
      </p:pic>
      <p:sp>
        <p:nvSpPr>
          <p:cNvPr id="20" name="Freeform: Shape 19">
            <a:extLst>
              <a:ext uri="{FF2B5EF4-FFF2-40B4-BE49-F238E27FC236}">
                <a16:creationId xmlns:a16="http://schemas.microsoft.com/office/drawing/2014/main" id="{74283919-7E00-4FC2-BFC9-3F56E58808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664294" y="0"/>
            <a:ext cx="1953741" cy="3405188"/>
          </a:xfrm>
          <a:custGeom>
            <a:avLst/>
            <a:gdLst>
              <a:gd name="connsiteX0" fmla="*/ 340960 w 1953741"/>
              <a:gd name="connsiteY0" fmla="*/ 0 h 3405188"/>
              <a:gd name="connsiteX1" fmla="*/ 0 w 1953741"/>
              <a:gd name="connsiteY1" fmla="*/ 0 h 3405188"/>
              <a:gd name="connsiteX2" fmla="*/ 0 w 1953741"/>
              <a:gd name="connsiteY2" fmla="*/ 1 h 3405188"/>
              <a:gd name="connsiteX3" fmla="*/ 121075 w 1953741"/>
              <a:gd name="connsiteY3" fmla="*/ 1 h 3405188"/>
              <a:gd name="connsiteX4" fmla="*/ 143661 w 1953741"/>
              <a:gd name="connsiteY4" fmla="*/ 14998 h 3405188"/>
              <a:gd name="connsiteX5" fmla="*/ 1771120 w 1953741"/>
              <a:gd name="connsiteY5" fmla="*/ 3337396 h 3405188"/>
              <a:gd name="connsiteX6" fmla="*/ 1772750 w 1953741"/>
              <a:gd name="connsiteY6" fmla="*/ 3405188 h 3405188"/>
              <a:gd name="connsiteX7" fmla="*/ 1953741 w 1953741"/>
              <a:gd name="connsiteY7" fmla="*/ 3405188 h 3405188"/>
              <a:gd name="connsiteX8" fmla="*/ 1937324 w 1953741"/>
              <a:gd name="connsiteY8" fmla="*/ 3058183 h 3405188"/>
              <a:gd name="connsiteX9" fmla="*/ 363084 w 1953741"/>
              <a:gd name="connsiteY9" fmla="*/ 14997 h 3405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953741" h="3405188">
                <a:moveTo>
                  <a:pt x="340960" y="0"/>
                </a:moveTo>
                <a:lnTo>
                  <a:pt x="0" y="0"/>
                </a:lnTo>
                <a:lnTo>
                  <a:pt x="0" y="1"/>
                </a:lnTo>
                <a:lnTo>
                  <a:pt x="121075" y="1"/>
                </a:lnTo>
                <a:lnTo>
                  <a:pt x="143661" y="14998"/>
                </a:lnTo>
                <a:cubicBezTo>
                  <a:pt x="1126713" y="708414"/>
                  <a:pt x="1702933" y="1928214"/>
                  <a:pt x="1771120" y="3337396"/>
                </a:cubicBezTo>
                <a:lnTo>
                  <a:pt x="1772750" y="3405188"/>
                </a:lnTo>
                <a:lnTo>
                  <a:pt x="1953741" y="3405188"/>
                </a:lnTo>
                <a:lnTo>
                  <a:pt x="1937324" y="3058183"/>
                </a:lnTo>
                <a:cubicBezTo>
                  <a:pt x="1813464" y="1767912"/>
                  <a:pt x="1261851" y="662186"/>
                  <a:pt x="363084" y="14997"/>
                </a:cubicBez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9" name="Picture 8" descr="Essential Oils and Sustainability ...">
            <a:extLst>
              <a:ext uri="{FF2B5EF4-FFF2-40B4-BE49-F238E27FC236}">
                <a16:creationId xmlns:a16="http://schemas.microsoft.com/office/drawing/2014/main" id="{5368C3EF-2394-5E76-0A89-699D2D41F38C}"/>
              </a:ext>
            </a:extLst>
          </p:cNvPr>
          <p:cNvPicPr>
            <a:picLocks noChangeAspect="1"/>
          </p:cNvPicPr>
          <p:nvPr/>
        </p:nvPicPr>
        <p:blipFill>
          <a:blip r:embed="rId4"/>
          <a:srcRect t="6700"/>
          <a:stretch/>
        </p:blipFill>
        <p:spPr>
          <a:xfrm>
            <a:off x="4300913" y="3439900"/>
            <a:ext cx="7891087" cy="3418102"/>
          </a:xfrm>
          <a:custGeom>
            <a:avLst/>
            <a:gdLst/>
            <a:ahLst/>
            <a:cxnLst/>
            <a:rect l="l" t="t" r="r" b="b"/>
            <a:pathLst>
              <a:path w="9531324" h="3405187">
                <a:moveTo>
                  <a:pt x="3977" y="0"/>
                </a:moveTo>
                <a:lnTo>
                  <a:pt x="9531324" y="0"/>
                </a:lnTo>
                <a:lnTo>
                  <a:pt x="9531324" y="3405187"/>
                </a:lnTo>
                <a:lnTo>
                  <a:pt x="5205951" y="3405187"/>
                </a:lnTo>
                <a:lnTo>
                  <a:pt x="3496422" y="3405187"/>
                </a:lnTo>
                <a:lnTo>
                  <a:pt x="3032455" y="3405187"/>
                </a:lnTo>
                <a:lnTo>
                  <a:pt x="2716256" y="3405187"/>
                </a:lnTo>
                <a:lnTo>
                  <a:pt x="2502754" y="3405187"/>
                </a:lnTo>
                <a:lnTo>
                  <a:pt x="2390998" y="3327786"/>
                </a:lnTo>
                <a:cubicBezTo>
                  <a:pt x="2217180" y="3200295"/>
                  <a:pt x="2046553" y="3062584"/>
                  <a:pt x="1874350" y="2922001"/>
                </a:cubicBezTo>
                <a:cubicBezTo>
                  <a:pt x="928725" y="2150026"/>
                  <a:pt x="0" y="1516318"/>
                  <a:pt x="0" y="168843"/>
                </a:cubicBezTo>
                <a:close/>
              </a:path>
            </a:pathLst>
          </a:custGeom>
        </p:spPr>
      </p:pic>
      <p:sp>
        <p:nvSpPr>
          <p:cNvPr id="22" name="Freeform: Shape 21">
            <a:extLst>
              <a:ext uri="{FF2B5EF4-FFF2-40B4-BE49-F238E27FC236}">
                <a16:creationId xmlns:a16="http://schemas.microsoft.com/office/drawing/2014/main" id="{2217FF4A-5EDF-43B7-90EE-BDD9F1E9EA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660676" y="3452813"/>
            <a:ext cx="2740990" cy="3405187"/>
          </a:xfrm>
          <a:custGeom>
            <a:avLst/>
            <a:gdLst>
              <a:gd name="connsiteX0" fmla="*/ 2737014 w 2740990"/>
              <a:gd name="connsiteY0" fmla="*/ 0 h 3405187"/>
              <a:gd name="connsiteX1" fmla="*/ 2550901 w 2740990"/>
              <a:gd name="connsiteY1" fmla="*/ 0 h 3405187"/>
              <a:gd name="connsiteX2" fmla="*/ 2554960 w 2740990"/>
              <a:gd name="connsiteY2" fmla="*/ 168844 h 3405187"/>
              <a:gd name="connsiteX3" fmla="*/ 641512 w 2740990"/>
              <a:gd name="connsiteY3" fmla="*/ 2922002 h 3405187"/>
              <a:gd name="connsiteX4" fmla="*/ 114085 w 2740990"/>
              <a:gd name="connsiteY4" fmla="*/ 3327787 h 3405187"/>
              <a:gd name="connsiteX5" fmla="*/ 0 w 2740990"/>
              <a:gd name="connsiteY5" fmla="*/ 3405187 h 3405187"/>
              <a:gd name="connsiteX6" fmla="*/ 24734 w 2740990"/>
              <a:gd name="connsiteY6" fmla="*/ 3405187 h 3405187"/>
              <a:gd name="connsiteX7" fmla="*/ 238236 w 2740990"/>
              <a:gd name="connsiteY7" fmla="*/ 3405187 h 3405187"/>
              <a:gd name="connsiteX8" fmla="*/ 349992 w 2740990"/>
              <a:gd name="connsiteY8" fmla="*/ 3327786 h 3405187"/>
              <a:gd name="connsiteX9" fmla="*/ 866640 w 2740990"/>
              <a:gd name="connsiteY9" fmla="*/ 2922001 h 3405187"/>
              <a:gd name="connsiteX10" fmla="*/ 2740990 w 2740990"/>
              <a:gd name="connsiteY10" fmla="*/ 168843 h 34051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740990" h="3405187">
                <a:moveTo>
                  <a:pt x="2737014" y="0"/>
                </a:moveTo>
                <a:lnTo>
                  <a:pt x="2550901" y="0"/>
                </a:lnTo>
                <a:lnTo>
                  <a:pt x="2554960" y="168844"/>
                </a:lnTo>
                <a:cubicBezTo>
                  <a:pt x="2554960" y="1516319"/>
                  <a:pt x="1606862" y="2150027"/>
                  <a:pt x="641512" y="2922002"/>
                </a:cubicBezTo>
                <a:cubicBezTo>
                  <a:pt x="465716" y="3062585"/>
                  <a:pt x="291530" y="3200296"/>
                  <a:pt x="114085" y="3327787"/>
                </a:cubicBezTo>
                <a:lnTo>
                  <a:pt x="0" y="3405187"/>
                </a:lnTo>
                <a:lnTo>
                  <a:pt x="24734" y="3405187"/>
                </a:lnTo>
                <a:lnTo>
                  <a:pt x="238236" y="3405187"/>
                </a:lnTo>
                <a:lnTo>
                  <a:pt x="349992" y="3327786"/>
                </a:lnTo>
                <a:cubicBezTo>
                  <a:pt x="523810" y="3200295"/>
                  <a:pt x="694437" y="3062584"/>
                  <a:pt x="866640" y="2922001"/>
                </a:cubicBezTo>
                <a:cubicBezTo>
                  <a:pt x="1812265" y="2150026"/>
                  <a:pt x="2740990" y="1516318"/>
                  <a:pt x="2740990" y="168843"/>
                </a:cubicBez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 name="TextBox 9">
            <a:extLst>
              <a:ext uri="{FF2B5EF4-FFF2-40B4-BE49-F238E27FC236}">
                <a16:creationId xmlns:a16="http://schemas.microsoft.com/office/drawing/2014/main" id="{A8356C23-485B-5899-C1F0-7462BAD0811C}"/>
              </a:ext>
            </a:extLst>
          </p:cNvPr>
          <p:cNvSpPr txBox="1"/>
          <p:nvPr/>
        </p:nvSpPr>
        <p:spPr>
          <a:xfrm>
            <a:off x="154900" y="154900"/>
            <a:ext cx="4375951"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3600" b="1"/>
              <a:t> </a:t>
            </a:r>
            <a:endParaRPr lang="en-US"/>
          </a:p>
        </p:txBody>
      </p:sp>
      <p:sp>
        <p:nvSpPr>
          <p:cNvPr id="3" name="Oval 2">
            <a:extLst>
              <a:ext uri="{FF2B5EF4-FFF2-40B4-BE49-F238E27FC236}">
                <a16:creationId xmlns:a16="http://schemas.microsoft.com/office/drawing/2014/main" id="{27510BEB-0C20-EDEC-AF5A-C67260E8360E}"/>
              </a:ext>
            </a:extLst>
          </p:cNvPr>
          <p:cNvSpPr/>
          <p:nvPr/>
        </p:nvSpPr>
        <p:spPr>
          <a:xfrm>
            <a:off x="640356" y="161121"/>
            <a:ext cx="2837910" cy="2628198"/>
          </a:xfrm>
          <a:prstGeom prst="ellipse">
            <a:avLst/>
          </a:prstGeom>
          <a:solidFill>
            <a:schemeClr val="accent6">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2400" b="1">
                <a:solidFill>
                  <a:schemeClr val="tx1"/>
                </a:solidFill>
                <a:latin typeface="Aptos Display"/>
              </a:rPr>
              <a:t>Sustainability</a:t>
            </a:r>
          </a:p>
        </p:txBody>
      </p:sp>
      <p:sp>
        <p:nvSpPr>
          <p:cNvPr id="4" name="TextBox 3">
            <a:extLst>
              <a:ext uri="{FF2B5EF4-FFF2-40B4-BE49-F238E27FC236}">
                <a16:creationId xmlns:a16="http://schemas.microsoft.com/office/drawing/2014/main" id="{F77D5212-1E15-5F4D-2780-22E174C56176}"/>
              </a:ext>
            </a:extLst>
          </p:cNvPr>
          <p:cNvSpPr txBox="1"/>
          <p:nvPr/>
        </p:nvSpPr>
        <p:spPr>
          <a:xfrm>
            <a:off x="310055" y="6484884"/>
            <a:ext cx="4464268"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a:latin typeface="Times New Roman"/>
                <a:cs typeface="Times New Roman"/>
                <a:hlinkClick r:id="rId5"/>
              </a:rPr>
              <a:t>https://youtu.be/nUnJQWO4YJY?si=sFnwMPpyDJJUEiJB</a:t>
            </a:r>
            <a:r>
              <a:rPr lang="en-US"/>
              <a:t> </a:t>
            </a:r>
          </a:p>
        </p:txBody>
      </p:sp>
      <p:sp>
        <p:nvSpPr>
          <p:cNvPr id="5" name="TextBox 4">
            <a:extLst>
              <a:ext uri="{FF2B5EF4-FFF2-40B4-BE49-F238E27FC236}">
                <a16:creationId xmlns:a16="http://schemas.microsoft.com/office/drawing/2014/main" id="{B8123903-6680-C2DD-2F5F-529723C6E23E}"/>
              </a:ext>
            </a:extLst>
          </p:cNvPr>
          <p:cNvSpPr txBox="1"/>
          <p:nvPr/>
        </p:nvSpPr>
        <p:spPr>
          <a:xfrm>
            <a:off x="315480" y="6112323"/>
            <a:ext cx="3568870" cy="33855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600" b="1" u="sng"/>
              <a:t>Video Link:</a:t>
            </a:r>
          </a:p>
        </p:txBody>
      </p:sp>
      <p:sp>
        <p:nvSpPr>
          <p:cNvPr id="6" name="TextBox 5">
            <a:extLst>
              <a:ext uri="{FF2B5EF4-FFF2-40B4-BE49-F238E27FC236}">
                <a16:creationId xmlns:a16="http://schemas.microsoft.com/office/drawing/2014/main" id="{F27DDC71-ADF4-132A-BDF8-362601A6EDEC}"/>
              </a:ext>
            </a:extLst>
          </p:cNvPr>
          <p:cNvSpPr txBox="1"/>
          <p:nvPr/>
        </p:nvSpPr>
        <p:spPr>
          <a:xfrm>
            <a:off x="440279" y="2806805"/>
            <a:ext cx="380548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u="sng"/>
              <a:t>What is a sustainable diet?</a:t>
            </a:r>
          </a:p>
          <a:p>
            <a:endParaRPr lang="en-US"/>
          </a:p>
        </p:txBody>
      </p:sp>
      <p:sp>
        <p:nvSpPr>
          <p:cNvPr id="8" name="TextBox 7">
            <a:extLst>
              <a:ext uri="{FF2B5EF4-FFF2-40B4-BE49-F238E27FC236}">
                <a16:creationId xmlns:a16="http://schemas.microsoft.com/office/drawing/2014/main" id="{F0A0DE16-F9D6-AAA6-F696-1CF5698755DA}"/>
              </a:ext>
            </a:extLst>
          </p:cNvPr>
          <p:cNvSpPr txBox="1"/>
          <p:nvPr/>
        </p:nvSpPr>
        <p:spPr>
          <a:xfrm>
            <a:off x="170898" y="3122500"/>
            <a:ext cx="4088105" cy="34163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US">
                <a:latin typeface="Aptos" panose="02110004020202020204"/>
                <a:cs typeface="Arial"/>
              </a:rPr>
              <a:t>Defined by Food and Agricultural Organization as a diet that ensures food for future generations.</a:t>
            </a:r>
          </a:p>
          <a:p>
            <a:pPr marL="285750" indent="-285750">
              <a:buFont typeface="Arial"/>
              <a:buChar char="•"/>
            </a:pPr>
            <a:r>
              <a:rPr lang="en-US">
                <a:latin typeface="Aptos" panose="02110004020202020204"/>
                <a:cs typeface="Arial"/>
              </a:rPr>
              <a:t>Biodiversity and nutrition at the core. </a:t>
            </a:r>
          </a:p>
          <a:p>
            <a:pPr marL="285750" indent="-285750">
              <a:buFont typeface="Arial"/>
              <a:buChar char="•"/>
            </a:pPr>
            <a:r>
              <a:rPr lang="en-US">
                <a:latin typeface="Aptos" panose="02110004020202020204"/>
                <a:cs typeface="Arial"/>
              </a:rPr>
              <a:t>Efficient use of water, land, and fertilizers. </a:t>
            </a:r>
          </a:p>
          <a:p>
            <a:pPr marL="285750" indent="-285750">
              <a:buFont typeface="Arial"/>
              <a:buChar char="•"/>
            </a:pPr>
            <a:r>
              <a:rPr lang="en-US">
                <a:latin typeface="Aptos" panose="02110004020202020204"/>
                <a:cs typeface="Arial"/>
              </a:rPr>
              <a:t>It is critical to address the sustainability of diets, due to the environmental footprints of food patterns</a:t>
            </a:r>
            <a:r>
              <a:rPr lang="en-US" sz="1600">
                <a:latin typeface="Arial"/>
                <a:cs typeface="Arial"/>
              </a:rPr>
              <a:t>.  </a:t>
            </a:r>
            <a:r>
              <a:rPr lang="en-US" sz="1400">
                <a:latin typeface="Aptos Display"/>
                <a:cs typeface="Arial"/>
              </a:rPr>
              <a:t>(</a:t>
            </a:r>
            <a:r>
              <a:rPr lang="en-US" sz="1400" err="1">
                <a:latin typeface="Aptos Display"/>
                <a:cs typeface="Times New Roman"/>
              </a:rPr>
              <a:t>Lacirignola</a:t>
            </a:r>
            <a:r>
              <a:rPr lang="en-US" sz="1400" i="1">
                <a:latin typeface="Aptos Display"/>
                <a:cs typeface="Times New Roman"/>
              </a:rPr>
              <a:t> et al</a:t>
            </a:r>
            <a:r>
              <a:rPr lang="en-US" sz="1400">
                <a:latin typeface="Aptos Display"/>
                <a:cs typeface="Times New Roman"/>
              </a:rPr>
              <a:t>., 2014)</a:t>
            </a:r>
            <a:endParaRPr lang="en-US" sz="1400">
              <a:latin typeface="Aptos Display"/>
            </a:endParaRPr>
          </a:p>
          <a:p>
            <a:pPr algn="l"/>
            <a:endParaRPr lang="en-US"/>
          </a:p>
          <a:p>
            <a:endParaRPr lang="en-US"/>
          </a:p>
        </p:txBody>
      </p:sp>
    </p:spTree>
    <p:extLst>
      <p:ext uri="{BB962C8B-B14F-4D97-AF65-F5344CB8AC3E}">
        <p14:creationId xmlns:p14="http://schemas.microsoft.com/office/powerpoint/2010/main" val="61750488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4AC5506-6312-4701-8D3C-40187889A9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51752"/>
            <a:ext cx="12192000" cy="736551"/>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272E4AB-6346-C390-B888-B06B776AFAC0}"/>
              </a:ext>
            </a:extLst>
          </p:cNvPr>
          <p:cNvSpPr>
            <a:spLocks noGrp="1"/>
          </p:cNvSpPr>
          <p:nvPr>
            <p:ph type="title"/>
          </p:nvPr>
        </p:nvSpPr>
        <p:spPr>
          <a:xfrm>
            <a:off x="556532" y="643467"/>
            <a:ext cx="11210925" cy="744836"/>
          </a:xfrm>
        </p:spPr>
        <p:txBody>
          <a:bodyPr vert="horz" lIns="91440" tIns="45720" rIns="91440" bIns="45720" rtlCol="0" anchor="ctr">
            <a:normAutofit/>
          </a:bodyPr>
          <a:lstStyle/>
          <a:p>
            <a:r>
              <a:rPr lang="en-US" kern="1200">
                <a:solidFill>
                  <a:schemeClr val="bg1"/>
                </a:solidFill>
                <a:latin typeface="+mj-lt"/>
                <a:ea typeface="+mj-ea"/>
                <a:cs typeface="+mj-cs"/>
              </a:rPr>
              <a:t>Sustainability</a:t>
            </a:r>
            <a:endParaRPr lang="en-US">
              <a:solidFill>
                <a:schemeClr val="bg1"/>
              </a:solidFill>
              <a:ea typeface="+mj-ea"/>
              <a:cs typeface="+mj-cs"/>
            </a:endParaRPr>
          </a:p>
        </p:txBody>
      </p:sp>
      <p:pic>
        <p:nvPicPr>
          <p:cNvPr id="5" name="Content Placeholder 4" descr="A close-up of a plate of food&#10;&#10;Description automatically generated">
            <a:extLst>
              <a:ext uri="{FF2B5EF4-FFF2-40B4-BE49-F238E27FC236}">
                <a16:creationId xmlns:a16="http://schemas.microsoft.com/office/drawing/2014/main" id="{E3EFE146-19E6-76F2-8DD7-394D0CA6D61C}"/>
              </a:ext>
            </a:extLst>
          </p:cNvPr>
          <p:cNvPicPr>
            <a:picLocks noGrp="1" noChangeAspect="1"/>
          </p:cNvPicPr>
          <p:nvPr>
            <p:ph sz="half" idx="1"/>
          </p:nvPr>
        </p:nvPicPr>
        <p:blipFill>
          <a:blip r:embed="rId3"/>
          <a:stretch>
            <a:fillRect/>
          </a:stretch>
        </p:blipFill>
        <p:spPr>
          <a:xfrm>
            <a:off x="5933931" y="1713966"/>
            <a:ext cx="6028155" cy="2346359"/>
          </a:xfrm>
          <a:prstGeom prst="rect">
            <a:avLst/>
          </a:prstGeom>
        </p:spPr>
      </p:pic>
      <p:sp>
        <p:nvSpPr>
          <p:cNvPr id="6" name="TextBox 5">
            <a:extLst>
              <a:ext uri="{FF2B5EF4-FFF2-40B4-BE49-F238E27FC236}">
                <a16:creationId xmlns:a16="http://schemas.microsoft.com/office/drawing/2014/main" id="{C6E004F5-56BC-A590-C890-9BDC05E1717E}"/>
              </a:ext>
            </a:extLst>
          </p:cNvPr>
          <p:cNvSpPr txBox="1"/>
          <p:nvPr/>
        </p:nvSpPr>
        <p:spPr>
          <a:xfrm>
            <a:off x="387252" y="1742635"/>
            <a:ext cx="5382808" cy="95410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2800" i="1">
                <a:latin typeface="Calibri"/>
                <a:ea typeface="Calibri"/>
                <a:cs typeface="Calibri"/>
              </a:rPr>
              <a:t>"The best evidence-based model for a sustainable dietary pattern"</a:t>
            </a:r>
          </a:p>
        </p:txBody>
      </p:sp>
      <p:sp>
        <p:nvSpPr>
          <p:cNvPr id="3" name="TextBox 2">
            <a:extLst>
              <a:ext uri="{FF2B5EF4-FFF2-40B4-BE49-F238E27FC236}">
                <a16:creationId xmlns:a16="http://schemas.microsoft.com/office/drawing/2014/main" id="{F4C0862E-AB87-688B-E1F7-02A10061782F}"/>
              </a:ext>
            </a:extLst>
          </p:cNvPr>
          <p:cNvSpPr txBox="1"/>
          <p:nvPr/>
        </p:nvSpPr>
        <p:spPr>
          <a:xfrm>
            <a:off x="1475979" y="2885385"/>
            <a:ext cx="250105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Low carbon footprint </a:t>
            </a:r>
          </a:p>
        </p:txBody>
      </p:sp>
      <p:sp>
        <p:nvSpPr>
          <p:cNvPr id="4" name="TextBox 3">
            <a:extLst>
              <a:ext uri="{FF2B5EF4-FFF2-40B4-BE49-F238E27FC236}">
                <a16:creationId xmlns:a16="http://schemas.microsoft.com/office/drawing/2014/main" id="{FFA6717D-7116-0C1C-65D1-A057DA134F7C}"/>
              </a:ext>
            </a:extLst>
          </p:cNvPr>
          <p:cNvSpPr txBox="1"/>
          <p:nvPr/>
        </p:nvSpPr>
        <p:spPr>
          <a:xfrm>
            <a:off x="1478461" y="3255653"/>
            <a:ext cx="2533984"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Low water footprint </a:t>
            </a:r>
          </a:p>
        </p:txBody>
      </p:sp>
      <p:sp>
        <p:nvSpPr>
          <p:cNvPr id="7" name="TextBox 6">
            <a:extLst>
              <a:ext uri="{FF2B5EF4-FFF2-40B4-BE49-F238E27FC236}">
                <a16:creationId xmlns:a16="http://schemas.microsoft.com/office/drawing/2014/main" id="{166BE4C0-FC16-0ADD-5A7F-DF6DCA53418A}"/>
              </a:ext>
            </a:extLst>
          </p:cNvPr>
          <p:cNvSpPr txBox="1"/>
          <p:nvPr/>
        </p:nvSpPr>
        <p:spPr>
          <a:xfrm>
            <a:off x="1480133" y="3623888"/>
            <a:ext cx="267579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Low nitrogen footprint </a:t>
            </a:r>
          </a:p>
        </p:txBody>
      </p:sp>
      <p:sp>
        <p:nvSpPr>
          <p:cNvPr id="8" name="TextBox 7">
            <a:extLst>
              <a:ext uri="{FF2B5EF4-FFF2-40B4-BE49-F238E27FC236}">
                <a16:creationId xmlns:a16="http://schemas.microsoft.com/office/drawing/2014/main" id="{60E4F6E4-C252-E974-61AB-40AB8C984C29}"/>
              </a:ext>
            </a:extLst>
          </p:cNvPr>
          <p:cNvSpPr txBox="1"/>
          <p:nvPr/>
        </p:nvSpPr>
        <p:spPr>
          <a:xfrm>
            <a:off x="1473811" y="4047698"/>
            <a:ext cx="3923785"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Bio-diversity richness </a:t>
            </a:r>
          </a:p>
        </p:txBody>
      </p:sp>
      <p:pic>
        <p:nvPicPr>
          <p:cNvPr id="9" name="Picture 8" descr="Lessons from sustainable regeneration ...">
            <a:extLst>
              <a:ext uri="{FF2B5EF4-FFF2-40B4-BE49-F238E27FC236}">
                <a16:creationId xmlns:a16="http://schemas.microsoft.com/office/drawing/2014/main" id="{D6B216C0-E7DE-81AE-A90C-47A48F710EDF}"/>
              </a:ext>
            </a:extLst>
          </p:cNvPr>
          <p:cNvPicPr>
            <a:picLocks noChangeAspect="1"/>
          </p:cNvPicPr>
          <p:nvPr/>
        </p:nvPicPr>
        <p:blipFill>
          <a:blip r:embed="rId4"/>
          <a:stretch>
            <a:fillRect/>
          </a:stretch>
        </p:blipFill>
        <p:spPr>
          <a:xfrm>
            <a:off x="4806778" y="650789"/>
            <a:ext cx="3052118" cy="737288"/>
          </a:xfrm>
          <a:prstGeom prst="rect">
            <a:avLst/>
          </a:prstGeom>
        </p:spPr>
      </p:pic>
      <p:pic>
        <p:nvPicPr>
          <p:cNvPr id="11" name="Picture 10" descr="Essential Oils and Sustainability ...">
            <a:extLst>
              <a:ext uri="{FF2B5EF4-FFF2-40B4-BE49-F238E27FC236}">
                <a16:creationId xmlns:a16="http://schemas.microsoft.com/office/drawing/2014/main" id="{B99B8ED5-9F6A-B1F0-EA26-8F7492922A3A}"/>
              </a:ext>
            </a:extLst>
          </p:cNvPr>
          <p:cNvPicPr>
            <a:picLocks noChangeAspect="1"/>
          </p:cNvPicPr>
          <p:nvPr/>
        </p:nvPicPr>
        <p:blipFill>
          <a:blip r:embed="rId5"/>
          <a:stretch>
            <a:fillRect/>
          </a:stretch>
        </p:blipFill>
        <p:spPr>
          <a:xfrm>
            <a:off x="8105131" y="656067"/>
            <a:ext cx="3478169" cy="716436"/>
          </a:xfrm>
          <a:prstGeom prst="rect">
            <a:avLst/>
          </a:prstGeom>
        </p:spPr>
      </p:pic>
      <p:sp>
        <p:nvSpPr>
          <p:cNvPr id="12" name="TextBox 11">
            <a:extLst>
              <a:ext uri="{FF2B5EF4-FFF2-40B4-BE49-F238E27FC236}">
                <a16:creationId xmlns:a16="http://schemas.microsoft.com/office/drawing/2014/main" id="{9ACBA890-2343-8350-3CB8-3257F3D57F77}"/>
              </a:ext>
            </a:extLst>
          </p:cNvPr>
          <p:cNvSpPr txBox="1"/>
          <p:nvPr/>
        </p:nvSpPr>
        <p:spPr>
          <a:xfrm>
            <a:off x="91578" y="4437528"/>
            <a:ext cx="11678234" cy="304698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sz="1600">
              <a:ea typeface="+mn-lt"/>
              <a:cs typeface="+mn-lt"/>
            </a:endParaRPr>
          </a:p>
          <a:p>
            <a:pPr marL="285750" indent="-285750">
              <a:buFont typeface="Arial"/>
              <a:buChar char="•"/>
            </a:pPr>
            <a:r>
              <a:rPr lang="en-US" sz="1600">
                <a:ea typeface="+mn-lt"/>
                <a:cs typeface="+mn-lt"/>
              </a:rPr>
              <a:t>Several studies have acknowledged the dietary pattern as having the lowest environmental impact compared to other dietary patterns, lower land use, water, energy consumption and greenhouse gas emissions. </a:t>
            </a:r>
            <a:endParaRPr lang="en-US" sz="1600"/>
          </a:p>
          <a:p>
            <a:pPr marL="285750" indent="-285750">
              <a:buFont typeface="Arial"/>
              <a:buChar char="•"/>
            </a:pPr>
            <a:r>
              <a:rPr lang="en-US" sz="1600"/>
              <a:t>Rich in plant-based foods and low in animal foods exerting  a lower impact on the environment and ecological footprint. </a:t>
            </a:r>
            <a:endParaRPr lang="en-US"/>
          </a:p>
          <a:p>
            <a:pPr marL="285750" indent="-285750">
              <a:buFont typeface="Arial"/>
              <a:buChar char="•"/>
            </a:pPr>
            <a:r>
              <a:rPr lang="en-US" sz="1600"/>
              <a:t>Favoring local, seasonal, ecological and minimally processed foods – aids in maintaining  biodiversity in the region, reducing environmental footprint of food production. </a:t>
            </a:r>
          </a:p>
          <a:p>
            <a:pPr marL="285750" indent="-285750">
              <a:buFont typeface="Arial,Sans-Serif"/>
              <a:buChar char="•"/>
            </a:pPr>
            <a:r>
              <a:rPr lang="en-US" sz="1600"/>
              <a:t>Most recent study by Baudry </a:t>
            </a:r>
            <a:r>
              <a:rPr lang="en-US" sz="1600" i="1"/>
              <a:t>et al</a:t>
            </a:r>
            <a:r>
              <a:rPr lang="en-US" sz="1600"/>
              <a:t>. (2023) found that a higher adherence to the dietary pattern was associated with a lower overall environmental impact over 10 years, however limitations do occur such as lack of current dietary data. </a:t>
            </a:r>
          </a:p>
          <a:p>
            <a:r>
              <a:rPr lang="en-US" sz="1400"/>
              <a:t>(Boto </a:t>
            </a:r>
            <a:r>
              <a:rPr lang="en-US" sz="1400" i="1"/>
              <a:t>et al.</a:t>
            </a:r>
            <a:r>
              <a:rPr lang="en-US" sz="1400"/>
              <a:t>, 2022; Gonzalez-Garcia </a:t>
            </a:r>
            <a:r>
              <a:rPr lang="en-US" sz="1400" i="1"/>
              <a:t>et al</a:t>
            </a:r>
            <a:r>
              <a:rPr lang="en-US" sz="1400"/>
              <a:t>., 2018; Leite, 2020; Mattas </a:t>
            </a:r>
            <a:r>
              <a:rPr lang="en-US" sz="1400" i="1"/>
              <a:t>et al.</a:t>
            </a:r>
            <a:r>
              <a:rPr lang="en-US" sz="1400"/>
              <a:t>, 2023; </a:t>
            </a:r>
            <a:r>
              <a:rPr lang="en-US" sz="1400" err="1"/>
              <a:t>Bordini</a:t>
            </a:r>
            <a:r>
              <a:rPr lang="en-US" sz="1400"/>
              <a:t>, 2023; Belgacem </a:t>
            </a:r>
            <a:r>
              <a:rPr lang="en-US" sz="1400" i="1"/>
              <a:t>et al</a:t>
            </a:r>
            <a:r>
              <a:rPr lang="en-US" sz="1400"/>
              <a:t>., 2021)</a:t>
            </a:r>
          </a:p>
          <a:p>
            <a:pPr marL="285750" indent="-285750">
              <a:buFont typeface="Arial,Sans-Serif"/>
              <a:buChar char="•"/>
            </a:pPr>
            <a:endParaRPr lang="en-US" sz="1600"/>
          </a:p>
          <a:p>
            <a:pPr marL="285750" indent="-285750">
              <a:buFont typeface="Arial,Sans-Serif"/>
              <a:buChar char="•"/>
            </a:pPr>
            <a:endParaRPr lang="en-US" sz="1600"/>
          </a:p>
          <a:p>
            <a:pPr marL="285750" indent="-285750">
              <a:buFont typeface="Arial"/>
              <a:buChar char="•"/>
            </a:pPr>
            <a:endParaRPr lang="en-US" sz="1600"/>
          </a:p>
        </p:txBody>
      </p:sp>
    </p:spTree>
    <p:extLst>
      <p:ext uri="{BB962C8B-B14F-4D97-AF65-F5344CB8AC3E}">
        <p14:creationId xmlns:p14="http://schemas.microsoft.com/office/powerpoint/2010/main" val="2851245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fade">
                                      <p:cBhvr>
                                        <p:cTn id="12" dur="500"/>
                                        <p:tgtEl>
                                          <p:spTgt spid="4"/>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7"/>
                                        </p:tgtEl>
                                        <p:attrNameLst>
                                          <p:attrName>style.visibility</p:attrName>
                                        </p:attrNameLst>
                                      </p:cBhvr>
                                      <p:to>
                                        <p:strVal val="visible"/>
                                      </p:to>
                                    </p:set>
                                    <p:animEffect transition="in" filter="fade">
                                      <p:cBhvr>
                                        <p:cTn id="17" dur="500"/>
                                        <p:tgtEl>
                                          <p:spTgt spid="7"/>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8"/>
                                        </p:tgtEl>
                                        <p:attrNameLst>
                                          <p:attrName>style.visibility</p:attrName>
                                        </p:attrNameLst>
                                      </p:cBhvr>
                                      <p:to>
                                        <p:strVal val="visible"/>
                                      </p:to>
                                    </p:set>
                                    <p:animEffect transition="in" filter="fade">
                                      <p:cBhvr>
                                        <p:cTn id="22" dur="500"/>
                                        <p:tgtEl>
                                          <p:spTgt spid="8"/>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12"/>
                                        </p:tgtEl>
                                        <p:attrNameLst>
                                          <p:attrName>style.visibility</p:attrName>
                                        </p:attrNameLst>
                                      </p:cBhvr>
                                      <p:to>
                                        <p:strVal val="visible"/>
                                      </p:to>
                                    </p:set>
                                    <p:animEffect transition="in" filter="fade">
                                      <p:cBhvr>
                                        <p:cTn id="27" dur="500"/>
                                        <p:tgtEl>
                                          <p:spTgt spid="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4" grpId="0"/>
      <p:bldP spid="7" grpId="0"/>
      <p:bldP spid="8" grpId="0"/>
      <p:bldP spid="12" grpId="0"/>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 name="Rectangle 26">
            <a:extLst>
              <a:ext uri="{FF2B5EF4-FFF2-40B4-BE49-F238E27FC236}">
                <a16:creationId xmlns:a16="http://schemas.microsoft.com/office/drawing/2014/main" id="{08BC803E-13F3-4DAB-B17C-BEB0076164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39D85F1B-3302-4DB9-81B1-038ADCE4DE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1999" cy="6858000"/>
          </a:xfrm>
          <a:prstGeom prst="rect">
            <a:avLst/>
          </a:pr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F9EE117-3ECB-5741-AF14-AFD2637AB493}"/>
              </a:ext>
            </a:extLst>
          </p:cNvPr>
          <p:cNvSpPr>
            <a:spLocks noGrp="1"/>
          </p:cNvSpPr>
          <p:nvPr>
            <p:ph type="title"/>
          </p:nvPr>
        </p:nvSpPr>
        <p:spPr>
          <a:xfrm>
            <a:off x="-113949" y="2886050"/>
            <a:ext cx="4874559" cy="2805153"/>
          </a:xfrm>
        </p:spPr>
        <p:txBody>
          <a:bodyPr vert="horz" lIns="91440" tIns="45720" rIns="91440" bIns="45720" rtlCol="0" anchor="ctr">
            <a:normAutofit/>
          </a:bodyPr>
          <a:lstStyle/>
          <a:p>
            <a:pPr algn="ctr"/>
            <a:r>
              <a:rPr lang="en-US" kern="1200">
                <a:solidFill>
                  <a:schemeClr val="tx1">
                    <a:lumMod val="85000"/>
                    <a:lumOff val="15000"/>
                  </a:schemeClr>
                </a:solidFill>
                <a:latin typeface="+mj-lt"/>
                <a:ea typeface="+mj-ea"/>
                <a:cs typeface="+mj-cs"/>
              </a:rPr>
              <a:t>Sustainability – Is it all it seems to be?</a:t>
            </a:r>
            <a:endParaRPr lang="en-US"/>
          </a:p>
        </p:txBody>
      </p:sp>
      <p:sp>
        <p:nvSpPr>
          <p:cNvPr id="19" name="TextBox 18">
            <a:extLst>
              <a:ext uri="{FF2B5EF4-FFF2-40B4-BE49-F238E27FC236}">
                <a16:creationId xmlns:a16="http://schemas.microsoft.com/office/drawing/2014/main" id="{8AA1AAAD-7997-7AF8-8949-CFCD8131CE5D}"/>
              </a:ext>
            </a:extLst>
          </p:cNvPr>
          <p:cNvSpPr txBox="1"/>
          <p:nvPr/>
        </p:nvSpPr>
        <p:spPr>
          <a:xfrm>
            <a:off x="4757168" y="2914933"/>
            <a:ext cx="7430621" cy="3929330"/>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Autofit/>
          </a:bodyPr>
          <a:lstStyle/>
          <a:p>
            <a:pPr marL="285750" indent="-285750">
              <a:lnSpc>
                <a:spcPct val="90000"/>
              </a:lnSpc>
              <a:spcAft>
                <a:spcPts val="600"/>
              </a:spcAft>
              <a:buFont typeface="Arial"/>
              <a:buChar char="•"/>
            </a:pPr>
            <a:endParaRPr lang="en-US" sz="1600">
              <a:solidFill>
                <a:srgbClr val="000000"/>
              </a:solidFill>
            </a:endParaRPr>
          </a:p>
          <a:p>
            <a:pPr marL="285750" indent="-285750">
              <a:lnSpc>
                <a:spcPct val="90000"/>
              </a:lnSpc>
              <a:spcAft>
                <a:spcPts val="600"/>
              </a:spcAft>
              <a:buFont typeface="Arial"/>
              <a:buChar char="•"/>
            </a:pPr>
            <a:endParaRPr lang="en-US" sz="1600">
              <a:solidFill>
                <a:srgbClr val="000000"/>
              </a:solidFill>
            </a:endParaRPr>
          </a:p>
          <a:p>
            <a:pPr marL="285750" indent="-285750">
              <a:lnSpc>
                <a:spcPct val="90000"/>
              </a:lnSpc>
              <a:spcAft>
                <a:spcPts val="600"/>
              </a:spcAft>
              <a:buFont typeface="Arial"/>
              <a:buChar char="•"/>
            </a:pPr>
            <a:endParaRPr lang="en-US" sz="1600">
              <a:solidFill>
                <a:srgbClr val="000000"/>
              </a:solidFill>
            </a:endParaRPr>
          </a:p>
          <a:p>
            <a:pPr marL="285750" indent="-285750">
              <a:lnSpc>
                <a:spcPct val="90000"/>
              </a:lnSpc>
              <a:spcAft>
                <a:spcPts val="600"/>
              </a:spcAft>
              <a:buFont typeface="Arial"/>
              <a:buChar char="•"/>
            </a:pPr>
            <a:endParaRPr lang="en-US" sz="1600">
              <a:solidFill>
                <a:srgbClr val="000000"/>
              </a:solidFill>
            </a:endParaRPr>
          </a:p>
          <a:p>
            <a:pPr marL="285750" indent="-285750">
              <a:lnSpc>
                <a:spcPct val="90000"/>
              </a:lnSpc>
              <a:spcAft>
                <a:spcPts val="600"/>
              </a:spcAft>
              <a:buFont typeface="Arial"/>
              <a:buChar char="•"/>
            </a:pPr>
            <a:endParaRPr lang="en-US" sz="1600">
              <a:solidFill>
                <a:srgbClr val="000000"/>
              </a:solidFill>
            </a:endParaRPr>
          </a:p>
          <a:p>
            <a:pPr marL="285750" indent="-285750">
              <a:lnSpc>
                <a:spcPct val="90000"/>
              </a:lnSpc>
              <a:spcAft>
                <a:spcPts val="600"/>
              </a:spcAft>
              <a:buFont typeface="Arial"/>
              <a:buChar char="•"/>
            </a:pPr>
            <a:endParaRPr lang="en-US" sz="1600">
              <a:solidFill>
                <a:srgbClr val="000000"/>
              </a:solidFill>
            </a:endParaRPr>
          </a:p>
          <a:p>
            <a:pPr marL="285750" indent="-285750">
              <a:lnSpc>
                <a:spcPct val="90000"/>
              </a:lnSpc>
              <a:spcAft>
                <a:spcPts val="600"/>
              </a:spcAft>
              <a:buFont typeface="Arial"/>
              <a:buChar char="•"/>
            </a:pPr>
            <a:endParaRPr lang="en-US" sz="1600">
              <a:solidFill>
                <a:srgbClr val="000000"/>
              </a:solidFill>
            </a:endParaRPr>
          </a:p>
          <a:p>
            <a:pPr marL="285750" indent="-285750">
              <a:lnSpc>
                <a:spcPct val="90000"/>
              </a:lnSpc>
              <a:spcAft>
                <a:spcPts val="600"/>
              </a:spcAft>
              <a:buFont typeface="Arial"/>
              <a:buChar char="•"/>
            </a:pPr>
            <a:endParaRPr lang="en-US" sz="1600">
              <a:solidFill>
                <a:srgbClr val="000000"/>
              </a:solidFill>
            </a:endParaRPr>
          </a:p>
          <a:p>
            <a:pPr marL="285750" indent="-285750">
              <a:lnSpc>
                <a:spcPct val="90000"/>
              </a:lnSpc>
              <a:spcAft>
                <a:spcPts val="600"/>
              </a:spcAft>
              <a:buFont typeface="Arial"/>
              <a:buChar char="•"/>
            </a:pPr>
            <a:r>
              <a:rPr lang="en-US" sz="1600">
                <a:solidFill>
                  <a:srgbClr val="000000"/>
                </a:solidFill>
              </a:rPr>
              <a:t>With increasing agricultural demands, the diet is currently fighting for sustainability and economic survival in its homelands </a:t>
            </a:r>
            <a:endParaRPr lang="en-US" sz="1400">
              <a:solidFill>
                <a:srgbClr val="000000"/>
              </a:solidFill>
              <a:latin typeface="Arial"/>
              <a:cs typeface="Times New Roman"/>
            </a:endParaRPr>
          </a:p>
          <a:p>
            <a:pPr marL="285750" indent="-285750">
              <a:lnSpc>
                <a:spcPct val="90000"/>
              </a:lnSpc>
              <a:spcAft>
                <a:spcPts val="600"/>
              </a:spcAft>
              <a:buFont typeface="Arial"/>
              <a:buChar char="•"/>
            </a:pPr>
            <a:r>
              <a:rPr lang="en-US" sz="1600" b="1" u="sng">
                <a:solidFill>
                  <a:srgbClr val="000000"/>
                </a:solidFill>
              </a:rPr>
              <a:t>Fisheries </a:t>
            </a:r>
            <a:r>
              <a:rPr lang="en-US" sz="1600">
                <a:solidFill>
                  <a:srgbClr val="000000"/>
                </a:solidFill>
              </a:rPr>
              <a:t>-  With overfishing and illegal practices, 30% of global marine stocks are overfished. </a:t>
            </a:r>
            <a:endParaRPr lang="en-US"/>
          </a:p>
          <a:p>
            <a:pPr marL="285750" indent="-285750">
              <a:lnSpc>
                <a:spcPct val="90000"/>
              </a:lnSpc>
              <a:spcAft>
                <a:spcPts val="600"/>
              </a:spcAft>
              <a:buFont typeface="Arial"/>
              <a:buChar char="•"/>
            </a:pPr>
            <a:r>
              <a:rPr lang="en-US" sz="1600">
                <a:solidFill>
                  <a:srgbClr val="000000"/>
                </a:solidFill>
              </a:rPr>
              <a:t>Decline in small-scale fisheries in mediterranean regions and an increase in industrialized fishing, resulted in a loss of heritage, natural and cultural diversity, decrease in alignment with the concept of biocultural diversity championed by UNESCO. </a:t>
            </a:r>
          </a:p>
          <a:p>
            <a:pPr marL="285750" indent="-285750">
              <a:lnSpc>
                <a:spcPct val="90000"/>
              </a:lnSpc>
              <a:spcAft>
                <a:spcPts val="600"/>
              </a:spcAft>
              <a:buFont typeface="Arial"/>
              <a:buChar char="•"/>
            </a:pPr>
            <a:endParaRPr lang="en-US" sz="1600" b="1" u="sng">
              <a:solidFill>
                <a:srgbClr val="000000"/>
              </a:solidFill>
            </a:endParaRPr>
          </a:p>
          <a:p>
            <a:pPr marL="285750" indent="-285750">
              <a:lnSpc>
                <a:spcPct val="90000"/>
              </a:lnSpc>
              <a:spcAft>
                <a:spcPts val="600"/>
              </a:spcAft>
              <a:buFont typeface="Arial"/>
              <a:buChar char="•"/>
            </a:pPr>
            <a:r>
              <a:rPr lang="en-US" sz="1600" b="1" u="sng">
                <a:solidFill>
                  <a:srgbClr val="000000"/>
                </a:solidFill>
              </a:rPr>
              <a:t>Reduction in Bio-diversity</a:t>
            </a:r>
            <a:r>
              <a:rPr lang="en-US" sz="1600">
                <a:solidFill>
                  <a:srgbClr val="000000"/>
                </a:solidFill>
              </a:rPr>
              <a:t> – A decline in bio-diversity richness due to habitat loss,  competition for land, deforestation, poor farming and urban and industrial waste pollution is increasing the need for the importation of produce. </a:t>
            </a:r>
            <a:endParaRPr lang="en-US"/>
          </a:p>
          <a:p>
            <a:pPr marL="285750" indent="-285750">
              <a:lnSpc>
                <a:spcPct val="90000"/>
              </a:lnSpc>
              <a:spcAft>
                <a:spcPts val="600"/>
              </a:spcAft>
              <a:buFont typeface="Arial"/>
              <a:buChar char="•"/>
            </a:pPr>
            <a:r>
              <a:rPr lang="en-US" sz="1600" b="1" u="sng">
                <a:solidFill>
                  <a:srgbClr val="000000"/>
                </a:solidFill>
              </a:rPr>
              <a:t>Increase in water footprint  -  </a:t>
            </a:r>
            <a:r>
              <a:rPr lang="en-US" sz="1600">
                <a:solidFill>
                  <a:srgbClr val="000000"/>
                </a:solidFill>
              </a:rPr>
              <a:t>Increase in agricultural demands represent 64% of the total water expenditure. Production of cereals have a high-water footprint.  </a:t>
            </a:r>
            <a:endParaRPr lang="en-US"/>
          </a:p>
          <a:p>
            <a:pPr marL="285750" indent="-285750">
              <a:lnSpc>
                <a:spcPct val="90000"/>
              </a:lnSpc>
              <a:spcAft>
                <a:spcPts val="600"/>
              </a:spcAft>
              <a:buFont typeface="Arial"/>
              <a:buChar char="•"/>
            </a:pPr>
            <a:endParaRPr lang="en-US" sz="1600">
              <a:solidFill>
                <a:srgbClr val="000000"/>
              </a:solidFill>
            </a:endParaRPr>
          </a:p>
          <a:p>
            <a:pPr marL="285750" indent="-285750">
              <a:lnSpc>
                <a:spcPct val="90000"/>
              </a:lnSpc>
              <a:spcAft>
                <a:spcPts val="600"/>
              </a:spcAft>
              <a:buFont typeface="Arial"/>
              <a:buChar char="•"/>
            </a:pPr>
            <a:endParaRPr lang="en-US" sz="1600">
              <a:solidFill>
                <a:srgbClr val="000000"/>
              </a:solidFill>
            </a:endParaRPr>
          </a:p>
          <a:p>
            <a:pPr marL="285750" indent="-228600">
              <a:lnSpc>
                <a:spcPct val="90000"/>
              </a:lnSpc>
              <a:spcAft>
                <a:spcPts val="600"/>
              </a:spcAft>
              <a:buFont typeface="Arial" panose="020B0604020202020204" pitchFamily="34" charset="0"/>
              <a:buChar char="•"/>
            </a:pPr>
            <a:endParaRPr lang="en-US" sz="1600">
              <a:solidFill>
                <a:srgbClr val="000000"/>
              </a:solidFill>
            </a:endParaRPr>
          </a:p>
          <a:p>
            <a:pPr marL="285750" indent="-228600">
              <a:lnSpc>
                <a:spcPct val="90000"/>
              </a:lnSpc>
              <a:spcAft>
                <a:spcPts val="600"/>
              </a:spcAft>
              <a:buFont typeface="Arial" panose="020B0604020202020204" pitchFamily="34" charset="0"/>
              <a:buChar char="•"/>
            </a:pPr>
            <a:endParaRPr lang="en-US" sz="1400">
              <a:solidFill>
                <a:schemeClr val="tx1">
                  <a:lumMod val="85000"/>
                  <a:lumOff val="15000"/>
                </a:schemeClr>
              </a:solidFill>
            </a:endParaRPr>
          </a:p>
          <a:p>
            <a:pPr marL="285750" indent="-228600">
              <a:lnSpc>
                <a:spcPct val="90000"/>
              </a:lnSpc>
              <a:spcAft>
                <a:spcPts val="600"/>
              </a:spcAft>
              <a:buFont typeface="Arial" panose="020B0604020202020204" pitchFamily="34" charset="0"/>
              <a:buChar char="•"/>
            </a:pPr>
            <a:endParaRPr lang="en-US" sz="1400">
              <a:solidFill>
                <a:schemeClr val="tx1">
                  <a:lumMod val="85000"/>
                  <a:lumOff val="15000"/>
                </a:schemeClr>
              </a:solidFill>
            </a:endParaRPr>
          </a:p>
          <a:p>
            <a:pPr marL="57150">
              <a:lnSpc>
                <a:spcPct val="90000"/>
              </a:lnSpc>
              <a:spcAft>
                <a:spcPts val="600"/>
              </a:spcAft>
            </a:pPr>
            <a:endParaRPr lang="en-US" sz="1400">
              <a:solidFill>
                <a:schemeClr val="tx1">
                  <a:lumMod val="85000"/>
                  <a:lumOff val="15000"/>
                </a:schemeClr>
              </a:solidFill>
            </a:endParaRPr>
          </a:p>
          <a:p>
            <a:pPr marL="285750" indent="-228600">
              <a:lnSpc>
                <a:spcPct val="90000"/>
              </a:lnSpc>
              <a:spcAft>
                <a:spcPts val="600"/>
              </a:spcAft>
              <a:buFont typeface="Arial" panose="020B0604020202020204" pitchFamily="34" charset="0"/>
              <a:buChar char="•"/>
            </a:pPr>
            <a:endParaRPr lang="en-US" sz="1400">
              <a:solidFill>
                <a:schemeClr val="tx1">
                  <a:lumMod val="85000"/>
                  <a:lumOff val="15000"/>
                </a:schemeClr>
              </a:solidFill>
            </a:endParaRPr>
          </a:p>
          <a:p>
            <a:pPr marL="285750" indent="-228600">
              <a:lnSpc>
                <a:spcPct val="90000"/>
              </a:lnSpc>
              <a:spcAft>
                <a:spcPts val="600"/>
              </a:spcAft>
              <a:buFont typeface="Arial" panose="020B0604020202020204" pitchFamily="34" charset="0"/>
              <a:buChar char="•"/>
            </a:pPr>
            <a:endParaRPr lang="en-US" sz="1400">
              <a:solidFill>
                <a:schemeClr val="tx1">
                  <a:lumMod val="85000"/>
                  <a:lumOff val="15000"/>
                </a:schemeClr>
              </a:solidFill>
            </a:endParaRPr>
          </a:p>
        </p:txBody>
      </p:sp>
      <p:pic>
        <p:nvPicPr>
          <p:cNvPr id="3" name="Picture 2" descr="Orange and blue shell close-up">
            <a:extLst>
              <a:ext uri="{FF2B5EF4-FFF2-40B4-BE49-F238E27FC236}">
                <a16:creationId xmlns:a16="http://schemas.microsoft.com/office/drawing/2014/main" id="{BAA4A864-F394-38AB-62A7-6F6B1623550D}"/>
              </a:ext>
            </a:extLst>
          </p:cNvPr>
          <p:cNvPicPr>
            <a:picLocks noChangeAspect="1"/>
          </p:cNvPicPr>
          <p:nvPr/>
        </p:nvPicPr>
        <p:blipFill>
          <a:blip r:embed="rId3"/>
          <a:stretch>
            <a:fillRect/>
          </a:stretch>
        </p:blipFill>
        <p:spPr>
          <a:xfrm>
            <a:off x="-868" y="-3465"/>
            <a:ext cx="3049733" cy="2847111"/>
          </a:xfrm>
          <a:prstGeom prst="rect">
            <a:avLst/>
          </a:prstGeom>
        </p:spPr>
      </p:pic>
      <p:pic>
        <p:nvPicPr>
          <p:cNvPr id="4" name="Picture 3" descr="School of blue fish underwater">
            <a:extLst>
              <a:ext uri="{FF2B5EF4-FFF2-40B4-BE49-F238E27FC236}">
                <a16:creationId xmlns:a16="http://schemas.microsoft.com/office/drawing/2014/main" id="{59B417E3-5916-7135-FA4A-11233B51E407}"/>
              </a:ext>
            </a:extLst>
          </p:cNvPr>
          <p:cNvPicPr>
            <a:picLocks noChangeAspect="1"/>
          </p:cNvPicPr>
          <p:nvPr/>
        </p:nvPicPr>
        <p:blipFill>
          <a:blip r:embed="rId4"/>
          <a:stretch>
            <a:fillRect/>
          </a:stretch>
        </p:blipFill>
        <p:spPr>
          <a:xfrm>
            <a:off x="3048000" y="-5724"/>
            <a:ext cx="4668982" cy="2879338"/>
          </a:xfrm>
          <a:prstGeom prst="rect">
            <a:avLst/>
          </a:prstGeom>
        </p:spPr>
      </p:pic>
      <p:pic>
        <p:nvPicPr>
          <p:cNvPr id="5" name="Picture 4" descr="Sun shining over a cereal field">
            <a:extLst>
              <a:ext uri="{FF2B5EF4-FFF2-40B4-BE49-F238E27FC236}">
                <a16:creationId xmlns:a16="http://schemas.microsoft.com/office/drawing/2014/main" id="{59B70D4D-2F2C-8CDF-DECB-8A84A95EEB0F}"/>
              </a:ext>
            </a:extLst>
          </p:cNvPr>
          <p:cNvPicPr>
            <a:picLocks noChangeAspect="1"/>
          </p:cNvPicPr>
          <p:nvPr/>
        </p:nvPicPr>
        <p:blipFill>
          <a:blip r:embed="rId5"/>
          <a:stretch>
            <a:fillRect/>
          </a:stretch>
        </p:blipFill>
        <p:spPr>
          <a:xfrm>
            <a:off x="7716982" y="-6927"/>
            <a:ext cx="4475017" cy="2867890"/>
          </a:xfrm>
          <a:prstGeom prst="rect">
            <a:avLst/>
          </a:prstGeom>
        </p:spPr>
      </p:pic>
      <p:sp>
        <p:nvSpPr>
          <p:cNvPr id="6" name="TextBox 5">
            <a:extLst>
              <a:ext uri="{FF2B5EF4-FFF2-40B4-BE49-F238E27FC236}">
                <a16:creationId xmlns:a16="http://schemas.microsoft.com/office/drawing/2014/main" id="{2273953A-6950-330B-7196-ABABD65916C0}"/>
              </a:ext>
            </a:extLst>
          </p:cNvPr>
          <p:cNvSpPr txBox="1"/>
          <p:nvPr/>
        </p:nvSpPr>
        <p:spPr>
          <a:xfrm>
            <a:off x="108023" y="6149927"/>
            <a:ext cx="4415674" cy="73866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a:latin typeface="Aptos"/>
                <a:cs typeface="Arial"/>
              </a:rPr>
              <a:t>(Lacatusu </a:t>
            </a:r>
            <a:r>
              <a:rPr lang="en-US" sz="1400" i="1">
                <a:latin typeface="Aptos"/>
                <a:cs typeface="Arial"/>
              </a:rPr>
              <a:t>et al</a:t>
            </a:r>
            <a:r>
              <a:rPr lang="en-US" sz="1400">
                <a:latin typeface="Aptos"/>
                <a:cs typeface="Arial"/>
              </a:rPr>
              <a:t>., 2019; Juan </a:t>
            </a:r>
            <a:r>
              <a:rPr lang="en-US" sz="1400" i="1">
                <a:latin typeface="Aptos"/>
                <a:cs typeface="Arial"/>
              </a:rPr>
              <a:t>et al., </a:t>
            </a:r>
            <a:r>
              <a:rPr lang="en-US" sz="1400">
                <a:latin typeface="Aptos"/>
                <a:cs typeface="Arial"/>
              </a:rPr>
              <a:t>2024; </a:t>
            </a:r>
            <a:r>
              <a:rPr lang="en-US" sz="1400">
                <a:latin typeface="Aptos"/>
                <a:cs typeface="Times New Roman"/>
              </a:rPr>
              <a:t>Belgacem </a:t>
            </a:r>
            <a:r>
              <a:rPr lang="en-US" sz="1400" i="1">
                <a:latin typeface="Aptos"/>
                <a:cs typeface="Times New Roman"/>
              </a:rPr>
              <a:t>et al</a:t>
            </a:r>
            <a:r>
              <a:rPr lang="en-US" sz="1400">
                <a:latin typeface="Aptos"/>
                <a:cs typeface="Times New Roman"/>
              </a:rPr>
              <a:t>., 2022; Lacirignola </a:t>
            </a:r>
            <a:r>
              <a:rPr lang="en-US" sz="1400" i="1">
                <a:latin typeface="Aptos"/>
                <a:cs typeface="Times New Roman"/>
              </a:rPr>
              <a:t>et al</a:t>
            </a:r>
            <a:r>
              <a:rPr lang="en-US" sz="1400">
                <a:latin typeface="Aptos"/>
                <a:cs typeface="Times New Roman"/>
              </a:rPr>
              <a:t>., 2014; Majem </a:t>
            </a:r>
            <a:r>
              <a:rPr lang="en-US" sz="1400" i="1">
                <a:latin typeface="Aptos"/>
                <a:cs typeface="Times New Roman"/>
              </a:rPr>
              <a:t>et al</a:t>
            </a:r>
            <a:r>
              <a:rPr lang="en-US" sz="1400">
                <a:latin typeface="Aptos"/>
                <a:cs typeface="Times New Roman"/>
              </a:rPr>
              <a:t>., 2020; </a:t>
            </a:r>
            <a:r>
              <a:rPr lang="en-US" sz="1400" err="1">
                <a:latin typeface="Aptos"/>
                <a:cs typeface="Times New Roman"/>
              </a:rPr>
              <a:t>Rempelos</a:t>
            </a:r>
            <a:r>
              <a:rPr lang="en-US" sz="1400">
                <a:latin typeface="Aptos"/>
                <a:cs typeface="Times New Roman"/>
              </a:rPr>
              <a:t> </a:t>
            </a:r>
            <a:r>
              <a:rPr lang="en-US" sz="1400" i="1">
                <a:latin typeface="Aptos"/>
                <a:cs typeface="Times New Roman"/>
              </a:rPr>
              <a:t>et al</a:t>
            </a:r>
            <a:r>
              <a:rPr lang="en-US" sz="1400">
                <a:latin typeface="Aptos"/>
                <a:cs typeface="Times New Roman"/>
              </a:rPr>
              <a:t>., 2022) </a:t>
            </a:r>
            <a:endParaRPr lang="en-US" sz="1400">
              <a:latin typeface="Aptos"/>
            </a:endParaRPr>
          </a:p>
        </p:txBody>
      </p:sp>
    </p:spTree>
    <p:extLst>
      <p:ext uri="{BB962C8B-B14F-4D97-AF65-F5344CB8AC3E}">
        <p14:creationId xmlns:p14="http://schemas.microsoft.com/office/powerpoint/2010/main" val="182218337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6753252F-4873-4F63-801D-CC719279A7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047C8CCB-F95D-4249-92DD-651249D353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2013557" cy="6858000"/>
          </a:xfrm>
          <a:prstGeom prst="rect">
            <a:avLst/>
          </a:prstGeom>
          <a:solidFill>
            <a:schemeClr val="accent3">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collage of images of food and vegetables&#10;&#10;Description automatically generated">
            <a:extLst>
              <a:ext uri="{FF2B5EF4-FFF2-40B4-BE49-F238E27FC236}">
                <a16:creationId xmlns:a16="http://schemas.microsoft.com/office/drawing/2014/main" id="{BFDA71DB-7BEC-FE55-F747-650E34F8D800}"/>
              </a:ext>
            </a:extLst>
          </p:cNvPr>
          <p:cNvPicPr>
            <a:picLocks noChangeAspect="1"/>
          </p:cNvPicPr>
          <p:nvPr/>
        </p:nvPicPr>
        <p:blipFill>
          <a:blip r:embed="rId3"/>
          <a:stretch>
            <a:fillRect/>
          </a:stretch>
        </p:blipFill>
        <p:spPr>
          <a:xfrm>
            <a:off x="1987940" y="943"/>
            <a:ext cx="10206804" cy="6852727"/>
          </a:xfrm>
          <a:prstGeom prst="rect">
            <a:avLst/>
          </a:prstGeom>
        </p:spPr>
      </p:pic>
      <p:sp>
        <p:nvSpPr>
          <p:cNvPr id="6" name="TextBox 5">
            <a:extLst>
              <a:ext uri="{FF2B5EF4-FFF2-40B4-BE49-F238E27FC236}">
                <a16:creationId xmlns:a16="http://schemas.microsoft.com/office/drawing/2014/main" id="{655629C7-D411-6961-5337-83DE391C3491}"/>
              </a:ext>
            </a:extLst>
          </p:cNvPr>
          <p:cNvSpPr txBox="1"/>
          <p:nvPr/>
        </p:nvSpPr>
        <p:spPr>
          <a:xfrm>
            <a:off x="-3249" y="1702162"/>
            <a:ext cx="2850947" cy="3471087"/>
          </a:xfrm>
          <a:prstGeom prst="ellipse">
            <a:avLst/>
          </a:prstGeom>
          <a:solidFill>
            <a:srgbClr val="262626"/>
          </a:solidFill>
          <a:ln w="174625" cmpd="thinThick">
            <a:solidFill>
              <a:srgbClr val="262626"/>
            </a:solidFill>
          </a:ln>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algn="ctr">
              <a:lnSpc>
                <a:spcPct val="90000"/>
              </a:lnSpc>
              <a:spcBef>
                <a:spcPct val="0"/>
              </a:spcBef>
              <a:spcAft>
                <a:spcPts val="600"/>
              </a:spcAft>
            </a:pPr>
            <a:r>
              <a:rPr lang="en-US" sz="2400" kern="1200">
                <a:solidFill>
                  <a:srgbClr val="FFFFFF"/>
                </a:solidFill>
                <a:latin typeface="+mj-lt"/>
                <a:ea typeface="+mj-ea"/>
                <a:cs typeface="+mj-cs"/>
              </a:rPr>
              <a:t>Water Footprint</a:t>
            </a:r>
            <a:endParaRPr lang="en-US"/>
          </a:p>
          <a:p>
            <a:pPr algn="ctr">
              <a:lnSpc>
                <a:spcPct val="90000"/>
              </a:lnSpc>
              <a:spcBef>
                <a:spcPct val="0"/>
              </a:spcBef>
              <a:spcAft>
                <a:spcPts val="600"/>
              </a:spcAft>
            </a:pPr>
            <a:r>
              <a:rPr lang="en-US" sz="2400">
                <a:solidFill>
                  <a:schemeClr val="bg1"/>
                </a:solidFill>
                <a:ea typeface="+mj-ea"/>
                <a:cs typeface="+mj-cs"/>
              </a:rPr>
              <a:t>in Spain </a:t>
            </a:r>
          </a:p>
        </p:txBody>
      </p:sp>
      <p:sp>
        <p:nvSpPr>
          <p:cNvPr id="2" name="TextBox 1">
            <a:extLst>
              <a:ext uri="{FF2B5EF4-FFF2-40B4-BE49-F238E27FC236}">
                <a16:creationId xmlns:a16="http://schemas.microsoft.com/office/drawing/2014/main" id="{580241D0-EB8B-7850-7AA0-2C04C6A608B6}"/>
              </a:ext>
            </a:extLst>
          </p:cNvPr>
          <p:cNvSpPr txBox="1"/>
          <p:nvPr/>
        </p:nvSpPr>
        <p:spPr>
          <a:xfrm>
            <a:off x="231591" y="6191208"/>
            <a:ext cx="1451305"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a:t>(Martinez </a:t>
            </a:r>
            <a:r>
              <a:rPr lang="en-US" sz="1200" i="1"/>
              <a:t>et al</a:t>
            </a:r>
            <a:r>
              <a:rPr lang="en-US" sz="1200"/>
              <a:t>., 2023)</a:t>
            </a:r>
            <a:endParaRPr lang="en-US"/>
          </a:p>
        </p:txBody>
      </p:sp>
    </p:spTree>
    <p:extLst>
      <p:ext uri="{BB962C8B-B14F-4D97-AF65-F5344CB8AC3E}">
        <p14:creationId xmlns:p14="http://schemas.microsoft.com/office/powerpoint/2010/main" val="372559889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2" name="Rectangle 31">
            <a:extLst>
              <a:ext uri="{FF2B5EF4-FFF2-40B4-BE49-F238E27FC236}">
                <a16:creationId xmlns:a16="http://schemas.microsoft.com/office/drawing/2014/main" id="{B3F59054-3394-4D87-8BD0-A28DCD47F1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descr="Simple map and plants">
            <a:extLst>
              <a:ext uri="{FF2B5EF4-FFF2-40B4-BE49-F238E27FC236}">
                <a16:creationId xmlns:a16="http://schemas.microsoft.com/office/drawing/2014/main" id="{033AFF4D-8606-DF83-1BB3-8262A791C65B}"/>
              </a:ext>
            </a:extLst>
          </p:cNvPr>
          <p:cNvPicPr>
            <a:picLocks noChangeAspect="1"/>
          </p:cNvPicPr>
          <p:nvPr/>
        </p:nvPicPr>
        <p:blipFill>
          <a:blip r:embed="rId3"/>
          <a:srcRect r="5532"/>
          <a:stretch/>
        </p:blipFill>
        <p:spPr>
          <a:xfrm>
            <a:off x="8518791" y="117240"/>
            <a:ext cx="3638040" cy="6740760"/>
          </a:xfrm>
          <a:custGeom>
            <a:avLst/>
            <a:gdLst/>
            <a:ahLst/>
            <a:cxnLst/>
            <a:rect l="l" t="t" r="r" b="b"/>
            <a:pathLst>
              <a:path w="4817171" h="6858000">
                <a:moveTo>
                  <a:pt x="22751" y="0"/>
                </a:moveTo>
                <a:lnTo>
                  <a:pt x="4817171" y="0"/>
                </a:lnTo>
                <a:lnTo>
                  <a:pt x="4817171" y="6858000"/>
                </a:lnTo>
                <a:lnTo>
                  <a:pt x="0" y="6858000"/>
                </a:lnTo>
                <a:lnTo>
                  <a:pt x="6679" y="6845555"/>
                </a:lnTo>
                <a:cubicBezTo>
                  <a:pt x="496584" y="5886487"/>
                  <a:pt x="786702" y="4695963"/>
                  <a:pt x="786702" y="3406233"/>
                </a:cubicBezTo>
                <a:cubicBezTo>
                  <a:pt x="786702" y="2215714"/>
                  <a:pt x="539501" y="1109724"/>
                  <a:pt x="116147" y="192283"/>
                </a:cubicBezTo>
                <a:close/>
              </a:path>
            </a:pathLst>
          </a:custGeom>
        </p:spPr>
      </p:pic>
      <p:pic>
        <p:nvPicPr>
          <p:cNvPr id="17" name="Picture 16" descr="The Union for the Mediterranean steps ...">
            <a:extLst>
              <a:ext uri="{FF2B5EF4-FFF2-40B4-BE49-F238E27FC236}">
                <a16:creationId xmlns:a16="http://schemas.microsoft.com/office/drawing/2014/main" id="{41ADCC5B-1EE7-D358-B5CF-8FD156F481CE}"/>
              </a:ext>
            </a:extLst>
          </p:cNvPr>
          <p:cNvPicPr>
            <a:picLocks noChangeAspect="1"/>
          </p:cNvPicPr>
          <p:nvPr/>
        </p:nvPicPr>
        <p:blipFill>
          <a:blip r:embed="rId4"/>
          <a:srcRect l="36216" r="8590"/>
          <a:stretch/>
        </p:blipFill>
        <p:spPr>
          <a:xfrm>
            <a:off x="5106930" y="117240"/>
            <a:ext cx="4134178" cy="3380243"/>
          </a:xfrm>
          <a:custGeom>
            <a:avLst/>
            <a:gdLst/>
            <a:ahLst/>
            <a:cxnLst/>
            <a:rect l="l" t="t" r="r" b="b"/>
            <a:pathLst>
              <a:path w="4979304" h="3364992">
                <a:moveTo>
                  <a:pt x="0" y="0"/>
                </a:moveTo>
                <a:lnTo>
                  <a:pt x="4211250" y="0"/>
                </a:lnTo>
                <a:lnTo>
                  <a:pt x="4309461" y="192282"/>
                </a:lnTo>
                <a:cubicBezTo>
                  <a:pt x="4697535" y="1033269"/>
                  <a:pt x="4937593" y="2032690"/>
                  <a:pt x="4974907" y="3110424"/>
                </a:cubicBezTo>
                <a:lnTo>
                  <a:pt x="4979304" y="3364992"/>
                </a:lnTo>
                <a:lnTo>
                  <a:pt x="800592" y="3364992"/>
                </a:lnTo>
                <a:lnTo>
                  <a:pt x="797493" y="3185579"/>
                </a:lnTo>
                <a:cubicBezTo>
                  <a:pt x="756786" y="2009870"/>
                  <a:pt x="474799" y="927359"/>
                  <a:pt x="22579" y="42066"/>
                </a:cubicBezTo>
                <a:close/>
              </a:path>
            </a:pathLst>
          </a:custGeom>
        </p:spPr>
      </p:pic>
      <p:pic>
        <p:nvPicPr>
          <p:cNvPr id="18" name="Picture 17" descr="Pesticides in food: Safety, exposure ...">
            <a:extLst>
              <a:ext uri="{FF2B5EF4-FFF2-40B4-BE49-F238E27FC236}">
                <a16:creationId xmlns:a16="http://schemas.microsoft.com/office/drawing/2014/main" id="{390C6DA1-7CB4-2130-967B-31D1BAF3D15A}"/>
              </a:ext>
            </a:extLst>
          </p:cNvPr>
          <p:cNvPicPr>
            <a:picLocks noChangeAspect="1"/>
          </p:cNvPicPr>
          <p:nvPr/>
        </p:nvPicPr>
        <p:blipFill>
          <a:blip r:embed="rId5"/>
          <a:srcRect r="18910" b="-2"/>
          <a:stretch/>
        </p:blipFill>
        <p:spPr>
          <a:xfrm>
            <a:off x="5110946" y="3430855"/>
            <a:ext cx="4094207" cy="3415422"/>
          </a:xfrm>
          <a:custGeom>
            <a:avLst/>
            <a:gdLst/>
            <a:ahLst/>
            <a:cxnLst/>
            <a:rect l="l" t="t" r="r" b="b"/>
            <a:pathLst>
              <a:path w="4925479" h="3364992">
                <a:moveTo>
                  <a:pt x="749362" y="0"/>
                </a:moveTo>
                <a:lnTo>
                  <a:pt x="4925479" y="0"/>
                </a:lnTo>
                <a:lnTo>
                  <a:pt x="4921868" y="209033"/>
                </a:lnTo>
                <a:cubicBezTo>
                  <a:pt x="4884554" y="1286766"/>
                  <a:pt x="4644496" y="2286187"/>
                  <a:pt x="4256422" y="3127175"/>
                </a:cubicBezTo>
                <a:lnTo>
                  <a:pt x="4134952" y="3364992"/>
                </a:lnTo>
                <a:lnTo>
                  <a:pt x="0" y="3364992"/>
                </a:lnTo>
                <a:lnTo>
                  <a:pt x="79008" y="3202330"/>
                </a:lnTo>
                <a:cubicBezTo>
                  <a:pt x="467082" y="2361343"/>
                  <a:pt x="707140" y="1361922"/>
                  <a:pt x="744454" y="284189"/>
                </a:cubicBezTo>
                <a:close/>
              </a:path>
            </a:pathLst>
          </a:custGeom>
        </p:spPr>
      </p:pic>
      <p:sp useBgFill="1">
        <p:nvSpPr>
          <p:cNvPr id="34" name="Freeform: Shape 33">
            <a:extLst>
              <a:ext uri="{FF2B5EF4-FFF2-40B4-BE49-F238E27FC236}">
                <a16:creationId xmlns:a16="http://schemas.microsoft.com/office/drawing/2014/main" id="{2FE0ABA9-CAF1-4816-837D-5F28AAA08E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945815" cy="6858000"/>
          </a:xfrm>
          <a:custGeom>
            <a:avLst/>
            <a:gdLst>
              <a:gd name="connsiteX0" fmla="*/ 0 w 3945815"/>
              <a:gd name="connsiteY0" fmla="*/ 0 h 6858000"/>
              <a:gd name="connsiteX1" fmla="*/ 3138662 w 3945815"/>
              <a:gd name="connsiteY1" fmla="*/ 0 h 6858000"/>
              <a:gd name="connsiteX2" fmla="*/ 3275260 w 3945815"/>
              <a:gd name="connsiteY2" fmla="*/ 267438 h 6858000"/>
              <a:gd name="connsiteX3" fmla="*/ 3945815 w 3945815"/>
              <a:gd name="connsiteY3" fmla="*/ 3481388 h 6858000"/>
              <a:gd name="connsiteX4" fmla="*/ 3275260 w 3945815"/>
              <a:gd name="connsiteY4" fmla="*/ 6695338 h 6858000"/>
              <a:gd name="connsiteX5" fmla="*/ 3192177 w 3945815"/>
              <a:gd name="connsiteY5" fmla="*/ 6858000 h 6858000"/>
              <a:gd name="connsiteX6" fmla="*/ 0 w 3945815"/>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945815" h="6858000">
                <a:moveTo>
                  <a:pt x="0" y="0"/>
                </a:moveTo>
                <a:lnTo>
                  <a:pt x="3138662" y="0"/>
                </a:lnTo>
                <a:lnTo>
                  <a:pt x="3275260" y="267438"/>
                </a:lnTo>
                <a:cubicBezTo>
                  <a:pt x="3698614" y="1184879"/>
                  <a:pt x="3945815" y="2290869"/>
                  <a:pt x="3945815" y="3481388"/>
                </a:cubicBezTo>
                <a:cubicBezTo>
                  <a:pt x="3945815" y="4671908"/>
                  <a:pt x="3698614" y="5777898"/>
                  <a:pt x="3275260" y="6695338"/>
                </a:cubicBezTo>
                <a:lnTo>
                  <a:pt x="3192177" y="6858000"/>
                </a:lnTo>
                <a:lnTo>
                  <a:pt x="0" y="6858000"/>
                </a:lnTo>
                <a:close/>
              </a:path>
            </a:pathLst>
          </a:custGeom>
          <a:ln w="9525">
            <a:solidFill>
              <a:srgbClr val="EFEFEF"/>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36" name="Freeform: Shape 35">
            <a:extLst>
              <a:ext uri="{FF2B5EF4-FFF2-40B4-BE49-F238E27FC236}">
                <a16:creationId xmlns:a16="http://schemas.microsoft.com/office/drawing/2014/main" id="{BC8B9C14-70F0-4F42-85FF-0DD3D5A585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936670" cy="6858000"/>
          </a:xfrm>
          <a:custGeom>
            <a:avLst/>
            <a:gdLst>
              <a:gd name="connsiteX0" fmla="*/ 0 w 3936670"/>
              <a:gd name="connsiteY0" fmla="*/ 0 h 6858000"/>
              <a:gd name="connsiteX1" fmla="*/ 3129517 w 3936670"/>
              <a:gd name="connsiteY1" fmla="*/ 0 h 6858000"/>
              <a:gd name="connsiteX2" fmla="*/ 3266115 w 3936670"/>
              <a:gd name="connsiteY2" fmla="*/ 267438 h 6858000"/>
              <a:gd name="connsiteX3" fmla="*/ 3936670 w 3936670"/>
              <a:gd name="connsiteY3" fmla="*/ 3481388 h 6858000"/>
              <a:gd name="connsiteX4" fmla="*/ 3266115 w 3936670"/>
              <a:gd name="connsiteY4" fmla="*/ 6695338 h 6858000"/>
              <a:gd name="connsiteX5" fmla="*/ 3183032 w 3936670"/>
              <a:gd name="connsiteY5" fmla="*/ 6858000 h 6858000"/>
              <a:gd name="connsiteX6" fmla="*/ 0 w 3936670"/>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936670" h="6858000">
                <a:moveTo>
                  <a:pt x="0" y="0"/>
                </a:moveTo>
                <a:lnTo>
                  <a:pt x="3129517" y="0"/>
                </a:lnTo>
                <a:lnTo>
                  <a:pt x="3266115" y="267438"/>
                </a:lnTo>
                <a:cubicBezTo>
                  <a:pt x="3689469" y="1184879"/>
                  <a:pt x="3936670" y="2290869"/>
                  <a:pt x="3936670" y="3481388"/>
                </a:cubicBezTo>
                <a:cubicBezTo>
                  <a:pt x="3936670" y="4671908"/>
                  <a:pt x="3689469" y="5777898"/>
                  <a:pt x="3266115" y="6695338"/>
                </a:cubicBezTo>
                <a:lnTo>
                  <a:pt x="3183032"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DF9EE117-3ECB-5741-AF14-AFD2637AB493}"/>
              </a:ext>
            </a:extLst>
          </p:cNvPr>
          <p:cNvSpPr>
            <a:spLocks noGrp="1"/>
          </p:cNvSpPr>
          <p:nvPr>
            <p:ph type="title"/>
          </p:nvPr>
        </p:nvSpPr>
        <p:spPr>
          <a:xfrm>
            <a:off x="448056" y="123092"/>
            <a:ext cx="3194665" cy="1377224"/>
          </a:xfrm>
        </p:spPr>
        <p:txBody>
          <a:bodyPr vert="horz" lIns="91440" tIns="45720" rIns="91440" bIns="45720" rtlCol="0" anchor="ctr">
            <a:noAutofit/>
          </a:bodyPr>
          <a:lstStyle/>
          <a:p>
            <a:pPr algn="ctr"/>
            <a:r>
              <a:rPr lang="en-US" sz="4000" kern="1200">
                <a:latin typeface="+mj-lt"/>
                <a:ea typeface="+mj-ea"/>
                <a:cs typeface="+mj-cs"/>
              </a:rPr>
              <a:t>Sustainability – Is it all it seems to be?</a:t>
            </a:r>
            <a:endParaRPr lang="en-US">
              <a:ea typeface="+mj-ea"/>
              <a:cs typeface="+mj-cs"/>
            </a:endParaRPr>
          </a:p>
        </p:txBody>
      </p:sp>
      <p:sp>
        <p:nvSpPr>
          <p:cNvPr id="38" name="Rectangle 37">
            <a:extLst>
              <a:ext uri="{FF2B5EF4-FFF2-40B4-BE49-F238E27FC236}">
                <a16:creationId xmlns:a16="http://schemas.microsoft.com/office/drawing/2014/main" id="{98DE6C44-43F8-4DE4-AB81-66853FFEA0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006856"/>
            <a:ext cx="128016" cy="653903"/>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0" name="Rectangle 39">
            <a:extLst>
              <a:ext uri="{FF2B5EF4-FFF2-40B4-BE49-F238E27FC236}">
                <a16:creationId xmlns:a16="http://schemas.microsoft.com/office/drawing/2014/main" id="{2409529B-9B56-4F10-BE4D-F934DB89E5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8912" y="2089941"/>
            <a:ext cx="283464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9" name="TextBox 18">
            <a:extLst>
              <a:ext uri="{FF2B5EF4-FFF2-40B4-BE49-F238E27FC236}">
                <a16:creationId xmlns:a16="http://schemas.microsoft.com/office/drawing/2014/main" id="{8AA1AAAD-7997-7AF8-8949-CFCD8131CE5D}"/>
              </a:ext>
            </a:extLst>
          </p:cNvPr>
          <p:cNvSpPr txBox="1"/>
          <p:nvPr/>
        </p:nvSpPr>
        <p:spPr>
          <a:xfrm>
            <a:off x="96364" y="1520014"/>
            <a:ext cx="5327669" cy="3934499"/>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Autofit/>
          </a:bodyPr>
          <a:lstStyle/>
          <a:p>
            <a:pPr marL="285750" indent="-228600">
              <a:lnSpc>
                <a:spcPct val="90000"/>
              </a:lnSpc>
              <a:spcAft>
                <a:spcPts val="600"/>
              </a:spcAft>
              <a:buFont typeface="Arial" panose="020B0604020202020204" pitchFamily="34" charset="0"/>
              <a:buChar char="•"/>
            </a:pPr>
            <a:endParaRPr lang="en-US" b="1" u="sng"/>
          </a:p>
          <a:p>
            <a:pPr marL="285750" indent="-228600">
              <a:lnSpc>
                <a:spcPct val="90000"/>
              </a:lnSpc>
              <a:spcAft>
                <a:spcPts val="600"/>
              </a:spcAft>
              <a:buFont typeface="Arial" panose="020B0604020202020204" pitchFamily="34" charset="0"/>
              <a:buChar char="•"/>
            </a:pPr>
            <a:r>
              <a:rPr lang="en-US" sz="1600" b="1" u="sng"/>
              <a:t>Pesticides -  </a:t>
            </a:r>
            <a:r>
              <a:rPr lang="en-US" sz="1600"/>
              <a:t>emission into the environment is of concern due to toxicity to human and ecosystems, reducing biodiversity.  </a:t>
            </a:r>
          </a:p>
          <a:p>
            <a:pPr marL="285750" indent="-228600">
              <a:lnSpc>
                <a:spcPct val="90000"/>
              </a:lnSpc>
              <a:spcAft>
                <a:spcPts val="600"/>
              </a:spcAft>
              <a:buFont typeface="Arial" panose="020B0604020202020204" pitchFamily="34" charset="0"/>
              <a:buChar char="•"/>
            </a:pPr>
            <a:r>
              <a:rPr lang="en-US" sz="1600"/>
              <a:t>Increase in demand of fruit, vegetables and nuts has increased reliance of pesticides. </a:t>
            </a:r>
          </a:p>
          <a:p>
            <a:pPr marL="285750" indent="-228600">
              <a:lnSpc>
                <a:spcPct val="90000"/>
              </a:lnSpc>
              <a:spcAft>
                <a:spcPts val="600"/>
              </a:spcAft>
              <a:buFont typeface="Arial" panose="020B0604020202020204" pitchFamily="34" charset="0"/>
              <a:buChar char="•"/>
            </a:pPr>
            <a:r>
              <a:rPr lang="en-US" sz="1600"/>
              <a:t>Although studies have limitations, do not consider contamination of chemicals from packaging. </a:t>
            </a:r>
          </a:p>
          <a:p>
            <a:pPr marL="285750" indent="-228600">
              <a:lnSpc>
                <a:spcPct val="90000"/>
              </a:lnSpc>
              <a:spcAft>
                <a:spcPts val="600"/>
              </a:spcAft>
              <a:buFont typeface="Arial" panose="020B0604020202020204" pitchFamily="34" charset="0"/>
              <a:buChar char="•"/>
            </a:pPr>
            <a:endParaRPr lang="en-US" sz="1600"/>
          </a:p>
          <a:p>
            <a:pPr marL="285750" indent="-228600">
              <a:lnSpc>
                <a:spcPct val="90000"/>
              </a:lnSpc>
              <a:spcAft>
                <a:spcPts val="600"/>
              </a:spcAft>
              <a:buFont typeface="Arial" panose="020B0604020202020204" pitchFamily="34" charset="0"/>
              <a:buChar char="•"/>
            </a:pPr>
            <a:r>
              <a:rPr lang="en-US" sz="1600"/>
              <a:t>Many studies compare the sustainability of the diet to a fully plant-based diet. </a:t>
            </a:r>
            <a:endParaRPr lang="en-US"/>
          </a:p>
          <a:p>
            <a:pPr marL="285750" indent="-228600">
              <a:lnSpc>
                <a:spcPct val="90000"/>
              </a:lnSpc>
              <a:spcAft>
                <a:spcPts val="600"/>
              </a:spcAft>
              <a:buFont typeface="Arial" panose="020B0604020202020204" pitchFamily="34" charset="0"/>
              <a:buChar char="•"/>
            </a:pPr>
            <a:r>
              <a:rPr lang="en-US" sz="1600"/>
              <a:t>Mediterranean dietary pattern meets the nutrition score and sustainability.  </a:t>
            </a:r>
          </a:p>
          <a:p>
            <a:pPr marL="285750" indent="-228600">
              <a:lnSpc>
                <a:spcPct val="90000"/>
              </a:lnSpc>
              <a:spcAft>
                <a:spcPts val="600"/>
              </a:spcAft>
              <a:buFont typeface="Arial" panose="020B0604020202020204" pitchFamily="34" charset="0"/>
              <a:buChar char="•"/>
            </a:pPr>
            <a:r>
              <a:rPr lang="en-US" sz="1600"/>
              <a:t>Mediterranean regions are improving issues on  sustainability, focusing on organic farming practices, with a particular focus on organic fruit, vegetables and olive oil.</a:t>
            </a:r>
            <a:r>
              <a:rPr lang="en-US"/>
              <a:t> </a:t>
            </a:r>
          </a:p>
          <a:p>
            <a:pPr marL="285750" indent="-228600">
              <a:lnSpc>
                <a:spcPct val="90000"/>
              </a:lnSpc>
              <a:spcAft>
                <a:spcPts val="600"/>
              </a:spcAft>
              <a:buFont typeface="Arial" panose="020B0604020202020204" pitchFamily="34" charset="0"/>
              <a:buChar char="•"/>
            </a:pPr>
            <a:endParaRPr lang="en-US" sz="1200"/>
          </a:p>
          <a:p>
            <a:pPr marL="285750" indent="-228600">
              <a:lnSpc>
                <a:spcPct val="90000"/>
              </a:lnSpc>
              <a:spcAft>
                <a:spcPts val="600"/>
              </a:spcAft>
              <a:buFont typeface="Arial" panose="020B0604020202020204" pitchFamily="34" charset="0"/>
              <a:buChar char="•"/>
            </a:pPr>
            <a:endParaRPr lang="en-US" sz="1200"/>
          </a:p>
          <a:p>
            <a:pPr marL="57150">
              <a:lnSpc>
                <a:spcPct val="90000"/>
              </a:lnSpc>
              <a:spcAft>
                <a:spcPts val="600"/>
              </a:spcAft>
            </a:pPr>
            <a:r>
              <a:rPr lang="en-US" sz="1200"/>
              <a:t>(</a:t>
            </a:r>
            <a:r>
              <a:rPr lang="en-US" sz="1200" err="1"/>
              <a:t>Ridoutt</a:t>
            </a:r>
            <a:r>
              <a:rPr lang="en-US" sz="1200"/>
              <a:t> </a:t>
            </a:r>
            <a:r>
              <a:rPr lang="en-US" sz="1200" i="1"/>
              <a:t>et al</a:t>
            </a:r>
            <a:r>
              <a:rPr lang="en-US" sz="1200"/>
              <a:t>., 2021; </a:t>
            </a:r>
            <a:r>
              <a:rPr lang="en-US" sz="1200" err="1"/>
              <a:t>Rempelos</a:t>
            </a:r>
            <a:r>
              <a:rPr lang="en-US" sz="1200"/>
              <a:t> </a:t>
            </a:r>
            <a:r>
              <a:rPr lang="en-US" sz="1200" i="1"/>
              <a:t>et al</a:t>
            </a:r>
            <a:r>
              <a:rPr lang="en-US" sz="1200"/>
              <a:t>., 2022; Baudry </a:t>
            </a:r>
            <a:r>
              <a:rPr lang="en-US" sz="1200" i="1"/>
              <a:t>et al</a:t>
            </a:r>
            <a:r>
              <a:rPr lang="en-US" sz="1200"/>
              <a:t>., 2023; Berry, 2019; </a:t>
            </a:r>
            <a:r>
              <a:rPr lang="en-US" sz="1200" err="1"/>
              <a:t>Majem</a:t>
            </a:r>
            <a:r>
              <a:rPr lang="en-US" sz="1200"/>
              <a:t> </a:t>
            </a:r>
            <a:r>
              <a:rPr lang="en-US" sz="1200" i="1"/>
              <a:t>et al</a:t>
            </a:r>
            <a:r>
              <a:rPr lang="en-US" sz="1200"/>
              <a:t>., 2020; Belgacem </a:t>
            </a:r>
            <a:r>
              <a:rPr lang="en-US" sz="1200" i="1"/>
              <a:t>et al</a:t>
            </a:r>
            <a:r>
              <a:rPr lang="en-US" sz="1200"/>
              <a:t>., 2021)</a:t>
            </a:r>
            <a:endParaRPr lang="en-US"/>
          </a:p>
          <a:p>
            <a:pPr marL="285750" indent="-228600">
              <a:lnSpc>
                <a:spcPct val="90000"/>
              </a:lnSpc>
              <a:spcAft>
                <a:spcPts val="600"/>
              </a:spcAft>
              <a:buFont typeface="Arial" panose="020B0604020202020204" pitchFamily="34" charset="0"/>
              <a:buChar char="•"/>
            </a:pPr>
            <a:endParaRPr lang="en-US" sz="1700"/>
          </a:p>
          <a:p>
            <a:pPr marL="285750" indent="-228600">
              <a:lnSpc>
                <a:spcPct val="90000"/>
              </a:lnSpc>
              <a:spcAft>
                <a:spcPts val="600"/>
              </a:spcAft>
              <a:buFont typeface="Arial" panose="020B0604020202020204" pitchFamily="34" charset="0"/>
              <a:buChar char="•"/>
            </a:pPr>
            <a:endParaRPr lang="en-US" sz="1700"/>
          </a:p>
          <a:p>
            <a:pPr marL="285750" indent="-228600">
              <a:lnSpc>
                <a:spcPct val="90000"/>
              </a:lnSpc>
              <a:spcAft>
                <a:spcPts val="600"/>
              </a:spcAft>
              <a:buFont typeface="Arial" panose="020B0604020202020204" pitchFamily="34" charset="0"/>
              <a:buChar char="•"/>
            </a:pPr>
            <a:endParaRPr lang="en-US" sz="1700"/>
          </a:p>
          <a:p>
            <a:pPr marL="285750" indent="-228600">
              <a:lnSpc>
                <a:spcPct val="90000"/>
              </a:lnSpc>
              <a:spcAft>
                <a:spcPts val="600"/>
              </a:spcAft>
              <a:buFont typeface="Arial" panose="020B0604020202020204" pitchFamily="34" charset="0"/>
              <a:buChar char="•"/>
            </a:pPr>
            <a:endParaRPr lang="en-US" sz="1700" b="1" u="sng"/>
          </a:p>
          <a:p>
            <a:pPr marL="285750" indent="-228600">
              <a:lnSpc>
                <a:spcPct val="90000"/>
              </a:lnSpc>
              <a:spcAft>
                <a:spcPts val="600"/>
              </a:spcAft>
              <a:buFont typeface="Arial" panose="020B0604020202020204" pitchFamily="34" charset="0"/>
              <a:buChar char="•"/>
            </a:pPr>
            <a:endParaRPr lang="en-US" sz="1700"/>
          </a:p>
          <a:p>
            <a:pPr marL="285750" indent="-228600">
              <a:lnSpc>
                <a:spcPct val="90000"/>
              </a:lnSpc>
              <a:spcAft>
                <a:spcPts val="600"/>
              </a:spcAft>
              <a:buFont typeface="Arial" panose="020B0604020202020204" pitchFamily="34" charset="0"/>
              <a:buChar char="•"/>
            </a:pPr>
            <a:endParaRPr lang="en-US" sz="1700"/>
          </a:p>
          <a:p>
            <a:pPr marL="285750" indent="-228600">
              <a:lnSpc>
                <a:spcPct val="90000"/>
              </a:lnSpc>
              <a:spcAft>
                <a:spcPts val="600"/>
              </a:spcAft>
              <a:buFont typeface="Arial" panose="020B0604020202020204" pitchFamily="34" charset="0"/>
              <a:buChar char="•"/>
            </a:pPr>
            <a:endParaRPr lang="en-US" sz="1700"/>
          </a:p>
          <a:p>
            <a:pPr indent="-228600">
              <a:lnSpc>
                <a:spcPct val="90000"/>
              </a:lnSpc>
              <a:spcAft>
                <a:spcPts val="600"/>
              </a:spcAft>
              <a:buFont typeface="Arial" panose="020B0604020202020204" pitchFamily="34" charset="0"/>
              <a:buChar char="•"/>
            </a:pPr>
            <a:endParaRPr lang="en-US" sz="1700" b="1" u="sng"/>
          </a:p>
          <a:p>
            <a:pPr marL="285750" indent="-228600">
              <a:lnSpc>
                <a:spcPct val="90000"/>
              </a:lnSpc>
              <a:spcAft>
                <a:spcPts val="600"/>
              </a:spcAft>
              <a:buFont typeface="Arial" panose="020B0604020202020204" pitchFamily="34" charset="0"/>
              <a:buChar char="•"/>
            </a:pPr>
            <a:endParaRPr lang="en-US" sz="1700"/>
          </a:p>
          <a:p>
            <a:pPr marL="285750" indent="-228600">
              <a:lnSpc>
                <a:spcPct val="90000"/>
              </a:lnSpc>
              <a:spcAft>
                <a:spcPts val="600"/>
              </a:spcAft>
              <a:buFont typeface="Arial" panose="020B0604020202020204" pitchFamily="34" charset="0"/>
              <a:buChar char="•"/>
            </a:pPr>
            <a:endParaRPr lang="en-US" sz="1700"/>
          </a:p>
          <a:p>
            <a:pPr marL="285750" indent="-228600">
              <a:lnSpc>
                <a:spcPct val="90000"/>
              </a:lnSpc>
              <a:spcAft>
                <a:spcPts val="600"/>
              </a:spcAft>
              <a:buFont typeface="Arial" panose="020B0604020202020204" pitchFamily="34" charset="0"/>
              <a:buChar char="•"/>
            </a:pPr>
            <a:endParaRPr lang="en-US" sz="1700"/>
          </a:p>
          <a:p>
            <a:pPr marL="285750" indent="-228600">
              <a:lnSpc>
                <a:spcPct val="90000"/>
              </a:lnSpc>
              <a:spcAft>
                <a:spcPts val="600"/>
              </a:spcAft>
              <a:buFont typeface="Arial" panose="020B0604020202020204" pitchFamily="34" charset="0"/>
              <a:buChar char="•"/>
            </a:pPr>
            <a:endParaRPr lang="en-US" sz="1700"/>
          </a:p>
          <a:p>
            <a:pPr marL="57150" indent="-228600">
              <a:lnSpc>
                <a:spcPct val="90000"/>
              </a:lnSpc>
              <a:spcAft>
                <a:spcPts val="600"/>
              </a:spcAft>
              <a:buFont typeface="Arial" panose="020B0604020202020204" pitchFamily="34" charset="0"/>
              <a:buChar char="•"/>
            </a:pPr>
            <a:endParaRPr lang="en-US" sz="1700"/>
          </a:p>
          <a:p>
            <a:pPr marL="285750" indent="-228600">
              <a:lnSpc>
                <a:spcPct val="90000"/>
              </a:lnSpc>
              <a:spcAft>
                <a:spcPts val="600"/>
              </a:spcAft>
              <a:buFont typeface="Arial" panose="020B0604020202020204" pitchFamily="34" charset="0"/>
              <a:buChar char="•"/>
            </a:pPr>
            <a:endParaRPr lang="en-US" sz="1700"/>
          </a:p>
          <a:p>
            <a:pPr marL="285750" indent="-228600">
              <a:lnSpc>
                <a:spcPct val="90000"/>
              </a:lnSpc>
              <a:spcAft>
                <a:spcPts val="600"/>
              </a:spcAft>
              <a:buFont typeface="Arial" panose="020B0604020202020204" pitchFamily="34" charset="0"/>
              <a:buChar char="•"/>
            </a:pPr>
            <a:endParaRPr lang="en-US" sz="1700"/>
          </a:p>
        </p:txBody>
      </p:sp>
    </p:spTree>
    <p:extLst>
      <p:ext uri="{BB962C8B-B14F-4D97-AF65-F5344CB8AC3E}">
        <p14:creationId xmlns:p14="http://schemas.microsoft.com/office/powerpoint/2010/main" val="405720684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 name="Content Placeholder 12" descr="Organic food set as background of white circle">
            <a:extLst>
              <a:ext uri="{FF2B5EF4-FFF2-40B4-BE49-F238E27FC236}">
                <a16:creationId xmlns:a16="http://schemas.microsoft.com/office/drawing/2014/main" id="{BFD3402A-B6BA-4018-F3EC-8E2DD8290DA4}"/>
              </a:ext>
            </a:extLst>
          </p:cNvPr>
          <p:cNvPicPr>
            <a:picLocks noChangeAspect="1"/>
          </p:cNvPicPr>
          <p:nvPr/>
        </p:nvPicPr>
        <p:blipFill>
          <a:blip r:embed="rId2"/>
          <a:srcRect l="11659" r="3810" b="-1"/>
          <a:stretch/>
        </p:blipFill>
        <p:spPr>
          <a:xfrm>
            <a:off x="20" y="-20164"/>
            <a:ext cx="7306388" cy="6408311"/>
          </a:xfrm>
          <a:prstGeom prst="rect">
            <a:avLst/>
          </a:prstGeom>
        </p:spPr>
      </p:pic>
      <p:sp>
        <p:nvSpPr>
          <p:cNvPr id="35" name="Content Placeholder 34">
            <a:extLst>
              <a:ext uri="{FF2B5EF4-FFF2-40B4-BE49-F238E27FC236}">
                <a16:creationId xmlns:a16="http://schemas.microsoft.com/office/drawing/2014/main" id="{3B943350-8DDB-08D4-722E-601B45EE469B}"/>
              </a:ext>
            </a:extLst>
          </p:cNvPr>
          <p:cNvSpPr>
            <a:spLocks noGrp="1"/>
          </p:cNvSpPr>
          <p:nvPr>
            <p:ph sz="half" idx="2"/>
          </p:nvPr>
        </p:nvSpPr>
        <p:spPr>
          <a:xfrm>
            <a:off x="7306763" y="150785"/>
            <a:ext cx="4759889" cy="6159262"/>
          </a:xfrm>
        </p:spPr>
        <p:txBody>
          <a:bodyPr vert="horz" lIns="91440" tIns="45720" rIns="91440" bIns="45720" rtlCol="0" anchor="t">
            <a:noAutofit/>
          </a:bodyPr>
          <a:lstStyle/>
          <a:p>
            <a:pPr marL="342900" indent="-342900"/>
            <a:r>
              <a:rPr lang="en-US" sz="1800"/>
              <a:t>Challenging to implement fully in other geographical areas. </a:t>
            </a:r>
          </a:p>
          <a:p>
            <a:pPr marL="342900" indent="-342900"/>
            <a:r>
              <a:rPr lang="en-US" sz="1800"/>
              <a:t>Transportation of produce, negative effect on carbon footprint, although this is a complex area. </a:t>
            </a:r>
          </a:p>
          <a:p>
            <a:pPr marL="342900" indent="-342900"/>
            <a:r>
              <a:rPr lang="en-US" sz="1800"/>
              <a:t>Growing fruit and veg in poly tunnels in the winter, high energy cost. </a:t>
            </a:r>
          </a:p>
          <a:p>
            <a:pPr marL="342900" indent="-342900"/>
            <a:r>
              <a:rPr lang="en-US" sz="1800"/>
              <a:t>Promoting seasonal eating </a:t>
            </a:r>
          </a:p>
          <a:p>
            <a:pPr marL="342900" indent="-342900"/>
            <a:r>
              <a:rPr lang="en-US" sz="1800"/>
              <a:t>Olive oil – improves sustainability if local, although this questions affordability of sustainability. </a:t>
            </a:r>
          </a:p>
          <a:p>
            <a:pPr marL="342900" indent="-342900"/>
            <a:r>
              <a:rPr lang="en-US" sz="1800"/>
              <a:t>Legumes and pulses future of green agriculture in the UK.  </a:t>
            </a:r>
          </a:p>
          <a:p>
            <a:pPr marL="342900" indent="-342900"/>
            <a:r>
              <a:rPr lang="en-US" sz="1800"/>
              <a:t>Future focus on promoting an adaptive Mediterranean dietary pattern. </a:t>
            </a:r>
          </a:p>
          <a:p>
            <a:pPr marL="342900" indent="-342900"/>
            <a:r>
              <a:rPr lang="en-US" sz="1800"/>
              <a:t>Buying locally, eating seasonally and swapping meat for plant-protein can make the Mediterranean diet pattern sustainable in the UK. </a:t>
            </a:r>
            <a:r>
              <a:rPr lang="en-US" sz="1400"/>
              <a:t> </a:t>
            </a:r>
          </a:p>
          <a:p>
            <a:endParaRPr lang="en-US" sz="1400"/>
          </a:p>
          <a:p>
            <a:pPr marL="342900" indent="-342900"/>
            <a:endParaRPr lang="en-US" sz="2000"/>
          </a:p>
          <a:p>
            <a:pPr marL="0" indent="0">
              <a:buNone/>
            </a:pPr>
            <a:endParaRPr lang="en-US" sz="2000"/>
          </a:p>
          <a:p>
            <a:pPr marL="0" indent="0">
              <a:buNone/>
            </a:pPr>
            <a:endParaRPr lang="en-US" sz="2000"/>
          </a:p>
          <a:p>
            <a:pPr marL="0" indent="0">
              <a:buNone/>
            </a:pPr>
            <a:endParaRPr lang="en-US" sz="2000"/>
          </a:p>
        </p:txBody>
      </p:sp>
      <p:sp>
        <p:nvSpPr>
          <p:cNvPr id="14" name="TextBox 13">
            <a:extLst>
              <a:ext uri="{FF2B5EF4-FFF2-40B4-BE49-F238E27FC236}">
                <a16:creationId xmlns:a16="http://schemas.microsoft.com/office/drawing/2014/main" id="{57D2F81F-EFCA-FCA8-BFD8-EE8C82987A34}"/>
              </a:ext>
            </a:extLst>
          </p:cNvPr>
          <p:cNvSpPr txBox="1"/>
          <p:nvPr/>
        </p:nvSpPr>
        <p:spPr>
          <a:xfrm>
            <a:off x="1840863" y="2298094"/>
            <a:ext cx="2910459" cy="181588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3600"/>
              <a:t>Sustainability in the United Kingdom</a:t>
            </a:r>
            <a:r>
              <a:rPr lang="en-US" sz="4000"/>
              <a:t> </a:t>
            </a:r>
          </a:p>
        </p:txBody>
      </p:sp>
      <p:sp>
        <p:nvSpPr>
          <p:cNvPr id="2" name="TextBox 1">
            <a:extLst>
              <a:ext uri="{FF2B5EF4-FFF2-40B4-BE49-F238E27FC236}">
                <a16:creationId xmlns:a16="http://schemas.microsoft.com/office/drawing/2014/main" id="{D2F0300F-77F9-3818-759D-87939F87286D}"/>
              </a:ext>
            </a:extLst>
          </p:cNvPr>
          <p:cNvSpPr txBox="1"/>
          <p:nvPr/>
        </p:nvSpPr>
        <p:spPr>
          <a:xfrm>
            <a:off x="281642" y="5918479"/>
            <a:ext cx="7021256" cy="49244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300"/>
              <a:t>(Proietti </a:t>
            </a:r>
            <a:r>
              <a:rPr lang="en-US" sz="1300" i="1"/>
              <a:t>et al</a:t>
            </a:r>
            <a:r>
              <a:rPr lang="en-US" sz="1300"/>
              <a:t>., 2017; Thompson, 2024; Nicholson and Jones, 2023; Lacatusu </a:t>
            </a:r>
            <a:r>
              <a:rPr lang="en-US" sz="1300" i="1"/>
              <a:t>et al</a:t>
            </a:r>
            <a:r>
              <a:rPr lang="en-US" sz="1300"/>
              <a:t>., 2019; Berry, 2019; Woodside, Young and McKinley, 2022; </a:t>
            </a:r>
            <a:r>
              <a:rPr lang="en-US" sz="1300" err="1"/>
              <a:t>Lacirignola</a:t>
            </a:r>
            <a:r>
              <a:rPr lang="en-US" sz="1300"/>
              <a:t> </a:t>
            </a:r>
            <a:r>
              <a:rPr lang="en-US" sz="1300" i="1"/>
              <a:t>et al</a:t>
            </a:r>
            <a:r>
              <a:rPr lang="en-US" sz="1300"/>
              <a:t>., 2014; </a:t>
            </a:r>
            <a:r>
              <a:rPr lang="en-US" sz="1300" err="1"/>
              <a:t>Majem</a:t>
            </a:r>
            <a:r>
              <a:rPr lang="en-US" sz="1300"/>
              <a:t> </a:t>
            </a:r>
            <a:r>
              <a:rPr lang="en-US" sz="1300" i="1"/>
              <a:t>et al</a:t>
            </a:r>
            <a:r>
              <a:rPr lang="en-US" sz="1300"/>
              <a:t>., 2020)</a:t>
            </a:r>
            <a:endParaRPr lang="en-US"/>
          </a:p>
        </p:txBody>
      </p:sp>
    </p:spTree>
    <p:extLst>
      <p:ext uri="{BB962C8B-B14F-4D97-AF65-F5344CB8AC3E}">
        <p14:creationId xmlns:p14="http://schemas.microsoft.com/office/powerpoint/2010/main" val="217939895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accent6">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CE652E-CC91-063D-6DEA-BCE4D33238B4}"/>
              </a:ext>
            </a:extLst>
          </p:cNvPr>
          <p:cNvSpPr>
            <a:spLocks noGrp="1"/>
          </p:cNvSpPr>
          <p:nvPr>
            <p:ph type="title"/>
          </p:nvPr>
        </p:nvSpPr>
        <p:spPr>
          <a:xfrm>
            <a:off x="-2997" y="178219"/>
            <a:ext cx="8190854" cy="1338478"/>
          </a:xfrm>
        </p:spPr>
        <p:txBody>
          <a:bodyPr>
            <a:normAutofit/>
          </a:bodyPr>
          <a:lstStyle/>
          <a:p>
            <a:r>
              <a:rPr lang="en-US" sz="4800">
                <a:latin typeface="Barlow"/>
              </a:rPr>
              <a:t>Western Diet</a:t>
            </a:r>
            <a:r>
              <a:rPr lang="en-US" sz="4800"/>
              <a:t> </a:t>
            </a:r>
          </a:p>
        </p:txBody>
      </p:sp>
      <p:pic>
        <p:nvPicPr>
          <p:cNvPr id="4" name="Content Placeholder 3">
            <a:extLst>
              <a:ext uri="{FF2B5EF4-FFF2-40B4-BE49-F238E27FC236}">
                <a16:creationId xmlns:a16="http://schemas.microsoft.com/office/drawing/2014/main" id="{8984EFDC-6884-0FAA-EE2E-5A44A23B4B76}"/>
              </a:ext>
            </a:extLst>
          </p:cNvPr>
          <p:cNvPicPr>
            <a:picLocks noGrp="1" noChangeAspect="1"/>
          </p:cNvPicPr>
          <p:nvPr>
            <p:ph idx="1"/>
          </p:nvPr>
        </p:nvPicPr>
        <p:blipFill>
          <a:blip r:embed="rId3"/>
          <a:stretch>
            <a:fillRect/>
          </a:stretch>
        </p:blipFill>
        <p:spPr>
          <a:xfrm>
            <a:off x="3767646" y="366948"/>
            <a:ext cx="4149393" cy="964160"/>
          </a:xfrm>
        </p:spPr>
      </p:pic>
      <p:sp>
        <p:nvSpPr>
          <p:cNvPr id="5" name="TextBox 4">
            <a:extLst>
              <a:ext uri="{FF2B5EF4-FFF2-40B4-BE49-F238E27FC236}">
                <a16:creationId xmlns:a16="http://schemas.microsoft.com/office/drawing/2014/main" id="{C3322A84-CDDD-5073-134F-2B729260039C}"/>
              </a:ext>
            </a:extLst>
          </p:cNvPr>
          <p:cNvSpPr txBox="1"/>
          <p:nvPr/>
        </p:nvSpPr>
        <p:spPr>
          <a:xfrm>
            <a:off x="7928470" y="364635"/>
            <a:ext cx="4261704" cy="15696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4800">
                <a:latin typeface="Barlow"/>
              </a:rPr>
              <a:t>Mediterranean Diet</a:t>
            </a:r>
          </a:p>
        </p:txBody>
      </p:sp>
      <p:sp>
        <p:nvSpPr>
          <p:cNvPr id="6" name="TextBox 5">
            <a:extLst>
              <a:ext uri="{FF2B5EF4-FFF2-40B4-BE49-F238E27FC236}">
                <a16:creationId xmlns:a16="http://schemas.microsoft.com/office/drawing/2014/main" id="{3911C932-601F-8039-1423-F62DB6906953}"/>
              </a:ext>
            </a:extLst>
          </p:cNvPr>
          <p:cNvSpPr txBox="1"/>
          <p:nvPr/>
        </p:nvSpPr>
        <p:spPr>
          <a:xfrm>
            <a:off x="684502" y="1888699"/>
            <a:ext cx="5311161"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800" i="1" u="sng">
                <a:latin typeface="Barlow"/>
              </a:rPr>
              <a:t>Breakfast Swaps</a:t>
            </a:r>
          </a:p>
        </p:txBody>
      </p:sp>
      <p:pic>
        <p:nvPicPr>
          <p:cNvPr id="7" name="Picture 6" descr="A sandwich with bacon and ketchup&#10;&#10;Description automatically generated">
            <a:extLst>
              <a:ext uri="{FF2B5EF4-FFF2-40B4-BE49-F238E27FC236}">
                <a16:creationId xmlns:a16="http://schemas.microsoft.com/office/drawing/2014/main" id="{81D72CB3-F625-559E-995D-2B2552717D73}"/>
              </a:ext>
            </a:extLst>
          </p:cNvPr>
          <p:cNvPicPr>
            <a:picLocks noChangeAspect="1"/>
          </p:cNvPicPr>
          <p:nvPr/>
        </p:nvPicPr>
        <p:blipFill>
          <a:blip r:embed="rId4"/>
          <a:stretch>
            <a:fillRect/>
          </a:stretch>
        </p:blipFill>
        <p:spPr>
          <a:xfrm>
            <a:off x="901080" y="2437182"/>
            <a:ext cx="1943263" cy="1395818"/>
          </a:xfrm>
          <a:prstGeom prst="rect">
            <a:avLst/>
          </a:prstGeom>
        </p:spPr>
      </p:pic>
      <p:pic>
        <p:nvPicPr>
          <p:cNvPr id="8" name="Picture 7" descr="A sandwich with vegetables and eggs&#10;&#10;Description automatically generated">
            <a:extLst>
              <a:ext uri="{FF2B5EF4-FFF2-40B4-BE49-F238E27FC236}">
                <a16:creationId xmlns:a16="http://schemas.microsoft.com/office/drawing/2014/main" id="{DF08B18A-E504-B62B-CC43-574BB181316A}"/>
              </a:ext>
            </a:extLst>
          </p:cNvPr>
          <p:cNvPicPr>
            <a:picLocks noChangeAspect="1"/>
          </p:cNvPicPr>
          <p:nvPr/>
        </p:nvPicPr>
        <p:blipFill>
          <a:blip r:embed="rId5"/>
          <a:stretch>
            <a:fillRect/>
          </a:stretch>
        </p:blipFill>
        <p:spPr>
          <a:xfrm>
            <a:off x="4415725" y="2419430"/>
            <a:ext cx="1965704" cy="1404968"/>
          </a:xfrm>
          <a:prstGeom prst="rect">
            <a:avLst/>
          </a:prstGeom>
        </p:spPr>
      </p:pic>
      <p:cxnSp>
        <p:nvCxnSpPr>
          <p:cNvPr id="9" name="Straight Arrow Connector 8">
            <a:extLst>
              <a:ext uri="{FF2B5EF4-FFF2-40B4-BE49-F238E27FC236}">
                <a16:creationId xmlns:a16="http://schemas.microsoft.com/office/drawing/2014/main" id="{2755A255-7931-1977-95EB-E2CE36F03A05}"/>
              </a:ext>
            </a:extLst>
          </p:cNvPr>
          <p:cNvCxnSpPr/>
          <p:nvPr/>
        </p:nvCxnSpPr>
        <p:spPr>
          <a:xfrm flipV="1">
            <a:off x="3051864" y="3093014"/>
            <a:ext cx="1183888" cy="15465"/>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sp>
        <p:nvSpPr>
          <p:cNvPr id="10" name="TextBox 9">
            <a:extLst>
              <a:ext uri="{FF2B5EF4-FFF2-40B4-BE49-F238E27FC236}">
                <a16:creationId xmlns:a16="http://schemas.microsoft.com/office/drawing/2014/main" id="{00B87D7A-3980-86C7-0201-77E38C71E4C3}"/>
              </a:ext>
            </a:extLst>
          </p:cNvPr>
          <p:cNvSpPr txBox="1"/>
          <p:nvPr/>
        </p:nvSpPr>
        <p:spPr>
          <a:xfrm>
            <a:off x="7112521" y="2701898"/>
            <a:ext cx="4461993"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US">
                <a:latin typeface="Barlow"/>
              </a:rPr>
              <a:t>Try swapping a bacon sandwich for an egg sandwich on multigrain pitta with rosemary, tomato and feta. </a:t>
            </a:r>
          </a:p>
        </p:txBody>
      </p:sp>
      <p:pic>
        <p:nvPicPr>
          <p:cNvPr id="11" name="Picture 10" descr="A bowl of cereal with milk and a spoon&#10;&#10;Description automatically generated">
            <a:extLst>
              <a:ext uri="{FF2B5EF4-FFF2-40B4-BE49-F238E27FC236}">
                <a16:creationId xmlns:a16="http://schemas.microsoft.com/office/drawing/2014/main" id="{E43FE4E7-FA39-D799-A2DF-2C5E2447C9F1}"/>
              </a:ext>
            </a:extLst>
          </p:cNvPr>
          <p:cNvPicPr>
            <a:picLocks noChangeAspect="1"/>
          </p:cNvPicPr>
          <p:nvPr/>
        </p:nvPicPr>
        <p:blipFill>
          <a:blip r:embed="rId6"/>
          <a:stretch>
            <a:fillRect/>
          </a:stretch>
        </p:blipFill>
        <p:spPr>
          <a:xfrm>
            <a:off x="904360" y="4006291"/>
            <a:ext cx="1929200" cy="1368257"/>
          </a:xfrm>
          <a:prstGeom prst="rect">
            <a:avLst/>
          </a:prstGeom>
        </p:spPr>
      </p:pic>
      <p:cxnSp>
        <p:nvCxnSpPr>
          <p:cNvPr id="12" name="Straight Arrow Connector 11">
            <a:extLst>
              <a:ext uri="{FF2B5EF4-FFF2-40B4-BE49-F238E27FC236}">
                <a16:creationId xmlns:a16="http://schemas.microsoft.com/office/drawing/2014/main" id="{8B317F01-68DF-F1F5-05BC-E2F257861E3F}"/>
              </a:ext>
            </a:extLst>
          </p:cNvPr>
          <p:cNvCxnSpPr>
            <a:cxnSpLocks/>
          </p:cNvCxnSpPr>
          <p:nvPr/>
        </p:nvCxnSpPr>
        <p:spPr>
          <a:xfrm flipV="1">
            <a:off x="3051864" y="4740581"/>
            <a:ext cx="1183888" cy="15465"/>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pic>
        <p:nvPicPr>
          <p:cNvPr id="13" name="Picture 12" descr="A bowl of cereal with nuts and dried fruit&#10;&#10;Description automatically generated">
            <a:extLst>
              <a:ext uri="{FF2B5EF4-FFF2-40B4-BE49-F238E27FC236}">
                <a16:creationId xmlns:a16="http://schemas.microsoft.com/office/drawing/2014/main" id="{D4ADF743-2E3A-2AAD-261E-E9C57EBA2C4D}"/>
              </a:ext>
            </a:extLst>
          </p:cNvPr>
          <p:cNvPicPr>
            <a:picLocks noChangeAspect="1"/>
          </p:cNvPicPr>
          <p:nvPr/>
        </p:nvPicPr>
        <p:blipFill>
          <a:blip r:embed="rId7"/>
          <a:stretch>
            <a:fillRect/>
          </a:stretch>
        </p:blipFill>
        <p:spPr>
          <a:xfrm>
            <a:off x="4413936" y="4115315"/>
            <a:ext cx="1963694" cy="1407641"/>
          </a:xfrm>
          <a:prstGeom prst="rect">
            <a:avLst/>
          </a:prstGeom>
        </p:spPr>
      </p:pic>
      <p:sp>
        <p:nvSpPr>
          <p:cNvPr id="14" name="TextBox 13">
            <a:extLst>
              <a:ext uri="{FF2B5EF4-FFF2-40B4-BE49-F238E27FC236}">
                <a16:creationId xmlns:a16="http://schemas.microsoft.com/office/drawing/2014/main" id="{1F3FEAC5-4CAF-CD75-278D-7DF2051229CF}"/>
              </a:ext>
            </a:extLst>
          </p:cNvPr>
          <p:cNvSpPr txBox="1"/>
          <p:nvPr/>
        </p:nvSpPr>
        <p:spPr>
          <a:xfrm>
            <a:off x="7009510" y="4173669"/>
            <a:ext cx="4662705"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US">
                <a:latin typeface="Barlow"/>
              </a:rPr>
              <a:t>Try swapping cereal based breakfasts for homemade granola with walnuts, pistachios and sunflower seeds and Greek yogurt, with added frozen berries.</a:t>
            </a:r>
            <a:r>
              <a:rPr lang="en-US"/>
              <a:t> </a:t>
            </a:r>
          </a:p>
        </p:txBody>
      </p:sp>
      <p:pic>
        <p:nvPicPr>
          <p:cNvPr id="15" name="Picture 14" descr="A plate of food on a table&#10;&#10;Description automatically generated">
            <a:extLst>
              <a:ext uri="{FF2B5EF4-FFF2-40B4-BE49-F238E27FC236}">
                <a16:creationId xmlns:a16="http://schemas.microsoft.com/office/drawing/2014/main" id="{5CAD9681-78D1-8A11-2FF9-85FAD07514ED}"/>
              </a:ext>
            </a:extLst>
          </p:cNvPr>
          <p:cNvPicPr>
            <a:picLocks noChangeAspect="1"/>
          </p:cNvPicPr>
          <p:nvPr/>
        </p:nvPicPr>
        <p:blipFill>
          <a:blip r:embed="rId8"/>
          <a:stretch>
            <a:fillRect/>
          </a:stretch>
        </p:blipFill>
        <p:spPr>
          <a:xfrm>
            <a:off x="906161" y="5513302"/>
            <a:ext cx="1925598" cy="1185993"/>
          </a:xfrm>
          <a:prstGeom prst="rect">
            <a:avLst/>
          </a:prstGeom>
        </p:spPr>
      </p:pic>
      <p:cxnSp>
        <p:nvCxnSpPr>
          <p:cNvPr id="16" name="Straight Arrow Connector 15">
            <a:extLst>
              <a:ext uri="{FF2B5EF4-FFF2-40B4-BE49-F238E27FC236}">
                <a16:creationId xmlns:a16="http://schemas.microsoft.com/office/drawing/2014/main" id="{FAFC8A76-3633-D60E-673C-385F0586ED53}"/>
              </a:ext>
            </a:extLst>
          </p:cNvPr>
          <p:cNvCxnSpPr>
            <a:cxnSpLocks/>
          </p:cNvCxnSpPr>
          <p:nvPr/>
        </p:nvCxnSpPr>
        <p:spPr>
          <a:xfrm flipV="1">
            <a:off x="3051864" y="6161608"/>
            <a:ext cx="1183888" cy="15465"/>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pic>
        <p:nvPicPr>
          <p:cNvPr id="17" name="Picture 16" descr="A plate of food with eggs and vegetables&#10;&#10;Description automatically generated">
            <a:extLst>
              <a:ext uri="{FF2B5EF4-FFF2-40B4-BE49-F238E27FC236}">
                <a16:creationId xmlns:a16="http://schemas.microsoft.com/office/drawing/2014/main" id="{86B68C2A-7F32-B390-38D5-F25DF6ACCCDA}"/>
              </a:ext>
            </a:extLst>
          </p:cNvPr>
          <p:cNvPicPr>
            <a:picLocks noChangeAspect="1"/>
          </p:cNvPicPr>
          <p:nvPr/>
        </p:nvPicPr>
        <p:blipFill>
          <a:blip r:embed="rId9"/>
          <a:stretch>
            <a:fillRect/>
          </a:stretch>
        </p:blipFill>
        <p:spPr>
          <a:xfrm>
            <a:off x="4429898" y="5639701"/>
            <a:ext cx="1931775" cy="1200924"/>
          </a:xfrm>
          <a:prstGeom prst="rect">
            <a:avLst/>
          </a:prstGeom>
        </p:spPr>
      </p:pic>
      <p:sp>
        <p:nvSpPr>
          <p:cNvPr id="18" name="TextBox 17">
            <a:extLst>
              <a:ext uri="{FF2B5EF4-FFF2-40B4-BE49-F238E27FC236}">
                <a16:creationId xmlns:a16="http://schemas.microsoft.com/office/drawing/2014/main" id="{659C5AA0-BB69-4752-B334-03ACA2A0E0DE}"/>
              </a:ext>
            </a:extLst>
          </p:cNvPr>
          <p:cNvSpPr txBox="1"/>
          <p:nvPr/>
        </p:nvSpPr>
        <p:spPr>
          <a:xfrm>
            <a:off x="7010400" y="5517291"/>
            <a:ext cx="4926227" cy="141577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US">
                <a:latin typeface="Barlow"/>
              </a:rPr>
              <a:t>Try swapping a full English breakfast for a mediterranean savoury breakfast bowl with eggs, hummus and veggies. </a:t>
            </a:r>
          </a:p>
          <a:p>
            <a:pPr marL="285750" indent="-285750">
              <a:buFont typeface="Arial"/>
              <a:buChar char="•"/>
            </a:pPr>
            <a:endParaRPr lang="en-US">
              <a:latin typeface="Barlow"/>
            </a:endParaRPr>
          </a:p>
          <a:p>
            <a:r>
              <a:rPr lang="en-US" sz="1400">
                <a:latin typeface="Barlow"/>
              </a:rPr>
              <a:t>(Karadsheh, 2023)</a:t>
            </a:r>
            <a:endParaRPr lang="en-US"/>
          </a:p>
        </p:txBody>
      </p:sp>
    </p:spTree>
    <p:extLst>
      <p:ext uri="{BB962C8B-B14F-4D97-AF65-F5344CB8AC3E}">
        <p14:creationId xmlns:p14="http://schemas.microsoft.com/office/powerpoint/2010/main" val="55957008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accent6">
            <a:lumMod val="20000"/>
            <a:lumOff val="80000"/>
          </a:schemeClr>
        </a:solidFill>
        <a:effectLst/>
      </p:bgPr>
    </p:bg>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1ABE46CA-DB56-2EC1-BED5-14A057BFA8C7}"/>
              </a:ext>
            </a:extLst>
          </p:cNvPr>
          <p:cNvSpPr txBox="1">
            <a:spLocks/>
          </p:cNvSpPr>
          <p:nvPr/>
        </p:nvSpPr>
        <p:spPr>
          <a:xfrm>
            <a:off x="70439" y="1710"/>
            <a:ext cx="8190854" cy="1338478"/>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sz="4800">
                <a:latin typeface="Barlow"/>
              </a:rPr>
              <a:t>Western Diet</a:t>
            </a:r>
            <a:r>
              <a:rPr lang="en-US" sz="4800"/>
              <a:t> </a:t>
            </a:r>
          </a:p>
        </p:txBody>
      </p:sp>
      <p:pic>
        <p:nvPicPr>
          <p:cNvPr id="7" name="Content Placeholder 3" descr="A pink and white triangle&#10;&#10;Description automatically generated">
            <a:extLst>
              <a:ext uri="{FF2B5EF4-FFF2-40B4-BE49-F238E27FC236}">
                <a16:creationId xmlns:a16="http://schemas.microsoft.com/office/drawing/2014/main" id="{F20A22AC-4FDB-D548-E89D-8B589041E3E1}"/>
              </a:ext>
            </a:extLst>
          </p:cNvPr>
          <p:cNvPicPr>
            <a:picLocks noChangeAspect="1"/>
          </p:cNvPicPr>
          <p:nvPr/>
        </p:nvPicPr>
        <p:blipFill>
          <a:blip r:embed="rId3"/>
          <a:stretch>
            <a:fillRect/>
          </a:stretch>
        </p:blipFill>
        <p:spPr>
          <a:xfrm>
            <a:off x="3782023" y="190439"/>
            <a:ext cx="4149393" cy="964160"/>
          </a:xfrm>
          <a:prstGeom prst="rect">
            <a:avLst/>
          </a:prstGeom>
        </p:spPr>
      </p:pic>
      <p:sp>
        <p:nvSpPr>
          <p:cNvPr id="8" name="TextBox 7">
            <a:extLst>
              <a:ext uri="{FF2B5EF4-FFF2-40B4-BE49-F238E27FC236}">
                <a16:creationId xmlns:a16="http://schemas.microsoft.com/office/drawing/2014/main" id="{DC70569A-B049-6D9C-7186-119AB1CEBAA6}"/>
              </a:ext>
            </a:extLst>
          </p:cNvPr>
          <p:cNvSpPr txBox="1"/>
          <p:nvPr/>
        </p:nvSpPr>
        <p:spPr>
          <a:xfrm>
            <a:off x="8039021" y="192797"/>
            <a:ext cx="4050955" cy="15696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4800">
                <a:latin typeface="Barlow"/>
              </a:rPr>
              <a:t>Mediterranean Diet</a:t>
            </a:r>
            <a:endParaRPr lang="en-US"/>
          </a:p>
        </p:txBody>
      </p:sp>
      <p:sp>
        <p:nvSpPr>
          <p:cNvPr id="9" name="TextBox 8">
            <a:extLst>
              <a:ext uri="{FF2B5EF4-FFF2-40B4-BE49-F238E27FC236}">
                <a16:creationId xmlns:a16="http://schemas.microsoft.com/office/drawing/2014/main" id="{13B85F3A-02DB-A3FB-0569-363DA3528770}"/>
              </a:ext>
            </a:extLst>
          </p:cNvPr>
          <p:cNvSpPr txBox="1"/>
          <p:nvPr/>
        </p:nvSpPr>
        <p:spPr>
          <a:xfrm>
            <a:off x="306859" y="1933832"/>
            <a:ext cx="2743200"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800" i="1" u="sng">
                <a:latin typeface="Barlow"/>
              </a:rPr>
              <a:t>Lunch Swaps</a:t>
            </a:r>
            <a:endParaRPr lang="en-US"/>
          </a:p>
        </p:txBody>
      </p:sp>
      <p:pic>
        <p:nvPicPr>
          <p:cNvPr id="10" name="Picture 9" descr="A salad with vegetables and meat&#10;&#10;Description automatically generated">
            <a:extLst>
              <a:ext uri="{FF2B5EF4-FFF2-40B4-BE49-F238E27FC236}">
                <a16:creationId xmlns:a16="http://schemas.microsoft.com/office/drawing/2014/main" id="{DB7F0287-D4C0-8D6D-BD5E-38B72640AD9B}"/>
              </a:ext>
            </a:extLst>
          </p:cNvPr>
          <p:cNvPicPr>
            <a:picLocks noChangeAspect="1"/>
          </p:cNvPicPr>
          <p:nvPr/>
        </p:nvPicPr>
        <p:blipFill>
          <a:blip r:embed="rId4"/>
          <a:stretch>
            <a:fillRect/>
          </a:stretch>
        </p:blipFill>
        <p:spPr>
          <a:xfrm>
            <a:off x="3783740" y="2454746"/>
            <a:ext cx="1885438" cy="1351264"/>
          </a:xfrm>
          <a:prstGeom prst="rect">
            <a:avLst/>
          </a:prstGeom>
        </p:spPr>
      </p:pic>
      <p:cxnSp>
        <p:nvCxnSpPr>
          <p:cNvPr id="12" name="Straight Arrow Connector 11">
            <a:extLst>
              <a:ext uri="{FF2B5EF4-FFF2-40B4-BE49-F238E27FC236}">
                <a16:creationId xmlns:a16="http://schemas.microsoft.com/office/drawing/2014/main" id="{CB3425D0-535F-C58E-F27B-C6E227635000}"/>
              </a:ext>
            </a:extLst>
          </p:cNvPr>
          <p:cNvCxnSpPr/>
          <p:nvPr/>
        </p:nvCxnSpPr>
        <p:spPr>
          <a:xfrm flipV="1">
            <a:off x="2300162" y="3123906"/>
            <a:ext cx="1183888" cy="15465"/>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pic>
        <p:nvPicPr>
          <p:cNvPr id="13" name="Picture 12" descr="A sandwich with ham and cheese&#10;&#10;Description automatically generated">
            <a:extLst>
              <a:ext uri="{FF2B5EF4-FFF2-40B4-BE49-F238E27FC236}">
                <a16:creationId xmlns:a16="http://schemas.microsoft.com/office/drawing/2014/main" id="{D71CC509-263F-D437-DBEB-B289B879A5F5}"/>
              </a:ext>
            </a:extLst>
          </p:cNvPr>
          <p:cNvPicPr>
            <a:picLocks noChangeAspect="1"/>
          </p:cNvPicPr>
          <p:nvPr/>
        </p:nvPicPr>
        <p:blipFill>
          <a:blip r:embed="rId5"/>
          <a:stretch>
            <a:fillRect/>
          </a:stretch>
        </p:blipFill>
        <p:spPr>
          <a:xfrm>
            <a:off x="305829" y="2456678"/>
            <a:ext cx="1715530" cy="1367997"/>
          </a:xfrm>
          <a:prstGeom prst="rect">
            <a:avLst/>
          </a:prstGeom>
        </p:spPr>
      </p:pic>
      <p:sp>
        <p:nvSpPr>
          <p:cNvPr id="15" name="TextBox 14">
            <a:extLst>
              <a:ext uri="{FF2B5EF4-FFF2-40B4-BE49-F238E27FC236}">
                <a16:creationId xmlns:a16="http://schemas.microsoft.com/office/drawing/2014/main" id="{66A1F9E0-C1B9-0960-36CD-44DE41041B48}"/>
              </a:ext>
            </a:extLst>
          </p:cNvPr>
          <p:cNvSpPr txBox="1"/>
          <p:nvPr/>
        </p:nvSpPr>
        <p:spPr>
          <a:xfrm>
            <a:off x="7071332" y="2506249"/>
            <a:ext cx="4461993"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US">
                <a:latin typeface="Barlow"/>
              </a:rPr>
              <a:t>Try swapping a sandwich for lunch with a Greek salmon salad with olives and feta and a lemon and mint vinaigrette.  </a:t>
            </a:r>
          </a:p>
        </p:txBody>
      </p:sp>
      <p:pic>
        <p:nvPicPr>
          <p:cNvPr id="16" name="Picture 15" descr="A bowl of soup with croutons and cheese&#10;&#10;Description automatically generated">
            <a:extLst>
              <a:ext uri="{FF2B5EF4-FFF2-40B4-BE49-F238E27FC236}">
                <a16:creationId xmlns:a16="http://schemas.microsoft.com/office/drawing/2014/main" id="{FE5C9E8B-8059-8257-659B-F0F55C827256}"/>
              </a:ext>
            </a:extLst>
          </p:cNvPr>
          <p:cNvPicPr>
            <a:picLocks noChangeAspect="1"/>
          </p:cNvPicPr>
          <p:nvPr/>
        </p:nvPicPr>
        <p:blipFill>
          <a:blip r:embed="rId6"/>
          <a:stretch>
            <a:fillRect/>
          </a:stretch>
        </p:blipFill>
        <p:spPr>
          <a:xfrm>
            <a:off x="3785683" y="4077730"/>
            <a:ext cx="1902146" cy="1245975"/>
          </a:xfrm>
          <a:prstGeom prst="rect">
            <a:avLst/>
          </a:prstGeom>
        </p:spPr>
      </p:pic>
      <p:cxnSp>
        <p:nvCxnSpPr>
          <p:cNvPr id="17" name="Straight Arrow Connector 16">
            <a:extLst>
              <a:ext uri="{FF2B5EF4-FFF2-40B4-BE49-F238E27FC236}">
                <a16:creationId xmlns:a16="http://schemas.microsoft.com/office/drawing/2014/main" id="{7B212454-8BA5-A880-1EF9-101D4F394554}"/>
              </a:ext>
            </a:extLst>
          </p:cNvPr>
          <p:cNvCxnSpPr>
            <a:cxnSpLocks/>
          </p:cNvCxnSpPr>
          <p:nvPr/>
        </p:nvCxnSpPr>
        <p:spPr>
          <a:xfrm flipV="1">
            <a:off x="2300162" y="4750879"/>
            <a:ext cx="1183888" cy="15465"/>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pic>
        <p:nvPicPr>
          <p:cNvPr id="18" name="Picture 17" descr="A close up of a pastry&#10;&#10;Description automatically generated">
            <a:extLst>
              <a:ext uri="{FF2B5EF4-FFF2-40B4-BE49-F238E27FC236}">
                <a16:creationId xmlns:a16="http://schemas.microsoft.com/office/drawing/2014/main" id="{0F276E81-4830-9F2C-BAED-85969E82984E}"/>
              </a:ext>
            </a:extLst>
          </p:cNvPr>
          <p:cNvPicPr>
            <a:picLocks noChangeAspect="1"/>
          </p:cNvPicPr>
          <p:nvPr/>
        </p:nvPicPr>
        <p:blipFill>
          <a:blip r:embed="rId7"/>
          <a:stretch>
            <a:fillRect/>
          </a:stretch>
        </p:blipFill>
        <p:spPr>
          <a:xfrm>
            <a:off x="149311" y="3955192"/>
            <a:ext cx="1966784" cy="1367482"/>
          </a:xfrm>
          <a:prstGeom prst="rect">
            <a:avLst/>
          </a:prstGeom>
        </p:spPr>
      </p:pic>
      <p:sp>
        <p:nvSpPr>
          <p:cNvPr id="19" name="TextBox 18">
            <a:extLst>
              <a:ext uri="{FF2B5EF4-FFF2-40B4-BE49-F238E27FC236}">
                <a16:creationId xmlns:a16="http://schemas.microsoft.com/office/drawing/2014/main" id="{1A95345C-DBAA-E7AD-4BBC-232A629C00BE}"/>
              </a:ext>
            </a:extLst>
          </p:cNvPr>
          <p:cNvSpPr txBox="1"/>
          <p:nvPr/>
        </p:nvSpPr>
        <p:spPr>
          <a:xfrm>
            <a:off x="7071332" y="4040547"/>
            <a:ext cx="4461993"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US">
                <a:latin typeface="Barlow"/>
              </a:rPr>
              <a:t>Try swapping a pastie for lunch with a homemade Tuscan cannellini bean soup, adding any leftover vegetables, parmesan cheese and toasted bread. </a:t>
            </a:r>
          </a:p>
        </p:txBody>
      </p:sp>
      <p:pic>
        <p:nvPicPr>
          <p:cNvPr id="20" name="Picture 19" descr="A close up of food&#10;&#10;Description automatically generated">
            <a:extLst>
              <a:ext uri="{FF2B5EF4-FFF2-40B4-BE49-F238E27FC236}">
                <a16:creationId xmlns:a16="http://schemas.microsoft.com/office/drawing/2014/main" id="{6B1845D5-EA7C-9DA2-F305-4A4339055524}"/>
              </a:ext>
            </a:extLst>
          </p:cNvPr>
          <p:cNvPicPr>
            <a:picLocks noChangeAspect="1"/>
          </p:cNvPicPr>
          <p:nvPr/>
        </p:nvPicPr>
        <p:blipFill>
          <a:blip r:embed="rId8"/>
          <a:stretch>
            <a:fillRect/>
          </a:stretch>
        </p:blipFill>
        <p:spPr>
          <a:xfrm>
            <a:off x="3722988" y="5488459"/>
            <a:ext cx="2037838" cy="1369542"/>
          </a:xfrm>
          <a:prstGeom prst="rect">
            <a:avLst/>
          </a:prstGeom>
        </p:spPr>
      </p:pic>
      <p:pic>
        <p:nvPicPr>
          <p:cNvPr id="21" name="Picture 20" descr="A plate of food with lemon wedges&#10;&#10;Description automatically generated">
            <a:extLst>
              <a:ext uri="{FF2B5EF4-FFF2-40B4-BE49-F238E27FC236}">
                <a16:creationId xmlns:a16="http://schemas.microsoft.com/office/drawing/2014/main" id="{EF69C5E6-6A89-838B-906C-BAC254C235C9}"/>
              </a:ext>
            </a:extLst>
          </p:cNvPr>
          <p:cNvPicPr>
            <a:picLocks noChangeAspect="1"/>
          </p:cNvPicPr>
          <p:nvPr/>
        </p:nvPicPr>
        <p:blipFill>
          <a:blip r:embed="rId9"/>
          <a:stretch>
            <a:fillRect/>
          </a:stretch>
        </p:blipFill>
        <p:spPr>
          <a:xfrm>
            <a:off x="74269" y="5493351"/>
            <a:ext cx="2034489" cy="1359759"/>
          </a:xfrm>
          <a:prstGeom prst="rect">
            <a:avLst/>
          </a:prstGeom>
        </p:spPr>
      </p:pic>
      <p:cxnSp>
        <p:nvCxnSpPr>
          <p:cNvPr id="22" name="Straight Arrow Connector 21">
            <a:extLst>
              <a:ext uri="{FF2B5EF4-FFF2-40B4-BE49-F238E27FC236}">
                <a16:creationId xmlns:a16="http://schemas.microsoft.com/office/drawing/2014/main" id="{E6E4C168-5B28-9D97-7CCA-0FFE3B43F791}"/>
              </a:ext>
            </a:extLst>
          </p:cNvPr>
          <p:cNvCxnSpPr>
            <a:cxnSpLocks/>
          </p:cNvCxnSpPr>
          <p:nvPr/>
        </p:nvCxnSpPr>
        <p:spPr>
          <a:xfrm flipV="1">
            <a:off x="2300162" y="6099825"/>
            <a:ext cx="1183888" cy="15465"/>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sp>
        <p:nvSpPr>
          <p:cNvPr id="25" name="TextBox 24">
            <a:extLst>
              <a:ext uri="{FF2B5EF4-FFF2-40B4-BE49-F238E27FC236}">
                <a16:creationId xmlns:a16="http://schemas.microsoft.com/office/drawing/2014/main" id="{B8D5C431-3015-8DD2-A00D-D6E3B2AB542F}"/>
              </a:ext>
            </a:extLst>
          </p:cNvPr>
          <p:cNvSpPr txBox="1"/>
          <p:nvPr/>
        </p:nvSpPr>
        <p:spPr>
          <a:xfrm>
            <a:off x="7071331" y="5520373"/>
            <a:ext cx="5025210"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US">
                <a:latin typeface="Barlow"/>
              </a:rPr>
              <a:t>Try swapping fish and chips at lunch with baked lemon chicken, toasted orzo and a side salad of lettuce, tomatoes, cucumbers and shallots.  </a:t>
            </a:r>
            <a:r>
              <a:rPr lang="en-US" sz="1400">
                <a:latin typeface="Barlow"/>
              </a:rPr>
              <a:t> (Karadsheh, 2023; Hyslop, 2015)</a:t>
            </a:r>
          </a:p>
        </p:txBody>
      </p:sp>
    </p:spTree>
    <p:extLst>
      <p:ext uri="{BB962C8B-B14F-4D97-AF65-F5344CB8AC3E}">
        <p14:creationId xmlns:p14="http://schemas.microsoft.com/office/powerpoint/2010/main" val="170369119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D2B783EE-0239-4717-BBEA-8C9EAC61C8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C8BC445-5B5A-62E1-D6C8-644FC72EEE43}"/>
              </a:ext>
            </a:extLst>
          </p:cNvPr>
          <p:cNvSpPr>
            <a:spLocks noGrp="1"/>
          </p:cNvSpPr>
          <p:nvPr>
            <p:ph type="title"/>
          </p:nvPr>
        </p:nvSpPr>
        <p:spPr>
          <a:xfrm>
            <a:off x="127001" y="7716"/>
            <a:ext cx="6139993" cy="1335860"/>
          </a:xfrm>
        </p:spPr>
        <p:txBody>
          <a:bodyPr>
            <a:normAutofit/>
          </a:bodyPr>
          <a:lstStyle/>
          <a:p>
            <a:r>
              <a:rPr lang="en-US" sz="3700"/>
              <a:t>Challenges of switching to the Mediterranean diet in the UK </a:t>
            </a:r>
          </a:p>
        </p:txBody>
      </p:sp>
      <p:pic>
        <p:nvPicPr>
          <p:cNvPr id="6" name="Content Placeholder 5" descr="A person holding a globe">
            <a:extLst>
              <a:ext uri="{FF2B5EF4-FFF2-40B4-BE49-F238E27FC236}">
                <a16:creationId xmlns:a16="http://schemas.microsoft.com/office/drawing/2014/main" id="{89F0F7C9-E2C5-31C4-DDC0-64F63CEEBA61}"/>
              </a:ext>
            </a:extLst>
          </p:cNvPr>
          <p:cNvPicPr>
            <a:picLocks noGrp="1" noChangeAspect="1"/>
          </p:cNvPicPr>
          <p:nvPr>
            <p:ph idx="1"/>
          </p:nvPr>
        </p:nvPicPr>
        <p:blipFill>
          <a:blip r:embed="rId3"/>
          <a:stretch>
            <a:fillRect/>
          </a:stretch>
        </p:blipFill>
        <p:spPr>
          <a:xfrm>
            <a:off x="782955" y="1629936"/>
            <a:ext cx="1446894" cy="906523"/>
          </a:xfrm>
        </p:spPr>
      </p:pic>
      <p:sp>
        <p:nvSpPr>
          <p:cNvPr id="12" name="Oval 11">
            <a:extLst>
              <a:ext uri="{FF2B5EF4-FFF2-40B4-BE49-F238E27FC236}">
                <a16:creationId xmlns:a16="http://schemas.microsoft.com/office/drawing/2014/main" id="{A7B99495-F43F-4D80-A44F-2CB4764EB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20569" y="1364732"/>
            <a:ext cx="947488" cy="921785"/>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pic>
        <p:nvPicPr>
          <p:cNvPr id="5" name="Picture 4" descr="A person holding a bowl of food&#10;&#10;Description automatically generated">
            <a:extLst>
              <a:ext uri="{FF2B5EF4-FFF2-40B4-BE49-F238E27FC236}">
                <a16:creationId xmlns:a16="http://schemas.microsoft.com/office/drawing/2014/main" id="{DA1CADAF-C387-925D-52DC-27CC8D1C73CF}"/>
              </a:ext>
            </a:extLst>
          </p:cNvPr>
          <p:cNvPicPr>
            <a:picLocks noChangeAspect="1"/>
          </p:cNvPicPr>
          <p:nvPr/>
        </p:nvPicPr>
        <p:blipFill>
          <a:blip r:embed="rId4"/>
          <a:srcRect l="14485" r="12243" b="1"/>
          <a:stretch/>
        </p:blipFill>
        <p:spPr>
          <a:xfrm>
            <a:off x="7901259" y="2727729"/>
            <a:ext cx="4290741" cy="4130271"/>
          </a:xfrm>
          <a:custGeom>
            <a:avLst/>
            <a:gdLst/>
            <a:ahLst/>
            <a:cxnLst/>
            <a:rect l="l" t="t" r="r" b="b"/>
            <a:pathLst>
              <a:path w="4290741" h="4130271">
                <a:moveTo>
                  <a:pt x="2503809" y="0"/>
                </a:moveTo>
                <a:cubicBezTo>
                  <a:pt x="3157405" y="0"/>
                  <a:pt x="3752509" y="250434"/>
                  <a:pt x="4198398" y="660580"/>
                </a:cubicBezTo>
                <a:lnTo>
                  <a:pt x="4290741" y="751286"/>
                </a:lnTo>
                <a:lnTo>
                  <a:pt x="4290741" y="4130271"/>
                </a:lnTo>
                <a:lnTo>
                  <a:pt x="604508" y="4130271"/>
                </a:lnTo>
                <a:lnTo>
                  <a:pt x="461940" y="3953232"/>
                </a:lnTo>
                <a:cubicBezTo>
                  <a:pt x="171051" y="3544183"/>
                  <a:pt x="0" y="3043971"/>
                  <a:pt x="0" y="2503809"/>
                </a:cubicBezTo>
                <a:cubicBezTo>
                  <a:pt x="0" y="1120992"/>
                  <a:pt x="1120992" y="0"/>
                  <a:pt x="2503809" y="0"/>
                </a:cubicBezTo>
                <a:close/>
              </a:path>
            </a:pathLst>
          </a:custGeom>
        </p:spPr>
      </p:pic>
      <p:sp>
        <p:nvSpPr>
          <p:cNvPr id="14" name="Arc 13">
            <a:extLst>
              <a:ext uri="{FF2B5EF4-FFF2-40B4-BE49-F238E27FC236}">
                <a16:creationId xmlns:a16="http://schemas.microsoft.com/office/drawing/2014/main" id="{70BEB1E7-2F88-40BC-B73D-42E5B6F80B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4759070" flipV="1">
            <a:off x="6034138" y="-673140"/>
            <a:ext cx="4021193" cy="4021193"/>
          </a:xfrm>
          <a:prstGeom prst="arc">
            <a:avLst>
              <a:gd name="adj1" fmla="val 16200000"/>
              <a:gd name="adj2" fmla="val 20093138"/>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pic>
        <p:nvPicPr>
          <p:cNvPr id="4" name="Picture 3" descr="A group of food on a table&#10;&#10;Description automatically generated">
            <a:extLst>
              <a:ext uri="{FF2B5EF4-FFF2-40B4-BE49-F238E27FC236}">
                <a16:creationId xmlns:a16="http://schemas.microsoft.com/office/drawing/2014/main" id="{8806C8E9-C946-8E92-57B4-BDE04FD62D8D}"/>
              </a:ext>
            </a:extLst>
          </p:cNvPr>
          <p:cNvPicPr>
            <a:picLocks noChangeAspect="1"/>
          </p:cNvPicPr>
          <p:nvPr/>
        </p:nvPicPr>
        <p:blipFill>
          <a:blip r:embed="rId5"/>
          <a:srcRect l="3820" r="18411" b="-1"/>
          <a:stretch/>
        </p:blipFill>
        <p:spPr>
          <a:xfrm>
            <a:off x="6282202" y="1"/>
            <a:ext cx="3519312" cy="3007909"/>
          </a:xfrm>
          <a:custGeom>
            <a:avLst/>
            <a:gdLst/>
            <a:ahLst/>
            <a:cxnLst/>
            <a:rect l="l" t="t" r="r" b="b"/>
            <a:pathLst>
              <a:path w="3519312" h="3007909">
                <a:moveTo>
                  <a:pt x="519780" y="0"/>
                </a:moveTo>
                <a:lnTo>
                  <a:pt x="2999532" y="0"/>
                </a:lnTo>
                <a:lnTo>
                  <a:pt x="3003921" y="3989"/>
                </a:lnTo>
                <a:cubicBezTo>
                  <a:pt x="3322356" y="322424"/>
                  <a:pt x="3519312" y="762338"/>
                  <a:pt x="3519312" y="1248253"/>
                </a:cubicBezTo>
                <a:cubicBezTo>
                  <a:pt x="3519312" y="2220084"/>
                  <a:pt x="2731487" y="3007909"/>
                  <a:pt x="1759656" y="3007909"/>
                </a:cubicBezTo>
                <a:cubicBezTo>
                  <a:pt x="787826" y="3007909"/>
                  <a:pt x="0" y="2220084"/>
                  <a:pt x="0" y="1248253"/>
                </a:cubicBezTo>
                <a:cubicBezTo>
                  <a:pt x="0" y="762338"/>
                  <a:pt x="196957" y="322424"/>
                  <a:pt x="515392" y="3989"/>
                </a:cubicBezTo>
                <a:close/>
              </a:path>
            </a:pathLst>
          </a:custGeom>
        </p:spPr>
      </p:pic>
      <p:sp>
        <p:nvSpPr>
          <p:cNvPr id="7" name="TextBox 6">
            <a:extLst>
              <a:ext uri="{FF2B5EF4-FFF2-40B4-BE49-F238E27FC236}">
                <a16:creationId xmlns:a16="http://schemas.microsoft.com/office/drawing/2014/main" id="{9C5E6EF4-1E07-3455-5717-2470A0405928}"/>
              </a:ext>
            </a:extLst>
          </p:cNvPr>
          <p:cNvSpPr txBox="1"/>
          <p:nvPr/>
        </p:nvSpPr>
        <p:spPr>
          <a:xfrm>
            <a:off x="125964" y="2765082"/>
            <a:ext cx="3072772" cy="221599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US"/>
              <a:t>Cultural differences and cultural identity, significant impact on food choices. </a:t>
            </a:r>
          </a:p>
          <a:p>
            <a:pPr marL="285750" indent="-285750">
              <a:buFont typeface="Arial"/>
              <a:buChar char="•"/>
            </a:pPr>
            <a:r>
              <a:rPr lang="en-US"/>
              <a:t>Attachment to a western diet, makes dietary  change challenging. </a:t>
            </a:r>
          </a:p>
          <a:p>
            <a:pPr marL="285750" indent="-285750">
              <a:buFont typeface="Arial"/>
              <a:buChar char="•"/>
            </a:pPr>
            <a:endParaRPr lang="en-US" sz="1200"/>
          </a:p>
        </p:txBody>
      </p:sp>
      <p:pic>
        <p:nvPicPr>
          <p:cNvPr id="8" name="Picture 7" descr="Top vide of a white alarm clock on a yellow and orange surface">
            <a:extLst>
              <a:ext uri="{FF2B5EF4-FFF2-40B4-BE49-F238E27FC236}">
                <a16:creationId xmlns:a16="http://schemas.microsoft.com/office/drawing/2014/main" id="{B597FA05-1830-8D9B-230D-87790733D17F}"/>
              </a:ext>
            </a:extLst>
          </p:cNvPr>
          <p:cNvPicPr>
            <a:picLocks noChangeAspect="1"/>
          </p:cNvPicPr>
          <p:nvPr/>
        </p:nvPicPr>
        <p:blipFill>
          <a:blip r:embed="rId6"/>
          <a:stretch>
            <a:fillRect/>
          </a:stretch>
        </p:blipFill>
        <p:spPr>
          <a:xfrm>
            <a:off x="3987800" y="1568237"/>
            <a:ext cx="1397686" cy="967341"/>
          </a:xfrm>
          <a:prstGeom prst="rect">
            <a:avLst/>
          </a:prstGeom>
        </p:spPr>
      </p:pic>
      <p:sp>
        <p:nvSpPr>
          <p:cNvPr id="9" name="TextBox 8">
            <a:extLst>
              <a:ext uri="{FF2B5EF4-FFF2-40B4-BE49-F238E27FC236}">
                <a16:creationId xmlns:a16="http://schemas.microsoft.com/office/drawing/2014/main" id="{D517A353-678D-8CFA-2CEB-A863EE83B0B2}"/>
              </a:ext>
            </a:extLst>
          </p:cNvPr>
          <p:cNvSpPr txBox="1"/>
          <p:nvPr/>
        </p:nvSpPr>
        <p:spPr>
          <a:xfrm>
            <a:off x="3234157" y="2754201"/>
            <a:ext cx="4061590" cy="221599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US"/>
              <a:t>Time creates a barrier to the adherence of the diet, society in UK with full-time employment, commitments and busy family life.</a:t>
            </a:r>
          </a:p>
          <a:p>
            <a:pPr marL="285750" indent="-285750">
              <a:buFont typeface="Arial"/>
              <a:buChar char="•"/>
            </a:pPr>
            <a:r>
              <a:rPr lang="en-US"/>
              <a:t>COM-B model of behavior, highlighted a lack of time to prepare meals and cook from fresh. </a:t>
            </a:r>
          </a:p>
          <a:p>
            <a:pPr marL="285750" indent="-285750">
              <a:buFont typeface="Arial"/>
              <a:buChar char="•"/>
            </a:pPr>
            <a:endParaRPr lang="en-US" sz="1200"/>
          </a:p>
        </p:txBody>
      </p:sp>
      <p:sp>
        <p:nvSpPr>
          <p:cNvPr id="11" name="TextBox 10">
            <a:extLst>
              <a:ext uri="{FF2B5EF4-FFF2-40B4-BE49-F238E27FC236}">
                <a16:creationId xmlns:a16="http://schemas.microsoft.com/office/drawing/2014/main" id="{D0340D53-7C58-B239-4DE1-C9892EFE7BCE}"/>
              </a:ext>
            </a:extLst>
          </p:cNvPr>
          <p:cNvSpPr txBox="1"/>
          <p:nvPr/>
        </p:nvSpPr>
        <p:spPr>
          <a:xfrm>
            <a:off x="188246" y="5151875"/>
            <a:ext cx="7598402" cy="184665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US"/>
              <a:t>Guidance and education is needed to be delivered by those in a Public Health role, to provide a tailored individual adaptation of the Mediterranean dietary pattern. </a:t>
            </a:r>
          </a:p>
          <a:p>
            <a:pPr marL="285750" indent="-285750">
              <a:buFont typeface="Arial"/>
              <a:buChar char="•"/>
            </a:pPr>
            <a:r>
              <a:rPr lang="en-US"/>
              <a:t>Further research is needed to understand specific barriers to implement intervention for change.  </a:t>
            </a:r>
            <a:r>
              <a:rPr lang="en-US" sz="1200">
                <a:ea typeface="+mn-lt"/>
                <a:cs typeface="+mn-lt"/>
              </a:rPr>
              <a:t>(Moore </a:t>
            </a:r>
            <a:r>
              <a:rPr lang="en-US" sz="1200" i="1">
                <a:ea typeface="+mn-lt"/>
                <a:cs typeface="+mn-lt"/>
              </a:rPr>
              <a:t>et al</a:t>
            </a:r>
            <a:r>
              <a:rPr lang="en-US" sz="1200">
                <a:ea typeface="+mn-lt"/>
                <a:cs typeface="+mn-lt"/>
              </a:rPr>
              <a:t>., 2018; Timlin, McCormack and Simpson, 2020; Middleton </a:t>
            </a:r>
            <a:r>
              <a:rPr lang="en-US" sz="1200" i="1">
                <a:ea typeface="+mn-lt"/>
                <a:cs typeface="+mn-lt"/>
              </a:rPr>
              <a:t>et al., 2</a:t>
            </a:r>
            <a:r>
              <a:rPr lang="en-US" sz="1200">
                <a:ea typeface="+mn-lt"/>
                <a:cs typeface="+mn-lt"/>
              </a:rPr>
              <a:t>015)</a:t>
            </a:r>
          </a:p>
          <a:p>
            <a:pPr marL="285750" indent="-285750">
              <a:buFont typeface="Arial"/>
              <a:buChar char="•"/>
            </a:pPr>
            <a:endParaRPr lang="en-US" sz="1200">
              <a:ea typeface="+mn-lt"/>
              <a:cs typeface="+mn-lt"/>
            </a:endParaRPr>
          </a:p>
        </p:txBody>
      </p:sp>
    </p:spTree>
    <p:extLst>
      <p:ext uri="{BB962C8B-B14F-4D97-AF65-F5344CB8AC3E}">
        <p14:creationId xmlns:p14="http://schemas.microsoft.com/office/powerpoint/2010/main" val="332563600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5" name="Rectangle 44">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Picture 7" descr="Vegetables and fruits in a row">
            <a:extLst>
              <a:ext uri="{FF2B5EF4-FFF2-40B4-BE49-F238E27FC236}">
                <a16:creationId xmlns:a16="http://schemas.microsoft.com/office/drawing/2014/main" id="{37587F1B-06E2-10BE-DAC1-A3DEAE00C010}"/>
              </a:ext>
            </a:extLst>
          </p:cNvPr>
          <p:cNvPicPr>
            <a:picLocks noChangeAspect="1"/>
          </p:cNvPicPr>
          <p:nvPr/>
        </p:nvPicPr>
        <p:blipFill>
          <a:blip r:embed="rId3"/>
          <a:srcRect r="5882" b="-1"/>
          <a:stretch/>
        </p:blipFill>
        <p:spPr>
          <a:xfrm>
            <a:off x="1" y="10"/>
            <a:ext cx="9669642" cy="6857990"/>
          </a:xfrm>
          <a:prstGeom prst="rect">
            <a:avLst/>
          </a:prstGeom>
        </p:spPr>
      </p:pic>
      <p:sp>
        <p:nvSpPr>
          <p:cNvPr id="46" name="Rectangle 45">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itle 4">
            <a:extLst>
              <a:ext uri="{FF2B5EF4-FFF2-40B4-BE49-F238E27FC236}">
                <a16:creationId xmlns:a16="http://schemas.microsoft.com/office/drawing/2014/main" id="{51FFE69C-07EB-B2EB-A29C-F7FBF60BDC7D}"/>
              </a:ext>
            </a:extLst>
          </p:cNvPr>
          <p:cNvSpPr>
            <a:spLocks noGrp="1"/>
          </p:cNvSpPr>
          <p:nvPr>
            <p:ph type="title"/>
          </p:nvPr>
        </p:nvSpPr>
        <p:spPr>
          <a:xfrm>
            <a:off x="7531610" y="365125"/>
            <a:ext cx="3822189" cy="1899912"/>
          </a:xfrm>
        </p:spPr>
        <p:txBody>
          <a:bodyPr>
            <a:normAutofit/>
          </a:bodyPr>
          <a:lstStyle/>
          <a:p>
            <a:r>
              <a:rPr lang="en-GB" sz="4000" b="1" u="sng"/>
              <a:t>CONCLUSION</a:t>
            </a:r>
          </a:p>
        </p:txBody>
      </p:sp>
      <p:sp>
        <p:nvSpPr>
          <p:cNvPr id="6" name="Content Placeholder 5">
            <a:extLst>
              <a:ext uri="{FF2B5EF4-FFF2-40B4-BE49-F238E27FC236}">
                <a16:creationId xmlns:a16="http://schemas.microsoft.com/office/drawing/2014/main" id="{D61A07E1-10AF-922A-2E59-8B0D46BB602B}"/>
              </a:ext>
            </a:extLst>
          </p:cNvPr>
          <p:cNvSpPr>
            <a:spLocks noGrp="1"/>
          </p:cNvSpPr>
          <p:nvPr>
            <p:ph idx="1"/>
          </p:nvPr>
        </p:nvSpPr>
        <p:spPr>
          <a:xfrm>
            <a:off x="7531610" y="2434201"/>
            <a:ext cx="3822189" cy="3742762"/>
          </a:xfrm>
        </p:spPr>
        <p:txBody>
          <a:bodyPr>
            <a:normAutofit/>
          </a:bodyPr>
          <a:lstStyle/>
          <a:p>
            <a:pPr marL="0" indent="0">
              <a:buNone/>
            </a:pPr>
            <a:r>
              <a:rPr lang="en-GB" sz="1900" b="0" i="0">
                <a:effectLst/>
                <a:latin typeface="Roboto" panose="02000000000000000000" pitchFamily="2" charset="0"/>
              </a:rPr>
              <a:t>The Mediterranean diet is a concept that embraces biodiversity, sustainability, quality, palatability, health, and cultural aspects and heritage. Safeguarding the Mediterranean diet as a system should be the driving force behind responsible, local, and sustainable consumption, as a model of a sustainable development </a:t>
            </a:r>
          </a:p>
          <a:p>
            <a:pPr marL="0" indent="0">
              <a:buNone/>
            </a:pPr>
            <a:r>
              <a:rPr lang="en-GB" sz="1900" b="0" i="0">
                <a:effectLst/>
                <a:latin typeface="Roboto" panose="02000000000000000000" pitchFamily="2" charset="0"/>
              </a:rPr>
              <a:t>(Medina, 2021).</a:t>
            </a:r>
            <a:endParaRPr lang="en-GB" sz="1900"/>
          </a:p>
        </p:txBody>
      </p:sp>
    </p:spTree>
    <p:extLst>
      <p:ext uri="{BB962C8B-B14F-4D97-AF65-F5344CB8AC3E}">
        <p14:creationId xmlns:p14="http://schemas.microsoft.com/office/powerpoint/2010/main" val="260997593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Slide Background">
            <a:extLst>
              <a:ext uri="{FF2B5EF4-FFF2-40B4-BE49-F238E27FC236}">
                <a16:creationId xmlns:a16="http://schemas.microsoft.com/office/drawing/2014/main" id="{3ECBE1F1-D69B-4AFA-ABD5-8E41720EF6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descr="Buckwheat in terracotta bowl on wooden table">
            <a:extLst>
              <a:ext uri="{FF2B5EF4-FFF2-40B4-BE49-F238E27FC236}">
                <a16:creationId xmlns:a16="http://schemas.microsoft.com/office/drawing/2014/main" id="{E947F066-5211-09D1-8A2B-0A5999073EDA}"/>
              </a:ext>
            </a:extLst>
          </p:cNvPr>
          <p:cNvPicPr>
            <a:picLocks noChangeAspect="1"/>
          </p:cNvPicPr>
          <p:nvPr/>
        </p:nvPicPr>
        <p:blipFill>
          <a:blip r:embed="rId2"/>
          <a:srcRect l="10494" r="37439" b="-1"/>
          <a:stretch/>
        </p:blipFill>
        <p:spPr>
          <a:xfrm>
            <a:off x="-1" y="-2"/>
            <a:ext cx="5410198" cy="6858002"/>
          </a:xfrm>
          <a:prstGeom prst="rect">
            <a:avLst/>
          </a:prstGeom>
        </p:spPr>
      </p:pic>
      <p:sp useBgFill="1">
        <p:nvSpPr>
          <p:cNvPr id="12" name="Rectangle 11">
            <a:extLst>
              <a:ext uri="{FF2B5EF4-FFF2-40B4-BE49-F238E27FC236}">
                <a16:creationId xmlns:a16="http://schemas.microsoft.com/office/drawing/2014/main" id="{603A6265-E10C-4B85-9C20-E75FCAF9CC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0197" y="-1"/>
            <a:ext cx="6781802" cy="2286000"/>
          </a:xfrm>
          <a:prstGeom prst="rect">
            <a:avLst/>
          </a:prstGeom>
          <a:ln>
            <a:noFill/>
          </a:ln>
          <a:effectLst>
            <a:outerShdw blurRad="355600" dist="152400" sx="95000" sy="95000" algn="t" rotWithShape="0">
              <a:srgbClr val="000000">
                <a:alpha val="29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a:extLst>
              <a:ext uri="{FF2B5EF4-FFF2-40B4-BE49-F238E27FC236}">
                <a16:creationId xmlns:a16="http://schemas.microsoft.com/office/drawing/2014/main" id="{E1824760-7A6C-945E-CF7B-4FAE6EF89946}"/>
              </a:ext>
            </a:extLst>
          </p:cNvPr>
          <p:cNvSpPr>
            <a:spLocks noGrp="1"/>
          </p:cNvSpPr>
          <p:nvPr>
            <p:ph type="title"/>
          </p:nvPr>
        </p:nvSpPr>
        <p:spPr>
          <a:xfrm>
            <a:off x="6115317" y="776748"/>
            <a:ext cx="5464968" cy="1188238"/>
          </a:xfrm>
        </p:spPr>
        <p:txBody>
          <a:bodyPr vert="horz" lIns="91440" tIns="45720" rIns="91440" bIns="45720" rtlCol="0" anchor="ctr">
            <a:normAutofit fontScale="90000"/>
          </a:bodyPr>
          <a:lstStyle/>
          <a:p>
            <a:pPr algn="ctr"/>
            <a:r>
              <a:rPr lang="en-US" b="1"/>
              <a:t>QUIZ- PART 1:</a:t>
            </a:r>
            <a:br>
              <a:rPr lang="en-US" b="1"/>
            </a:br>
            <a:r>
              <a:rPr lang="en-US" b="1" u="sng">
                <a:effectLst/>
              </a:rPr>
              <a:t>FIBRE IN THE MEDITERRANEAN DIET</a:t>
            </a:r>
            <a:br>
              <a:rPr lang="en-US" sz="4000" u="sng">
                <a:effectLst/>
              </a:rPr>
            </a:br>
            <a:endParaRPr lang="en-US" sz="4000"/>
          </a:p>
        </p:txBody>
      </p:sp>
      <p:sp>
        <p:nvSpPr>
          <p:cNvPr id="3" name="TextBox 2">
            <a:extLst>
              <a:ext uri="{FF2B5EF4-FFF2-40B4-BE49-F238E27FC236}">
                <a16:creationId xmlns:a16="http://schemas.microsoft.com/office/drawing/2014/main" id="{6167E415-E219-E8AC-53AB-6C147D373D8A}"/>
              </a:ext>
            </a:extLst>
          </p:cNvPr>
          <p:cNvSpPr txBox="1"/>
          <p:nvPr/>
        </p:nvSpPr>
        <p:spPr>
          <a:xfrm>
            <a:off x="6115317" y="2900516"/>
            <a:ext cx="5247340" cy="3339561"/>
          </a:xfrm>
          <a:prstGeom prst="rect">
            <a:avLst/>
          </a:prstGeom>
        </p:spPr>
        <p:txBody>
          <a:bodyPr vert="horz" lIns="91440" tIns="45720" rIns="91440" bIns="45720" rtlCol="0" anchor="ctr">
            <a:normAutofit/>
          </a:bodyPr>
          <a:lstStyle/>
          <a:p>
            <a:pPr algn="ctr">
              <a:lnSpc>
                <a:spcPct val="90000"/>
              </a:lnSpc>
              <a:spcAft>
                <a:spcPts val="800"/>
              </a:spcAft>
            </a:pPr>
            <a:endParaRPr lang="en-US" sz="1400" u="sng">
              <a:effectLst/>
            </a:endParaRPr>
          </a:p>
          <a:p>
            <a:pPr marL="457200" lvl="0" indent="-342900">
              <a:lnSpc>
                <a:spcPct val="90000"/>
              </a:lnSpc>
              <a:spcAft>
                <a:spcPts val="800"/>
              </a:spcAft>
              <a:buSzPts val="1000"/>
              <a:buFont typeface="+mj-lt"/>
              <a:buAutoNum type="arabicPeriod"/>
              <a:tabLst>
                <a:tab pos="457200" algn="l"/>
              </a:tabLst>
            </a:pPr>
            <a:r>
              <a:rPr lang="en-US" sz="1600"/>
              <a:t>This</a:t>
            </a:r>
            <a:r>
              <a:rPr lang="en-US" sz="1600">
                <a:effectLst/>
              </a:rPr>
              <a:t> whole grain is common in Mediterranean cuisine </a:t>
            </a:r>
            <a:r>
              <a:rPr lang="en-US" sz="1600"/>
              <a:t>and</a:t>
            </a:r>
            <a:r>
              <a:rPr lang="en-US" sz="1600">
                <a:effectLst/>
              </a:rPr>
              <a:t> can be used in salads, like tabbouleh.</a:t>
            </a:r>
            <a:endParaRPr lang="en-US" sz="1600"/>
          </a:p>
          <a:p>
            <a:pPr marL="457200" lvl="0" indent="-342900">
              <a:lnSpc>
                <a:spcPct val="90000"/>
              </a:lnSpc>
              <a:spcAft>
                <a:spcPts val="800"/>
              </a:spcAft>
              <a:buSzPts val="1000"/>
              <a:buFont typeface="+mj-lt"/>
              <a:buAutoNum type="arabicPeriod"/>
              <a:tabLst>
                <a:tab pos="457200" algn="l"/>
              </a:tabLst>
            </a:pPr>
            <a:r>
              <a:rPr lang="en-US" sz="1600">
                <a:effectLst/>
              </a:rPr>
              <a:t> This traditional flatbread </a:t>
            </a:r>
            <a:r>
              <a:rPr lang="en-US" sz="1600"/>
              <a:t>is </a:t>
            </a:r>
            <a:r>
              <a:rPr lang="en-US" sz="1600">
                <a:effectLst/>
              </a:rPr>
              <a:t>made from whole grains and is popular in Greece.</a:t>
            </a:r>
          </a:p>
          <a:p>
            <a:pPr marL="457200" indent="-342900">
              <a:lnSpc>
                <a:spcPct val="90000"/>
              </a:lnSpc>
              <a:spcAft>
                <a:spcPts val="800"/>
              </a:spcAft>
              <a:buSzPts val="1000"/>
              <a:buFont typeface="+mj-lt"/>
              <a:buAutoNum type="arabicPeriod"/>
              <a:tabLst>
                <a:tab pos="457200" algn="l"/>
              </a:tabLst>
            </a:pPr>
            <a:r>
              <a:rPr lang="en-US" sz="1600">
                <a:effectLst/>
              </a:rPr>
              <a:t>Which nut, popular in the Med diet, is the highest in </a:t>
            </a:r>
            <a:r>
              <a:rPr lang="en-US" sz="1600" err="1">
                <a:effectLst/>
              </a:rPr>
              <a:t>fibre</a:t>
            </a:r>
            <a:r>
              <a:rPr lang="en-US" sz="1600">
                <a:effectLst/>
              </a:rPr>
              <a:t>, niacin, </a:t>
            </a:r>
            <a:r>
              <a:rPr lang="en-US" sz="1600"/>
              <a:t>v</a:t>
            </a:r>
            <a:r>
              <a:rPr lang="en-US" sz="1600">
                <a:effectLst/>
              </a:rPr>
              <a:t>itamin E, calcium and protein?</a:t>
            </a:r>
            <a:endParaRPr lang="en-US" sz="1600"/>
          </a:p>
          <a:p>
            <a:pPr marL="457200" indent="-342900">
              <a:lnSpc>
                <a:spcPct val="90000"/>
              </a:lnSpc>
              <a:spcAft>
                <a:spcPts val="800"/>
              </a:spcAft>
              <a:buSzPts val="1000"/>
              <a:buFont typeface="+mj-lt"/>
              <a:buAutoNum type="arabicPeriod"/>
              <a:tabLst>
                <a:tab pos="457200" algn="l"/>
              </a:tabLst>
            </a:pPr>
            <a:r>
              <a:rPr lang="en-US" sz="1600">
                <a:effectLst/>
              </a:rPr>
              <a:t> This legume is very popular in Mediterranean diets, especially in Greece, Turkey, and Morocco. </a:t>
            </a:r>
          </a:p>
          <a:p>
            <a:pPr marL="457200" indent="-342900">
              <a:lnSpc>
                <a:spcPct val="90000"/>
              </a:lnSpc>
              <a:spcAft>
                <a:spcPts val="800"/>
              </a:spcAft>
              <a:buSzPts val="1000"/>
              <a:buFont typeface="+mj-lt"/>
              <a:buAutoNum type="arabicPeriod"/>
              <a:tabLst>
                <a:tab pos="457200" algn="l"/>
              </a:tabLst>
            </a:pPr>
            <a:r>
              <a:rPr lang="en-US" sz="1600">
                <a:effectLst/>
              </a:rPr>
              <a:t>Which popular type of legume in the Mediterranean diet comes in brown, green, black, red, yellow</a:t>
            </a:r>
            <a:r>
              <a:rPr lang="en-US" sz="1600"/>
              <a:t>?</a:t>
            </a:r>
            <a:endParaRPr lang="en-US" sz="1600">
              <a:effectLst/>
            </a:endParaRPr>
          </a:p>
          <a:p>
            <a:pPr marL="342900" indent="-228600">
              <a:lnSpc>
                <a:spcPct val="90000"/>
              </a:lnSpc>
              <a:spcAft>
                <a:spcPts val="800"/>
              </a:spcAft>
              <a:buSzPts val="1000"/>
              <a:buFont typeface="Arial" panose="020B0604020202020204" pitchFamily="34" charset="0"/>
              <a:buChar char="•"/>
              <a:tabLst>
                <a:tab pos="457200" algn="l"/>
              </a:tabLst>
            </a:pPr>
            <a:endParaRPr lang="en-US" sz="1400">
              <a:effectLst/>
            </a:endParaRPr>
          </a:p>
          <a:p>
            <a:pPr marL="342900" indent="-228600">
              <a:lnSpc>
                <a:spcPct val="90000"/>
              </a:lnSpc>
              <a:spcAft>
                <a:spcPts val="800"/>
              </a:spcAft>
              <a:buSzPts val="1000"/>
              <a:buFont typeface="Arial" panose="020B0604020202020204" pitchFamily="34" charset="0"/>
              <a:buChar char="•"/>
              <a:tabLst>
                <a:tab pos="457200" algn="l"/>
              </a:tabLst>
            </a:pPr>
            <a:endParaRPr lang="en-US" sz="1400" i="1">
              <a:effectLst/>
            </a:endParaRPr>
          </a:p>
          <a:p>
            <a:pPr marL="342900" lvl="0" indent="-228600">
              <a:lnSpc>
                <a:spcPct val="90000"/>
              </a:lnSpc>
              <a:spcAft>
                <a:spcPts val="800"/>
              </a:spcAft>
              <a:buSzPts val="1000"/>
              <a:buFont typeface="Arial" panose="020B0604020202020204" pitchFamily="34" charset="0"/>
              <a:buChar char="•"/>
              <a:tabLst>
                <a:tab pos="457200" algn="l"/>
              </a:tabLst>
            </a:pPr>
            <a:endParaRPr lang="en-US" sz="1400">
              <a:effectLst/>
            </a:endParaRPr>
          </a:p>
          <a:p>
            <a:pPr marL="342900" indent="-228600">
              <a:lnSpc>
                <a:spcPct val="90000"/>
              </a:lnSpc>
              <a:spcAft>
                <a:spcPts val="800"/>
              </a:spcAft>
              <a:buSzPts val="1000"/>
              <a:buFont typeface="Arial" panose="020B0604020202020204" pitchFamily="34" charset="0"/>
              <a:buChar char="•"/>
              <a:tabLst>
                <a:tab pos="457200" algn="l"/>
              </a:tabLst>
            </a:pPr>
            <a:endParaRPr lang="en-US" sz="1400">
              <a:effectLst/>
            </a:endParaRPr>
          </a:p>
          <a:p>
            <a:pPr marL="342900" lvl="0" indent="-228600">
              <a:lnSpc>
                <a:spcPct val="90000"/>
              </a:lnSpc>
              <a:spcAft>
                <a:spcPts val="800"/>
              </a:spcAft>
              <a:buSzPts val="1000"/>
              <a:buFont typeface="Arial" panose="020B0604020202020204" pitchFamily="34" charset="0"/>
              <a:buChar char="•"/>
              <a:tabLst>
                <a:tab pos="457200" algn="l"/>
              </a:tabLst>
            </a:pPr>
            <a:endParaRPr lang="en-US" sz="1400" i="1">
              <a:effectLst/>
            </a:endParaRPr>
          </a:p>
        </p:txBody>
      </p:sp>
    </p:spTree>
    <p:extLst>
      <p:ext uri="{BB962C8B-B14F-4D97-AF65-F5344CB8AC3E}">
        <p14:creationId xmlns:p14="http://schemas.microsoft.com/office/powerpoint/2010/main" val="358587441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Slide Background">
            <a:extLst>
              <a:ext uri="{FF2B5EF4-FFF2-40B4-BE49-F238E27FC236}">
                <a16:creationId xmlns:a16="http://schemas.microsoft.com/office/drawing/2014/main" id="{3ECBE1F1-D69B-4AFA-ABD5-8E41720EF6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descr="Assorted vegetables and fruits">
            <a:extLst>
              <a:ext uri="{FF2B5EF4-FFF2-40B4-BE49-F238E27FC236}">
                <a16:creationId xmlns:a16="http://schemas.microsoft.com/office/drawing/2014/main" id="{1DB48E93-B1A4-AE90-8066-F42E719FB272}"/>
              </a:ext>
            </a:extLst>
          </p:cNvPr>
          <p:cNvPicPr>
            <a:picLocks noChangeAspect="1"/>
          </p:cNvPicPr>
          <p:nvPr/>
        </p:nvPicPr>
        <p:blipFill>
          <a:blip r:embed="rId2"/>
          <a:srcRect l="29812" r="17529" b="-2"/>
          <a:stretch/>
        </p:blipFill>
        <p:spPr>
          <a:xfrm>
            <a:off x="-1" y="-2"/>
            <a:ext cx="5410198" cy="6858002"/>
          </a:xfrm>
          <a:prstGeom prst="rect">
            <a:avLst/>
          </a:prstGeom>
        </p:spPr>
      </p:pic>
      <p:sp useBgFill="1">
        <p:nvSpPr>
          <p:cNvPr id="12" name="Rectangle 11">
            <a:extLst>
              <a:ext uri="{FF2B5EF4-FFF2-40B4-BE49-F238E27FC236}">
                <a16:creationId xmlns:a16="http://schemas.microsoft.com/office/drawing/2014/main" id="{603A6265-E10C-4B85-9C20-E75FCAF9CC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0197" y="-1"/>
            <a:ext cx="6781802" cy="2286000"/>
          </a:xfrm>
          <a:prstGeom prst="rect">
            <a:avLst/>
          </a:prstGeom>
          <a:ln>
            <a:noFill/>
          </a:ln>
          <a:effectLst>
            <a:outerShdw blurRad="355600" dist="152400" sx="95000" sy="95000" algn="t" rotWithShape="0">
              <a:srgbClr val="000000">
                <a:alpha val="29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a:extLst>
              <a:ext uri="{FF2B5EF4-FFF2-40B4-BE49-F238E27FC236}">
                <a16:creationId xmlns:a16="http://schemas.microsoft.com/office/drawing/2014/main" id="{13C97C69-C1FF-321B-B097-1ED03B74EB2E}"/>
              </a:ext>
            </a:extLst>
          </p:cNvPr>
          <p:cNvSpPr>
            <a:spLocks noGrp="1"/>
          </p:cNvSpPr>
          <p:nvPr>
            <p:ph type="title"/>
          </p:nvPr>
        </p:nvSpPr>
        <p:spPr>
          <a:xfrm>
            <a:off x="6115317" y="405685"/>
            <a:ext cx="5464968" cy="1559301"/>
          </a:xfrm>
        </p:spPr>
        <p:txBody>
          <a:bodyPr vert="horz" lIns="91440" tIns="45720" rIns="91440" bIns="45720" rtlCol="0" anchor="ctr">
            <a:normAutofit fontScale="90000"/>
          </a:bodyPr>
          <a:lstStyle/>
          <a:p>
            <a:pPr algn="ctr"/>
            <a:r>
              <a:rPr lang="en-US" sz="4000" b="1"/>
              <a:t>QUIZ- PART 2:</a:t>
            </a:r>
            <a:br>
              <a:rPr lang="en-US" sz="4000" b="1"/>
            </a:br>
            <a:r>
              <a:rPr lang="en-US" sz="4000" b="1" u="sng"/>
              <a:t>NUTRIENTS IN THE MEDITERRANEAN DIET </a:t>
            </a:r>
          </a:p>
        </p:txBody>
      </p:sp>
      <p:sp>
        <p:nvSpPr>
          <p:cNvPr id="3" name="TextBox 2">
            <a:extLst>
              <a:ext uri="{FF2B5EF4-FFF2-40B4-BE49-F238E27FC236}">
                <a16:creationId xmlns:a16="http://schemas.microsoft.com/office/drawing/2014/main" id="{85638608-83C4-0A27-74A8-65FBCDBB771D}"/>
              </a:ext>
            </a:extLst>
          </p:cNvPr>
          <p:cNvSpPr txBox="1"/>
          <p:nvPr/>
        </p:nvSpPr>
        <p:spPr>
          <a:xfrm>
            <a:off x="6115317" y="2370671"/>
            <a:ext cx="5247340" cy="3839910"/>
          </a:xfrm>
          <a:prstGeom prst="rect">
            <a:avLst/>
          </a:prstGeom>
        </p:spPr>
        <p:txBody>
          <a:bodyPr vert="horz" lIns="91440" tIns="45720" rIns="91440" bIns="45720" rtlCol="0" anchor="ctr">
            <a:normAutofit/>
          </a:bodyPr>
          <a:lstStyle/>
          <a:p>
            <a:pPr marL="457200" lvl="0" indent="-342900">
              <a:lnSpc>
                <a:spcPct val="90000"/>
              </a:lnSpc>
              <a:spcAft>
                <a:spcPts val="800"/>
              </a:spcAft>
              <a:buSzPts val="1000"/>
              <a:buFont typeface="+mj-lt"/>
              <a:buAutoNum type="arabicPeriod"/>
              <a:tabLst>
                <a:tab pos="457200" algn="l"/>
              </a:tabLst>
            </a:pPr>
            <a:r>
              <a:rPr lang="en-US" sz="1600">
                <a:effectLst/>
              </a:rPr>
              <a:t> This nutrient found in vegetables and fruits helps improve digestion and manage weight. </a:t>
            </a:r>
            <a:endParaRPr lang="en-US" sz="1600" i="1"/>
          </a:p>
          <a:p>
            <a:pPr marL="457200" lvl="0" indent="-342900">
              <a:lnSpc>
                <a:spcPct val="90000"/>
              </a:lnSpc>
              <a:spcAft>
                <a:spcPts val="800"/>
              </a:spcAft>
              <a:buSzPts val="1000"/>
              <a:buFont typeface="+mj-lt"/>
              <a:buAutoNum type="arabicPeriod"/>
              <a:tabLst>
                <a:tab pos="457200" algn="l"/>
              </a:tabLst>
            </a:pPr>
            <a:r>
              <a:rPr lang="en-US" sz="1600">
                <a:effectLst/>
              </a:rPr>
              <a:t>Which vitamin, commonly found in Mediterranean fruits like oranges and lemons, boosts immune health? </a:t>
            </a:r>
          </a:p>
          <a:p>
            <a:pPr marL="457200" lvl="0" indent="-342900">
              <a:lnSpc>
                <a:spcPct val="90000"/>
              </a:lnSpc>
              <a:spcAft>
                <a:spcPts val="800"/>
              </a:spcAft>
              <a:buSzPts val="1000"/>
              <a:buFont typeface="+mj-lt"/>
              <a:buAutoNum type="arabicPeriod"/>
              <a:tabLst>
                <a:tab pos="457200" algn="l"/>
              </a:tabLst>
            </a:pPr>
            <a:r>
              <a:rPr lang="en-US" sz="1600">
                <a:effectLst/>
              </a:rPr>
              <a:t>The Mediterranean diet is linked to reduced risk of which chronic disease affecting blood sugar levels? </a:t>
            </a:r>
            <a:endParaRPr lang="en-US" sz="1600" i="1">
              <a:effectLst/>
            </a:endParaRPr>
          </a:p>
          <a:p>
            <a:pPr marL="457200" indent="-342900">
              <a:lnSpc>
                <a:spcPct val="90000"/>
              </a:lnSpc>
              <a:spcAft>
                <a:spcPts val="800"/>
              </a:spcAft>
              <a:buSzPts val="1000"/>
              <a:buFont typeface="+mj-lt"/>
              <a:buAutoNum type="arabicPeriod"/>
              <a:tabLst>
                <a:tab pos="457200" algn="l"/>
              </a:tabLst>
            </a:pPr>
            <a:r>
              <a:rPr lang="en-US" sz="1600">
                <a:effectLst/>
              </a:rPr>
              <a:t>Mediterranean foods are rich in which nutrient that can lower bad cholesterol and reduce heart disease risk? </a:t>
            </a:r>
            <a:endParaRPr lang="en-US" sz="1600"/>
          </a:p>
          <a:p>
            <a:pPr marL="457200" indent="-342900">
              <a:lnSpc>
                <a:spcPct val="90000"/>
              </a:lnSpc>
              <a:spcAft>
                <a:spcPts val="800"/>
              </a:spcAft>
              <a:buSzPts val="1000"/>
              <a:buFont typeface="+mj-lt"/>
              <a:buAutoNum type="arabicPeriod"/>
              <a:tabLst>
                <a:tab pos="457200" algn="l"/>
              </a:tabLst>
            </a:pPr>
            <a:r>
              <a:rPr lang="en-US" sz="1600">
                <a:effectLst/>
              </a:rPr>
              <a:t> Mediterranean fish, like salmon, are high in which nutrient that supports brain health? </a:t>
            </a:r>
          </a:p>
          <a:p>
            <a:pPr lvl="0" indent="-228600">
              <a:lnSpc>
                <a:spcPct val="90000"/>
              </a:lnSpc>
              <a:spcAft>
                <a:spcPts val="800"/>
              </a:spcAft>
              <a:buSzPts val="1000"/>
              <a:buFont typeface="Arial" panose="020B0604020202020204" pitchFamily="34" charset="0"/>
              <a:buChar char="•"/>
              <a:tabLst>
                <a:tab pos="457200" algn="l"/>
              </a:tabLst>
            </a:pPr>
            <a:endParaRPr lang="en-US" sz="1400">
              <a:effectLst/>
            </a:endParaRPr>
          </a:p>
        </p:txBody>
      </p:sp>
    </p:spTree>
    <p:extLst>
      <p:ext uri="{BB962C8B-B14F-4D97-AF65-F5344CB8AC3E}">
        <p14:creationId xmlns:p14="http://schemas.microsoft.com/office/powerpoint/2010/main" val="174058048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Slide Background">
            <a:extLst>
              <a:ext uri="{FF2B5EF4-FFF2-40B4-BE49-F238E27FC236}">
                <a16:creationId xmlns:a16="http://schemas.microsoft.com/office/drawing/2014/main" id="{3ECBE1F1-D69B-4AFA-ABD5-8E41720EF6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 name="Picture 8" descr="Compass and map">
            <a:extLst>
              <a:ext uri="{FF2B5EF4-FFF2-40B4-BE49-F238E27FC236}">
                <a16:creationId xmlns:a16="http://schemas.microsoft.com/office/drawing/2014/main" id="{5C112288-6944-F253-0F62-F165F8E3E4C5}"/>
              </a:ext>
            </a:extLst>
          </p:cNvPr>
          <p:cNvPicPr>
            <a:picLocks noChangeAspect="1"/>
          </p:cNvPicPr>
          <p:nvPr/>
        </p:nvPicPr>
        <p:blipFill>
          <a:blip r:embed="rId2">
            <a:extLst>
              <a:ext uri="{28A0092B-C50C-407E-A947-70E740481C1C}">
                <a14:useLocalDpi xmlns:a14="http://schemas.microsoft.com/office/drawing/2010/main" val="0"/>
              </a:ext>
            </a:extLst>
          </a:blip>
          <a:srcRect l="32313" r="32313"/>
          <a:stretch/>
        </p:blipFill>
        <p:spPr>
          <a:xfrm>
            <a:off x="-1" y="-2"/>
            <a:ext cx="5410198" cy="6858002"/>
          </a:xfrm>
          <a:prstGeom prst="rect">
            <a:avLst/>
          </a:prstGeom>
        </p:spPr>
      </p:pic>
      <p:sp useBgFill="1">
        <p:nvSpPr>
          <p:cNvPr id="15" name="Rectangle 14">
            <a:extLst>
              <a:ext uri="{FF2B5EF4-FFF2-40B4-BE49-F238E27FC236}">
                <a16:creationId xmlns:a16="http://schemas.microsoft.com/office/drawing/2014/main" id="{603A6265-E10C-4B85-9C20-E75FCAF9CC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0197" y="-1"/>
            <a:ext cx="6781802" cy="2286000"/>
          </a:xfrm>
          <a:prstGeom prst="rect">
            <a:avLst/>
          </a:prstGeom>
          <a:ln>
            <a:noFill/>
          </a:ln>
          <a:effectLst>
            <a:outerShdw blurRad="355600" dist="152400" sx="95000" sy="95000" algn="t" rotWithShape="0">
              <a:srgbClr val="000000">
                <a:alpha val="29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itle 6">
            <a:extLst>
              <a:ext uri="{FF2B5EF4-FFF2-40B4-BE49-F238E27FC236}">
                <a16:creationId xmlns:a16="http://schemas.microsoft.com/office/drawing/2014/main" id="{22A10F72-3E3B-7F1E-0B3C-E44E44D38F67}"/>
              </a:ext>
            </a:extLst>
          </p:cNvPr>
          <p:cNvSpPr>
            <a:spLocks noGrp="1"/>
          </p:cNvSpPr>
          <p:nvPr>
            <p:ph type="title"/>
          </p:nvPr>
        </p:nvSpPr>
        <p:spPr>
          <a:xfrm>
            <a:off x="5742039" y="405685"/>
            <a:ext cx="6253316" cy="1559301"/>
          </a:xfrm>
        </p:spPr>
        <p:txBody>
          <a:bodyPr vert="horz" lIns="91440" tIns="45720" rIns="91440" bIns="45720" rtlCol="0" anchor="ctr">
            <a:normAutofit/>
          </a:bodyPr>
          <a:lstStyle/>
          <a:p>
            <a:pPr algn="ctr"/>
            <a:r>
              <a:rPr lang="en-US" sz="3400" b="1"/>
              <a:t>QUIZ- PART 3:</a:t>
            </a:r>
            <a:br>
              <a:rPr lang="en-US" sz="3400" b="1"/>
            </a:br>
            <a:r>
              <a:rPr lang="en-US" sz="3400" b="1" u="sng"/>
              <a:t>MEDITERRANEAN COUNTRIES</a:t>
            </a:r>
          </a:p>
        </p:txBody>
      </p:sp>
      <p:sp>
        <p:nvSpPr>
          <p:cNvPr id="4" name="TextBox 3">
            <a:extLst>
              <a:ext uri="{FF2B5EF4-FFF2-40B4-BE49-F238E27FC236}">
                <a16:creationId xmlns:a16="http://schemas.microsoft.com/office/drawing/2014/main" id="{0230B405-7A27-8F56-1B59-15E665BE2E9E}"/>
              </a:ext>
            </a:extLst>
          </p:cNvPr>
          <p:cNvSpPr txBox="1"/>
          <p:nvPr/>
        </p:nvSpPr>
        <p:spPr>
          <a:xfrm>
            <a:off x="6115317" y="2743200"/>
            <a:ext cx="5247340" cy="3496878"/>
          </a:xfrm>
          <a:prstGeom prst="rect">
            <a:avLst/>
          </a:prstGeom>
        </p:spPr>
        <p:txBody>
          <a:bodyPr vert="horz" lIns="91440" tIns="45720" rIns="91440" bIns="45720" rtlCol="0" anchor="ctr">
            <a:normAutofit/>
          </a:bodyPr>
          <a:lstStyle/>
          <a:p>
            <a:pPr marL="457200" lvl="0" indent="-342900">
              <a:lnSpc>
                <a:spcPct val="90000"/>
              </a:lnSpc>
              <a:spcAft>
                <a:spcPts val="800"/>
              </a:spcAft>
              <a:buSzPts val="1000"/>
              <a:buFont typeface="+mj-lt"/>
              <a:buAutoNum type="arabicPeriod"/>
              <a:tabLst>
                <a:tab pos="457200" algn="l"/>
              </a:tabLst>
            </a:pPr>
            <a:r>
              <a:rPr lang="en-US" sz="1600">
                <a:effectLst/>
              </a:rPr>
              <a:t>This country is famous for dishes like tzatziki and moussaka, which are Mediterranean diet staples. </a:t>
            </a:r>
            <a:endParaRPr lang="en-US" sz="1600" i="1">
              <a:effectLst/>
            </a:endParaRPr>
          </a:p>
          <a:p>
            <a:pPr marL="457200" lvl="0" indent="-342900">
              <a:lnSpc>
                <a:spcPct val="90000"/>
              </a:lnSpc>
              <a:spcAft>
                <a:spcPts val="800"/>
              </a:spcAft>
              <a:buSzPts val="1000"/>
              <a:buFont typeface="+mj-lt"/>
              <a:buAutoNum type="arabicPeriod"/>
              <a:tabLst>
                <a:tab pos="457200" algn="l"/>
              </a:tabLst>
            </a:pPr>
            <a:r>
              <a:rPr lang="en-US" sz="1600">
                <a:effectLst/>
              </a:rPr>
              <a:t>This country is known for paella, a traditional dish made with seafood, vegetables, and rice. </a:t>
            </a:r>
            <a:endParaRPr lang="en-US" sz="1600" i="1"/>
          </a:p>
          <a:p>
            <a:pPr marL="457200" lvl="0" indent="-342900">
              <a:lnSpc>
                <a:spcPct val="90000"/>
              </a:lnSpc>
              <a:spcAft>
                <a:spcPts val="800"/>
              </a:spcAft>
              <a:buSzPts val="1000"/>
              <a:buFont typeface="+mj-lt"/>
              <a:buAutoNum type="arabicPeriod"/>
              <a:tabLst>
                <a:tab pos="457200" algn="l"/>
              </a:tabLst>
            </a:pPr>
            <a:r>
              <a:rPr lang="en-US" sz="1600">
                <a:effectLst/>
              </a:rPr>
              <a:t>Name the Mediterranean country known for couscous and tagines.</a:t>
            </a:r>
            <a:endParaRPr lang="en-US" sz="1600" i="1"/>
          </a:p>
          <a:p>
            <a:pPr marL="457200" lvl="0" indent="-342900">
              <a:lnSpc>
                <a:spcPct val="90000"/>
              </a:lnSpc>
              <a:spcAft>
                <a:spcPts val="800"/>
              </a:spcAft>
              <a:buSzPts val="1000"/>
              <a:buFont typeface="+mj-lt"/>
              <a:buAutoNum type="arabicPeriod"/>
              <a:tabLst>
                <a:tab pos="457200" algn="l"/>
              </a:tabLst>
            </a:pPr>
            <a:r>
              <a:rPr lang="en-US" sz="1600">
                <a:effectLst/>
              </a:rPr>
              <a:t>This country is known for dishes like pasta and caprese salad. </a:t>
            </a:r>
            <a:endParaRPr lang="en-US" sz="1600" i="1"/>
          </a:p>
          <a:p>
            <a:pPr marL="457200" lvl="0" indent="-342900">
              <a:lnSpc>
                <a:spcPct val="90000"/>
              </a:lnSpc>
              <a:spcAft>
                <a:spcPts val="800"/>
              </a:spcAft>
              <a:buSzPts val="1000"/>
              <a:buFont typeface="+mj-lt"/>
              <a:buAutoNum type="arabicPeriod"/>
              <a:tabLst>
                <a:tab pos="457200" algn="l"/>
              </a:tabLst>
            </a:pPr>
            <a:r>
              <a:rPr lang="en-US" sz="1600">
                <a:effectLst/>
              </a:rPr>
              <a:t>This island nation is known for its Maltese bread and Mediterranean vegetable stews. </a:t>
            </a:r>
          </a:p>
        </p:txBody>
      </p:sp>
    </p:spTree>
    <p:extLst>
      <p:ext uri="{BB962C8B-B14F-4D97-AF65-F5344CB8AC3E}">
        <p14:creationId xmlns:p14="http://schemas.microsoft.com/office/powerpoint/2010/main" val="414388696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Slide Background">
            <a:extLst>
              <a:ext uri="{FF2B5EF4-FFF2-40B4-BE49-F238E27FC236}">
                <a16:creationId xmlns:a16="http://schemas.microsoft.com/office/drawing/2014/main" id="{3ECBE1F1-D69B-4AFA-ABD5-8E41720EF6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bstract texture of white smoke">
            <a:extLst>
              <a:ext uri="{FF2B5EF4-FFF2-40B4-BE49-F238E27FC236}">
                <a16:creationId xmlns:a16="http://schemas.microsoft.com/office/drawing/2014/main" id="{EC1EE7CE-CE26-A609-C8B1-47B3DB4C663A}"/>
              </a:ext>
            </a:extLst>
          </p:cNvPr>
          <p:cNvPicPr>
            <a:picLocks noChangeAspect="1"/>
          </p:cNvPicPr>
          <p:nvPr/>
        </p:nvPicPr>
        <p:blipFill>
          <a:blip r:embed="rId2"/>
          <a:srcRect l="47342" r="-2" b="-2"/>
          <a:stretch/>
        </p:blipFill>
        <p:spPr>
          <a:xfrm>
            <a:off x="-1" y="-2"/>
            <a:ext cx="5410198" cy="6858002"/>
          </a:xfrm>
          <a:prstGeom prst="rect">
            <a:avLst/>
          </a:prstGeom>
        </p:spPr>
      </p:pic>
      <p:sp useBgFill="1">
        <p:nvSpPr>
          <p:cNvPr id="16" name="Rectangle 15">
            <a:extLst>
              <a:ext uri="{FF2B5EF4-FFF2-40B4-BE49-F238E27FC236}">
                <a16:creationId xmlns:a16="http://schemas.microsoft.com/office/drawing/2014/main" id="{603A6265-E10C-4B85-9C20-E75FCAF9CC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0197" y="-1"/>
            <a:ext cx="6781802" cy="2286000"/>
          </a:xfrm>
          <a:prstGeom prst="rect">
            <a:avLst/>
          </a:prstGeom>
          <a:ln>
            <a:noFill/>
          </a:ln>
          <a:effectLst>
            <a:outerShdw blurRad="355600" dist="152400" sx="95000" sy="95000" algn="t" rotWithShape="0">
              <a:srgbClr val="000000">
                <a:alpha val="29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8CE68A2-BBD2-715A-AAEB-F1B7689BD1BC}"/>
              </a:ext>
            </a:extLst>
          </p:cNvPr>
          <p:cNvSpPr>
            <a:spLocks noGrp="1"/>
          </p:cNvSpPr>
          <p:nvPr>
            <p:ph type="title"/>
          </p:nvPr>
        </p:nvSpPr>
        <p:spPr>
          <a:xfrm>
            <a:off x="6115317" y="405685"/>
            <a:ext cx="5464968" cy="1559301"/>
          </a:xfrm>
        </p:spPr>
        <p:txBody>
          <a:bodyPr vert="horz" lIns="91440" tIns="45720" rIns="91440" bIns="45720" rtlCol="0" anchor="ctr">
            <a:normAutofit/>
          </a:bodyPr>
          <a:lstStyle/>
          <a:p>
            <a:pPr algn="ctr"/>
            <a:r>
              <a:rPr lang="en-US" sz="3400" b="1" u="sng"/>
              <a:t>QUIZ- PART 4: </a:t>
            </a:r>
            <a:br>
              <a:rPr lang="en-US" sz="3400"/>
            </a:br>
            <a:r>
              <a:rPr lang="en-US" sz="3400" b="1" u="sng"/>
              <a:t>PROTEIN IN THE MEDITERRANEAN DIET</a:t>
            </a:r>
          </a:p>
        </p:txBody>
      </p:sp>
      <p:sp>
        <p:nvSpPr>
          <p:cNvPr id="3" name="TextBox 2">
            <a:extLst>
              <a:ext uri="{FF2B5EF4-FFF2-40B4-BE49-F238E27FC236}">
                <a16:creationId xmlns:a16="http://schemas.microsoft.com/office/drawing/2014/main" id="{E4196D81-D7D1-7C0E-2F64-78BF0D5D0BE9}"/>
              </a:ext>
            </a:extLst>
          </p:cNvPr>
          <p:cNvSpPr txBox="1"/>
          <p:nvPr/>
        </p:nvSpPr>
        <p:spPr>
          <a:xfrm>
            <a:off x="6115317" y="2743200"/>
            <a:ext cx="5247340" cy="3496878"/>
          </a:xfrm>
          <a:prstGeom prst="rect">
            <a:avLst/>
          </a:prstGeom>
        </p:spPr>
        <p:txBody>
          <a:bodyPr vert="horz" lIns="91440" tIns="45720" rIns="91440" bIns="45720" rtlCol="0" anchor="ctr">
            <a:normAutofit/>
          </a:bodyPr>
          <a:lstStyle/>
          <a:p>
            <a:pPr marL="457200" lvl="0" indent="-342900">
              <a:lnSpc>
                <a:spcPct val="90000"/>
              </a:lnSpc>
              <a:spcAft>
                <a:spcPts val="800"/>
              </a:spcAft>
              <a:buSzPts val="1000"/>
              <a:buFont typeface="+mj-lt"/>
              <a:buAutoNum type="arabicPeriod"/>
              <a:tabLst>
                <a:tab pos="457200" algn="l"/>
              </a:tabLst>
            </a:pPr>
            <a:r>
              <a:rPr lang="en-US" sz="1700">
                <a:effectLst/>
              </a:rPr>
              <a:t>This protein-rich dairy product, common in Greek cuisine, is made from strained milk. </a:t>
            </a:r>
            <a:endParaRPr lang="en-US" sz="1700" i="1"/>
          </a:p>
          <a:p>
            <a:pPr marL="457200" lvl="0" indent="-342900">
              <a:lnSpc>
                <a:spcPct val="90000"/>
              </a:lnSpc>
              <a:spcAft>
                <a:spcPts val="800"/>
              </a:spcAft>
              <a:buSzPts val="1000"/>
              <a:buFont typeface="+mj-lt"/>
              <a:buAutoNum type="arabicPeriod"/>
              <a:tabLst>
                <a:tab pos="457200" algn="l"/>
              </a:tabLst>
            </a:pPr>
            <a:r>
              <a:rPr lang="en-US" sz="1700">
                <a:effectLst/>
              </a:rPr>
              <a:t>A plant-based protein source often used in Mediterranean hummus. </a:t>
            </a:r>
            <a:endParaRPr lang="en-US" sz="1700" i="1"/>
          </a:p>
          <a:p>
            <a:pPr marL="457200" lvl="0" indent="-342900">
              <a:lnSpc>
                <a:spcPct val="90000"/>
              </a:lnSpc>
              <a:spcAft>
                <a:spcPts val="800"/>
              </a:spcAft>
              <a:buSzPts val="1000"/>
              <a:buFont typeface="+mj-lt"/>
              <a:buAutoNum type="arabicPeriod"/>
              <a:tabLst>
                <a:tab pos="457200" algn="l"/>
              </a:tabLst>
            </a:pPr>
            <a:r>
              <a:rPr lang="en-US" sz="1700">
                <a:effectLst/>
              </a:rPr>
              <a:t>This type of cheese, originating in Greece, is often crumbled over salads.</a:t>
            </a:r>
            <a:endParaRPr lang="en-US" sz="1700" i="1"/>
          </a:p>
          <a:p>
            <a:pPr marL="457200" lvl="0" indent="-342900">
              <a:lnSpc>
                <a:spcPct val="90000"/>
              </a:lnSpc>
              <a:spcAft>
                <a:spcPts val="800"/>
              </a:spcAft>
              <a:buSzPts val="1000"/>
              <a:buFont typeface="+mj-lt"/>
              <a:buAutoNum type="arabicPeriod"/>
              <a:tabLst>
                <a:tab pos="457200" algn="l"/>
              </a:tabLst>
            </a:pPr>
            <a:r>
              <a:rPr lang="en-US" sz="1700">
                <a:effectLst/>
              </a:rPr>
              <a:t>This lean protein is a staple in Mediterranean diets and provides omega-3s.</a:t>
            </a:r>
            <a:endParaRPr lang="en-US" sz="1700" i="1"/>
          </a:p>
          <a:p>
            <a:pPr marL="457200" lvl="0" indent="-342900">
              <a:lnSpc>
                <a:spcPct val="90000"/>
              </a:lnSpc>
              <a:spcAft>
                <a:spcPts val="800"/>
              </a:spcAft>
              <a:buSzPts val="1000"/>
              <a:buFont typeface="+mj-lt"/>
              <a:buAutoNum type="arabicPeriod"/>
              <a:tabLst>
                <a:tab pos="457200" algn="l"/>
              </a:tabLst>
            </a:pPr>
            <a:r>
              <a:rPr lang="en-US" sz="1700">
                <a:effectLst/>
              </a:rPr>
              <a:t>A popular Mediterranean meat substitute made from crushed </a:t>
            </a:r>
            <a:r>
              <a:rPr lang="en-US" sz="1700"/>
              <a:t>beans or chickpeas</a:t>
            </a:r>
            <a:r>
              <a:rPr lang="en-US" sz="1700">
                <a:effectLst/>
              </a:rPr>
              <a:t> and spices, usually eaten in a pita. </a:t>
            </a:r>
          </a:p>
        </p:txBody>
      </p:sp>
    </p:spTree>
    <p:extLst>
      <p:ext uri="{BB962C8B-B14F-4D97-AF65-F5344CB8AC3E}">
        <p14:creationId xmlns:p14="http://schemas.microsoft.com/office/powerpoint/2010/main" val="72305024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Slide Background">
            <a:extLst>
              <a:ext uri="{FF2B5EF4-FFF2-40B4-BE49-F238E27FC236}">
                <a16:creationId xmlns:a16="http://schemas.microsoft.com/office/drawing/2014/main" id="{3ECBE1F1-D69B-4AFA-ABD5-8E41720EF6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descr="Fresh fruit and vegetables">
            <a:extLst>
              <a:ext uri="{FF2B5EF4-FFF2-40B4-BE49-F238E27FC236}">
                <a16:creationId xmlns:a16="http://schemas.microsoft.com/office/drawing/2014/main" id="{2B72C180-1A2E-A746-9B59-A1916743CB80}"/>
              </a:ext>
            </a:extLst>
          </p:cNvPr>
          <p:cNvPicPr>
            <a:picLocks noChangeAspect="1"/>
          </p:cNvPicPr>
          <p:nvPr/>
        </p:nvPicPr>
        <p:blipFill>
          <a:blip r:embed="rId2">
            <a:extLst>
              <a:ext uri="{28A0092B-C50C-407E-A947-70E740481C1C}">
                <a14:useLocalDpi xmlns:a14="http://schemas.microsoft.com/office/drawing/2010/main" val="0"/>
              </a:ext>
            </a:extLst>
          </a:blip>
          <a:srcRect l="23688" r="23688"/>
          <a:stretch/>
        </p:blipFill>
        <p:spPr>
          <a:xfrm>
            <a:off x="-1" y="-2"/>
            <a:ext cx="5410198" cy="6858002"/>
          </a:xfrm>
          <a:prstGeom prst="rect">
            <a:avLst/>
          </a:prstGeom>
        </p:spPr>
      </p:pic>
      <p:sp useBgFill="1">
        <p:nvSpPr>
          <p:cNvPr id="12" name="Rectangle 11">
            <a:extLst>
              <a:ext uri="{FF2B5EF4-FFF2-40B4-BE49-F238E27FC236}">
                <a16:creationId xmlns:a16="http://schemas.microsoft.com/office/drawing/2014/main" id="{603A6265-E10C-4B85-9C20-E75FCAF9CC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0197" y="-1"/>
            <a:ext cx="6781802" cy="2286000"/>
          </a:xfrm>
          <a:prstGeom prst="rect">
            <a:avLst/>
          </a:prstGeom>
          <a:ln>
            <a:noFill/>
          </a:ln>
          <a:effectLst>
            <a:outerShdw blurRad="355600" dist="152400" sx="95000" sy="95000" algn="t" rotWithShape="0">
              <a:srgbClr val="000000">
                <a:alpha val="29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a:extLst>
              <a:ext uri="{FF2B5EF4-FFF2-40B4-BE49-F238E27FC236}">
                <a16:creationId xmlns:a16="http://schemas.microsoft.com/office/drawing/2014/main" id="{39D6D609-B87B-08DF-7C74-7842B4A9048A}"/>
              </a:ext>
            </a:extLst>
          </p:cNvPr>
          <p:cNvSpPr>
            <a:spLocks noGrp="1"/>
          </p:cNvSpPr>
          <p:nvPr>
            <p:ph type="title"/>
          </p:nvPr>
        </p:nvSpPr>
        <p:spPr>
          <a:xfrm>
            <a:off x="6096000" y="726698"/>
            <a:ext cx="5464968" cy="1559301"/>
          </a:xfrm>
        </p:spPr>
        <p:txBody>
          <a:bodyPr vert="horz" lIns="91440" tIns="45720" rIns="91440" bIns="45720" rtlCol="0" anchor="ctr">
            <a:normAutofit fontScale="90000"/>
          </a:bodyPr>
          <a:lstStyle/>
          <a:p>
            <a:pPr algn="ctr"/>
            <a:r>
              <a:rPr lang="en-US" sz="3800" b="1">
                <a:effectLst/>
              </a:rPr>
              <a:t>QUIZ PART 5:</a:t>
            </a:r>
            <a:br>
              <a:rPr lang="en-US" sz="3800" b="1">
                <a:effectLst/>
              </a:rPr>
            </a:br>
            <a:r>
              <a:rPr lang="en-US" sz="3800" b="1" u="sng">
                <a:effectLst/>
              </a:rPr>
              <a:t>FRUITS &amp; VEGETABLES OF THE MEDITERRANEAN</a:t>
            </a:r>
            <a:br>
              <a:rPr lang="en-US" sz="3400">
                <a:effectLst/>
              </a:rPr>
            </a:br>
            <a:endParaRPr lang="en-US" sz="3400"/>
          </a:p>
        </p:txBody>
      </p:sp>
      <p:sp>
        <p:nvSpPr>
          <p:cNvPr id="4" name="TextBox 3">
            <a:extLst>
              <a:ext uri="{FF2B5EF4-FFF2-40B4-BE49-F238E27FC236}">
                <a16:creationId xmlns:a16="http://schemas.microsoft.com/office/drawing/2014/main" id="{FBA020E9-F5EF-6136-5BCB-BA33B1DDF2DB}"/>
              </a:ext>
            </a:extLst>
          </p:cNvPr>
          <p:cNvSpPr txBox="1"/>
          <p:nvPr/>
        </p:nvSpPr>
        <p:spPr>
          <a:xfrm>
            <a:off x="6115317" y="2743200"/>
            <a:ext cx="5247340" cy="3496878"/>
          </a:xfrm>
          <a:prstGeom prst="rect">
            <a:avLst/>
          </a:prstGeom>
        </p:spPr>
        <p:txBody>
          <a:bodyPr vert="horz" lIns="91440" tIns="45720" rIns="91440" bIns="45720" rtlCol="0" anchor="ctr">
            <a:normAutofit/>
          </a:bodyPr>
          <a:lstStyle/>
          <a:p>
            <a:pPr marL="457200" lvl="0" indent="-342900">
              <a:lnSpc>
                <a:spcPct val="90000"/>
              </a:lnSpc>
              <a:spcAft>
                <a:spcPts val="800"/>
              </a:spcAft>
              <a:buSzPts val="1000"/>
              <a:buFont typeface="+mj-lt"/>
              <a:buAutoNum type="arabicPeriod"/>
              <a:tabLst>
                <a:tab pos="457200" algn="l"/>
              </a:tabLst>
            </a:pPr>
            <a:r>
              <a:rPr lang="en-US" sz="1400">
                <a:effectLst/>
              </a:rPr>
              <a:t>A Mediterranean fruit which is dried and eaten as a snack or in desserts, rich in fibre.</a:t>
            </a:r>
            <a:endParaRPr lang="en-US" sz="1400" i="1"/>
          </a:p>
          <a:p>
            <a:pPr marL="457200" lvl="0" indent="-342900">
              <a:lnSpc>
                <a:spcPct val="90000"/>
              </a:lnSpc>
              <a:spcAft>
                <a:spcPts val="800"/>
              </a:spcAft>
              <a:buSzPts val="1000"/>
              <a:buFont typeface="+mj-lt"/>
              <a:buAutoNum type="arabicPeriod"/>
              <a:tabLst>
                <a:tab pos="457200" algn="l"/>
              </a:tabLst>
            </a:pPr>
            <a:r>
              <a:rPr lang="en-US" sz="1400">
                <a:effectLst/>
              </a:rPr>
              <a:t>This green fruit, often sliced and added to Mediterranean salads, is high in monounsaturated fats. </a:t>
            </a:r>
          </a:p>
          <a:p>
            <a:pPr marL="457200" lvl="0" indent="-342900">
              <a:lnSpc>
                <a:spcPct val="90000"/>
              </a:lnSpc>
              <a:spcAft>
                <a:spcPts val="800"/>
              </a:spcAft>
              <a:buSzPts val="1000"/>
              <a:buFont typeface="+mj-lt"/>
              <a:buAutoNum type="arabicPeriod"/>
              <a:tabLst>
                <a:tab pos="457200" algn="l"/>
              </a:tabLst>
            </a:pPr>
            <a:r>
              <a:rPr lang="en-US" sz="1400">
                <a:effectLst/>
              </a:rPr>
              <a:t>This red fruit from the nightshade family is a Mediterranean staple, used in sauces, salads, and even juices.</a:t>
            </a:r>
            <a:endParaRPr lang="en-US" sz="1400" i="1"/>
          </a:p>
          <a:p>
            <a:pPr marL="457200" lvl="0" indent="-342900">
              <a:lnSpc>
                <a:spcPct val="90000"/>
              </a:lnSpc>
              <a:spcAft>
                <a:spcPts val="800"/>
              </a:spcAft>
              <a:buSzPts val="1000"/>
              <a:buFont typeface="+mj-lt"/>
              <a:buAutoNum type="arabicPeriod"/>
              <a:tabLst>
                <a:tab pos="457200" algn="l"/>
              </a:tabLst>
            </a:pPr>
            <a:r>
              <a:rPr lang="en-US" sz="1400">
                <a:effectLst/>
              </a:rPr>
              <a:t>This leafy green is common in Mediterranean cuisine and packed with iron and vitamin K.</a:t>
            </a:r>
          </a:p>
          <a:p>
            <a:pPr marL="457200" lvl="0" indent="-342900">
              <a:lnSpc>
                <a:spcPct val="90000"/>
              </a:lnSpc>
              <a:spcAft>
                <a:spcPts val="800"/>
              </a:spcAft>
              <a:buSzPts val="1000"/>
              <a:buFont typeface="+mj-lt"/>
              <a:buAutoNum type="arabicPeriod"/>
              <a:tabLst>
                <a:tab pos="457200" algn="l"/>
              </a:tabLst>
            </a:pPr>
            <a:r>
              <a:rPr lang="en-US" sz="1400"/>
              <a:t>This fruit</a:t>
            </a:r>
            <a:r>
              <a:rPr lang="en-US" sz="1400">
                <a:effectLst/>
              </a:rPr>
              <a:t> which has a purple skin and is creamy inside, is used as a vegetable in many roasted dishes.</a:t>
            </a:r>
          </a:p>
        </p:txBody>
      </p:sp>
    </p:spTree>
    <p:extLst>
      <p:ext uri="{BB962C8B-B14F-4D97-AF65-F5344CB8AC3E}">
        <p14:creationId xmlns:p14="http://schemas.microsoft.com/office/powerpoint/2010/main" val="330264769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362F4C-C924-93F7-1544-C09FB2DE5EA2}"/>
              </a:ext>
            </a:extLst>
          </p:cNvPr>
          <p:cNvSpPr>
            <a:spLocks noGrp="1"/>
          </p:cNvSpPr>
          <p:nvPr>
            <p:ph type="title"/>
          </p:nvPr>
        </p:nvSpPr>
        <p:spPr>
          <a:xfrm>
            <a:off x="6513001" y="415413"/>
            <a:ext cx="3932237" cy="1600200"/>
          </a:xfrm>
        </p:spPr>
        <p:txBody>
          <a:bodyPr>
            <a:normAutofit/>
          </a:bodyPr>
          <a:lstStyle/>
          <a:p>
            <a:pPr algn="ctr"/>
            <a:r>
              <a:rPr lang="en-GB" sz="4000" b="1" u="sng"/>
              <a:t>FINAL QUIZ QUESTION:</a:t>
            </a:r>
          </a:p>
        </p:txBody>
      </p:sp>
      <p:sp>
        <p:nvSpPr>
          <p:cNvPr id="4" name="Content Placeholder 3">
            <a:extLst>
              <a:ext uri="{FF2B5EF4-FFF2-40B4-BE49-F238E27FC236}">
                <a16:creationId xmlns:a16="http://schemas.microsoft.com/office/drawing/2014/main" id="{F863A336-2E76-3E47-D0D6-BD7E37778957}"/>
              </a:ext>
            </a:extLst>
          </p:cNvPr>
          <p:cNvSpPr>
            <a:spLocks noGrp="1"/>
          </p:cNvSpPr>
          <p:nvPr>
            <p:ph idx="1"/>
          </p:nvPr>
        </p:nvSpPr>
        <p:spPr>
          <a:xfrm>
            <a:off x="5748184" y="2379836"/>
            <a:ext cx="6172200" cy="3381438"/>
          </a:xfrm>
        </p:spPr>
        <p:txBody>
          <a:bodyPr/>
          <a:lstStyle/>
          <a:p>
            <a:pPr marL="0" indent="0">
              <a:buNone/>
            </a:pPr>
            <a:r>
              <a:rPr lang="en-GB" sz="3200" kern="100">
                <a:effectLst/>
                <a:latin typeface="Aptos" panose="020B0004020202020204" pitchFamily="34" charset="0"/>
                <a:ea typeface="Aptos" panose="020B0004020202020204" pitchFamily="34" charset="0"/>
                <a:cs typeface="Times New Roman" panose="02020603050405020304" pitchFamily="18" charset="0"/>
              </a:rPr>
              <a:t>Name three lifestyle practices of the Mediterranean diet, other than food choices, that contribute to overall well-being.</a:t>
            </a:r>
            <a:endParaRPr lang="en-GB"/>
          </a:p>
        </p:txBody>
      </p:sp>
      <p:sp>
        <p:nvSpPr>
          <p:cNvPr id="5" name="Text Placeholder 4">
            <a:extLst>
              <a:ext uri="{FF2B5EF4-FFF2-40B4-BE49-F238E27FC236}">
                <a16:creationId xmlns:a16="http://schemas.microsoft.com/office/drawing/2014/main" id="{9EB8AEA7-D967-B194-7DCB-43EECEF34FCA}"/>
              </a:ext>
            </a:extLst>
          </p:cNvPr>
          <p:cNvSpPr>
            <a:spLocks noGrp="1"/>
          </p:cNvSpPr>
          <p:nvPr>
            <p:ph type="body" sz="half" idx="2"/>
          </p:nvPr>
        </p:nvSpPr>
        <p:spPr>
          <a:xfrm>
            <a:off x="839788" y="589935"/>
            <a:ext cx="3932237" cy="5279053"/>
          </a:xfrm>
        </p:spPr>
        <p:txBody>
          <a:bodyPr/>
          <a:lstStyle/>
          <a:p>
            <a:endParaRPr lang="en-GB"/>
          </a:p>
        </p:txBody>
      </p:sp>
      <p:pic>
        <p:nvPicPr>
          <p:cNvPr id="7" name="Picture 6" descr="Sailboat on sea">
            <a:extLst>
              <a:ext uri="{FF2B5EF4-FFF2-40B4-BE49-F238E27FC236}">
                <a16:creationId xmlns:a16="http://schemas.microsoft.com/office/drawing/2014/main" id="{6CB56BF6-88C2-AE56-7579-E749053E625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0"/>
            <a:ext cx="5482714" cy="6858000"/>
          </a:xfrm>
          <a:prstGeom prst="rect">
            <a:avLst/>
          </a:prstGeom>
        </p:spPr>
      </p:pic>
    </p:spTree>
    <p:extLst>
      <p:ext uri="{BB962C8B-B14F-4D97-AF65-F5344CB8AC3E}">
        <p14:creationId xmlns:p14="http://schemas.microsoft.com/office/powerpoint/2010/main" val="274162376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2" name="tint">
            <a:extLst>
              <a:ext uri="{FF2B5EF4-FFF2-40B4-BE49-F238E27FC236}">
                <a16:creationId xmlns:a16="http://schemas.microsoft.com/office/drawing/2014/main" id="{3B1FBD85-8991-2A31-6956-1A07186D5C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113367" y="-2"/>
            <a:ext cx="1078633" cy="6858000"/>
          </a:xfrm>
          <a:prstGeom prst="rect">
            <a:avLst/>
          </a:prstGeom>
          <a:solidFill>
            <a:schemeClr val="bg2">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4" name="Rectangle 23">
            <a:extLst>
              <a:ext uri="{FF2B5EF4-FFF2-40B4-BE49-F238E27FC236}">
                <a16:creationId xmlns:a16="http://schemas.microsoft.com/office/drawing/2014/main" id="{D252BC7B-4F7B-6E34-71DB-D06EFE32DC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556" y="0"/>
            <a:ext cx="11423904" cy="6858000"/>
          </a:xfrm>
          <a:prstGeom prst="rect">
            <a:avLst/>
          </a:prstGeom>
          <a:ln>
            <a:noFill/>
          </a:ln>
          <a:effectLst>
            <a:outerShdw blurRad="317500" dist="127000" dir="2400000" sx="95000" sy="95000" algn="t" rotWithShape="0">
              <a:srgbClr val="000000">
                <a:alpha val="4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6" name="Rectangle 25">
            <a:extLst>
              <a:ext uri="{FF2B5EF4-FFF2-40B4-BE49-F238E27FC236}">
                <a16:creationId xmlns:a16="http://schemas.microsoft.com/office/drawing/2014/main" id="{12F97F52-C578-5AB2-B699-50008FCBA8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0" y="0"/>
            <a:ext cx="11427028" cy="2284810"/>
          </a:xfrm>
          <a:prstGeom prst="rect">
            <a:avLst/>
          </a:prstGeom>
          <a:ln>
            <a:noFill/>
          </a:ln>
          <a:effectLst>
            <a:outerShdw blurRad="304800" dist="114300" dir="5460000" sx="92000" sy="92000" algn="t" rotWithShape="0">
              <a:srgbClr val="000000">
                <a:alpha val="18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itle 5">
            <a:extLst>
              <a:ext uri="{FF2B5EF4-FFF2-40B4-BE49-F238E27FC236}">
                <a16:creationId xmlns:a16="http://schemas.microsoft.com/office/drawing/2014/main" id="{2C3CCABE-4F0E-C9C4-E034-4ED36D1B69AC}"/>
              </a:ext>
            </a:extLst>
          </p:cNvPr>
          <p:cNvSpPr>
            <a:spLocks noGrp="1"/>
          </p:cNvSpPr>
          <p:nvPr>
            <p:ph type="title" idx="4294967295"/>
          </p:nvPr>
        </p:nvSpPr>
        <p:spPr>
          <a:xfrm>
            <a:off x="3180537" y="160838"/>
            <a:ext cx="4901580" cy="1432273"/>
          </a:xfrm>
        </p:spPr>
        <p:txBody>
          <a:bodyPr vert="horz" lIns="91440" tIns="45720" rIns="91440" bIns="45720" rtlCol="0" anchor="ctr">
            <a:normAutofit/>
          </a:bodyPr>
          <a:lstStyle/>
          <a:p>
            <a:r>
              <a:rPr lang="en-US" sz="4800" b="1" u="sng" kern="1200">
                <a:solidFill>
                  <a:schemeClr val="tx1"/>
                </a:solidFill>
                <a:latin typeface="+mj-lt"/>
                <a:ea typeface="+mj-ea"/>
                <a:cs typeface="+mj-cs"/>
              </a:rPr>
              <a:t>QUIZ ANSWERS</a:t>
            </a:r>
          </a:p>
        </p:txBody>
      </p:sp>
      <p:sp>
        <p:nvSpPr>
          <p:cNvPr id="7" name="TextBox 6">
            <a:extLst>
              <a:ext uri="{FF2B5EF4-FFF2-40B4-BE49-F238E27FC236}">
                <a16:creationId xmlns:a16="http://schemas.microsoft.com/office/drawing/2014/main" id="{C647504B-3F36-D30C-B6F4-8DE4A6752D14}"/>
              </a:ext>
            </a:extLst>
          </p:cNvPr>
          <p:cNvSpPr txBox="1"/>
          <p:nvPr/>
        </p:nvSpPr>
        <p:spPr>
          <a:xfrm>
            <a:off x="761800" y="2445648"/>
            <a:ext cx="9590349" cy="3817006"/>
          </a:xfrm>
          <a:prstGeom prst="rect">
            <a:avLst/>
          </a:prstGeom>
        </p:spPr>
        <p:txBody>
          <a:bodyPr vert="horz" lIns="91440" tIns="45720" rIns="91440" bIns="45720" rtlCol="0" anchor="ctr">
            <a:normAutofit fontScale="70000" lnSpcReduction="20000"/>
          </a:bodyPr>
          <a:lstStyle/>
          <a:p>
            <a:pPr>
              <a:lnSpc>
                <a:spcPct val="90000"/>
              </a:lnSpc>
              <a:spcAft>
                <a:spcPts val="600"/>
              </a:spcAft>
            </a:pPr>
            <a:r>
              <a:rPr lang="en-US" sz="1400" u="sng"/>
              <a:t>PART 1: WHOLEGRAINS</a:t>
            </a:r>
          </a:p>
          <a:p>
            <a:pPr marL="457200" indent="-342900">
              <a:lnSpc>
                <a:spcPct val="90000"/>
              </a:lnSpc>
              <a:spcAft>
                <a:spcPts val="600"/>
              </a:spcAft>
              <a:buFont typeface="+mj-lt"/>
              <a:buAutoNum type="arabicPeriod"/>
            </a:pPr>
            <a:r>
              <a:rPr lang="en-US" sz="1400" i="1">
                <a:effectLst/>
              </a:rPr>
              <a:t>Bulgur wheat</a:t>
            </a:r>
          </a:p>
          <a:p>
            <a:pPr marL="457200" indent="-342900">
              <a:lnSpc>
                <a:spcPct val="90000"/>
              </a:lnSpc>
              <a:spcAft>
                <a:spcPts val="600"/>
              </a:spcAft>
              <a:buFont typeface="+mj-lt"/>
              <a:buAutoNum type="arabicPeriod"/>
            </a:pPr>
            <a:r>
              <a:rPr lang="en-US" sz="1400" i="1"/>
              <a:t>Pita</a:t>
            </a:r>
          </a:p>
          <a:p>
            <a:pPr marL="457200" indent="-342900">
              <a:lnSpc>
                <a:spcPct val="90000"/>
              </a:lnSpc>
              <a:spcAft>
                <a:spcPts val="600"/>
              </a:spcAft>
              <a:buFont typeface="+mj-lt"/>
              <a:buAutoNum type="arabicPeriod"/>
            </a:pPr>
            <a:r>
              <a:rPr lang="en-US" sz="1400" i="1"/>
              <a:t>Almond</a:t>
            </a:r>
          </a:p>
          <a:p>
            <a:pPr marL="457200" indent="-342900">
              <a:lnSpc>
                <a:spcPct val="90000"/>
              </a:lnSpc>
              <a:spcAft>
                <a:spcPts val="600"/>
              </a:spcAft>
              <a:buFont typeface="+mj-lt"/>
              <a:buAutoNum type="arabicPeriod"/>
            </a:pPr>
            <a:r>
              <a:rPr lang="en-US" sz="1400" i="1"/>
              <a:t>Chickpea</a:t>
            </a:r>
          </a:p>
          <a:p>
            <a:pPr marL="457200" indent="-342900">
              <a:lnSpc>
                <a:spcPct val="90000"/>
              </a:lnSpc>
              <a:spcAft>
                <a:spcPts val="600"/>
              </a:spcAft>
              <a:buFont typeface="+mj-lt"/>
              <a:buAutoNum type="arabicPeriod"/>
            </a:pPr>
            <a:r>
              <a:rPr lang="en-US" sz="1400" i="1"/>
              <a:t>Lentils</a:t>
            </a:r>
          </a:p>
          <a:p>
            <a:pPr indent="-228600">
              <a:lnSpc>
                <a:spcPct val="90000"/>
              </a:lnSpc>
              <a:spcAft>
                <a:spcPts val="600"/>
              </a:spcAft>
              <a:buFont typeface="Arial" panose="020B0604020202020204" pitchFamily="34" charset="0"/>
              <a:buChar char="•"/>
            </a:pPr>
            <a:endParaRPr lang="en-US" sz="1400"/>
          </a:p>
          <a:p>
            <a:pPr>
              <a:lnSpc>
                <a:spcPct val="90000"/>
              </a:lnSpc>
              <a:spcAft>
                <a:spcPts val="600"/>
              </a:spcAft>
            </a:pPr>
            <a:r>
              <a:rPr lang="en-US" sz="1400" u="sng"/>
              <a:t>PART 2: NUTRIENTS</a:t>
            </a:r>
          </a:p>
          <a:p>
            <a:pPr marL="457200" indent="-342900">
              <a:lnSpc>
                <a:spcPct val="90000"/>
              </a:lnSpc>
              <a:spcAft>
                <a:spcPts val="600"/>
              </a:spcAft>
              <a:buFont typeface="+mj-lt"/>
              <a:buAutoNum type="arabicPeriod"/>
            </a:pPr>
            <a:r>
              <a:rPr lang="en-US" sz="1400" i="1"/>
              <a:t>Fiber</a:t>
            </a:r>
          </a:p>
          <a:p>
            <a:pPr marL="457200" indent="-342900">
              <a:lnSpc>
                <a:spcPct val="90000"/>
              </a:lnSpc>
              <a:spcAft>
                <a:spcPts val="600"/>
              </a:spcAft>
              <a:buFont typeface="+mj-lt"/>
              <a:buAutoNum type="arabicPeriod"/>
            </a:pPr>
            <a:r>
              <a:rPr lang="en-US" sz="1400" i="1"/>
              <a:t>Vitamin C</a:t>
            </a:r>
          </a:p>
          <a:p>
            <a:pPr marL="457200" indent="-342900">
              <a:lnSpc>
                <a:spcPct val="90000"/>
              </a:lnSpc>
              <a:spcAft>
                <a:spcPts val="600"/>
              </a:spcAft>
              <a:buFont typeface="+mj-lt"/>
              <a:buAutoNum type="arabicPeriod"/>
            </a:pPr>
            <a:r>
              <a:rPr lang="en-US" sz="1400" i="1"/>
              <a:t>Diabetes</a:t>
            </a:r>
          </a:p>
          <a:p>
            <a:pPr marL="457200" indent="-342900">
              <a:lnSpc>
                <a:spcPct val="90000"/>
              </a:lnSpc>
              <a:spcAft>
                <a:spcPts val="600"/>
              </a:spcAft>
              <a:buFont typeface="+mj-lt"/>
              <a:buAutoNum type="arabicPeriod"/>
            </a:pPr>
            <a:r>
              <a:rPr lang="en-US" sz="1400" i="1"/>
              <a:t>Antioxidants</a:t>
            </a:r>
          </a:p>
          <a:p>
            <a:pPr marL="457200" indent="-342900">
              <a:lnSpc>
                <a:spcPct val="90000"/>
              </a:lnSpc>
              <a:spcAft>
                <a:spcPts val="600"/>
              </a:spcAft>
              <a:buFont typeface="+mj-lt"/>
              <a:buAutoNum type="arabicPeriod"/>
            </a:pPr>
            <a:r>
              <a:rPr lang="en-US" sz="1400" i="1"/>
              <a:t>Omega-3 fatty acids</a:t>
            </a:r>
          </a:p>
          <a:p>
            <a:pPr marL="342900" indent="-228600">
              <a:lnSpc>
                <a:spcPct val="90000"/>
              </a:lnSpc>
              <a:spcAft>
                <a:spcPts val="600"/>
              </a:spcAft>
              <a:buFont typeface="Arial" panose="020B0604020202020204" pitchFamily="34" charset="0"/>
              <a:buChar char="•"/>
            </a:pPr>
            <a:endParaRPr lang="en-US" sz="1400"/>
          </a:p>
          <a:p>
            <a:pPr>
              <a:lnSpc>
                <a:spcPct val="90000"/>
              </a:lnSpc>
              <a:spcAft>
                <a:spcPts val="600"/>
              </a:spcAft>
            </a:pPr>
            <a:r>
              <a:rPr lang="en-US" sz="1400" u="sng"/>
              <a:t>PART 3: COUNTRIES</a:t>
            </a:r>
          </a:p>
          <a:p>
            <a:pPr marL="457200" indent="-342900">
              <a:lnSpc>
                <a:spcPct val="90000"/>
              </a:lnSpc>
              <a:spcAft>
                <a:spcPts val="600"/>
              </a:spcAft>
              <a:buFont typeface="+mj-lt"/>
              <a:buAutoNum type="arabicPeriod"/>
            </a:pPr>
            <a:r>
              <a:rPr lang="en-US" sz="1400" i="1"/>
              <a:t>Greece</a:t>
            </a:r>
          </a:p>
          <a:p>
            <a:pPr marL="457200" indent="-342900">
              <a:lnSpc>
                <a:spcPct val="90000"/>
              </a:lnSpc>
              <a:spcAft>
                <a:spcPts val="600"/>
              </a:spcAft>
              <a:buFont typeface="+mj-lt"/>
              <a:buAutoNum type="arabicPeriod"/>
            </a:pPr>
            <a:r>
              <a:rPr lang="en-US" sz="1400" i="1"/>
              <a:t>Spain</a:t>
            </a:r>
          </a:p>
          <a:p>
            <a:pPr marL="457200" indent="-342900">
              <a:lnSpc>
                <a:spcPct val="90000"/>
              </a:lnSpc>
              <a:spcAft>
                <a:spcPts val="600"/>
              </a:spcAft>
              <a:buFont typeface="+mj-lt"/>
              <a:buAutoNum type="arabicPeriod"/>
            </a:pPr>
            <a:r>
              <a:rPr lang="en-US" sz="1400" i="1"/>
              <a:t>Morocco</a:t>
            </a:r>
          </a:p>
          <a:p>
            <a:pPr marL="457200" indent="-342900">
              <a:lnSpc>
                <a:spcPct val="90000"/>
              </a:lnSpc>
              <a:spcAft>
                <a:spcPts val="600"/>
              </a:spcAft>
              <a:buFont typeface="+mj-lt"/>
              <a:buAutoNum type="arabicPeriod"/>
            </a:pPr>
            <a:r>
              <a:rPr lang="en-US" sz="1400" i="1"/>
              <a:t>Italy</a:t>
            </a:r>
          </a:p>
          <a:p>
            <a:pPr marL="457200" indent="-342900">
              <a:lnSpc>
                <a:spcPct val="90000"/>
              </a:lnSpc>
              <a:spcAft>
                <a:spcPts val="600"/>
              </a:spcAft>
              <a:buFont typeface="+mj-lt"/>
              <a:buAutoNum type="arabicPeriod"/>
            </a:pPr>
            <a:r>
              <a:rPr lang="en-US" sz="1400" i="1"/>
              <a:t>Malta</a:t>
            </a:r>
          </a:p>
          <a:p>
            <a:pPr marL="114300" indent="-228600">
              <a:lnSpc>
                <a:spcPct val="90000"/>
              </a:lnSpc>
              <a:spcAft>
                <a:spcPts val="600"/>
              </a:spcAft>
              <a:buFont typeface="Arial" panose="020B0604020202020204" pitchFamily="34" charset="0"/>
              <a:buChar char="•"/>
            </a:pPr>
            <a:endParaRPr lang="en-US" sz="500"/>
          </a:p>
          <a:p>
            <a:pPr marL="342900" indent="-228600">
              <a:lnSpc>
                <a:spcPct val="90000"/>
              </a:lnSpc>
              <a:spcAft>
                <a:spcPts val="600"/>
              </a:spcAft>
              <a:buFont typeface="Arial" panose="020B0604020202020204" pitchFamily="34" charset="0"/>
              <a:buChar char="•"/>
            </a:pPr>
            <a:endParaRPr lang="en-US" sz="500"/>
          </a:p>
          <a:p>
            <a:pPr indent="-228600">
              <a:lnSpc>
                <a:spcPct val="90000"/>
              </a:lnSpc>
              <a:spcAft>
                <a:spcPts val="600"/>
              </a:spcAft>
              <a:buFont typeface="Arial" panose="020B0604020202020204" pitchFamily="34" charset="0"/>
              <a:buChar char="•"/>
            </a:pPr>
            <a:endParaRPr lang="en-US" sz="500"/>
          </a:p>
          <a:p>
            <a:pPr indent="-228600">
              <a:lnSpc>
                <a:spcPct val="90000"/>
              </a:lnSpc>
              <a:spcAft>
                <a:spcPts val="600"/>
              </a:spcAft>
              <a:buFont typeface="Arial" panose="020B0604020202020204" pitchFamily="34" charset="0"/>
              <a:buChar char="•"/>
            </a:pPr>
            <a:endParaRPr lang="en-US" sz="500"/>
          </a:p>
          <a:p>
            <a:pPr indent="-228600">
              <a:lnSpc>
                <a:spcPct val="90000"/>
              </a:lnSpc>
              <a:spcAft>
                <a:spcPts val="600"/>
              </a:spcAft>
              <a:buFont typeface="Arial" panose="020B0604020202020204" pitchFamily="34" charset="0"/>
              <a:buChar char="•"/>
            </a:pPr>
            <a:endParaRPr lang="en-US" sz="500"/>
          </a:p>
          <a:p>
            <a:pPr indent="-228600">
              <a:lnSpc>
                <a:spcPct val="90000"/>
              </a:lnSpc>
              <a:spcAft>
                <a:spcPts val="600"/>
              </a:spcAft>
              <a:buFont typeface="Arial" panose="020B0604020202020204" pitchFamily="34" charset="0"/>
              <a:buChar char="•"/>
            </a:pPr>
            <a:endParaRPr lang="en-US" sz="500"/>
          </a:p>
          <a:p>
            <a:pPr marL="342900" indent="-228600">
              <a:lnSpc>
                <a:spcPct val="90000"/>
              </a:lnSpc>
              <a:spcAft>
                <a:spcPts val="600"/>
              </a:spcAft>
              <a:buFont typeface="Arial" panose="020B0604020202020204" pitchFamily="34" charset="0"/>
              <a:buChar char="•"/>
            </a:pPr>
            <a:endParaRPr lang="en-US" sz="500"/>
          </a:p>
        </p:txBody>
      </p:sp>
      <p:sp>
        <p:nvSpPr>
          <p:cNvPr id="17" name="TextBox 16">
            <a:extLst>
              <a:ext uri="{FF2B5EF4-FFF2-40B4-BE49-F238E27FC236}">
                <a16:creationId xmlns:a16="http://schemas.microsoft.com/office/drawing/2014/main" id="{CFD042CA-9493-D8F9-2E6D-B1F68076F546}"/>
              </a:ext>
            </a:extLst>
          </p:cNvPr>
          <p:cNvSpPr txBox="1"/>
          <p:nvPr/>
        </p:nvSpPr>
        <p:spPr>
          <a:xfrm>
            <a:off x="5822663" y="1720840"/>
            <a:ext cx="4818888" cy="5478423"/>
          </a:xfrm>
          <a:prstGeom prst="rect">
            <a:avLst/>
          </a:prstGeom>
          <a:noFill/>
        </p:spPr>
        <p:txBody>
          <a:bodyPr wrap="square" rtlCol="0">
            <a:spAutoFit/>
          </a:bodyPr>
          <a:lstStyle/>
          <a:p>
            <a:pPr>
              <a:spcAft>
                <a:spcPts val="600"/>
              </a:spcAft>
            </a:pPr>
            <a:r>
              <a:rPr lang="en-GB" sz="1000" u="sng"/>
              <a:t>PART 4: PROTEIN</a:t>
            </a:r>
          </a:p>
          <a:p>
            <a:pPr marL="228600" indent="-228600">
              <a:spcAft>
                <a:spcPts val="600"/>
              </a:spcAft>
              <a:buFont typeface="+mj-lt"/>
              <a:buAutoNum type="arabicPeriod"/>
            </a:pPr>
            <a:r>
              <a:rPr lang="en-GB" sz="1000" i="1"/>
              <a:t>Greek yogurt</a:t>
            </a:r>
          </a:p>
          <a:p>
            <a:pPr marL="228600" indent="-228600">
              <a:spcAft>
                <a:spcPts val="600"/>
              </a:spcAft>
              <a:buFont typeface="+mj-lt"/>
              <a:buAutoNum type="arabicPeriod"/>
            </a:pPr>
            <a:r>
              <a:rPr lang="en-GB" sz="1000" i="1"/>
              <a:t>Chickpeas</a:t>
            </a:r>
          </a:p>
          <a:p>
            <a:pPr marL="228600" indent="-228600">
              <a:spcAft>
                <a:spcPts val="600"/>
              </a:spcAft>
              <a:buFont typeface="+mj-lt"/>
              <a:buAutoNum type="arabicPeriod"/>
            </a:pPr>
            <a:r>
              <a:rPr lang="en-GB" sz="1000" i="1"/>
              <a:t>Feta</a:t>
            </a:r>
          </a:p>
          <a:p>
            <a:pPr marL="228600" indent="-228600">
              <a:spcAft>
                <a:spcPts val="600"/>
              </a:spcAft>
              <a:buFont typeface="+mj-lt"/>
              <a:buAutoNum type="arabicPeriod"/>
            </a:pPr>
            <a:r>
              <a:rPr lang="en-GB" sz="1000" i="1"/>
              <a:t>Fish</a:t>
            </a:r>
          </a:p>
          <a:p>
            <a:pPr marL="228600" indent="-228600">
              <a:spcAft>
                <a:spcPts val="600"/>
              </a:spcAft>
              <a:buFont typeface="+mj-lt"/>
              <a:buAutoNum type="arabicPeriod"/>
            </a:pPr>
            <a:r>
              <a:rPr lang="en-GB" sz="1000" i="1"/>
              <a:t>Falafels</a:t>
            </a:r>
          </a:p>
          <a:p>
            <a:pPr>
              <a:spcAft>
                <a:spcPts val="600"/>
              </a:spcAft>
            </a:pPr>
            <a:endParaRPr lang="en-GB" sz="900"/>
          </a:p>
          <a:p>
            <a:pPr>
              <a:spcAft>
                <a:spcPts val="600"/>
              </a:spcAft>
            </a:pPr>
            <a:r>
              <a:rPr lang="en-GB" sz="1000" u="sng"/>
              <a:t>PART 5: FRUIT AND VEG</a:t>
            </a:r>
          </a:p>
          <a:p>
            <a:pPr marL="228600" indent="-228600">
              <a:spcAft>
                <a:spcPts val="600"/>
              </a:spcAft>
              <a:buFont typeface="+mj-lt"/>
              <a:buAutoNum type="arabicPeriod"/>
            </a:pPr>
            <a:r>
              <a:rPr lang="en-GB" sz="1000" i="1"/>
              <a:t>Figs</a:t>
            </a:r>
          </a:p>
          <a:p>
            <a:pPr marL="228600" indent="-228600">
              <a:spcAft>
                <a:spcPts val="600"/>
              </a:spcAft>
              <a:buFont typeface="+mj-lt"/>
              <a:buAutoNum type="arabicPeriod"/>
            </a:pPr>
            <a:r>
              <a:rPr lang="en-GB" sz="1000" i="1"/>
              <a:t>Avocado</a:t>
            </a:r>
          </a:p>
          <a:p>
            <a:pPr marL="228600" indent="-228600">
              <a:spcAft>
                <a:spcPts val="600"/>
              </a:spcAft>
              <a:buFont typeface="+mj-lt"/>
              <a:buAutoNum type="arabicPeriod"/>
            </a:pPr>
            <a:r>
              <a:rPr lang="en-GB" sz="1000" i="1"/>
              <a:t>Tomato</a:t>
            </a:r>
          </a:p>
          <a:p>
            <a:pPr marL="228600" indent="-228600">
              <a:spcAft>
                <a:spcPts val="600"/>
              </a:spcAft>
              <a:buFont typeface="+mj-lt"/>
              <a:buAutoNum type="arabicPeriod"/>
            </a:pPr>
            <a:r>
              <a:rPr lang="en-GB" sz="1000" i="1"/>
              <a:t>Spinach</a:t>
            </a:r>
          </a:p>
          <a:p>
            <a:pPr marL="228600" indent="-228600">
              <a:spcAft>
                <a:spcPts val="600"/>
              </a:spcAft>
              <a:buFont typeface="+mj-lt"/>
              <a:buAutoNum type="arabicPeriod"/>
            </a:pPr>
            <a:r>
              <a:rPr lang="en-GB" sz="1000" i="1"/>
              <a:t>Aubergine</a:t>
            </a:r>
          </a:p>
          <a:p>
            <a:pPr>
              <a:spcAft>
                <a:spcPts val="600"/>
              </a:spcAft>
            </a:pPr>
            <a:endParaRPr lang="en-GB" sz="1000" u="sng"/>
          </a:p>
          <a:p>
            <a:pPr>
              <a:spcAft>
                <a:spcPts val="600"/>
              </a:spcAft>
            </a:pPr>
            <a:r>
              <a:rPr lang="en-GB" sz="1000" u="sng"/>
              <a:t>FINAL QUESTION: MEDITERRANEAN LIFESTYLE (Any 3)</a:t>
            </a:r>
          </a:p>
          <a:p>
            <a:pPr marL="228600" indent="-228600">
              <a:spcAft>
                <a:spcPts val="600"/>
              </a:spcAft>
              <a:buFont typeface="+mj-lt"/>
              <a:buAutoNum type="arabicPeriod"/>
            </a:pPr>
            <a:r>
              <a:rPr lang="en-GB" sz="1000" i="1"/>
              <a:t>Being physically activity</a:t>
            </a:r>
          </a:p>
          <a:p>
            <a:pPr marL="228600" indent="-228600">
              <a:spcAft>
                <a:spcPts val="600"/>
              </a:spcAft>
              <a:buFont typeface="+mj-lt"/>
              <a:buAutoNum type="arabicPeriod"/>
            </a:pPr>
            <a:r>
              <a:rPr lang="en-GB" sz="1000" i="1"/>
              <a:t>Eating with friends and/or family</a:t>
            </a:r>
          </a:p>
          <a:p>
            <a:pPr marL="228600" indent="-228600">
              <a:spcAft>
                <a:spcPts val="600"/>
              </a:spcAft>
              <a:buFont typeface="+mj-lt"/>
              <a:buAutoNum type="arabicPeriod"/>
            </a:pPr>
            <a:r>
              <a:rPr lang="en-GB" sz="1000" i="1"/>
              <a:t>Everything in moderation</a:t>
            </a:r>
          </a:p>
          <a:p>
            <a:pPr marL="228600" indent="-228600">
              <a:spcAft>
                <a:spcPts val="600"/>
              </a:spcAft>
              <a:buFont typeface="+mj-lt"/>
              <a:buAutoNum type="arabicPeriod"/>
            </a:pPr>
            <a:r>
              <a:rPr lang="en-GB" sz="1000" i="1"/>
              <a:t>Connect with nature</a:t>
            </a:r>
          </a:p>
          <a:p>
            <a:pPr marL="228600" indent="-228600">
              <a:spcAft>
                <a:spcPts val="600"/>
              </a:spcAft>
              <a:buFont typeface="+mj-lt"/>
              <a:buAutoNum type="arabicPeriod"/>
            </a:pPr>
            <a:r>
              <a:rPr lang="en-GB" sz="1000" i="1"/>
              <a:t>Shop local and seasonal and cook meals with friends or family</a:t>
            </a:r>
          </a:p>
          <a:p>
            <a:pPr>
              <a:spcAft>
                <a:spcPts val="600"/>
              </a:spcAft>
            </a:pPr>
            <a:endParaRPr lang="en-GB" sz="900"/>
          </a:p>
          <a:p>
            <a:pPr>
              <a:spcAft>
                <a:spcPts val="600"/>
              </a:spcAft>
            </a:pPr>
            <a:endParaRPr lang="en-GB" sz="900"/>
          </a:p>
          <a:p>
            <a:pPr>
              <a:spcAft>
                <a:spcPts val="600"/>
              </a:spcAft>
            </a:pPr>
            <a:endParaRPr lang="en-GB" sz="900"/>
          </a:p>
          <a:p>
            <a:pPr marL="228600" indent="-228600">
              <a:spcAft>
                <a:spcPts val="600"/>
              </a:spcAft>
              <a:buFont typeface="+mj-lt"/>
              <a:buAutoNum type="arabicPeriod"/>
            </a:pPr>
            <a:endParaRPr lang="en-GB" sz="900"/>
          </a:p>
        </p:txBody>
      </p:sp>
    </p:spTree>
    <p:extLst>
      <p:ext uri="{BB962C8B-B14F-4D97-AF65-F5344CB8AC3E}">
        <p14:creationId xmlns:p14="http://schemas.microsoft.com/office/powerpoint/2010/main" val="248663413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0D658231-9FCE-545F-56A8-6959BCA618D3}"/>
              </a:ext>
            </a:extLst>
          </p:cNvPr>
          <p:cNvSpPr txBox="1"/>
          <p:nvPr/>
        </p:nvSpPr>
        <p:spPr>
          <a:xfrm>
            <a:off x="231591" y="154394"/>
            <a:ext cx="401424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Reference List: Hannah </a:t>
            </a:r>
          </a:p>
        </p:txBody>
      </p:sp>
      <p:sp>
        <p:nvSpPr>
          <p:cNvPr id="3" name="TextBox 2">
            <a:extLst>
              <a:ext uri="{FF2B5EF4-FFF2-40B4-BE49-F238E27FC236}">
                <a16:creationId xmlns:a16="http://schemas.microsoft.com/office/drawing/2014/main" id="{B90A2182-340C-747C-A2FF-44C7E97157DC}"/>
              </a:ext>
            </a:extLst>
          </p:cNvPr>
          <p:cNvSpPr txBox="1"/>
          <p:nvPr/>
        </p:nvSpPr>
        <p:spPr>
          <a:xfrm>
            <a:off x="405821" y="522367"/>
            <a:ext cx="10807595" cy="683264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err="1">
                <a:latin typeface="Times New Roman"/>
                <a:cs typeface="Times New Roman"/>
              </a:rPr>
              <a:t>Baudry</a:t>
            </a:r>
            <a:r>
              <a:rPr lang="en-US" sz="1200">
                <a:latin typeface="Times New Roman"/>
                <a:cs typeface="Times New Roman"/>
              </a:rPr>
              <a:t>, J., Neves, F., </a:t>
            </a:r>
            <a:r>
              <a:rPr lang="en-US" sz="1200" err="1">
                <a:latin typeface="Times New Roman"/>
                <a:cs typeface="Times New Roman"/>
              </a:rPr>
              <a:t>Lairon</a:t>
            </a:r>
            <a:r>
              <a:rPr lang="en-US" sz="1200">
                <a:latin typeface="Times New Roman"/>
                <a:cs typeface="Times New Roman"/>
              </a:rPr>
              <a:t>, D., Alles, B., Langevin, B., </a:t>
            </a:r>
            <a:r>
              <a:rPr lang="en-US" sz="1200" err="1">
                <a:latin typeface="Times New Roman"/>
                <a:cs typeface="Times New Roman"/>
              </a:rPr>
              <a:t>Brunin</a:t>
            </a:r>
            <a:r>
              <a:rPr lang="en-US" sz="1200">
                <a:latin typeface="Times New Roman"/>
                <a:cs typeface="Times New Roman"/>
              </a:rPr>
              <a:t>, J., </a:t>
            </a:r>
            <a:r>
              <a:rPr lang="en-US" sz="1200" err="1">
                <a:latin typeface="Times New Roman"/>
                <a:cs typeface="Times New Roman"/>
              </a:rPr>
              <a:t>Berthy</a:t>
            </a:r>
            <a:r>
              <a:rPr lang="en-US" sz="1200">
                <a:latin typeface="Times New Roman"/>
                <a:cs typeface="Times New Roman"/>
              </a:rPr>
              <a:t>, F., </a:t>
            </a:r>
            <a:r>
              <a:rPr lang="en-US" sz="1200" err="1">
                <a:latin typeface="Times New Roman"/>
                <a:cs typeface="Times New Roman"/>
              </a:rPr>
              <a:t>Danaquah</a:t>
            </a:r>
            <a:r>
              <a:rPr lang="en-US" sz="1200">
                <a:latin typeface="Times New Roman"/>
                <a:cs typeface="Times New Roman"/>
              </a:rPr>
              <a:t>, I., </a:t>
            </a:r>
            <a:r>
              <a:rPr lang="en-US" sz="1200" err="1">
                <a:latin typeface="Times New Roman"/>
                <a:cs typeface="Times New Roman"/>
              </a:rPr>
              <a:t>Touvier</a:t>
            </a:r>
            <a:r>
              <a:rPr lang="en-US" sz="1200">
                <a:latin typeface="Times New Roman"/>
                <a:cs typeface="Times New Roman"/>
              </a:rPr>
              <a:t>, M., </a:t>
            </a:r>
            <a:r>
              <a:rPr lang="en-US" sz="1200" err="1">
                <a:latin typeface="Times New Roman"/>
                <a:cs typeface="Times New Roman"/>
              </a:rPr>
              <a:t>Hercberg</a:t>
            </a:r>
            <a:r>
              <a:rPr lang="en-US" sz="1200">
                <a:latin typeface="Times New Roman"/>
                <a:cs typeface="Times New Roman"/>
              </a:rPr>
              <a:t>, S., Amiot, M., </a:t>
            </a:r>
            <a:r>
              <a:rPr lang="en-US" sz="1200" err="1">
                <a:latin typeface="Times New Roman"/>
                <a:cs typeface="Times New Roman"/>
              </a:rPr>
              <a:t>Pointereau</a:t>
            </a:r>
            <a:r>
              <a:rPr lang="en-US" sz="1200">
                <a:latin typeface="Times New Roman"/>
                <a:cs typeface="Times New Roman"/>
              </a:rPr>
              <a:t>, P. and Kesse-Guyot, E. (2023) `Sustainability analysis of the Mediterranean diet: results from the French </a:t>
            </a:r>
            <a:r>
              <a:rPr lang="en-US" sz="1200" err="1">
                <a:latin typeface="Times New Roman"/>
                <a:cs typeface="Times New Roman"/>
              </a:rPr>
              <a:t>NutriNet</a:t>
            </a:r>
            <a:r>
              <a:rPr lang="en-US" sz="1200">
                <a:latin typeface="Times New Roman"/>
                <a:cs typeface="Times New Roman"/>
              </a:rPr>
              <a:t>-Sante study`, </a:t>
            </a:r>
            <a:r>
              <a:rPr lang="en-US" sz="1200" i="1">
                <a:latin typeface="Times New Roman"/>
                <a:cs typeface="Times New Roman"/>
              </a:rPr>
              <a:t>British Journal of Nutrition</a:t>
            </a:r>
            <a:r>
              <a:rPr lang="en-US" sz="1200">
                <a:latin typeface="Times New Roman"/>
                <a:cs typeface="Times New Roman"/>
              </a:rPr>
              <a:t>, 130(12), pp. 2182-2197. Available at: https://doi.org/10.1017/S0007114523001411 </a:t>
            </a:r>
          </a:p>
          <a:p>
            <a:endParaRPr lang="en-US" sz="1200">
              <a:latin typeface="Times New Roman"/>
              <a:cs typeface="Times New Roman"/>
            </a:endParaRPr>
          </a:p>
          <a:p>
            <a:r>
              <a:rPr lang="en-US" sz="1200" err="1">
                <a:latin typeface="Times New Roman"/>
                <a:cs typeface="Times New Roman"/>
              </a:rPr>
              <a:t>Belgacem</a:t>
            </a:r>
            <a:r>
              <a:rPr lang="en-US" sz="1200">
                <a:latin typeface="Times New Roman"/>
                <a:cs typeface="Times New Roman"/>
              </a:rPr>
              <a:t>, W., Mattas, K., </a:t>
            </a:r>
            <a:r>
              <a:rPr lang="en-US" sz="1200" err="1">
                <a:latin typeface="Times New Roman"/>
                <a:cs typeface="Times New Roman"/>
              </a:rPr>
              <a:t>Arampatzis</a:t>
            </a:r>
            <a:r>
              <a:rPr lang="en-US" sz="1200">
                <a:latin typeface="Times New Roman"/>
                <a:cs typeface="Times New Roman"/>
              </a:rPr>
              <a:t>, G, and </a:t>
            </a:r>
            <a:r>
              <a:rPr lang="en-US" sz="1200" err="1">
                <a:latin typeface="Times New Roman"/>
                <a:cs typeface="Times New Roman"/>
              </a:rPr>
              <a:t>Baourakis</a:t>
            </a:r>
            <a:r>
              <a:rPr lang="en-US" sz="1200">
                <a:latin typeface="Times New Roman"/>
                <a:cs typeface="Times New Roman"/>
              </a:rPr>
              <a:t>, G. (2021) `Changing dietary </a:t>
            </a:r>
            <a:r>
              <a:rPr lang="en-US" sz="1200" err="1">
                <a:latin typeface="Times New Roman"/>
                <a:cs typeface="Times New Roman"/>
              </a:rPr>
              <a:t>behaviour</a:t>
            </a:r>
            <a:r>
              <a:rPr lang="en-US" sz="1200">
                <a:latin typeface="Times New Roman"/>
                <a:cs typeface="Times New Roman"/>
              </a:rPr>
              <a:t> for better biodiversity preservation: A preliminary study`, </a:t>
            </a:r>
            <a:r>
              <a:rPr lang="en-US" sz="1200" i="1">
                <a:latin typeface="Times New Roman"/>
                <a:cs typeface="Times New Roman"/>
              </a:rPr>
              <a:t>Nutrients</a:t>
            </a:r>
            <a:r>
              <a:rPr lang="en-US" sz="1200">
                <a:latin typeface="Times New Roman"/>
                <a:cs typeface="Times New Roman"/>
              </a:rPr>
              <a:t>, 13(6), article number 2076. Available at: https://doi.org/10.3390/nu13062076</a:t>
            </a:r>
          </a:p>
          <a:p>
            <a:endParaRPr lang="en-US" sz="1200">
              <a:latin typeface="Times New Roman"/>
              <a:cs typeface="Times New Roman"/>
            </a:endParaRPr>
          </a:p>
          <a:p>
            <a:r>
              <a:rPr lang="en-US" sz="1200">
                <a:latin typeface="Times New Roman"/>
                <a:cs typeface="Times New Roman"/>
              </a:rPr>
              <a:t>Berry, E.M. (2019) `Sustainable Food Systems and the Mediterranean Diet`, </a:t>
            </a:r>
            <a:r>
              <a:rPr lang="en-US" sz="1200" i="1">
                <a:latin typeface="Times New Roman"/>
                <a:cs typeface="Times New Roman"/>
              </a:rPr>
              <a:t>Nutrients</a:t>
            </a:r>
            <a:r>
              <a:rPr lang="en-US" sz="1200">
                <a:latin typeface="Times New Roman"/>
                <a:cs typeface="Times New Roman"/>
              </a:rPr>
              <a:t>, 11(9), article number 2229. Available at: https://doi.org/10.3390/nu11092229 </a:t>
            </a:r>
          </a:p>
          <a:p>
            <a:endParaRPr lang="en-US" sz="1200">
              <a:latin typeface="Times New Roman"/>
              <a:cs typeface="Times New Roman"/>
            </a:endParaRPr>
          </a:p>
          <a:p>
            <a:r>
              <a:rPr lang="en-US" sz="1200" err="1">
                <a:latin typeface="Times New Roman"/>
                <a:cs typeface="Times New Roman"/>
              </a:rPr>
              <a:t>Bordini</a:t>
            </a:r>
            <a:r>
              <a:rPr lang="en-US" sz="1200">
                <a:latin typeface="Times New Roman"/>
                <a:cs typeface="Times New Roman"/>
              </a:rPr>
              <a:t>, A. (2023) `Insight into the sustainability of the Mediterranean diet: The water footprint of the recommended Italian diet`, </a:t>
            </a:r>
            <a:r>
              <a:rPr lang="en-US" sz="1200" i="1">
                <a:latin typeface="Times New Roman"/>
                <a:cs typeface="Times New Roman"/>
              </a:rPr>
              <a:t>Nutrients</a:t>
            </a:r>
            <a:r>
              <a:rPr lang="en-US" sz="1200">
                <a:latin typeface="Times New Roman"/>
                <a:cs typeface="Times New Roman"/>
              </a:rPr>
              <a:t>, 15(9), article number 2204. Available at: https://doi.org/10.3390/nu15092204</a:t>
            </a:r>
          </a:p>
          <a:p>
            <a:endParaRPr lang="en-US" sz="1200">
              <a:latin typeface="Times New Roman"/>
              <a:cs typeface="Times New Roman"/>
            </a:endParaRPr>
          </a:p>
          <a:p>
            <a:r>
              <a:rPr lang="en-US" sz="1200">
                <a:latin typeface="Times New Roman"/>
                <a:cs typeface="Times New Roman"/>
              </a:rPr>
              <a:t>Boto, J.M., Rocha, A., </a:t>
            </a:r>
            <a:r>
              <a:rPr lang="en-US" sz="1200" err="1">
                <a:latin typeface="Times New Roman"/>
                <a:cs typeface="Times New Roman"/>
              </a:rPr>
              <a:t>Migueis</a:t>
            </a:r>
            <a:r>
              <a:rPr lang="en-US" sz="1200">
                <a:latin typeface="Times New Roman"/>
                <a:cs typeface="Times New Roman"/>
              </a:rPr>
              <a:t>, V., Meireles, M. and Neto, B. (2022) `Sustainability dimensions of the Mediterranean Diet: A Systematic review of the indicators used and it’s results`, </a:t>
            </a:r>
            <a:r>
              <a:rPr lang="en-US" sz="1200" i="1">
                <a:latin typeface="Times New Roman"/>
                <a:cs typeface="Times New Roman"/>
              </a:rPr>
              <a:t>Advances in Nutrition</a:t>
            </a:r>
            <a:r>
              <a:rPr lang="en-US" sz="1200">
                <a:latin typeface="Times New Roman"/>
                <a:cs typeface="Times New Roman"/>
              </a:rPr>
              <a:t>, 13(5), pp. 2015-2038. Available at: https://doi.org/10.1093/advances/nmac066 </a:t>
            </a:r>
          </a:p>
          <a:p>
            <a:endParaRPr lang="en-US" sz="1200">
              <a:latin typeface="Times New Roman"/>
              <a:cs typeface="Times New Roman"/>
            </a:endParaRPr>
          </a:p>
          <a:p>
            <a:r>
              <a:rPr lang="en-US" sz="1200">
                <a:latin typeface="Times New Roman"/>
                <a:cs typeface="Times New Roman"/>
              </a:rPr>
              <a:t>D’Alessandro, A. and Pergola, G.D. (2018) `The Mediterranean diet: its definition and evaluation of a priori dietary indexes in primary cardiovascular prevention`, </a:t>
            </a:r>
            <a:r>
              <a:rPr lang="en-US" sz="1200" i="1">
                <a:latin typeface="Times New Roman"/>
                <a:cs typeface="Times New Roman"/>
              </a:rPr>
              <a:t>International Journal of Food Sciences and Nutrition</a:t>
            </a:r>
            <a:r>
              <a:rPr lang="en-US" sz="1200">
                <a:latin typeface="Times New Roman"/>
                <a:cs typeface="Times New Roman"/>
              </a:rPr>
              <a:t>, 69(6), pp. 647-659. Available at: https://doi.org/10.1080/09637486.2017.1417978</a:t>
            </a:r>
          </a:p>
          <a:p>
            <a:endParaRPr lang="en-US" sz="1200">
              <a:latin typeface="Times New Roman"/>
              <a:cs typeface="Times New Roman"/>
            </a:endParaRPr>
          </a:p>
          <a:p>
            <a:r>
              <a:rPr lang="en-US" sz="1200">
                <a:latin typeface="Times New Roman"/>
                <a:cs typeface="Times New Roman"/>
              </a:rPr>
              <a:t>Hyslop, L. (2015) `Britain's </a:t>
            </a:r>
            <a:r>
              <a:rPr lang="en-US" sz="1200" err="1">
                <a:latin typeface="Times New Roman"/>
                <a:cs typeface="Times New Roman"/>
              </a:rPr>
              <a:t>favourite</a:t>
            </a:r>
            <a:r>
              <a:rPr lang="en-US" sz="1200">
                <a:latin typeface="Times New Roman"/>
                <a:cs typeface="Times New Roman"/>
              </a:rPr>
              <a:t> lunch? The humble cheese sandwich`, </a:t>
            </a:r>
            <a:r>
              <a:rPr lang="en-US" sz="1200" i="1">
                <a:latin typeface="Times New Roman"/>
                <a:cs typeface="Times New Roman"/>
              </a:rPr>
              <a:t>The Telegraph, </a:t>
            </a:r>
            <a:r>
              <a:rPr lang="en-US" sz="1200">
                <a:latin typeface="Times New Roman"/>
                <a:cs typeface="Times New Roman"/>
              </a:rPr>
              <a:t>16 April</a:t>
            </a:r>
            <a:r>
              <a:rPr lang="en-US" sz="1200" i="1">
                <a:latin typeface="Times New Roman"/>
                <a:cs typeface="Times New Roman"/>
              </a:rPr>
              <a:t>. </a:t>
            </a:r>
            <a:r>
              <a:rPr lang="en-US" sz="1200">
                <a:latin typeface="Times New Roman"/>
                <a:cs typeface="Times New Roman"/>
              </a:rPr>
              <a:t>Available at: https://www.telegraph.co.uk/foodanddrink/foodanddrinknews/11537804/Britains-favourite-lunch-The-humble-cheese-sandwich.html#:~:text=The%20humble%20cheese%20sandwich,-The%20cheese%20sandwich&amp;text=We%20live%20in%20a%20cosmopolitan,us%20eat%20them%20every%20day (Accessed: 25 November 2024). </a:t>
            </a:r>
          </a:p>
          <a:p>
            <a:endParaRPr lang="en-US" sz="1200">
              <a:latin typeface="Times New Roman"/>
              <a:cs typeface="Times New Roman"/>
            </a:endParaRPr>
          </a:p>
          <a:p>
            <a:r>
              <a:rPr lang="en-US" sz="1200">
                <a:latin typeface="Times New Roman"/>
                <a:cs typeface="Times New Roman"/>
              </a:rPr>
              <a:t>Juan, S., Ruiz-Frau, A., </a:t>
            </a:r>
            <a:r>
              <a:rPr lang="en-US" sz="1200" err="1">
                <a:latin typeface="Times New Roman"/>
                <a:cs typeface="Times New Roman"/>
              </a:rPr>
              <a:t>Villasante</a:t>
            </a:r>
            <a:r>
              <a:rPr lang="en-US" sz="1200">
                <a:latin typeface="Times New Roman"/>
                <a:cs typeface="Times New Roman"/>
              </a:rPr>
              <a:t>, S. and Ospina-Alvarez, A. (2024) `A threatened heritage: Sustainable alternatives for Mediterranean small-scale fisheries`, </a:t>
            </a:r>
            <a:r>
              <a:rPr lang="en-US" sz="1200" i="1">
                <a:latin typeface="Times New Roman"/>
                <a:cs typeface="Times New Roman"/>
              </a:rPr>
              <a:t>Marine Policy</a:t>
            </a:r>
            <a:r>
              <a:rPr lang="en-US" sz="1200">
                <a:latin typeface="Times New Roman"/>
                <a:cs typeface="Times New Roman"/>
              </a:rPr>
              <a:t>, 163, article number 106148. Available at: https://doi.org/10.1016/j.marpol.2024.106148</a:t>
            </a:r>
          </a:p>
          <a:p>
            <a:endParaRPr lang="en-US" sz="1200">
              <a:latin typeface="Times New Roman"/>
              <a:cs typeface="Times New Roman"/>
            </a:endParaRPr>
          </a:p>
          <a:p>
            <a:r>
              <a:rPr lang="en-US" sz="1200" err="1">
                <a:latin typeface="Times New Roman"/>
                <a:cs typeface="Times New Roman"/>
              </a:rPr>
              <a:t>Karadsheh</a:t>
            </a:r>
            <a:r>
              <a:rPr lang="en-US" sz="1200">
                <a:latin typeface="Times New Roman"/>
                <a:cs typeface="Times New Roman"/>
              </a:rPr>
              <a:t>, S. (2023) </a:t>
            </a:r>
            <a:r>
              <a:rPr lang="en-US" sz="1200" i="1">
                <a:latin typeface="Times New Roman"/>
                <a:cs typeface="Times New Roman"/>
              </a:rPr>
              <a:t>Mediterranean Diet Meal Plan for Beginners</a:t>
            </a:r>
            <a:r>
              <a:rPr lang="en-US" sz="1200">
                <a:latin typeface="Times New Roman"/>
                <a:cs typeface="Times New Roman"/>
              </a:rPr>
              <a:t>. Available at: https://www.themediterraneandish.com/mediterranean-diet-meal-plan/ (Accessed: 01 December 2024). </a:t>
            </a:r>
          </a:p>
          <a:p>
            <a:endParaRPr lang="en-US" sz="1200">
              <a:latin typeface="Times New Roman"/>
              <a:cs typeface="Times New Roman"/>
            </a:endParaRPr>
          </a:p>
          <a:p>
            <a:r>
              <a:rPr lang="en-US" sz="1200" err="1">
                <a:latin typeface="Times New Roman"/>
                <a:cs typeface="Times New Roman"/>
              </a:rPr>
              <a:t>Lacatusu</a:t>
            </a:r>
            <a:r>
              <a:rPr lang="en-US" sz="1200">
                <a:latin typeface="Times New Roman"/>
                <a:cs typeface="Times New Roman"/>
              </a:rPr>
              <a:t>, C., Grigorescu, E., Floria, M., </a:t>
            </a:r>
            <a:r>
              <a:rPr lang="en-US" sz="1200" err="1">
                <a:latin typeface="Times New Roman"/>
                <a:cs typeface="Times New Roman"/>
              </a:rPr>
              <a:t>Onofriescu</a:t>
            </a:r>
            <a:r>
              <a:rPr lang="en-US" sz="1200">
                <a:latin typeface="Times New Roman"/>
                <a:cs typeface="Times New Roman"/>
              </a:rPr>
              <a:t>, A. and Mihai, B. (2019) `The Mediterranean Diet: From an environment-driven food culture to an merging medical prescription`, </a:t>
            </a:r>
            <a:r>
              <a:rPr lang="en-US" sz="1200" i="1">
                <a:latin typeface="Times New Roman"/>
                <a:cs typeface="Times New Roman"/>
              </a:rPr>
              <a:t>International Journal of Environmental Research and Public Health</a:t>
            </a:r>
            <a:r>
              <a:rPr lang="en-US" sz="1200">
                <a:latin typeface="Times New Roman"/>
                <a:cs typeface="Times New Roman"/>
              </a:rPr>
              <a:t>, 16, article number 942. Available at: http://dx.doi.org/10.3390/ijerph16060942 </a:t>
            </a:r>
            <a:endParaRPr lang="en-US" sz="1200">
              <a:latin typeface="Georgia"/>
            </a:endParaRPr>
          </a:p>
          <a:p>
            <a:endParaRPr lang="en-US" sz="1200">
              <a:latin typeface="Times New Roman"/>
              <a:cs typeface="Times New Roman"/>
            </a:endParaRPr>
          </a:p>
          <a:p>
            <a:r>
              <a:rPr lang="en-US" sz="1200" err="1">
                <a:latin typeface="Times New Roman"/>
                <a:cs typeface="Times New Roman"/>
              </a:rPr>
              <a:t>Lacirignola</a:t>
            </a:r>
            <a:r>
              <a:rPr lang="en-US" sz="1200">
                <a:latin typeface="Times New Roman"/>
                <a:cs typeface="Times New Roman"/>
              </a:rPr>
              <a:t>, C., Capone, R., Debs, P., </a:t>
            </a:r>
            <a:r>
              <a:rPr lang="en-US" sz="1200" err="1">
                <a:latin typeface="Times New Roman"/>
                <a:cs typeface="Times New Roman"/>
              </a:rPr>
              <a:t>Bilali</a:t>
            </a:r>
            <a:r>
              <a:rPr lang="en-US" sz="1200">
                <a:latin typeface="Times New Roman"/>
                <a:cs typeface="Times New Roman"/>
              </a:rPr>
              <a:t>, H. and </a:t>
            </a:r>
            <a:r>
              <a:rPr lang="en-US" sz="1200" err="1">
                <a:latin typeface="Times New Roman"/>
                <a:cs typeface="Times New Roman"/>
              </a:rPr>
              <a:t>Bottalico</a:t>
            </a:r>
            <a:r>
              <a:rPr lang="en-US" sz="1200">
                <a:latin typeface="Times New Roman"/>
                <a:cs typeface="Times New Roman"/>
              </a:rPr>
              <a:t>, F. (2014) `Natural resources – food nexus: food-related environmental footprints in the Mediterranean countries`, </a:t>
            </a:r>
            <a:r>
              <a:rPr lang="en-US" sz="1200" i="1">
                <a:latin typeface="Times New Roman"/>
                <a:cs typeface="Times New Roman"/>
              </a:rPr>
              <a:t>Frontiers in Nutrition</a:t>
            </a:r>
            <a:r>
              <a:rPr lang="en-US" sz="1200">
                <a:latin typeface="Times New Roman"/>
                <a:cs typeface="Times New Roman"/>
              </a:rPr>
              <a:t>, 1, article number 23. Available at: https://doi.org/10.3389/fnut.2014.00023 </a:t>
            </a:r>
            <a:endParaRPr lang="en-US" sz="1200"/>
          </a:p>
          <a:p>
            <a:endParaRPr lang="en-US" sz="1200">
              <a:latin typeface="Times New Roman"/>
              <a:cs typeface="Times New Roman"/>
            </a:endParaRPr>
          </a:p>
          <a:p>
            <a:endParaRPr lang="en-US"/>
          </a:p>
        </p:txBody>
      </p:sp>
    </p:spTree>
    <p:extLst>
      <p:ext uri="{BB962C8B-B14F-4D97-AF65-F5344CB8AC3E}">
        <p14:creationId xmlns:p14="http://schemas.microsoft.com/office/powerpoint/2010/main" val="88221474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E9D58561-240F-2F6B-59D1-9200664C6C08}"/>
              </a:ext>
            </a:extLst>
          </p:cNvPr>
          <p:cNvSpPr txBox="1"/>
          <p:nvPr/>
        </p:nvSpPr>
        <p:spPr>
          <a:xfrm>
            <a:off x="416864" y="787410"/>
            <a:ext cx="10807595" cy="606319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a:latin typeface="Times New Roman"/>
                <a:cs typeface="Times New Roman"/>
              </a:rPr>
              <a:t>Leite, J.C., </a:t>
            </a:r>
            <a:r>
              <a:rPr lang="en-US" sz="1200" err="1">
                <a:latin typeface="Times New Roman"/>
                <a:cs typeface="Times New Roman"/>
              </a:rPr>
              <a:t>Caledira</a:t>
            </a:r>
            <a:r>
              <a:rPr lang="en-US" sz="1200">
                <a:latin typeface="Times New Roman"/>
                <a:cs typeface="Times New Roman"/>
              </a:rPr>
              <a:t>, S., </a:t>
            </a:r>
            <a:r>
              <a:rPr lang="en-US" sz="1200" err="1">
                <a:latin typeface="Times New Roman"/>
                <a:cs typeface="Times New Roman"/>
              </a:rPr>
              <a:t>Watzl</a:t>
            </a:r>
            <a:r>
              <a:rPr lang="en-US" sz="1200">
                <a:latin typeface="Times New Roman"/>
                <a:cs typeface="Times New Roman"/>
              </a:rPr>
              <a:t>, B. and </a:t>
            </a:r>
            <a:r>
              <a:rPr lang="en-US" sz="1200" err="1">
                <a:latin typeface="Times New Roman"/>
                <a:cs typeface="Times New Roman"/>
              </a:rPr>
              <a:t>Wollgast</a:t>
            </a:r>
            <a:r>
              <a:rPr lang="en-US" sz="1200">
                <a:latin typeface="Times New Roman"/>
                <a:cs typeface="Times New Roman"/>
              </a:rPr>
              <a:t>, J. (2020) `Healthy low nitrogen footprint diets`, </a:t>
            </a:r>
            <a:r>
              <a:rPr lang="en-US" sz="1200" i="1">
                <a:latin typeface="Times New Roman"/>
                <a:cs typeface="Times New Roman"/>
              </a:rPr>
              <a:t>Global Food Security</a:t>
            </a:r>
            <a:r>
              <a:rPr lang="en-US" sz="1200">
                <a:latin typeface="Times New Roman"/>
                <a:cs typeface="Times New Roman"/>
              </a:rPr>
              <a:t>, 24, article number 100342. Available at: https://doi.org/10.1016/j.gfs.2019.100342</a:t>
            </a:r>
          </a:p>
          <a:p>
            <a:endParaRPr lang="en-US" sz="1200">
              <a:latin typeface="Times New Roman"/>
              <a:cs typeface="Times New Roman"/>
            </a:endParaRPr>
          </a:p>
          <a:p>
            <a:r>
              <a:rPr lang="en-US" sz="1200" err="1">
                <a:latin typeface="Times New Roman"/>
                <a:cs typeface="Times New Roman"/>
              </a:rPr>
              <a:t>Majem</a:t>
            </a:r>
            <a:r>
              <a:rPr lang="en-US" sz="1200">
                <a:latin typeface="Times New Roman"/>
                <a:cs typeface="Times New Roman"/>
              </a:rPr>
              <a:t>, L., </a:t>
            </a:r>
            <a:r>
              <a:rPr lang="en-US" sz="1200" err="1">
                <a:latin typeface="Times New Roman"/>
                <a:cs typeface="Times New Roman"/>
              </a:rPr>
              <a:t>Tomaino</a:t>
            </a:r>
            <a:r>
              <a:rPr lang="en-US" sz="1200">
                <a:latin typeface="Times New Roman"/>
                <a:cs typeface="Times New Roman"/>
              </a:rPr>
              <a:t>, L., </a:t>
            </a:r>
            <a:r>
              <a:rPr lang="en-US" sz="1200" err="1">
                <a:latin typeface="Times New Roman"/>
                <a:cs typeface="Times New Roman"/>
              </a:rPr>
              <a:t>Derini</a:t>
            </a:r>
            <a:r>
              <a:rPr lang="en-US" sz="1200">
                <a:latin typeface="Times New Roman"/>
                <a:cs typeface="Times New Roman"/>
              </a:rPr>
              <a:t>, S., Berry, E.M., </a:t>
            </a:r>
            <a:r>
              <a:rPr lang="en-US" sz="1200" err="1">
                <a:latin typeface="Times New Roman"/>
                <a:cs typeface="Times New Roman"/>
              </a:rPr>
              <a:t>Lairon</a:t>
            </a:r>
            <a:r>
              <a:rPr lang="en-US" sz="1200">
                <a:latin typeface="Times New Roman"/>
                <a:cs typeface="Times New Roman"/>
              </a:rPr>
              <a:t>, D., Cruz, J., Bach-</a:t>
            </a:r>
            <a:r>
              <a:rPr lang="en-US" sz="1200" err="1">
                <a:latin typeface="Times New Roman"/>
                <a:cs typeface="Times New Roman"/>
              </a:rPr>
              <a:t>Faig</a:t>
            </a:r>
            <a:r>
              <a:rPr lang="en-US" sz="1200">
                <a:latin typeface="Times New Roman"/>
                <a:cs typeface="Times New Roman"/>
              </a:rPr>
              <a:t>, A., Donini, L.M., Medina, F.,  </a:t>
            </a:r>
            <a:r>
              <a:rPr lang="en-US" sz="1200" err="1">
                <a:latin typeface="Times New Roman"/>
                <a:cs typeface="Times New Roman"/>
              </a:rPr>
              <a:t>Belahsen</a:t>
            </a:r>
            <a:r>
              <a:rPr lang="en-US" sz="1200">
                <a:latin typeface="Times New Roman"/>
                <a:cs typeface="Times New Roman"/>
              </a:rPr>
              <a:t>, R., Piscopo, S., Capone, R., </a:t>
            </a:r>
            <a:r>
              <a:rPr lang="en-US" sz="1200" err="1">
                <a:latin typeface="Times New Roman"/>
                <a:cs typeface="Times New Roman"/>
              </a:rPr>
              <a:t>Aranceta-Bartina</a:t>
            </a:r>
            <a:r>
              <a:rPr lang="en-US" sz="1200">
                <a:latin typeface="Times New Roman"/>
                <a:cs typeface="Times New Roman"/>
              </a:rPr>
              <a:t>, J., Vecchia, C. and </a:t>
            </a:r>
            <a:r>
              <a:rPr lang="en-US" sz="1200" err="1">
                <a:latin typeface="Times New Roman"/>
                <a:cs typeface="Times New Roman"/>
              </a:rPr>
              <a:t>Trichopoulou</a:t>
            </a:r>
            <a:r>
              <a:rPr lang="en-US" sz="1200">
                <a:latin typeface="Times New Roman"/>
                <a:cs typeface="Times New Roman"/>
              </a:rPr>
              <a:t>, A. (2020) `Updating the Mediterranean Diet Pyramid towards sustainability: Focus on Environmental Concerns`, </a:t>
            </a:r>
            <a:r>
              <a:rPr lang="en-US" sz="1200" i="1">
                <a:latin typeface="Times New Roman"/>
                <a:cs typeface="Times New Roman"/>
              </a:rPr>
              <a:t>International Journal of Environmental Research and Public Health</a:t>
            </a:r>
            <a:r>
              <a:rPr lang="en-US" sz="1200">
                <a:latin typeface="Times New Roman"/>
                <a:cs typeface="Times New Roman"/>
              </a:rPr>
              <a:t>, 17, article number 8758. Available at: http://dx.doi.org/10.3390/ijerph17238758 </a:t>
            </a:r>
          </a:p>
          <a:p>
            <a:endParaRPr lang="en-US" sz="1200">
              <a:latin typeface="Times New Roman"/>
              <a:cs typeface="Times New Roman"/>
            </a:endParaRPr>
          </a:p>
          <a:p>
            <a:r>
              <a:rPr lang="en-US" sz="1200">
                <a:latin typeface="Times New Roman"/>
                <a:cs typeface="Times New Roman"/>
              </a:rPr>
              <a:t>Mattas, K., </a:t>
            </a:r>
            <a:r>
              <a:rPr lang="en-US" sz="1200" err="1">
                <a:latin typeface="Times New Roman"/>
                <a:cs typeface="Times New Roman"/>
              </a:rPr>
              <a:t>Raptou</a:t>
            </a:r>
            <a:r>
              <a:rPr lang="en-US" sz="1200">
                <a:latin typeface="Times New Roman"/>
                <a:cs typeface="Times New Roman"/>
              </a:rPr>
              <a:t>, E., </a:t>
            </a:r>
            <a:r>
              <a:rPr lang="en-US" sz="1200" err="1">
                <a:latin typeface="Times New Roman"/>
                <a:cs typeface="Times New Roman"/>
              </a:rPr>
              <a:t>Alayidi</a:t>
            </a:r>
            <a:r>
              <a:rPr lang="en-US" sz="1200">
                <a:latin typeface="Times New Roman"/>
                <a:cs typeface="Times New Roman"/>
              </a:rPr>
              <a:t>, A., Yener, G. and </a:t>
            </a:r>
            <a:r>
              <a:rPr lang="en-US" sz="1200" err="1">
                <a:latin typeface="Times New Roman"/>
                <a:cs typeface="Times New Roman"/>
              </a:rPr>
              <a:t>Baourakis</a:t>
            </a:r>
            <a:r>
              <a:rPr lang="en-US" sz="1200">
                <a:latin typeface="Times New Roman"/>
                <a:cs typeface="Times New Roman"/>
              </a:rPr>
              <a:t>, G. (2023) `Assessing the interlinkage between biodiversity and diet through the mediterranean diet case`, </a:t>
            </a:r>
            <a:r>
              <a:rPr lang="en-US" sz="1200" i="1">
                <a:latin typeface="Times New Roman"/>
                <a:cs typeface="Times New Roman"/>
              </a:rPr>
              <a:t>Advances in Nutrition</a:t>
            </a:r>
            <a:r>
              <a:rPr lang="en-US" sz="1200">
                <a:latin typeface="Times New Roman"/>
                <a:cs typeface="Times New Roman"/>
              </a:rPr>
              <a:t>, 14(3), pp. 570-582. Available at: https://doi.org/10.1016/j.advnut.2023.03.011</a:t>
            </a:r>
          </a:p>
          <a:p>
            <a:endParaRPr lang="en-US" sz="1200">
              <a:latin typeface="Times New Roman"/>
              <a:cs typeface="Times New Roman"/>
            </a:endParaRPr>
          </a:p>
          <a:p>
            <a:r>
              <a:rPr lang="en-US" sz="1200">
                <a:latin typeface="Times New Roman"/>
                <a:cs typeface="Times New Roman"/>
              </a:rPr>
              <a:t>Martinez, S., San-Juan-Heras, R., Gabriel, J.L., Alvarez, S. and Delgado, M. (2023) `Insights into the nitrogen footprint of food consumption in Spain: Age and gender impacts on product choices and sustainability`, </a:t>
            </a:r>
            <a:r>
              <a:rPr lang="en-US" sz="1200" i="1">
                <a:latin typeface="Times New Roman"/>
                <a:cs typeface="Times New Roman"/>
              </a:rPr>
              <a:t>Science of the Total Environment</a:t>
            </a:r>
            <a:r>
              <a:rPr lang="en-US" sz="1200">
                <a:latin typeface="Times New Roman"/>
                <a:cs typeface="Times New Roman"/>
              </a:rPr>
              <a:t>, 900, article number 165792. Available at: https://doi.org/10.1016/j.scitotenv.2023.165792</a:t>
            </a:r>
          </a:p>
          <a:p>
            <a:endParaRPr lang="en-US" sz="1200">
              <a:latin typeface="Times New Roman"/>
              <a:cs typeface="Times New Roman"/>
            </a:endParaRPr>
          </a:p>
          <a:p>
            <a:r>
              <a:rPr lang="en-US" sz="1200">
                <a:latin typeface="Times New Roman"/>
                <a:cs typeface="Times New Roman"/>
              </a:rPr>
              <a:t>Martin-Pelaez, S., Fito, M. and Castaner, O. (2020) `Mediterranean diet effects on type 2 diabetes prevention, disease progression, and related mechanisms. A review`, </a:t>
            </a:r>
            <a:r>
              <a:rPr lang="en-US" sz="1200" i="1">
                <a:latin typeface="Times New Roman"/>
                <a:cs typeface="Times New Roman"/>
              </a:rPr>
              <a:t>Nutrients</a:t>
            </a:r>
            <a:r>
              <a:rPr lang="en-US" sz="1200">
                <a:latin typeface="Times New Roman"/>
                <a:cs typeface="Times New Roman"/>
              </a:rPr>
              <a:t>, 12(8), article number 2236. Available at: https://doi.org/10.3390/nu12082236</a:t>
            </a:r>
          </a:p>
          <a:p>
            <a:endParaRPr lang="en-US" sz="1200">
              <a:latin typeface="Times New Roman"/>
              <a:cs typeface="Times New Roman"/>
            </a:endParaRPr>
          </a:p>
          <a:p>
            <a:r>
              <a:rPr lang="en-US" sz="1200" err="1">
                <a:latin typeface="Times New Roman"/>
                <a:cs typeface="Times New Roman"/>
              </a:rPr>
              <a:t>Mentella</a:t>
            </a:r>
            <a:r>
              <a:rPr lang="en-US" sz="1200">
                <a:latin typeface="Times New Roman"/>
                <a:cs typeface="Times New Roman"/>
              </a:rPr>
              <a:t>, M.C., </a:t>
            </a:r>
            <a:r>
              <a:rPr lang="en-US" sz="1200" err="1">
                <a:latin typeface="Times New Roman"/>
                <a:cs typeface="Times New Roman"/>
              </a:rPr>
              <a:t>Scaldaferri</a:t>
            </a:r>
            <a:r>
              <a:rPr lang="en-US" sz="1200">
                <a:latin typeface="Times New Roman"/>
                <a:cs typeface="Times New Roman"/>
              </a:rPr>
              <a:t>, F., Ricci, C., </a:t>
            </a:r>
            <a:r>
              <a:rPr lang="en-US" sz="1200" err="1">
                <a:latin typeface="Times New Roman"/>
                <a:cs typeface="Times New Roman"/>
              </a:rPr>
              <a:t>Gasbarrini</a:t>
            </a:r>
            <a:r>
              <a:rPr lang="en-US" sz="1200">
                <a:latin typeface="Times New Roman"/>
                <a:cs typeface="Times New Roman"/>
              </a:rPr>
              <a:t>, A. and </a:t>
            </a:r>
            <a:r>
              <a:rPr lang="en-US" sz="1200" err="1">
                <a:latin typeface="Times New Roman"/>
                <a:cs typeface="Times New Roman"/>
              </a:rPr>
              <a:t>Miggiano</a:t>
            </a:r>
            <a:r>
              <a:rPr lang="en-US" sz="1200">
                <a:latin typeface="Times New Roman"/>
                <a:cs typeface="Times New Roman"/>
              </a:rPr>
              <a:t>, G. (2019) `Cancer and Mediterranean diet: A review`, </a:t>
            </a:r>
            <a:r>
              <a:rPr lang="en-US" sz="1200" i="1">
                <a:latin typeface="Times New Roman"/>
                <a:cs typeface="Times New Roman"/>
              </a:rPr>
              <a:t>Nutrients</a:t>
            </a:r>
            <a:r>
              <a:rPr lang="en-US" sz="1200">
                <a:latin typeface="Times New Roman"/>
                <a:cs typeface="Times New Roman"/>
              </a:rPr>
              <a:t>, 11(9), article number 2059. Available at: https://doi.org/10.3390/nu11092059</a:t>
            </a:r>
          </a:p>
          <a:p>
            <a:endParaRPr lang="en-US" sz="1200">
              <a:latin typeface="Times New Roman"/>
              <a:cs typeface="Times New Roman"/>
            </a:endParaRPr>
          </a:p>
          <a:p>
            <a:r>
              <a:rPr lang="en-US" sz="1200">
                <a:latin typeface="Times New Roman"/>
                <a:cs typeface="Times New Roman"/>
              </a:rPr>
              <a:t>Middleton, G., Keegan, R., Smith, M.F., </a:t>
            </a:r>
            <a:r>
              <a:rPr lang="en-US" sz="1200" err="1">
                <a:latin typeface="Times New Roman"/>
                <a:cs typeface="Times New Roman"/>
              </a:rPr>
              <a:t>Alkhatib</a:t>
            </a:r>
            <a:r>
              <a:rPr lang="en-US" sz="1200">
                <a:latin typeface="Times New Roman"/>
                <a:cs typeface="Times New Roman"/>
              </a:rPr>
              <a:t>, A. and </a:t>
            </a:r>
            <a:r>
              <a:rPr lang="en-US" sz="1200" err="1">
                <a:latin typeface="Times New Roman"/>
                <a:cs typeface="Times New Roman"/>
              </a:rPr>
              <a:t>Klonizakis</a:t>
            </a:r>
            <a:r>
              <a:rPr lang="en-US" sz="1200">
                <a:latin typeface="Times New Roman"/>
                <a:cs typeface="Times New Roman"/>
              </a:rPr>
              <a:t>, M. (2015) `Implementing a Mediterranean diet intervention into a RCT: Lessons learned from a non-mediterranean based country`, </a:t>
            </a:r>
            <a:r>
              <a:rPr lang="en-US" sz="1200" i="1">
                <a:latin typeface="Times New Roman"/>
                <a:cs typeface="Times New Roman"/>
              </a:rPr>
              <a:t>The Journal of Nutrition, Health &amp; Aging</a:t>
            </a:r>
            <a:r>
              <a:rPr lang="en-US" sz="1200">
                <a:latin typeface="Times New Roman"/>
                <a:cs typeface="Times New Roman"/>
              </a:rPr>
              <a:t>, 19(10), pp. 1019-1022. Available at: https://doi.org/10.1007/s12603-015-0663-0</a:t>
            </a:r>
            <a:endParaRPr lang="en-US" sz="1200"/>
          </a:p>
          <a:p>
            <a:endParaRPr lang="en-US" sz="1200">
              <a:latin typeface="Times New Roman"/>
              <a:cs typeface="Times New Roman"/>
            </a:endParaRPr>
          </a:p>
          <a:p>
            <a:r>
              <a:rPr lang="en-US" sz="1200">
                <a:latin typeface="Times New Roman"/>
                <a:cs typeface="Times New Roman"/>
              </a:rPr>
              <a:t>Moore, S. E., McEvoy, C.T., Prior, L., </a:t>
            </a:r>
            <a:r>
              <a:rPr lang="en-US" sz="1200" err="1">
                <a:latin typeface="Times New Roman"/>
                <a:cs typeface="Times New Roman"/>
              </a:rPr>
              <a:t>Laeton</a:t>
            </a:r>
            <a:r>
              <a:rPr lang="en-US" sz="1200">
                <a:latin typeface="Times New Roman"/>
                <a:cs typeface="Times New Roman"/>
              </a:rPr>
              <a:t>, J., Patterson, C.C., Kee, F., </a:t>
            </a:r>
            <a:r>
              <a:rPr lang="en-US" sz="1200" err="1">
                <a:latin typeface="Times New Roman"/>
                <a:cs typeface="Times New Roman"/>
              </a:rPr>
              <a:t>Cupples</a:t>
            </a:r>
            <a:r>
              <a:rPr lang="en-US" sz="1200">
                <a:latin typeface="Times New Roman"/>
                <a:cs typeface="Times New Roman"/>
              </a:rPr>
              <a:t>, M., Young, I.S., Appleton, K., McKinley, M.C. and Woodside, J.V. (2018) `Barriers to adopting a Mediterranean diet in Northern European adults high risk of developing cardiovascular disease`, </a:t>
            </a:r>
            <a:r>
              <a:rPr lang="en-US" sz="1200" i="1">
                <a:latin typeface="Times New Roman"/>
                <a:cs typeface="Times New Roman"/>
              </a:rPr>
              <a:t>Journal of Human Nutrition and Dietetics</a:t>
            </a:r>
            <a:r>
              <a:rPr lang="en-US" sz="1200">
                <a:latin typeface="Times New Roman"/>
                <a:cs typeface="Times New Roman"/>
              </a:rPr>
              <a:t>, 31(4), pp. 451-462. Available at: https://doi.org/10.1111/jhn.12523</a:t>
            </a:r>
            <a:endParaRPr lang="en-US" sz="1200"/>
          </a:p>
          <a:p>
            <a:endParaRPr lang="en-US" sz="1200">
              <a:latin typeface="Times New Roman"/>
              <a:cs typeface="Times New Roman"/>
            </a:endParaRPr>
          </a:p>
          <a:p>
            <a:r>
              <a:rPr lang="en-US" sz="1200">
                <a:latin typeface="Times New Roman"/>
                <a:cs typeface="Times New Roman"/>
              </a:rPr>
              <a:t>Nicholson, W. and Jones, K. (2023) </a:t>
            </a:r>
            <a:r>
              <a:rPr lang="en-US" sz="1200" i="1">
                <a:latin typeface="Times New Roman"/>
                <a:cs typeface="Times New Roman"/>
              </a:rPr>
              <a:t>Putting beans on the plate Analysis of UK demand and supply of beans and plant-based protein</a:t>
            </a:r>
            <a:r>
              <a:rPr lang="en-US" sz="1200">
                <a:latin typeface="Times New Roman"/>
                <a:cs typeface="Times New Roman"/>
              </a:rPr>
              <a:t>. Environmental Change Institute.   Available at: https://www.eci.ox.ac.uk/sites/default/files/2023-09/BeanMeals-Demand-value-chain-beans.pdf (Accessed: 22 November 2024).</a:t>
            </a:r>
            <a:endParaRPr lang="en-US" sz="1200"/>
          </a:p>
          <a:p>
            <a:endParaRPr lang="en-US" sz="1200">
              <a:latin typeface="Times New Roman"/>
              <a:cs typeface="Times New Roman"/>
            </a:endParaRPr>
          </a:p>
          <a:p>
            <a:endParaRPr lang="en-US" sz="1200">
              <a:latin typeface="Times New Roman"/>
              <a:cs typeface="Times New Roman"/>
            </a:endParaRPr>
          </a:p>
          <a:p>
            <a:endParaRPr lang="en-US" sz="1200">
              <a:latin typeface="Times New Roman"/>
              <a:cs typeface="Times New Roman"/>
            </a:endParaRPr>
          </a:p>
          <a:p>
            <a:endParaRPr lang="en-US"/>
          </a:p>
        </p:txBody>
      </p:sp>
      <p:sp>
        <p:nvSpPr>
          <p:cNvPr id="5" name="TextBox 4">
            <a:extLst>
              <a:ext uri="{FF2B5EF4-FFF2-40B4-BE49-F238E27FC236}">
                <a16:creationId xmlns:a16="http://schemas.microsoft.com/office/drawing/2014/main" id="{CCD0A0A5-CFEC-01AD-4527-03F3370F949A}"/>
              </a:ext>
            </a:extLst>
          </p:cNvPr>
          <p:cNvSpPr txBox="1"/>
          <p:nvPr/>
        </p:nvSpPr>
        <p:spPr>
          <a:xfrm>
            <a:off x="231591" y="154394"/>
            <a:ext cx="401424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Reference List: Hannah continued</a:t>
            </a:r>
          </a:p>
        </p:txBody>
      </p:sp>
    </p:spTree>
    <p:extLst>
      <p:ext uri="{BB962C8B-B14F-4D97-AF65-F5344CB8AC3E}">
        <p14:creationId xmlns:p14="http://schemas.microsoft.com/office/powerpoint/2010/main" val="137974183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C8580F28-1CDE-E8CC-1092-E30EA1637FD2}"/>
              </a:ext>
            </a:extLst>
          </p:cNvPr>
          <p:cNvSpPr txBox="1"/>
          <p:nvPr/>
        </p:nvSpPr>
        <p:spPr>
          <a:xfrm>
            <a:off x="416864" y="787410"/>
            <a:ext cx="10807595" cy="644791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a:latin typeface="Times New Roman"/>
                <a:cs typeface="Times New Roman"/>
              </a:rPr>
              <a:t>Proietti, S., </a:t>
            </a:r>
            <a:r>
              <a:rPr lang="en-US" sz="1200" err="1">
                <a:latin typeface="Times New Roman"/>
                <a:cs typeface="Times New Roman"/>
              </a:rPr>
              <a:t>Sdringola</a:t>
            </a:r>
            <a:r>
              <a:rPr lang="en-US" sz="1200">
                <a:latin typeface="Times New Roman"/>
                <a:cs typeface="Times New Roman"/>
              </a:rPr>
              <a:t>, P., Regni, L., Evangelisti, N., Brunori, A., </a:t>
            </a:r>
            <a:r>
              <a:rPr lang="en-US" sz="1200" err="1">
                <a:latin typeface="Times New Roman"/>
                <a:cs typeface="Times New Roman"/>
              </a:rPr>
              <a:t>Ilarioni</a:t>
            </a:r>
            <a:r>
              <a:rPr lang="en-US" sz="1200">
                <a:latin typeface="Times New Roman"/>
                <a:cs typeface="Times New Roman"/>
              </a:rPr>
              <a:t>, L., Nasini, L. and Proietti, P. (2017) `Extra virgin olive oil as carbon negative product: Experimental analysis and validation of results`, </a:t>
            </a:r>
            <a:r>
              <a:rPr lang="en-US" sz="1200" i="1">
                <a:latin typeface="Times New Roman"/>
                <a:cs typeface="Times New Roman"/>
              </a:rPr>
              <a:t>Journal of Cleaner Production</a:t>
            </a:r>
            <a:r>
              <a:rPr lang="en-US" sz="1200">
                <a:latin typeface="Times New Roman"/>
                <a:cs typeface="Times New Roman"/>
              </a:rPr>
              <a:t>, 166(10), pp. 550-562. Available at: https://doi.org/10.1016/j.jclepro.2017.07.230</a:t>
            </a:r>
          </a:p>
          <a:p>
            <a:endParaRPr lang="en-US" sz="1200">
              <a:latin typeface="Times New Roman"/>
              <a:cs typeface="Times New Roman"/>
            </a:endParaRPr>
          </a:p>
          <a:p>
            <a:r>
              <a:rPr lang="en-US" sz="1200" err="1">
                <a:latin typeface="Times New Roman"/>
                <a:cs typeface="Times New Roman"/>
              </a:rPr>
              <a:t>Rempelos</a:t>
            </a:r>
            <a:r>
              <a:rPr lang="en-US" sz="1200">
                <a:latin typeface="Times New Roman"/>
                <a:cs typeface="Times New Roman"/>
              </a:rPr>
              <a:t>, L., Wang, J., Baranski, M., Watson, A., </a:t>
            </a:r>
            <a:r>
              <a:rPr lang="en-US" sz="1200" err="1">
                <a:latin typeface="Times New Roman"/>
                <a:cs typeface="Times New Roman"/>
              </a:rPr>
              <a:t>Volakakis</a:t>
            </a:r>
            <a:r>
              <a:rPr lang="en-US" sz="1200">
                <a:latin typeface="Times New Roman"/>
                <a:cs typeface="Times New Roman"/>
              </a:rPr>
              <a:t>, N., Hoppe, H., Kuhn-Velten, W., </a:t>
            </a:r>
            <a:r>
              <a:rPr lang="en-US" sz="1200" err="1">
                <a:latin typeface="Times New Roman"/>
                <a:cs typeface="Times New Roman"/>
              </a:rPr>
              <a:t>Hadall</a:t>
            </a:r>
            <a:r>
              <a:rPr lang="en-US" sz="1200">
                <a:latin typeface="Times New Roman"/>
                <a:cs typeface="Times New Roman"/>
              </a:rPr>
              <a:t>, C., Hasanaliyeva, G., Chatzidimitriou, E., Magistrali, A., Davis, H., Vigar, V., </a:t>
            </a:r>
            <a:r>
              <a:rPr lang="en-US" sz="1200" err="1">
                <a:latin typeface="Times New Roman"/>
                <a:cs typeface="Times New Roman"/>
              </a:rPr>
              <a:t>Srednicka</a:t>
            </a:r>
            <a:r>
              <a:rPr lang="en-US" sz="1200">
                <a:latin typeface="Times New Roman"/>
                <a:cs typeface="Times New Roman"/>
              </a:rPr>
              <a:t>-Tober, D., Rushton, S., Iversen, P., Seal, C. and Leifert, C. (2022) `Diet and food type affect urinary pesticide residue excretion profiles in healthy individuals: results of a randomized controlled dietary intervention trial`, </a:t>
            </a:r>
            <a:r>
              <a:rPr lang="en-US" sz="1200" i="1">
                <a:latin typeface="Times New Roman"/>
                <a:cs typeface="Times New Roman"/>
              </a:rPr>
              <a:t>The American Journal of Clinical Nutrition</a:t>
            </a:r>
            <a:r>
              <a:rPr lang="en-US" sz="1200">
                <a:latin typeface="Times New Roman"/>
                <a:cs typeface="Times New Roman"/>
              </a:rPr>
              <a:t>, 115(2), pp. 364-377. Available at: https://doi.org/10.1093/ajcn/nqab30 </a:t>
            </a:r>
          </a:p>
          <a:p>
            <a:endParaRPr lang="en-US" sz="1200">
              <a:latin typeface="Times New Roman"/>
              <a:cs typeface="Times New Roman"/>
            </a:endParaRPr>
          </a:p>
          <a:p>
            <a:r>
              <a:rPr lang="en-US" sz="1200" err="1">
                <a:latin typeface="Times New Roman"/>
                <a:cs typeface="Times New Roman"/>
              </a:rPr>
              <a:t>Ridoutt</a:t>
            </a:r>
            <a:r>
              <a:rPr lang="en-US" sz="1200">
                <a:latin typeface="Times New Roman"/>
                <a:cs typeface="Times New Roman"/>
              </a:rPr>
              <a:t>, B., Baird, D., Navarro, J. and Hendrie, G. (2021) `Pesticide toxicity footprints of Australian dietary choices`, </a:t>
            </a:r>
            <a:r>
              <a:rPr lang="en-US" sz="1200" i="1">
                <a:latin typeface="Times New Roman"/>
                <a:cs typeface="Times New Roman"/>
              </a:rPr>
              <a:t>Nutrients</a:t>
            </a:r>
            <a:r>
              <a:rPr lang="en-US" sz="1200">
                <a:latin typeface="Times New Roman"/>
                <a:cs typeface="Times New Roman"/>
              </a:rPr>
              <a:t>, 13(12), article number 4314. Available at: https://doi.org/10.3390/nu13124314 </a:t>
            </a:r>
          </a:p>
          <a:p>
            <a:endParaRPr lang="en-US" sz="1200">
              <a:latin typeface="Times New Roman"/>
              <a:cs typeface="Times New Roman"/>
            </a:endParaRPr>
          </a:p>
          <a:p>
            <a:r>
              <a:rPr lang="en-US" sz="1200" err="1">
                <a:latin typeface="Times New Roman"/>
                <a:cs typeface="Times New Roman"/>
              </a:rPr>
              <a:t>Schwingshack</a:t>
            </a:r>
            <a:r>
              <a:rPr lang="en-US" sz="1200">
                <a:latin typeface="Times New Roman"/>
                <a:cs typeface="Times New Roman"/>
              </a:rPr>
              <a:t>, L. and Hoffmann, G. (2015) `Adherence to Mediterranean diet and risk of cancer: an updated systematic review and meta-analysis of observational studies`, </a:t>
            </a:r>
            <a:r>
              <a:rPr lang="en-US" sz="1200" i="1">
                <a:latin typeface="Times New Roman"/>
                <a:cs typeface="Times New Roman"/>
              </a:rPr>
              <a:t>International Journal of Cancer</a:t>
            </a:r>
            <a:r>
              <a:rPr lang="en-US" sz="1200">
                <a:latin typeface="Times New Roman"/>
                <a:cs typeface="Times New Roman"/>
              </a:rPr>
              <a:t>, 135(8), pp. 1884-1897. Available at: https://doi.org/10.1002/ijc.28824</a:t>
            </a:r>
          </a:p>
          <a:p>
            <a:endParaRPr lang="en-US" sz="1200">
              <a:latin typeface="Times New Roman"/>
              <a:cs typeface="Times New Roman"/>
            </a:endParaRPr>
          </a:p>
          <a:p>
            <a:r>
              <a:rPr lang="en-US" sz="1200" err="1">
                <a:latin typeface="Times New Roman"/>
                <a:cs typeface="Times New Roman"/>
              </a:rPr>
              <a:t>Siervo</a:t>
            </a:r>
            <a:r>
              <a:rPr lang="en-US" sz="1200">
                <a:latin typeface="Times New Roman"/>
                <a:cs typeface="Times New Roman"/>
              </a:rPr>
              <a:t>, M., Shannon, O.M., Llewellyn, D.J., Stephan, B. and Fontana, L. (2021) `Mediterranean diet and cognitive function: From methodology to mechanisms of action`, </a:t>
            </a:r>
            <a:r>
              <a:rPr lang="en-US" sz="1200" i="1">
                <a:latin typeface="Times New Roman"/>
                <a:cs typeface="Times New Roman"/>
              </a:rPr>
              <a:t>Free Radical Biology and Medicine</a:t>
            </a:r>
            <a:r>
              <a:rPr lang="en-US" sz="1200">
                <a:latin typeface="Times New Roman"/>
                <a:cs typeface="Times New Roman"/>
              </a:rPr>
              <a:t>, 176, pp. 105-117. Available at: https://doi.org/10.1016/j.freeradbiomed.2021.09.018</a:t>
            </a:r>
          </a:p>
          <a:p>
            <a:endParaRPr lang="en-US" sz="1200">
              <a:latin typeface="Times New Roman"/>
              <a:cs typeface="Times New Roman"/>
            </a:endParaRPr>
          </a:p>
          <a:p>
            <a:r>
              <a:rPr lang="en-US" sz="1200">
                <a:latin typeface="Times New Roman"/>
                <a:cs typeface="Times New Roman"/>
              </a:rPr>
              <a:t>Thompson, P. (2024) `The great British olive – can we really grow olives in the UK?`, </a:t>
            </a:r>
            <a:r>
              <a:rPr lang="en-US" sz="1200" i="1">
                <a:latin typeface="Times New Roman"/>
                <a:cs typeface="Times New Roman"/>
              </a:rPr>
              <a:t>Terrace blog</a:t>
            </a:r>
            <a:r>
              <a:rPr lang="en-US" sz="1200">
                <a:latin typeface="Times New Roman"/>
                <a:cs typeface="Times New Roman"/>
              </a:rPr>
              <a:t>. Available at: https://terracefruits.com/blogs/inspiration/great-british-olive-can-we-really-grow-olives-in-the-uk#:~:text=In%20answer%20to%20a%20challenge,Essex%20Extra%20Virgin%20Olive%20Oil (Accessed: 23 November 2024). </a:t>
            </a:r>
          </a:p>
          <a:p>
            <a:endParaRPr lang="en-US" sz="1200">
              <a:latin typeface="Times New Roman"/>
              <a:cs typeface="Times New Roman"/>
            </a:endParaRPr>
          </a:p>
          <a:p>
            <a:r>
              <a:rPr lang="en-US" sz="1200">
                <a:latin typeface="Times New Roman"/>
                <a:cs typeface="Times New Roman"/>
              </a:rPr>
              <a:t>Timlin, D., McCormack, J.M. and Simpson, E.A. (2020) `Using the COM-B model to identify barriers and facilitators towards adoption of a diet associated with cognitive function (MIND diet) `, </a:t>
            </a:r>
            <a:r>
              <a:rPr lang="en-US" sz="1200" i="1">
                <a:latin typeface="Times New Roman"/>
                <a:cs typeface="Times New Roman"/>
              </a:rPr>
              <a:t>Public Health Nutrition</a:t>
            </a:r>
            <a:r>
              <a:rPr lang="en-US" sz="1200">
                <a:latin typeface="Times New Roman"/>
                <a:cs typeface="Times New Roman"/>
              </a:rPr>
              <a:t>, 24(7), pp. 1657-1670. Available at: https://doi.org/10.1017/S1368980020001445</a:t>
            </a:r>
          </a:p>
          <a:p>
            <a:endParaRPr lang="en-US" sz="1200">
              <a:latin typeface="Times New Roman"/>
              <a:cs typeface="Times New Roman"/>
            </a:endParaRPr>
          </a:p>
          <a:p>
            <a:r>
              <a:rPr lang="en-US" sz="1200">
                <a:latin typeface="Times New Roman"/>
                <a:cs typeface="Times New Roman"/>
              </a:rPr>
              <a:t>Woodside, J., Young, I.S., McKinley, M.C. (2022) `Culturally adapting the Mediterranean diet pattern – a way of promoting more “sustainable” dietary change? `, </a:t>
            </a:r>
            <a:r>
              <a:rPr lang="en-US" sz="1200" i="1">
                <a:latin typeface="Times New Roman"/>
                <a:cs typeface="Times New Roman"/>
              </a:rPr>
              <a:t>British Journal of Nutrition</a:t>
            </a:r>
            <a:r>
              <a:rPr lang="en-US" sz="1200">
                <a:latin typeface="Times New Roman"/>
                <a:cs typeface="Times New Roman"/>
              </a:rPr>
              <a:t>, 128(4), pp. 693-703. Available at: https://doi.org/10.1017/S0007114522001945  </a:t>
            </a:r>
          </a:p>
          <a:p>
            <a:endParaRPr lang="en-US" sz="1200">
              <a:latin typeface="Times New Roman"/>
              <a:cs typeface="Times New Roman"/>
            </a:endParaRPr>
          </a:p>
          <a:p>
            <a:r>
              <a:rPr lang="en-US" sz="1200">
                <a:latin typeface="Times New Roman"/>
                <a:cs typeface="Times New Roman"/>
              </a:rPr>
              <a:t>Yin, W., Chen, R., Hultman, C.M., Fang, F. and Sandin, S. (2021) `Mediterranean diet and depression: a population-based cohort study`, </a:t>
            </a:r>
            <a:r>
              <a:rPr lang="en-US" sz="1200" i="1">
                <a:latin typeface="Times New Roman"/>
                <a:cs typeface="Times New Roman"/>
              </a:rPr>
              <a:t>International Journal of Behavioral Nutrition and Physical Activity</a:t>
            </a:r>
            <a:r>
              <a:rPr lang="en-US" sz="1200">
                <a:latin typeface="Times New Roman"/>
                <a:cs typeface="Times New Roman"/>
              </a:rPr>
              <a:t>`, 18(1), pp. 1-153. Available at: https://doi.org/10.1186/s12966-021-01227-3</a:t>
            </a:r>
            <a:endParaRPr lang="en-US" sz="1200"/>
          </a:p>
          <a:p>
            <a:endParaRPr lang="en-US" sz="1100">
              <a:latin typeface="Times New Roman"/>
              <a:cs typeface="Times New Roman"/>
            </a:endParaRPr>
          </a:p>
          <a:p>
            <a:endParaRPr lang="en-US" sz="1200">
              <a:latin typeface="Times New Roman"/>
              <a:cs typeface="Times New Roman"/>
            </a:endParaRPr>
          </a:p>
          <a:p>
            <a:endParaRPr lang="en-US" sz="1200">
              <a:latin typeface="Times New Roman"/>
              <a:cs typeface="Times New Roman"/>
            </a:endParaRPr>
          </a:p>
          <a:p>
            <a:endParaRPr lang="en-US" sz="1200">
              <a:latin typeface="Times New Roman"/>
              <a:cs typeface="Times New Roman"/>
            </a:endParaRPr>
          </a:p>
          <a:p>
            <a:endParaRPr lang="en-US" sz="1200">
              <a:latin typeface="Times New Roman"/>
              <a:cs typeface="Times New Roman"/>
            </a:endParaRPr>
          </a:p>
          <a:p>
            <a:endParaRPr lang="en-US"/>
          </a:p>
        </p:txBody>
      </p:sp>
      <p:sp>
        <p:nvSpPr>
          <p:cNvPr id="5" name="TextBox 4">
            <a:extLst>
              <a:ext uri="{FF2B5EF4-FFF2-40B4-BE49-F238E27FC236}">
                <a16:creationId xmlns:a16="http://schemas.microsoft.com/office/drawing/2014/main" id="{89EE62D1-A6A5-05E9-717E-A23C882CA38A}"/>
              </a:ext>
            </a:extLst>
          </p:cNvPr>
          <p:cNvSpPr txBox="1"/>
          <p:nvPr/>
        </p:nvSpPr>
        <p:spPr>
          <a:xfrm>
            <a:off x="231591" y="154394"/>
            <a:ext cx="401424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Reference List: Hannah continued</a:t>
            </a:r>
          </a:p>
        </p:txBody>
      </p:sp>
    </p:spTree>
    <p:extLst>
      <p:ext uri="{BB962C8B-B14F-4D97-AF65-F5344CB8AC3E}">
        <p14:creationId xmlns:p14="http://schemas.microsoft.com/office/powerpoint/2010/main" val="410392284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60EEA2F366178047808FA03462A57F61" ma:contentTypeVersion="11" ma:contentTypeDescription="Create a new document." ma:contentTypeScope="" ma:versionID="e22a00c51e2f08a755308c07d25bc94f">
  <xsd:schema xmlns:xsd="http://www.w3.org/2001/XMLSchema" xmlns:xs="http://www.w3.org/2001/XMLSchema" xmlns:p="http://schemas.microsoft.com/office/2006/metadata/properties" xmlns:ns3="da3f2772-8f1e-4acb-bd98-3a0ee892f48a" xmlns:ns4="0cb976d4-72d8-43fd-a100-21d54766e958" targetNamespace="http://schemas.microsoft.com/office/2006/metadata/properties" ma:root="true" ma:fieldsID="f097b465b79304fa74bb560e078223f8" ns3:_="" ns4:_="">
    <xsd:import namespace="da3f2772-8f1e-4acb-bd98-3a0ee892f48a"/>
    <xsd:import namespace="0cb976d4-72d8-43fd-a100-21d54766e958"/>
    <xsd:element name="properties">
      <xsd:complexType>
        <xsd:sequence>
          <xsd:element name="documentManagement">
            <xsd:complexType>
              <xsd:all>
                <xsd:element ref="ns3:MediaServiceMetadata" minOccurs="0"/>
                <xsd:element ref="ns3:MediaServiceFastMetadata" minOccurs="0"/>
                <xsd:element ref="ns3:MediaServiceSearchProperties" minOccurs="0"/>
                <xsd:element ref="ns3:_activity" minOccurs="0"/>
                <xsd:element ref="ns4:SharedWithUsers" minOccurs="0"/>
                <xsd:element ref="ns4:SharedWithDetails" minOccurs="0"/>
                <xsd:element ref="ns4:SharingHintHash" minOccurs="0"/>
                <xsd:element ref="ns3:MediaServiceDateTaken" minOccurs="0"/>
                <xsd:element ref="ns3:MediaServiceAutoTags" minOccurs="0"/>
                <xsd:element ref="ns3:MediaLengthInSeconds" minOccurs="0"/>
                <xsd:element ref="ns3: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a3f2772-8f1e-4acb-bd98-3a0ee892f48a"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_activity" ma:index="11" nillable="true" ma:displayName="_activity" ma:hidden="true" ma:internalName="_activity">
      <xsd:simpleType>
        <xsd:restriction base="dms:Note"/>
      </xsd:simpleType>
    </xsd:element>
    <xsd:element name="MediaServiceDateTaken" ma:index="15" nillable="true" ma:displayName="MediaServiceDateTaken" ma:hidden="true" ma:indexed="true" ma:internalName="MediaServiceDateTaken" ma:readOnly="true">
      <xsd:simpleType>
        <xsd:restriction base="dms:Text"/>
      </xsd:simpleType>
    </xsd:element>
    <xsd:element name="MediaServiceAutoTags" ma:index="16" nillable="true" ma:displayName="Tags" ma:internalName="MediaServiceAutoTags" ma:readOnly="true">
      <xsd:simpleType>
        <xsd:restriction base="dms:Text"/>
      </xsd:simpleType>
    </xsd:element>
    <xsd:element name="MediaLengthInSeconds" ma:index="17" nillable="true" ma:displayName="MediaLengthInSeconds" ma:hidden="true" ma:internalName="MediaLengthInSeconds" ma:readOnly="true">
      <xsd:simpleType>
        <xsd:restriction base="dms:Unknown"/>
      </xsd:simpleType>
    </xsd:element>
    <xsd:element name="MediaServiceObjectDetectorVersions" ma:index="18" nillable="true" ma:displayName="MediaServiceObjectDetectorVersions"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0cb976d4-72d8-43fd-a100-21d54766e958"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SharingHintHash" ma:index="14"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_activity xmlns="da3f2772-8f1e-4acb-bd98-3a0ee892f48a" xsi:nil="true"/>
  </documentManagement>
</p:properties>
</file>

<file path=customXml/itemProps1.xml><?xml version="1.0" encoding="utf-8"?>
<ds:datastoreItem xmlns:ds="http://schemas.openxmlformats.org/officeDocument/2006/customXml" ds:itemID="{19AC41E7-C21A-455B-9BFE-F1F93109B9C8}">
  <ds:schemaRefs>
    <ds:schemaRef ds:uri="http://schemas.microsoft.com/sharepoint/v3/contenttype/forms"/>
  </ds:schemaRefs>
</ds:datastoreItem>
</file>

<file path=customXml/itemProps2.xml><?xml version="1.0" encoding="utf-8"?>
<ds:datastoreItem xmlns:ds="http://schemas.openxmlformats.org/officeDocument/2006/customXml" ds:itemID="{26B72A3F-2A1B-44B7-87FB-E3B7A27F3C2C}">
  <ds:schemaRefs>
    <ds:schemaRef ds:uri="0cb976d4-72d8-43fd-a100-21d54766e958"/>
    <ds:schemaRef ds:uri="da3f2772-8f1e-4acb-bd98-3a0ee892f48a"/>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3.xml><?xml version="1.0" encoding="utf-8"?>
<ds:datastoreItem xmlns:ds="http://schemas.openxmlformats.org/officeDocument/2006/customXml" ds:itemID="{9617A005-3F24-4697-969E-B8540EAD7A75}">
  <ds:schemaRefs>
    <ds:schemaRef ds:uri="0cb976d4-72d8-43fd-a100-21d54766e958"/>
    <ds:schemaRef ds:uri="da3f2772-8f1e-4acb-bd98-3a0ee892f48a"/>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otalTime>7</TotalTime>
  <Words>4288</Words>
  <Application>Microsoft Office PowerPoint</Application>
  <PresentationFormat>Widescreen</PresentationFormat>
  <Paragraphs>348</Paragraphs>
  <Slides>24</Slides>
  <Notes>11</Notes>
  <HiddenSlides>0</HiddenSlides>
  <MMClips>0</MMClips>
  <ScaleCrop>false</ScaleCrop>
  <HeadingPairs>
    <vt:vector size="6" baseType="variant">
      <vt:variant>
        <vt:lpstr>Fonts Used</vt:lpstr>
      </vt:variant>
      <vt:variant>
        <vt:i4>10</vt:i4>
      </vt:variant>
      <vt:variant>
        <vt:lpstr>Theme</vt:lpstr>
      </vt:variant>
      <vt:variant>
        <vt:i4>1</vt:i4>
      </vt:variant>
      <vt:variant>
        <vt:lpstr>Slide Titles</vt:lpstr>
      </vt:variant>
      <vt:variant>
        <vt:i4>24</vt:i4>
      </vt:variant>
    </vt:vector>
  </HeadingPairs>
  <TitlesOfParts>
    <vt:vector size="35" baseType="lpstr">
      <vt:lpstr>Meiryo</vt:lpstr>
      <vt:lpstr>Aptos</vt:lpstr>
      <vt:lpstr>Aptos Display</vt:lpstr>
      <vt:lpstr>Arial</vt:lpstr>
      <vt:lpstr>Arial,Sans-Serif</vt:lpstr>
      <vt:lpstr>Barlow</vt:lpstr>
      <vt:lpstr>Calibri</vt:lpstr>
      <vt:lpstr>Georgia</vt:lpstr>
      <vt:lpstr>Roboto</vt:lpstr>
      <vt:lpstr>Times New Roman</vt:lpstr>
      <vt:lpstr>Office Theme</vt:lpstr>
      <vt:lpstr>THE MEDITERRANEAN DIET: A CRITICAL INVESTIGATION</vt:lpstr>
      <vt:lpstr>CONTENTS</vt:lpstr>
      <vt:lpstr>Health Benefits – Mental Health   </vt:lpstr>
      <vt:lpstr>Mediterranean Diet and Disease </vt:lpstr>
      <vt:lpstr>PowerPoint Presentation</vt:lpstr>
      <vt:lpstr>Sustainability</vt:lpstr>
      <vt:lpstr>Sustainability – Is it all it seems to be?</vt:lpstr>
      <vt:lpstr>PowerPoint Presentation</vt:lpstr>
      <vt:lpstr>Sustainability – Is it all it seems to be?</vt:lpstr>
      <vt:lpstr>PowerPoint Presentation</vt:lpstr>
      <vt:lpstr>Western Diet </vt:lpstr>
      <vt:lpstr>PowerPoint Presentation</vt:lpstr>
      <vt:lpstr>Challenges of switching to the Mediterranean diet in the UK </vt:lpstr>
      <vt:lpstr>CONCLUSION</vt:lpstr>
      <vt:lpstr>QUIZ- PART 1: FIBRE IN THE MEDITERRANEAN DIET </vt:lpstr>
      <vt:lpstr>QUIZ- PART 2: NUTRIENTS IN THE MEDITERRANEAN DIET </vt:lpstr>
      <vt:lpstr>QUIZ- PART 3: MEDITERRANEAN COUNTRIES</vt:lpstr>
      <vt:lpstr>QUIZ- PART 4:  PROTEIN IN THE MEDITERRANEAN DIET</vt:lpstr>
      <vt:lpstr>QUIZ PART 5: FRUITS &amp; VEGETABLES OF THE MEDITERRANEAN </vt:lpstr>
      <vt:lpstr>FINAL QUIZ QUESTION:</vt:lpstr>
      <vt:lpstr>QUIZ ANSWERS</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Caroline Ellis (2204046)</dc:creator>
  <cp:lastModifiedBy>JAMES H. (2020147)</cp:lastModifiedBy>
  <cp:revision>6</cp:revision>
  <dcterms:created xsi:type="dcterms:W3CDTF">2024-10-24T11:48:41Z</dcterms:created>
  <dcterms:modified xsi:type="dcterms:W3CDTF">2024-12-06T14:47:17Z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0x01010060EEA2F366178047808FA03462A57F61</vt:lpwstr>
  </property>
</Properties>
</file>