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9"/>
  </p:notesMasterIdLst>
  <p:sldIdLst>
    <p:sldId id="256" r:id="rId5"/>
    <p:sldId id="319" r:id="rId6"/>
    <p:sldId id="316" r:id="rId7"/>
    <p:sldId id="416" r:id="rId8"/>
    <p:sldId id="417" r:id="rId9"/>
    <p:sldId id="437" r:id="rId10"/>
    <p:sldId id="366" r:id="rId11"/>
    <p:sldId id="418" r:id="rId12"/>
    <p:sldId id="390" r:id="rId13"/>
    <p:sldId id="373" r:id="rId14"/>
    <p:sldId id="419" r:id="rId15"/>
    <p:sldId id="420" r:id="rId16"/>
    <p:sldId id="421" r:id="rId17"/>
    <p:sldId id="392" r:id="rId18"/>
    <p:sldId id="404" r:id="rId19"/>
    <p:sldId id="422" r:id="rId20"/>
    <p:sldId id="423" r:id="rId21"/>
    <p:sldId id="409" r:id="rId22"/>
    <p:sldId id="438" r:id="rId23"/>
    <p:sldId id="434" r:id="rId24"/>
    <p:sldId id="435" r:id="rId25"/>
    <p:sldId id="436" r:id="rId26"/>
    <p:sldId id="321" r:id="rId27"/>
    <p:sldId id="439" r:id="rId28"/>
    <p:sldId id="440" r:id="rId29"/>
    <p:sldId id="424" r:id="rId30"/>
    <p:sldId id="282" r:id="rId31"/>
    <p:sldId id="428" r:id="rId32"/>
    <p:sldId id="259" r:id="rId33"/>
    <p:sldId id="431" r:id="rId34"/>
    <p:sldId id="425" r:id="rId35"/>
    <p:sldId id="273" r:id="rId36"/>
    <p:sldId id="426" r:id="rId37"/>
    <p:sldId id="427" r:id="rId38"/>
    <p:sldId id="283" r:id="rId39"/>
    <p:sldId id="441" r:id="rId40"/>
    <p:sldId id="278" r:id="rId41"/>
    <p:sldId id="280" r:id="rId42"/>
    <p:sldId id="281" r:id="rId43"/>
    <p:sldId id="442" r:id="rId44"/>
    <p:sldId id="443" r:id="rId45"/>
    <p:sldId id="432" r:id="rId46"/>
    <p:sldId id="444" r:id="rId47"/>
    <p:sldId id="433"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68" d="100"/>
          <a:sy n="68" d="100"/>
        </p:scale>
        <p:origin x="84" y="7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custSel modSld">
      <pc:chgData name="Ellie Brown" userId="fb51a185-9f8a-4b58-9e86-92b6e2c1185d" providerId="ADAL" clId="{20265939-53F3-4730-BE9D-07BAABE94B46}" dt="2026-09-28T15:54:27.642" v="51" actId="20577"/>
      <pc:docMkLst>
        <pc:docMk/>
      </pc:docMkLst>
      <pc:sldChg chg="modSp mod">
        <pc:chgData name="Ellie Brown" userId="fb51a185-9f8a-4b58-9e86-92b6e2c1185d" providerId="ADAL" clId="{20265939-53F3-4730-BE9D-07BAABE94B46}" dt="2026-09-28T15:54:27.642" v="51" actId="20577"/>
        <pc:sldMkLst>
          <pc:docMk/>
          <pc:sldMk cId="132948454" sldId="433"/>
        </pc:sldMkLst>
        <pc:spChg chg="mod">
          <ac:chgData name="Ellie Brown" userId="fb51a185-9f8a-4b58-9e86-92b6e2c1185d" providerId="ADAL" clId="{20265939-53F3-4730-BE9D-07BAABE94B46}" dt="2026-09-28T15:54:27.642" v="51" actId="20577"/>
          <ac:spMkLst>
            <pc:docMk/>
            <pc:sldMk cId="132948454" sldId="433"/>
            <ac:spMk id="3" creationId="{803DBF5A-7B9C-CC33-6CCA-3763A4779CE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a:extLst>
              <a:ext uri="{FF2B5EF4-FFF2-40B4-BE49-F238E27FC236}">
                <a16:creationId xmlns:a16="http://schemas.microsoft.com/office/drawing/2014/main" id="{CA6319D9-4CD3-7B4F-B356-7CE6EB5320F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5AD3AF3-5CC2-BE49-B923-242EF13BC063}" type="slidenum">
              <a:rPr lang="en-US" altLang="en-US"/>
              <a:pPr/>
              <a:t>3</a:t>
            </a:fld>
            <a:endParaRPr lang="en-US" altLang="en-US"/>
          </a:p>
        </p:txBody>
      </p:sp>
      <p:sp>
        <p:nvSpPr>
          <p:cNvPr id="111619" name="Rectangle 2">
            <a:extLst>
              <a:ext uri="{FF2B5EF4-FFF2-40B4-BE49-F238E27FC236}">
                <a16:creationId xmlns:a16="http://schemas.microsoft.com/office/drawing/2014/main" id="{D7ADF0F3-E98E-CF45-B5BB-F3BACD6A05D1}"/>
              </a:ext>
            </a:extLst>
          </p:cNvPr>
          <p:cNvSpPr>
            <a:spLocks noGrp="1" noRot="1" noChangeAspect="1" noChangeArrowheads="1" noTextEdit="1"/>
          </p:cNvSpPr>
          <p:nvPr>
            <p:ph type="sldImg"/>
          </p:nvPr>
        </p:nvSpPr>
        <p:spPr>
          <a:ln/>
        </p:spPr>
      </p:sp>
      <p:sp>
        <p:nvSpPr>
          <p:cNvPr id="111620" name="Rectangle 3">
            <a:extLst>
              <a:ext uri="{FF2B5EF4-FFF2-40B4-BE49-F238E27FC236}">
                <a16:creationId xmlns:a16="http://schemas.microsoft.com/office/drawing/2014/main" id="{B818AD26-211F-8A40-B7C5-C9EADB7D218F}"/>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a:extLst>
              <a:ext uri="{FF2B5EF4-FFF2-40B4-BE49-F238E27FC236}">
                <a16:creationId xmlns:a16="http://schemas.microsoft.com/office/drawing/2014/main" id="{0AF3FE5D-CD19-0347-AC33-0BD4A15572EB}"/>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D4AF00E-8899-674A-8C81-247F7AF65521}" type="slidenum">
              <a:rPr lang="en-US" altLang="en-US"/>
              <a:pPr/>
              <a:t>7</a:t>
            </a:fld>
            <a:endParaRPr lang="en-US" altLang="en-US"/>
          </a:p>
        </p:txBody>
      </p:sp>
      <p:sp>
        <p:nvSpPr>
          <p:cNvPr id="112643" name="Rectangle 2">
            <a:extLst>
              <a:ext uri="{FF2B5EF4-FFF2-40B4-BE49-F238E27FC236}">
                <a16:creationId xmlns:a16="http://schemas.microsoft.com/office/drawing/2014/main" id="{B2BF08D8-7635-5542-9E36-E7A49223D3A3}"/>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4556DC20-E663-504F-952E-0CCE4121B8EB}"/>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7">
            <a:extLst>
              <a:ext uri="{FF2B5EF4-FFF2-40B4-BE49-F238E27FC236}">
                <a16:creationId xmlns:a16="http://schemas.microsoft.com/office/drawing/2014/main" id="{D98D8EDB-6478-7D47-8B17-BEEA49C8DF40}"/>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4889EAB-D5FC-CF4F-8DE1-F1AA4556B905}" type="slidenum">
              <a:rPr lang="en-US" altLang="en-US"/>
              <a:pPr/>
              <a:t>9</a:t>
            </a:fld>
            <a:endParaRPr lang="en-US" altLang="en-US"/>
          </a:p>
        </p:txBody>
      </p:sp>
      <p:sp>
        <p:nvSpPr>
          <p:cNvPr id="113667" name="Rectangle 2">
            <a:extLst>
              <a:ext uri="{FF2B5EF4-FFF2-40B4-BE49-F238E27FC236}">
                <a16:creationId xmlns:a16="http://schemas.microsoft.com/office/drawing/2014/main" id="{A7707BAF-F4CC-EB40-B677-377A0CC3E31A}"/>
              </a:ext>
            </a:extLst>
          </p:cNvPr>
          <p:cNvSpPr>
            <a:spLocks noGrp="1" noRot="1" noChangeAspect="1" noChangeArrowheads="1" noTextEdit="1"/>
          </p:cNvSpPr>
          <p:nvPr>
            <p:ph type="sldImg"/>
          </p:nvPr>
        </p:nvSpPr>
        <p:spPr>
          <a:ln/>
        </p:spPr>
      </p:sp>
      <p:sp>
        <p:nvSpPr>
          <p:cNvPr id="113668" name="Rectangle 3">
            <a:extLst>
              <a:ext uri="{FF2B5EF4-FFF2-40B4-BE49-F238E27FC236}">
                <a16:creationId xmlns:a16="http://schemas.microsoft.com/office/drawing/2014/main" id="{C77D1BBD-849D-D242-BB76-D69122B5731A}"/>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a:extLst>
              <a:ext uri="{FF2B5EF4-FFF2-40B4-BE49-F238E27FC236}">
                <a16:creationId xmlns:a16="http://schemas.microsoft.com/office/drawing/2014/main" id="{068AA9C2-5B50-DB4C-A3EB-CC0F4F2879C6}"/>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A393D7D-5A61-7443-A087-899556817D39}" type="slidenum">
              <a:rPr lang="en-US" altLang="en-US"/>
              <a:pPr/>
              <a:t>10</a:t>
            </a:fld>
            <a:endParaRPr lang="en-US" altLang="en-US"/>
          </a:p>
        </p:txBody>
      </p:sp>
      <p:sp>
        <p:nvSpPr>
          <p:cNvPr id="114691" name="Rectangle 2">
            <a:extLst>
              <a:ext uri="{FF2B5EF4-FFF2-40B4-BE49-F238E27FC236}">
                <a16:creationId xmlns:a16="http://schemas.microsoft.com/office/drawing/2014/main" id="{8D8BDDFC-3C0E-F04B-A274-9557F4695D40}"/>
              </a:ext>
            </a:extLst>
          </p:cNvPr>
          <p:cNvSpPr>
            <a:spLocks noGrp="1" noRot="1" noChangeAspect="1" noChangeArrowheads="1" noTextEdit="1"/>
          </p:cNvSpPr>
          <p:nvPr>
            <p:ph type="sldImg"/>
          </p:nvPr>
        </p:nvSpPr>
        <p:spPr>
          <a:ln/>
        </p:spPr>
      </p:sp>
      <p:sp>
        <p:nvSpPr>
          <p:cNvPr id="114692" name="Rectangle 3">
            <a:extLst>
              <a:ext uri="{FF2B5EF4-FFF2-40B4-BE49-F238E27FC236}">
                <a16:creationId xmlns:a16="http://schemas.microsoft.com/office/drawing/2014/main" id="{078AAE0F-32DE-E044-BCDE-3566D940550C}"/>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a:extLst>
              <a:ext uri="{FF2B5EF4-FFF2-40B4-BE49-F238E27FC236}">
                <a16:creationId xmlns:a16="http://schemas.microsoft.com/office/drawing/2014/main" id="{068AA9C2-5B50-DB4C-A3EB-CC0F4F2879C6}"/>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A393D7D-5A61-7443-A087-899556817D39}" type="slidenum">
              <a:rPr lang="en-US" altLang="en-US"/>
              <a:pPr/>
              <a:t>11</a:t>
            </a:fld>
            <a:endParaRPr lang="en-US" altLang="en-US"/>
          </a:p>
        </p:txBody>
      </p:sp>
      <p:sp>
        <p:nvSpPr>
          <p:cNvPr id="114691" name="Rectangle 2">
            <a:extLst>
              <a:ext uri="{FF2B5EF4-FFF2-40B4-BE49-F238E27FC236}">
                <a16:creationId xmlns:a16="http://schemas.microsoft.com/office/drawing/2014/main" id="{8D8BDDFC-3C0E-F04B-A274-9557F4695D40}"/>
              </a:ext>
            </a:extLst>
          </p:cNvPr>
          <p:cNvSpPr>
            <a:spLocks noGrp="1" noRot="1" noChangeAspect="1" noChangeArrowheads="1" noTextEdit="1"/>
          </p:cNvSpPr>
          <p:nvPr>
            <p:ph type="sldImg"/>
          </p:nvPr>
        </p:nvSpPr>
        <p:spPr>
          <a:ln/>
        </p:spPr>
      </p:sp>
      <p:sp>
        <p:nvSpPr>
          <p:cNvPr id="114692" name="Rectangle 3">
            <a:extLst>
              <a:ext uri="{FF2B5EF4-FFF2-40B4-BE49-F238E27FC236}">
                <a16:creationId xmlns:a16="http://schemas.microsoft.com/office/drawing/2014/main" id="{078AAE0F-32DE-E044-BCDE-3566D940550C}"/>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433013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a:extLst>
              <a:ext uri="{FF2B5EF4-FFF2-40B4-BE49-F238E27FC236}">
                <a16:creationId xmlns:a16="http://schemas.microsoft.com/office/drawing/2014/main" id="{068AA9C2-5B50-DB4C-A3EB-CC0F4F2879C6}"/>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A393D7D-5A61-7443-A087-899556817D39}" type="slidenum">
              <a:rPr lang="en-US" altLang="en-US"/>
              <a:pPr/>
              <a:t>12</a:t>
            </a:fld>
            <a:endParaRPr lang="en-US" altLang="en-US"/>
          </a:p>
        </p:txBody>
      </p:sp>
      <p:sp>
        <p:nvSpPr>
          <p:cNvPr id="114691" name="Rectangle 2">
            <a:extLst>
              <a:ext uri="{FF2B5EF4-FFF2-40B4-BE49-F238E27FC236}">
                <a16:creationId xmlns:a16="http://schemas.microsoft.com/office/drawing/2014/main" id="{8D8BDDFC-3C0E-F04B-A274-9557F4695D40}"/>
              </a:ext>
            </a:extLst>
          </p:cNvPr>
          <p:cNvSpPr>
            <a:spLocks noGrp="1" noRot="1" noChangeAspect="1" noChangeArrowheads="1" noTextEdit="1"/>
          </p:cNvSpPr>
          <p:nvPr>
            <p:ph type="sldImg"/>
          </p:nvPr>
        </p:nvSpPr>
        <p:spPr>
          <a:ln/>
        </p:spPr>
      </p:sp>
      <p:sp>
        <p:nvSpPr>
          <p:cNvPr id="114692" name="Rectangle 3">
            <a:extLst>
              <a:ext uri="{FF2B5EF4-FFF2-40B4-BE49-F238E27FC236}">
                <a16:creationId xmlns:a16="http://schemas.microsoft.com/office/drawing/2014/main" id="{078AAE0F-32DE-E044-BCDE-3566D940550C}"/>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615548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a:extLst>
              <a:ext uri="{FF2B5EF4-FFF2-40B4-BE49-F238E27FC236}">
                <a16:creationId xmlns:a16="http://schemas.microsoft.com/office/drawing/2014/main" id="{29E50FF7-CE12-5F4B-8BEB-3E8946E2912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BD7DCD1-1EB7-FB44-BD93-46DD9E59F571}" type="slidenum">
              <a:rPr lang="en-US" altLang="en-US"/>
              <a:pPr/>
              <a:t>14</a:t>
            </a:fld>
            <a:endParaRPr lang="en-US" altLang="en-US"/>
          </a:p>
        </p:txBody>
      </p:sp>
      <p:sp>
        <p:nvSpPr>
          <p:cNvPr id="118787" name="Rectangle 2">
            <a:extLst>
              <a:ext uri="{FF2B5EF4-FFF2-40B4-BE49-F238E27FC236}">
                <a16:creationId xmlns:a16="http://schemas.microsoft.com/office/drawing/2014/main" id="{171E7CF8-76F6-8E41-944B-863695CD238B}"/>
              </a:ext>
            </a:extLst>
          </p:cNvPr>
          <p:cNvSpPr>
            <a:spLocks noGrp="1" noRot="1" noChangeAspect="1" noChangeArrowheads="1" noTextEdit="1"/>
          </p:cNvSpPr>
          <p:nvPr>
            <p:ph type="sldImg"/>
          </p:nvPr>
        </p:nvSpPr>
        <p:spPr>
          <a:ln/>
        </p:spPr>
      </p:sp>
      <p:sp>
        <p:nvSpPr>
          <p:cNvPr id="118788" name="Rectangle 3">
            <a:extLst>
              <a:ext uri="{FF2B5EF4-FFF2-40B4-BE49-F238E27FC236}">
                <a16:creationId xmlns:a16="http://schemas.microsoft.com/office/drawing/2014/main" id="{15598516-2D86-9940-8759-3AD1EB432D98}"/>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a:extLst>
              <a:ext uri="{FF2B5EF4-FFF2-40B4-BE49-F238E27FC236}">
                <a16:creationId xmlns:a16="http://schemas.microsoft.com/office/drawing/2014/main" id="{BA58B83F-67A3-1248-BC9C-C1B755B3A2CA}"/>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4A5F77A-94C2-CC44-BB08-EDDE171EB504}" type="slidenum">
              <a:rPr lang="en-US" altLang="en-US"/>
              <a:pPr/>
              <a:t>15</a:t>
            </a:fld>
            <a:endParaRPr lang="en-US" altLang="en-US"/>
          </a:p>
        </p:txBody>
      </p:sp>
      <p:sp>
        <p:nvSpPr>
          <p:cNvPr id="119811" name="Rectangle 2">
            <a:extLst>
              <a:ext uri="{FF2B5EF4-FFF2-40B4-BE49-F238E27FC236}">
                <a16:creationId xmlns:a16="http://schemas.microsoft.com/office/drawing/2014/main" id="{775443A3-B3A5-CB43-A1D9-E2094D14DE31}"/>
              </a:ext>
            </a:extLst>
          </p:cNvPr>
          <p:cNvSpPr>
            <a:spLocks noGrp="1" noRot="1" noChangeAspect="1" noChangeArrowheads="1" noTextEdit="1"/>
          </p:cNvSpPr>
          <p:nvPr>
            <p:ph type="sldImg"/>
          </p:nvPr>
        </p:nvSpPr>
        <p:spPr>
          <a:ln/>
        </p:spPr>
      </p:sp>
      <p:sp>
        <p:nvSpPr>
          <p:cNvPr id="119812" name="Rectangle 3">
            <a:extLst>
              <a:ext uri="{FF2B5EF4-FFF2-40B4-BE49-F238E27FC236}">
                <a16:creationId xmlns:a16="http://schemas.microsoft.com/office/drawing/2014/main" id="{4A3FF727-DC37-2745-BB2B-D9DD28E45813}"/>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a:extLst>
              <a:ext uri="{FF2B5EF4-FFF2-40B4-BE49-F238E27FC236}">
                <a16:creationId xmlns:a16="http://schemas.microsoft.com/office/drawing/2014/main" id="{BA58B83F-67A3-1248-BC9C-C1B755B3A2CA}"/>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4A5F77A-94C2-CC44-BB08-EDDE171EB504}" type="slidenum">
              <a:rPr lang="en-US" altLang="en-US"/>
              <a:pPr/>
              <a:t>16</a:t>
            </a:fld>
            <a:endParaRPr lang="en-US" altLang="en-US"/>
          </a:p>
        </p:txBody>
      </p:sp>
      <p:sp>
        <p:nvSpPr>
          <p:cNvPr id="119811" name="Rectangle 2">
            <a:extLst>
              <a:ext uri="{FF2B5EF4-FFF2-40B4-BE49-F238E27FC236}">
                <a16:creationId xmlns:a16="http://schemas.microsoft.com/office/drawing/2014/main" id="{775443A3-B3A5-CB43-A1D9-E2094D14DE31}"/>
              </a:ext>
            </a:extLst>
          </p:cNvPr>
          <p:cNvSpPr>
            <a:spLocks noGrp="1" noRot="1" noChangeAspect="1" noChangeArrowheads="1" noTextEdit="1"/>
          </p:cNvSpPr>
          <p:nvPr>
            <p:ph type="sldImg"/>
          </p:nvPr>
        </p:nvSpPr>
        <p:spPr>
          <a:ln/>
        </p:spPr>
      </p:sp>
      <p:sp>
        <p:nvSpPr>
          <p:cNvPr id="119812" name="Rectangle 3">
            <a:extLst>
              <a:ext uri="{FF2B5EF4-FFF2-40B4-BE49-F238E27FC236}">
                <a16:creationId xmlns:a16="http://schemas.microsoft.com/office/drawing/2014/main" id="{4A3FF727-DC37-2745-BB2B-D9DD28E45813}"/>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8172907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a:extLst>
              <a:ext uri="{FF2B5EF4-FFF2-40B4-BE49-F238E27FC236}">
                <a16:creationId xmlns:a16="http://schemas.microsoft.com/office/drawing/2014/main" id="{BA58B83F-67A3-1248-BC9C-C1B755B3A2CA}"/>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4A5F77A-94C2-CC44-BB08-EDDE171EB504}" type="slidenum">
              <a:rPr lang="en-US" altLang="en-US"/>
              <a:pPr/>
              <a:t>17</a:t>
            </a:fld>
            <a:endParaRPr lang="en-US" altLang="en-US"/>
          </a:p>
        </p:txBody>
      </p:sp>
      <p:sp>
        <p:nvSpPr>
          <p:cNvPr id="119811" name="Rectangle 2">
            <a:extLst>
              <a:ext uri="{FF2B5EF4-FFF2-40B4-BE49-F238E27FC236}">
                <a16:creationId xmlns:a16="http://schemas.microsoft.com/office/drawing/2014/main" id="{775443A3-B3A5-CB43-A1D9-E2094D14DE31}"/>
              </a:ext>
            </a:extLst>
          </p:cNvPr>
          <p:cNvSpPr>
            <a:spLocks noGrp="1" noRot="1" noChangeAspect="1" noChangeArrowheads="1" noTextEdit="1"/>
          </p:cNvSpPr>
          <p:nvPr>
            <p:ph type="sldImg"/>
          </p:nvPr>
        </p:nvSpPr>
        <p:spPr>
          <a:ln/>
        </p:spPr>
      </p:sp>
      <p:sp>
        <p:nvSpPr>
          <p:cNvPr id="119812" name="Rectangle 3">
            <a:extLst>
              <a:ext uri="{FF2B5EF4-FFF2-40B4-BE49-F238E27FC236}">
                <a16:creationId xmlns:a16="http://schemas.microsoft.com/office/drawing/2014/main" id="{4A3FF727-DC37-2745-BB2B-D9DD28E45813}"/>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11444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a:extLst>
              <a:ext uri="{FF2B5EF4-FFF2-40B4-BE49-F238E27FC236}">
                <a16:creationId xmlns:a16="http://schemas.microsoft.com/office/drawing/2014/main" id="{573B977D-B436-B049-888B-637922F56CA6}"/>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11F9478-E5B0-AC42-98A3-49D1AF102DE6}" type="slidenum">
              <a:rPr lang="en-US" altLang="en-US"/>
              <a:pPr/>
              <a:t>18</a:t>
            </a:fld>
            <a:endParaRPr lang="en-US" altLang="en-US"/>
          </a:p>
        </p:txBody>
      </p:sp>
      <p:sp>
        <p:nvSpPr>
          <p:cNvPr id="132099" name="Rectangle 2">
            <a:extLst>
              <a:ext uri="{FF2B5EF4-FFF2-40B4-BE49-F238E27FC236}">
                <a16:creationId xmlns:a16="http://schemas.microsoft.com/office/drawing/2014/main" id="{8F3D375C-813F-DE49-9311-F2495661D77B}"/>
              </a:ext>
            </a:extLst>
          </p:cNvPr>
          <p:cNvSpPr>
            <a:spLocks noGrp="1" noRot="1" noChangeAspect="1" noChangeArrowheads="1" noTextEdit="1"/>
          </p:cNvSpPr>
          <p:nvPr>
            <p:ph type="sldImg"/>
          </p:nvPr>
        </p:nvSpPr>
        <p:spPr>
          <a:ln/>
        </p:spPr>
      </p:sp>
      <p:sp>
        <p:nvSpPr>
          <p:cNvPr id="132100" name="Rectangle 3">
            <a:extLst>
              <a:ext uri="{FF2B5EF4-FFF2-40B4-BE49-F238E27FC236}">
                <a16:creationId xmlns:a16="http://schemas.microsoft.com/office/drawing/2014/main" id="{CB1A088B-01F7-F747-845E-D472BB6DD794}"/>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1446605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Necessity and self-defence are justificatory defences, where the defendant tries to justify their criminal conduct.</a:t>
            </a:r>
          </a:p>
          <a:p>
            <a:pPr marL="228600" indent="-228600">
              <a:buAutoNum type="arabicPeriod"/>
            </a:pPr>
            <a:r>
              <a:rPr lang="en-GB" dirty="0"/>
              <a:t>A &amp; D : General defences can be pleaded to any crime and if successful will be a complete defence leading to a full acquittal. General defences can be both justificatory and excusatory.</a:t>
            </a:r>
          </a:p>
        </p:txBody>
      </p:sp>
      <p:sp>
        <p:nvSpPr>
          <p:cNvPr id="4" name="Slide Number Placeholder 3"/>
          <p:cNvSpPr>
            <a:spLocks noGrp="1"/>
          </p:cNvSpPr>
          <p:nvPr>
            <p:ph type="sldNum" sz="quarter" idx="5"/>
          </p:nvPr>
        </p:nvSpPr>
        <p:spPr/>
        <p:txBody>
          <a:bodyPr/>
          <a:lstStyle/>
          <a:p>
            <a:fld id="{52559652-8C12-4FE2-AB1D-324B33413F2C}" type="slidenum">
              <a:rPr lang="en-GB" smtClean="0"/>
              <a:t>21</a:t>
            </a:fld>
            <a:endParaRPr lang="en-GB"/>
          </a:p>
        </p:txBody>
      </p:sp>
    </p:spTree>
    <p:extLst>
      <p:ext uri="{BB962C8B-B14F-4D97-AF65-F5344CB8AC3E}">
        <p14:creationId xmlns:p14="http://schemas.microsoft.com/office/powerpoint/2010/main" val="389599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6A5AAAF-8A23-4CBA-AD3C-462243570FBA}" type="slidenum">
              <a:rPr lang="en-US"/>
              <a:pPr/>
              <a:t>29</a:t>
            </a:fld>
            <a:endParaRPr lang="en-US"/>
          </a:p>
        </p:txBody>
      </p:sp>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6A5AAAF-8A23-4CBA-AD3C-462243570FBA}" type="slidenum">
              <a:rPr lang="en-US"/>
              <a:pPr/>
              <a:t>30</a:t>
            </a:fld>
            <a:endParaRPr lang="en-US"/>
          </a:p>
        </p:txBody>
      </p:sp>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311261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461CB73-408A-4613-8F04-223525D03417}" type="slidenum">
              <a:rPr lang="en-US"/>
              <a:pPr/>
              <a:t>32</a:t>
            </a:fld>
            <a:endParaRPr lang="en-US"/>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461CB73-408A-4613-8F04-223525D03417}" type="slidenum">
              <a:rPr lang="en-US"/>
              <a:pPr/>
              <a:t>33</a:t>
            </a:fld>
            <a:endParaRPr lang="en-US"/>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629135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461CB73-408A-4613-8F04-223525D03417}" type="slidenum">
              <a:rPr lang="en-US"/>
              <a:pPr/>
              <a:t>34</a:t>
            </a:fld>
            <a:endParaRPr lang="en-US"/>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310381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36B42F-132B-4D9E-B671-B581AE134168}" type="slidenum">
              <a:rPr lang="en-US"/>
              <a:pPr/>
              <a:t>37</a:t>
            </a:fld>
            <a:endParaRPr lang="en-US"/>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5D1C515-11F5-4C13-A8CE-FAE425482AC0}" type="slidenum">
              <a:rPr lang="en-US"/>
              <a:pPr/>
              <a:t>38</a:t>
            </a:fld>
            <a:endParaRPr lang="en-US"/>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691153A-8377-4BB6-A89F-6449676ADCC6}" type="slidenum">
              <a:rPr lang="en-US"/>
              <a:pPr/>
              <a:t>39</a:t>
            </a:fld>
            <a:endParaRPr lang="en-US"/>
          </a:p>
        </p:txBody>
      </p:sp>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28/09/2026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28/09/2026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28/09/2026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28/09/2026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libreshot.com/glass-of-red-wine/"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hyperlink" Target="https://www.britannica.com/science/pill"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hyperlink" Target="https://www.britannica.com/science/pill"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Special_Forces_Group_(Belgium)"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Thamnophis_sirtalis_(Common_Garter_Snake).jpg"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408055" y="826175"/>
            <a:ext cx="7766936" cy="1646302"/>
          </a:xfrm>
        </p:spPr>
        <p:txBody>
          <a:bodyPr/>
          <a:lstStyle/>
          <a:p>
            <a:r>
              <a:rPr lang="en-GB" dirty="0"/>
              <a:t>Introduction to Criminal Law and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489232" y="3567424"/>
            <a:ext cx="9720597" cy="1096899"/>
          </a:xfrm>
        </p:spPr>
        <p:txBody>
          <a:bodyPr>
            <a:normAutofit fontScale="92500"/>
          </a:bodyPr>
          <a:lstStyle/>
          <a:p>
            <a:pPr algn="l"/>
            <a:r>
              <a:rPr lang="en-GB" sz="4400" dirty="0">
                <a:solidFill>
                  <a:schemeClr val="bg2">
                    <a:lumMod val="50000"/>
                  </a:schemeClr>
                </a:solidFill>
              </a:rPr>
              <a:t>Week 5 Defences and Denials of Liability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p:txBody>
          <a:bodyPr/>
          <a:lstStyle/>
          <a:p>
            <a:r>
              <a:rPr lang="en-GB" dirty="0"/>
              <a:t>The 4 general defences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525905" y="1566520"/>
            <a:ext cx="8596668" cy="4770214"/>
          </a:xfrm>
        </p:spPr>
        <p:txBody>
          <a:bodyPr>
            <a:normAutofit/>
          </a:bodyPr>
          <a:lstStyle/>
          <a:p>
            <a:pPr marL="0" indent="0">
              <a:buNone/>
            </a:pPr>
            <a:r>
              <a:rPr lang="en-GB" sz="2800" dirty="0"/>
              <a:t>Justificatory (D seeks to justify the conduct – what D did was not wrong – avoiding greater harm)</a:t>
            </a:r>
          </a:p>
          <a:p>
            <a:r>
              <a:rPr lang="en-GB" sz="2800" dirty="0"/>
              <a:t>Insanity</a:t>
            </a:r>
          </a:p>
          <a:p>
            <a:r>
              <a:rPr lang="en-GB" sz="2800" dirty="0"/>
              <a:t>Duress</a:t>
            </a:r>
            <a:br>
              <a:rPr lang="en-GB" sz="2800" dirty="0"/>
            </a:br>
            <a:endParaRPr lang="en-GB" sz="2800" dirty="0"/>
          </a:p>
          <a:p>
            <a:pPr marL="0" indent="0">
              <a:buNone/>
            </a:pPr>
            <a:r>
              <a:rPr lang="en-GB" sz="2800" dirty="0"/>
              <a:t>Excusatory (D seeks to excuse the conduct – what D did was wrong but D had an excuse)</a:t>
            </a:r>
          </a:p>
          <a:p>
            <a:r>
              <a:rPr lang="en-GB" sz="2800" dirty="0">
                <a:highlight>
                  <a:srgbClr val="FFFF00"/>
                </a:highlight>
              </a:rPr>
              <a:t>Self-defence </a:t>
            </a:r>
            <a:r>
              <a:rPr lang="en-GB" sz="2800" dirty="0"/>
              <a:t>is our only focus</a:t>
            </a:r>
          </a:p>
          <a:p>
            <a:r>
              <a:rPr lang="en-GB" sz="2800" dirty="0"/>
              <a:t>Necessity</a:t>
            </a:r>
          </a:p>
          <a:p>
            <a:pPr marL="0" indent="0">
              <a:buNone/>
            </a:pPr>
            <a:endParaRPr lang="en-GB" dirty="0"/>
          </a:p>
        </p:txBody>
      </p:sp>
    </p:spTree>
    <p:extLst>
      <p:ext uri="{BB962C8B-B14F-4D97-AF65-F5344CB8AC3E}">
        <p14:creationId xmlns:p14="http://schemas.microsoft.com/office/powerpoint/2010/main" val="2883638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2">
            <a:extLst>
              <a:ext uri="{FF2B5EF4-FFF2-40B4-BE49-F238E27FC236}">
                <a16:creationId xmlns:a16="http://schemas.microsoft.com/office/drawing/2014/main" id="{4D4E0EAE-7F0E-8E47-BBBE-61EF4F3AA27E}"/>
              </a:ext>
            </a:extLst>
          </p:cNvPr>
          <p:cNvSpPr>
            <a:spLocks noGrp="1" noChangeArrowheads="1"/>
          </p:cNvSpPr>
          <p:nvPr>
            <p:ph type="title" idx="4294967295"/>
          </p:nvPr>
        </p:nvSpPr>
        <p:spPr>
          <a:xfrm>
            <a:off x="504765" y="163311"/>
            <a:ext cx="9144000" cy="914400"/>
          </a:xfrm>
        </p:spPr>
        <p:txBody>
          <a:bodyPr>
            <a:normAutofit fontScale="90000"/>
          </a:bodyPr>
          <a:lstStyle/>
          <a:p>
            <a:pPr>
              <a:defRPr/>
            </a:pPr>
            <a:r>
              <a:rPr lang="en-GB" dirty="0"/>
              <a:t>Self – defence -  more properly known as</a:t>
            </a:r>
            <a:br>
              <a:rPr lang="en-GB" dirty="0"/>
            </a:br>
            <a:r>
              <a:rPr lang="en-GB" dirty="0"/>
              <a:t> PUBLIC AND PRIVATE DEFENCE</a:t>
            </a:r>
            <a:endParaRPr lang="en-US" altLang="en-US" dirty="0">
              <a:solidFill>
                <a:schemeClr val="tx2">
                  <a:satMod val="200000"/>
                </a:schemeClr>
              </a:solidFill>
              <a:latin typeface="Calibri" panose="020F0502020204030204" pitchFamily="34" charset="0"/>
            </a:endParaRPr>
          </a:p>
        </p:txBody>
      </p:sp>
      <p:sp>
        <p:nvSpPr>
          <p:cNvPr id="265219" name="Rectangle 3">
            <a:extLst>
              <a:ext uri="{FF2B5EF4-FFF2-40B4-BE49-F238E27FC236}">
                <a16:creationId xmlns:a16="http://schemas.microsoft.com/office/drawing/2014/main" id="{E2A837F8-D7C4-5E41-BEBF-C31D167D66E0}"/>
              </a:ext>
            </a:extLst>
          </p:cNvPr>
          <p:cNvSpPr>
            <a:spLocks noGrp="1" noChangeArrowheads="1"/>
          </p:cNvSpPr>
          <p:nvPr>
            <p:ph idx="4294967295"/>
          </p:nvPr>
        </p:nvSpPr>
        <p:spPr>
          <a:xfrm>
            <a:off x="504765" y="1320639"/>
            <a:ext cx="9769131" cy="5257800"/>
          </a:xfrm>
        </p:spPr>
        <p:txBody>
          <a:bodyPr>
            <a:normAutofit/>
          </a:bodyPr>
          <a:lstStyle/>
          <a:p>
            <a:pPr eaLnBrk="1" hangingPunct="1"/>
            <a:r>
              <a:rPr lang="en-GB" altLang="en-US" sz="2400" dirty="0"/>
              <a:t>Prevention of crime: a statutory defence</a:t>
            </a:r>
          </a:p>
          <a:p>
            <a:pPr lvl="1" eaLnBrk="1" hangingPunct="1"/>
            <a:r>
              <a:rPr lang="en-GB" altLang="en-US" sz="2400" dirty="0"/>
              <a:t>s3 Criminal Law Act 1967</a:t>
            </a:r>
          </a:p>
          <a:p>
            <a:pPr eaLnBrk="1" hangingPunct="1"/>
            <a:r>
              <a:rPr lang="en-GB" altLang="en-US" sz="2400" dirty="0"/>
              <a:t>Private defence: a common law defence </a:t>
            </a:r>
          </a:p>
          <a:p>
            <a:pPr eaLnBrk="1" hangingPunct="1"/>
            <a:r>
              <a:rPr lang="en-GB" altLang="en-US" sz="2400" dirty="0"/>
              <a:t>There is considerable overlap </a:t>
            </a:r>
            <a:r>
              <a:rPr lang="en-GB" altLang="en-US" sz="2400" dirty="0" err="1"/>
              <a:t>i.e</a:t>
            </a:r>
            <a:r>
              <a:rPr lang="en-GB" altLang="en-US" sz="2400" dirty="0"/>
              <a:t> when D protecting themselves they are also preventing a crime (an assault)</a:t>
            </a:r>
          </a:p>
          <a:p>
            <a:pPr lvl="1" eaLnBrk="1" hangingPunct="1"/>
            <a:r>
              <a:rPr lang="en-GB" altLang="en-US" sz="2400" dirty="0"/>
              <a:t>s3(2) Criminal Law Act 1967</a:t>
            </a:r>
          </a:p>
          <a:p>
            <a:pPr eaLnBrk="1" hangingPunct="1"/>
            <a:r>
              <a:rPr lang="en-GB" altLang="en-US" sz="2400" dirty="0"/>
              <a:t>Both defences impacted by S76 Criminal Justice and Immigration Act 2008 (CJIA 2008)</a:t>
            </a:r>
          </a:p>
          <a:p>
            <a:pPr eaLnBrk="1" hangingPunct="1"/>
            <a:r>
              <a:rPr lang="en-GB" altLang="en-US" sz="2400" dirty="0"/>
              <a:t>But sometimes only ONE defence would apply in the circumstances</a:t>
            </a:r>
          </a:p>
          <a:p>
            <a:pPr lvl="1" eaLnBrk="1" hangingPunct="1"/>
            <a:r>
              <a:rPr lang="en-GB" altLang="en-US" sz="2400" i="1" dirty="0"/>
              <a:t>Conjoined Twins</a:t>
            </a:r>
          </a:p>
          <a:p>
            <a:pPr eaLnBrk="1" hangingPunct="1"/>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4" presetClass="entr" presetSubtype="0" accel="100000" fill="hold" grpId="0" nodeType="clickEffect">
                                  <p:stCondLst>
                                    <p:cond delay="0"/>
                                  </p:stCondLst>
                                  <p:childTnLst>
                                    <p:set>
                                      <p:cBhvr>
                                        <p:cTn id="6" dur="1" fill="hold">
                                          <p:stCondLst>
                                            <p:cond delay="0"/>
                                          </p:stCondLst>
                                        </p:cTn>
                                        <p:tgtEl>
                                          <p:spTgt spid="265219">
                                            <p:txEl>
                                              <p:pRg st="0" end="0"/>
                                            </p:txEl>
                                          </p:spTgt>
                                        </p:tgtEl>
                                        <p:attrNameLst>
                                          <p:attrName>style.visibility</p:attrName>
                                        </p:attrNameLst>
                                      </p:cBhvr>
                                      <p:to>
                                        <p:strVal val="visible"/>
                                      </p:to>
                                    </p:set>
                                    <p:anim calcmode="lin" valueType="num">
                                      <p:cBhvr>
                                        <p:cTn id="7" dur="500" fill="hold"/>
                                        <p:tgtEl>
                                          <p:spTgt spid="265219">
                                            <p:txEl>
                                              <p:pRg st="0" end="0"/>
                                            </p:txEl>
                                          </p:spTgt>
                                        </p:tgtEl>
                                        <p:attrNameLst>
                                          <p:attrName>ppt_w</p:attrName>
                                        </p:attrNameLst>
                                      </p:cBhvr>
                                      <p:tavLst>
                                        <p:tav tm="0">
                                          <p:val>
                                            <p:strVal val="#ppt_w*0.05"/>
                                          </p:val>
                                        </p:tav>
                                        <p:tav tm="100000">
                                          <p:val>
                                            <p:strVal val="#ppt_w"/>
                                          </p:val>
                                        </p:tav>
                                      </p:tavLst>
                                    </p:anim>
                                    <p:anim calcmode="lin" valueType="num">
                                      <p:cBhvr>
                                        <p:cTn id="8" dur="500" fill="hold"/>
                                        <p:tgtEl>
                                          <p:spTgt spid="265219">
                                            <p:txEl>
                                              <p:pRg st="0" end="0"/>
                                            </p:txEl>
                                          </p:spTgt>
                                        </p:tgtEl>
                                        <p:attrNameLst>
                                          <p:attrName>ppt_h</p:attrName>
                                        </p:attrNameLst>
                                      </p:cBhvr>
                                      <p:tavLst>
                                        <p:tav tm="0">
                                          <p:val>
                                            <p:strVal val="#ppt_h"/>
                                          </p:val>
                                        </p:tav>
                                        <p:tav tm="100000">
                                          <p:val>
                                            <p:strVal val="#ppt_h"/>
                                          </p:val>
                                        </p:tav>
                                      </p:tavLst>
                                    </p:anim>
                                    <p:anim calcmode="lin" valueType="num">
                                      <p:cBhvr>
                                        <p:cTn id="9" dur="500" fill="hold"/>
                                        <p:tgtEl>
                                          <p:spTgt spid="265219">
                                            <p:txEl>
                                              <p:pRg st="0" end="0"/>
                                            </p:txEl>
                                          </p:spTgt>
                                        </p:tgtEl>
                                        <p:attrNameLst>
                                          <p:attrName>ppt_x</p:attrName>
                                        </p:attrNameLst>
                                      </p:cBhvr>
                                      <p:tavLst>
                                        <p:tav tm="0">
                                          <p:val>
                                            <p:strVal val="#ppt_x-.2"/>
                                          </p:val>
                                        </p:tav>
                                        <p:tav tm="100000">
                                          <p:val>
                                            <p:strVal val="#ppt_x"/>
                                          </p:val>
                                        </p:tav>
                                      </p:tavLst>
                                    </p:anim>
                                    <p:anim calcmode="lin" valueType="num">
                                      <p:cBhvr>
                                        <p:cTn id="10" dur="500" fill="hold"/>
                                        <p:tgtEl>
                                          <p:spTgt spid="265219">
                                            <p:txEl>
                                              <p:pRg st="0" end="0"/>
                                            </p:txEl>
                                          </p:spTgt>
                                        </p:tgtEl>
                                        <p:attrNameLst>
                                          <p:attrName>ppt_y</p:attrName>
                                        </p:attrNameLst>
                                      </p:cBhvr>
                                      <p:tavLst>
                                        <p:tav tm="0">
                                          <p:val>
                                            <p:strVal val="#ppt_y"/>
                                          </p:val>
                                        </p:tav>
                                        <p:tav tm="100000">
                                          <p:val>
                                            <p:strVal val="#ppt_y"/>
                                          </p:val>
                                        </p:tav>
                                      </p:tavLst>
                                    </p:anim>
                                    <p:animEffect transition="in" filter="fade">
                                      <p:cBhvr>
                                        <p:cTn id="11" dur="500"/>
                                        <p:tgtEl>
                                          <p:spTgt spid="265219">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54" presetClass="entr" presetSubtype="0" accel="100000" fill="hold" grpId="0" nodeType="clickEffect">
                                  <p:stCondLst>
                                    <p:cond delay="0"/>
                                  </p:stCondLst>
                                  <p:childTnLst>
                                    <p:set>
                                      <p:cBhvr>
                                        <p:cTn id="15" dur="1" fill="hold">
                                          <p:stCondLst>
                                            <p:cond delay="0"/>
                                          </p:stCondLst>
                                        </p:cTn>
                                        <p:tgtEl>
                                          <p:spTgt spid="265219">
                                            <p:txEl>
                                              <p:pRg st="1" end="1"/>
                                            </p:txEl>
                                          </p:spTgt>
                                        </p:tgtEl>
                                        <p:attrNameLst>
                                          <p:attrName>style.visibility</p:attrName>
                                        </p:attrNameLst>
                                      </p:cBhvr>
                                      <p:to>
                                        <p:strVal val="visible"/>
                                      </p:to>
                                    </p:set>
                                    <p:anim calcmode="lin" valueType="num">
                                      <p:cBhvr>
                                        <p:cTn id="16" dur="500" fill="hold"/>
                                        <p:tgtEl>
                                          <p:spTgt spid="265219">
                                            <p:txEl>
                                              <p:pRg st="1" end="1"/>
                                            </p:txEl>
                                          </p:spTgt>
                                        </p:tgtEl>
                                        <p:attrNameLst>
                                          <p:attrName>ppt_w</p:attrName>
                                        </p:attrNameLst>
                                      </p:cBhvr>
                                      <p:tavLst>
                                        <p:tav tm="0">
                                          <p:val>
                                            <p:strVal val="#ppt_w*0.05"/>
                                          </p:val>
                                        </p:tav>
                                        <p:tav tm="100000">
                                          <p:val>
                                            <p:strVal val="#ppt_w"/>
                                          </p:val>
                                        </p:tav>
                                      </p:tavLst>
                                    </p:anim>
                                    <p:anim calcmode="lin" valueType="num">
                                      <p:cBhvr>
                                        <p:cTn id="17" dur="500" fill="hold"/>
                                        <p:tgtEl>
                                          <p:spTgt spid="265219">
                                            <p:txEl>
                                              <p:pRg st="1" end="1"/>
                                            </p:txEl>
                                          </p:spTgt>
                                        </p:tgtEl>
                                        <p:attrNameLst>
                                          <p:attrName>ppt_h</p:attrName>
                                        </p:attrNameLst>
                                      </p:cBhvr>
                                      <p:tavLst>
                                        <p:tav tm="0">
                                          <p:val>
                                            <p:strVal val="#ppt_h"/>
                                          </p:val>
                                        </p:tav>
                                        <p:tav tm="100000">
                                          <p:val>
                                            <p:strVal val="#ppt_h"/>
                                          </p:val>
                                        </p:tav>
                                      </p:tavLst>
                                    </p:anim>
                                    <p:anim calcmode="lin" valueType="num">
                                      <p:cBhvr>
                                        <p:cTn id="18" dur="500" fill="hold"/>
                                        <p:tgtEl>
                                          <p:spTgt spid="265219">
                                            <p:txEl>
                                              <p:pRg st="1" end="1"/>
                                            </p:txEl>
                                          </p:spTgt>
                                        </p:tgtEl>
                                        <p:attrNameLst>
                                          <p:attrName>ppt_x</p:attrName>
                                        </p:attrNameLst>
                                      </p:cBhvr>
                                      <p:tavLst>
                                        <p:tav tm="0">
                                          <p:val>
                                            <p:strVal val="#ppt_x-.2"/>
                                          </p:val>
                                        </p:tav>
                                        <p:tav tm="100000">
                                          <p:val>
                                            <p:strVal val="#ppt_x"/>
                                          </p:val>
                                        </p:tav>
                                      </p:tavLst>
                                    </p:anim>
                                    <p:anim calcmode="lin" valueType="num">
                                      <p:cBhvr>
                                        <p:cTn id="19" dur="500" fill="hold"/>
                                        <p:tgtEl>
                                          <p:spTgt spid="265219">
                                            <p:txEl>
                                              <p:pRg st="1" end="1"/>
                                            </p:txEl>
                                          </p:spTgt>
                                        </p:tgtEl>
                                        <p:attrNameLst>
                                          <p:attrName>ppt_y</p:attrName>
                                        </p:attrNameLst>
                                      </p:cBhvr>
                                      <p:tavLst>
                                        <p:tav tm="0">
                                          <p:val>
                                            <p:strVal val="#ppt_y"/>
                                          </p:val>
                                        </p:tav>
                                        <p:tav tm="100000">
                                          <p:val>
                                            <p:strVal val="#ppt_y"/>
                                          </p:val>
                                        </p:tav>
                                      </p:tavLst>
                                    </p:anim>
                                    <p:animEffect transition="in" filter="fade">
                                      <p:cBhvr>
                                        <p:cTn id="20" dur="500"/>
                                        <p:tgtEl>
                                          <p:spTgt spid="265219">
                                            <p:txEl>
                                              <p:pRg st="1" end="1"/>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54" presetClass="entr" presetSubtype="0" accel="100000" fill="hold" grpId="0" nodeType="clickEffect">
                                  <p:stCondLst>
                                    <p:cond delay="0"/>
                                  </p:stCondLst>
                                  <p:childTnLst>
                                    <p:set>
                                      <p:cBhvr>
                                        <p:cTn id="24" dur="1" fill="hold">
                                          <p:stCondLst>
                                            <p:cond delay="0"/>
                                          </p:stCondLst>
                                        </p:cTn>
                                        <p:tgtEl>
                                          <p:spTgt spid="265219">
                                            <p:txEl>
                                              <p:pRg st="2" end="2"/>
                                            </p:txEl>
                                          </p:spTgt>
                                        </p:tgtEl>
                                        <p:attrNameLst>
                                          <p:attrName>style.visibility</p:attrName>
                                        </p:attrNameLst>
                                      </p:cBhvr>
                                      <p:to>
                                        <p:strVal val="visible"/>
                                      </p:to>
                                    </p:set>
                                    <p:anim calcmode="lin" valueType="num">
                                      <p:cBhvr>
                                        <p:cTn id="25" dur="500" fill="hold"/>
                                        <p:tgtEl>
                                          <p:spTgt spid="265219">
                                            <p:txEl>
                                              <p:pRg st="2" end="2"/>
                                            </p:txEl>
                                          </p:spTgt>
                                        </p:tgtEl>
                                        <p:attrNameLst>
                                          <p:attrName>ppt_w</p:attrName>
                                        </p:attrNameLst>
                                      </p:cBhvr>
                                      <p:tavLst>
                                        <p:tav tm="0">
                                          <p:val>
                                            <p:strVal val="#ppt_w*0.05"/>
                                          </p:val>
                                        </p:tav>
                                        <p:tav tm="100000">
                                          <p:val>
                                            <p:strVal val="#ppt_w"/>
                                          </p:val>
                                        </p:tav>
                                      </p:tavLst>
                                    </p:anim>
                                    <p:anim calcmode="lin" valueType="num">
                                      <p:cBhvr>
                                        <p:cTn id="26" dur="500" fill="hold"/>
                                        <p:tgtEl>
                                          <p:spTgt spid="265219">
                                            <p:txEl>
                                              <p:pRg st="2" end="2"/>
                                            </p:txEl>
                                          </p:spTgt>
                                        </p:tgtEl>
                                        <p:attrNameLst>
                                          <p:attrName>ppt_h</p:attrName>
                                        </p:attrNameLst>
                                      </p:cBhvr>
                                      <p:tavLst>
                                        <p:tav tm="0">
                                          <p:val>
                                            <p:strVal val="#ppt_h"/>
                                          </p:val>
                                        </p:tav>
                                        <p:tav tm="100000">
                                          <p:val>
                                            <p:strVal val="#ppt_h"/>
                                          </p:val>
                                        </p:tav>
                                      </p:tavLst>
                                    </p:anim>
                                    <p:anim calcmode="lin" valueType="num">
                                      <p:cBhvr>
                                        <p:cTn id="27" dur="500" fill="hold"/>
                                        <p:tgtEl>
                                          <p:spTgt spid="265219">
                                            <p:txEl>
                                              <p:pRg st="2" end="2"/>
                                            </p:txEl>
                                          </p:spTgt>
                                        </p:tgtEl>
                                        <p:attrNameLst>
                                          <p:attrName>ppt_x</p:attrName>
                                        </p:attrNameLst>
                                      </p:cBhvr>
                                      <p:tavLst>
                                        <p:tav tm="0">
                                          <p:val>
                                            <p:strVal val="#ppt_x-.2"/>
                                          </p:val>
                                        </p:tav>
                                        <p:tav tm="100000">
                                          <p:val>
                                            <p:strVal val="#ppt_x"/>
                                          </p:val>
                                        </p:tav>
                                      </p:tavLst>
                                    </p:anim>
                                    <p:anim calcmode="lin" valueType="num">
                                      <p:cBhvr>
                                        <p:cTn id="28" dur="500" fill="hold"/>
                                        <p:tgtEl>
                                          <p:spTgt spid="265219">
                                            <p:txEl>
                                              <p:pRg st="2" end="2"/>
                                            </p:txEl>
                                          </p:spTgt>
                                        </p:tgtEl>
                                        <p:attrNameLst>
                                          <p:attrName>ppt_y</p:attrName>
                                        </p:attrNameLst>
                                      </p:cBhvr>
                                      <p:tavLst>
                                        <p:tav tm="0">
                                          <p:val>
                                            <p:strVal val="#ppt_y"/>
                                          </p:val>
                                        </p:tav>
                                        <p:tav tm="100000">
                                          <p:val>
                                            <p:strVal val="#ppt_y"/>
                                          </p:val>
                                        </p:tav>
                                      </p:tavLst>
                                    </p:anim>
                                    <p:animEffect transition="in" filter="fade">
                                      <p:cBhvr>
                                        <p:cTn id="29" dur="500"/>
                                        <p:tgtEl>
                                          <p:spTgt spid="265219">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4" presetClass="entr" presetSubtype="0" accel="100000" fill="hold" grpId="0" nodeType="clickEffect">
                                  <p:stCondLst>
                                    <p:cond delay="0"/>
                                  </p:stCondLst>
                                  <p:childTnLst>
                                    <p:set>
                                      <p:cBhvr>
                                        <p:cTn id="33" dur="1" fill="hold">
                                          <p:stCondLst>
                                            <p:cond delay="0"/>
                                          </p:stCondLst>
                                        </p:cTn>
                                        <p:tgtEl>
                                          <p:spTgt spid="265219">
                                            <p:txEl>
                                              <p:pRg st="3" end="3"/>
                                            </p:txEl>
                                          </p:spTgt>
                                        </p:tgtEl>
                                        <p:attrNameLst>
                                          <p:attrName>style.visibility</p:attrName>
                                        </p:attrNameLst>
                                      </p:cBhvr>
                                      <p:to>
                                        <p:strVal val="visible"/>
                                      </p:to>
                                    </p:set>
                                    <p:anim calcmode="lin" valueType="num">
                                      <p:cBhvr>
                                        <p:cTn id="34" dur="500" fill="hold"/>
                                        <p:tgtEl>
                                          <p:spTgt spid="265219">
                                            <p:txEl>
                                              <p:pRg st="3" end="3"/>
                                            </p:txEl>
                                          </p:spTgt>
                                        </p:tgtEl>
                                        <p:attrNameLst>
                                          <p:attrName>ppt_w</p:attrName>
                                        </p:attrNameLst>
                                      </p:cBhvr>
                                      <p:tavLst>
                                        <p:tav tm="0">
                                          <p:val>
                                            <p:strVal val="#ppt_w*0.05"/>
                                          </p:val>
                                        </p:tav>
                                        <p:tav tm="100000">
                                          <p:val>
                                            <p:strVal val="#ppt_w"/>
                                          </p:val>
                                        </p:tav>
                                      </p:tavLst>
                                    </p:anim>
                                    <p:anim calcmode="lin" valueType="num">
                                      <p:cBhvr>
                                        <p:cTn id="35" dur="500" fill="hold"/>
                                        <p:tgtEl>
                                          <p:spTgt spid="265219">
                                            <p:txEl>
                                              <p:pRg st="3" end="3"/>
                                            </p:txEl>
                                          </p:spTgt>
                                        </p:tgtEl>
                                        <p:attrNameLst>
                                          <p:attrName>ppt_h</p:attrName>
                                        </p:attrNameLst>
                                      </p:cBhvr>
                                      <p:tavLst>
                                        <p:tav tm="0">
                                          <p:val>
                                            <p:strVal val="#ppt_h"/>
                                          </p:val>
                                        </p:tav>
                                        <p:tav tm="100000">
                                          <p:val>
                                            <p:strVal val="#ppt_h"/>
                                          </p:val>
                                        </p:tav>
                                      </p:tavLst>
                                    </p:anim>
                                    <p:anim calcmode="lin" valueType="num">
                                      <p:cBhvr>
                                        <p:cTn id="36" dur="500" fill="hold"/>
                                        <p:tgtEl>
                                          <p:spTgt spid="265219">
                                            <p:txEl>
                                              <p:pRg st="3" end="3"/>
                                            </p:txEl>
                                          </p:spTgt>
                                        </p:tgtEl>
                                        <p:attrNameLst>
                                          <p:attrName>ppt_x</p:attrName>
                                        </p:attrNameLst>
                                      </p:cBhvr>
                                      <p:tavLst>
                                        <p:tav tm="0">
                                          <p:val>
                                            <p:strVal val="#ppt_x-.2"/>
                                          </p:val>
                                        </p:tav>
                                        <p:tav tm="100000">
                                          <p:val>
                                            <p:strVal val="#ppt_x"/>
                                          </p:val>
                                        </p:tav>
                                      </p:tavLst>
                                    </p:anim>
                                    <p:anim calcmode="lin" valueType="num">
                                      <p:cBhvr>
                                        <p:cTn id="37" dur="500" fill="hold"/>
                                        <p:tgtEl>
                                          <p:spTgt spid="265219">
                                            <p:txEl>
                                              <p:pRg st="3" end="3"/>
                                            </p:txEl>
                                          </p:spTgt>
                                        </p:tgtEl>
                                        <p:attrNameLst>
                                          <p:attrName>ppt_y</p:attrName>
                                        </p:attrNameLst>
                                      </p:cBhvr>
                                      <p:tavLst>
                                        <p:tav tm="0">
                                          <p:val>
                                            <p:strVal val="#ppt_y"/>
                                          </p:val>
                                        </p:tav>
                                        <p:tav tm="100000">
                                          <p:val>
                                            <p:strVal val="#ppt_y"/>
                                          </p:val>
                                        </p:tav>
                                      </p:tavLst>
                                    </p:anim>
                                    <p:animEffect transition="in" filter="fade">
                                      <p:cBhvr>
                                        <p:cTn id="38" dur="500"/>
                                        <p:tgtEl>
                                          <p:spTgt spid="265219">
                                            <p:txEl>
                                              <p:pRg st="3" end="3"/>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54" presetClass="entr" presetSubtype="0" accel="100000" fill="hold" grpId="0" nodeType="clickEffect">
                                  <p:stCondLst>
                                    <p:cond delay="0"/>
                                  </p:stCondLst>
                                  <p:childTnLst>
                                    <p:set>
                                      <p:cBhvr>
                                        <p:cTn id="42" dur="1" fill="hold">
                                          <p:stCondLst>
                                            <p:cond delay="0"/>
                                          </p:stCondLst>
                                        </p:cTn>
                                        <p:tgtEl>
                                          <p:spTgt spid="265219">
                                            <p:txEl>
                                              <p:pRg st="4" end="4"/>
                                            </p:txEl>
                                          </p:spTgt>
                                        </p:tgtEl>
                                        <p:attrNameLst>
                                          <p:attrName>style.visibility</p:attrName>
                                        </p:attrNameLst>
                                      </p:cBhvr>
                                      <p:to>
                                        <p:strVal val="visible"/>
                                      </p:to>
                                    </p:set>
                                    <p:anim calcmode="lin" valueType="num">
                                      <p:cBhvr>
                                        <p:cTn id="43" dur="500" fill="hold"/>
                                        <p:tgtEl>
                                          <p:spTgt spid="265219">
                                            <p:txEl>
                                              <p:pRg st="4" end="4"/>
                                            </p:txEl>
                                          </p:spTgt>
                                        </p:tgtEl>
                                        <p:attrNameLst>
                                          <p:attrName>ppt_w</p:attrName>
                                        </p:attrNameLst>
                                      </p:cBhvr>
                                      <p:tavLst>
                                        <p:tav tm="0">
                                          <p:val>
                                            <p:strVal val="#ppt_w*0.05"/>
                                          </p:val>
                                        </p:tav>
                                        <p:tav tm="100000">
                                          <p:val>
                                            <p:strVal val="#ppt_w"/>
                                          </p:val>
                                        </p:tav>
                                      </p:tavLst>
                                    </p:anim>
                                    <p:anim calcmode="lin" valueType="num">
                                      <p:cBhvr>
                                        <p:cTn id="44" dur="500" fill="hold"/>
                                        <p:tgtEl>
                                          <p:spTgt spid="265219">
                                            <p:txEl>
                                              <p:pRg st="4" end="4"/>
                                            </p:txEl>
                                          </p:spTgt>
                                        </p:tgtEl>
                                        <p:attrNameLst>
                                          <p:attrName>ppt_h</p:attrName>
                                        </p:attrNameLst>
                                      </p:cBhvr>
                                      <p:tavLst>
                                        <p:tav tm="0">
                                          <p:val>
                                            <p:strVal val="#ppt_h"/>
                                          </p:val>
                                        </p:tav>
                                        <p:tav tm="100000">
                                          <p:val>
                                            <p:strVal val="#ppt_h"/>
                                          </p:val>
                                        </p:tav>
                                      </p:tavLst>
                                    </p:anim>
                                    <p:anim calcmode="lin" valueType="num">
                                      <p:cBhvr>
                                        <p:cTn id="45" dur="500" fill="hold"/>
                                        <p:tgtEl>
                                          <p:spTgt spid="265219">
                                            <p:txEl>
                                              <p:pRg st="4" end="4"/>
                                            </p:txEl>
                                          </p:spTgt>
                                        </p:tgtEl>
                                        <p:attrNameLst>
                                          <p:attrName>ppt_x</p:attrName>
                                        </p:attrNameLst>
                                      </p:cBhvr>
                                      <p:tavLst>
                                        <p:tav tm="0">
                                          <p:val>
                                            <p:strVal val="#ppt_x-.2"/>
                                          </p:val>
                                        </p:tav>
                                        <p:tav tm="100000">
                                          <p:val>
                                            <p:strVal val="#ppt_x"/>
                                          </p:val>
                                        </p:tav>
                                      </p:tavLst>
                                    </p:anim>
                                    <p:anim calcmode="lin" valueType="num">
                                      <p:cBhvr>
                                        <p:cTn id="46" dur="500" fill="hold"/>
                                        <p:tgtEl>
                                          <p:spTgt spid="265219">
                                            <p:txEl>
                                              <p:pRg st="4" end="4"/>
                                            </p:txEl>
                                          </p:spTgt>
                                        </p:tgtEl>
                                        <p:attrNameLst>
                                          <p:attrName>ppt_y</p:attrName>
                                        </p:attrNameLst>
                                      </p:cBhvr>
                                      <p:tavLst>
                                        <p:tav tm="0">
                                          <p:val>
                                            <p:strVal val="#ppt_y"/>
                                          </p:val>
                                        </p:tav>
                                        <p:tav tm="100000">
                                          <p:val>
                                            <p:strVal val="#ppt_y"/>
                                          </p:val>
                                        </p:tav>
                                      </p:tavLst>
                                    </p:anim>
                                    <p:animEffect transition="in" filter="fade">
                                      <p:cBhvr>
                                        <p:cTn id="47" dur="500"/>
                                        <p:tgtEl>
                                          <p:spTgt spid="265219">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4" presetClass="entr" presetSubtype="0" accel="100000" fill="hold" grpId="0" nodeType="clickEffect">
                                  <p:stCondLst>
                                    <p:cond delay="0"/>
                                  </p:stCondLst>
                                  <p:childTnLst>
                                    <p:set>
                                      <p:cBhvr>
                                        <p:cTn id="51" dur="1" fill="hold">
                                          <p:stCondLst>
                                            <p:cond delay="0"/>
                                          </p:stCondLst>
                                        </p:cTn>
                                        <p:tgtEl>
                                          <p:spTgt spid="265219">
                                            <p:txEl>
                                              <p:pRg st="5" end="5"/>
                                            </p:txEl>
                                          </p:spTgt>
                                        </p:tgtEl>
                                        <p:attrNameLst>
                                          <p:attrName>style.visibility</p:attrName>
                                        </p:attrNameLst>
                                      </p:cBhvr>
                                      <p:to>
                                        <p:strVal val="visible"/>
                                      </p:to>
                                    </p:set>
                                    <p:anim calcmode="lin" valueType="num">
                                      <p:cBhvr>
                                        <p:cTn id="52" dur="500" fill="hold"/>
                                        <p:tgtEl>
                                          <p:spTgt spid="265219">
                                            <p:txEl>
                                              <p:pRg st="5" end="5"/>
                                            </p:txEl>
                                          </p:spTgt>
                                        </p:tgtEl>
                                        <p:attrNameLst>
                                          <p:attrName>ppt_w</p:attrName>
                                        </p:attrNameLst>
                                      </p:cBhvr>
                                      <p:tavLst>
                                        <p:tav tm="0">
                                          <p:val>
                                            <p:strVal val="#ppt_w*0.05"/>
                                          </p:val>
                                        </p:tav>
                                        <p:tav tm="100000">
                                          <p:val>
                                            <p:strVal val="#ppt_w"/>
                                          </p:val>
                                        </p:tav>
                                      </p:tavLst>
                                    </p:anim>
                                    <p:anim calcmode="lin" valueType="num">
                                      <p:cBhvr>
                                        <p:cTn id="53" dur="500" fill="hold"/>
                                        <p:tgtEl>
                                          <p:spTgt spid="265219">
                                            <p:txEl>
                                              <p:pRg st="5" end="5"/>
                                            </p:txEl>
                                          </p:spTgt>
                                        </p:tgtEl>
                                        <p:attrNameLst>
                                          <p:attrName>ppt_h</p:attrName>
                                        </p:attrNameLst>
                                      </p:cBhvr>
                                      <p:tavLst>
                                        <p:tav tm="0">
                                          <p:val>
                                            <p:strVal val="#ppt_h"/>
                                          </p:val>
                                        </p:tav>
                                        <p:tav tm="100000">
                                          <p:val>
                                            <p:strVal val="#ppt_h"/>
                                          </p:val>
                                        </p:tav>
                                      </p:tavLst>
                                    </p:anim>
                                    <p:anim calcmode="lin" valueType="num">
                                      <p:cBhvr>
                                        <p:cTn id="54" dur="500" fill="hold"/>
                                        <p:tgtEl>
                                          <p:spTgt spid="265219">
                                            <p:txEl>
                                              <p:pRg st="5" end="5"/>
                                            </p:txEl>
                                          </p:spTgt>
                                        </p:tgtEl>
                                        <p:attrNameLst>
                                          <p:attrName>ppt_x</p:attrName>
                                        </p:attrNameLst>
                                      </p:cBhvr>
                                      <p:tavLst>
                                        <p:tav tm="0">
                                          <p:val>
                                            <p:strVal val="#ppt_x-.2"/>
                                          </p:val>
                                        </p:tav>
                                        <p:tav tm="100000">
                                          <p:val>
                                            <p:strVal val="#ppt_x"/>
                                          </p:val>
                                        </p:tav>
                                      </p:tavLst>
                                    </p:anim>
                                    <p:anim calcmode="lin" valueType="num">
                                      <p:cBhvr>
                                        <p:cTn id="55" dur="500" fill="hold"/>
                                        <p:tgtEl>
                                          <p:spTgt spid="265219">
                                            <p:txEl>
                                              <p:pRg st="5" end="5"/>
                                            </p:txEl>
                                          </p:spTgt>
                                        </p:tgtEl>
                                        <p:attrNameLst>
                                          <p:attrName>ppt_y</p:attrName>
                                        </p:attrNameLst>
                                      </p:cBhvr>
                                      <p:tavLst>
                                        <p:tav tm="0">
                                          <p:val>
                                            <p:strVal val="#ppt_y"/>
                                          </p:val>
                                        </p:tav>
                                        <p:tav tm="100000">
                                          <p:val>
                                            <p:strVal val="#ppt_y"/>
                                          </p:val>
                                        </p:tav>
                                      </p:tavLst>
                                    </p:anim>
                                    <p:animEffect transition="in" filter="fade">
                                      <p:cBhvr>
                                        <p:cTn id="56" dur="500"/>
                                        <p:tgtEl>
                                          <p:spTgt spid="265219">
                                            <p:txEl>
                                              <p:pRg st="5" end="5"/>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54" presetClass="entr" presetSubtype="0" accel="100000" fill="hold" grpId="0" nodeType="clickEffect">
                                  <p:stCondLst>
                                    <p:cond delay="0"/>
                                  </p:stCondLst>
                                  <p:childTnLst>
                                    <p:set>
                                      <p:cBhvr>
                                        <p:cTn id="60" dur="1" fill="hold">
                                          <p:stCondLst>
                                            <p:cond delay="0"/>
                                          </p:stCondLst>
                                        </p:cTn>
                                        <p:tgtEl>
                                          <p:spTgt spid="265219">
                                            <p:txEl>
                                              <p:pRg st="6" end="6"/>
                                            </p:txEl>
                                          </p:spTgt>
                                        </p:tgtEl>
                                        <p:attrNameLst>
                                          <p:attrName>style.visibility</p:attrName>
                                        </p:attrNameLst>
                                      </p:cBhvr>
                                      <p:to>
                                        <p:strVal val="visible"/>
                                      </p:to>
                                    </p:set>
                                    <p:anim calcmode="lin" valueType="num">
                                      <p:cBhvr>
                                        <p:cTn id="61" dur="500" fill="hold"/>
                                        <p:tgtEl>
                                          <p:spTgt spid="265219">
                                            <p:txEl>
                                              <p:pRg st="6" end="6"/>
                                            </p:txEl>
                                          </p:spTgt>
                                        </p:tgtEl>
                                        <p:attrNameLst>
                                          <p:attrName>ppt_w</p:attrName>
                                        </p:attrNameLst>
                                      </p:cBhvr>
                                      <p:tavLst>
                                        <p:tav tm="0">
                                          <p:val>
                                            <p:strVal val="#ppt_w*0.05"/>
                                          </p:val>
                                        </p:tav>
                                        <p:tav tm="100000">
                                          <p:val>
                                            <p:strVal val="#ppt_w"/>
                                          </p:val>
                                        </p:tav>
                                      </p:tavLst>
                                    </p:anim>
                                    <p:anim calcmode="lin" valueType="num">
                                      <p:cBhvr>
                                        <p:cTn id="62" dur="500" fill="hold"/>
                                        <p:tgtEl>
                                          <p:spTgt spid="265219">
                                            <p:txEl>
                                              <p:pRg st="6" end="6"/>
                                            </p:txEl>
                                          </p:spTgt>
                                        </p:tgtEl>
                                        <p:attrNameLst>
                                          <p:attrName>ppt_h</p:attrName>
                                        </p:attrNameLst>
                                      </p:cBhvr>
                                      <p:tavLst>
                                        <p:tav tm="0">
                                          <p:val>
                                            <p:strVal val="#ppt_h"/>
                                          </p:val>
                                        </p:tav>
                                        <p:tav tm="100000">
                                          <p:val>
                                            <p:strVal val="#ppt_h"/>
                                          </p:val>
                                        </p:tav>
                                      </p:tavLst>
                                    </p:anim>
                                    <p:anim calcmode="lin" valueType="num">
                                      <p:cBhvr>
                                        <p:cTn id="63" dur="500" fill="hold"/>
                                        <p:tgtEl>
                                          <p:spTgt spid="265219">
                                            <p:txEl>
                                              <p:pRg st="6" end="6"/>
                                            </p:txEl>
                                          </p:spTgt>
                                        </p:tgtEl>
                                        <p:attrNameLst>
                                          <p:attrName>ppt_x</p:attrName>
                                        </p:attrNameLst>
                                      </p:cBhvr>
                                      <p:tavLst>
                                        <p:tav tm="0">
                                          <p:val>
                                            <p:strVal val="#ppt_x-.2"/>
                                          </p:val>
                                        </p:tav>
                                        <p:tav tm="100000">
                                          <p:val>
                                            <p:strVal val="#ppt_x"/>
                                          </p:val>
                                        </p:tav>
                                      </p:tavLst>
                                    </p:anim>
                                    <p:anim calcmode="lin" valueType="num">
                                      <p:cBhvr>
                                        <p:cTn id="64" dur="500" fill="hold"/>
                                        <p:tgtEl>
                                          <p:spTgt spid="265219">
                                            <p:txEl>
                                              <p:pRg st="6" end="6"/>
                                            </p:txEl>
                                          </p:spTgt>
                                        </p:tgtEl>
                                        <p:attrNameLst>
                                          <p:attrName>ppt_y</p:attrName>
                                        </p:attrNameLst>
                                      </p:cBhvr>
                                      <p:tavLst>
                                        <p:tav tm="0">
                                          <p:val>
                                            <p:strVal val="#ppt_y"/>
                                          </p:val>
                                        </p:tav>
                                        <p:tav tm="100000">
                                          <p:val>
                                            <p:strVal val="#ppt_y"/>
                                          </p:val>
                                        </p:tav>
                                      </p:tavLst>
                                    </p:anim>
                                    <p:animEffect transition="in" filter="fade">
                                      <p:cBhvr>
                                        <p:cTn id="65" dur="500"/>
                                        <p:tgtEl>
                                          <p:spTgt spid="265219">
                                            <p:txEl>
                                              <p:pRg st="6" end="6"/>
                                            </p:txEl>
                                          </p:spTgt>
                                        </p:tgtEl>
                                      </p:cBhvr>
                                    </p:animEffect>
                                  </p:childTnLst>
                                </p:cTn>
                              </p:par>
                            </p:childTnLst>
                          </p:cTn>
                        </p:par>
                      </p:childTnLst>
                    </p:cTn>
                  </p:par>
                  <p:par>
                    <p:cTn id="66" fill="hold" nodeType="clickPar">
                      <p:stCondLst>
                        <p:cond delay="indefinite"/>
                      </p:stCondLst>
                      <p:childTnLst>
                        <p:par>
                          <p:cTn id="67" fill="hold" nodeType="withGroup">
                            <p:stCondLst>
                              <p:cond delay="0"/>
                            </p:stCondLst>
                            <p:childTnLst>
                              <p:par>
                                <p:cTn id="68" presetID="54" presetClass="entr" presetSubtype="0" accel="100000" fill="hold" grpId="0" nodeType="clickEffect">
                                  <p:stCondLst>
                                    <p:cond delay="0"/>
                                  </p:stCondLst>
                                  <p:childTnLst>
                                    <p:set>
                                      <p:cBhvr>
                                        <p:cTn id="69" dur="1" fill="hold">
                                          <p:stCondLst>
                                            <p:cond delay="0"/>
                                          </p:stCondLst>
                                        </p:cTn>
                                        <p:tgtEl>
                                          <p:spTgt spid="265219">
                                            <p:txEl>
                                              <p:pRg st="7" end="7"/>
                                            </p:txEl>
                                          </p:spTgt>
                                        </p:tgtEl>
                                        <p:attrNameLst>
                                          <p:attrName>style.visibility</p:attrName>
                                        </p:attrNameLst>
                                      </p:cBhvr>
                                      <p:to>
                                        <p:strVal val="visible"/>
                                      </p:to>
                                    </p:set>
                                    <p:anim calcmode="lin" valueType="num">
                                      <p:cBhvr>
                                        <p:cTn id="70" dur="500" fill="hold"/>
                                        <p:tgtEl>
                                          <p:spTgt spid="265219">
                                            <p:txEl>
                                              <p:pRg st="7" end="7"/>
                                            </p:txEl>
                                          </p:spTgt>
                                        </p:tgtEl>
                                        <p:attrNameLst>
                                          <p:attrName>ppt_w</p:attrName>
                                        </p:attrNameLst>
                                      </p:cBhvr>
                                      <p:tavLst>
                                        <p:tav tm="0">
                                          <p:val>
                                            <p:strVal val="#ppt_w*0.05"/>
                                          </p:val>
                                        </p:tav>
                                        <p:tav tm="100000">
                                          <p:val>
                                            <p:strVal val="#ppt_w"/>
                                          </p:val>
                                        </p:tav>
                                      </p:tavLst>
                                    </p:anim>
                                    <p:anim calcmode="lin" valueType="num">
                                      <p:cBhvr>
                                        <p:cTn id="71" dur="500" fill="hold"/>
                                        <p:tgtEl>
                                          <p:spTgt spid="265219">
                                            <p:txEl>
                                              <p:pRg st="7" end="7"/>
                                            </p:txEl>
                                          </p:spTgt>
                                        </p:tgtEl>
                                        <p:attrNameLst>
                                          <p:attrName>ppt_h</p:attrName>
                                        </p:attrNameLst>
                                      </p:cBhvr>
                                      <p:tavLst>
                                        <p:tav tm="0">
                                          <p:val>
                                            <p:strVal val="#ppt_h"/>
                                          </p:val>
                                        </p:tav>
                                        <p:tav tm="100000">
                                          <p:val>
                                            <p:strVal val="#ppt_h"/>
                                          </p:val>
                                        </p:tav>
                                      </p:tavLst>
                                    </p:anim>
                                    <p:anim calcmode="lin" valueType="num">
                                      <p:cBhvr>
                                        <p:cTn id="72" dur="500" fill="hold"/>
                                        <p:tgtEl>
                                          <p:spTgt spid="265219">
                                            <p:txEl>
                                              <p:pRg st="7" end="7"/>
                                            </p:txEl>
                                          </p:spTgt>
                                        </p:tgtEl>
                                        <p:attrNameLst>
                                          <p:attrName>ppt_x</p:attrName>
                                        </p:attrNameLst>
                                      </p:cBhvr>
                                      <p:tavLst>
                                        <p:tav tm="0">
                                          <p:val>
                                            <p:strVal val="#ppt_x-.2"/>
                                          </p:val>
                                        </p:tav>
                                        <p:tav tm="100000">
                                          <p:val>
                                            <p:strVal val="#ppt_x"/>
                                          </p:val>
                                        </p:tav>
                                      </p:tavLst>
                                    </p:anim>
                                    <p:anim calcmode="lin" valueType="num">
                                      <p:cBhvr>
                                        <p:cTn id="73" dur="500" fill="hold"/>
                                        <p:tgtEl>
                                          <p:spTgt spid="265219">
                                            <p:txEl>
                                              <p:pRg st="7" end="7"/>
                                            </p:txEl>
                                          </p:spTgt>
                                        </p:tgtEl>
                                        <p:attrNameLst>
                                          <p:attrName>ppt_y</p:attrName>
                                        </p:attrNameLst>
                                      </p:cBhvr>
                                      <p:tavLst>
                                        <p:tav tm="0">
                                          <p:val>
                                            <p:strVal val="#ppt_y"/>
                                          </p:val>
                                        </p:tav>
                                        <p:tav tm="100000">
                                          <p:val>
                                            <p:strVal val="#ppt_y"/>
                                          </p:val>
                                        </p:tav>
                                      </p:tavLst>
                                    </p:anim>
                                    <p:animEffect transition="in" filter="fade">
                                      <p:cBhvr>
                                        <p:cTn id="74" dur="500"/>
                                        <p:tgtEl>
                                          <p:spTgt spid="26521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5219" grpId="0" build="p" bldLvl="3"/>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37325-1BF7-D463-0BCE-386962074066}"/>
              </a:ext>
            </a:extLst>
          </p:cNvPr>
          <p:cNvSpPr>
            <a:spLocks noGrp="1"/>
          </p:cNvSpPr>
          <p:nvPr>
            <p:ph type="title"/>
          </p:nvPr>
        </p:nvSpPr>
        <p:spPr>
          <a:xfrm>
            <a:off x="205574" y="347511"/>
            <a:ext cx="9515022" cy="927990"/>
          </a:xfrm>
        </p:spPr>
        <p:txBody>
          <a:bodyPr/>
          <a:lstStyle/>
          <a:p>
            <a:r>
              <a:rPr lang="en-GB" dirty="0"/>
              <a:t>Public Defence -s 3 Criminal Law Act 1967</a:t>
            </a:r>
          </a:p>
        </p:txBody>
      </p:sp>
      <p:sp>
        <p:nvSpPr>
          <p:cNvPr id="3" name="Content Placeholder 2">
            <a:extLst>
              <a:ext uri="{FF2B5EF4-FFF2-40B4-BE49-F238E27FC236}">
                <a16:creationId xmlns:a16="http://schemas.microsoft.com/office/drawing/2014/main" id="{BD9E632B-6A24-829F-EBE5-9FC037C22C56}"/>
              </a:ext>
            </a:extLst>
          </p:cNvPr>
          <p:cNvSpPr>
            <a:spLocks noGrp="1"/>
          </p:cNvSpPr>
          <p:nvPr>
            <p:ph idx="1"/>
          </p:nvPr>
        </p:nvSpPr>
        <p:spPr>
          <a:xfrm>
            <a:off x="397772" y="1488613"/>
            <a:ext cx="8596668" cy="3880773"/>
          </a:xfrm>
        </p:spPr>
        <p:txBody>
          <a:bodyPr>
            <a:normAutofit/>
          </a:bodyPr>
          <a:lstStyle/>
          <a:p>
            <a:r>
              <a:rPr lang="en-GB" sz="2800" dirty="0"/>
              <a:t>The D’s use or threat of force is necessary to prevent a crime, or to effect or assist lawful arrest, or the D mistakenly believes the use or threat of force is necessary to prevent a crime or to effect or assist lawful arrest; and</a:t>
            </a:r>
          </a:p>
          <a:p>
            <a:r>
              <a:rPr lang="en-GB" sz="2800" dirty="0"/>
              <a:t>The D’s use or threat of force is reasonable in the actual circumstances, or in the circumstances that they mistakenly believe to exist</a:t>
            </a:r>
          </a:p>
        </p:txBody>
      </p:sp>
    </p:spTree>
    <p:extLst>
      <p:ext uri="{BB962C8B-B14F-4D97-AF65-F5344CB8AC3E}">
        <p14:creationId xmlns:p14="http://schemas.microsoft.com/office/powerpoint/2010/main" val="3571387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0FAE3-D2E5-CBE6-768C-1B5AA33D624F}"/>
              </a:ext>
            </a:extLst>
          </p:cNvPr>
          <p:cNvSpPr>
            <a:spLocks noGrp="1"/>
          </p:cNvSpPr>
          <p:nvPr>
            <p:ph type="title"/>
          </p:nvPr>
        </p:nvSpPr>
        <p:spPr>
          <a:xfrm>
            <a:off x="368650" y="300917"/>
            <a:ext cx="9631507" cy="1320800"/>
          </a:xfrm>
        </p:spPr>
        <p:txBody>
          <a:bodyPr>
            <a:normAutofit/>
          </a:bodyPr>
          <a:lstStyle/>
          <a:p>
            <a:r>
              <a:rPr lang="en-GB" dirty="0"/>
              <a:t>Private defence</a:t>
            </a:r>
          </a:p>
        </p:txBody>
      </p:sp>
      <p:sp>
        <p:nvSpPr>
          <p:cNvPr id="3" name="Content Placeholder 2">
            <a:extLst>
              <a:ext uri="{FF2B5EF4-FFF2-40B4-BE49-F238E27FC236}">
                <a16:creationId xmlns:a16="http://schemas.microsoft.com/office/drawing/2014/main" id="{61E8F849-2537-B504-AD59-7BA957B5ECF6}"/>
              </a:ext>
            </a:extLst>
          </p:cNvPr>
          <p:cNvSpPr>
            <a:spLocks noGrp="1"/>
          </p:cNvSpPr>
          <p:nvPr>
            <p:ph idx="1"/>
          </p:nvPr>
        </p:nvSpPr>
        <p:spPr>
          <a:xfrm>
            <a:off x="432716" y="1345201"/>
            <a:ext cx="9066559" cy="3880773"/>
          </a:xfrm>
        </p:spPr>
        <p:txBody>
          <a:bodyPr>
            <a:normAutofit/>
          </a:bodyPr>
          <a:lstStyle/>
          <a:p>
            <a:r>
              <a:rPr lang="en-GB" sz="2800" dirty="0"/>
              <a:t>The D’s use or threat of force is necessary in order to defend themself or another or the D mistakenly believes that force is necessary in order to defend themselves or another; and</a:t>
            </a:r>
          </a:p>
          <a:p>
            <a:r>
              <a:rPr lang="en-GB" sz="2800" dirty="0"/>
              <a:t>The D’s use or threat of force is reasonable in the actual circumstances or in the circumstances that they mistakenly believe to exist.</a:t>
            </a:r>
          </a:p>
        </p:txBody>
      </p:sp>
    </p:spTree>
    <p:extLst>
      <p:ext uri="{BB962C8B-B14F-4D97-AF65-F5344CB8AC3E}">
        <p14:creationId xmlns:p14="http://schemas.microsoft.com/office/powerpoint/2010/main" val="966239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4CF248-9B35-5A7F-3ACD-490CE6BC6161}"/>
              </a:ext>
            </a:extLst>
          </p:cNvPr>
          <p:cNvSpPr>
            <a:spLocks noGrp="1"/>
          </p:cNvSpPr>
          <p:nvPr>
            <p:ph type="title"/>
          </p:nvPr>
        </p:nvSpPr>
        <p:spPr/>
        <p:txBody>
          <a:bodyPr/>
          <a:lstStyle/>
          <a:p>
            <a:r>
              <a:rPr lang="en-GB" dirty="0"/>
              <a:t>Effect of self-defence</a:t>
            </a:r>
          </a:p>
        </p:txBody>
      </p:sp>
      <p:sp>
        <p:nvSpPr>
          <p:cNvPr id="3" name="Content Placeholder 2">
            <a:extLst>
              <a:ext uri="{FF2B5EF4-FFF2-40B4-BE49-F238E27FC236}">
                <a16:creationId xmlns:a16="http://schemas.microsoft.com/office/drawing/2014/main" id="{C93A3308-39B4-DB7F-EC4A-3E93C525FE30}"/>
              </a:ext>
            </a:extLst>
          </p:cNvPr>
          <p:cNvSpPr>
            <a:spLocks noGrp="1"/>
          </p:cNvSpPr>
          <p:nvPr>
            <p:ph idx="1"/>
          </p:nvPr>
        </p:nvSpPr>
        <p:spPr/>
        <p:txBody>
          <a:bodyPr>
            <a:normAutofit fontScale="85000" lnSpcReduction="10000"/>
          </a:bodyPr>
          <a:lstStyle/>
          <a:p>
            <a:r>
              <a:rPr lang="en-GB" dirty="0"/>
              <a:t>Self-defence is either a complete defence or no defence at all. This was confirmed in Clegg [1995]. Private Clegg, a British soldier serving in Northern Ireland, shot and killed a passenger joyrider. He and other soldiers who were on duty at a checkpoint at night saw a car speeding towards them. Fearing an attack, they opened fire. However, the car sped past, and the defendant continued shooting and killed the passenger with a shot in the back. The defendant was convicted of murder. On appeal, the House of Lords held that he did not shoot in order to defend himself or another or if he had, the use of force would have been excessive. The argument that the conviction for murder should have been reduced to manslaughter was rejected.</a:t>
            </a:r>
          </a:p>
          <a:p>
            <a:endParaRPr lang="en-GB" dirty="0"/>
          </a:p>
          <a:p>
            <a:r>
              <a:rPr lang="en-GB" dirty="0"/>
              <a:t>In R v Cunningham [2026] the Court of Appeal emphasised that once the defendant has raised sufficient evidence to establish that they were acting in self-defence, it is for the prosecution to disprove the defence to the criminal standard (beyond reasonable doubt). In Cunningham (a stabbing case involving multiple defendants) a direction to the jury that they could convict if they were sure the defendant “may not have acted defensively” was a serious misdirection. The jury had to be sure the defendant was not acting in self-defence, and that burden had to be discharged by the prosecution.</a:t>
            </a:r>
          </a:p>
        </p:txBody>
      </p:sp>
    </p:spTree>
    <p:extLst>
      <p:ext uri="{BB962C8B-B14F-4D97-AF65-F5344CB8AC3E}">
        <p14:creationId xmlns:p14="http://schemas.microsoft.com/office/powerpoint/2010/main" val="2921037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1127" name="Group 26112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6112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61129" name="Straight Connector 26112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61130" name="Straight Connector 26112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6113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113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1133" name="Isosceles Triangle 26113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113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113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113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1137" name="Isosceles Triangle 26113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61139" name="Rectangle 261138">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1141" name="Group 261140">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61142" name="Straight Connector 261141">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1143" name="Straight Connector 261142">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61144"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114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1146" name="Isosceles Triangle 261145">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1147"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1148" name="Isosceles Triangle 261147">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61122" name="Rectangle 2">
            <a:extLst>
              <a:ext uri="{FF2B5EF4-FFF2-40B4-BE49-F238E27FC236}">
                <a16:creationId xmlns:a16="http://schemas.microsoft.com/office/drawing/2014/main" id="{DCFB3E63-CA9F-214F-A614-8EC2913F4EB3}"/>
              </a:ext>
            </a:extLst>
          </p:cNvPr>
          <p:cNvSpPr>
            <a:spLocks noGrp="1" noChangeArrowheads="1"/>
          </p:cNvSpPr>
          <p:nvPr>
            <p:ph type="ctrTitle" idx="4294967295"/>
          </p:nvPr>
        </p:nvSpPr>
        <p:spPr>
          <a:xfrm>
            <a:off x="677335" y="1282701"/>
            <a:ext cx="5096060" cy="4307148"/>
          </a:xfrm>
        </p:spPr>
        <p:txBody>
          <a:bodyPr vert="horz" lIns="91440" tIns="45720" rIns="91440" bIns="45720" rtlCol="0" anchor="ctr">
            <a:normAutofit/>
          </a:bodyPr>
          <a:lstStyle/>
          <a:p>
            <a:pPr algn="r">
              <a:defRPr/>
            </a:pPr>
            <a:r>
              <a:rPr lang="en-US" altLang="en-US" sz="5400"/>
              <a:t>The test for the defences</a:t>
            </a:r>
          </a:p>
        </p:txBody>
      </p:sp>
      <p:sp>
        <p:nvSpPr>
          <p:cNvPr id="261150" name="Freeform: Shape 261149">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CE3B6-6353-42F8-88E3-DC6927D82D68}"/>
              </a:ext>
            </a:extLst>
          </p:cNvPr>
          <p:cNvSpPr>
            <a:spLocks noGrp="1"/>
          </p:cNvSpPr>
          <p:nvPr>
            <p:ph type="title"/>
          </p:nvPr>
        </p:nvSpPr>
        <p:spPr>
          <a:xfrm>
            <a:off x="122309" y="184433"/>
            <a:ext cx="9860376" cy="1320800"/>
          </a:xfrm>
        </p:spPr>
        <p:txBody>
          <a:bodyPr>
            <a:normAutofit/>
          </a:bodyPr>
          <a:lstStyle/>
          <a:p>
            <a:r>
              <a:rPr lang="en-GB" sz="3200" dirty="0"/>
              <a:t>Common elements of Public and Private Defence</a:t>
            </a:r>
          </a:p>
        </p:txBody>
      </p:sp>
      <p:sp>
        <p:nvSpPr>
          <p:cNvPr id="3" name="Content Placeholder 2">
            <a:extLst>
              <a:ext uri="{FF2B5EF4-FFF2-40B4-BE49-F238E27FC236}">
                <a16:creationId xmlns:a16="http://schemas.microsoft.com/office/drawing/2014/main" id="{76B32A15-2825-B434-350C-608996FD1B93}"/>
              </a:ext>
            </a:extLst>
          </p:cNvPr>
          <p:cNvSpPr>
            <a:spLocks noGrp="1"/>
          </p:cNvSpPr>
          <p:nvPr>
            <p:ph idx="1"/>
          </p:nvPr>
        </p:nvSpPr>
        <p:spPr>
          <a:xfrm>
            <a:off x="327881" y="1246190"/>
            <a:ext cx="8596668" cy="4828455"/>
          </a:xfrm>
        </p:spPr>
        <p:txBody>
          <a:bodyPr>
            <a:noAutofit/>
          </a:bodyPr>
          <a:lstStyle/>
          <a:p>
            <a:r>
              <a:rPr lang="en-GB" sz="3200" dirty="0"/>
              <a:t>D uses or threatens force</a:t>
            </a:r>
          </a:p>
          <a:p>
            <a:r>
              <a:rPr lang="en-GB" sz="3200" dirty="0"/>
              <a:t>Such use or threat is necessary (or D mistakenly believes it is necessary)</a:t>
            </a:r>
          </a:p>
          <a:p>
            <a:r>
              <a:rPr lang="en-GB" sz="3200" dirty="0"/>
              <a:t>Use or threat of force is reasonable in the circumstances</a:t>
            </a:r>
          </a:p>
          <a:p>
            <a:r>
              <a:rPr lang="en-GB" sz="3200" dirty="0"/>
              <a:t>Or use or threat of force is reasonable in the circumstances that  D mistakenly believes exist</a:t>
            </a:r>
          </a:p>
        </p:txBody>
      </p:sp>
    </p:spTree>
    <p:extLst>
      <p:ext uri="{BB962C8B-B14F-4D97-AF65-F5344CB8AC3E}">
        <p14:creationId xmlns:p14="http://schemas.microsoft.com/office/powerpoint/2010/main" val="3187221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a:extLst>
              <a:ext uri="{FF2B5EF4-FFF2-40B4-BE49-F238E27FC236}">
                <a16:creationId xmlns:a16="http://schemas.microsoft.com/office/drawing/2014/main" id="{2A1E10EC-F0F9-0D4A-97A4-66589E53225C}"/>
              </a:ext>
            </a:extLst>
          </p:cNvPr>
          <p:cNvSpPr>
            <a:spLocks noGrp="1" noChangeArrowheads="1"/>
          </p:cNvSpPr>
          <p:nvPr>
            <p:ph type="title" idx="4294967295"/>
          </p:nvPr>
        </p:nvSpPr>
        <p:spPr>
          <a:xfrm>
            <a:off x="254324" y="273970"/>
            <a:ext cx="9144000" cy="914400"/>
          </a:xfrm>
        </p:spPr>
        <p:txBody>
          <a:bodyPr/>
          <a:lstStyle/>
          <a:p>
            <a:pPr algn="ctr">
              <a:defRPr/>
            </a:pPr>
            <a:r>
              <a:rPr lang="en-GB" altLang="en-US" sz="4800" dirty="0">
                <a:solidFill>
                  <a:schemeClr val="tx2">
                    <a:satMod val="200000"/>
                  </a:schemeClr>
                </a:solidFill>
              </a:rPr>
              <a:t>The subjective limb</a:t>
            </a:r>
            <a:endParaRPr lang="en-US" altLang="en-US" sz="4800" dirty="0">
              <a:solidFill>
                <a:schemeClr val="tx2">
                  <a:satMod val="200000"/>
                </a:schemeClr>
              </a:solidFill>
            </a:endParaRPr>
          </a:p>
        </p:txBody>
      </p:sp>
      <p:sp>
        <p:nvSpPr>
          <p:cNvPr id="283651" name="Rectangle 3">
            <a:extLst>
              <a:ext uri="{FF2B5EF4-FFF2-40B4-BE49-F238E27FC236}">
                <a16:creationId xmlns:a16="http://schemas.microsoft.com/office/drawing/2014/main" id="{B206F94E-B586-4C44-83F5-2F30A54D8D0C}"/>
              </a:ext>
            </a:extLst>
          </p:cNvPr>
          <p:cNvSpPr>
            <a:spLocks noGrp="1" noChangeArrowheads="1"/>
          </p:cNvSpPr>
          <p:nvPr>
            <p:ph idx="4294967295"/>
          </p:nvPr>
        </p:nvSpPr>
        <p:spPr>
          <a:xfrm>
            <a:off x="711524" y="1344339"/>
            <a:ext cx="8880940" cy="4997450"/>
          </a:xfrm>
        </p:spPr>
        <p:txBody>
          <a:bodyPr/>
          <a:lstStyle/>
          <a:p>
            <a:pPr>
              <a:lnSpc>
                <a:spcPct val="80000"/>
              </a:lnSpc>
            </a:pPr>
            <a:r>
              <a:rPr lang="en-GB" sz="2800" dirty="0"/>
              <a:t>Such use or threat is necessary (or D mistakenly believes it is necessary) – to either defend themselves or prevent crime</a:t>
            </a:r>
          </a:p>
          <a:p>
            <a:pPr>
              <a:lnSpc>
                <a:spcPct val="80000"/>
              </a:lnSpc>
            </a:pPr>
            <a:r>
              <a:rPr lang="en-GB" sz="2800" dirty="0"/>
              <a:t>Necessary according to whom?</a:t>
            </a:r>
          </a:p>
          <a:p>
            <a:pPr>
              <a:lnSpc>
                <a:spcPct val="80000"/>
              </a:lnSpc>
            </a:pPr>
            <a:r>
              <a:rPr lang="en-GB" sz="2800" dirty="0"/>
              <a:t>Approached from the perspective of the Defendant seeking to rely on the defence</a:t>
            </a:r>
          </a:p>
          <a:p>
            <a:pPr>
              <a:lnSpc>
                <a:spcPct val="80000"/>
              </a:lnSpc>
            </a:pPr>
            <a:r>
              <a:rPr lang="en-GB" sz="2800" dirty="0"/>
              <a:t>Therefore, it is subjective</a:t>
            </a:r>
            <a:endParaRPr lang="en-GB" altLang="en-US" sz="2800" dirty="0"/>
          </a:p>
          <a:p>
            <a:pPr eaLnBrk="1" hangingPunct="1">
              <a:lnSpc>
                <a:spcPct val="80000"/>
              </a:lnSpc>
            </a:pPr>
            <a:r>
              <a:rPr lang="en-GB" altLang="en-US" sz="2800" dirty="0"/>
              <a:t>Mistaken beliefs</a:t>
            </a:r>
          </a:p>
          <a:p>
            <a:pPr lvl="1" eaLnBrk="1" hangingPunct="1">
              <a:lnSpc>
                <a:spcPct val="80000"/>
              </a:lnSpc>
            </a:pPr>
            <a:r>
              <a:rPr lang="en-GB" altLang="en-US" sz="2400" dirty="0"/>
              <a:t>s76 Criminal Justice and Immigration Act 2008</a:t>
            </a:r>
            <a:endParaRPr lang="en-GB" altLang="en-US" sz="2400" i="1" dirty="0"/>
          </a:p>
          <a:p>
            <a:pPr lvl="1" eaLnBrk="1" hangingPunct="1">
              <a:lnSpc>
                <a:spcPct val="80000"/>
              </a:lnSpc>
            </a:pPr>
            <a:r>
              <a:rPr lang="en-GB" altLang="en-US" sz="2400" i="1" dirty="0"/>
              <a:t>Williams (Gladstone)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83651">
                                            <p:txEl>
                                              <p:pRg st="0" end="0"/>
                                            </p:txEl>
                                          </p:spTgt>
                                        </p:tgtEl>
                                        <p:attrNameLst>
                                          <p:attrName>style.visibility</p:attrName>
                                        </p:attrNameLst>
                                      </p:cBhvr>
                                      <p:to>
                                        <p:strVal val="visible"/>
                                      </p:to>
                                    </p:set>
                                    <p:animEffect transition="in" filter="fade">
                                      <p:cBhvr>
                                        <p:cTn id="7" dur="500"/>
                                        <p:tgtEl>
                                          <p:spTgt spid="2836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83651">
                                            <p:txEl>
                                              <p:pRg st="1" end="1"/>
                                            </p:txEl>
                                          </p:spTgt>
                                        </p:tgtEl>
                                        <p:attrNameLst>
                                          <p:attrName>style.visibility</p:attrName>
                                        </p:attrNameLst>
                                      </p:cBhvr>
                                      <p:to>
                                        <p:strVal val="visible"/>
                                      </p:to>
                                    </p:set>
                                    <p:animEffect transition="in" filter="fade">
                                      <p:cBhvr>
                                        <p:cTn id="12" dur="500"/>
                                        <p:tgtEl>
                                          <p:spTgt spid="2836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83651">
                                            <p:txEl>
                                              <p:pRg st="2" end="2"/>
                                            </p:txEl>
                                          </p:spTgt>
                                        </p:tgtEl>
                                        <p:attrNameLst>
                                          <p:attrName>style.visibility</p:attrName>
                                        </p:attrNameLst>
                                      </p:cBhvr>
                                      <p:to>
                                        <p:strVal val="visible"/>
                                      </p:to>
                                    </p:set>
                                    <p:animEffect transition="in" filter="fade">
                                      <p:cBhvr>
                                        <p:cTn id="17" dur="500"/>
                                        <p:tgtEl>
                                          <p:spTgt spid="28365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83651">
                                            <p:txEl>
                                              <p:pRg st="3" end="3"/>
                                            </p:txEl>
                                          </p:spTgt>
                                        </p:tgtEl>
                                        <p:attrNameLst>
                                          <p:attrName>style.visibility</p:attrName>
                                        </p:attrNameLst>
                                      </p:cBhvr>
                                      <p:to>
                                        <p:strVal val="visible"/>
                                      </p:to>
                                    </p:set>
                                    <p:animEffect transition="in" filter="fade">
                                      <p:cBhvr>
                                        <p:cTn id="22" dur="500"/>
                                        <p:tgtEl>
                                          <p:spTgt spid="28365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83651">
                                            <p:txEl>
                                              <p:pRg st="4" end="4"/>
                                            </p:txEl>
                                          </p:spTgt>
                                        </p:tgtEl>
                                        <p:attrNameLst>
                                          <p:attrName>style.visibility</p:attrName>
                                        </p:attrNameLst>
                                      </p:cBhvr>
                                      <p:to>
                                        <p:strVal val="visible"/>
                                      </p:to>
                                    </p:set>
                                    <p:animEffect transition="in" filter="fade">
                                      <p:cBhvr>
                                        <p:cTn id="27" dur="500"/>
                                        <p:tgtEl>
                                          <p:spTgt spid="28365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83651">
                                            <p:txEl>
                                              <p:pRg st="5" end="5"/>
                                            </p:txEl>
                                          </p:spTgt>
                                        </p:tgtEl>
                                        <p:attrNameLst>
                                          <p:attrName>style.visibility</p:attrName>
                                        </p:attrNameLst>
                                      </p:cBhvr>
                                      <p:to>
                                        <p:strVal val="visible"/>
                                      </p:to>
                                    </p:set>
                                    <p:animEffect transition="in" filter="fade">
                                      <p:cBhvr>
                                        <p:cTn id="32" dur="500"/>
                                        <p:tgtEl>
                                          <p:spTgt spid="283651">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83651">
                                            <p:txEl>
                                              <p:pRg st="6" end="6"/>
                                            </p:txEl>
                                          </p:spTgt>
                                        </p:tgtEl>
                                        <p:attrNameLst>
                                          <p:attrName>style.visibility</p:attrName>
                                        </p:attrNameLst>
                                      </p:cBhvr>
                                      <p:to>
                                        <p:strVal val="visible"/>
                                      </p:to>
                                    </p:set>
                                    <p:animEffect transition="in" filter="fade">
                                      <p:cBhvr>
                                        <p:cTn id="37" dur="500"/>
                                        <p:tgtEl>
                                          <p:spTgt spid="28365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365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a:extLst>
              <a:ext uri="{FF2B5EF4-FFF2-40B4-BE49-F238E27FC236}">
                <a16:creationId xmlns:a16="http://schemas.microsoft.com/office/drawing/2014/main" id="{7DAD0770-0F7F-364D-BAAF-ABEFD2CAF3C5}"/>
              </a:ext>
            </a:extLst>
          </p:cNvPr>
          <p:cNvSpPr>
            <a:spLocks noGrp="1" noChangeArrowheads="1"/>
          </p:cNvSpPr>
          <p:nvPr>
            <p:ph type="title" idx="4294967295"/>
          </p:nvPr>
        </p:nvSpPr>
        <p:spPr>
          <a:xfrm>
            <a:off x="366925" y="268146"/>
            <a:ext cx="10213712" cy="914400"/>
          </a:xfrm>
        </p:spPr>
        <p:txBody>
          <a:bodyPr>
            <a:noAutofit/>
          </a:bodyPr>
          <a:lstStyle/>
          <a:p>
            <a:pPr algn="ctr">
              <a:defRPr/>
            </a:pPr>
            <a:r>
              <a:rPr lang="en-GB" altLang="en-US" dirty="0">
                <a:solidFill>
                  <a:schemeClr val="tx2">
                    <a:satMod val="200000"/>
                  </a:schemeClr>
                </a:solidFill>
              </a:rPr>
              <a:t>Mistaken beliefs : Williams (Gladstone) (1984)</a:t>
            </a:r>
            <a:endParaRPr lang="en-US" altLang="en-US" dirty="0">
              <a:solidFill>
                <a:schemeClr val="tx2">
                  <a:satMod val="200000"/>
                </a:schemeClr>
              </a:solidFill>
            </a:endParaRPr>
          </a:p>
        </p:txBody>
      </p:sp>
      <p:sp>
        <p:nvSpPr>
          <p:cNvPr id="269315" name="Rectangle 3">
            <a:extLst>
              <a:ext uri="{FF2B5EF4-FFF2-40B4-BE49-F238E27FC236}">
                <a16:creationId xmlns:a16="http://schemas.microsoft.com/office/drawing/2014/main" id="{14DF6710-8480-B942-9E47-47EE2495928A}"/>
              </a:ext>
            </a:extLst>
          </p:cNvPr>
          <p:cNvSpPr>
            <a:spLocks noGrp="1" noChangeArrowheads="1"/>
          </p:cNvSpPr>
          <p:nvPr>
            <p:ph idx="4294967295"/>
          </p:nvPr>
        </p:nvSpPr>
        <p:spPr>
          <a:xfrm>
            <a:off x="645467" y="1420812"/>
            <a:ext cx="7828750" cy="4924425"/>
          </a:xfrm>
        </p:spPr>
        <p:txBody>
          <a:bodyPr>
            <a:normAutofit/>
          </a:bodyPr>
          <a:lstStyle/>
          <a:p>
            <a:pPr eaLnBrk="1" hangingPunct="1"/>
            <a:r>
              <a:rPr lang="en-GB" altLang="en-US" sz="2800" dirty="0"/>
              <a:t>D charged with ABH. D thought V was attaching someone.</a:t>
            </a:r>
          </a:p>
          <a:p>
            <a:pPr eaLnBrk="1" hangingPunct="1"/>
            <a:r>
              <a:rPr lang="en-GB" altLang="en-US" sz="2800" dirty="0"/>
              <a:t>D was mistaken – V was actually carrying out a lawful arrest</a:t>
            </a:r>
          </a:p>
          <a:p>
            <a:pPr eaLnBrk="1" hangingPunct="1"/>
            <a:r>
              <a:rPr lang="en-GB" altLang="en-US" sz="2800" dirty="0"/>
              <a:t>Could Williams’ mistaken belief be taken into account?</a:t>
            </a:r>
          </a:p>
          <a:p>
            <a:pPr eaLnBrk="1" hangingPunct="1"/>
            <a:r>
              <a:rPr lang="en-GB" altLang="en-US" sz="2800" dirty="0"/>
              <a:t>Beliefs that are genuinely held by the defendant must be taken into account, even if they are mistaken </a:t>
            </a:r>
            <a:endParaRPr lang="en-US"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4" presetClass="entr" presetSubtype="0" accel="100000" fill="hold" grpId="0" nodeType="clickEffect">
                                  <p:stCondLst>
                                    <p:cond delay="0"/>
                                  </p:stCondLst>
                                  <p:childTnLst>
                                    <p:set>
                                      <p:cBhvr>
                                        <p:cTn id="6" dur="1" fill="hold">
                                          <p:stCondLst>
                                            <p:cond delay="0"/>
                                          </p:stCondLst>
                                        </p:cTn>
                                        <p:tgtEl>
                                          <p:spTgt spid="269315">
                                            <p:txEl>
                                              <p:pRg st="0" end="0"/>
                                            </p:txEl>
                                          </p:spTgt>
                                        </p:tgtEl>
                                        <p:attrNameLst>
                                          <p:attrName>style.visibility</p:attrName>
                                        </p:attrNameLst>
                                      </p:cBhvr>
                                      <p:to>
                                        <p:strVal val="visible"/>
                                      </p:to>
                                    </p:set>
                                    <p:anim calcmode="lin" valueType="num">
                                      <p:cBhvr>
                                        <p:cTn id="7" dur="500" fill="hold"/>
                                        <p:tgtEl>
                                          <p:spTgt spid="269315">
                                            <p:txEl>
                                              <p:pRg st="0" end="0"/>
                                            </p:txEl>
                                          </p:spTgt>
                                        </p:tgtEl>
                                        <p:attrNameLst>
                                          <p:attrName>ppt_w</p:attrName>
                                        </p:attrNameLst>
                                      </p:cBhvr>
                                      <p:tavLst>
                                        <p:tav tm="0">
                                          <p:val>
                                            <p:strVal val="#ppt_w*0.05"/>
                                          </p:val>
                                        </p:tav>
                                        <p:tav tm="100000">
                                          <p:val>
                                            <p:strVal val="#ppt_w"/>
                                          </p:val>
                                        </p:tav>
                                      </p:tavLst>
                                    </p:anim>
                                    <p:anim calcmode="lin" valueType="num">
                                      <p:cBhvr>
                                        <p:cTn id="8" dur="500" fill="hold"/>
                                        <p:tgtEl>
                                          <p:spTgt spid="269315">
                                            <p:txEl>
                                              <p:pRg st="0" end="0"/>
                                            </p:txEl>
                                          </p:spTgt>
                                        </p:tgtEl>
                                        <p:attrNameLst>
                                          <p:attrName>ppt_h</p:attrName>
                                        </p:attrNameLst>
                                      </p:cBhvr>
                                      <p:tavLst>
                                        <p:tav tm="0">
                                          <p:val>
                                            <p:strVal val="#ppt_h"/>
                                          </p:val>
                                        </p:tav>
                                        <p:tav tm="100000">
                                          <p:val>
                                            <p:strVal val="#ppt_h"/>
                                          </p:val>
                                        </p:tav>
                                      </p:tavLst>
                                    </p:anim>
                                    <p:anim calcmode="lin" valueType="num">
                                      <p:cBhvr>
                                        <p:cTn id="9" dur="500" fill="hold"/>
                                        <p:tgtEl>
                                          <p:spTgt spid="269315">
                                            <p:txEl>
                                              <p:pRg st="0" end="0"/>
                                            </p:txEl>
                                          </p:spTgt>
                                        </p:tgtEl>
                                        <p:attrNameLst>
                                          <p:attrName>ppt_x</p:attrName>
                                        </p:attrNameLst>
                                      </p:cBhvr>
                                      <p:tavLst>
                                        <p:tav tm="0">
                                          <p:val>
                                            <p:strVal val="#ppt_x-.2"/>
                                          </p:val>
                                        </p:tav>
                                        <p:tav tm="100000">
                                          <p:val>
                                            <p:strVal val="#ppt_x"/>
                                          </p:val>
                                        </p:tav>
                                      </p:tavLst>
                                    </p:anim>
                                    <p:anim calcmode="lin" valueType="num">
                                      <p:cBhvr>
                                        <p:cTn id="10" dur="500" fill="hold"/>
                                        <p:tgtEl>
                                          <p:spTgt spid="269315">
                                            <p:txEl>
                                              <p:pRg st="0" end="0"/>
                                            </p:txEl>
                                          </p:spTgt>
                                        </p:tgtEl>
                                        <p:attrNameLst>
                                          <p:attrName>ppt_y</p:attrName>
                                        </p:attrNameLst>
                                      </p:cBhvr>
                                      <p:tavLst>
                                        <p:tav tm="0">
                                          <p:val>
                                            <p:strVal val="#ppt_y"/>
                                          </p:val>
                                        </p:tav>
                                        <p:tav tm="100000">
                                          <p:val>
                                            <p:strVal val="#ppt_y"/>
                                          </p:val>
                                        </p:tav>
                                      </p:tavLst>
                                    </p:anim>
                                    <p:animEffect transition="in" filter="fade">
                                      <p:cBhvr>
                                        <p:cTn id="11" dur="500"/>
                                        <p:tgtEl>
                                          <p:spTgt spid="26931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54" presetClass="entr" presetSubtype="0" accel="100000" fill="hold" grpId="0" nodeType="clickEffect">
                                  <p:stCondLst>
                                    <p:cond delay="0"/>
                                  </p:stCondLst>
                                  <p:childTnLst>
                                    <p:set>
                                      <p:cBhvr>
                                        <p:cTn id="15" dur="1" fill="hold">
                                          <p:stCondLst>
                                            <p:cond delay="0"/>
                                          </p:stCondLst>
                                        </p:cTn>
                                        <p:tgtEl>
                                          <p:spTgt spid="269315">
                                            <p:txEl>
                                              <p:pRg st="1" end="1"/>
                                            </p:txEl>
                                          </p:spTgt>
                                        </p:tgtEl>
                                        <p:attrNameLst>
                                          <p:attrName>style.visibility</p:attrName>
                                        </p:attrNameLst>
                                      </p:cBhvr>
                                      <p:to>
                                        <p:strVal val="visible"/>
                                      </p:to>
                                    </p:set>
                                    <p:anim calcmode="lin" valueType="num">
                                      <p:cBhvr>
                                        <p:cTn id="16" dur="500" fill="hold"/>
                                        <p:tgtEl>
                                          <p:spTgt spid="269315">
                                            <p:txEl>
                                              <p:pRg st="1" end="1"/>
                                            </p:txEl>
                                          </p:spTgt>
                                        </p:tgtEl>
                                        <p:attrNameLst>
                                          <p:attrName>ppt_w</p:attrName>
                                        </p:attrNameLst>
                                      </p:cBhvr>
                                      <p:tavLst>
                                        <p:tav tm="0">
                                          <p:val>
                                            <p:strVal val="#ppt_w*0.05"/>
                                          </p:val>
                                        </p:tav>
                                        <p:tav tm="100000">
                                          <p:val>
                                            <p:strVal val="#ppt_w"/>
                                          </p:val>
                                        </p:tav>
                                      </p:tavLst>
                                    </p:anim>
                                    <p:anim calcmode="lin" valueType="num">
                                      <p:cBhvr>
                                        <p:cTn id="17" dur="500" fill="hold"/>
                                        <p:tgtEl>
                                          <p:spTgt spid="269315">
                                            <p:txEl>
                                              <p:pRg st="1" end="1"/>
                                            </p:txEl>
                                          </p:spTgt>
                                        </p:tgtEl>
                                        <p:attrNameLst>
                                          <p:attrName>ppt_h</p:attrName>
                                        </p:attrNameLst>
                                      </p:cBhvr>
                                      <p:tavLst>
                                        <p:tav tm="0">
                                          <p:val>
                                            <p:strVal val="#ppt_h"/>
                                          </p:val>
                                        </p:tav>
                                        <p:tav tm="100000">
                                          <p:val>
                                            <p:strVal val="#ppt_h"/>
                                          </p:val>
                                        </p:tav>
                                      </p:tavLst>
                                    </p:anim>
                                    <p:anim calcmode="lin" valueType="num">
                                      <p:cBhvr>
                                        <p:cTn id="18" dur="500" fill="hold"/>
                                        <p:tgtEl>
                                          <p:spTgt spid="269315">
                                            <p:txEl>
                                              <p:pRg st="1" end="1"/>
                                            </p:txEl>
                                          </p:spTgt>
                                        </p:tgtEl>
                                        <p:attrNameLst>
                                          <p:attrName>ppt_x</p:attrName>
                                        </p:attrNameLst>
                                      </p:cBhvr>
                                      <p:tavLst>
                                        <p:tav tm="0">
                                          <p:val>
                                            <p:strVal val="#ppt_x-.2"/>
                                          </p:val>
                                        </p:tav>
                                        <p:tav tm="100000">
                                          <p:val>
                                            <p:strVal val="#ppt_x"/>
                                          </p:val>
                                        </p:tav>
                                      </p:tavLst>
                                    </p:anim>
                                    <p:anim calcmode="lin" valueType="num">
                                      <p:cBhvr>
                                        <p:cTn id="19" dur="500" fill="hold"/>
                                        <p:tgtEl>
                                          <p:spTgt spid="269315">
                                            <p:txEl>
                                              <p:pRg st="1" end="1"/>
                                            </p:txEl>
                                          </p:spTgt>
                                        </p:tgtEl>
                                        <p:attrNameLst>
                                          <p:attrName>ppt_y</p:attrName>
                                        </p:attrNameLst>
                                      </p:cBhvr>
                                      <p:tavLst>
                                        <p:tav tm="0">
                                          <p:val>
                                            <p:strVal val="#ppt_y"/>
                                          </p:val>
                                        </p:tav>
                                        <p:tav tm="100000">
                                          <p:val>
                                            <p:strVal val="#ppt_y"/>
                                          </p:val>
                                        </p:tav>
                                      </p:tavLst>
                                    </p:anim>
                                    <p:animEffect transition="in" filter="fade">
                                      <p:cBhvr>
                                        <p:cTn id="20" dur="500"/>
                                        <p:tgtEl>
                                          <p:spTgt spid="269315">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4" presetClass="entr" presetSubtype="0" accel="100000" fill="hold" grpId="0" nodeType="clickEffect">
                                  <p:stCondLst>
                                    <p:cond delay="0"/>
                                  </p:stCondLst>
                                  <p:childTnLst>
                                    <p:set>
                                      <p:cBhvr>
                                        <p:cTn id="24" dur="1" fill="hold">
                                          <p:stCondLst>
                                            <p:cond delay="0"/>
                                          </p:stCondLst>
                                        </p:cTn>
                                        <p:tgtEl>
                                          <p:spTgt spid="269315">
                                            <p:txEl>
                                              <p:pRg st="2" end="2"/>
                                            </p:txEl>
                                          </p:spTgt>
                                        </p:tgtEl>
                                        <p:attrNameLst>
                                          <p:attrName>style.visibility</p:attrName>
                                        </p:attrNameLst>
                                      </p:cBhvr>
                                      <p:to>
                                        <p:strVal val="visible"/>
                                      </p:to>
                                    </p:set>
                                    <p:anim calcmode="lin" valueType="num">
                                      <p:cBhvr>
                                        <p:cTn id="25" dur="500" fill="hold"/>
                                        <p:tgtEl>
                                          <p:spTgt spid="269315">
                                            <p:txEl>
                                              <p:pRg st="2" end="2"/>
                                            </p:txEl>
                                          </p:spTgt>
                                        </p:tgtEl>
                                        <p:attrNameLst>
                                          <p:attrName>ppt_w</p:attrName>
                                        </p:attrNameLst>
                                      </p:cBhvr>
                                      <p:tavLst>
                                        <p:tav tm="0">
                                          <p:val>
                                            <p:strVal val="#ppt_w*0.05"/>
                                          </p:val>
                                        </p:tav>
                                        <p:tav tm="100000">
                                          <p:val>
                                            <p:strVal val="#ppt_w"/>
                                          </p:val>
                                        </p:tav>
                                      </p:tavLst>
                                    </p:anim>
                                    <p:anim calcmode="lin" valueType="num">
                                      <p:cBhvr>
                                        <p:cTn id="26" dur="500" fill="hold"/>
                                        <p:tgtEl>
                                          <p:spTgt spid="269315">
                                            <p:txEl>
                                              <p:pRg st="2" end="2"/>
                                            </p:txEl>
                                          </p:spTgt>
                                        </p:tgtEl>
                                        <p:attrNameLst>
                                          <p:attrName>ppt_h</p:attrName>
                                        </p:attrNameLst>
                                      </p:cBhvr>
                                      <p:tavLst>
                                        <p:tav tm="0">
                                          <p:val>
                                            <p:strVal val="#ppt_h"/>
                                          </p:val>
                                        </p:tav>
                                        <p:tav tm="100000">
                                          <p:val>
                                            <p:strVal val="#ppt_h"/>
                                          </p:val>
                                        </p:tav>
                                      </p:tavLst>
                                    </p:anim>
                                    <p:anim calcmode="lin" valueType="num">
                                      <p:cBhvr>
                                        <p:cTn id="27" dur="500" fill="hold"/>
                                        <p:tgtEl>
                                          <p:spTgt spid="269315">
                                            <p:txEl>
                                              <p:pRg st="2" end="2"/>
                                            </p:txEl>
                                          </p:spTgt>
                                        </p:tgtEl>
                                        <p:attrNameLst>
                                          <p:attrName>ppt_x</p:attrName>
                                        </p:attrNameLst>
                                      </p:cBhvr>
                                      <p:tavLst>
                                        <p:tav tm="0">
                                          <p:val>
                                            <p:strVal val="#ppt_x-.2"/>
                                          </p:val>
                                        </p:tav>
                                        <p:tav tm="100000">
                                          <p:val>
                                            <p:strVal val="#ppt_x"/>
                                          </p:val>
                                        </p:tav>
                                      </p:tavLst>
                                    </p:anim>
                                    <p:anim calcmode="lin" valueType="num">
                                      <p:cBhvr>
                                        <p:cTn id="28" dur="500" fill="hold"/>
                                        <p:tgtEl>
                                          <p:spTgt spid="269315">
                                            <p:txEl>
                                              <p:pRg st="2" end="2"/>
                                            </p:txEl>
                                          </p:spTgt>
                                        </p:tgtEl>
                                        <p:attrNameLst>
                                          <p:attrName>ppt_y</p:attrName>
                                        </p:attrNameLst>
                                      </p:cBhvr>
                                      <p:tavLst>
                                        <p:tav tm="0">
                                          <p:val>
                                            <p:strVal val="#ppt_y"/>
                                          </p:val>
                                        </p:tav>
                                        <p:tav tm="100000">
                                          <p:val>
                                            <p:strVal val="#ppt_y"/>
                                          </p:val>
                                        </p:tav>
                                      </p:tavLst>
                                    </p:anim>
                                    <p:animEffect transition="in" filter="fade">
                                      <p:cBhvr>
                                        <p:cTn id="29" dur="500"/>
                                        <p:tgtEl>
                                          <p:spTgt spid="269315">
                                            <p:txEl>
                                              <p:pRg st="2" end="2"/>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54" presetClass="entr" presetSubtype="0" accel="100000" fill="hold" grpId="0" nodeType="clickEffect">
                                  <p:stCondLst>
                                    <p:cond delay="0"/>
                                  </p:stCondLst>
                                  <p:childTnLst>
                                    <p:set>
                                      <p:cBhvr>
                                        <p:cTn id="33" dur="1" fill="hold">
                                          <p:stCondLst>
                                            <p:cond delay="0"/>
                                          </p:stCondLst>
                                        </p:cTn>
                                        <p:tgtEl>
                                          <p:spTgt spid="269315">
                                            <p:txEl>
                                              <p:pRg st="3" end="3"/>
                                            </p:txEl>
                                          </p:spTgt>
                                        </p:tgtEl>
                                        <p:attrNameLst>
                                          <p:attrName>style.visibility</p:attrName>
                                        </p:attrNameLst>
                                      </p:cBhvr>
                                      <p:to>
                                        <p:strVal val="visible"/>
                                      </p:to>
                                    </p:set>
                                    <p:anim calcmode="lin" valueType="num">
                                      <p:cBhvr>
                                        <p:cTn id="34" dur="500" fill="hold"/>
                                        <p:tgtEl>
                                          <p:spTgt spid="269315">
                                            <p:txEl>
                                              <p:pRg st="3" end="3"/>
                                            </p:txEl>
                                          </p:spTgt>
                                        </p:tgtEl>
                                        <p:attrNameLst>
                                          <p:attrName>ppt_w</p:attrName>
                                        </p:attrNameLst>
                                      </p:cBhvr>
                                      <p:tavLst>
                                        <p:tav tm="0">
                                          <p:val>
                                            <p:strVal val="#ppt_w*0.05"/>
                                          </p:val>
                                        </p:tav>
                                        <p:tav tm="100000">
                                          <p:val>
                                            <p:strVal val="#ppt_w"/>
                                          </p:val>
                                        </p:tav>
                                      </p:tavLst>
                                    </p:anim>
                                    <p:anim calcmode="lin" valueType="num">
                                      <p:cBhvr>
                                        <p:cTn id="35" dur="500" fill="hold"/>
                                        <p:tgtEl>
                                          <p:spTgt spid="269315">
                                            <p:txEl>
                                              <p:pRg st="3" end="3"/>
                                            </p:txEl>
                                          </p:spTgt>
                                        </p:tgtEl>
                                        <p:attrNameLst>
                                          <p:attrName>ppt_h</p:attrName>
                                        </p:attrNameLst>
                                      </p:cBhvr>
                                      <p:tavLst>
                                        <p:tav tm="0">
                                          <p:val>
                                            <p:strVal val="#ppt_h"/>
                                          </p:val>
                                        </p:tav>
                                        <p:tav tm="100000">
                                          <p:val>
                                            <p:strVal val="#ppt_h"/>
                                          </p:val>
                                        </p:tav>
                                      </p:tavLst>
                                    </p:anim>
                                    <p:anim calcmode="lin" valueType="num">
                                      <p:cBhvr>
                                        <p:cTn id="36" dur="500" fill="hold"/>
                                        <p:tgtEl>
                                          <p:spTgt spid="269315">
                                            <p:txEl>
                                              <p:pRg st="3" end="3"/>
                                            </p:txEl>
                                          </p:spTgt>
                                        </p:tgtEl>
                                        <p:attrNameLst>
                                          <p:attrName>ppt_x</p:attrName>
                                        </p:attrNameLst>
                                      </p:cBhvr>
                                      <p:tavLst>
                                        <p:tav tm="0">
                                          <p:val>
                                            <p:strVal val="#ppt_x-.2"/>
                                          </p:val>
                                        </p:tav>
                                        <p:tav tm="100000">
                                          <p:val>
                                            <p:strVal val="#ppt_x"/>
                                          </p:val>
                                        </p:tav>
                                      </p:tavLst>
                                    </p:anim>
                                    <p:anim calcmode="lin" valueType="num">
                                      <p:cBhvr>
                                        <p:cTn id="37" dur="500" fill="hold"/>
                                        <p:tgtEl>
                                          <p:spTgt spid="269315">
                                            <p:txEl>
                                              <p:pRg st="3" end="3"/>
                                            </p:txEl>
                                          </p:spTgt>
                                        </p:tgtEl>
                                        <p:attrNameLst>
                                          <p:attrName>ppt_y</p:attrName>
                                        </p:attrNameLst>
                                      </p:cBhvr>
                                      <p:tavLst>
                                        <p:tav tm="0">
                                          <p:val>
                                            <p:strVal val="#ppt_y"/>
                                          </p:val>
                                        </p:tav>
                                        <p:tav tm="100000">
                                          <p:val>
                                            <p:strVal val="#ppt_y"/>
                                          </p:val>
                                        </p:tav>
                                      </p:tavLst>
                                    </p:anim>
                                    <p:animEffect transition="in" filter="fade">
                                      <p:cBhvr>
                                        <p:cTn id="38" dur="500"/>
                                        <p:tgtEl>
                                          <p:spTgt spid="2693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931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a:extLst>
              <a:ext uri="{FF2B5EF4-FFF2-40B4-BE49-F238E27FC236}">
                <a16:creationId xmlns:a16="http://schemas.microsoft.com/office/drawing/2014/main" id="{7DAD0770-0F7F-364D-BAAF-ABEFD2CAF3C5}"/>
              </a:ext>
            </a:extLst>
          </p:cNvPr>
          <p:cNvSpPr>
            <a:spLocks noGrp="1" noChangeArrowheads="1"/>
          </p:cNvSpPr>
          <p:nvPr>
            <p:ph type="title" idx="4294967295"/>
          </p:nvPr>
        </p:nvSpPr>
        <p:spPr>
          <a:xfrm>
            <a:off x="236851" y="204080"/>
            <a:ext cx="9144000" cy="914400"/>
          </a:xfrm>
        </p:spPr>
        <p:txBody>
          <a:bodyPr>
            <a:normAutofit/>
          </a:bodyPr>
          <a:lstStyle/>
          <a:p>
            <a:pPr algn="ctr">
              <a:defRPr/>
            </a:pPr>
            <a:r>
              <a:rPr lang="en-GB" altLang="en-US" sz="4800" dirty="0">
                <a:solidFill>
                  <a:schemeClr val="tx2">
                    <a:satMod val="200000"/>
                  </a:schemeClr>
                </a:solidFill>
              </a:rPr>
              <a:t>Mistaken beliefs </a:t>
            </a:r>
            <a:endParaRPr lang="en-US" altLang="en-US" sz="4800" dirty="0">
              <a:solidFill>
                <a:schemeClr val="tx2">
                  <a:satMod val="200000"/>
                </a:schemeClr>
              </a:solidFill>
            </a:endParaRPr>
          </a:p>
        </p:txBody>
      </p:sp>
      <p:sp>
        <p:nvSpPr>
          <p:cNvPr id="269315" name="Rectangle 3">
            <a:extLst>
              <a:ext uri="{FF2B5EF4-FFF2-40B4-BE49-F238E27FC236}">
                <a16:creationId xmlns:a16="http://schemas.microsoft.com/office/drawing/2014/main" id="{14DF6710-8480-B942-9E47-47EE2495928A}"/>
              </a:ext>
            </a:extLst>
          </p:cNvPr>
          <p:cNvSpPr>
            <a:spLocks noGrp="1" noChangeArrowheads="1"/>
          </p:cNvSpPr>
          <p:nvPr>
            <p:ph idx="4294967295"/>
          </p:nvPr>
        </p:nvSpPr>
        <p:spPr>
          <a:xfrm>
            <a:off x="645467" y="1420812"/>
            <a:ext cx="9500296" cy="4924425"/>
          </a:xfrm>
        </p:spPr>
        <p:txBody>
          <a:bodyPr>
            <a:noAutofit/>
          </a:bodyPr>
          <a:lstStyle/>
          <a:p>
            <a:pPr eaLnBrk="1" hangingPunct="1"/>
            <a:r>
              <a:rPr lang="en-GB" altLang="en-US" sz="2400" dirty="0"/>
              <a:t>Beckford (1988) – D shot unarmed man who he honestly believed was armed.</a:t>
            </a:r>
          </a:p>
          <a:p>
            <a:r>
              <a:rPr lang="en-GB" altLang="en-US" sz="2400" dirty="0"/>
              <a:t>S 76 (4) CJIA 2008</a:t>
            </a:r>
          </a:p>
          <a:p>
            <a:pPr lvl="1"/>
            <a:r>
              <a:rPr lang="en-GB" altLang="en-US" sz="2400" i="1" dirty="0"/>
              <a:t>If D claims to have held a particular belief.. The reasonableness of that belief is relevant to the question of whether D genuinely held it…. But</a:t>
            </a:r>
          </a:p>
          <a:p>
            <a:pPr lvl="1"/>
            <a:r>
              <a:rPr lang="en-GB" altLang="en-US" sz="2400" i="1" dirty="0"/>
              <a:t>If it is determined that D did genuinely hold it then the belief can be relied upon even if it was mistaken ( whether or not the mistake was a reasonable one to make)</a:t>
            </a:r>
          </a:p>
          <a:p>
            <a:pPr eaLnBrk="1" hangingPunct="1"/>
            <a:r>
              <a:rPr lang="en-GB" altLang="en-US" sz="2400" dirty="0"/>
              <a:t>Example : Faraj (2007) D held an engineer at knifepoint after mistaking him for a burglar.</a:t>
            </a:r>
          </a:p>
        </p:txBody>
      </p:sp>
    </p:spTree>
    <p:extLst>
      <p:ext uri="{BB962C8B-B14F-4D97-AF65-F5344CB8AC3E}">
        <p14:creationId xmlns:p14="http://schemas.microsoft.com/office/powerpoint/2010/main" val="3331419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4" presetClass="entr" presetSubtype="0" accel="100000" fill="hold" grpId="0" nodeType="clickEffect">
                                  <p:stCondLst>
                                    <p:cond delay="0"/>
                                  </p:stCondLst>
                                  <p:childTnLst>
                                    <p:set>
                                      <p:cBhvr>
                                        <p:cTn id="6" dur="1" fill="hold">
                                          <p:stCondLst>
                                            <p:cond delay="0"/>
                                          </p:stCondLst>
                                        </p:cTn>
                                        <p:tgtEl>
                                          <p:spTgt spid="269315">
                                            <p:txEl>
                                              <p:pRg st="0" end="0"/>
                                            </p:txEl>
                                          </p:spTgt>
                                        </p:tgtEl>
                                        <p:attrNameLst>
                                          <p:attrName>style.visibility</p:attrName>
                                        </p:attrNameLst>
                                      </p:cBhvr>
                                      <p:to>
                                        <p:strVal val="visible"/>
                                      </p:to>
                                    </p:set>
                                    <p:anim calcmode="lin" valueType="num">
                                      <p:cBhvr>
                                        <p:cTn id="7" dur="500" fill="hold"/>
                                        <p:tgtEl>
                                          <p:spTgt spid="269315">
                                            <p:txEl>
                                              <p:pRg st="0" end="0"/>
                                            </p:txEl>
                                          </p:spTgt>
                                        </p:tgtEl>
                                        <p:attrNameLst>
                                          <p:attrName>ppt_w</p:attrName>
                                        </p:attrNameLst>
                                      </p:cBhvr>
                                      <p:tavLst>
                                        <p:tav tm="0">
                                          <p:val>
                                            <p:strVal val="#ppt_w*0.05"/>
                                          </p:val>
                                        </p:tav>
                                        <p:tav tm="100000">
                                          <p:val>
                                            <p:strVal val="#ppt_w"/>
                                          </p:val>
                                        </p:tav>
                                      </p:tavLst>
                                    </p:anim>
                                    <p:anim calcmode="lin" valueType="num">
                                      <p:cBhvr>
                                        <p:cTn id="8" dur="500" fill="hold"/>
                                        <p:tgtEl>
                                          <p:spTgt spid="269315">
                                            <p:txEl>
                                              <p:pRg st="0" end="0"/>
                                            </p:txEl>
                                          </p:spTgt>
                                        </p:tgtEl>
                                        <p:attrNameLst>
                                          <p:attrName>ppt_h</p:attrName>
                                        </p:attrNameLst>
                                      </p:cBhvr>
                                      <p:tavLst>
                                        <p:tav tm="0">
                                          <p:val>
                                            <p:strVal val="#ppt_h"/>
                                          </p:val>
                                        </p:tav>
                                        <p:tav tm="100000">
                                          <p:val>
                                            <p:strVal val="#ppt_h"/>
                                          </p:val>
                                        </p:tav>
                                      </p:tavLst>
                                    </p:anim>
                                    <p:anim calcmode="lin" valueType="num">
                                      <p:cBhvr>
                                        <p:cTn id="9" dur="500" fill="hold"/>
                                        <p:tgtEl>
                                          <p:spTgt spid="269315">
                                            <p:txEl>
                                              <p:pRg st="0" end="0"/>
                                            </p:txEl>
                                          </p:spTgt>
                                        </p:tgtEl>
                                        <p:attrNameLst>
                                          <p:attrName>ppt_x</p:attrName>
                                        </p:attrNameLst>
                                      </p:cBhvr>
                                      <p:tavLst>
                                        <p:tav tm="0">
                                          <p:val>
                                            <p:strVal val="#ppt_x-.2"/>
                                          </p:val>
                                        </p:tav>
                                        <p:tav tm="100000">
                                          <p:val>
                                            <p:strVal val="#ppt_x"/>
                                          </p:val>
                                        </p:tav>
                                      </p:tavLst>
                                    </p:anim>
                                    <p:anim calcmode="lin" valueType="num">
                                      <p:cBhvr>
                                        <p:cTn id="10" dur="500" fill="hold"/>
                                        <p:tgtEl>
                                          <p:spTgt spid="269315">
                                            <p:txEl>
                                              <p:pRg st="0" end="0"/>
                                            </p:txEl>
                                          </p:spTgt>
                                        </p:tgtEl>
                                        <p:attrNameLst>
                                          <p:attrName>ppt_y</p:attrName>
                                        </p:attrNameLst>
                                      </p:cBhvr>
                                      <p:tavLst>
                                        <p:tav tm="0">
                                          <p:val>
                                            <p:strVal val="#ppt_y"/>
                                          </p:val>
                                        </p:tav>
                                        <p:tav tm="100000">
                                          <p:val>
                                            <p:strVal val="#ppt_y"/>
                                          </p:val>
                                        </p:tav>
                                      </p:tavLst>
                                    </p:anim>
                                    <p:animEffect transition="in" filter="fade">
                                      <p:cBhvr>
                                        <p:cTn id="11" dur="500"/>
                                        <p:tgtEl>
                                          <p:spTgt spid="26931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54" presetClass="entr" presetSubtype="0" accel="100000" fill="hold" grpId="0" nodeType="clickEffect">
                                  <p:stCondLst>
                                    <p:cond delay="0"/>
                                  </p:stCondLst>
                                  <p:childTnLst>
                                    <p:set>
                                      <p:cBhvr>
                                        <p:cTn id="15" dur="1" fill="hold">
                                          <p:stCondLst>
                                            <p:cond delay="0"/>
                                          </p:stCondLst>
                                        </p:cTn>
                                        <p:tgtEl>
                                          <p:spTgt spid="269315">
                                            <p:txEl>
                                              <p:pRg st="1" end="1"/>
                                            </p:txEl>
                                          </p:spTgt>
                                        </p:tgtEl>
                                        <p:attrNameLst>
                                          <p:attrName>style.visibility</p:attrName>
                                        </p:attrNameLst>
                                      </p:cBhvr>
                                      <p:to>
                                        <p:strVal val="visible"/>
                                      </p:to>
                                    </p:set>
                                    <p:anim calcmode="lin" valueType="num">
                                      <p:cBhvr>
                                        <p:cTn id="16" dur="500" fill="hold"/>
                                        <p:tgtEl>
                                          <p:spTgt spid="269315">
                                            <p:txEl>
                                              <p:pRg st="1" end="1"/>
                                            </p:txEl>
                                          </p:spTgt>
                                        </p:tgtEl>
                                        <p:attrNameLst>
                                          <p:attrName>ppt_w</p:attrName>
                                        </p:attrNameLst>
                                      </p:cBhvr>
                                      <p:tavLst>
                                        <p:tav tm="0">
                                          <p:val>
                                            <p:strVal val="#ppt_w*0.05"/>
                                          </p:val>
                                        </p:tav>
                                        <p:tav tm="100000">
                                          <p:val>
                                            <p:strVal val="#ppt_w"/>
                                          </p:val>
                                        </p:tav>
                                      </p:tavLst>
                                    </p:anim>
                                    <p:anim calcmode="lin" valueType="num">
                                      <p:cBhvr>
                                        <p:cTn id="17" dur="500" fill="hold"/>
                                        <p:tgtEl>
                                          <p:spTgt spid="269315">
                                            <p:txEl>
                                              <p:pRg st="1" end="1"/>
                                            </p:txEl>
                                          </p:spTgt>
                                        </p:tgtEl>
                                        <p:attrNameLst>
                                          <p:attrName>ppt_h</p:attrName>
                                        </p:attrNameLst>
                                      </p:cBhvr>
                                      <p:tavLst>
                                        <p:tav tm="0">
                                          <p:val>
                                            <p:strVal val="#ppt_h"/>
                                          </p:val>
                                        </p:tav>
                                        <p:tav tm="100000">
                                          <p:val>
                                            <p:strVal val="#ppt_h"/>
                                          </p:val>
                                        </p:tav>
                                      </p:tavLst>
                                    </p:anim>
                                    <p:anim calcmode="lin" valueType="num">
                                      <p:cBhvr>
                                        <p:cTn id="18" dur="500" fill="hold"/>
                                        <p:tgtEl>
                                          <p:spTgt spid="269315">
                                            <p:txEl>
                                              <p:pRg st="1" end="1"/>
                                            </p:txEl>
                                          </p:spTgt>
                                        </p:tgtEl>
                                        <p:attrNameLst>
                                          <p:attrName>ppt_x</p:attrName>
                                        </p:attrNameLst>
                                      </p:cBhvr>
                                      <p:tavLst>
                                        <p:tav tm="0">
                                          <p:val>
                                            <p:strVal val="#ppt_x-.2"/>
                                          </p:val>
                                        </p:tav>
                                        <p:tav tm="100000">
                                          <p:val>
                                            <p:strVal val="#ppt_x"/>
                                          </p:val>
                                        </p:tav>
                                      </p:tavLst>
                                    </p:anim>
                                    <p:anim calcmode="lin" valueType="num">
                                      <p:cBhvr>
                                        <p:cTn id="19" dur="500" fill="hold"/>
                                        <p:tgtEl>
                                          <p:spTgt spid="269315">
                                            <p:txEl>
                                              <p:pRg st="1" end="1"/>
                                            </p:txEl>
                                          </p:spTgt>
                                        </p:tgtEl>
                                        <p:attrNameLst>
                                          <p:attrName>ppt_y</p:attrName>
                                        </p:attrNameLst>
                                      </p:cBhvr>
                                      <p:tavLst>
                                        <p:tav tm="0">
                                          <p:val>
                                            <p:strVal val="#ppt_y"/>
                                          </p:val>
                                        </p:tav>
                                        <p:tav tm="100000">
                                          <p:val>
                                            <p:strVal val="#ppt_y"/>
                                          </p:val>
                                        </p:tav>
                                      </p:tavLst>
                                    </p:anim>
                                    <p:animEffect transition="in" filter="fade">
                                      <p:cBhvr>
                                        <p:cTn id="20" dur="500"/>
                                        <p:tgtEl>
                                          <p:spTgt spid="269315">
                                            <p:txEl>
                                              <p:pRg st="1" end="1"/>
                                            </p:txEl>
                                          </p:spTgt>
                                        </p:tgtEl>
                                      </p:cBhvr>
                                    </p:animEffect>
                                  </p:childTnLst>
                                </p:cTn>
                              </p:par>
                              <p:par>
                                <p:cTn id="21" presetID="54" presetClass="entr" presetSubtype="0" accel="100000" fill="hold" grpId="0" nodeType="withEffect">
                                  <p:stCondLst>
                                    <p:cond delay="0"/>
                                  </p:stCondLst>
                                  <p:childTnLst>
                                    <p:set>
                                      <p:cBhvr>
                                        <p:cTn id="22" dur="1" fill="hold">
                                          <p:stCondLst>
                                            <p:cond delay="0"/>
                                          </p:stCondLst>
                                        </p:cTn>
                                        <p:tgtEl>
                                          <p:spTgt spid="269315">
                                            <p:txEl>
                                              <p:pRg st="2" end="2"/>
                                            </p:txEl>
                                          </p:spTgt>
                                        </p:tgtEl>
                                        <p:attrNameLst>
                                          <p:attrName>style.visibility</p:attrName>
                                        </p:attrNameLst>
                                      </p:cBhvr>
                                      <p:to>
                                        <p:strVal val="visible"/>
                                      </p:to>
                                    </p:set>
                                    <p:anim calcmode="lin" valueType="num">
                                      <p:cBhvr>
                                        <p:cTn id="23" dur="500" fill="hold"/>
                                        <p:tgtEl>
                                          <p:spTgt spid="269315">
                                            <p:txEl>
                                              <p:pRg st="2" end="2"/>
                                            </p:txEl>
                                          </p:spTgt>
                                        </p:tgtEl>
                                        <p:attrNameLst>
                                          <p:attrName>ppt_w</p:attrName>
                                        </p:attrNameLst>
                                      </p:cBhvr>
                                      <p:tavLst>
                                        <p:tav tm="0">
                                          <p:val>
                                            <p:strVal val="#ppt_w*0.05"/>
                                          </p:val>
                                        </p:tav>
                                        <p:tav tm="100000">
                                          <p:val>
                                            <p:strVal val="#ppt_w"/>
                                          </p:val>
                                        </p:tav>
                                      </p:tavLst>
                                    </p:anim>
                                    <p:anim calcmode="lin" valueType="num">
                                      <p:cBhvr>
                                        <p:cTn id="24" dur="500" fill="hold"/>
                                        <p:tgtEl>
                                          <p:spTgt spid="269315">
                                            <p:txEl>
                                              <p:pRg st="2" end="2"/>
                                            </p:txEl>
                                          </p:spTgt>
                                        </p:tgtEl>
                                        <p:attrNameLst>
                                          <p:attrName>ppt_h</p:attrName>
                                        </p:attrNameLst>
                                      </p:cBhvr>
                                      <p:tavLst>
                                        <p:tav tm="0">
                                          <p:val>
                                            <p:strVal val="#ppt_h"/>
                                          </p:val>
                                        </p:tav>
                                        <p:tav tm="100000">
                                          <p:val>
                                            <p:strVal val="#ppt_h"/>
                                          </p:val>
                                        </p:tav>
                                      </p:tavLst>
                                    </p:anim>
                                    <p:anim calcmode="lin" valueType="num">
                                      <p:cBhvr>
                                        <p:cTn id="25" dur="500" fill="hold"/>
                                        <p:tgtEl>
                                          <p:spTgt spid="269315">
                                            <p:txEl>
                                              <p:pRg st="2" end="2"/>
                                            </p:txEl>
                                          </p:spTgt>
                                        </p:tgtEl>
                                        <p:attrNameLst>
                                          <p:attrName>ppt_x</p:attrName>
                                        </p:attrNameLst>
                                      </p:cBhvr>
                                      <p:tavLst>
                                        <p:tav tm="0">
                                          <p:val>
                                            <p:strVal val="#ppt_x-.2"/>
                                          </p:val>
                                        </p:tav>
                                        <p:tav tm="100000">
                                          <p:val>
                                            <p:strVal val="#ppt_x"/>
                                          </p:val>
                                        </p:tav>
                                      </p:tavLst>
                                    </p:anim>
                                    <p:anim calcmode="lin" valueType="num">
                                      <p:cBhvr>
                                        <p:cTn id="26" dur="500" fill="hold"/>
                                        <p:tgtEl>
                                          <p:spTgt spid="269315">
                                            <p:txEl>
                                              <p:pRg st="2" end="2"/>
                                            </p:txEl>
                                          </p:spTgt>
                                        </p:tgtEl>
                                        <p:attrNameLst>
                                          <p:attrName>ppt_y</p:attrName>
                                        </p:attrNameLst>
                                      </p:cBhvr>
                                      <p:tavLst>
                                        <p:tav tm="0">
                                          <p:val>
                                            <p:strVal val="#ppt_y"/>
                                          </p:val>
                                        </p:tav>
                                        <p:tav tm="100000">
                                          <p:val>
                                            <p:strVal val="#ppt_y"/>
                                          </p:val>
                                        </p:tav>
                                      </p:tavLst>
                                    </p:anim>
                                    <p:animEffect transition="in" filter="fade">
                                      <p:cBhvr>
                                        <p:cTn id="27" dur="500"/>
                                        <p:tgtEl>
                                          <p:spTgt spid="269315">
                                            <p:txEl>
                                              <p:pRg st="2" end="2"/>
                                            </p:txEl>
                                          </p:spTgt>
                                        </p:tgtEl>
                                      </p:cBhvr>
                                    </p:animEffect>
                                  </p:childTnLst>
                                </p:cTn>
                              </p:par>
                              <p:par>
                                <p:cTn id="28" presetID="54" presetClass="entr" presetSubtype="0" accel="100000" fill="hold" grpId="0" nodeType="withEffect">
                                  <p:stCondLst>
                                    <p:cond delay="0"/>
                                  </p:stCondLst>
                                  <p:childTnLst>
                                    <p:set>
                                      <p:cBhvr>
                                        <p:cTn id="29" dur="1" fill="hold">
                                          <p:stCondLst>
                                            <p:cond delay="0"/>
                                          </p:stCondLst>
                                        </p:cTn>
                                        <p:tgtEl>
                                          <p:spTgt spid="269315">
                                            <p:txEl>
                                              <p:pRg st="3" end="3"/>
                                            </p:txEl>
                                          </p:spTgt>
                                        </p:tgtEl>
                                        <p:attrNameLst>
                                          <p:attrName>style.visibility</p:attrName>
                                        </p:attrNameLst>
                                      </p:cBhvr>
                                      <p:to>
                                        <p:strVal val="visible"/>
                                      </p:to>
                                    </p:set>
                                    <p:anim calcmode="lin" valueType="num">
                                      <p:cBhvr>
                                        <p:cTn id="30" dur="500" fill="hold"/>
                                        <p:tgtEl>
                                          <p:spTgt spid="269315">
                                            <p:txEl>
                                              <p:pRg st="3" end="3"/>
                                            </p:txEl>
                                          </p:spTgt>
                                        </p:tgtEl>
                                        <p:attrNameLst>
                                          <p:attrName>ppt_w</p:attrName>
                                        </p:attrNameLst>
                                      </p:cBhvr>
                                      <p:tavLst>
                                        <p:tav tm="0">
                                          <p:val>
                                            <p:strVal val="#ppt_w*0.05"/>
                                          </p:val>
                                        </p:tav>
                                        <p:tav tm="100000">
                                          <p:val>
                                            <p:strVal val="#ppt_w"/>
                                          </p:val>
                                        </p:tav>
                                      </p:tavLst>
                                    </p:anim>
                                    <p:anim calcmode="lin" valueType="num">
                                      <p:cBhvr>
                                        <p:cTn id="31" dur="500" fill="hold"/>
                                        <p:tgtEl>
                                          <p:spTgt spid="269315">
                                            <p:txEl>
                                              <p:pRg st="3" end="3"/>
                                            </p:txEl>
                                          </p:spTgt>
                                        </p:tgtEl>
                                        <p:attrNameLst>
                                          <p:attrName>ppt_h</p:attrName>
                                        </p:attrNameLst>
                                      </p:cBhvr>
                                      <p:tavLst>
                                        <p:tav tm="0">
                                          <p:val>
                                            <p:strVal val="#ppt_h"/>
                                          </p:val>
                                        </p:tav>
                                        <p:tav tm="100000">
                                          <p:val>
                                            <p:strVal val="#ppt_h"/>
                                          </p:val>
                                        </p:tav>
                                      </p:tavLst>
                                    </p:anim>
                                    <p:anim calcmode="lin" valueType="num">
                                      <p:cBhvr>
                                        <p:cTn id="32" dur="500" fill="hold"/>
                                        <p:tgtEl>
                                          <p:spTgt spid="269315">
                                            <p:txEl>
                                              <p:pRg st="3" end="3"/>
                                            </p:txEl>
                                          </p:spTgt>
                                        </p:tgtEl>
                                        <p:attrNameLst>
                                          <p:attrName>ppt_x</p:attrName>
                                        </p:attrNameLst>
                                      </p:cBhvr>
                                      <p:tavLst>
                                        <p:tav tm="0">
                                          <p:val>
                                            <p:strVal val="#ppt_x-.2"/>
                                          </p:val>
                                        </p:tav>
                                        <p:tav tm="100000">
                                          <p:val>
                                            <p:strVal val="#ppt_x"/>
                                          </p:val>
                                        </p:tav>
                                      </p:tavLst>
                                    </p:anim>
                                    <p:anim calcmode="lin" valueType="num">
                                      <p:cBhvr>
                                        <p:cTn id="33" dur="500" fill="hold"/>
                                        <p:tgtEl>
                                          <p:spTgt spid="269315">
                                            <p:txEl>
                                              <p:pRg st="3" end="3"/>
                                            </p:txEl>
                                          </p:spTgt>
                                        </p:tgtEl>
                                        <p:attrNameLst>
                                          <p:attrName>ppt_y</p:attrName>
                                        </p:attrNameLst>
                                      </p:cBhvr>
                                      <p:tavLst>
                                        <p:tav tm="0">
                                          <p:val>
                                            <p:strVal val="#ppt_y"/>
                                          </p:val>
                                        </p:tav>
                                        <p:tav tm="100000">
                                          <p:val>
                                            <p:strVal val="#ppt_y"/>
                                          </p:val>
                                        </p:tav>
                                      </p:tavLst>
                                    </p:anim>
                                    <p:animEffect transition="in" filter="fade">
                                      <p:cBhvr>
                                        <p:cTn id="34" dur="500"/>
                                        <p:tgtEl>
                                          <p:spTgt spid="269315">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54" presetClass="entr" presetSubtype="0" accel="100000" fill="hold" grpId="0" nodeType="clickEffect">
                                  <p:stCondLst>
                                    <p:cond delay="0"/>
                                  </p:stCondLst>
                                  <p:childTnLst>
                                    <p:set>
                                      <p:cBhvr>
                                        <p:cTn id="38" dur="1" fill="hold">
                                          <p:stCondLst>
                                            <p:cond delay="0"/>
                                          </p:stCondLst>
                                        </p:cTn>
                                        <p:tgtEl>
                                          <p:spTgt spid="269315">
                                            <p:txEl>
                                              <p:pRg st="4" end="4"/>
                                            </p:txEl>
                                          </p:spTgt>
                                        </p:tgtEl>
                                        <p:attrNameLst>
                                          <p:attrName>style.visibility</p:attrName>
                                        </p:attrNameLst>
                                      </p:cBhvr>
                                      <p:to>
                                        <p:strVal val="visible"/>
                                      </p:to>
                                    </p:set>
                                    <p:anim calcmode="lin" valueType="num">
                                      <p:cBhvr>
                                        <p:cTn id="39" dur="500" fill="hold"/>
                                        <p:tgtEl>
                                          <p:spTgt spid="269315">
                                            <p:txEl>
                                              <p:pRg st="4" end="4"/>
                                            </p:txEl>
                                          </p:spTgt>
                                        </p:tgtEl>
                                        <p:attrNameLst>
                                          <p:attrName>ppt_w</p:attrName>
                                        </p:attrNameLst>
                                      </p:cBhvr>
                                      <p:tavLst>
                                        <p:tav tm="0">
                                          <p:val>
                                            <p:strVal val="#ppt_w*0.05"/>
                                          </p:val>
                                        </p:tav>
                                        <p:tav tm="100000">
                                          <p:val>
                                            <p:strVal val="#ppt_w"/>
                                          </p:val>
                                        </p:tav>
                                      </p:tavLst>
                                    </p:anim>
                                    <p:anim calcmode="lin" valueType="num">
                                      <p:cBhvr>
                                        <p:cTn id="40" dur="500" fill="hold"/>
                                        <p:tgtEl>
                                          <p:spTgt spid="269315">
                                            <p:txEl>
                                              <p:pRg st="4" end="4"/>
                                            </p:txEl>
                                          </p:spTgt>
                                        </p:tgtEl>
                                        <p:attrNameLst>
                                          <p:attrName>ppt_h</p:attrName>
                                        </p:attrNameLst>
                                      </p:cBhvr>
                                      <p:tavLst>
                                        <p:tav tm="0">
                                          <p:val>
                                            <p:strVal val="#ppt_h"/>
                                          </p:val>
                                        </p:tav>
                                        <p:tav tm="100000">
                                          <p:val>
                                            <p:strVal val="#ppt_h"/>
                                          </p:val>
                                        </p:tav>
                                      </p:tavLst>
                                    </p:anim>
                                    <p:anim calcmode="lin" valueType="num">
                                      <p:cBhvr>
                                        <p:cTn id="41" dur="500" fill="hold"/>
                                        <p:tgtEl>
                                          <p:spTgt spid="269315">
                                            <p:txEl>
                                              <p:pRg st="4" end="4"/>
                                            </p:txEl>
                                          </p:spTgt>
                                        </p:tgtEl>
                                        <p:attrNameLst>
                                          <p:attrName>ppt_x</p:attrName>
                                        </p:attrNameLst>
                                      </p:cBhvr>
                                      <p:tavLst>
                                        <p:tav tm="0">
                                          <p:val>
                                            <p:strVal val="#ppt_x-.2"/>
                                          </p:val>
                                        </p:tav>
                                        <p:tav tm="100000">
                                          <p:val>
                                            <p:strVal val="#ppt_x"/>
                                          </p:val>
                                        </p:tav>
                                      </p:tavLst>
                                    </p:anim>
                                    <p:anim calcmode="lin" valueType="num">
                                      <p:cBhvr>
                                        <p:cTn id="42" dur="500" fill="hold"/>
                                        <p:tgtEl>
                                          <p:spTgt spid="269315">
                                            <p:txEl>
                                              <p:pRg st="4" end="4"/>
                                            </p:txEl>
                                          </p:spTgt>
                                        </p:tgtEl>
                                        <p:attrNameLst>
                                          <p:attrName>ppt_y</p:attrName>
                                        </p:attrNameLst>
                                      </p:cBhvr>
                                      <p:tavLst>
                                        <p:tav tm="0">
                                          <p:val>
                                            <p:strVal val="#ppt_y"/>
                                          </p:val>
                                        </p:tav>
                                        <p:tav tm="100000">
                                          <p:val>
                                            <p:strVal val="#ppt_y"/>
                                          </p:val>
                                        </p:tav>
                                      </p:tavLst>
                                    </p:anim>
                                    <p:animEffect transition="in" filter="fade">
                                      <p:cBhvr>
                                        <p:cTn id="43" dur="500"/>
                                        <p:tgtEl>
                                          <p:spTgt spid="2693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931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a:extLst>
              <a:ext uri="{FF2B5EF4-FFF2-40B4-BE49-F238E27FC236}">
                <a16:creationId xmlns:a16="http://schemas.microsoft.com/office/drawing/2014/main" id="{7DAD0770-0F7F-364D-BAAF-ABEFD2CAF3C5}"/>
              </a:ext>
            </a:extLst>
          </p:cNvPr>
          <p:cNvSpPr>
            <a:spLocks noGrp="1" noChangeArrowheads="1"/>
          </p:cNvSpPr>
          <p:nvPr>
            <p:ph type="title" idx="4294967295"/>
          </p:nvPr>
        </p:nvSpPr>
        <p:spPr>
          <a:xfrm>
            <a:off x="-724143" y="326388"/>
            <a:ext cx="9144000" cy="914400"/>
          </a:xfrm>
        </p:spPr>
        <p:txBody>
          <a:bodyPr>
            <a:normAutofit/>
          </a:bodyPr>
          <a:lstStyle/>
          <a:p>
            <a:pPr algn="ctr">
              <a:defRPr/>
            </a:pPr>
            <a:r>
              <a:rPr lang="en-GB" altLang="en-US" sz="4800" dirty="0">
                <a:solidFill>
                  <a:schemeClr val="tx2">
                    <a:satMod val="200000"/>
                  </a:schemeClr>
                </a:solidFill>
              </a:rPr>
              <a:t>Mistaken beliefs </a:t>
            </a:r>
            <a:endParaRPr lang="en-US" altLang="en-US" sz="4800" i="1" dirty="0">
              <a:solidFill>
                <a:schemeClr val="tx2">
                  <a:satMod val="200000"/>
                </a:schemeClr>
              </a:solidFill>
              <a:latin typeface="Calibri" panose="020F0502020204030204" pitchFamily="34" charset="0"/>
            </a:endParaRPr>
          </a:p>
        </p:txBody>
      </p:sp>
      <p:sp>
        <p:nvSpPr>
          <p:cNvPr id="269315" name="Rectangle 3">
            <a:extLst>
              <a:ext uri="{FF2B5EF4-FFF2-40B4-BE49-F238E27FC236}">
                <a16:creationId xmlns:a16="http://schemas.microsoft.com/office/drawing/2014/main" id="{14DF6710-8480-B942-9E47-47EE2495928A}"/>
              </a:ext>
            </a:extLst>
          </p:cNvPr>
          <p:cNvSpPr>
            <a:spLocks noGrp="1" noChangeArrowheads="1"/>
          </p:cNvSpPr>
          <p:nvPr>
            <p:ph idx="4294967295"/>
          </p:nvPr>
        </p:nvSpPr>
        <p:spPr>
          <a:xfrm>
            <a:off x="645467" y="1420812"/>
            <a:ext cx="7828750" cy="4924425"/>
          </a:xfrm>
        </p:spPr>
        <p:txBody>
          <a:bodyPr>
            <a:normAutofit/>
          </a:bodyPr>
          <a:lstStyle/>
          <a:p>
            <a:pPr eaLnBrk="1" hangingPunct="1"/>
            <a:r>
              <a:rPr lang="en-GB" altLang="en-US" sz="2400" dirty="0"/>
              <a:t>Mistake due to intoxication:  O’Grady (1987) – D cannot rely on the defence if the mistake is due to self-induced intoxication </a:t>
            </a:r>
          </a:p>
          <a:p>
            <a:r>
              <a:rPr lang="en-GB" altLang="en-US" sz="2400" dirty="0"/>
              <a:t>Codified in  s 76(5) CJIA “….. Ss(4) (b) does not enable D to rely on any mistaken belief attributable to intoxication that was voluntarily induced”</a:t>
            </a:r>
          </a:p>
          <a:p>
            <a:pPr eaLnBrk="1" hangingPunct="1"/>
            <a:r>
              <a:rPr lang="en-GB" altLang="en-US" sz="2400" dirty="0"/>
              <a:t>Taj (2018): the above principle applies whether D intoxicated at the time of the offence or actions influenced by earlier intoxication ( in the previous days and weeks)</a:t>
            </a:r>
          </a:p>
        </p:txBody>
      </p:sp>
    </p:spTree>
    <p:extLst>
      <p:ext uri="{BB962C8B-B14F-4D97-AF65-F5344CB8AC3E}">
        <p14:creationId xmlns:p14="http://schemas.microsoft.com/office/powerpoint/2010/main" val="84957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4" presetClass="entr" presetSubtype="0" accel="100000" fill="hold" grpId="0" nodeType="clickEffect">
                                  <p:stCondLst>
                                    <p:cond delay="0"/>
                                  </p:stCondLst>
                                  <p:childTnLst>
                                    <p:set>
                                      <p:cBhvr>
                                        <p:cTn id="6" dur="1" fill="hold">
                                          <p:stCondLst>
                                            <p:cond delay="0"/>
                                          </p:stCondLst>
                                        </p:cTn>
                                        <p:tgtEl>
                                          <p:spTgt spid="269315">
                                            <p:txEl>
                                              <p:pRg st="0" end="0"/>
                                            </p:txEl>
                                          </p:spTgt>
                                        </p:tgtEl>
                                        <p:attrNameLst>
                                          <p:attrName>style.visibility</p:attrName>
                                        </p:attrNameLst>
                                      </p:cBhvr>
                                      <p:to>
                                        <p:strVal val="visible"/>
                                      </p:to>
                                    </p:set>
                                    <p:anim calcmode="lin" valueType="num">
                                      <p:cBhvr>
                                        <p:cTn id="7" dur="500" fill="hold"/>
                                        <p:tgtEl>
                                          <p:spTgt spid="269315">
                                            <p:txEl>
                                              <p:pRg st="0" end="0"/>
                                            </p:txEl>
                                          </p:spTgt>
                                        </p:tgtEl>
                                        <p:attrNameLst>
                                          <p:attrName>ppt_w</p:attrName>
                                        </p:attrNameLst>
                                      </p:cBhvr>
                                      <p:tavLst>
                                        <p:tav tm="0">
                                          <p:val>
                                            <p:strVal val="#ppt_w*0.05"/>
                                          </p:val>
                                        </p:tav>
                                        <p:tav tm="100000">
                                          <p:val>
                                            <p:strVal val="#ppt_w"/>
                                          </p:val>
                                        </p:tav>
                                      </p:tavLst>
                                    </p:anim>
                                    <p:anim calcmode="lin" valueType="num">
                                      <p:cBhvr>
                                        <p:cTn id="8" dur="500" fill="hold"/>
                                        <p:tgtEl>
                                          <p:spTgt spid="269315">
                                            <p:txEl>
                                              <p:pRg st="0" end="0"/>
                                            </p:txEl>
                                          </p:spTgt>
                                        </p:tgtEl>
                                        <p:attrNameLst>
                                          <p:attrName>ppt_h</p:attrName>
                                        </p:attrNameLst>
                                      </p:cBhvr>
                                      <p:tavLst>
                                        <p:tav tm="0">
                                          <p:val>
                                            <p:strVal val="#ppt_h"/>
                                          </p:val>
                                        </p:tav>
                                        <p:tav tm="100000">
                                          <p:val>
                                            <p:strVal val="#ppt_h"/>
                                          </p:val>
                                        </p:tav>
                                      </p:tavLst>
                                    </p:anim>
                                    <p:anim calcmode="lin" valueType="num">
                                      <p:cBhvr>
                                        <p:cTn id="9" dur="500" fill="hold"/>
                                        <p:tgtEl>
                                          <p:spTgt spid="269315">
                                            <p:txEl>
                                              <p:pRg st="0" end="0"/>
                                            </p:txEl>
                                          </p:spTgt>
                                        </p:tgtEl>
                                        <p:attrNameLst>
                                          <p:attrName>ppt_x</p:attrName>
                                        </p:attrNameLst>
                                      </p:cBhvr>
                                      <p:tavLst>
                                        <p:tav tm="0">
                                          <p:val>
                                            <p:strVal val="#ppt_x-.2"/>
                                          </p:val>
                                        </p:tav>
                                        <p:tav tm="100000">
                                          <p:val>
                                            <p:strVal val="#ppt_x"/>
                                          </p:val>
                                        </p:tav>
                                      </p:tavLst>
                                    </p:anim>
                                    <p:anim calcmode="lin" valueType="num">
                                      <p:cBhvr>
                                        <p:cTn id="10" dur="500" fill="hold"/>
                                        <p:tgtEl>
                                          <p:spTgt spid="269315">
                                            <p:txEl>
                                              <p:pRg st="0" end="0"/>
                                            </p:txEl>
                                          </p:spTgt>
                                        </p:tgtEl>
                                        <p:attrNameLst>
                                          <p:attrName>ppt_y</p:attrName>
                                        </p:attrNameLst>
                                      </p:cBhvr>
                                      <p:tavLst>
                                        <p:tav tm="0">
                                          <p:val>
                                            <p:strVal val="#ppt_y"/>
                                          </p:val>
                                        </p:tav>
                                        <p:tav tm="100000">
                                          <p:val>
                                            <p:strVal val="#ppt_y"/>
                                          </p:val>
                                        </p:tav>
                                      </p:tavLst>
                                    </p:anim>
                                    <p:animEffect transition="in" filter="fade">
                                      <p:cBhvr>
                                        <p:cTn id="11" dur="500"/>
                                        <p:tgtEl>
                                          <p:spTgt spid="26931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54" presetClass="entr" presetSubtype="0" accel="100000" fill="hold" grpId="0" nodeType="clickEffect">
                                  <p:stCondLst>
                                    <p:cond delay="0"/>
                                  </p:stCondLst>
                                  <p:childTnLst>
                                    <p:set>
                                      <p:cBhvr>
                                        <p:cTn id="15" dur="1" fill="hold">
                                          <p:stCondLst>
                                            <p:cond delay="0"/>
                                          </p:stCondLst>
                                        </p:cTn>
                                        <p:tgtEl>
                                          <p:spTgt spid="269315">
                                            <p:txEl>
                                              <p:pRg st="1" end="1"/>
                                            </p:txEl>
                                          </p:spTgt>
                                        </p:tgtEl>
                                        <p:attrNameLst>
                                          <p:attrName>style.visibility</p:attrName>
                                        </p:attrNameLst>
                                      </p:cBhvr>
                                      <p:to>
                                        <p:strVal val="visible"/>
                                      </p:to>
                                    </p:set>
                                    <p:anim calcmode="lin" valueType="num">
                                      <p:cBhvr>
                                        <p:cTn id="16" dur="500" fill="hold"/>
                                        <p:tgtEl>
                                          <p:spTgt spid="269315">
                                            <p:txEl>
                                              <p:pRg st="1" end="1"/>
                                            </p:txEl>
                                          </p:spTgt>
                                        </p:tgtEl>
                                        <p:attrNameLst>
                                          <p:attrName>ppt_w</p:attrName>
                                        </p:attrNameLst>
                                      </p:cBhvr>
                                      <p:tavLst>
                                        <p:tav tm="0">
                                          <p:val>
                                            <p:strVal val="#ppt_w*0.05"/>
                                          </p:val>
                                        </p:tav>
                                        <p:tav tm="100000">
                                          <p:val>
                                            <p:strVal val="#ppt_w"/>
                                          </p:val>
                                        </p:tav>
                                      </p:tavLst>
                                    </p:anim>
                                    <p:anim calcmode="lin" valueType="num">
                                      <p:cBhvr>
                                        <p:cTn id="17" dur="500" fill="hold"/>
                                        <p:tgtEl>
                                          <p:spTgt spid="269315">
                                            <p:txEl>
                                              <p:pRg st="1" end="1"/>
                                            </p:txEl>
                                          </p:spTgt>
                                        </p:tgtEl>
                                        <p:attrNameLst>
                                          <p:attrName>ppt_h</p:attrName>
                                        </p:attrNameLst>
                                      </p:cBhvr>
                                      <p:tavLst>
                                        <p:tav tm="0">
                                          <p:val>
                                            <p:strVal val="#ppt_h"/>
                                          </p:val>
                                        </p:tav>
                                        <p:tav tm="100000">
                                          <p:val>
                                            <p:strVal val="#ppt_h"/>
                                          </p:val>
                                        </p:tav>
                                      </p:tavLst>
                                    </p:anim>
                                    <p:anim calcmode="lin" valueType="num">
                                      <p:cBhvr>
                                        <p:cTn id="18" dur="500" fill="hold"/>
                                        <p:tgtEl>
                                          <p:spTgt spid="269315">
                                            <p:txEl>
                                              <p:pRg st="1" end="1"/>
                                            </p:txEl>
                                          </p:spTgt>
                                        </p:tgtEl>
                                        <p:attrNameLst>
                                          <p:attrName>ppt_x</p:attrName>
                                        </p:attrNameLst>
                                      </p:cBhvr>
                                      <p:tavLst>
                                        <p:tav tm="0">
                                          <p:val>
                                            <p:strVal val="#ppt_x-.2"/>
                                          </p:val>
                                        </p:tav>
                                        <p:tav tm="100000">
                                          <p:val>
                                            <p:strVal val="#ppt_x"/>
                                          </p:val>
                                        </p:tav>
                                      </p:tavLst>
                                    </p:anim>
                                    <p:anim calcmode="lin" valueType="num">
                                      <p:cBhvr>
                                        <p:cTn id="19" dur="500" fill="hold"/>
                                        <p:tgtEl>
                                          <p:spTgt spid="269315">
                                            <p:txEl>
                                              <p:pRg st="1" end="1"/>
                                            </p:txEl>
                                          </p:spTgt>
                                        </p:tgtEl>
                                        <p:attrNameLst>
                                          <p:attrName>ppt_y</p:attrName>
                                        </p:attrNameLst>
                                      </p:cBhvr>
                                      <p:tavLst>
                                        <p:tav tm="0">
                                          <p:val>
                                            <p:strVal val="#ppt_y"/>
                                          </p:val>
                                        </p:tav>
                                        <p:tav tm="100000">
                                          <p:val>
                                            <p:strVal val="#ppt_y"/>
                                          </p:val>
                                        </p:tav>
                                      </p:tavLst>
                                    </p:anim>
                                    <p:animEffect transition="in" filter="fade">
                                      <p:cBhvr>
                                        <p:cTn id="20" dur="500"/>
                                        <p:tgtEl>
                                          <p:spTgt spid="269315">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4" presetClass="entr" presetSubtype="0" accel="100000" fill="hold" grpId="0" nodeType="clickEffect">
                                  <p:stCondLst>
                                    <p:cond delay="0"/>
                                  </p:stCondLst>
                                  <p:childTnLst>
                                    <p:set>
                                      <p:cBhvr>
                                        <p:cTn id="24" dur="1" fill="hold">
                                          <p:stCondLst>
                                            <p:cond delay="0"/>
                                          </p:stCondLst>
                                        </p:cTn>
                                        <p:tgtEl>
                                          <p:spTgt spid="269315">
                                            <p:txEl>
                                              <p:pRg st="2" end="2"/>
                                            </p:txEl>
                                          </p:spTgt>
                                        </p:tgtEl>
                                        <p:attrNameLst>
                                          <p:attrName>style.visibility</p:attrName>
                                        </p:attrNameLst>
                                      </p:cBhvr>
                                      <p:to>
                                        <p:strVal val="visible"/>
                                      </p:to>
                                    </p:set>
                                    <p:anim calcmode="lin" valueType="num">
                                      <p:cBhvr>
                                        <p:cTn id="25" dur="500" fill="hold"/>
                                        <p:tgtEl>
                                          <p:spTgt spid="269315">
                                            <p:txEl>
                                              <p:pRg st="2" end="2"/>
                                            </p:txEl>
                                          </p:spTgt>
                                        </p:tgtEl>
                                        <p:attrNameLst>
                                          <p:attrName>ppt_w</p:attrName>
                                        </p:attrNameLst>
                                      </p:cBhvr>
                                      <p:tavLst>
                                        <p:tav tm="0">
                                          <p:val>
                                            <p:strVal val="#ppt_w*0.05"/>
                                          </p:val>
                                        </p:tav>
                                        <p:tav tm="100000">
                                          <p:val>
                                            <p:strVal val="#ppt_w"/>
                                          </p:val>
                                        </p:tav>
                                      </p:tavLst>
                                    </p:anim>
                                    <p:anim calcmode="lin" valueType="num">
                                      <p:cBhvr>
                                        <p:cTn id="26" dur="500" fill="hold"/>
                                        <p:tgtEl>
                                          <p:spTgt spid="269315">
                                            <p:txEl>
                                              <p:pRg st="2" end="2"/>
                                            </p:txEl>
                                          </p:spTgt>
                                        </p:tgtEl>
                                        <p:attrNameLst>
                                          <p:attrName>ppt_h</p:attrName>
                                        </p:attrNameLst>
                                      </p:cBhvr>
                                      <p:tavLst>
                                        <p:tav tm="0">
                                          <p:val>
                                            <p:strVal val="#ppt_h"/>
                                          </p:val>
                                        </p:tav>
                                        <p:tav tm="100000">
                                          <p:val>
                                            <p:strVal val="#ppt_h"/>
                                          </p:val>
                                        </p:tav>
                                      </p:tavLst>
                                    </p:anim>
                                    <p:anim calcmode="lin" valueType="num">
                                      <p:cBhvr>
                                        <p:cTn id="27" dur="500" fill="hold"/>
                                        <p:tgtEl>
                                          <p:spTgt spid="269315">
                                            <p:txEl>
                                              <p:pRg st="2" end="2"/>
                                            </p:txEl>
                                          </p:spTgt>
                                        </p:tgtEl>
                                        <p:attrNameLst>
                                          <p:attrName>ppt_x</p:attrName>
                                        </p:attrNameLst>
                                      </p:cBhvr>
                                      <p:tavLst>
                                        <p:tav tm="0">
                                          <p:val>
                                            <p:strVal val="#ppt_x-.2"/>
                                          </p:val>
                                        </p:tav>
                                        <p:tav tm="100000">
                                          <p:val>
                                            <p:strVal val="#ppt_x"/>
                                          </p:val>
                                        </p:tav>
                                      </p:tavLst>
                                    </p:anim>
                                    <p:anim calcmode="lin" valueType="num">
                                      <p:cBhvr>
                                        <p:cTn id="28" dur="500" fill="hold"/>
                                        <p:tgtEl>
                                          <p:spTgt spid="269315">
                                            <p:txEl>
                                              <p:pRg st="2" end="2"/>
                                            </p:txEl>
                                          </p:spTgt>
                                        </p:tgtEl>
                                        <p:attrNameLst>
                                          <p:attrName>ppt_y</p:attrName>
                                        </p:attrNameLst>
                                      </p:cBhvr>
                                      <p:tavLst>
                                        <p:tav tm="0">
                                          <p:val>
                                            <p:strVal val="#ppt_y"/>
                                          </p:val>
                                        </p:tav>
                                        <p:tav tm="100000">
                                          <p:val>
                                            <p:strVal val="#ppt_y"/>
                                          </p:val>
                                        </p:tav>
                                      </p:tavLst>
                                    </p:anim>
                                    <p:animEffect transition="in" filter="fade">
                                      <p:cBhvr>
                                        <p:cTn id="29" dur="500"/>
                                        <p:tgtEl>
                                          <p:spTgt spid="2693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931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9EAE1-FE46-533B-CDC6-94FF61872E85}"/>
              </a:ext>
            </a:extLst>
          </p:cNvPr>
          <p:cNvSpPr>
            <a:spLocks noGrp="1"/>
          </p:cNvSpPr>
          <p:nvPr>
            <p:ph type="title"/>
          </p:nvPr>
        </p:nvSpPr>
        <p:spPr>
          <a:xfrm>
            <a:off x="269639" y="155311"/>
            <a:ext cx="8596668" cy="1320800"/>
          </a:xfrm>
        </p:spPr>
        <p:txBody>
          <a:bodyPr>
            <a:normAutofit fontScale="90000"/>
          </a:bodyPr>
          <a:lstStyle/>
          <a:p>
            <a:r>
              <a:rPr lang="en-GB" dirty="0"/>
              <a:t>Use of force must be necessary to defend against </a:t>
            </a:r>
            <a:r>
              <a:rPr lang="en-GB" b="1" dirty="0"/>
              <a:t>imminent</a:t>
            </a:r>
            <a:r>
              <a:rPr lang="en-GB" dirty="0"/>
              <a:t> attack or prevent crime…..</a:t>
            </a:r>
          </a:p>
        </p:txBody>
      </p:sp>
      <p:sp>
        <p:nvSpPr>
          <p:cNvPr id="3" name="Content Placeholder 2">
            <a:extLst>
              <a:ext uri="{FF2B5EF4-FFF2-40B4-BE49-F238E27FC236}">
                <a16:creationId xmlns:a16="http://schemas.microsoft.com/office/drawing/2014/main" id="{E539113A-C337-CEC0-3521-FB868411E644}"/>
              </a:ext>
            </a:extLst>
          </p:cNvPr>
          <p:cNvSpPr>
            <a:spLocks noGrp="1"/>
          </p:cNvSpPr>
          <p:nvPr>
            <p:ph idx="1"/>
          </p:nvPr>
        </p:nvSpPr>
        <p:spPr>
          <a:xfrm>
            <a:off x="182276" y="1420914"/>
            <a:ext cx="9817882" cy="3880773"/>
          </a:xfrm>
        </p:spPr>
        <p:txBody>
          <a:bodyPr>
            <a:noAutofit/>
          </a:bodyPr>
          <a:lstStyle/>
          <a:p>
            <a:r>
              <a:rPr lang="en-GB" sz="2400" dirty="0"/>
              <a:t>Devlin &amp; Armstrong (1971) – threat must be ‘imminent’ and not a future threat</a:t>
            </a:r>
          </a:p>
          <a:p>
            <a:r>
              <a:rPr lang="en-GB" sz="2400" dirty="0"/>
              <a:t>A-G’s Ref ( No 2 of 1983) (1984): possession of petrol bombs – stored with the intent of using to defence premises during riots</a:t>
            </a:r>
          </a:p>
          <a:p>
            <a:r>
              <a:rPr lang="en-GB" sz="2400" dirty="0"/>
              <a:t>Rashford (2005) – defence not applicable if D instigated the situation of threat or violence unless the threat by the Victim was disproportionate that the roles were effectively reversed.</a:t>
            </a:r>
          </a:p>
          <a:p>
            <a:r>
              <a:rPr lang="en-GB" sz="2400" dirty="0"/>
              <a:t>Hichens (2011) – defence can be used if D uses force against an innocent 3</a:t>
            </a:r>
            <a:r>
              <a:rPr lang="en-GB" sz="2400" baseline="30000" dirty="0"/>
              <a:t>rd</a:t>
            </a:r>
            <a:r>
              <a:rPr lang="en-GB" sz="2400" dirty="0"/>
              <a:t> party to prevent a crime ( although not accepted on the actual facts of this case – </a:t>
            </a:r>
            <a:r>
              <a:rPr lang="en-GB" sz="2400" dirty="0" err="1"/>
              <a:t>ie</a:t>
            </a:r>
            <a:r>
              <a:rPr lang="en-GB" sz="2400" dirty="0"/>
              <a:t>. Slapped girlfriend to stop her letting ex-boyfriend into the flat)</a:t>
            </a:r>
          </a:p>
          <a:p>
            <a:r>
              <a:rPr lang="en-GB" sz="2400" dirty="0"/>
              <a:t>Subjective honest belief of D that force was necessary will suffice</a:t>
            </a:r>
          </a:p>
        </p:txBody>
      </p:sp>
    </p:spTree>
    <p:extLst>
      <p:ext uri="{BB962C8B-B14F-4D97-AF65-F5344CB8AC3E}">
        <p14:creationId xmlns:p14="http://schemas.microsoft.com/office/powerpoint/2010/main" val="3630696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a:extLst>
              <a:ext uri="{FF2B5EF4-FFF2-40B4-BE49-F238E27FC236}">
                <a16:creationId xmlns:a16="http://schemas.microsoft.com/office/drawing/2014/main" id="{82C349EE-EF22-C84D-AA07-56359ED70875}"/>
              </a:ext>
            </a:extLst>
          </p:cNvPr>
          <p:cNvSpPr>
            <a:spLocks noGrp="1" noChangeArrowheads="1"/>
          </p:cNvSpPr>
          <p:nvPr>
            <p:ph type="title" idx="4294967295"/>
          </p:nvPr>
        </p:nvSpPr>
        <p:spPr>
          <a:xfrm>
            <a:off x="-112602" y="72833"/>
            <a:ext cx="9144000" cy="914400"/>
          </a:xfrm>
        </p:spPr>
        <p:txBody>
          <a:bodyPr/>
          <a:lstStyle/>
          <a:p>
            <a:pPr algn="ctr">
              <a:defRPr/>
            </a:pPr>
            <a:r>
              <a:rPr lang="en-GB" altLang="en-US" sz="4800" dirty="0">
                <a:solidFill>
                  <a:schemeClr val="tx2">
                    <a:satMod val="200000"/>
                  </a:schemeClr>
                </a:solidFill>
                <a:latin typeface="Calibri" panose="020F0502020204030204" pitchFamily="34" charset="0"/>
              </a:rPr>
              <a:t>The objective limb</a:t>
            </a:r>
            <a:endParaRPr lang="en-US" altLang="en-US" sz="4800" dirty="0">
              <a:solidFill>
                <a:schemeClr val="tx2">
                  <a:satMod val="200000"/>
                </a:schemeClr>
              </a:solidFill>
              <a:latin typeface="Calibri" panose="020F0502020204030204" pitchFamily="34" charset="0"/>
            </a:endParaRPr>
          </a:p>
        </p:txBody>
      </p:sp>
      <p:sp>
        <p:nvSpPr>
          <p:cNvPr id="283651" name="Rectangle 3">
            <a:extLst>
              <a:ext uri="{FF2B5EF4-FFF2-40B4-BE49-F238E27FC236}">
                <a16:creationId xmlns:a16="http://schemas.microsoft.com/office/drawing/2014/main" id="{6118FA1F-D360-BA44-B932-A899C47CE8E2}"/>
              </a:ext>
            </a:extLst>
          </p:cNvPr>
          <p:cNvSpPr>
            <a:spLocks noGrp="1" noChangeArrowheads="1"/>
          </p:cNvSpPr>
          <p:nvPr>
            <p:ph idx="4294967295"/>
          </p:nvPr>
        </p:nvSpPr>
        <p:spPr>
          <a:xfrm>
            <a:off x="283620" y="1307534"/>
            <a:ext cx="9285545" cy="5477633"/>
          </a:xfrm>
        </p:spPr>
        <p:txBody>
          <a:bodyPr>
            <a:normAutofit/>
          </a:bodyPr>
          <a:lstStyle/>
          <a:p>
            <a:pPr>
              <a:lnSpc>
                <a:spcPct val="80000"/>
              </a:lnSpc>
            </a:pPr>
            <a:r>
              <a:rPr lang="en-GB" altLang="en-US" sz="2000" dirty="0"/>
              <a:t>Use of excessive force</a:t>
            </a:r>
            <a:endParaRPr lang="en-GB" altLang="en-US" sz="2000" i="1" dirty="0"/>
          </a:p>
          <a:p>
            <a:pPr lvl="1">
              <a:lnSpc>
                <a:spcPct val="80000"/>
              </a:lnSpc>
            </a:pPr>
            <a:r>
              <a:rPr lang="en-GB" altLang="en-US" sz="2000" dirty="0"/>
              <a:t>s76(6) CJIA 2008 “ The degree of force used by D is not to be regarded as having been reasonable in the circumstances as D believed them to be if it was disproportionate in those circumstances”</a:t>
            </a:r>
          </a:p>
          <a:p>
            <a:pPr lvl="1">
              <a:lnSpc>
                <a:spcPct val="80000"/>
              </a:lnSpc>
            </a:pPr>
            <a:endParaRPr lang="en-GB" altLang="en-US" sz="2000" i="1" dirty="0"/>
          </a:p>
          <a:p>
            <a:pPr lvl="1">
              <a:lnSpc>
                <a:spcPct val="80000"/>
              </a:lnSpc>
            </a:pPr>
            <a:r>
              <a:rPr lang="en-GB" altLang="en-US" sz="2000" i="1" dirty="0"/>
              <a:t>S 76 (3) “The question whether the degree of force used by D was reasonable… is to be decided by reference to the circumstances as D believed them to be”</a:t>
            </a:r>
          </a:p>
          <a:p>
            <a:pPr lvl="1">
              <a:lnSpc>
                <a:spcPct val="80000"/>
              </a:lnSpc>
            </a:pPr>
            <a:r>
              <a:rPr lang="en-GB" altLang="en-US" sz="2000" dirty="0"/>
              <a:t>Perceived seriousness of threat</a:t>
            </a:r>
          </a:p>
          <a:p>
            <a:pPr lvl="1">
              <a:lnSpc>
                <a:spcPct val="80000"/>
              </a:lnSpc>
            </a:pPr>
            <a:r>
              <a:rPr lang="en-GB" altLang="en-US" sz="2000" i="1" dirty="0"/>
              <a:t>Martin (Anthony)</a:t>
            </a:r>
          </a:p>
          <a:p>
            <a:pPr lvl="1">
              <a:lnSpc>
                <a:spcPct val="80000"/>
              </a:lnSpc>
            </a:pPr>
            <a:r>
              <a:rPr lang="en-GB" altLang="en-US" sz="2000" dirty="0"/>
              <a:t>s76(7) Criminal Justice and Immigration Act 2008 : can take into account that “ a person acting for a legitimate purpose may not be able to weight to a nicety the exact measure of any necessary action”… and may therefore act instinctively </a:t>
            </a:r>
          </a:p>
          <a:p>
            <a:pPr lvl="2">
              <a:lnSpc>
                <a:spcPct val="80000"/>
              </a:lnSpc>
            </a:pPr>
            <a:r>
              <a:rPr lang="en-GB" altLang="en-US" sz="2000" dirty="0"/>
              <a:t>Palmer – use of force need not be exactly proportionate</a:t>
            </a:r>
          </a:p>
          <a:p>
            <a:pPr marL="457200" lvl="1" indent="0" eaLnBrk="1" hangingPunct="1">
              <a:lnSpc>
                <a:spcPct val="80000"/>
              </a:lnSpc>
              <a:buNone/>
            </a:pPr>
            <a:endParaRPr lang="en-GB" alt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a:extLst>
              <a:ext uri="{FF2B5EF4-FFF2-40B4-BE49-F238E27FC236}">
                <a16:creationId xmlns:a16="http://schemas.microsoft.com/office/drawing/2014/main" id="{906DE770-73F8-5F43-82AF-86CCC7C54BF5}"/>
              </a:ext>
            </a:extLst>
          </p:cNvPr>
          <p:cNvSpPr>
            <a:spLocks noGrp="1" noChangeArrowheads="1"/>
          </p:cNvSpPr>
          <p:nvPr>
            <p:ph type="title" idx="4294967295"/>
          </p:nvPr>
        </p:nvSpPr>
        <p:spPr>
          <a:xfrm>
            <a:off x="1524000" y="512763"/>
            <a:ext cx="9144000" cy="914400"/>
          </a:xfrm>
        </p:spPr>
        <p:txBody>
          <a:bodyPr/>
          <a:lstStyle/>
          <a:p>
            <a:pPr algn="ctr">
              <a:defRPr/>
            </a:pPr>
            <a:r>
              <a:rPr lang="en-GB" altLang="en-US" sz="4400" i="1" dirty="0">
                <a:solidFill>
                  <a:schemeClr val="tx2">
                    <a:satMod val="200000"/>
                  </a:schemeClr>
                </a:solidFill>
                <a:latin typeface="Calibri" panose="020F0502020204030204" pitchFamily="34" charset="0"/>
              </a:rPr>
              <a:t>Martin (Anthony) (2001)</a:t>
            </a:r>
            <a:endParaRPr lang="en-US" altLang="en-US" sz="4400" i="1" dirty="0">
              <a:solidFill>
                <a:schemeClr val="tx2">
                  <a:satMod val="200000"/>
                </a:schemeClr>
              </a:solidFill>
              <a:latin typeface="Calibri" panose="020F0502020204030204" pitchFamily="34" charset="0"/>
            </a:endParaRPr>
          </a:p>
        </p:txBody>
      </p:sp>
      <p:sp>
        <p:nvSpPr>
          <p:cNvPr id="281603" name="Rectangle 3">
            <a:extLst>
              <a:ext uri="{FF2B5EF4-FFF2-40B4-BE49-F238E27FC236}">
                <a16:creationId xmlns:a16="http://schemas.microsoft.com/office/drawing/2014/main" id="{0256E0A2-36B8-CE4E-920C-1CA8A3BA8A26}"/>
              </a:ext>
            </a:extLst>
          </p:cNvPr>
          <p:cNvSpPr>
            <a:spLocks noGrp="1" noChangeArrowheads="1"/>
          </p:cNvSpPr>
          <p:nvPr>
            <p:ph idx="4294967295"/>
          </p:nvPr>
        </p:nvSpPr>
        <p:spPr>
          <a:xfrm>
            <a:off x="667621" y="1484101"/>
            <a:ext cx="6962086" cy="4530725"/>
          </a:xfrm>
        </p:spPr>
        <p:txBody>
          <a:bodyPr>
            <a:normAutofit lnSpcReduction="10000"/>
          </a:bodyPr>
          <a:lstStyle/>
          <a:p>
            <a:pPr eaLnBrk="1" hangingPunct="1">
              <a:lnSpc>
                <a:spcPct val="120000"/>
              </a:lnSpc>
            </a:pPr>
            <a:r>
              <a:rPr lang="en-GB" altLang="en-US" sz="2400" dirty="0"/>
              <a:t>Key, influential case</a:t>
            </a:r>
          </a:p>
          <a:p>
            <a:pPr eaLnBrk="1" hangingPunct="1">
              <a:lnSpc>
                <a:spcPct val="120000"/>
              </a:lnSpc>
            </a:pPr>
            <a:r>
              <a:rPr lang="en-GB" altLang="en-US" sz="2400" dirty="0"/>
              <a:t>Martin had used an unreasonable amount of force …</a:t>
            </a:r>
          </a:p>
          <a:p>
            <a:pPr eaLnBrk="1" hangingPunct="1">
              <a:lnSpc>
                <a:spcPct val="120000"/>
              </a:lnSpc>
            </a:pPr>
            <a:r>
              <a:rPr lang="en-GB" altLang="en-US" sz="2400" dirty="0"/>
              <a:t>… and so could not rely on this defence</a:t>
            </a:r>
          </a:p>
          <a:p>
            <a:r>
              <a:rPr lang="en-GB" altLang="en-US" sz="2400" dirty="0"/>
              <a:t>The CA held that physical characteristics can be taken into account when deciding whether the force used was reasonable …</a:t>
            </a:r>
          </a:p>
          <a:p>
            <a:r>
              <a:rPr lang="en-GB" altLang="en-US" sz="2400" dirty="0"/>
              <a:t>… but psychiatric disorders will only be considered in “exceptional circumstances”</a:t>
            </a:r>
          </a:p>
          <a:p>
            <a:r>
              <a:rPr lang="en-GB" altLang="en-US" sz="2400" dirty="0"/>
              <a:t>Case led to new subsections to s76 CJIA</a:t>
            </a:r>
            <a:endParaRPr lang="en-US" altLang="en-US" sz="2400" dirty="0"/>
          </a:p>
          <a:p>
            <a:pPr eaLnBrk="1" hangingPunct="1">
              <a:lnSpc>
                <a:spcPct val="120000"/>
              </a:lnSpc>
            </a:pPr>
            <a:endParaRPr lang="en-US" altLang="en-US" dirty="0"/>
          </a:p>
        </p:txBody>
      </p:sp>
      <p:pic>
        <p:nvPicPr>
          <p:cNvPr id="56324" name="Picture 4" descr="Tony Martin">
            <a:extLst>
              <a:ext uri="{FF2B5EF4-FFF2-40B4-BE49-F238E27FC236}">
                <a16:creationId xmlns:a16="http://schemas.microsoft.com/office/drawing/2014/main" id="{D96D6E18-6038-9849-A48A-C372554EB0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87454" y="1484101"/>
            <a:ext cx="1526346" cy="2000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5" name="Picture 5" descr="tony martin Bleak House">
            <a:extLst>
              <a:ext uri="{FF2B5EF4-FFF2-40B4-BE49-F238E27FC236}">
                <a16:creationId xmlns:a16="http://schemas.microsoft.com/office/drawing/2014/main" id="{7BF56AEA-9173-6E44-8B70-7EBE55BEA2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1029" y="3668574"/>
            <a:ext cx="2201246" cy="19524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4" presetClass="entr" presetSubtype="0" accel="100000" fill="hold" grpId="0" nodeType="clickEffect">
                                  <p:stCondLst>
                                    <p:cond delay="0"/>
                                  </p:stCondLst>
                                  <p:childTnLst>
                                    <p:set>
                                      <p:cBhvr>
                                        <p:cTn id="6" dur="1" fill="hold">
                                          <p:stCondLst>
                                            <p:cond delay="0"/>
                                          </p:stCondLst>
                                        </p:cTn>
                                        <p:tgtEl>
                                          <p:spTgt spid="281603">
                                            <p:txEl>
                                              <p:pRg st="0" end="0"/>
                                            </p:txEl>
                                          </p:spTgt>
                                        </p:tgtEl>
                                        <p:attrNameLst>
                                          <p:attrName>style.visibility</p:attrName>
                                        </p:attrNameLst>
                                      </p:cBhvr>
                                      <p:to>
                                        <p:strVal val="visible"/>
                                      </p:to>
                                    </p:set>
                                    <p:anim calcmode="lin" valueType="num">
                                      <p:cBhvr>
                                        <p:cTn id="7" dur="500" fill="hold"/>
                                        <p:tgtEl>
                                          <p:spTgt spid="281603">
                                            <p:txEl>
                                              <p:pRg st="0" end="0"/>
                                            </p:txEl>
                                          </p:spTgt>
                                        </p:tgtEl>
                                        <p:attrNameLst>
                                          <p:attrName>ppt_w</p:attrName>
                                        </p:attrNameLst>
                                      </p:cBhvr>
                                      <p:tavLst>
                                        <p:tav tm="0">
                                          <p:val>
                                            <p:strVal val="#ppt_w*0.05"/>
                                          </p:val>
                                        </p:tav>
                                        <p:tav tm="100000">
                                          <p:val>
                                            <p:strVal val="#ppt_w"/>
                                          </p:val>
                                        </p:tav>
                                      </p:tavLst>
                                    </p:anim>
                                    <p:anim calcmode="lin" valueType="num">
                                      <p:cBhvr>
                                        <p:cTn id="8" dur="500" fill="hold"/>
                                        <p:tgtEl>
                                          <p:spTgt spid="281603">
                                            <p:txEl>
                                              <p:pRg st="0" end="0"/>
                                            </p:txEl>
                                          </p:spTgt>
                                        </p:tgtEl>
                                        <p:attrNameLst>
                                          <p:attrName>ppt_h</p:attrName>
                                        </p:attrNameLst>
                                      </p:cBhvr>
                                      <p:tavLst>
                                        <p:tav tm="0">
                                          <p:val>
                                            <p:strVal val="#ppt_h"/>
                                          </p:val>
                                        </p:tav>
                                        <p:tav tm="100000">
                                          <p:val>
                                            <p:strVal val="#ppt_h"/>
                                          </p:val>
                                        </p:tav>
                                      </p:tavLst>
                                    </p:anim>
                                    <p:anim calcmode="lin" valueType="num">
                                      <p:cBhvr>
                                        <p:cTn id="9" dur="500" fill="hold"/>
                                        <p:tgtEl>
                                          <p:spTgt spid="281603">
                                            <p:txEl>
                                              <p:pRg st="0" end="0"/>
                                            </p:txEl>
                                          </p:spTgt>
                                        </p:tgtEl>
                                        <p:attrNameLst>
                                          <p:attrName>ppt_x</p:attrName>
                                        </p:attrNameLst>
                                      </p:cBhvr>
                                      <p:tavLst>
                                        <p:tav tm="0">
                                          <p:val>
                                            <p:strVal val="#ppt_x-.2"/>
                                          </p:val>
                                        </p:tav>
                                        <p:tav tm="100000">
                                          <p:val>
                                            <p:strVal val="#ppt_x"/>
                                          </p:val>
                                        </p:tav>
                                      </p:tavLst>
                                    </p:anim>
                                    <p:anim calcmode="lin" valueType="num">
                                      <p:cBhvr>
                                        <p:cTn id="10" dur="500" fill="hold"/>
                                        <p:tgtEl>
                                          <p:spTgt spid="281603">
                                            <p:txEl>
                                              <p:pRg st="0" end="0"/>
                                            </p:txEl>
                                          </p:spTgt>
                                        </p:tgtEl>
                                        <p:attrNameLst>
                                          <p:attrName>ppt_y</p:attrName>
                                        </p:attrNameLst>
                                      </p:cBhvr>
                                      <p:tavLst>
                                        <p:tav tm="0">
                                          <p:val>
                                            <p:strVal val="#ppt_y"/>
                                          </p:val>
                                        </p:tav>
                                        <p:tav tm="100000">
                                          <p:val>
                                            <p:strVal val="#ppt_y"/>
                                          </p:val>
                                        </p:tav>
                                      </p:tavLst>
                                    </p:anim>
                                    <p:animEffect transition="in" filter="fade">
                                      <p:cBhvr>
                                        <p:cTn id="11" dur="500"/>
                                        <p:tgtEl>
                                          <p:spTgt spid="28160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54" presetClass="entr" presetSubtype="0" accel="100000" fill="hold" grpId="0" nodeType="clickEffect">
                                  <p:stCondLst>
                                    <p:cond delay="0"/>
                                  </p:stCondLst>
                                  <p:childTnLst>
                                    <p:set>
                                      <p:cBhvr>
                                        <p:cTn id="15" dur="1" fill="hold">
                                          <p:stCondLst>
                                            <p:cond delay="0"/>
                                          </p:stCondLst>
                                        </p:cTn>
                                        <p:tgtEl>
                                          <p:spTgt spid="281603">
                                            <p:txEl>
                                              <p:pRg st="1" end="1"/>
                                            </p:txEl>
                                          </p:spTgt>
                                        </p:tgtEl>
                                        <p:attrNameLst>
                                          <p:attrName>style.visibility</p:attrName>
                                        </p:attrNameLst>
                                      </p:cBhvr>
                                      <p:to>
                                        <p:strVal val="visible"/>
                                      </p:to>
                                    </p:set>
                                    <p:anim calcmode="lin" valueType="num">
                                      <p:cBhvr>
                                        <p:cTn id="16" dur="500" fill="hold"/>
                                        <p:tgtEl>
                                          <p:spTgt spid="281603">
                                            <p:txEl>
                                              <p:pRg st="1" end="1"/>
                                            </p:txEl>
                                          </p:spTgt>
                                        </p:tgtEl>
                                        <p:attrNameLst>
                                          <p:attrName>ppt_w</p:attrName>
                                        </p:attrNameLst>
                                      </p:cBhvr>
                                      <p:tavLst>
                                        <p:tav tm="0">
                                          <p:val>
                                            <p:strVal val="#ppt_w*0.05"/>
                                          </p:val>
                                        </p:tav>
                                        <p:tav tm="100000">
                                          <p:val>
                                            <p:strVal val="#ppt_w"/>
                                          </p:val>
                                        </p:tav>
                                      </p:tavLst>
                                    </p:anim>
                                    <p:anim calcmode="lin" valueType="num">
                                      <p:cBhvr>
                                        <p:cTn id="17" dur="500" fill="hold"/>
                                        <p:tgtEl>
                                          <p:spTgt spid="281603">
                                            <p:txEl>
                                              <p:pRg st="1" end="1"/>
                                            </p:txEl>
                                          </p:spTgt>
                                        </p:tgtEl>
                                        <p:attrNameLst>
                                          <p:attrName>ppt_h</p:attrName>
                                        </p:attrNameLst>
                                      </p:cBhvr>
                                      <p:tavLst>
                                        <p:tav tm="0">
                                          <p:val>
                                            <p:strVal val="#ppt_h"/>
                                          </p:val>
                                        </p:tav>
                                        <p:tav tm="100000">
                                          <p:val>
                                            <p:strVal val="#ppt_h"/>
                                          </p:val>
                                        </p:tav>
                                      </p:tavLst>
                                    </p:anim>
                                    <p:anim calcmode="lin" valueType="num">
                                      <p:cBhvr>
                                        <p:cTn id="18" dur="500" fill="hold"/>
                                        <p:tgtEl>
                                          <p:spTgt spid="281603">
                                            <p:txEl>
                                              <p:pRg st="1" end="1"/>
                                            </p:txEl>
                                          </p:spTgt>
                                        </p:tgtEl>
                                        <p:attrNameLst>
                                          <p:attrName>ppt_x</p:attrName>
                                        </p:attrNameLst>
                                      </p:cBhvr>
                                      <p:tavLst>
                                        <p:tav tm="0">
                                          <p:val>
                                            <p:strVal val="#ppt_x-.2"/>
                                          </p:val>
                                        </p:tav>
                                        <p:tav tm="100000">
                                          <p:val>
                                            <p:strVal val="#ppt_x"/>
                                          </p:val>
                                        </p:tav>
                                      </p:tavLst>
                                    </p:anim>
                                    <p:anim calcmode="lin" valueType="num">
                                      <p:cBhvr>
                                        <p:cTn id="19" dur="500" fill="hold"/>
                                        <p:tgtEl>
                                          <p:spTgt spid="281603">
                                            <p:txEl>
                                              <p:pRg st="1" end="1"/>
                                            </p:txEl>
                                          </p:spTgt>
                                        </p:tgtEl>
                                        <p:attrNameLst>
                                          <p:attrName>ppt_y</p:attrName>
                                        </p:attrNameLst>
                                      </p:cBhvr>
                                      <p:tavLst>
                                        <p:tav tm="0">
                                          <p:val>
                                            <p:strVal val="#ppt_y"/>
                                          </p:val>
                                        </p:tav>
                                        <p:tav tm="100000">
                                          <p:val>
                                            <p:strVal val="#ppt_y"/>
                                          </p:val>
                                        </p:tav>
                                      </p:tavLst>
                                    </p:anim>
                                    <p:animEffect transition="in" filter="fade">
                                      <p:cBhvr>
                                        <p:cTn id="20" dur="500"/>
                                        <p:tgtEl>
                                          <p:spTgt spid="281603">
                                            <p:txEl>
                                              <p:pRg st="1" end="1"/>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54" presetClass="entr" presetSubtype="0" accel="100000" fill="hold" grpId="0" nodeType="clickEffect">
                                  <p:stCondLst>
                                    <p:cond delay="0"/>
                                  </p:stCondLst>
                                  <p:childTnLst>
                                    <p:set>
                                      <p:cBhvr>
                                        <p:cTn id="24" dur="1" fill="hold">
                                          <p:stCondLst>
                                            <p:cond delay="0"/>
                                          </p:stCondLst>
                                        </p:cTn>
                                        <p:tgtEl>
                                          <p:spTgt spid="281603">
                                            <p:txEl>
                                              <p:pRg st="2" end="2"/>
                                            </p:txEl>
                                          </p:spTgt>
                                        </p:tgtEl>
                                        <p:attrNameLst>
                                          <p:attrName>style.visibility</p:attrName>
                                        </p:attrNameLst>
                                      </p:cBhvr>
                                      <p:to>
                                        <p:strVal val="visible"/>
                                      </p:to>
                                    </p:set>
                                    <p:anim calcmode="lin" valueType="num">
                                      <p:cBhvr>
                                        <p:cTn id="25" dur="500" fill="hold"/>
                                        <p:tgtEl>
                                          <p:spTgt spid="281603">
                                            <p:txEl>
                                              <p:pRg st="2" end="2"/>
                                            </p:txEl>
                                          </p:spTgt>
                                        </p:tgtEl>
                                        <p:attrNameLst>
                                          <p:attrName>ppt_w</p:attrName>
                                        </p:attrNameLst>
                                      </p:cBhvr>
                                      <p:tavLst>
                                        <p:tav tm="0">
                                          <p:val>
                                            <p:strVal val="#ppt_w*0.05"/>
                                          </p:val>
                                        </p:tav>
                                        <p:tav tm="100000">
                                          <p:val>
                                            <p:strVal val="#ppt_w"/>
                                          </p:val>
                                        </p:tav>
                                      </p:tavLst>
                                    </p:anim>
                                    <p:anim calcmode="lin" valueType="num">
                                      <p:cBhvr>
                                        <p:cTn id="26" dur="500" fill="hold"/>
                                        <p:tgtEl>
                                          <p:spTgt spid="281603">
                                            <p:txEl>
                                              <p:pRg st="2" end="2"/>
                                            </p:txEl>
                                          </p:spTgt>
                                        </p:tgtEl>
                                        <p:attrNameLst>
                                          <p:attrName>ppt_h</p:attrName>
                                        </p:attrNameLst>
                                      </p:cBhvr>
                                      <p:tavLst>
                                        <p:tav tm="0">
                                          <p:val>
                                            <p:strVal val="#ppt_h"/>
                                          </p:val>
                                        </p:tav>
                                        <p:tav tm="100000">
                                          <p:val>
                                            <p:strVal val="#ppt_h"/>
                                          </p:val>
                                        </p:tav>
                                      </p:tavLst>
                                    </p:anim>
                                    <p:anim calcmode="lin" valueType="num">
                                      <p:cBhvr>
                                        <p:cTn id="27" dur="500" fill="hold"/>
                                        <p:tgtEl>
                                          <p:spTgt spid="281603">
                                            <p:txEl>
                                              <p:pRg st="2" end="2"/>
                                            </p:txEl>
                                          </p:spTgt>
                                        </p:tgtEl>
                                        <p:attrNameLst>
                                          <p:attrName>ppt_x</p:attrName>
                                        </p:attrNameLst>
                                      </p:cBhvr>
                                      <p:tavLst>
                                        <p:tav tm="0">
                                          <p:val>
                                            <p:strVal val="#ppt_x-.2"/>
                                          </p:val>
                                        </p:tav>
                                        <p:tav tm="100000">
                                          <p:val>
                                            <p:strVal val="#ppt_x"/>
                                          </p:val>
                                        </p:tav>
                                      </p:tavLst>
                                    </p:anim>
                                    <p:anim calcmode="lin" valueType="num">
                                      <p:cBhvr>
                                        <p:cTn id="28" dur="500" fill="hold"/>
                                        <p:tgtEl>
                                          <p:spTgt spid="281603">
                                            <p:txEl>
                                              <p:pRg st="2" end="2"/>
                                            </p:txEl>
                                          </p:spTgt>
                                        </p:tgtEl>
                                        <p:attrNameLst>
                                          <p:attrName>ppt_y</p:attrName>
                                        </p:attrNameLst>
                                      </p:cBhvr>
                                      <p:tavLst>
                                        <p:tav tm="0">
                                          <p:val>
                                            <p:strVal val="#ppt_y"/>
                                          </p:val>
                                        </p:tav>
                                        <p:tav tm="100000">
                                          <p:val>
                                            <p:strVal val="#ppt_y"/>
                                          </p:val>
                                        </p:tav>
                                      </p:tavLst>
                                    </p:anim>
                                    <p:animEffect transition="in" filter="fade">
                                      <p:cBhvr>
                                        <p:cTn id="29" dur="500"/>
                                        <p:tgtEl>
                                          <p:spTgt spid="28160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4" presetClass="entr" presetSubtype="0" accel="100000" fill="hold" grpId="0" nodeType="clickEffect">
                                  <p:stCondLst>
                                    <p:cond delay="0"/>
                                  </p:stCondLst>
                                  <p:childTnLst>
                                    <p:set>
                                      <p:cBhvr>
                                        <p:cTn id="33" dur="1" fill="hold">
                                          <p:stCondLst>
                                            <p:cond delay="0"/>
                                          </p:stCondLst>
                                        </p:cTn>
                                        <p:tgtEl>
                                          <p:spTgt spid="281603">
                                            <p:txEl>
                                              <p:pRg st="3" end="3"/>
                                            </p:txEl>
                                          </p:spTgt>
                                        </p:tgtEl>
                                        <p:attrNameLst>
                                          <p:attrName>style.visibility</p:attrName>
                                        </p:attrNameLst>
                                      </p:cBhvr>
                                      <p:to>
                                        <p:strVal val="visible"/>
                                      </p:to>
                                    </p:set>
                                    <p:anim calcmode="lin" valueType="num">
                                      <p:cBhvr>
                                        <p:cTn id="34" dur="500" fill="hold"/>
                                        <p:tgtEl>
                                          <p:spTgt spid="281603">
                                            <p:txEl>
                                              <p:pRg st="3" end="3"/>
                                            </p:txEl>
                                          </p:spTgt>
                                        </p:tgtEl>
                                        <p:attrNameLst>
                                          <p:attrName>ppt_w</p:attrName>
                                        </p:attrNameLst>
                                      </p:cBhvr>
                                      <p:tavLst>
                                        <p:tav tm="0">
                                          <p:val>
                                            <p:strVal val="#ppt_w*0.05"/>
                                          </p:val>
                                        </p:tav>
                                        <p:tav tm="100000">
                                          <p:val>
                                            <p:strVal val="#ppt_w"/>
                                          </p:val>
                                        </p:tav>
                                      </p:tavLst>
                                    </p:anim>
                                    <p:anim calcmode="lin" valueType="num">
                                      <p:cBhvr>
                                        <p:cTn id="35" dur="500" fill="hold"/>
                                        <p:tgtEl>
                                          <p:spTgt spid="281603">
                                            <p:txEl>
                                              <p:pRg st="3" end="3"/>
                                            </p:txEl>
                                          </p:spTgt>
                                        </p:tgtEl>
                                        <p:attrNameLst>
                                          <p:attrName>ppt_h</p:attrName>
                                        </p:attrNameLst>
                                      </p:cBhvr>
                                      <p:tavLst>
                                        <p:tav tm="0">
                                          <p:val>
                                            <p:strVal val="#ppt_h"/>
                                          </p:val>
                                        </p:tav>
                                        <p:tav tm="100000">
                                          <p:val>
                                            <p:strVal val="#ppt_h"/>
                                          </p:val>
                                        </p:tav>
                                      </p:tavLst>
                                    </p:anim>
                                    <p:anim calcmode="lin" valueType="num">
                                      <p:cBhvr>
                                        <p:cTn id="36" dur="500" fill="hold"/>
                                        <p:tgtEl>
                                          <p:spTgt spid="281603">
                                            <p:txEl>
                                              <p:pRg st="3" end="3"/>
                                            </p:txEl>
                                          </p:spTgt>
                                        </p:tgtEl>
                                        <p:attrNameLst>
                                          <p:attrName>ppt_x</p:attrName>
                                        </p:attrNameLst>
                                      </p:cBhvr>
                                      <p:tavLst>
                                        <p:tav tm="0">
                                          <p:val>
                                            <p:strVal val="#ppt_x-.2"/>
                                          </p:val>
                                        </p:tav>
                                        <p:tav tm="100000">
                                          <p:val>
                                            <p:strVal val="#ppt_x"/>
                                          </p:val>
                                        </p:tav>
                                      </p:tavLst>
                                    </p:anim>
                                    <p:anim calcmode="lin" valueType="num">
                                      <p:cBhvr>
                                        <p:cTn id="37" dur="500" fill="hold"/>
                                        <p:tgtEl>
                                          <p:spTgt spid="281603">
                                            <p:txEl>
                                              <p:pRg st="3" end="3"/>
                                            </p:txEl>
                                          </p:spTgt>
                                        </p:tgtEl>
                                        <p:attrNameLst>
                                          <p:attrName>ppt_y</p:attrName>
                                        </p:attrNameLst>
                                      </p:cBhvr>
                                      <p:tavLst>
                                        <p:tav tm="0">
                                          <p:val>
                                            <p:strVal val="#ppt_y"/>
                                          </p:val>
                                        </p:tav>
                                        <p:tav tm="100000">
                                          <p:val>
                                            <p:strVal val="#ppt_y"/>
                                          </p:val>
                                        </p:tav>
                                      </p:tavLst>
                                    </p:anim>
                                    <p:animEffect transition="in" filter="fade">
                                      <p:cBhvr>
                                        <p:cTn id="38" dur="500"/>
                                        <p:tgtEl>
                                          <p:spTgt spid="281603">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54" presetClass="entr" presetSubtype="0" accel="100000" fill="hold" grpId="0" nodeType="clickEffect">
                                  <p:stCondLst>
                                    <p:cond delay="0"/>
                                  </p:stCondLst>
                                  <p:childTnLst>
                                    <p:set>
                                      <p:cBhvr>
                                        <p:cTn id="42" dur="1" fill="hold">
                                          <p:stCondLst>
                                            <p:cond delay="0"/>
                                          </p:stCondLst>
                                        </p:cTn>
                                        <p:tgtEl>
                                          <p:spTgt spid="281603">
                                            <p:txEl>
                                              <p:pRg st="4" end="4"/>
                                            </p:txEl>
                                          </p:spTgt>
                                        </p:tgtEl>
                                        <p:attrNameLst>
                                          <p:attrName>style.visibility</p:attrName>
                                        </p:attrNameLst>
                                      </p:cBhvr>
                                      <p:to>
                                        <p:strVal val="visible"/>
                                      </p:to>
                                    </p:set>
                                    <p:anim calcmode="lin" valueType="num">
                                      <p:cBhvr>
                                        <p:cTn id="43" dur="500" fill="hold"/>
                                        <p:tgtEl>
                                          <p:spTgt spid="281603">
                                            <p:txEl>
                                              <p:pRg st="4" end="4"/>
                                            </p:txEl>
                                          </p:spTgt>
                                        </p:tgtEl>
                                        <p:attrNameLst>
                                          <p:attrName>ppt_w</p:attrName>
                                        </p:attrNameLst>
                                      </p:cBhvr>
                                      <p:tavLst>
                                        <p:tav tm="0">
                                          <p:val>
                                            <p:strVal val="#ppt_w*0.05"/>
                                          </p:val>
                                        </p:tav>
                                        <p:tav tm="100000">
                                          <p:val>
                                            <p:strVal val="#ppt_w"/>
                                          </p:val>
                                        </p:tav>
                                      </p:tavLst>
                                    </p:anim>
                                    <p:anim calcmode="lin" valueType="num">
                                      <p:cBhvr>
                                        <p:cTn id="44" dur="500" fill="hold"/>
                                        <p:tgtEl>
                                          <p:spTgt spid="281603">
                                            <p:txEl>
                                              <p:pRg st="4" end="4"/>
                                            </p:txEl>
                                          </p:spTgt>
                                        </p:tgtEl>
                                        <p:attrNameLst>
                                          <p:attrName>ppt_h</p:attrName>
                                        </p:attrNameLst>
                                      </p:cBhvr>
                                      <p:tavLst>
                                        <p:tav tm="0">
                                          <p:val>
                                            <p:strVal val="#ppt_h"/>
                                          </p:val>
                                        </p:tav>
                                        <p:tav tm="100000">
                                          <p:val>
                                            <p:strVal val="#ppt_h"/>
                                          </p:val>
                                        </p:tav>
                                      </p:tavLst>
                                    </p:anim>
                                    <p:anim calcmode="lin" valueType="num">
                                      <p:cBhvr>
                                        <p:cTn id="45" dur="500" fill="hold"/>
                                        <p:tgtEl>
                                          <p:spTgt spid="281603">
                                            <p:txEl>
                                              <p:pRg st="4" end="4"/>
                                            </p:txEl>
                                          </p:spTgt>
                                        </p:tgtEl>
                                        <p:attrNameLst>
                                          <p:attrName>ppt_x</p:attrName>
                                        </p:attrNameLst>
                                      </p:cBhvr>
                                      <p:tavLst>
                                        <p:tav tm="0">
                                          <p:val>
                                            <p:strVal val="#ppt_x-.2"/>
                                          </p:val>
                                        </p:tav>
                                        <p:tav tm="100000">
                                          <p:val>
                                            <p:strVal val="#ppt_x"/>
                                          </p:val>
                                        </p:tav>
                                      </p:tavLst>
                                    </p:anim>
                                    <p:anim calcmode="lin" valueType="num">
                                      <p:cBhvr>
                                        <p:cTn id="46" dur="500" fill="hold"/>
                                        <p:tgtEl>
                                          <p:spTgt spid="281603">
                                            <p:txEl>
                                              <p:pRg st="4" end="4"/>
                                            </p:txEl>
                                          </p:spTgt>
                                        </p:tgtEl>
                                        <p:attrNameLst>
                                          <p:attrName>ppt_y</p:attrName>
                                        </p:attrNameLst>
                                      </p:cBhvr>
                                      <p:tavLst>
                                        <p:tav tm="0">
                                          <p:val>
                                            <p:strVal val="#ppt_y"/>
                                          </p:val>
                                        </p:tav>
                                        <p:tav tm="100000">
                                          <p:val>
                                            <p:strVal val="#ppt_y"/>
                                          </p:val>
                                        </p:tav>
                                      </p:tavLst>
                                    </p:anim>
                                    <p:animEffect transition="in" filter="fade">
                                      <p:cBhvr>
                                        <p:cTn id="47" dur="500"/>
                                        <p:tgtEl>
                                          <p:spTgt spid="281603">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4" presetClass="entr" presetSubtype="0" accel="100000" fill="hold" grpId="0" nodeType="clickEffect">
                                  <p:stCondLst>
                                    <p:cond delay="0"/>
                                  </p:stCondLst>
                                  <p:childTnLst>
                                    <p:set>
                                      <p:cBhvr>
                                        <p:cTn id="51" dur="1" fill="hold">
                                          <p:stCondLst>
                                            <p:cond delay="0"/>
                                          </p:stCondLst>
                                        </p:cTn>
                                        <p:tgtEl>
                                          <p:spTgt spid="281603">
                                            <p:txEl>
                                              <p:pRg st="5" end="5"/>
                                            </p:txEl>
                                          </p:spTgt>
                                        </p:tgtEl>
                                        <p:attrNameLst>
                                          <p:attrName>style.visibility</p:attrName>
                                        </p:attrNameLst>
                                      </p:cBhvr>
                                      <p:to>
                                        <p:strVal val="visible"/>
                                      </p:to>
                                    </p:set>
                                    <p:anim calcmode="lin" valueType="num">
                                      <p:cBhvr>
                                        <p:cTn id="52" dur="500" fill="hold"/>
                                        <p:tgtEl>
                                          <p:spTgt spid="281603">
                                            <p:txEl>
                                              <p:pRg st="5" end="5"/>
                                            </p:txEl>
                                          </p:spTgt>
                                        </p:tgtEl>
                                        <p:attrNameLst>
                                          <p:attrName>ppt_w</p:attrName>
                                        </p:attrNameLst>
                                      </p:cBhvr>
                                      <p:tavLst>
                                        <p:tav tm="0">
                                          <p:val>
                                            <p:strVal val="#ppt_w*0.05"/>
                                          </p:val>
                                        </p:tav>
                                        <p:tav tm="100000">
                                          <p:val>
                                            <p:strVal val="#ppt_w"/>
                                          </p:val>
                                        </p:tav>
                                      </p:tavLst>
                                    </p:anim>
                                    <p:anim calcmode="lin" valueType="num">
                                      <p:cBhvr>
                                        <p:cTn id="53" dur="500" fill="hold"/>
                                        <p:tgtEl>
                                          <p:spTgt spid="281603">
                                            <p:txEl>
                                              <p:pRg st="5" end="5"/>
                                            </p:txEl>
                                          </p:spTgt>
                                        </p:tgtEl>
                                        <p:attrNameLst>
                                          <p:attrName>ppt_h</p:attrName>
                                        </p:attrNameLst>
                                      </p:cBhvr>
                                      <p:tavLst>
                                        <p:tav tm="0">
                                          <p:val>
                                            <p:strVal val="#ppt_h"/>
                                          </p:val>
                                        </p:tav>
                                        <p:tav tm="100000">
                                          <p:val>
                                            <p:strVal val="#ppt_h"/>
                                          </p:val>
                                        </p:tav>
                                      </p:tavLst>
                                    </p:anim>
                                    <p:anim calcmode="lin" valueType="num">
                                      <p:cBhvr>
                                        <p:cTn id="54" dur="500" fill="hold"/>
                                        <p:tgtEl>
                                          <p:spTgt spid="281603">
                                            <p:txEl>
                                              <p:pRg st="5" end="5"/>
                                            </p:txEl>
                                          </p:spTgt>
                                        </p:tgtEl>
                                        <p:attrNameLst>
                                          <p:attrName>ppt_x</p:attrName>
                                        </p:attrNameLst>
                                      </p:cBhvr>
                                      <p:tavLst>
                                        <p:tav tm="0">
                                          <p:val>
                                            <p:strVal val="#ppt_x-.2"/>
                                          </p:val>
                                        </p:tav>
                                        <p:tav tm="100000">
                                          <p:val>
                                            <p:strVal val="#ppt_x"/>
                                          </p:val>
                                        </p:tav>
                                      </p:tavLst>
                                    </p:anim>
                                    <p:anim calcmode="lin" valueType="num">
                                      <p:cBhvr>
                                        <p:cTn id="55" dur="500" fill="hold"/>
                                        <p:tgtEl>
                                          <p:spTgt spid="281603">
                                            <p:txEl>
                                              <p:pRg st="5" end="5"/>
                                            </p:txEl>
                                          </p:spTgt>
                                        </p:tgtEl>
                                        <p:attrNameLst>
                                          <p:attrName>ppt_y</p:attrName>
                                        </p:attrNameLst>
                                      </p:cBhvr>
                                      <p:tavLst>
                                        <p:tav tm="0">
                                          <p:val>
                                            <p:strVal val="#ppt_y"/>
                                          </p:val>
                                        </p:tav>
                                        <p:tav tm="100000">
                                          <p:val>
                                            <p:strVal val="#ppt_y"/>
                                          </p:val>
                                        </p:tav>
                                      </p:tavLst>
                                    </p:anim>
                                    <p:animEffect transition="in" filter="fade">
                                      <p:cBhvr>
                                        <p:cTn id="56" dur="500"/>
                                        <p:tgtEl>
                                          <p:spTgt spid="2816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160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a:extLst>
              <a:ext uri="{FF2B5EF4-FFF2-40B4-BE49-F238E27FC236}">
                <a16:creationId xmlns:a16="http://schemas.microsoft.com/office/drawing/2014/main" id="{906DE770-73F8-5F43-82AF-86CCC7C54BF5}"/>
              </a:ext>
            </a:extLst>
          </p:cNvPr>
          <p:cNvSpPr>
            <a:spLocks noGrp="1" noChangeArrowheads="1"/>
          </p:cNvSpPr>
          <p:nvPr>
            <p:ph type="title" idx="4294967295"/>
          </p:nvPr>
        </p:nvSpPr>
        <p:spPr>
          <a:xfrm>
            <a:off x="1046415" y="169135"/>
            <a:ext cx="9144000" cy="914400"/>
          </a:xfrm>
        </p:spPr>
        <p:txBody>
          <a:bodyPr>
            <a:normAutofit fontScale="90000"/>
          </a:bodyPr>
          <a:lstStyle/>
          <a:p>
            <a:pPr algn="ctr">
              <a:defRPr/>
            </a:pPr>
            <a:r>
              <a:rPr lang="en-GB" altLang="en-US" sz="4400" i="1" dirty="0">
                <a:solidFill>
                  <a:schemeClr val="tx2">
                    <a:satMod val="200000"/>
                  </a:schemeClr>
                </a:solidFill>
                <a:latin typeface="Calibri" panose="020F0502020204030204" pitchFamily="34" charset="0"/>
              </a:rPr>
              <a:t>S 76 CJIA ss 5A and 8A – 8F</a:t>
            </a:r>
            <a:br>
              <a:rPr lang="en-GB" altLang="en-US" sz="4400" i="1" dirty="0">
                <a:solidFill>
                  <a:schemeClr val="tx2">
                    <a:satMod val="200000"/>
                  </a:schemeClr>
                </a:solidFill>
                <a:latin typeface="Calibri" panose="020F0502020204030204" pitchFamily="34" charset="0"/>
              </a:rPr>
            </a:br>
            <a:r>
              <a:rPr lang="en-GB" altLang="en-US" sz="4400" i="1" dirty="0">
                <a:solidFill>
                  <a:schemeClr val="tx2">
                    <a:satMod val="200000"/>
                  </a:schemeClr>
                </a:solidFill>
                <a:latin typeface="Calibri" panose="020F0502020204030204" pitchFamily="34" charset="0"/>
              </a:rPr>
              <a:t>“Householder” cases</a:t>
            </a:r>
            <a:endParaRPr lang="en-US" altLang="en-US" sz="4400" i="1" dirty="0">
              <a:solidFill>
                <a:schemeClr val="tx2">
                  <a:satMod val="200000"/>
                </a:schemeClr>
              </a:solidFill>
              <a:latin typeface="Calibri" panose="020F0502020204030204" pitchFamily="34" charset="0"/>
            </a:endParaRPr>
          </a:p>
        </p:txBody>
      </p:sp>
      <p:sp>
        <p:nvSpPr>
          <p:cNvPr id="281603" name="Rectangle 3">
            <a:extLst>
              <a:ext uri="{FF2B5EF4-FFF2-40B4-BE49-F238E27FC236}">
                <a16:creationId xmlns:a16="http://schemas.microsoft.com/office/drawing/2014/main" id="{0256E0A2-36B8-CE4E-920C-1CA8A3BA8A26}"/>
              </a:ext>
            </a:extLst>
          </p:cNvPr>
          <p:cNvSpPr>
            <a:spLocks noGrp="1" noChangeArrowheads="1"/>
          </p:cNvSpPr>
          <p:nvPr>
            <p:ph idx="4294967295"/>
          </p:nvPr>
        </p:nvSpPr>
        <p:spPr>
          <a:xfrm>
            <a:off x="556961" y="1740366"/>
            <a:ext cx="8738468" cy="4530725"/>
          </a:xfrm>
        </p:spPr>
        <p:txBody>
          <a:bodyPr>
            <a:normAutofit lnSpcReduction="10000"/>
          </a:bodyPr>
          <a:lstStyle/>
          <a:p>
            <a:pPr marL="0" indent="0" eaLnBrk="1" hangingPunct="1">
              <a:lnSpc>
                <a:spcPct val="120000"/>
              </a:lnSpc>
              <a:buNone/>
            </a:pPr>
            <a:r>
              <a:rPr lang="en-GB" altLang="en-US" sz="2400" dirty="0"/>
              <a:t>….ss 8A : Where, the force is used by D while in… a building that is a dwelling, and D believed V to be in or entering the </a:t>
            </a:r>
            <a:r>
              <a:rPr lang="en-GB" altLang="en-US" sz="2400" dirty="0" err="1"/>
              <a:t>builsind</a:t>
            </a:r>
            <a:r>
              <a:rPr lang="en-GB" altLang="en-US" sz="2400" dirty="0"/>
              <a:t> as a trespasser and D is not a trespasser</a:t>
            </a:r>
          </a:p>
          <a:p>
            <a:pPr marL="0" indent="0" eaLnBrk="1" hangingPunct="1">
              <a:lnSpc>
                <a:spcPct val="120000"/>
              </a:lnSpc>
              <a:buNone/>
            </a:pPr>
            <a:endParaRPr lang="en-GB" altLang="en-US" sz="2400" dirty="0"/>
          </a:p>
          <a:p>
            <a:pPr marL="0" indent="0" eaLnBrk="1" hangingPunct="1">
              <a:lnSpc>
                <a:spcPct val="120000"/>
              </a:lnSpc>
              <a:buNone/>
            </a:pPr>
            <a:r>
              <a:rPr lang="en-GB" altLang="en-US" sz="2400" dirty="0"/>
              <a:t>… the degree of force used by D is not to be regarded as having been reasonable in the circumstances as D believed them to be if it was grossly disproportionate in those circumstances..”</a:t>
            </a:r>
          </a:p>
          <a:p>
            <a:pPr eaLnBrk="1" hangingPunct="1">
              <a:lnSpc>
                <a:spcPct val="120000"/>
              </a:lnSpc>
            </a:pPr>
            <a:r>
              <a:rPr lang="en-GB" altLang="en-US" sz="2400" dirty="0"/>
              <a:t>Sec of State for Justice (on application of </a:t>
            </a:r>
            <a:r>
              <a:rPr lang="en-GB" altLang="en-US" sz="2400" dirty="0" err="1"/>
              <a:t>Denby</a:t>
            </a:r>
            <a:r>
              <a:rPr lang="en-GB" altLang="en-US" sz="2400" dirty="0"/>
              <a:t> Collins) (2016) provides guidance.</a:t>
            </a:r>
          </a:p>
          <a:p>
            <a:pPr eaLnBrk="1" hangingPunct="1">
              <a:lnSpc>
                <a:spcPct val="120000"/>
              </a:lnSpc>
            </a:pPr>
            <a:endParaRPr lang="en-US" altLang="en-US" dirty="0"/>
          </a:p>
        </p:txBody>
      </p:sp>
    </p:spTree>
    <p:extLst>
      <p:ext uri="{BB962C8B-B14F-4D97-AF65-F5344CB8AC3E}">
        <p14:creationId xmlns:p14="http://schemas.microsoft.com/office/powerpoint/2010/main" val="2581788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4" presetClass="entr" presetSubtype="0" accel="100000" fill="hold" grpId="0" nodeType="clickEffect">
                                  <p:stCondLst>
                                    <p:cond delay="0"/>
                                  </p:stCondLst>
                                  <p:childTnLst>
                                    <p:set>
                                      <p:cBhvr>
                                        <p:cTn id="6" dur="1" fill="hold">
                                          <p:stCondLst>
                                            <p:cond delay="0"/>
                                          </p:stCondLst>
                                        </p:cTn>
                                        <p:tgtEl>
                                          <p:spTgt spid="281603">
                                            <p:txEl>
                                              <p:pRg st="0" end="0"/>
                                            </p:txEl>
                                          </p:spTgt>
                                        </p:tgtEl>
                                        <p:attrNameLst>
                                          <p:attrName>style.visibility</p:attrName>
                                        </p:attrNameLst>
                                      </p:cBhvr>
                                      <p:to>
                                        <p:strVal val="visible"/>
                                      </p:to>
                                    </p:set>
                                    <p:anim calcmode="lin" valueType="num">
                                      <p:cBhvr>
                                        <p:cTn id="7" dur="500" fill="hold"/>
                                        <p:tgtEl>
                                          <p:spTgt spid="281603">
                                            <p:txEl>
                                              <p:pRg st="0" end="0"/>
                                            </p:txEl>
                                          </p:spTgt>
                                        </p:tgtEl>
                                        <p:attrNameLst>
                                          <p:attrName>ppt_w</p:attrName>
                                        </p:attrNameLst>
                                      </p:cBhvr>
                                      <p:tavLst>
                                        <p:tav tm="0">
                                          <p:val>
                                            <p:strVal val="#ppt_w*0.05"/>
                                          </p:val>
                                        </p:tav>
                                        <p:tav tm="100000">
                                          <p:val>
                                            <p:strVal val="#ppt_w"/>
                                          </p:val>
                                        </p:tav>
                                      </p:tavLst>
                                    </p:anim>
                                    <p:anim calcmode="lin" valueType="num">
                                      <p:cBhvr>
                                        <p:cTn id="8" dur="500" fill="hold"/>
                                        <p:tgtEl>
                                          <p:spTgt spid="281603">
                                            <p:txEl>
                                              <p:pRg st="0" end="0"/>
                                            </p:txEl>
                                          </p:spTgt>
                                        </p:tgtEl>
                                        <p:attrNameLst>
                                          <p:attrName>ppt_h</p:attrName>
                                        </p:attrNameLst>
                                      </p:cBhvr>
                                      <p:tavLst>
                                        <p:tav tm="0">
                                          <p:val>
                                            <p:strVal val="#ppt_h"/>
                                          </p:val>
                                        </p:tav>
                                        <p:tav tm="100000">
                                          <p:val>
                                            <p:strVal val="#ppt_h"/>
                                          </p:val>
                                        </p:tav>
                                      </p:tavLst>
                                    </p:anim>
                                    <p:anim calcmode="lin" valueType="num">
                                      <p:cBhvr>
                                        <p:cTn id="9" dur="500" fill="hold"/>
                                        <p:tgtEl>
                                          <p:spTgt spid="281603">
                                            <p:txEl>
                                              <p:pRg st="0" end="0"/>
                                            </p:txEl>
                                          </p:spTgt>
                                        </p:tgtEl>
                                        <p:attrNameLst>
                                          <p:attrName>ppt_x</p:attrName>
                                        </p:attrNameLst>
                                      </p:cBhvr>
                                      <p:tavLst>
                                        <p:tav tm="0">
                                          <p:val>
                                            <p:strVal val="#ppt_x-.2"/>
                                          </p:val>
                                        </p:tav>
                                        <p:tav tm="100000">
                                          <p:val>
                                            <p:strVal val="#ppt_x"/>
                                          </p:val>
                                        </p:tav>
                                      </p:tavLst>
                                    </p:anim>
                                    <p:anim calcmode="lin" valueType="num">
                                      <p:cBhvr>
                                        <p:cTn id="10" dur="500" fill="hold"/>
                                        <p:tgtEl>
                                          <p:spTgt spid="281603">
                                            <p:txEl>
                                              <p:pRg st="0" end="0"/>
                                            </p:txEl>
                                          </p:spTgt>
                                        </p:tgtEl>
                                        <p:attrNameLst>
                                          <p:attrName>ppt_y</p:attrName>
                                        </p:attrNameLst>
                                      </p:cBhvr>
                                      <p:tavLst>
                                        <p:tav tm="0">
                                          <p:val>
                                            <p:strVal val="#ppt_y"/>
                                          </p:val>
                                        </p:tav>
                                        <p:tav tm="100000">
                                          <p:val>
                                            <p:strVal val="#ppt_y"/>
                                          </p:val>
                                        </p:tav>
                                      </p:tavLst>
                                    </p:anim>
                                    <p:animEffect transition="in" filter="fade">
                                      <p:cBhvr>
                                        <p:cTn id="11" dur="500"/>
                                        <p:tgtEl>
                                          <p:spTgt spid="28160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54" presetClass="entr" presetSubtype="0" accel="100000" fill="hold" grpId="0" nodeType="clickEffect">
                                  <p:stCondLst>
                                    <p:cond delay="0"/>
                                  </p:stCondLst>
                                  <p:childTnLst>
                                    <p:set>
                                      <p:cBhvr>
                                        <p:cTn id="15" dur="1" fill="hold">
                                          <p:stCondLst>
                                            <p:cond delay="0"/>
                                          </p:stCondLst>
                                        </p:cTn>
                                        <p:tgtEl>
                                          <p:spTgt spid="281603">
                                            <p:txEl>
                                              <p:pRg st="2" end="2"/>
                                            </p:txEl>
                                          </p:spTgt>
                                        </p:tgtEl>
                                        <p:attrNameLst>
                                          <p:attrName>style.visibility</p:attrName>
                                        </p:attrNameLst>
                                      </p:cBhvr>
                                      <p:to>
                                        <p:strVal val="visible"/>
                                      </p:to>
                                    </p:set>
                                    <p:anim calcmode="lin" valueType="num">
                                      <p:cBhvr>
                                        <p:cTn id="16" dur="500" fill="hold"/>
                                        <p:tgtEl>
                                          <p:spTgt spid="281603">
                                            <p:txEl>
                                              <p:pRg st="2" end="2"/>
                                            </p:txEl>
                                          </p:spTgt>
                                        </p:tgtEl>
                                        <p:attrNameLst>
                                          <p:attrName>ppt_w</p:attrName>
                                        </p:attrNameLst>
                                      </p:cBhvr>
                                      <p:tavLst>
                                        <p:tav tm="0">
                                          <p:val>
                                            <p:strVal val="#ppt_w*0.05"/>
                                          </p:val>
                                        </p:tav>
                                        <p:tav tm="100000">
                                          <p:val>
                                            <p:strVal val="#ppt_w"/>
                                          </p:val>
                                        </p:tav>
                                      </p:tavLst>
                                    </p:anim>
                                    <p:anim calcmode="lin" valueType="num">
                                      <p:cBhvr>
                                        <p:cTn id="17" dur="500" fill="hold"/>
                                        <p:tgtEl>
                                          <p:spTgt spid="281603">
                                            <p:txEl>
                                              <p:pRg st="2" end="2"/>
                                            </p:txEl>
                                          </p:spTgt>
                                        </p:tgtEl>
                                        <p:attrNameLst>
                                          <p:attrName>ppt_h</p:attrName>
                                        </p:attrNameLst>
                                      </p:cBhvr>
                                      <p:tavLst>
                                        <p:tav tm="0">
                                          <p:val>
                                            <p:strVal val="#ppt_h"/>
                                          </p:val>
                                        </p:tav>
                                        <p:tav tm="100000">
                                          <p:val>
                                            <p:strVal val="#ppt_h"/>
                                          </p:val>
                                        </p:tav>
                                      </p:tavLst>
                                    </p:anim>
                                    <p:anim calcmode="lin" valueType="num">
                                      <p:cBhvr>
                                        <p:cTn id="18" dur="500" fill="hold"/>
                                        <p:tgtEl>
                                          <p:spTgt spid="281603">
                                            <p:txEl>
                                              <p:pRg st="2" end="2"/>
                                            </p:txEl>
                                          </p:spTgt>
                                        </p:tgtEl>
                                        <p:attrNameLst>
                                          <p:attrName>ppt_x</p:attrName>
                                        </p:attrNameLst>
                                      </p:cBhvr>
                                      <p:tavLst>
                                        <p:tav tm="0">
                                          <p:val>
                                            <p:strVal val="#ppt_x-.2"/>
                                          </p:val>
                                        </p:tav>
                                        <p:tav tm="100000">
                                          <p:val>
                                            <p:strVal val="#ppt_x"/>
                                          </p:val>
                                        </p:tav>
                                      </p:tavLst>
                                    </p:anim>
                                    <p:anim calcmode="lin" valueType="num">
                                      <p:cBhvr>
                                        <p:cTn id="19" dur="500" fill="hold"/>
                                        <p:tgtEl>
                                          <p:spTgt spid="281603">
                                            <p:txEl>
                                              <p:pRg st="2" end="2"/>
                                            </p:txEl>
                                          </p:spTgt>
                                        </p:tgtEl>
                                        <p:attrNameLst>
                                          <p:attrName>ppt_y</p:attrName>
                                        </p:attrNameLst>
                                      </p:cBhvr>
                                      <p:tavLst>
                                        <p:tav tm="0">
                                          <p:val>
                                            <p:strVal val="#ppt_y"/>
                                          </p:val>
                                        </p:tav>
                                        <p:tav tm="100000">
                                          <p:val>
                                            <p:strVal val="#ppt_y"/>
                                          </p:val>
                                        </p:tav>
                                      </p:tavLst>
                                    </p:anim>
                                    <p:animEffect transition="in" filter="fade">
                                      <p:cBhvr>
                                        <p:cTn id="20" dur="500"/>
                                        <p:tgtEl>
                                          <p:spTgt spid="281603">
                                            <p:txEl>
                                              <p:pRg st="2" end="2"/>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54" presetClass="entr" presetSubtype="0" accel="100000" fill="hold" grpId="0" nodeType="clickEffect">
                                  <p:stCondLst>
                                    <p:cond delay="0"/>
                                  </p:stCondLst>
                                  <p:childTnLst>
                                    <p:set>
                                      <p:cBhvr>
                                        <p:cTn id="24" dur="1" fill="hold">
                                          <p:stCondLst>
                                            <p:cond delay="0"/>
                                          </p:stCondLst>
                                        </p:cTn>
                                        <p:tgtEl>
                                          <p:spTgt spid="281603">
                                            <p:txEl>
                                              <p:pRg st="3" end="3"/>
                                            </p:txEl>
                                          </p:spTgt>
                                        </p:tgtEl>
                                        <p:attrNameLst>
                                          <p:attrName>style.visibility</p:attrName>
                                        </p:attrNameLst>
                                      </p:cBhvr>
                                      <p:to>
                                        <p:strVal val="visible"/>
                                      </p:to>
                                    </p:set>
                                    <p:anim calcmode="lin" valueType="num">
                                      <p:cBhvr>
                                        <p:cTn id="25" dur="500" fill="hold"/>
                                        <p:tgtEl>
                                          <p:spTgt spid="281603">
                                            <p:txEl>
                                              <p:pRg st="3" end="3"/>
                                            </p:txEl>
                                          </p:spTgt>
                                        </p:tgtEl>
                                        <p:attrNameLst>
                                          <p:attrName>ppt_w</p:attrName>
                                        </p:attrNameLst>
                                      </p:cBhvr>
                                      <p:tavLst>
                                        <p:tav tm="0">
                                          <p:val>
                                            <p:strVal val="#ppt_w*0.05"/>
                                          </p:val>
                                        </p:tav>
                                        <p:tav tm="100000">
                                          <p:val>
                                            <p:strVal val="#ppt_w"/>
                                          </p:val>
                                        </p:tav>
                                      </p:tavLst>
                                    </p:anim>
                                    <p:anim calcmode="lin" valueType="num">
                                      <p:cBhvr>
                                        <p:cTn id="26" dur="500" fill="hold"/>
                                        <p:tgtEl>
                                          <p:spTgt spid="281603">
                                            <p:txEl>
                                              <p:pRg st="3" end="3"/>
                                            </p:txEl>
                                          </p:spTgt>
                                        </p:tgtEl>
                                        <p:attrNameLst>
                                          <p:attrName>ppt_h</p:attrName>
                                        </p:attrNameLst>
                                      </p:cBhvr>
                                      <p:tavLst>
                                        <p:tav tm="0">
                                          <p:val>
                                            <p:strVal val="#ppt_h"/>
                                          </p:val>
                                        </p:tav>
                                        <p:tav tm="100000">
                                          <p:val>
                                            <p:strVal val="#ppt_h"/>
                                          </p:val>
                                        </p:tav>
                                      </p:tavLst>
                                    </p:anim>
                                    <p:anim calcmode="lin" valueType="num">
                                      <p:cBhvr>
                                        <p:cTn id="27" dur="500" fill="hold"/>
                                        <p:tgtEl>
                                          <p:spTgt spid="281603">
                                            <p:txEl>
                                              <p:pRg st="3" end="3"/>
                                            </p:txEl>
                                          </p:spTgt>
                                        </p:tgtEl>
                                        <p:attrNameLst>
                                          <p:attrName>ppt_x</p:attrName>
                                        </p:attrNameLst>
                                      </p:cBhvr>
                                      <p:tavLst>
                                        <p:tav tm="0">
                                          <p:val>
                                            <p:strVal val="#ppt_x-.2"/>
                                          </p:val>
                                        </p:tav>
                                        <p:tav tm="100000">
                                          <p:val>
                                            <p:strVal val="#ppt_x"/>
                                          </p:val>
                                        </p:tav>
                                      </p:tavLst>
                                    </p:anim>
                                    <p:anim calcmode="lin" valueType="num">
                                      <p:cBhvr>
                                        <p:cTn id="28" dur="500" fill="hold"/>
                                        <p:tgtEl>
                                          <p:spTgt spid="281603">
                                            <p:txEl>
                                              <p:pRg st="3" end="3"/>
                                            </p:txEl>
                                          </p:spTgt>
                                        </p:tgtEl>
                                        <p:attrNameLst>
                                          <p:attrName>ppt_y</p:attrName>
                                        </p:attrNameLst>
                                      </p:cBhvr>
                                      <p:tavLst>
                                        <p:tav tm="0">
                                          <p:val>
                                            <p:strVal val="#ppt_y"/>
                                          </p:val>
                                        </p:tav>
                                        <p:tav tm="100000">
                                          <p:val>
                                            <p:strVal val="#ppt_y"/>
                                          </p:val>
                                        </p:tav>
                                      </p:tavLst>
                                    </p:anim>
                                    <p:animEffect transition="in" filter="fade">
                                      <p:cBhvr>
                                        <p:cTn id="29" dur="500"/>
                                        <p:tgtEl>
                                          <p:spTgt spid="2816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160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a:extLst>
              <a:ext uri="{FF2B5EF4-FFF2-40B4-BE49-F238E27FC236}">
                <a16:creationId xmlns:a16="http://schemas.microsoft.com/office/drawing/2014/main" id="{906DE770-73F8-5F43-82AF-86CCC7C54BF5}"/>
              </a:ext>
            </a:extLst>
          </p:cNvPr>
          <p:cNvSpPr>
            <a:spLocks noGrp="1" noChangeArrowheads="1"/>
          </p:cNvSpPr>
          <p:nvPr>
            <p:ph type="title" idx="4294967295"/>
          </p:nvPr>
        </p:nvSpPr>
        <p:spPr>
          <a:xfrm>
            <a:off x="265972" y="169135"/>
            <a:ext cx="9144000" cy="914400"/>
          </a:xfrm>
        </p:spPr>
        <p:txBody>
          <a:bodyPr>
            <a:noAutofit/>
          </a:bodyPr>
          <a:lstStyle/>
          <a:p>
            <a:pPr>
              <a:defRPr/>
            </a:pPr>
            <a:r>
              <a:rPr lang="en-GB" altLang="en-US" i="1" dirty="0">
                <a:solidFill>
                  <a:schemeClr val="tx2">
                    <a:satMod val="200000"/>
                  </a:schemeClr>
                </a:solidFill>
                <a:latin typeface="Calibri" panose="020F0502020204030204" pitchFamily="34" charset="0"/>
              </a:rPr>
              <a:t>S 76 CJIA ss 5A and 8A – 8F</a:t>
            </a:r>
            <a:br>
              <a:rPr lang="en-GB" altLang="en-US" i="1" dirty="0">
                <a:solidFill>
                  <a:schemeClr val="tx2">
                    <a:satMod val="200000"/>
                  </a:schemeClr>
                </a:solidFill>
                <a:latin typeface="Calibri" panose="020F0502020204030204" pitchFamily="34" charset="0"/>
              </a:rPr>
            </a:br>
            <a:r>
              <a:rPr lang="en-GB" altLang="en-US" i="1" dirty="0">
                <a:solidFill>
                  <a:schemeClr val="tx2">
                    <a:satMod val="200000"/>
                  </a:schemeClr>
                </a:solidFill>
                <a:latin typeface="Calibri" panose="020F0502020204030204" pitchFamily="34" charset="0"/>
              </a:rPr>
              <a:t>“Householder” cases</a:t>
            </a:r>
            <a:endParaRPr lang="en-US" altLang="en-US" i="1" dirty="0">
              <a:solidFill>
                <a:schemeClr val="tx2">
                  <a:satMod val="200000"/>
                </a:schemeClr>
              </a:solidFill>
              <a:latin typeface="Calibri" panose="020F0502020204030204" pitchFamily="34" charset="0"/>
            </a:endParaRPr>
          </a:p>
        </p:txBody>
      </p:sp>
      <p:sp>
        <p:nvSpPr>
          <p:cNvPr id="281603" name="Rectangle 3">
            <a:extLst>
              <a:ext uri="{FF2B5EF4-FFF2-40B4-BE49-F238E27FC236}">
                <a16:creationId xmlns:a16="http://schemas.microsoft.com/office/drawing/2014/main" id="{0256E0A2-36B8-CE4E-920C-1CA8A3BA8A26}"/>
              </a:ext>
            </a:extLst>
          </p:cNvPr>
          <p:cNvSpPr>
            <a:spLocks noGrp="1" noChangeArrowheads="1"/>
          </p:cNvSpPr>
          <p:nvPr>
            <p:ph idx="4294967295"/>
          </p:nvPr>
        </p:nvSpPr>
        <p:spPr>
          <a:xfrm>
            <a:off x="556961" y="1740366"/>
            <a:ext cx="8965612" cy="4948499"/>
          </a:xfrm>
        </p:spPr>
        <p:txBody>
          <a:bodyPr>
            <a:normAutofit fontScale="92500" lnSpcReduction="10000"/>
          </a:bodyPr>
          <a:lstStyle/>
          <a:p>
            <a:pPr marL="0" indent="0" eaLnBrk="1" hangingPunct="1">
              <a:lnSpc>
                <a:spcPct val="120000"/>
              </a:lnSpc>
              <a:buNone/>
            </a:pPr>
            <a:r>
              <a:rPr lang="en-GB" altLang="en-US" sz="2400" dirty="0"/>
              <a:t>…. Sec of State for Justice (on application of </a:t>
            </a:r>
            <a:r>
              <a:rPr lang="en-GB" altLang="en-US" sz="2400" dirty="0" err="1"/>
              <a:t>Denby</a:t>
            </a:r>
            <a:r>
              <a:rPr lang="en-GB" altLang="en-US" sz="2400" dirty="0"/>
              <a:t> Collins) (2016) provides guidance and was confirmed in Ray (2017).</a:t>
            </a:r>
          </a:p>
          <a:p>
            <a:pPr>
              <a:lnSpc>
                <a:spcPct val="120000"/>
              </a:lnSpc>
            </a:pPr>
            <a:r>
              <a:rPr lang="en-GB" altLang="en-US" sz="2400" dirty="0"/>
              <a:t>S 76 (5A) does not allow  householders to use disproportionate force</a:t>
            </a:r>
          </a:p>
          <a:p>
            <a:pPr>
              <a:lnSpc>
                <a:spcPct val="120000"/>
              </a:lnSpc>
            </a:pPr>
            <a:r>
              <a:rPr lang="en-GB" altLang="en-US" sz="2400" dirty="0"/>
              <a:t>Correct approach is to ask:</a:t>
            </a:r>
          </a:p>
          <a:p>
            <a:pPr lvl="1">
              <a:lnSpc>
                <a:spcPct val="120000"/>
              </a:lnSpc>
            </a:pPr>
            <a:r>
              <a:rPr lang="en-GB" altLang="en-US" sz="2200" dirty="0"/>
              <a:t>Whether level of force was reasonable in the circumstances that the D believed existed (s76 (3)</a:t>
            </a:r>
          </a:p>
          <a:p>
            <a:pPr lvl="1">
              <a:lnSpc>
                <a:spcPct val="120000"/>
              </a:lnSpc>
            </a:pPr>
            <a:r>
              <a:rPr lang="en-GB" altLang="en-US" sz="2200" dirty="0"/>
              <a:t>In householder case if force use is ‘grossly disproportionate” that force will always be unreasonable</a:t>
            </a:r>
          </a:p>
          <a:p>
            <a:pPr lvl="1">
              <a:lnSpc>
                <a:spcPct val="120000"/>
              </a:lnSpc>
            </a:pPr>
            <a:r>
              <a:rPr lang="en-GB" altLang="en-US" sz="2200" dirty="0"/>
              <a:t>If force used is ‘disproportionate’ it will be a matter for the jury as to whether this ‘disproportionate’ force was reasonable or unreasonable.</a:t>
            </a:r>
          </a:p>
          <a:p>
            <a:pPr eaLnBrk="1" hangingPunct="1">
              <a:lnSpc>
                <a:spcPct val="120000"/>
              </a:lnSpc>
            </a:pPr>
            <a:endParaRPr lang="en-US" altLang="en-US" dirty="0"/>
          </a:p>
        </p:txBody>
      </p:sp>
    </p:spTree>
    <p:extLst>
      <p:ext uri="{BB962C8B-B14F-4D97-AF65-F5344CB8AC3E}">
        <p14:creationId xmlns:p14="http://schemas.microsoft.com/office/powerpoint/2010/main" val="501835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4" presetClass="entr" presetSubtype="0" accel="100000" fill="hold" grpId="0" nodeType="clickEffect">
                                  <p:stCondLst>
                                    <p:cond delay="0"/>
                                  </p:stCondLst>
                                  <p:childTnLst>
                                    <p:set>
                                      <p:cBhvr>
                                        <p:cTn id="6" dur="1" fill="hold">
                                          <p:stCondLst>
                                            <p:cond delay="0"/>
                                          </p:stCondLst>
                                        </p:cTn>
                                        <p:tgtEl>
                                          <p:spTgt spid="281603">
                                            <p:txEl>
                                              <p:pRg st="0" end="0"/>
                                            </p:txEl>
                                          </p:spTgt>
                                        </p:tgtEl>
                                        <p:attrNameLst>
                                          <p:attrName>style.visibility</p:attrName>
                                        </p:attrNameLst>
                                      </p:cBhvr>
                                      <p:to>
                                        <p:strVal val="visible"/>
                                      </p:to>
                                    </p:set>
                                    <p:anim calcmode="lin" valueType="num">
                                      <p:cBhvr>
                                        <p:cTn id="7" dur="500" fill="hold"/>
                                        <p:tgtEl>
                                          <p:spTgt spid="281603">
                                            <p:txEl>
                                              <p:pRg st="0" end="0"/>
                                            </p:txEl>
                                          </p:spTgt>
                                        </p:tgtEl>
                                        <p:attrNameLst>
                                          <p:attrName>ppt_w</p:attrName>
                                        </p:attrNameLst>
                                      </p:cBhvr>
                                      <p:tavLst>
                                        <p:tav tm="0">
                                          <p:val>
                                            <p:strVal val="#ppt_w*0.05"/>
                                          </p:val>
                                        </p:tav>
                                        <p:tav tm="100000">
                                          <p:val>
                                            <p:strVal val="#ppt_w"/>
                                          </p:val>
                                        </p:tav>
                                      </p:tavLst>
                                    </p:anim>
                                    <p:anim calcmode="lin" valueType="num">
                                      <p:cBhvr>
                                        <p:cTn id="8" dur="500" fill="hold"/>
                                        <p:tgtEl>
                                          <p:spTgt spid="281603">
                                            <p:txEl>
                                              <p:pRg st="0" end="0"/>
                                            </p:txEl>
                                          </p:spTgt>
                                        </p:tgtEl>
                                        <p:attrNameLst>
                                          <p:attrName>ppt_h</p:attrName>
                                        </p:attrNameLst>
                                      </p:cBhvr>
                                      <p:tavLst>
                                        <p:tav tm="0">
                                          <p:val>
                                            <p:strVal val="#ppt_h"/>
                                          </p:val>
                                        </p:tav>
                                        <p:tav tm="100000">
                                          <p:val>
                                            <p:strVal val="#ppt_h"/>
                                          </p:val>
                                        </p:tav>
                                      </p:tavLst>
                                    </p:anim>
                                    <p:anim calcmode="lin" valueType="num">
                                      <p:cBhvr>
                                        <p:cTn id="9" dur="500" fill="hold"/>
                                        <p:tgtEl>
                                          <p:spTgt spid="281603">
                                            <p:txEl>
                                              <p:pRg st="0" end="0"/>
                                            </p:txEl>
                                          </p:spTgt>
                                        </p:tgtEl>
                                        <p:attrNameLst>
                                          <p:attrName>ppt_x</p:attrName>
                                        </p:attrNameLst>
                                      </p:cBhvr>
                                      <p:tavLst>
                                        <p:tav tm="0">
                                          <p:val>
                                            <p:strVal val="#ppt_x-.2"/>
                                          </p:val>
                                        </p:tav>
                                        <p:tav tm="100000">
                                          <p:val>
                                            <p:strVal val="#ppt_x"/>
                                          </p:val>
                                        </p:tav>
                                      </p:tavLst>
                                    </p:anim>
                                    <p:anim calcmode="lin" valueType="num">
                                      <p:cBhvr>
                                        <p:cTn id="10" dur="500" fill="hold"/>
                                        <p:tgtEl>
                                          <p:spTgt spid="281603">
                                            <p:txEl>
                                              <p:pRg st="0" end="0"/>
                                            </p:txEl>
                                          </p:spTgt>
                                        </p:tgtEl>
                                        <p:attrNameLst>
                                          <p:attrName>ppt_y</p:attrName>
                                        </p:attrNameLst>
                                      </p:cBhvr>
                                      <p:tavLst>
                                        <p:tav tm="0">
                                          <p:val>
                                            <p:strVal val="#ppt_y"/>
                                          </p:val>
                                        </p:tav>
                                        <p:tav tm="100000">
                                          <p:val>
                                            <p:strVal val="#ppt_y"/>
                                          </p:val>
                                        </p:tav>
                                      </p:tavLst>
                                    </p:anim>
                                    <p:animEffect transition="in" filter="fade">
                                      <p:cBhvr>
                                        <p:cTn id="11" dur="500"/>
                                        <p:tgtEl>
                                          <p:spTgt spid="28160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54" presetClass="entr" presetSubtype="0" accel="100000" fill="hold" grpId="0" nodeType="clickEffect">
                                  <p:stCondLst>
                                    <p:cond delay="0"/>
                                  </p:stCondLst>
                                  <p:childTnLst>
                                    <p:set>
                                      <p:cBhvr>
                                        <p:cTn id="15" dur="1" fill="hold">
                                          <p:stCondLst>
                                            <p:cond delay="0"/>
                                          </p:stCondLst>
                                        </p:cTn>
                                        <p:tgtEl>
                                          <p:spTgt spid="281603">
                                            <p:txEl>
                                              <p:pRg st="1" end="1"/>
                                            </p:txEl>
                                          </p:spTgt>
                                        </p:tgtEl>
                                        <p:attrNameLst>
                                          <p:attrName>style.visibility</p:attrName>
                                        </p:attrNameLst>
                                      </p:cBhvr>
                                      <p:to>
                                        <p:strVal val="visible"/>
                                      </p:to>
                                    </p:set>
                                    <p:anim calcmode="lin" valueType="num">
                                      <p:cBhvr>
                                        <p:cTn id="16" dur="500" fill="hold"/>
                                        <p:tgtEl>
                                          <p:spTgt spid="281603">
                                            <p:txEl>
                                              <p:pRg st="1" end="1"/>
                                            </p:txEl>
                                          </p:spTgt>
                                        </p:tgtEl>
                                        <p:attrNameLst>
                                          <p:attrName>ppt_w</p:attrName>
                                        </p:attrNameLst>
                                      </p:cBhvr>
                                      <p:tavLst>
                                        <p:tav tm="0">
                                          <p:val>
                                            <p:strVal val="#ppt_w*0.05"/>
                                          </p:val>
                                        </p:tav>
                                        <p:tav tm="100000">
                                          <p:val>
                                            <p:strVal val="#ppt_w"/>
                                          </p:val>
                                        </p:tav>
                                      </p:tavLst>
                                    </p:anim>
                                    <p:anim calcmode="lin" valueType="num">
                                      <p:cBhvr>
                                        <p:cTn id="17" dur="500" fill="hold"/>
                                        <p:tgtEl>
                                          <p:spTgt spid="281603">
                                            <p:txEl>
                                              <p:pRg st="1" end="1"/>
                                            </p:txEl>
                                          </p:spTgt>
                                        </p:tgtEl>
                                        <p:attrNameLst>
                                          <p:attrName>ppt_h</p:attrName>
                                        </p:attrNameLst>
                                      </p:cBhvr>
                                      <p:tavLst>
                                        <p:tav tm="0">
                                          <p:val>
                                            <p:strVal val="#ppt_h"/>
                                          </p:val>
                                        </p:tav>
                                        <p:tav tm="100000">
                                          <p:val>
                                            <p:strVal val="#ppt_h"/>
                                          </p:val>
                                        </p:tav>
                                      </p:tavLst>
                                    </p:anim>
                                    <p:anim calcmode="lin" valueType="num">
                                      <p:cBhvr>
                                        <p:cTn id="18" dur="500" fill="hold"/>
                                        <p:tgtEl>
                                          <p:spTgt spid="281603">
                                            <p:txEl>
                                              <p:pRg st="1" end="1"/>
                                            </p:txEl>
                                          </p:spTgt>
                                        </p:tgtEl>
                                        <p:attrNameLst>
                                          <p:attrName>ppt_x</p:attrName>
                                        </p:attrNameLst>
                                      </p:cBhvr>
                                      <p:tavLst>
                                        <p:tav tm="0">
                                          <p:val>
                                            <p:strVal val="#ppt_x-.2"/>
                                          </p:val>
                                        </p:tav>
                                        <p:tav tm="100000">
                                          <p:val>
                                            <p:strVal val="#ppt_x"/>
                                          </p:val>
                                        </p:tav>
                                      </p:tavLst>
                                    </p:anim>
                                    <p:anim calcmode="lin" valueType="num">
                                      <p:cBhvr>
                                        <p:cTn id="19" dur="500" fill="hold"/>
                                        <p:tgtEl>
                                          <p:spTgt spid="281603">
                                            <p:txEl>
                                              <p:pRg st="1" end="1"/>
                                            </p:txEl>
                                          </p:spTgt>
                                        </p:tgtEl>
                                        <p:attrNameLst>
                                          <p:attrName>ppt_y</p:attrName>
                                        </p:attrNameLst>
                                      </p:cBhvr>
                                      <p:tavLst>
                                        <p:tav tm="0">
                                          <p:val>
                                            <p:strVal val="#ppt_y"/>
                                          </p:val>
                                        </p:tav>
                                        <p:tav tm="100000">
                                          <p:val>
                                            <p:strVal val="#ppt_y"/>
                                          </p:val>
                                        </p:tav>
                                      </p:tavLst>
                                    </p:anim>
                                    <p:animEffect transition="in" filter="fade">
                                      <p:cBhvr>
                                        <p:cTn id="20" dur="500"/>
                                        <p:tgtEl>
                                          <p:spTgt spid="28160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4" presetClass="entr" presetSubtype="0" accel="100000" fill="hold" grpId="0" nodeType="clickEffect">
                                  <p:stCondLst>
                                    <p:cond delay="0"/>
                                  </p:stCondLst>
                                  <p:childTnLst>
                                    <p:set>
                                      <p:cBhvr>
                                        <p:cTn id="24" dur="1" fill="hold">
                                          <p:stCondLst>
                                            <p:cond delay="0"/>
                                          </p:stCondLst>
                                        </p:cTn>
                                        <p:tgtEl>
                                          <p:spTgt spid="281603">
                                            <p:txEl>
                                              <p:pRg st="2" end="2"/>
                                            </p:txEl>
                                          </p:spTgt>
                                        </p:tgtEl>
                                        <p:attrNameLst>
                                          <p:attrName>style.visibility</p:attrName>
                                        </p:attrNameLst>
                                      </p:cBhvr>
                                      <p:to>
                                        <p:strVal val="visible"/>
                                      </p:to>
                                    </p:set>
                                    <p:anim calcmode="lin" valueType="num">
                                      <p:cBhvr>
                                        <p:cTn id="25" dur="500" fill="hold"/>
                                        <p:tgtEl>
                                          <p:spTgt spid="281603">
                                            <p:txEl>
                                              <p:pRg st="2" end="2"/>
                                            </p:txEl>
                                          </p:spTgt>
                                        </p:tgtEl>
                                        <p:attrNameLst>
                                          <p:attrName>ppt_w</p:attrName>
                                        </p:attrNameLst>
                                      </p:cBhvr>
                                      <p:tavLst>
                                        <p:tav tm="0">
                                          <p:val>
                                            <p:strVal val="#ppt_w*0.05"/>
                                          </p:val>
                                        </p:tav>
                                        <p:tav tm="100000">
                                          <p:val>
                                            <p:strVal val="#ppt_w"/>
                                          </p:val>
                                        </p:tav>
                                      </p:tavLst>
                                    </p:anim>
                                    <p:anim calcmode="lin" valueType="num">
                                      <p:cBhvr>
                                        <p:cTn id="26" dur="500" fill="hold"/>
                                        <p:tgtEl>
                                          <p:spTgt spid="281603">
                                            <p:txEl>
                                              <p:pRg st="2" end="2"/>
                                            </p:txEl>
                                          </p:spTgt>
                                        </p:tgtEl>
                                        <p:attrNameLst>
                                          <p:attrName>ppt_h</p:attrName>
                                        </p:attrNameLst>
                                      </p:cBhvr>
                                      <p:tavLst>
                                        <p:tav tm="0">
                                          <p:val>
                                            <p:strVal val="#ppt_h"/>
                                          </p:val>
                                        </p:tav>
                                        <p:tav tm="100000">
                                          <p:val>
                                            <p:strVal val="#ppt_h"/>
                                          </p:val>
                                        </p:tav>
                                      </p:tavLst>
                                    </p:anim>
                                    <p:anim calcmode="lin" valueType="num">
                                      <p:cBhvr>
                                        <p:cTn id="27" dur="500" fill="hold"/>
                                        <p:tgtEl>
                                          <p:spTgt spid="281603">
                                            <p:txEl>
                                              <p:pRg st="2" end="2"/>
                                            </p:txEl>
                                          </p:spTgt>
                                        </p:tgtEl>
                                        <p:attrNameLst>
                                          <p:attrName>ppt_x</p:attrName>
                                        </p:attrNameLst>
                                      </p:cBhvr>
                                      <p:tavLst>
                                        <p:tav tm="0">
                                          <p:val>
                                            <p:strVal val="#ppt_x-.2"/>
                                          </p:val>
                                        </p:tav>
                                        <p:tav tm="100000">
                                          <p:val>
                                            <p:strVal val="#ppt_x"/>
                                          </p:val>
                                        </p:tav>
                                      </p:tavLst>
                                    </p:anim>
                                    <p:anim calcmode="lin" valueType="num">
                                      <p:cBhvr>
                                        <p:cTn id="28" dur="500" fill="hold"/>
                                        <p:tgtEl>
                                          <p:spTgt spid="281603">
                                            <p:txEl>
                                              <p:pRg st="2" end="2"/>
                                            </p:txEl>
                                          </p:spTgt>
                                        </p:tgtEl>
                                        <p:attrNameLst>
                                          <p:attrName>ppt_y</p:attrName>
                                        </p:attrNameLst>
                                      </p:cBhvr>
                                      <p:tavLst>
                                        <p:tav tm="0">
                                          <p:val>
                                            <p:strVal val="#ppt_y"/>
                                          </p:val>
                                        </p:tav>
                                        <p:tav tm="100000">
                                          <p:val>
                                            <p:strVal val="#ppt_y"/>
                                          </p:val>
                                        </p:tav>
                                      </p:tavLst>
                                    </p:anim>
                                    <p:animEffect transition="in" filter="fade">
                                      <p:cBhvr>
                                        <p:cTn id="29" dur="500"/>
                                        <p:tgtEl>
                                          <p:spTgt spid="281603">
                                            <p:txEl>
                                              <p:pRg st="2" end="2"/>
                                            </p:txEl>
                                          </p:spTgt>
                                        </p:tgtEl>
                                      </p:cBhvr>
                                    </p:animEffect>
                                  </p:childTnLst>
                                </p:cTn>
                              </p:par>
                              <p:par>
                                <p:cTn id="30" presetID="54" presetClass="entr" presetSubtype="0" accel="100000" fill="hold" grpId="0" nodeType="withEffect">
                                  <p:stCondLst>
                                    <p:cond delay="0"/>
                                  </p:stCondLst>
                                  <p:childTnLst>
                                    <p:set>
                                      <p:cBhvr>
                                        <p:cTn id="31" dur="1" fill="hold">
                                          <p:stCondLst>
                                            <p:cond delay="0"/>
                                          </p:stCondLst>
                                        </p:cTn>
                                        <p:tgtEl>
                                          <p:spTgt spid="281603">
                                            <p:txEl>
                                              <p:pRg st="3" end="3"/>
                                            </p:txEl>
                                          </p:spTgt>
                                        </p:tgtEl>
                                        <p:attrNameLst>
                                          <p:attrName>style.visibility</p:attrName>
                                        </p:attrNameLst>
                                      </p:cBhvr>
                                      <p:to>
                                        <p:strVal val="visible"/>
                                      </p:to>
                                    </p:set>
                                    <p:anim calcmode="lin" valueType="num">
                                      <p:cBhvr>
                                        <p:cTn id="32" dur="500" fill="hold"/>
                                        <p:tgtEl>
                                          <p:spTgt spid="281603">
                                            <p:txEl>
                                              <p:pRg st="3" end="3"/>
                                            </p:txEl>
                                          </p:spTgt>
                                        </p:tgtEl>
                                        <p:attrNameLst>
                                          <p:attrName>ppt_w</p:attrName>
                                        </p:attrNameLst>
                                      </p:cBhvr>
                                      <p:tavLst>
                                        <p:tav tm="0">
                                          <p:val>
                                            <p:strVal val="#ppt_w*0.05"/>
                                          </p:val>
                                        </p:tav>
                                        <p:tav tm="100000">
                                          <p:val>
                                            <p:strVal val="#ppt_w"/>
                                          </p:val>
                                        </p:tav>
                                      </p:tavLst>
                                    </p:anim>
                                    <p:anim calcmode="lin" valueType="num">
                                      <p:cBhvr>
                                        <p:cTn id="33" dur="500" fill="hold"/>
                                        <p:tgtEl>
                                          <p:spTgt spid="281603">
                                            <p:txEl>
                                              <p:pRg st="3" end="3"/>
                                            </p:txEl>
                                          </p:spTgt>
                                        </p:tgtEl>
                                        <p:attrNameLst>
                                          <p:attrName>ppt_h</p:attrName>
                                        </p:attrNameLst>
                                      </p:cBhvr>
                                      <p:tavLst>
                                        <p:tav tm="0">
                                          <p:val>
                                            <p:strVal val="#ppt_h"/>
                                          </p:val>
                                        </p:tav>
                                        <p:tav tm="100000">
                                          <p:val>
                                            <p:strVal val="#ppt_h"/>
                                          </p:val>
                                        </p:tav>
                                      </p:tavLst>
                                    </p:anim>
                                    <p:anim calcmode="lin" valueType="num">
                                      <p:cBhvr>
                                        <p:cTn id="34" dur="500" fill="hold"/>
                                        <p:tgtEl>
                                          <p:spTgt spid="281603">
                                            <p:txEl>
                                              <p:pRg st="3" end="3"/>
                                            </p:txEl>
                                          </p:spTgt>
                                        </p:tgtEl>
                                        <p:attrNameLst>
                                          <p:attrName>ppt_x</p:attrName>
                                        </p:attrNameLst>
                                      </p:cBhvr>
                                      <p:tavLst>
                                        <p:tav tm="0">
                                          <p:val>
                                            <p:strVal val="#ppt_x-.2"/>
                                          </p:val>
                                        </p:tav>
                                        <p:tav tm="100000">
                                          <p:val>
                                            <p:strVal val="#ppt_x"/>
                                          </p:val>
                                        </p:tav>
                                      </p:tavLst>
                                    </p:anim>
                                    <p:anim calcmode="lin" valueType="num">
                                      <p:cBhvr>
                                        <p:cTn id="35" dur="500" fill="hold"/>
                                        <p:tgtEl>
                                          <p:spTgt spid="281603">
                                            <p:txEl>
                                              <p:pRg st="3" end="3"/>
                                            </p:txEl>
                                          </p:spTgt>
                                        </p:tgtEl>
                                        <p:attrNameLst>
                                          <p:attrName>ppt_y</p:attrName>
                                        </p:attrNameLst>
                                      </p:cBhvr>
                                      <p:tavLst>
                                        <p:tav tm="0">
                                          <p:val>
                                            <p:strVal val="#ppt_y"/>
                                          </p:val>
                                        </p:tav>
                                        <p:tav tm="100000">
                                          <p:val>
                                            <p:strVal val="#ppt_y"/>
                                          </p:val>
                                        </p:tav>
                                      </p:tavLst>
                                    </p:anim>
                                    <p:animEffect transition="in" filter="fade">
                                      <p:cBhvr>
                                        <p:cTn id="36" dur="500"/>
                                        <p:tgtEl>
                                          <p:spTgt spid="281603">
                                            <p:txEl>
                                              <p:pRg st="3" end="3"/>
                                            </p:txEl>
                                          </p:spTgt>
                                        </p:tgtEl>
                                      </p:cBhvr>
                                    </p:animEffect>
                                  </p:childTnLst>
                                </p:cTn>
                              </p:par>
                              <p:par>
                                <p:cTn id="37" presetID="54" presetClass="entr" presetSubtype="0" accel="100000" fill="hold" grpId="0" nodeType="withEffect">
                                  <p:stCondLst>
                                    <p:cond delay="0"/>
                                  </p:stCondLst>
                                  <p:childTnLst>
                                    <p:set>
                                      <p:cBhvr>
                                        <p:cTn id="38" dur="1" fill="hold">
                                          <p:stCondLst>
                                            <p:cond delay="0"/>
                                          </p:stCondLst>
                                        </p:cTn>
                                        <p:tgtEl>
                                          <p:spTgt spid="281603">
                                            <p:txEl>
                                              <p:pRg st="4" end="4"/>
                                            </p:txEl>
                                          </p:spTgt>
                                        </p:tgtEl>
                                        <p:attrNameLst>
                                          <p:attrName>style.visibility</p:attrName>
                                        </p:attrNameLst>
                                      </p:cBhvr>
                                      <p:to>
                                        <p:strVal val="visible"/>
                                      </p:to>
                                    </p:set>
                                    <p:anim calcmode="lin" valueType="num">
                                      <p:cBhvr>
                                        <p:cTn id="39" dur="500" fill="hold"/>
                                        <p:tgtEl>
                                          <p:spTgt spid="281603">
                                            <p:txEl>
                                              <p:pRg st="4" end="4"/>
                                            </p:txEl>
                                          </p:spTgt>
                                        </p:tgtEl>
                                        <p:attrNameLst>
                                          <p:attrName>ppt_w</p:attrName>
                                        </p:attrNameLst>
                                      </p:cBhvr>
                                      <p:tavLst>
                                        <p:tav tm="0">
                                          <p:val>
                                            <p:strVal val="#ppt_w*0.05"/>
                                          </p:val>
                                        </p:tav>
                                        <p:tav tm="100000">
                                          <p:val>
                                            <p:strVal val="#ppt_w"/>
                                          </p:val>
                                        </p:tav>
                                      </p:tavLst>
                                    </p:anim>
                                    <p:anim calcmode="lin" valueType="num">
                                      <p:cBhvr>
                                        <p:cTn id="40" dur="500" fill="hold"/>
                                        <p:tgtEl>
                                          <p:spTgt spid="281603">
                                            <p:txEl>
                                              <p:pRg st="4" end="4"/>
                                            </p:txEl>
                                          </p:spTgt>
                                        </p:tgtEl>
                                        <p:attrNameLst>
                                          <p:attrName>ppt_h</p:attrName>
                                        </p:attrNameLst>
                                      </p:cBhvr>
                                      <p:tavLst>
                                        <p:tav tm="0">
                                          <p:val>
                                            <p:strVal val="#ppt_h"/>
                                          </p:val>
                                        </p:tav>
                                        <p:tav tm="100000">
                                          <p:val>
                                            <p:strVal val="#ppt_h"/>
                                          </p:val>
                                        </p:tav>
                                      </p:tavLst>
                                    </p:anim>
                                    <p:anim calcmode="lin" valueType="num">
                                      <p:cBhvr>
                                        <p:cTn id="41" dur="500" fill="hold"/>
                                        <p:tgtEl>
                                          <p:spTgt spid="281603">
                                            <p:txEl>
                                              <p:pRg st="4" end="4"/>
                                            </p:txEl>
                                          </p:spTgt>
                                        </p:tgtEl>
                                        <p:attrNameLst>
                                          <p:attrName>ppt_x</p:attrName>
                                        </p:attrNameLst>
                                      </p:cBhvr>
                                      <p:tavLst>
                                        <p:tav tm="0">
                                          <p:val>
                                            <p:strVal val="#ppt_x-.2"/>
                                          </p:val>
                                        </p:tav>
                                        <p:tav tm="100000">
                                          <p:val>
                                            <p:strVal val="#ppt_x"/>
                                          </p:val>
                                        </p:tav>
                                      </p:tavLst>
                                    </p:anim>
                                    <p:anim calcmode="lin" valueType="num">
                                      <p:cBhvr>
                                        <p:cTn id="42" dur="500" fill="hold"/>
                                        <p:tgtEl>
                                          <p:spTgt spid="281603">
                                            <p:txEl>
                                              <p:pRg st="4" end="4"/>
                                            </p:txEl>
                                          </p:spTgt>
                                        </p:tgtEl>
                                        <p:attrNameLst>
                                          <p:attrName>ppt_y</p:attrName>
                                        </p:attrNameLst>
                                      </p:cBhvr>
                                      <p:tavLst>
                                        <p:tav tm="0">
                                          <p:val>
                                            <p:strVal val="#ppt_y"/>
                                          </p:val>
                                        </p:tav>
                                        <p:tav tm="100000">
                                          <p:val>
                                            <p:strVal val="#ppt_y"/>
                                          </p:val>
                                        </p:tav>
                                      </p:tavLst>
                                    </p:anim>
                                    <p:animEffect transition="in" filter="fade">
                                      <p:cBhvr>
                                        <p:cTn id="43" dur="500"/>
                                        <p:tgtEl>
                                          <p:spTgt spid="281603">
                                            <p:txEl>
                                              <p:pRg st="4" end="4"/>
                                            </p:txEl>
                                          </p:spTgt>
                                        </p:tgtEl>
                                      </p:cBhvr>
                                    </p:animEffect>
                                  </p:childTnLst>
                                </p:cTn>
                              </p:par>
                              <p:par>
                                <p:cTn id="44" presetID="54" presetClass="entr" presetSubtype="0" accel="100000" fill="hold" grpId="0" nodeType="withEffect">
                                  <p:stCondLst>
                                    <p:cond delay="0"/>
                                  </p:stCondLst>
                                  <p:childTnLst>
                                    <p:set>
                                      <p:cBhvr>
                                        <p:cTn id="45" dur="1" fill="hold">
                                          <p:stCondLst>
                                            <p:cond delay="0"/>
                                          </p:stCondLst>
                                        </p:cTn>
                                        <p:tgtEl>
                                          <p:spTgt spid="281603">
                                            <p:txEl>
                                              <p:pRg st="5" end="5"/>
                                            </p:txEl>
                                          </p:spTgt>
                                        </p:tgtEl>
                                        <p:attrNameLst>
                                          <p:attrName>style.visibility</p:attrName>
                                        </p:attrNameLst>
                                      </p:cBhvr>
                                      <p:to>
                                        <p:strVal val="visible"/>
                                      </p:to>
                                    </p:set>
                                    <p:anim calcmode="lin" valueType="num">
                                      <p:cBhvr>
                                        <p:cTn id="46" dur="500" fill="hold"/>
                                        <p:tgtEl>
                                          <p:spTgt spid="281603">
                                            <p:txEl>
                                              <p:pRg st="5" end="5"/>
                                            </p:txEl>
                                          </p:spTgt>
                                        </p:tgtEl>
                                        <p:attrNameLst>
                                          <p:attrName>ppt_w</p:attrName>
                                        </p:attrNameLst>
                                      </p:cBhvr>
                                      <p:tavLst>
                                        <p:tav tm="0">
                                          <p:val>
                                            <p:strVal val="#ppt_w*0.05"/>
                                          </p:val>
                                        </p:tav>
                                        <p:tav tm="100000">
                                          <p:val>
                                            <p:strVal val="#ppt_w"/>
                                          </p:val>
                                        </p:tav>
                                      </p:tavLst>
                                    </p:anim>
                                    <p:anim calcmode="lin" valueType="num">
                                      <p:cBhvr>
                                        <p:cTn id="47" dur="500" fill="hold"/>
                                        <p:tgtEl>
                                          <p:spTgt spid="281603">
                                            <p:txEl>
                                              <p:pRg st="5" end="5"/>
                                            </p:txEl>
                                          </p:spTgt>
                                        </p:tgtEl>
                                        <p:attrNameLst>
                                          <p:attrName>ppt_h</p:attrName>
                                        </p:attrNameLst>
                                      </p:cBhvr>
                                      <p:tavLst>
                                        <p:tav tm="0">
                                          <p:val>
                                            <p:strVal val="#ppt_h"/>
                                          </p:val>
                                        </p:tav>
                                        <p:tav tm="100000">
                                          <p:val>
                                            <p:strVal val="#ppt_h"/>
                                          </p:val>
                                        </p:tav>
                                      </p:tavLst>
                                    </p:anim>
                                    <p:anim calcmode="lin" valueType="num">
                                      <p:cBhvr>
                                        <p:cTn id="48" dur="500" fill="hold"/>
                                        <p:tgtEl>
                                          <p:spTgt spid="281603">
                                            <p:txEl>
                                              <p:pRg st="5" end="5"/>
                                            </p:txEl>
                                          </p:spTgt>
                                        </p:tgtEl>
                                        <p:attrNameLst>
                                          <p:attrName>ppt_x</p:attrName>
                                        </p:attrNameLst>
                                      </p:cBhvr>
                                      <p:tavLst>
                                        <p:tav tm="0">
                                          <p:val>
                                            <p:strVal val="#ppt_x-.2"/>
                                          </p:val>
                                        </p:tav>
                                        <p:tav tm="100000">
                                          <p:val>
                                            <p:strVal val="#ppt_x"/>
                                          </p:val>
                                        </p:tav>
                                      </p:tavLst>
                                    </p:anim>
                                    <p:anim calcmode="lin" valueType="num">
                                      <p:cBhvr>
                                        <p:cTn id="49" dur="500" fill="hold"/>
                                        <p:tgtEl>
                                          <p:spTgt spid="281603">
                                            <p:txEl>
                                              <p:pRg st="5" end="5"/>
                                            </p:txEl>
                                          </p:spTgt>
                                        </p:tgtEl>
                                        <p:attrNameLst>
                                          <p:attrName>ppt_y</p:attrName>
                                        </p:attrNameLst>
                                      </p:cBhvr>
                                      <p:tavLst>
                                        <p:tav tm="0">
                                          <p:val>
                                            <p:strVal val="#ppt_y"/>
                                          </p:val>
                                        </p:tav>
                                        <p:tav tm="100000">
                                          <p:val>
                                            <p:strVal val="#ppt_y"/>
                                          </p:val>
                                        </p:tav>
                                      </p:tavLst>
                                    </p:anim>
                                    <p:animEffect transition="in" filter="fade">
                                      <p:cBhvr>
                                        <p:cTn id="50" dur="500"/>
                                        <p:tgtEl>
                                          <p:spTgt spid="2816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160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2">
            <a:extLst>
              <a:ext uri="{FF2B5EF4-FFF2-40B4-BE49-F238E27FC236}">
                <a16:creationId xmlns:a16="http://schemas.microsoft.com/office/drawing/2014/main" id="{72809769-F4BA-6042-BC07-88AC2A5FB783}"/>
              </a:ext>
            </a:extLst>
          </p:cNvPr>
          <p:cNvSpPr>
            <a:spLocks noGrp="1" noChangeArrowheads="1"/>
          </p:cNvSpPr>
          <p:nvPr>
            <p:ph type="title" idx="4294967295"/>
          </p:nvPr>
        </p:nvSpPr>
        <p:spPr>
          <a:xfrm>
            <a:off x="0" y="252402"/>
            <a:ext cx="9144000" cy="1143000"/>
          </a:xfrm>
        </p:spPr>
        <p:txBody>
          <a:bodyPr/>
          <a:lstStyle/>
          <a:p>
            <a:pPr algn="ctr">
              <a:defRPr/>
            </a:pPr>
            <a:r>
              <a:rPr lang="en-GB" altLang="en-US" sz="4400" dirty="0">
                <a:solidFill>
                  <a:schemeClr val="tx2">
                    <a:satMod val="200000"/>
                  </a:schemeClr>
                </a:solidFill>
                <a:latin typeface="Calibri" panose="020F0502020204030204" pitchFamily="34" charset="0"/>
              </a:rPr>
              <a:t>The objective limb (</a:t>
            </a:r>
            <a:r>
              <a:rPr lang="en-GB" altLang="en-US" sz="4400" dirty="0" err="1">
                <a:solidFill>
                  <a:schemeClr val="tx2">
                    <a:satMod val="200000"/>
                  </a:schemeClr>
                </a:solidFill>
                <a:latin typeface="Calibri" panose="020F0502020204030204" pitchFamily="34" charset="0"/>
              </a:rPr>
              <a:t>ctd</a:t>
            </a:r>
            <a:r>
              <a:rPr lang="en-GB" altLang="en-US" sz="4400" dirty="0">
                <a:solidFill>
                  <a:schemeClr val="tx2">
                    <a:satMod val="200000"/>
                  </a:schemeClr>
                </a:solidFill>
                <a:latin typeface="Calibri" panose="020F0502020204030204" pitchFamily="34" charset="0"/>
              </a:rPr>
              <a:t>)</a:t>
            </a:r>
            <a:endParaRPr lang="en-US" altLang="en-US" sz="4400" dirty="0">
              <a:solidFill>
                <a:schemeClr val="tx2">
                  <a:satMod val="200000"/>
                </a:schemeClr>
              </a:solidFill>
              <a:latin typeface="Calibri" panose="020F0502020204030204" pitchFamily="34" charset="0"/>
            </a:endParaRPr>
          </a:p>
        </p:txBody>
      </p:sp>
      <p:sp>
        <p:nvSpPr>
          <p:cNvPr id="316419" name="Rectangle 3">
            <a:extLst>
              <a:ext uri="{FF2B5EF4-FFF2-40B4-BE49-F238E27FC236}">
                <a16:creationId xmlns:a16="http://schemas.microsoft.com/office/drawing/2014/main" id="{BC4DD90B-C428-5F4E-AE41-FF52F6BEF787}"/>
              </a:ext>
            </a:extLst>
          </p:cNvPr>
          <p:cNvSpPr>
            <a:spLocks noGrp="1" noChangeArrowheads="1"/>
          </p:cNvSpPr>
          <p:nvPr>
            <p:ph idx="4294967295"/>
          </p:nvPr>
        </p:nvSpPr>
        <p:spPr>
          <a:xfrm>
            <a:off x="234071" y="1197927"/>
            <a:ext cx="9102128" cy="5255291"/>
          </a:xfrm>
        </p:spPr>
        <p:txBody>
          <a:bodyPr>
            <a:normAutofit/>
          </a:bodyPr>
          <a:lstStyle/>
          <a:p>
            <a:pPr>
              <a:lnSpc>
                <a:spcPct val="90000"/>
              </a:lnSpc>
            </a:pPr>
            <a:r>
              <a:rPr lang="en-GB" altLang="en-US" sz="2800" dirty="0"/>
              <a:t>Duty to retreat?  Bird (1985)</a:t>
            </a:r>
          </a:p>
          <a:p>
            <a:pPr>
              <a:lnSpc>
                <a:spcPct val="90000"/>
              </a:lnSpc>
            </a:pPr>
            <a:r>
              <a:rPr lang="en-GB" altLang="en-US" sz="2800" dirty="0"/>
              <a:t>No requirement for D to demonstrate that he does not want to fight before using force to defend himself?</a:t>
            </a:r>
          </a:p>
          <a:p>
            <a:pPr>
              <a:lnSpc>
                <a:spcPct val="90000"/>
              </a:lnSpc>
            </a:pPr>
            <a:r>
              <a:rPr lang="en-GB" altLang="en-US" sz="2800" dirty="0"/>
              <a:t>So, whether D demonstrated he did not want to fight is not in itself decisive; it is something to take into account when applying the objective limb</a:t>
            </a:r>
          </a:p>
          <a:p>
            <a:pPr>
              <a:lnSpc>
                <a:spcPct val="90000"/>
              </a:lnSpc>
            </a:pPr>
            <a:r>
              <a:rPr lang="en-GB" altLang="en-US" sz="2800" dirty="0"/>
              <a:t>Now incorporated in s 76 (6A) CJIA 2008 – the “ possibility that D could have retreated is…. A factor to be taken into account, rather than as giving rise to a duty to retreat”</a:t>
            </a:r>
          </a:p>
          <a:p>
            <a:pPr marL="740664" lvl="1">
              <a:lnSpc>
                <a:spcPct val="80000"/>
              </a:lnSpc>
              <a:buFont typeface="Wingdings"/>
              <a:buChar char=""/>
              <a:defRPr/>
            </a:pPr>
            <a:endParaRPr lang="en-GB" altLang="en-US" sz="2400" i="1" dirty="0"/>
          </a:p>
        </p:txBody>
      </p:sp>
      <p:pic>
        <p:nvPicPr>
          <p:cNvPr id="2" name="Picture 4">
            <a:extLst>
              <a:ext uri="{FF2B5EF4-FFF2-40B4-BE49-F238E27FC236}">
                <a16:creationId xmlns:a16="http://schemas.microsoft.com/office/drawing/2014/main" id="{A9478F5C-5805-3639-7503-A97D7E8A13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21477" y="1977201"/>
            <a:ext cx="1607035" cy="2408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85802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16419">
                                            <p:txEl>
                                              <p:pRg st="0" end="0"/>
                                            </p:txEl>
                                          </p:spTgt>
                                        </p:tgtEl>
                                        <p:attrNameLst>
                                          <p:attrName>style.visibility</p:attrName>
                                        </p:attrNameLst>
                                      </p:cBhvr>
                                      <p:to>
                                        <p:strVal val="visible"/>
                                      </p:to>
                                    </p:set>
                                    <p:animEffect transition="in" filter="fade">
                                      <p:cBhvr>
                                        <p:cTn id="7" dur="500"/>
                                        <p:tgtEl>
                                          <p:spTgt spid="3164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16419">
                                            <p:txEl>
                                              <p:pRg st="1" end="1"/>
                                            </p:txEl>
                                          </p:spTgt>
                                        </p:tgtEl>
                                        <p:attrNameLst>
                                          <p:attrName>style.visibility</p:attrName>
                                        </p:attrNameLst>
                                      </p:cBhvr>
                                      <p:to>
                                        <p:strVal val="visible"/>
                                      </p:to>
                                    </p:set>
                                    <p:animEffect transition="in" filter="fade">
                                      <p:cBhvr>
                                        <p:cTn id="12" dur="500"/>
                                        <p:tgtEl>
                                          <p:spTgt spid="3164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16419">
                                            <p:txEl>
                                              <p:pRg st="2" end="2"/>
                                            </p:txEl>
                                          </p:spTgt>
                                        </p:tgtEl>
                                        <p:attrNameLst>
                                          <p:attrName>style.visibility</p:attrName>
                                        </p:attrNameLst>
                                      </p:cBhvr>
                                      <p:to>
                                        <p:strVal val="visible"/>
                                      </p:to>
                                    </p:set>
                                    <p:animEffect transition="in" filter="fade">
                                      <p:cBhvr>
                                        <p:cTn id="17" dur="500"/>
                                        <p:tgtEl>
                                          <p:spTgt spid="3164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16419">
                                            <p:txEl>
                                              <p:pRg st="3" end="3"/>
                                            </p:txEl>
                                          </p:spTgt>
                                        </p:tgtEl>
                                        <p:attrNameLst>
                                          <p:attrName>style.visibility</p:attrName>
                                        </p:attrNameLst>
                                      </p:cBhvr>
                                      <p:to>
                                        <p:strVal val="visible"/>
                                      </p:to>
                                    </p:set>
                                    <p:animEffect transition="in" filter="fade">
                                      <p:cBhvr>
                                        <p:cTn id="22" dur="500"/>
                                        <p:tgtEl>
                                          <p:spTgt spid="3164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blinds(horizontal)">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6419"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1F5C4-C638-0CE5-309B-D0ED3457C476}"/>
              </a:ext>
            </a:extLst>
          </p:cNvPr>
          <p:cNvSpPr>
            <a:spLocks noGrp="1"/>
          </p:cNvSpPr>
          <p:nvPr>
            <p:ph type="title"/>
          </p:nvPr>
        </p:nvSpPr>
        <p:spPr/>
        <p:txBody>
          <a:bodyPr/>
          <a:lstStyle/>
          <a:p>
            <a:r>
              <a:rPr lang="en-GB" dirty="0"/>
              <a:t>Pre-emptive strikes</a:t>
            </a:r>
          </a:p>
        </p:txBody>
      </p:sp>
      <p:sp>
        <p:nvSpPr>
          <p:cNvPr id="3" name="Content Placeholder 2">
            <a:extLst>
              <a:ext uri="{FF2B5EF4-FFF2-40B4-BE49-F238E27FC236}">
                <a16:creationId xmlns:a16="http://schemas.microsoft.com/office/drawing/2014/main" id="{025EB25D-4E91-4CCB-13E3-3E64441D0324}"/>
              </a:ext>
            </a:extLst>
          </p:cNvPr>
          <p:cNvSpPr>
            <a:spLocks noGrp="1"/>
          </p:cNvSpPr>
          <p:nvPr>
            <p:ph idx="1"/>
          </p:nvPr>
        </p:nvSpPr>
        <p:spPr/>
        <p:txBody>
          <a:bodyPr>
            <a:normAutofit fontScale="85000" lnSpcReduction="20000"/>
          </a:bodyPr>
          <a:lstStyle/>
          <a:p>
            <a:r>
              <a:rPr lang="en-GB" dirty="0"/>
              <a:t>In R v Wills [2025] the Court of Appeal considered an argument claiming that the defendant’s actions were a pre-emptive strike.</a:t>
            </a:r>
          </a:p>
          <a:p>
            <a:pPr marL="0" indent="0">
              <a:buNone/>
            </a:pPr>
            <a:endParaRPr lang="en-GB" dirty="0"/>
          </a:p>
          <a:p>
            <a:r>
              <a:rPr lang="en-GB" dirty="0"/>
              <a:t>A local authority enforcement officer attended the defendant’s home address to serve notice of council tax arrears. After speaking to the officer from a window and refusing to come out, the defendant called the police twice, telling them that a Spanish drugs gang was after him. Despite being advised to stay inside by the call handler, the defendant went outside and threatened the agent with a shotgun. Further threats and abuse followed when the agent told the defendant that he was there to collect unpaid council tax. The defendant was convicted of possessing a firearm with intent to cause fear of violence, having claimed that he had been acting in self-defence.</a:t>
            </a:r>
          </a:p>
          <a:p>
            <a:endParaRPr lang="en-GB" dirty="0"/>
          </a:p>
          <a:p>
            <a:r>
              <a:rPr lang="en-GB" dirty="0"/>
              <a:t>An argument claiming that the defendant’s actions were a pre-emptive strike failed because the defendant was found to be the aggressor. Also, when the defendant called the police, he was advised to stay indoors but he did not do so; a “retreat” therefore did not arise on the facts. Further, the appellant failed to satisfy the genuine belief requirement.</a:t>
            </a:r>
          </a:p>
        </p:txBody>
      </p:sp>
    </p:spTree>
    <p:extLst>
      <p:ext uri="{BB962C8B-B14F-4D97-AF65-F5344CB8AC3E}">
        <p14:creationId xmlns:p14="http://schemas.microsoft.com/office/powerpoint/2010/main" val="33414596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8AAB8CA-D64C-0421-7097-062B4B8D3964}"/>
              </a:ext>
            </a:extLst>
          </p:cNvPr>
          <p:cNvPicPr>
            <a:picLocks noChangeAspect="1"/>
          </p:cNvPicPr>
          <p:nvPr/>
        </p:nvPicPr>
        <p:blipFill>
          <a:blip r:embed="rId2"/>
          <a:stretch>
            <a:fillRect/>
          </a:stretch>
        </p:blipFill>
        <p:spPr>
          <a:xfrm>
            <a:off x="3908465" y="0"/>
            <a:ext cx="4375069" cy="6858000"/>
          </a:xfrm>
          <a:prstGeom prst="rect">
            <a:avLst/>
          </a:prstGeom>
        </p:spPr>
      </p:pic>
    </p:spTree>
    <p:extLst>
      <p:ext uri="{BB962C8B-B14F-4D97-AF65-F5344CB8AC3E}">
        <p14:creationId xmlns:p14="http://schemas.microsoft.com/office/powerpoint/2010/main" val="42122960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71706-95DB-5D4F-598D-5B074E8511CE}"/>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25487C2D-2907-F602-4C7E-40D996272EDB}"/>
              </a:ext>
            </a:extLst>
          </p:cNvPr>
          <p:cNvPicPr>
            <a:picLocks noChangeAspect="1"/>
          </p:cNvPicPr>
          <p:nvPr/>
        </p:nvPicPr>
        <p:blipFill>
          <a:blip r:embed="rId3"/>
          <a:stretch>
            <a:fillRect/>
          </a:stretch>
        </p:blipFill>
        <p:spPr>
          <a:xfrm>
            <a:off x="1029447" y="1836271"/>
            <a:ext cx="6792273" cy="3515216"/>
          </a:xfrm>
          <a:prstGeom prst="rect">
            <a:avLst/>
          </a:prstGeom>
        </p:spPr>
      </p:pic>
    </p:spTree>
    <p:extLst>
      <p:ext uri="{BB962C8B-B14F-4D97-AF65-F5344CB8AC3E}">
        <p14:creationId xmlns:p14="http://schemas.microsoft.com/office/powerpoint/2010/main" val="1706468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E9C45-6145-D228-8E9D-62B993573BA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88F99F4-8F34-28CD-31AB-06AF192D0059}"/>
              </a:ext>
            </a:extLst>
          </p:cNvPr>
          <p:cNvSpPr>
            <a:spLocks noGrp="1"/>
          </p:cNvSpPr>
          <p:nvPr>
            <p:ph idx="1"/>
          </p:nvPr>
        </p:nvSpPr>
        <p:spPr/>
        <p:txBody>
          <a:bodyPr/>
          <a:lstStyle/>
          <a:p>
            <a:r>
              <a:rPr lang="en-GB" dirty="0"/>
              <a:t>In order for the defence to be able to rely on self-defence: (</a:t>
            </a:r>
            <a:r>
              <a:rPr lang="en-GB" dirty="0" err="1"/>
              <a:t>i</a:t>
            </a:r>
            <a:r>
              <a:rPr lang="en-GB" dirty="0"/>
              <a:t>) the defendant must believe that they have to use force immediately in order to protect themself or another from physical harm, protect property or prevent the commission of a crime; and (ii) the force used must be reasonable based on the facts as the defendant believed them to be.</a:t>
            </a:r>
          </a:p>
        </p:txBody>
      </p:sp>
    </p:spTree>
    <p:extLst>
      <p:ext uri="{BB962C8B-B14F-4D97-AF65-F5344CB8AC3E}">
        <p14:creationId xmlns:p14="http://schemas.microsoft.com/office/powerpoint/2010/main" val="17445457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705462" y="706890"/>
            <a:ext cx="8596668" cy="1320800"/>
          </a:xfrm>
        </p:spPr>
        <p:txBody>
          <a:bodyPr>
            <a:normAutofit fontScale="90000"/>
          </a:bodyPr>
          <a:lstStyle/>
          <a:p>
            <a:pPr algn="ctr"/>
            <a:r>
              <a:rPr lang="en-GB" sz="5400" dirty="0"/>
              <a:t>Chapter 7 ‘Denials of Liability’</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1347118" y="2743011"/>
            <a:ext cx="7470727" cy="3308338"/>
          </a:xfrm>
        </p:spPr>
        <p:txBody>
          <a:bodyPr>
            <a:normAutofit/>
          </a:bodyPr>
          <a:lstStyle/>
          <a:p>
            <a:r>
              <a:rPr lang="en-GB" sz="3600" dirty="0"/>
              <a:t>Intoxication</a:t>
            </a:r>
            <a:br>
              <a:rPr lang="en-GB" sz="3600" dirty="0"/>
            </a:br>
            <a:endParaRPr lang="en-GB" sz="3600" dirty="0"/>
          </a:p>
          <a:p>
            <a:r>
              <a:rPr lang="en-GB" sz="3600" dirty="0"/>
              <a:t>Self-induced intoxication  (Voluntary intoxication)</a:t>
            </a:r>
          </a:p>
        </p:txBody>
      </p:sp>
    </p:spTree>
    <p:extLst>
      <p:ext uri="{BB962C8B-B14F-4D97-AF65-F5344CB8AC3E}">
        <p14:creationId xmlns:p14="http://schemas.microsoft.com/office/powerpoint/2010/main" val="18424289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B3945-B06C-94C1-5992-EF3EAD3B0A5F}"/>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9D59F2A-C408-2837-351B-AA4C8524A282}"/>
              </a:ext>
            </a:extLst>
          </p:cNvPr>
          <p:cNvSpPr>
            <a:spLocks noGrp="1"/>
          </p:cNvSpPr>
          <p:nvPr>
            <p:ph idx="1"/>
          </p:nvPr>
        </p:nvSpPr>
        <p:spPr/>
        <p:txBody>
          <a:bodyPr>
            <a:normAutofit fontScale="85000" lnSpcReduction="10000"/>
          </a:bodyPr>
          <a:lstStyle/>
          <a:p>
            <a:r>
              <a:rPr lang="en-GB" dirty="0"/>
              <a:t>Turn our attention to some instances where the defendant might be able to successfully deny liability by undermining the prosecution’s claim that they have completed every element of the alleged offence. </a:t>
            </a:r>
          </a:p>
          <a:p>
            <a:r>
              <a:rPr lang="en-GB" dirty="0"/>
              <a:t>For instance, the defendant might deny liability for murder on the basis that they were so drunk at the relevant time that it would have been impossible for them to form an intention to kill or cause GBH.</a:t>
            </a:r>
          </a:p>
          <a:p>
            <a:r>
              <a:rPr lang="en-GB" dirty="0"/>
              <a:t>Though, if the defendant put themself in that situation in the first place, i.e. they became voluntarily intoxicated, then the prosecution can, under certain circumstances, use the defendant’s prior-fault intoxication in order to construct liability for certain offences. </a:t>
            </a:r>
          </a:p>
          <a:p>
            <a:r>
              <a:rPr lang="en-GB" dirty="0"/>
              <a:t>Other denials of liability include automatism and insanity. These denials of liability are beyond the scope of this chapter and they will not be discussed. Instead, in Chapter 7 our main focus will be how the criminal law deals with intoxicated offenders. Remember, there is no need to discuss whether the defendant can successfully raise a defence if it cannot be established that every element of the offence charged has been satisfied. For this reason, it would be wrong to label automatism and intoxication as defences.</a:t>
            </a:r>
          </a:p>
        </p:txBody>
      </p:sp>
    </p:spTree>
    <p:extLst>
      <p:ext uri="{BB962C8B-B14F-4D97-AF65-F5344CB8AC3E}">
        <p14:creationId xmlns:p14="http://schemas.microsoft.com/office/powerpoint/2010/main" val="40082575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 name="Straight Connector 1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5" name="Rectangle 2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2CA1B61-655C-2682-D6B4-22802431E59F}"/>
              </a:ext>
            </a:extLst>
          </p:cNvPr>
          <p:cNvPicPr>
            <a:picLocks noChangeAspect="1"/>
          </p:cNvPicPr>
          <p:nvPr/>
        </p:nvPicPr>
        <p:blipFill>
          <a:blip r:embed="rId2"/>
          <a:stretch>
            <a:fillRect/>
          </a:stretch>
        </p:blipFill>
        <p:spPr>
          <a:xfrm>
            <a:off x="1126309" y="1960851"/>
            <a:ext cx="9941259" cy="2932671"/>
          </a:xfrm>
          <a:prstGeom prst="rect">
            <a:avLst/>
          </a:prstGeom>
        </p:spPr>
      </p:pic>
    </p:spTree>
    <p:extLst>
      <p:ext uri="{BB962C8B-B14F-4D97-AF65-F5344CB8AC3E}">
        <p14:creationId xmlns:p14="http://schemas.microsoft.com/office/powerpoint/2010/main" val="25057867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D14EF-E1A4-37AC-A06B-321C0962F991}"/>
              </a:ext>
            </a:extLst>
          </p:cNvPr>
          <p:cNvSpPr>
            <a:spLocks noGrp="1"/>
          </p:cNvSpPr>
          <p:nvPr>
            <p:ph type="title"/>
          </p:nvPr>
        </p:nvSpPr>
        <p:spPr>
          <a:xfrm>
            <a:off x="397772" y="102894"/>
            <a:ext cx="8596668" cy="1320800"/>
          </a:xfrm>
        </p:spPr>
        <p:txBody>
          <a:bodyPr/>
          <a:lstStyle/>
          <a:p>
            <a:r>
              <a:rPr lang="en-GB" sz="3600" dirty="0">
                <a:latin typeface="Calibri" panose="020F0502020204030204" pitchFamily="34" charset="0"/>
              </a:rPr>
              <a:t>Intoxication – the basic position</a:t>
            </a:r>
            <a:endParaRPr lang="en-GB" dirty="0"/>
          </a:p>
        </p:txBody>
      </p:sp>
      <p:sp>
        <p:nvSpPr>
          <p:cNvPr id="3" name="Content Placeholder 2">
            <a:extLst>
              <a:ext uri="{FF2B5EF4-FFF2-40B4-BE49-F238E27FC236}">
                <a16:creationId xmlns:a16="http://schemas.microsoft.com/office/drawing/2014/main" id="{73EEA5FA-9639-85AE-E146-AF295A846446}"/>
              </a:ext>
            </a:extLst>
          </p:cNvPr>
          <p:cNvSpPr>
            <a:spLocks noGrp="1"/>
          </p:cNvSpPr>
          <p:nvPr>
            <p:ph idx="1"/>
          </p:nvPr>
        </p:nvSpPr>
        <p:spPr>
          <a:xfrm>
            <a:off x="397772" y="1045974"/>
            <a:ext cx="9305352" cy="5040319"/>
          </a:xfrm>
        </p:spPr>
        <p:txBody>
          <a:bodyPr>
            <a:noAutofit/>
          </a:bodyPr>
          <a:lstStyle/>
          <a:p>
            <a:pPr marL="354330" indent="-285750"/>
            <a:r>
              <a:rPr lang="en-GB" sz="2800" dirty="0"/>
              <a:t>“A drunken intent is nevertheless an intent” (</a:t>
            </a:r>
            <a:r>
              <a:rPr lang="en-GB" sz="2800" i="1" dirty="0"/>
              <a:t>per </a:t>
            </a:r>
            <a:r>
              <a:rPr lang="en-GB" sz="2800" dirty="0"/>
              <a:t>Geoffrey Lane LJ in </a:t>
            </a:r>
            <a:r>
              <a:rPr lang="en-GB" sz="2800" i="1" dirty="0"/>
              <a:t>Sheehan</a:t>
            </a:r>
            <a:r>
              <a:rPr lang="en-GB" sz="2800" dirty="0"/>
              <a:t>)</a:t>
            </a:r>
            <a:endParaRPr lang="en-US" sz="2800" dirty="0"/>
          </a:p>
          <a:p>
            <a:r>
              <a:rPr lang="en-GB" sz="2800" dirty="0"/>
              <a:t>Intoxication is never a defence if the D has committed the Actus Reus and has the relevant </a:t>
            </a:r>
            <a:r>
              <a:rPr lang="en-GB" sz="2800" dirty="0" err="1"/>
              <a:t>Mens</a:t>
            </a:r>
            <a:r>
              <a:rPr lang="en-GB" sz="2800" dirty="0"/>
              <a:t> Rea for the offence in question</a:t>
            </a:r>
          </a:p>
          <a:p>
            <a:r>
              <a:rPr lang="en-GB" sz="2800" dirty="0"/>
              <a:t>However, a D may seek to claim that he was too intoxicated to have formed the necessary </a:t>
            </a:r>
            <a:r>
              <a:rPr lang="en-GB" sz="2800" i="1" dirty="0" err="1"/>
              <a:t>mens</a:t>
            </a:r>
            <a:r>
              <a:rPr lang="en-GB" sz="2800" i="1" dirty="0"/>
              <a:t> rea </a:t>
            </a:r>
            <a:r>
              <a:rPr lang="en-GB" sz="2800" dirty="0"/>
              <a:t>and for certain types of offence that may amount to a denial of liability.</a:t>
            </a:r>
          </a:p>
          <a:p>
            <a:r>
              <a:rPr lang="en-GB" sz="2800" dirty="0"/>
              <a:t>Policy considerations are very relevant here.</a:t>
            </a:r>
          </a:p>
        </p:txBody>
      </p:sp>
    </p:spTree>
    <p:extLst>
      <p:ext uri="{BB962C8B-B14F-4D97-AF65-F5344CB8AC3E}">
        <p14:creationId xmlns:p14="http://schemas.microsoft.com/office/powerpoint/2010/main" val="35651664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539710" y="1527660"/>
            <a:ext cx="9144000" cy="1828800"/>
          </a:xfrm>
          <a:prstGeom prst="rect">
            <a:avLst/>
          </a:prstGeom>
        </p:spPr>
        <p:txBody>
          <a:bodyPr vert="horz" anchor="t">
            <a:noAutofit/>
          </a:bodyPr>
          <a:lst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a:lstStyle>
          <a:p>
            <a:pPr algn="ctr"/>
            <a:r>
              <a:rPr lang="en-GB" sz="4400" dirty="0">
                <a:latin typeface="Calibri" panose="020F0502020204030204" pitchFamily="34" charset="0"/>
              </a:rPr>
              <a:t>D claims that he was too intoxicated to have formed the </a:t>
            </a:r>
            <a:r>
              <a:rPr lang="en-GB" sz="4400" i="1" dirty="0" err="1">
                <a:latin typeface="Calibri" panose="020F0502020204030204" pitchFamily="34" charset="0"/>
              </a:rPr>
              <a:t>mens</a:t>
            </a:r>
            <a:r>
              <a:rPr lang="en-GB" sz="4400" i="1" dirty="0">
                <a:latin typeface="Calibri" panose="020F0502020204030204" pitchFamily="34" charset="0"/>
              </a:rPr>
              <a:t> rea </a:t>
            </a:r>
            <a:r>
              <a:rPr lang="en-GB" sz="4400" dirty="0">
                <a:latin typeface="Calibri" panose="020F0502020204030204" pitchFamily="34" charset="0"/>
              </a:rPr>
              <a:t>of the offence</a:t>
            </a:r>
            <a:endParaRPr lang="en-GB" sz="4400" i="1" dirty="0">
              <a:latin typeface="Calibri" panose="020F0502020204030204" pitchFamily="34" charset="0"/>
            </a:endParaRPr>
          </a:p>
        </p:txBody>
      </p:sp>
    </p:spTree>
    <p:extLst>
      <p:ext uri="{BB962C8B-B14F-4D97-AF65-F5344CB8AC3E}">
        <p14:creationId xmlns:p14="http://schemas.microsoft.com/office/powerpoint/2010/main" val="2079861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53119-9F0D-A27E-9C41-7103362FFF82}"/>
              </a:ext>
            </a:extLst>
          </p:cNvPr>
          <p:cNvSpPr>
            <a:spLocks noGrp="1"/>
          </p:cNvSpPr>
          <p:nvPr>
            <p:ph type="title"/>
          </p:nvPr>
        </p:nvSpPr>
        <p:spPr>
          <a:xfrm>
            <a:off x="391948" y="156238"/>
            <a:ext cx="8596668" cy="1320800"/>
          </a:xfrm>
        </p:spPr>
        <p:txBody>
          <a:bodyPr/>
          <a:lstStyle/>
          <a:p>
            <a:r>
              <a:rPr lang="en-GB" dirty="0"/>
              <a:t>The distinction between voluntary and involuntary intoxication</a:t>
            </a:r>
          </a:p>
        </p:txBody>
      </p:sp>
      <p:sp>
        <p:nvSpPr>
          <p:cNvPr id="3" name="Content Placeholder 2">
            <a:extLst>
              <a:ext uri="{FF2B5EF4-FFF2-40B4-BE49-F238E27FC236}">
                <a16:creationId xmlns:a16="http://schemas.microsoft.com/office/drawing/2014/main" id="{6F3E24FC-72AC-F23C-4603-7692AC0B1839}"/>
              </a:ext>
            </a:extLst>
          </p:cNvPr>
          <p:cNvSpPr>
            <a:spLocks noGrp="1"/>
          </p:cNvSpPr>
          <p:nvPr>
            <p:ph idx="1"/>
          </p:nvPr>
        </p:nvSpPr>
        <p:spPr>
          <a:xfrm>
            <a:off x="391948" y="1589817"/>
            <a:ext cx="9206340" cy="3880773"/>
          </a:xfrm>
        </p:spPr>
        <p:txBody>
          <a:bodyPr>
            <a:noAutofit/>
          </a:bodyPr>
          <a:lstStyle/>
          <a:p>
            <a:r>
              <a:rPr lang="en-GB" sz="2400" dirty="0"/>
              <a:t>Voluntary intoxication:  </a:t>
            </a:r>
          </a:p>
          <a:p>
            <a:pPr lvl="1"/>
            <a:r>
              <a:rPr lang="en-GB" sz="2400" dirty="0"/>
              <a:t>D consumes alcohol intentionally or knowingly or takes drugs intentionally or knowingly</a:t>
            </a:r>
          </a:p>
          <a:p>
            <a:pPr lvl="1"/>
            <a:r>
              <a:rPr lang="en-GB" sz="2400" dirty="0"/>
              <a:t>If the drug or alcohol taken knowingly has more of an effect than the D anticipated that does not change the voluntariness of the intoxication (Allen (1989) – knew he was drinking wine but not its strength)</a:t>
            </a:r>
          </a:p>
          <a:p>
            <a:r>
              <a:rPr lang="en-GB" sz="2400" dirty="0"/>
              <a:t>Involuntary intoxication: </a:t>
            </a:r>
          </a:p>
          <a:p>
            <a:pPr lvl="1"/>
            <a:r>
              <a:rPr lang="en-GB" sz="2400" dirty="0" err="1"/>
              <a:t>E.g</a:t>
            </a:r>
            <a:r>
              <a:rPr lang="en-GB" sz="2400" dirty="0"/>
              <a:t> D has their non-alcoholic drink spiked; or</a:t>
            </a:r>
          </a:p>
          <a:p>
            <a:pPr lvl="1"/>
            <a:r>
              <a:rPr lang="en-GB" sz="2400" dirty="0"/>
              <a:t>D was forced to consume drink or drugs</a:t>
            </a:r>
          </a:p>
          <a:p>
            <a:pPr lvl="1"/>
            <a:r>
              <a:rPr lang="en-GB" sz="2400" dirty="0"/>
              <a:t>D has an unforeseen reaction to prescription medicine</a:t>
            </a:r>
          </a:p>
        </p:txBody>
      </p:sp>
      <p:pic>
        <p:nvPicPr>
          <p:cNvPr id="5" name="Picture 4" descr="A glass of red wine&#10;&#10;Description automatically generated">
            <a:extLst>
              <a:ext uri="{FF2B5EF4-FFF2-40B4-BE49-F238E27FC236}">
                <a16:creationId xmlns:a16="http://schemas.microsoft.com/office/drawing/2014/main" id="{DDA12016-5621-A0BE-0245-BE8238BEDD4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271678" y="4408922"/>
            <a:ext cx="1521956" cy="1965668"/>
          </a:xfrm>
          <a:prstGeom prst="rect">
            <a:avLst/>
          </a:prstGeom>
        </p:spPr>
      </p:pic>
    </p:spTree>
    <p:extLst>
      <p:ext uri="{BB962C8B-B14F-4D97-AF65-F5344CB8AC3E}">
        <p14:creationId xmlns:p14="http://schemas.microsoft.com/office/powerpoint/2010/main" val="8846183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idx="4294967295"/>
          </p:nvPr>
        </p:nvSpPr>
        <p:spPr>
          <a:xfrm>
            <a:off x="1524000" y="282352"/>
            <a:ext cx="9144000" cy="914400"/>
          </a:xfrm>
        </p:spPr>
        <p:txBody>
          <a:bodyPr/>
          <a:lstStyle/>
          <a:p>
            <a:pPr algn="ctr"/>
            <a:r>
              <a:rPr lang="en-GB" dirty="0">
                <a:latin typeface="Calibri" panose="020F0502020204030204" pitchFamily="34" charset="0"/>
              </a:rPr>
              <a:t>Involuntary intoxication</a:t>
            </a:r>
            <a:endParaRPr lang="en-US" dirty="0">
              <a:latin typeface="Calibri" panose="020F0502020204030204" pitchFamily="34" charset="0"/>
            </a:endParaRPr>
          </a:p>
        </p:txBody>
      </p:sp>
      <p:sp>
        <p:nvSpPr>
          <p:cNvPr id="10243" name="Rectangle 3"/>
          <p:cNvSpPr>
            <a:spLocks noGrp="1" noChangeArrowheads="1"/>
          </p:cNvSpPr>
          <p:nvPr>
            <p:ph idx="4294967295"/>
          </p:nvPr>
        </p:nvSpPr>
        <p:spPr>
          <a:xfrm>
            <a:off x="781463" y="1292057"/>
            <a:ext cx="7535499" cy="4997450"/>
          </a:xfrm>
        </p:spPr>
        <p:txBody>
          <a:bodyPr>
            <a:normAutofit/>
          </a:bodyPr>
          <a:lstStyle/>
          <a:p>
            <a:pPr>
              <a:lnSpc>
                <a:spcPct val="80000"/>
              </a:lnSpc>
              <a:spcBef>
                <a:spcPct val="100000"/>
              </a:spcBef>
              <a:buFont typeface="Wingdings" pitchFamily="2" charset="2"/>
              <a:buNone/>
            </a:pPr>
            <a:r>
              <a:rPr lang="en-GB" sz="2800" b="1" dirty="0"/>
              <a:t>Kingston (1994)</a:t>
            </a:r>
          </a:p>
          <a:p>
            <a:pPr>
              <a:lnSpc>
                <a:spcPct val="80000"/>
              </a:lnSpc>
              <a:spcBef>
                <a:spcPct val="50000"/>
              </a:spcBef>
            </a:pPr>
            <a:r>
              <a:rPr lang="en-GB" sz="2800" dirty="0"/>
              <a:t>K was involuntarily intoxicated by his ‘friend’ (spiked)</a:t>
            </a:r>
          </a:p>
          <a:p>
            <a:pPr>
              <a:lnSpc>
                <a:spcPct val="80000"/>
              </a:lnSpc>
              <a:spcBef>
                <a:spcPct val="50000"/>
              </a:spcBef>
            </a:pPr>
            <a:r>
              <a:rPr lang="en-GB" sz="2800" dirty="0"/>
              <a:t>K then encouraged to sexually assault a youth and did so</a:t>
            </a:r>
          </a:p>
          <a:p>
            <a:pPr>
              <a:lnSpc>
                <a:spcPct val="80000"/>
              </a:lnSpc>
              <a:spcBef>
                <a:spcPct val="50000"/>
              </a:spcBef>
            </a:pPr>
            <a:r>
              <a:rPr lang="en-GB" sz="2800" dirty="0"/>
              <a:t>K claimed that the involuntary intoxication meant he had not formed </a:t>
            </a:r>
            <a:r>
              <a:rPr lang="en-GB" sz="2800" dirty="0" err="1"/>
              <a:t>mens</a:t>
            </a:r>
            <a:r>
              <a:rPr lang="en-GB" sz="2800" dirty="0"/>
              <a:t> rea</a:t>
            </a:r>
          </a:p>
          <a:p>
            <a:pPr>
              <a:lnSpc>
                <a:spcPct val="80000"/>
              </a:lnSpc>
              <a:spcBef>
                <a:spcPct val="50000"/>
              </a:spcBef>
            </a:pPr>
            <a:r>
              <a:rPr lang="en-GB" sz="2800" dirty="0"/>
              <a:t>HL disagreed.  K had the </a:t>
            </a:r>
            <a:r>
              <a:rPr lang="en-GB" sz="2800" dirty="0" err="1"/>
              <a:t>mens</a:t>
            </a:r>
            <a:r>
              <a:rPr lang="en-GB" sz="2800" dirty="0"/>
              <a:t> rea to sexually assault the youth. The intoxication had made him less inhibited but he nevertheless had the </a:t>
            </a:r>
            <a:r>
              <a:rPr lang="en-GB" sz="2800" dirty="0" err="1"/>
              <a:t>mens</a:t>
            </a:r>
            <a:r>
              <a:rPr lang="en-GB" sz="2800" dirty="0"/>
              <a:t> rea.</a:t>
            </a:r>
          </a:p>
        </p:txBody>
      </p:sp>
      <p:pic>
        <p:nvPicPr>
          <p:cNvPr id="3" name="Picture 2" descr="Close-up of pills spilling out of a pill bottle&#10;&#10;Description automatically generated">
            <a:extLst>
              <a:ext uri="{FF2B5EF4-FFF2-40B4-BE49-F238E27FC236}">
                <a16:creationId xmlns:a16="http://schemas.microsoft.com/office/drawing/2014/main" id="{39444BBD-88D5-BC84-B7BE-33220F87376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87938" y="2219022"/>
            <a:ext cx="2949784" cy="225105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500"/>
                                        <p:tgtEl>
                                          <p:spTgt spid="102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fade">
                                      <p:cBhvr>
                                        <p:cTn id="12" dur="500"/>
                                        <p:tgtEl>
                                          <p:spTgt spid="1024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fade">
                                      <p:cBhvr>
                                        <p:cTn id="17" dur="500"/>
                                        <p:tgtEl>
                                          <p:spTgt spid="1024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43">
                                            <p:txEl>
                                              <p:pRg st="3" end="3"/>
                                            </p:txEl>
                                          </p:spTgt>
                                        </p:tgtEl>
                                        <p:attrNameLst>
                                          <p:attrName>style.visibility</p:attrName>
                                        </p:attrNameLst>
                                      </p:cBhvr>
                                      <p:to>
                                        <p:strVal val="visible"/>
                                      </p:to>
                                    </p:set>
                                    <p:animEffect transition="in" filter="fade">
                                      <p:cBhvr>
                                        <p:cTn id="22" dur="500"/>
                                        <p:tgtEl>
                                          <p:spTgt spid="1024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animEffect transition="in" filter="fade">
                                      <p:cBhvr>
                                        <p:cTn id="27" dur="500"/>
                                        <p:tgtEl>
                                          <p:spTgt spid="102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idx="4294967295"/>
          </p:nvPr>
        </p:nvSpPr>
        <p:spPr>
          <a:xfrm>
            <a:off x="1524000" y="282352"/>
            <a:ext cx="9144000" cy="914400"/>
          </a:xfrm>
        </p:spPr>
        <p:txBody>
          <a:bodyPr/>
          <a:lstStyle/>
          <a:p>
            <a:pPr algn="ctr"/>
            <a:r>
              <a:rPr lang="en-GB" dirty="0">
                <a:latin typeface="Calibri" panose="020F0502020204030204" pitchFamily="34" charset="0"/>
              </a:rPr>
              <a:t>Involuntary intoxication</a:t>
            </a:r>
            <a:endParaRPr lang="en-US" dirty="0">
              <a:latin typeface="Calibri" panose="020F0502020204030204" pitchFamily="34" charset="0"/>
            </a:endParaRPr>
          </a:p>
        </p:txBody>
      </p:sp>
      <p:sp>
        <p:nvSpPr>
          <p:cNvPr id="10243" name="Rectangle 3"/>
          <p:cNvSpPr>
            <a:spLocks noGrp="1" noChangeArrowheads="1"/>
          </p:cNvSpPr>
          <p:nvPr>
            <p:ph idx="4294967295"/>
          </p:nvPr>
        </p:nvSpPr>
        <p:spPr>
          <a:xfrm>
            <a:off x="1014432" y="1196752"/>
            <a:ext cx="7535499" cy="4997450"/>
          </a:xfrm>
        </p:spPr>
        <p:txBody>
          <a:bodyPr>
            <a:normAutofit lnSpcReduction="10000"/>
          </a:bodyPr>
          <a:lstStyle/>
          <a:p>
            <a:pPr>
              <a:lnSpc>
                <a:spcPct val="80000"/>
              </a:lnSpc>
              <a:spcBef>
                <a:spcPct val="100000"/>
              </a:spcBef>
              <a:buFont typeface="Wingdings" pitchFamily="2" charset="2"/>
              <a:buNone/>
            </a:pPr>
            <a:r>
              <a:rPr lang="en-GB" sz="2800" b="1" dirty="0"/>
              <a:t>Hardie (1985)</a:t>
            </a:r>
          </a:p>
          <a:p>
            <a:pPr>
              <a:lnSpc>
                <a:spcPct val="80000"/>
              </a:lnSpc>
              <a:spcBef>
                <a:spcPct val="50000"/>
              </a:spcBef>
            </a:pPr>
            <a:r>
              <a:rPr lang="en-GB" sz="2800" dirty="0"/>
              <a:t>H was upset that his girlfriend asked him to leave the flat and took her Valium to calm himself</a:t>
            </a:r>
          </a:p>
          <a:p>
            <a:pPr>
              <a:lnSpc>
                <a:spcPct val="80000"/>
              </a:lnSpc>
              <a:spcBef>
                <a:spcPct val="50000"/>
              </a:spcBef>
            </a:pPr>
            <a:r>
              <a:rPr lang="en-GB" sz="2800" dirty="0"/>
              <a:t>The Valium had the opposite effect and H became agitated and set fire to a wardrobe in the flat. H charged with arson.</a:t>
            </a:r>
          </a:p>
          <a:p>
            <a:pPr>
              <a:lnSpc>
                <a:spcPct val="80000"/>
              </a:lnSpc>
              <a:spcBef>
                <a:spcPct val="50000"/>
              </a:spcBef>
            </a:pPr>
            <a:r>
              <a:rPr lang="en-GB" sz="2800" dirty="0"/>
              <a:t>Court of Appeal said that Hardie’s consumption of the </a:t>
            </a:r>
            <a:r>
              <a:rPr lang="en-GB" sz="2800" dirty="0" err="1"/>
              <a:t>valium</a:t>
            </a:r>
            <a:r>
              <a:rPr lang="en-GB" sz="2800" dirty="0"/>
              <a:t> was not reckless …</a:t>
            </a:r>
          </a:p>
          <a:p>
            <a:pPr>
              <a:lnSpc>
                <a:spcPct val="80000"/>
              </a:lnSpc>
            </a:pPr>
            <a:r>
              <a:rPr lang="en-GB" sz="2800" dirty="0"/>
              <a:t>… and that he had been unable to form </a:t>
            </a:r>
            <a:r>
              <a:rPr lang="en-GB" sz="2800" i="1" dirty="0" err="1"/>
              <a:t>mens</a:t>
            </a:r>
            <a:r>
              <a:rPr lang="en-GB" sz="2800" i="1" dirty="0"/>
              <a:t> rea</a:t>
            </a:r>
            <a:r>
              <a:rPr lang="en-GB" sz="2800" dirty="0"/>
              <a:t> …</a:t>
            </a:r>
          </a:p>
          <a:p>
            <a:pPr>
              <a:lnSpc>
                <a:spcPct val="80000"/>
              </a:lnSpc>
            </a:pPr>
            <a:r>
              <a:rPr lang="en-GB" sz="2800" dirty="0"/>
              <a:t>… so his conviction was quashed</a:t>
            </a:r>
            <a:endParaRPr lang="en-US" sz="2800" dirty="0"/>
          </a:p>
        </p:txBody>
      </p:sp>
      <p:pic>
        <p:nvPicPr>
          <p:cNvPr id="3" name="Picture 2" descr="Close-up of pills spilling out of a pill bottle&#10;&#10;Description automatically generated">
            <a:extLst>
              <a:ext uri="{FF2B5EF4-FFF2-40B4-BE49-F238E27FC236}">
                <a16:creationId xmlns:a16="http://schemas.microsoft.com/office/drawing/2014/main" id="{39444BBD-88D5-BC84-B7BE-33220F87376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87938" y="2219022"/>
            <a:ext cx="2949784" cy="2251054"/>
          </a:xfrm>
          <a:prstGeom prst="rect">
            <a:avLst/>
          </a:prstGeom>
        </p:spPr>
      </p:pic>
    </p:spTree>
    <p:extLst>
      <p:ext uri="{BB962C8B-B14F-4D97-AF65-F5344CB8AC3E}">
        <p14:creationId xmlns:p14="http://schemas.microsoft.com/office/powerpoint/2010/main" val="337788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500"/>
                                        <p:tgtEl>
                                          <p:spTgt spid="102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fade">
                                      <p:cBhvr>
                                        <p:cTn id="12" dur="500"/>
                                        <p:tgtEl>
                                          <p:spTgt spid="1024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fade">
                                      <p:cBhvr>
                                        <p:cTn id="17" dur="500"/>
                                        <p:tgtEl>
                                          <p:spTgt spid="1024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43">
                                            <p:txEl>
                                              <p:pRg st="3" end="3"/>
                                            </p:txEl>
                                          </p:spTgt>
                                        </p:tgtEl>
                                        <p:attrNameLst>
                                          <p:attrName>style.visibility</p:attrName>
                                        </p:attrNameLst>
                                      </p:cBhvr>
                                      <p:to>
                                        <p:strVal val="visible"/>
                                      </p:to>
                                    </p:set>
                                    <p:animEffect transition="in" filter="fade">
                                      <p:cBhvr>
                                        <p:cTn id="22" dur="500"/>
                                        <p:tgtEl>
                                          <p:spTgt spid="1024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animEffect transition="in" filter="fade">
                                      <p:cBhvr>
                                        <p:cTn id="27" dur="500"/>
                                        <p:tgtEl>
                                          <p:spTgt spid="1024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243">
                                            <p:txEl>
                                              <p:pRg st="5" end="5"/>
                                            </p:txEl>
                                          </p:spTgt>
                                        </p:tgtEl>
                                        <p:attrNameLst>
                                          <p:attrName>style.visibility</p:attrName>
                                        </p:attrNameLst>
                                      </p:cBhvr>
                                      <p:to>
                                        <p:strVal val="visible"/>
                                      </p:to>
                                    </p:set>
                                    <p:animEffect transition="in" filter="fade">
                                      <p:cBhvr>
                                        <p:cTn id="32" dur="500"/>
                                        <p:tgtEl>
                                          <p:spTgt spid="1024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A3B1A-8051-7A8C-CBD3-FFD2DA123DBF}"/>
              </a:ext>
            </a:extLst>
          </p:cNvPr>
          <p:cNvSpPr>
            <a:spLocks noGrp="1"/>
          </p:cNvSpPr>
          <p:nvPr>
            <p:ph type="title"/>
          </p:nvPr>
        </p:nvSpPr>
        <p:spPr>
          <a:xfrm>
            <a:off x="425874" y="163077"/>
            <a:ext cx="8596668" cy="893045"/>
          </a:xfrm>
        </p:spPr>
        <p:txBody>
          <a:bodyPr/>
          <a:lstStyle/>
          <a:p>
            <a:r>
              <a:rPr lang="en-GB" dirty="0"/>
              <a:t>Drinking for ‘</a:t>
            </a:r>
            <a:r>
              <a:rPr lang="en-GB" dirty="0" err="1"/>
              <a:t>dutch</a:t>
            </a:r>
            <a:r>
              <a:rPr lang="en-GB" dirty="0"/>
              <a:t> courage’</a:t>
            </a:r>
          </a:p>
        </p:txBody>
      </p:sp>
      <p:sp>
        <p:nvSpPr>
          <p:cNvPr id="3" name="Content Placeholder 2">
            <a:extLst>
              <a:ext uri="{FF2B5EF4-FFF2-40B4-BE49-F238E27FC236}">
                <a16:creationId xmlns:a16="http://schemas.microsoft.com/office/drawing/2014/main" id="{6CB6A311-AFF9-C7CD-0F9C-0D7139FFEA25}"/>
              </a:ext>
            </a:extLst>
          </p:cNvPr>
          <p:cNvSpPr>
            <a:spLocks noGrp="1"/>
          </p:cNvSpPr>
          <p:nvPr>
            <p:ph idx="1"/>
          </p:nvPr>
        </p:nvSpPr>
        <p:spPr>
          <a:xfrm>
            <a:off x="319678" y="1056121"/>
            <a:ext cx="8984341" cy="5638801"/>
          </a:xfrm>
        </p:spPr>
        <p:txBody>
          <a:bodyPr>
            <a:normAutofit/>
          </a:bodyPr>
          <a:lstStyle/>
          <a:p>
            <a:r>
              <a:rPr lang="en-GB" sz="2800" dirty="0"/>
              <a:t>Attorney-General for Northern Ireland v Gallagher (1963)</a:t>
            </a:r>
          </a:p>
          <a:p>
            <a:r>
              <a:rPr lang="en-GB" sz="2800" dirty="0"/>
              <a:t>D bought knife and whisky. Drank a lot of the whisky to give himself </a:t>
            </a:r>
            <a:r>
              <a:rPr lang="en-GB" sz="2800" dirty="0" err="1"/>
              <a:t>dutch</a:t>
            </a:r>
            <a:r>
              <a:rPr lang="en-GB" sz="2800" dirty="0"/>
              <a:t> courage to kill his wife.</a:t>
            </a:r>
          </a:p>
          <a:p>
            <a:r>
              <a:rPr lang="en-GB" sz="2800" dirty="0"/>
              <a:t>D killed his wife</a:t>
            </a:r>
          </a:p>
          <a:p>
            <a:r>
              <a:rPr lang="en-GB" sz="2800" dirty="0"/>
              <a:t>Held by House of Lords: if D voluntarily becomes intoxicated in order to give himself the courage to commit an offence, he cannot later claim that he was too intoxicated to have formed the </a:t>
            </a:r>
            <a:r>
              <a:rPr lang="en-GB" sz="2800" i="1" dirty="0" err="1"/>
              <a:t>mens</a:t>
            </a:r>
            <a:r>
              <a:rPr lang="en-GB" sz="2800" i="1" dirty="0"/>
              <a:t> rea.</a:t>
            </a:r>
          </a:p>
          <a:p>
            <a:r>
              <a:rPr lang="en-GB" sz="2800" dirty="0"/>
              <a:t>The D will have formed the </a:t>
            </a:r>
            <a:r>
              <a:rPr lang="en-GB" sz="2800" dirty="0" err="1"/>
              <a:t>mens</a:t>
            </a:r>
            <a:r>
              <a:rPr lang="en-GB" sz="2800" dirty="0"/>
              <a:t> rea at an earlier time</a:t>
            </a:r>
            <a:endParaRPr lang="en-US" sz="2800" dirty="0"/>
          </a:p>
          <a:p>
            <a:endParaRPr lang="en-US" sz="2800" dirty="0"/>
          </a:p>
          <a:p>
            <a:endParaRPr lang="en-GB" dirty="0"/>
          </a:p>
        </p:txBody>
      </p:sp>
      <p:pic>
        <p:nvPicPr>
          <p:cNvPr id="4" name="Picture 7" descr="MCj04078700000[1]">
            <a:extLst>
              <a:ext uri="{FF2B5EF4-FFF2-40B4-BE49-F238E27FC236}">
                <a16:creationId xmlns:a16="http://schemas.microsoft.com/office/drawing/2014/main" id="{E14B9D34-265A-7F58-51EB-8704471FBF2F}"/>
              </a:ext>
            </a:extLst>
          </p:cNvPr>
          <p:cNvPicPr>
            <a:picLocks noChangeAspect="1" noChangeArrowheads="1"/>
          </p:cNvPicPr>
          <p:nvPr/>
        </p:nvPicPr>
        <p:blipFill>
          <a:blip r:embed="rId2" cstate="print"/>
          <a:srcRect/>
          <a:stretch>
            <a:fillRect/>
          </a:stretch>
        </p:blipFill>
        <p:spPr bwMode="auto">
          <a:xfrm>
            <a:off x="10276284" y="542139"/>
            <a:ext cx="1774573" cy="2130301"/>
          </a:xfrm>
          <a:prstGeom prst="rect">
            <a:avLst/>
          </a:prstGeom>
          <a:noFill/>
        </p:spPr>
      </p:pic>
    </p:spTree>
    <p:extLst>
      <p:ext uri="{BB962C8B-B14F-4D97-AF65-F5344CB8AC3E}">
        <p14:creationId xmlns:p14="http://schemas.microsoft.com/office/powerpoint/2010/main" val="4196624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idx="4294967295"/>
          </p:nvPr>
        </p:nvSpPr>
        <p:spPr>
          <a:xfrm>
            <a:off x="295092" y="190064"/>
            <a:ext cx="9716713" cy="1143000"/>
          </a:xfrm>
        </p:spPr>
        <p:txBody>
          <a:bodyPr>
            <a:normAutofit fontScale="90000"/>
          </a:bodyPr>
          <a:lstStyle/>
          <a:p>
            <a:pPr algn="ctr"/>
            <a:r>
              <a:rPr lang="en-GB" dirty="0">
                <a:latin typeface="Calibri" panose="020F0502020204030204" pitchFamily="34" charset="0"/>
              </a:rPr>
              <a:t>The important distinction between basic intent crimes and specific intent crimes</a:t>
            </a:r>
            <a:br>
              <a:rPr lang="en-GB" dirty="0">
                <a:latin typeface="Calibri" panose="020F0502020204030204" pitchFamily="34" charset="0"/>
              </a:rPr>
            </a:br>
            <a:r>
              <a:rPr lang="en-GB" dirty="0">
                <a:latin typeface="Calibri" panose="020F0502020204030204" pitchFamily="34" charset="0"/>
              </a:rPr>
              <a:t>Key case: DPP v Majewski (1977)</a:t>
            </a:r>
            <a:endParaRPr lang="en-US" dirty="0">
              <a:latin typeface="Calibri" panose="020F0502020204030204" pitchFamily="34" charset="0"/>
            </a:endParaRPr>
          </a:p>
        </p:txBody>
      </p:sp>
      <p:sp>
        <p:nvSpPr>
          <p:cNvPr id="26627" name="Rectangle 3"/>
          <p:cNvSpPr>
            <a:spLocks noGrp="1" noChangeArrowheads="1"/>
          </p:cNvSpPr>
          <p:nvPr>
            <p:ph idx="4294967295"/>
          </p:nvPr>
        </p:nvSpPr>
        <p:spPr>
          <a:xfrm>
            <a:off x="399928" y="1940638"/>
            <a:ext cx="9143999" cy="4572000"/>
          </a:xfrm>
        </p:spPr>
        <p:txBody>
          <a:bodyPr>
            <a:normAutofit lnSpcReduction="10000"/>
          </a:bodyPr>
          <a:lstStyle/>
          <a:p>
            <a:r>
              <a:rPr lang="en-GB" sz="2400" dirty="0"/>
              <a:t>How do we know whether an offence is one of specific intent or basic intent?</a:t>
            </a:r>
          </a:p>
          <a:p>
            <a:r>
              <a:rPr lang="en-GB" altLang="zh-TW" sz="2400" dirty="0">
                <a:ea typeface="PMingLiU" charset="-120"/>
              </a:rPr>
              <a:t>“By ‘crimes of basic intent’ I mean those crimes whose definition expresses (or, more often, implies) a </a:t>
            </a:r>
            <a:r>
              <a:rPr lang="en-GB" altLang="zh-TW" sz="2400" i="1" dirty="0" err="1">
                <a:ea typeface="PMingLiU" charset="-120"/>
              </a:rPr>
              <a:t>mens</a:t>
            </a:r>
            <a:r>
              <a:rPr lang="en-GB" altLang="zh-TW" sz="2400" i="1" dirty="0">
                <a:ea typeface="PMingLiU" charset="-120"/>
              </a:rPr>
              <a:t> rea</a:t>
            </a:r>
            <a:r>
              <a:rPr lang="en-GB" altLang="zh-TW" sz="2400" dirty="0">
                <a:ea typeface="PMingLiU" charset="-120"/>
              </a:rPr>
              <a:t> which does not go beyond the </a:t>
            </a:r>
            <a:r>
              <a:rPr lang="en-GB" altLang="zh-TW" sz="2400" i="1" dirty="0">
                <a:ea typeface="PMingLiU" charset="-120"/>
              </a:rPr>
              <a:t>actus reus</a:t>
            </a:r>
            <a:r>
              <a:rPr lang="en-GB" altLang="zh-TW" sz="2400" dirty="0">
                <a:ea typeface="PMingLiU" charset="-120"/>
              </a:rPr>
              <a:t>” (</a:t>
            </a:r>
            <a:r>
              <a:rPr lang="en-GB" altLang="zh-TW" sz="2400" i="1" dirty="0">
                <a:ea typeface="PMingLiU" charset="-120"/>
              </a:rPr>
              <a:t>per </a:t>
            </a:r>
            <a:r>
              <a:rPr lang="en-GB" altLang="zh-TW" sz="2400" dirty="0">
                <a:ea typeface="PMingLiU" charset="-120"/>
              </a:rPr>
              <a:t>Lord Simon in </a:t>
            </a:r>
            <a:r>
              <a:rPr lang="en-GB" altLang="zh-TW" sz="2400" i="1" dirty="0">
                <a:ea typeface="PMingLiU" charset="-120"/>
              </a:rPr>
              <a:t>Morgan</a:t>
            </a:r>
            <a:r>
              <a:rPr lang="en-GB" altLang="zh-TW" sz="2400" dirty="0">
                <a:ea typeface="PMingLiU" charset="-120"/>
              </a:rPr>
              <a:t>, approved by Lord Elwyn-Jones in </a:t>
            </a:r>
            <a:r>
              <a:rPr lang="en-GB" altLang="zh-TW" sz="2400" i="1" dirty="0">
                <a:ea typeface="PMingLiU" charset="-120"/>
              </a:rPr>
              <a:t>Majewski</a:t>
            </a:r>
            <a:r>
              <a:rPr lang="en-GB" altLang="zh-TW" sz="2400" dirty="0">
                <a:ea typeface="PMingLiU" charset="-120"/>
              </a:rPr>
              <a:t>)</a:t>
            </a:r>
          </a:p>
          <a:p>
            <a:r>
              <a:rPr lang="en-GB" altLang="zh-TW" sz="2400" dirty="0">
                <a:ea typeface="PMingLiU" charset="-120"/>
              </a:rPr>
              <a:t>“In short, where the crime is one of ‘specific intent’ the prosecution must in general prove that the purpose for the commission of the act extends to the intent expressed or implied in the definition of the crime … The </a:t>
            </a:r>
            <a:r>
              <a:rPr lang="en-GB" altLang="zh-TW" sz="2400" i="1" dirty="0" err="1">
                <a:ea typeface="PMingLiU" charset="-120"/>
              </a:rPr>
              <a:t>mens</a:t>
            </a:r>
            <a:r>
              <a:rPr lang="en-GB" altLang="zh-TW" sz="2400" i="1" dirty="0">
                <a:ea typeface="PMingLiU" charset="-120"/>
              </a:rPr>
              <a:t> rea</a:t>
            </a:r>
            <a:r>
              <a:rPr lang="en-GB" altLang="zh-TW" sz="2400" dirty="0">
                <a:ea typeface="PMingLiU" charset="-120"/>
              </a:rPr>
              <a:t> in a crime of specific intent requires proof of a purposive element” (</a:t>
            </a:r>
            <a:r>
              <a:rPr lang="en-GB" altLang="zh-TW" sz="2400" i="1" dirty="0">
                <a:ea typeface="PMingLiU" charset="-120"/>
              </a:rPr>
              <a:t>per</a:t>
            </a:r>
            <a:r>
              <a:rPr lang="en-GB" altLang="zh-TW" sz="2400" dirty="0">
                <a:ea typeface="PMingLiU" charset="-120"/>
              </a:rPr>
              <a:t> Lord Simon in </a:t>
            </a:r>
            <a:r>
              <a:rPr lang="en-GB" altLang="zh-TW" sz="2400" i="1" dirty="0">
                <a:ea typeface="PMingLiU" charset="-120"/>
              </a:rPr>
              <a:t>Majewski</a:t>
            </a:r>
            <a:r>
              <a:rPr lang="en-GB" altLang="zh-TW" sz="2400" dirty="0">
                <a:ea typeface="PMingLiU" charset="-120"/>
              </a:rPr>
              <a:t>)</a:t>
            </a:r>
            <a:endParaRPr lang="en-US" sz="2400" dirty="0"/>
          </a:p>
          <a:p>
            <a:endParaRPr lang="en-US" sz="2400"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500"/>
                                        <p:tgtEl>
                                          <p:spTgt spid="266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6627">
                                            <p:txEl>
                                              <p:pRg st="1" end="1"/>
                                            </p:txEl>
                                          </p:spTgt>
                                        </p:tgtEl>
                                        <p:attrNameLst>
                                          <p:attrName>style.visibility</p:attrName>
                                        </p:attrNameLst>
                                      </p:cBhvr>
                                      <p:to>
                                        <p:strVal val="visible"/>
                                      </p:to>
                                    </p:set>
                                    <p:animEffect transition="in" filter="fade">
                                      <p:cBhvr>
                                        <p:cTn id="12" dur="500"/>
                                        <p:tgtEl>
                                          <p:spTgt spid="2662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6627">
                                            <p:txEl>
                                              <p:pRg st="2" end="2"/>
                                            </p:txEl>
                                          </p:spTgt>
                                        </p:tgtEl>
                                        <p:attrNameLst>
                                          <p:attrName>style.visibility</p:attrName>
                                        </p:attrNameLst>
                                      </p:cBhvr>
                                      <p:to>
                                        <p:strVal val="visible"/>
                                      </p:to>
                                    </p:set>
                                    <p:animEffect transition="in" filter="fade">
                                      <p:cBhvr>
                                        <p:cTn id="17" dur="500"/>
                                        <p:tgtEl>
                                          <p:spTgt spid="2662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idx="4294967295"/>
          </p:nvPr>
        </p:nvSpPr>
        <p:spPr>
          <a:xfrm>
            <a:off x="295093" y="190064"/>
            <a:ext cx="9144000" cy="1143000"/>
          </a:xfrm>
        </p:spPr>
        <p:txBody>
          <a:bodyPr>
            <a:normAutofit fontScale="90000"/>
          </a:bodyPr>
          <a:lstStyle/>
          <a:p>
            <a:pPr algn="ctr"/>
            <a:r>
              <a:rPr lang="en-GB" dirty="0">
                <a:latin typeface="Calibri" panose="020F0502020204030204" pitchFamily="34" charset="0"/>
              </a:rPr>
              <a:t>Intoxication: basic intent crimes and specific intent crimes</a:t>
            </a:r>
            <a:endParaRPr lang="en-US" dirty="0">
              <a:latin typeface="Calibri" panose="020F0502020204030204" pitchFamily="34" charset="0"/>
            </a:endParaRPr>
          </a:p>
        </p:txBody>
      </p:sp>
      <p:sp>
        <p:nvSpPr>
          <p:cNvPr id="26627" name="Rectangle 3"/>
          <p:cNvSpPr>
            <a:spLocks noGrp="1" noChangeArrowheads="1"/>
          </p:cNvSpPr>
          <p:nvPr>
            <p:ph idx="4294967295"/>
          </p:nvPr>
        </p:nvSpPr>
        <p:spPr>
          <a:xfrm>
            <a:off x="295092" y="1503823"/>
            <a:ext cx="9143999" cy="4572000"/>
          </a:xfrm>
        </p:spPr>
        <p:txBody>
          <a:bodyPr>
            <a:normAutofit fontScale="92500" lnSpcReduction="10000"/>
          </a:bodyPr>
          <a:lstStyle/>
          <a:p>
            <a:r>
              <a:rPr lang="en-GB" sz="2400" dirty="0"/>
              <a:t>Basic Intent Crimes:  voluntary intoxication is no defence and cannot negate the </a:t>
            </a:r>
            <a:r>
              <a:rPr lang="en-GB" sz="2400" dirty="0" err="1"/>
              <a:t>mens</a:t>
            </a:r>
            <a:r>
              <a:rPr lang="en-GB" sz="2400" dirty="0"/>
              <a:t> rea if the crime can be committed through recklessness.  Because the voluntary consumption of the drugs or alcohol is deemed to be the reckless conduct. Evidence of drunkenness is evidence of recklessness under this approach ( Majewski)</a:t>
            </a:r>
          </a:p>
          <a:p>
            <a:r>
              <a:rPr lang="en-GB" sz="2400" dirty="0"/>
              <a:t>Examples of basic intent crimes:</a:t>
            </a:r>
          </a:p>
          <a:p>
            <a:pPr lvl="1"/>
            <a:r>
              <a:rPr lang="en-GB" sz="2200" dirty="0"/>
              <a:t>Manslaughter</a:t>
            </a:r>
          </a:p>
          <a:p>
            <a:pPr lvl="1"/>
            <a:r>
              <a:rPr lang="en-GB" sz="2200" dirty="0"/>
              <a:t>Rape</a:t>
            </a:r>
          </a:p>
          <a:p>
            <a:pPr lvl="1"/>
            <a:r>
              <a:rPr lang="en-GB" sz="2200" dirty="0"/>
              <a:t>Common assault and battery</a:t>
            </a:r>
          </a:p>
          <a:p>
            <a:pPr lvl="1"/>
            <a:r>
              <a:rPr lang="en-GB" sz="2200" dirty="0"/>
              <a:t>S 47 ABH OAPA 1861</a:t>
            </a:r>
          </a:p>
          <a:p>
            <a:pPr lvl="1"/>
            <a:r>
              <a:rPr lang="en-GB" sz="2200" dirty="0"/>
              <a:t>S 20 GBH OAPA 1861</a:t>
            </a:r>
          </a:p>
          <a:p>
            <a:endParaRPr lang="en-US" sz="2400" dirty="0"/>
          </a:p>
          <a:p>
            <a:endParaRPr lang="en-US" dirty="0"/>
          </a:p>
        </p:txBody>
      </p:sp>
    </p:spTree>
    <p:extLst>
      <p:ext uri="{BB962C8B-B14F-4D97-AF65-F5344CB8AC3E}">
        <p14:creationId xmlns:p14="http://schemas.microsoft.com/office/powerpoint/2010/main" val="44314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500"/>
                                        <p:tgtEl>
                                          <p:spTgt spid="266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6627">
                                            <p:txEl>
                                              <p:pRg st="1" end="1"/>
                                            </p:txEl>
                                          </p:spTgt>
                                        </p:tgtEl>
                                        <p:attrNameLst>
                                          <p:attrName>style.visibility</p:attrName>
                                        </p:attrNameLst>
                                      </p:cBhvr>
                                      <p:to>
                                        <p:strVal val="visible"/>
                                      </p:to>
                                    </p:set>
                                    <p:animEffect transition="in" filter="fade">
                                      <p:cBhvr>
                                        <p:cTn id="12" dur="500"/>
                                        <p:tgtEl>
                                          <p:spTgt spid="26627">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animEffect transition="in" filter="fade">
                                      <p:cBhvr>
                                        <p:cTn id="15" dur="500"/>
                                        <p:tgtEl>
                                          <p:spTgt spid="26627">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6627">
                                            <p:txEl>
                                              <p:pRg st="3" end="3"/>
                                            </p:txEl>
                                          </p:spTgt>
                                        </p:tgtEl>
                                        <p:attrNameLst>
                                          <p:attrName>style.visibility</p:attrName>
                                        </p:attrNameLst>
                                      </p:cBhvr>
                                      <p:to>
                                        <p:strVal val="visible"/>
                                      </p:to>
                                    </p:set>
                                    <p:animEffect transition="in" filter="fade">
                                      <p:cBhvr>
                                        <p:cTn id="18" dur="500"/>
                                        <p:tgtEl>
                                          <p:spTgt spid="26627">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6627">
                                            <p:txEl>
                                              <p:pRg st="4" end="4"/>
                                            </p:txEl>
                                          </p:spTgt>
                                        </p:tgtEl>
                                        <p:attrNameLst>
                                          <p:attrName>style.visibility</p:attrName>
                                        </p:attrNameLst>
                                      </p:cBhvr>
                                      <p:to>
                                        <p:strVal val="visible"/>
                                      </p:to>
                                    </p:set>
                                    <p:animEffect transition="in" filter="fade">
                                      <p:cBhvr>
                                        <p:cTn id="21" dur="500"/>
                                        <p:tgtEl>
                                          <p:spTgt spid="26627">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6627">
                                            <p:txEl>
                                              <p:pRg st="5" end="5"/>
                                            </p:txEl>
                                          </p:spTgt>
                                        </p:tgtEl>
                                        <p:attrNameLst>
                                          <p:attrName>style.visibility</p:attrName>
                                        </p:attrNameLst>
                                      </p:cBhvr>
                                      <p:to>
                                        <p:strVal val="visible"/>
                                      </p:to>
                                    </p:set>
                                    <p:animEffect transition="in" filter="fade">
                                      <p:cBhvr>
                                        <p:cTn id="24" dur="500"/>
                                        <p:tgtEl>
                                          <p:spTgt spid="26627">
                                            <p:txEl>
                                              <p:pRg st="5" end="5"/>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6627">
                                            <p:txEl>
                                              <p:pRg st="6" end="6"/>
                                            </p:txEl>
                                          </p:spTgt>
                                        </p:tgtEl>
                                        <p:attrNameLst>
                                          <p:attrName>style.visibility</p:attrName>
                                        </p:attrNameLst>
                                      </p:cBhvr>
                                      <p:to>
                                        <p:strVal val="visible"/>
                                      </p:to>
                                    </p:set>
                                    <p:animEffect transition="in" filter="fade">
                                      <p:cBhvr>
                                        <p:cTn id="27" dur="500"/>
                                        <p:tgtEl>
                                          <p:spTgt spid="2662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idx="4294967295"/>
          </p:nvPr>
        </p:nvSpPr>
        <p:spPr>
          <a:xfrm>
            <a:off x="295093" y="190064"/>
            <a:ext cx="9144000" cy="1143000"/>
          </a:xfrm>
        </p:spPr>
        <p:txBody>
          <a:bodyPr>
            <a:normAutofit fontScale="90000"/>
          </a:bodyPr>
          <a:lstStyle/>
          <a:p>
            <a:pPr algn="ctr"/>
            <a:r>
              <a:rPr lang="en-GB" dirty="0">
                <a:latin typeface="Calibri" panose="020F0502020204030204" pitchFamily="34" charset="0"/>
              </a:rPr>
              <a:t>Intoxication: basic intent crimes and specific intent crimes</a:t>
            </a:r>
            <a:endParaRPr lang="en-US" dirty="0">
              <a:latin typeface="Calibri" panose="020F0502020204030204" pitchFamily="34" charset="0"/>
            </a:endParaRPr>
          </a:p>
        </p:txBody>
      </p:sp>
      <p:sp>
        <p:nvSpPr>
          <p:cNvPr id="26627" name="Rectangle 3"/>
          <p:cNvSpPr>
            <a:spLocks noGrp="1" noChangeArrowheads="1"/>
          </p:cNvSpPr>
          <p:nvPr>
            <p:ph idx="4294967295"/>
          </p:nvPr>
        </p:nvSpPr>
        <p:spPr>
          <a:xfrm>
            <a:off x="295092" y="1503823"/>
            <a:ext cx="9143999" cy="4572000"/>
          </a:xfrm>
        </p:spPr>
        <p:txBody>
          <a:bodyPr>
            <a:normAutofit/>
          </a:bodyPr>
          <a:lstStyle/>
          <a:p>
            <a:r>
              <a:rPr lang="en-GB" sz="2400" dirty="0"/>
              <a:t>Specific Intent Crimes:  voluntary intoxication MAY  negate the </a:t>
            </a:r>
            <a:r>
              <a:rPr lang="en-GB" sz="2400" dirty="0" err="1"/>
              <a:t>mens</a:t>
            </a:r>
            <a:r>
              <a:rPr lang="en-GB" sz="2400" dirty="0"/>
              <a:t> rea as long as the evidence supports that the level of intoxication meant that the D could not have formed the specific intent required </a:t>
            </a:r>
            <a:r>
              <a:rPr lang="en-GB" sz="2400" dirty="0" err="1"/>
              <a:t>e.g</a:t>
            </a:r>
            <a:r>
              <a:rPr lang="en-GB" sz="2400" dirty="0"/>
              <a:t> the intent to kill or do </a:t>
            </a:r>
            <a:r>
              <a:rPr lang="en-GB" sz="2400" dirty="0" err="1"/>
              <a:t>gbh</a:t>
            </a:r>
            <a:r>
              <a:rPr lang="en-GB" sz="2400" dirty="0"/>
              <a:t> for Murder. </a:t>
            </a:r>
          </a:p>
          <a:p>
            <a:r>
              <a:rPr lang="en-GB" sz="2400" dirty="0"/>
              <a:t>Examples of specific intent crimes we have looked at:</a:t>
            </a:r>
          </a:p>
          <a:p>
            <a:pPr lvl="1"/>
            <a:r>
              <a:rPr lang="en-GB" sz="2200" dirty="0"/>
              <a:t>Murder</a:t>
            </a:r>
          </a:p>
          <a:p>
            <a:pPr lvl="1"/>
            <a:r>
              <a:rPr lang="en-GB" sz="2200" dirty="0"/>
              <a:t>S 18 GBH OAPA 1861</a:t>
            </a:r>
          </a:p>
          <a:p>
            <a:pPr lvl="1"/>
            <a:r>
              <a:rPr lang="en-GB" sz="2200" dirty="0"/>
              <a:t>Theft</a:t>
            </a:r>
          </a:p>
          <a:p>
            <a:pPr lvl="1"/>
            <a:r>
              <a:rPr lang="en-GB" sz="2200" dirty="0"/>
              <a:t>Burglary </a:t>
            </a:r>
            <a:r>
              <a:rPr lang="en-GB" sz="2200" dirty="0" err="1"/>
              <a:t>cont</a:t>
            </a:r>
            <a:r>
              <a:rPr lang="en-GB" sz="2200" dirty="0"/>
              <a:t> to s 9 (1) (a) TA 1968</a:t>
            </a:r>
          </a:p>
          <a:p>
            <a:endParaRPr lang="en-US" sz="2400" dirty="0"/>
          </a:p>
          <a:p>
            <a:endParaRPr lang="en-US" dirty="0"/>
          </a:p>
        </p:txBody>
      </p:sp>
    </p:spTree>
    <p:extLst>
      <p:ext uri="{BB962C8B-B14F-4D97-AF65-F5344CB8AC3E}">
        <p14:creationId xmlns:p14="http://schemas.microsoft.com/office/powerpoint/2010/main" val="3394985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500"/>
                                        <p:tgtEl>
                                          <p:spTgt spid="266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6627">
                                            <p:txEl>
                                              <p:pRg st="1" end="1"/>
                                            </p:txEl>
                                          </p:spTgt>
                                        </p:tgtEl>
                                        <p:attrNameLst>
                                          <p:attrName>style.visibility</p:attrName>
                                        </p:attrNameLst>
                                      </p:cBhvr>
                                      <p:to>
                                        <p:strVal val="visible"/>
                                      </p:to>
                                    </p:set>
                                    <p:animEffect transition="in" filter="fade">
                                      <p:cBhvr>
                                        <p:cTn id="12" dur="500"/>
                                        <p:tgtEl>
                                          <p:spTgt spid="26627">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animEffect transition="in" filter="fade">
                                      <p:cBhvr>
                                        <p:cTn id="15" dur="500"/>
                                        <p:tgtEl>
                                          <p:spTgt spid="26627">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6627">
                                            <p:txEl>
                                              <p:pRg st="3" end="3"/>
                                            </p:txEl>
                                          </p:spTgt>
                                        </p:tgtEl>
                                        <p:attrNameLst>
                                          <p:attrName>style.visibility</p:attrName>
                                        </p:attrNameLst>
                                      </p:cBhvr>
                                      <p:to>
                                        <p:strVal val="visible"/>
                                      </p:to>
                                    </p:set>
                                    <p:animEffect transition="in" filter="fade">
                                      <p:cBhvr>
                                        <p:cTn id="18" dur="500"/>
                                        <p:tgtEl>
                                          <p:spTgt spid="26627">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6627">
                                            <p:txEl>
                                              <p:pRg st="4" end="4"/>
                                            </p:txEl>
                                          </p:spTgt>
                                        </p:tgtEl>
                                        <p:attrNameLst>
                                          <p:attrName>style.visibility</p:attrName>
                                        </p:attrNameLst>
                                      </p:cBhvr>
                                      <p:to>
                                        <p:strVal val="visible"/>
                                      </p:to>
                                    </p:set>
                                    <p:animEffect transition="in" filter="fade">
                                      <p:cBhvr>
                                        <p:cTn id="21" dur="500"/>
                                        <p:tgtEl>
                                          <p:spTgt spid="26627">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6627">
                                            <p:txEl>
                                              <p:pRg st="5" end="5"/>
                                            </p:txEl>
                                          </p:spTgt>
                                        </p:tgtEl>
                                        <p:attrNameLst>
                                          <p:attrName>style.visibility</p:attrName>
                                        </p:attrNameLst>
                                      </p:cBhvr>
                                      <p:to>
                                        <p:strVal val="visible"/>
                                      </p:to>
                                    </p:set>
                                    <p:animEffect transition="in" filter="fade">
                                      <p:cBhvr>
                                        <p:cTn id="24" dur="500"/>
                                        <p:tgtEl>
                                          <p:spTgt spid="2662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524000" y="2104256"/>
            <a:ext cx="9144000" cy="1828800"/>
          </a:xfrm>
          <a:prstGeom prst="rect">
            <a:avLst/>
          </a:prstGeom>
        </p:spPr>
        <p:txBody>
          <a:bodyPr vert="horz" anchor="t">
            <a:noAutofit/>
          </a:bodyPr>
          <a:lst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a:lstStyle>
          <a:p>
            <a:pPr algn="ctr"/>
            <a:r>
              <a:rPr lang="en-GB" sz="4400">
                <a:latin typeface="Calibri" panose="020F0502020204030204" pitchFamily="34" charset="0"/>
              </a:rPr>
              <a:t>D claims that his intoxication caused in him a mistaken belief which gives rise to a substantive defence</a:t>
            </a:r>
            <a:endParaRPr lang="en-GB" sz="4400" i="1" dirty="0">
              <a:latin typeface="Calibri" panose="020F0502020204030204" pitchFamily="34" charset="0"/>
            </a:endParaRPr>
          </a:p>
        </p:txBody>
      </p:sp>
    </p:spTree>
    <p:extLst>
      <p:ext uri="{BB962C8B-B14F-4D97-AF65-F5344CB8AC3E}">
        <p14:creationId xmlns:p14="http://schemas.microsoft.com/office/powerpoint/2010/main" val="24529344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BFDED-9A3B-0019-4631-F0003CFAA5D6}"/>
              </a:ext>
            </a:extLst>
          </p:cNvPr>
          <p:cNvSpPr>
            <a:spLocks noGrp="1"/>
          </p:cNvSpPr>
          <p:nvPr>
            <p:ph type="title"/>
          </p:nvPr>
        </p:nvSpPr>
        <p:spPr/>
        <p:txBody>
          <a:bodyPr>
            <a:normAutofit fontScale="90000"/>
          </a:bodyPr>
          <a:lstStyle/>
          <a:p>
            <a:r>
              <a:rPr lang="en-GB" dirty="0"/>
              <a:t>Duress (by threats and by circumstances)</a:t>
            </a:r>
            <a:br>
              <a:rPr lang="en-GB" dirty="0"/>
            </a:br>
            <a:br>
              <a:rPr lang="en-GB" dirty="0"/>
            </a:br>
            <a:endParaRPr lang="en-GB" dirty="0"/>
          </a:p>
        </p:txBody>
      </p:sp>
      <p:sp>
        <p:nvSpPr>
          <p:cNvPr id="3" name="Content Placeholder 2">
            <a:extLst>
              <a:ext uri="{FF2B5EF4-FFF2-40B4-BE49-F238E27FC236}">
                <a16:creationId xmlns:a16="http://schemas.microsoft.com/office/drawing/2014/main" id="{B90EB766-DDBD-91CB-D2BC-8E4DA8C9FC92}"/>
              </a:ext>
            </a:extLst>
          </p:cNvPr>
          <p:cNvSpPr>
            <a:spLocks noGrp="1"/>
          </p:cNvSpPr>
          <p:nvPr>
            <p:ph idx="1"/>
          </p:nvPr>
        </p:nvSpPr>
        <p:spPr>
          <a:xfrm>
            <a:off x="444500" y="1282701"/>
            <a:ext cx="8829502" cy="4758662"/>
          </a:xfrm>
        </p:spPr>
        <p:txBody>
          <a:bodyPr>
            <a:noAutofit/>
          </a:bodyPr>
          <a:lstStyle/>
          <a:p>
            <a:r>
              <a:rPr lang="en-GB" sz="1200" dirty="0"/>
              <a:t>Duress by threats</a:t>
            </a:r>
          </a:p>
          <a:p>
            <a:r>
              <a:rPr lang="en-GB" sz="1200" dirty="0"/>
              <a:t>The defendant must satisfy both a subjective and an objective element:</a:t>
            </a:r>
          </a:p>
          <a:p>
            <a:r>
              <a:rPr lang="en-GB" sz="1200" dirty="0"/>
              <a:t>(1)   Subjective</a:t>
            </a:r>
          </a:p>
          <a:p>
            <a:r>
              <a:rPr lang="en-GB" sz="1200" dirty="0"/>
              <a:t>The defendant must honestly and reasonably believe that, unless they commit the crime, they will face an immediate threat of death or serious physical injury. Key requirements include:</a:t>
            </a:r>
          </a:p>
          <a:p>
            <a:r>
              <a:rPr lang="en-GB" sz="1200" dirty="0"/>
              <a:t>The threat must be of death or serious physical injury (not merely property damage or financial loss).</a:t>
            </a:r>
          </a:p>
          <a:p>
            <a:r>
              <a:rPr lang="en-GB" sz="1200" dirty="0"/>
              <a:t>The threat can be to the defendant, their family, or someone for whom they feel responsible.</a:t>
            </a:r>
          </a:p>
          <a:p>
            <a:r>
              <a:rPr lang="en-GB" sz="1200" dirty="0"/>
              <a:t>The defendant must believe the threat will materialise immediately, or almost immediately (Hasan [2005]).</a:t>
            </a:r>
          </a:p>
          <a:p>
            <a:r>
              <a:rPr lang="en-GB" sz="1200" dirty="0"/>
              <a:t>The defendant cannot rely on duress if they voluntarily associated with known criminals (Fitzpatrick [1977], Ali [2008]).</a:t>
            </a:r>
          </a:p>
          <a:p>
            <a:r>
              <a:rPr lang="en-GB" sz="1200" dirty="0"/>
              <a:t>(2)   Objective</a:t>
            </a:r>
          </a:p>
          <a:p>
            <a:r>
              <a:rPr lang="en-GB" sz="1200" dirty="0"/>
              <a:t>A reasonable person of the same age and background would have responded as the defendant did (Graham (Paul) [1982]). The reasonable person possesses reasonable fortitude (Flatt [1996]).</a:t>
            </a:r>
          </a:p>
          <a:p>
            <a:r>
              <a:rPr lang="en-GB" sz="1200" dirty="0"/>
              <a:t>NB Duress by threats is not available for murder (Howe [1987]), attempted murder (Gotts [1992]), or treason.</a:t>
            </a:r>
          </a:p>
          <a:p>
            <a:r>
              <a:rPr lang="en-GB" sz="1200" dirty="0"/>
              <a:t>Duress of circumstances</a:t>
            </a:r>
          </a:p>
          <a:p>
            <a:r>
              <a:rPr lang="en-GB" sz="1200" dirty="0"/>
              <a:t>Under this defence, the defendant commits an offence because they are under a threat of death or serious injury from others or from the existing circumstances. Since Hasan [2005] the hurdles are almost the same as for duress by threats. The defendant must do only what is reasonably necessary to avoid the threat (DPP v Bell [1992], DPP v Tomkinson [2001]).</a:t>
            </a:r>
          </a:p>
        </p:txBody>
      </p:sp>
    </p:spTree>
    <p:extLst>
      <p:ext uri="{BB962C8B-B14F-4D97-AF65-F5344CB8AC3E}">
        <p14:creationId xmlns:p14="http://schemas.microsoft.com/office/powerpoint/2010/main" val="25226331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a:xfrm>
            <a:off x="423224" y="210347"/>
            <a:ext cx="9926386" cy="914400"/>
          </a:xfrm>
        </p:spPr>
        <p:txBody>
          <a:bodyPr>
            <a:noAutofit/>
          </a:bodyPr>
          <a:lstStyle/>
          <a:p>
            <a:pPr algn="ctr"/>
            <a:r>
              <a:rPr lang="en-GB" sz="3200" dirty="0">
                <a:latin typeface="Calibri" panose="020F0502020204030204" pitchFamily="34" charset="0"/>
              </a:rPr>
              <a:t>D claims that his intoxication caused in him</a:t>
            </a:r>
            <a:br>
              <a:rPr lang="en-GB" sz="3200" dirty="0">
                <a:latin typeface="Calibri" panose="020F0502020204030204" pitchFamily="34" charset="0"/>
              </a:rPr>
            </a:br>
            <a:r>
              <a:rPr lang="en-GB" sz="3200" dirty="0">
                <a:latin typeface="Calibri" panose="020F0502020204030204" pitchFamily="34" charset="0"/>
              </a:rPr>
              <a:t>a mistaken belief which gives rise to a substantive defence</a:t>
            </a:r>
            <a:endParaRPr lang="en-US" sz="3200" dirty="0">
              <a:latin typeface="Calibri" panose="020F0502020204030204" pitchFamily="34" charset="0"/>
            </a:endParaRPr>
          </a:p>
        </p:txBody>
      </p:sp>
      <p:sp>
        <p:nvSpPr>
          <p:cNvPr id="33795" name="Rectangle 3"/>
          <p:cNvSpPr>
            <a:spLocks noGrp="1" noChangeArrowheads="1"/>
          </p:cNvSpPr>
          <p:nvPr>
            <p:ph idx="4294967295"/>
          </p:nvPr>
        </p:nvSpPr>
        <p:spPr>
          <a:xfrm>
            <a:off x="533376" y="1764595"/>
            <a:ext cx="8229600" cy="3605322"/>
          </a:xfrm>
        </p:spPr>
        <p:txBody>
          <a:bodyPr/>
          <a:lstStyle/>
          <a:p>
            <a:pPr>
              <a:lnSpc>
                <a:spcPct val="80000"/>
              </a:lnSpc>
            </a:pPr>
            <a:r>
              <a:rPr lang="en-GB" sz="2400" dirty="0"/>
              <a:t>O’Grady (1987)</a:t>
            </a:r>
            <a:br>
              <a:rPr lang="en-GB" sz="2400" dirty="0"/>
            </a:br>
            <a:endParaRPr lang="en-GB" sz="2400" dirty="0"/>
          </a:p>
          <a:p>
            <a:pPr lvl="1">
              <a:lnSpc>
                <a:spcPct val="80000"/>
              </a:lnSpc>
            </a:pPr>
            <a:r>
              <a:rPr lang="en-GB" sz="2400" dirty="0"/>
              <a:t>A mistaken belief caused by voluntary intoxication cannot be taken into account when considering a defence of self-defence</a:t>
            </a:r>
          </a:p>
          <a:p>
            <a:pPr lvl="1">
              <a:lnSpc>
                <a:spcPct val="80000"/>
              </a:lnSpc>
            </a:pPr>
            <a:r>
              <a:rPr lang="en-GB" sz="2400" dirty="0"/>
              <a:t>This applies whether the alleged crime is one of basic intent or specific intent</a:t>
            </a:r>
          </a:p>
          <a:p>
            <a:pPr lvl="1">
              <a:lnSpc>
                <a:spcPct val="80000"/>
              </a:lnSpc>
            </a:pPr>
            <a:r>
              <a:rPr lang="en-GB" sz="2400" dirty="0"/>
              <a:t>O’Grady has been confirmed by the CA in Hatton (2005)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Effect transition="in" filter="fade">
                                      <p:cBhvr>
                                        <p:cTn id="7" dur="500"/>
                                        <p:tgtEl>
                                          <p:spTgt spid="337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3795">
                                            <p:txEl>
                                              <p:pRg st="1" end="1"/>
                                            </p:txEl>
                                          </p:spTgt>
                                        </p:tgtEl>
                                        <p:attrNameLst>
                                          <p:attrName>style.visibility</p:attrName>
                                        </p:attrNameLst>
                                      </p:cBhvr>
                                      <p:to>
                                        <p:strVal val="visible"/>
                                      </p:to>
                                    </p:set>
                                    <p:animEffect transition="in" filter="fade">
                                      <p:cBhvr>
                                        <p:cTn id="12" dur="500"/>
                                        <p:tgtEl>
                                          <p:spTgt spid="3379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3795">
                                            <p:txEl>
                                              <p:pRg st="2" end="2"/>
                                            </p:txEl>
                                          </p:spTgt>
                                        </p:tgtEl>
                                        <p:attrNameLst>
                                          <p:attrName>style.visibility</p:attrName>
                                        </p:attrNameLst>
                                      </p:cBhvr>
                                      <p:to>
                                        <p:strVal val="visible"/>
                                      </p:to>
                                    </p:set>
                                    <p:animEffect transition="in" filter="fade">
                                      <p:cBhvr>
                                        <p:cTn id="17" dur="500"/>
                                        <p:tgtEl>
                                          <p:spTgt spid="3379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3795">
                                            <p:txEl>
                                              <p:pRg st="3" end="3"/>
                                            </p:txEl>
                                          </p:spTgt>
                                        </p:tgtEl>
                                        <p:attrNameLst>
                                          <p:attrName>style.visibility</p:attrName>
                                        </p:attrNameLst>
                                      </p:cBhvr>
                                      <p:to>
                                        <p:strVal val="visible"/>
                                      </p:to>
                                    </p:set>
                                    <p:animEffect transition="in" filter="fade">
                                      <p:cBhvr>
                                        <p:cTn id="22" dur="500"/>
                                        <p:tgtEl>
                                          <p:spTgt spid="3379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bldLvl="3"/>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idx="4294967295"/>
          </p:nvPr>
        </p:nvSpPr>
        <p:spPr>
          <a:xfrm>
            <a:off x="91246" y="282576"/>
            <a:ext cx="9144000" cy="914400"/>
          </a:xfrm>
        </p:spPr>
        <p:txBody>
          <a:bodyPr/>
          <a:lstStyle/>
          <a:p>
            <a:pPr algn="ctr"/>
            <a:r>
              <a:rPr lang="en-GB" dirty="0">
                <a:latin typeface="Calibri" panose="020F0502020204030204" pitchFamily="34" charset="0"/>
              </a:rPr>
              <a:t>Hatton (2005)</a:t>
            </a:r>
            <a:endParaRPr lang="en-US" dirty="0">
              <a:latin typeface="Calibri" panose="020F0502020204030204" pitchFamily="34" charset="0"/>
            </a:endParaRPr>
          </a:p>
        </p:txBody>
      </p:sp>
      <p:sp>
        <p:nvSpPr>
          <p:cNvPr id="35843" name="Rectangle 3"/>
          <p:cNvSpPr>
            <a:spLocks noGrp="1" noChangeArrowheads="1"/>
          </p:cNvSpPr>
          <p:nvPr>
            <p:ph idx="4294967295"/>
          </p:nvPr>
        </p:nvSpPr>
        <p:spPr>
          <a:xfrm>
            <a:off x="1231268" y="1341439"/>
            <a:ext cx="6724593" cy="4852988"/>
          </a:xfrm>
        </p:spPr>
        <p:txBody>
          <a:bodyPr/>
          <a:lstStyle/>
          <a:p>
            <a:pPr>
              <a:lnSpc>
                <a:spcPct val="90000"/>
              </a:lnSpc>
            </a:pPr>
            <a:r>
              <a:rPr lang="en-GB" sz="2800" dirty="0"/>
              <a:t>D’s intoxication caused him to mistakenly believe the victim was an SAS soldier and was about to attack him</a:t>
            </a:r>
          </a:p>
          <a:p>
            <a:pPr>
              <a:lnSpc>
                <a:spcPct val="90000"/>
              </a:lnSpc>
              <a:spcBef>
                <a:spcPct val="50000"/>
              </a:spcBef>
            </a:pPr>
            <a:r>
              <a:rPr lang="en-GB" sz="2800" dirty="0"/>
              <a:t>The CA followed </a:t>
            </a:r>
            <a:r>
              <a:rPr lang="en-GB" sz="2800" i="1" dirty="0"/>
              <a:t>O’Grady</a:t>
            </a:r>
            <a:r>
              <a:rPr lang="en-GB" sz="2800" dirty="0"/>
              <a:t> and held that this mistaken belief could not be taken into account for the purposes of self-defence</a:t>
            </a:r>
            <a:endParaRPr lang="en-US" sz="2800" dirty="0"/>
          </a:p>
        </p:txBody>
      </p:sp>
      <p:pic>
        <p:nvPicPr>
          <p:cNvPr id="8" name="Picture 7" descr="A soldier holding an object&#10;&#10;Description automatically generated">
            <a:extLst>
              <a:ext uri="{FF2B5EF4-FFF2-40B4-BE49-F238E27FC236}">
                <a16:creationId xmlns:a16="http://schemas.microsoft.com/office/drawing/2014/main" id="{3BCDF938-9ECE-9EB8-DF0D-CF520C7A2D9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6853" y="500487"/>
            <a:ext cx="2760451" cy="1681903"/>
          </a:xfrm>
          <a:prstGeom prst="rect">
            <a:avLst/>
          </a:prstGeom>
        </p:spPr>
      </p:pic>
      <p:sp>
        <p:nvSpPr>
          <p:cNvPr id="9" name="TextBox 8">
            <a:extLst>
              <a:ext uri="{FF2B5EF4-FFF2-40B4-BE49-F238E27FC236}">
                <a16:creationId xmlns:a16="http://schemas.microsoft.com/office/drawing/2014/main" id="{CC9D5C61-F594-B798-3128-DDFB662F4508}"/>
              </a:ext>
            </a:extLst>
          </p:cNvPr>
          <p:cNvSpPr txBox="1"/>
          <p:nvPr/>
        </p:nvSpPr>
        <p:spPr>
          <a:xfrm>
            <a:off x="8609132" y="2453319"/>
            <a:ext cx="2538172" cy="369332"/>
          </a:xfrm>
          <a:prstGeom prst="rect">
            <a:avLst/>
          </a:prstGeom>
          <a:noFill/>
        </p:spPr>
        <p:txBody>
          <a:bodyPr wrap="square" rtlCol="0">
            <a:spAutoFit/>
          </a:bodyPr>
          <a:lstStyle/>
          <a:p>
            <a:r>
              <a:rPr lang="en-GB" sz="900">
                <a:hlinkClick r:id="rId4" tooltip="https://en.wikipedia.org/wiki/Special_Forces_Group_(Belgium)"/>
              </a:rPr>
              <a:t>This Photo</a:t>
            </a:r>
            <a:r>
              <a:rPr lang="en-GB" sz="900"/>
              <a:t> by Unknown Author is licensed under </a:t>
            </a:r>
            <a:r>
              <a:rPr lang="en-GB" sz="900">
                <a:hlinkClick r:id="rId5" tooltip="https://creativecommons.org/licenses/by-sa/3.0/"/>
              </a:rPr>
              <a:t>CC BY-SA</a:t>
            </a:r>
            <a:endParaRPr lang="en-GB" sz="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Effect transition="in" filter="fade">
                                      <p:cBhvr>
                                        <p:cTn id="7" dur="500"/>
                                        <p:tgtEl>
                                          <p:spTgt spid="358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5843">
                                            <p:txEl>
                                              <p:pRg st="1" end="1"/>
                                            </p:txEl>
                                          </p:spTgt>
                                        </p:tgtEl>
                                        <p:attrNameLst>
                                          <p:attrName>style.visibility</p:attrName>
                                        </p:attrNameLst>
                                      </p:cBhvr>
                                      <p:to>
                                        <p:strVal val="visible"/>
                                      </p:to>
                                    </p:set>
                                    <p:animEffect transition="in" filter="fade">
                                      <p:cBhvr>
                                        <p:cTn id="12" dur="500"/>
                                        <p:tgtEl>
                                          <p:spTgt spid="3584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algn="ctr"/>
            <a:r>
              <a:rPr lang="en-GB" dirty="0">
                <a:latin typeface="Calibri" panose="020F0502020204030204" pitchFamily="34" charset="0"/>
              </a:rPr>
              <a:t>Lipman (1970)</a:t>
            </a:r>
            <a:endParaRPr lang="en-US" dirty="0">
              <a:latin typeface="Calibri" panose="020F0502020204030204" pitchFamily="34" charset="0"/>
            </a:endParaRPr>
          </a:p>
        </p:txBody>
      </p:sp>
      <p:sp>
        <p:nvSpPr>
          <p:cNvPr id="36867" name="Rectangle 3"/>
          <p:cNvSpPr>
            <a:spLocks noGrp="1" noChangeArrowheads="1"/>
          </p:cNvSpPr>
          <p:nvPr>
            <p:ph idx="1"/>
          </p:nvPr>
        </p:nvSpPr>
        <p:spPr/>
        <p:txBody>
          <a:bodyPr/>
          <a:lstStyle/>
          <a:p>
            <a:pPr>
              <a:lnSpc>
                <a:spcPct val="80000"/>
              </a:lnSpc>
              <a:spcBef>
                <a:spcPct val="50000"/>
              </a:spcBef>
            </a:pPr>
            <a:r>
              <a:rPr lang="en-GB" sz="2800" dirty="0"/>
              <a:t>D’s voluntary intoxication caused him to believe he was being attacked by snakes</a:t>
            </a:r>
          </a:p>
          <a:p>
            <a:pPr>
              <a:lnSpc>
                <a:spcPct val="80000"/>
              </a:lnSpc>
              <a:spcBef>
                <a:spcPct val="50000"/>
              </a:spcBef>
            </a:pPr>
            <a:r>
              <a:rPr lang="en-GB" sz="2800" dirty="0"/>
              <a:t>He was not convicted of murder, since murder is a specific intent crime and he lacked the necessary </a:t>
            </a:r>
            <a:r>
              <a:rPr lang="en-GB" sz="2800" i="1" dirty="0" err="1"/>
              <a:t>mens</a:t>
            </a:r>
            <a:r>
              <a:rPr lang="en-GB" sz="2800" i="1" dirty="0"/>
              <a:t> rea</a:t>
            </a:r>
          </a:p>
          <a:p>
            <a:pPr>
              <a:lnSpc>
                <a:spcPct val="80000"/>
              </a:lnSpc>
              <a:spcBef>
                <a:spcPct val="50000"/>
              </a:spcBef>
            </a:pPr>
            <a:r>
              <a:rPr lang="en-GB" sz="2800" dirty="0"/>
              <a:t>Instead he was convicted of the basic intent crime of manslaughter</a:t>
            </a:r>
            <a:endParaRPr lang="en-US" sz="2800" dirty="0"/>
          </a:p>
        </p:txBody>
      </p:sp>
      <p:pic>
        <p:nvPicPr>
          <p:cNvPr id="3" name="Picture 2" descr="A snake coiled up on a white background&#10;&#10;Description automatically generated">
            <a:extLst>
              <a:ext uri="{FF2B5EF4-FFF2-40B4-BE49-F238E27FC236}">
                <a16:creationId xmlns:a16="http://schemas.microsoft.com/office/drawing/2014/main" id="{4993A8F6-B21A-AF95-2B0A-DCB5CB7FCC1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02456" y="3715803"/>
            <a:ext cx="3306934" cy="2204622"/>
          </a:xfrm>
          <a:prstGeom prst="rect">
            <a:avLst/>
          </a:prstGeom>
        </p:spPr>
      </p:pic>
      <p:sp>
        <p:nvSpPr>
          <p:cNvPr id="4" name="TextBox 3">
            <a:extLst>
              <a:ext uri="{FF2B5EF4-FFF2-40B4-BE49-F238E27FC236}">
                <a16:creationId xmlns:a16="http://schemas.microsoft.com/office/drawing/2014/main" id="{7569D12B-7E93-E353-5CCF-C77790228370}"/>
              </a:ext>
            </a:extLst>
          </p:cNvPr>
          <p:cNvSpPr txBox="1"/>
          <p:nvPr/>
        </p:nvSpPr>
        <p:spPr>
          <a:xfrm>
            <a:off x="8922680" y="6995224"/>
            <a:ext cx="2316820" cy="369332"/>
          </a:xfrm>
          <a:prstGeom prst="rect">
            <a:avLst/>
          </a:prstGeom>
          <a:noFill/>
        </p:spPr>
        <p:txBody>
          <a:bodyPr wrap="square" rtlCol="0">
            <a:spAutoFit/>
          </a:bodyPr>
          <a:lstStyle/>
          <a:p>
            <a:r>
              <a:rPr lang="en-GB" sz="900">
                <a:hlinkClick r:id="rId4" tooltip="https://commons.wikimedia.org/wiki/File:Thamnophis_sirtalis_(Common_Garter_Snake).jpg"/>
              </a:rPr>
              <a:t>This Photo</a:t>
            </a:r>
            <a:r>
              <a:rPr lang="en-GB" sz="900"/>
              <a:t> by Unknown Author is licensed under </a:t>
            </a:r>
            <a:r>
              <a:rPr lang="en-GB" sz="900">
                <a:hlinkClick r:id="rId5" tooltip="https://creativecommons.org/licenses/by-sa/3.0/"/>
              </a:rPr>
              <a:t>CC BY-SA</a:t>
            </a:r>
            <a:endParaRPr lang="en-GB" sz="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animEffect transition="in" filter="fade">
                                      <p:cBhvr>
                                        <p:cTn id="7" dur="500"/>
                                        <p:tgtEl>
                                          <p:spTgt spid="368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6867">
                                            <p:txEl>
                                              <p:pRg st="1" end="1"/>
                                            </p:txEl>
                                          </p:spTgt>
                                        </p:tgtEl>
                                        <p:attrNameLst>
                                          <p:attrName>style.visibility</p:attrName>
                                        </p:attrNameLst>
                                      </p:cBhvr>
                                      <p:to>
                                        <p:strVal val="visible"/>
                                      </p:to>
                                    </p:set>
                                    <p:animEffect transition="in" filter="fade">
                                      <p:cBhvr>
                                        <p:cTn id="12" dur="500"/>
                                        <p:tgtEl>
                                          <p:spTgt spid="368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6867">
                                            <p:txEl>
                                              <p:pRg st="2" end="2"/>
                                            </p:txEl>
                                          </p:spTgt>
                                        </p:tgtEl>
                                        <p:attrNameLst>
                                          <p:attrName>style.visibility</p:attrName>
                                        </p:attrNameLst>
                                      </p:cBhvr>
                                      <p:to>
                                        <p:strVal val="visible"/>
                                      </p:to>
                                    </p:set>
                                    <p:animEffect transition="in" filter="fade">
                                      <p:cBhvr>
                                        <p:cTn id="17" dur="500"/>
                                        <p:tgtEl>
                                          <p:spTgt spid="368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90700-3937-BBE9-4330-3EBCE1D6636E}"/>
              </a:ext>
            </a:extLst>
          </p:cNvPr>
          <p:cNvSpPr>
            <a:spLocks noGrp="1"/>
          </p:cNvSpPr>
          <p:nvPr>
            <p:ph type="title"/>
          </p:nvPr>
        </p:nvSpPr>
        <p:spPr/>
        <p:txBody>
          <a:bodyPr/>
          <a:lstStyle/>
          <a:p>
            <a:r>
              <a:rPr lang="en-GB" dirty="0"/>
              <a:t>Applying the intoxication rules</a:t>
            </a:r>
          </a:p>
        </p:txBody>
      </p:sp>
      <p:sp>
        <p:nvSpPr>
          <p:cNvPr id="3" name="Content Placeholder 2">
            <a:extLst>
              <a:ext uri="{FF2B5EF4-FFF2-40B4-BE49-F238E27FC236}">
                <a16:creationId xmlns:a16="http://schemas.microsoft.com/office/drawing/2014/main" id="{8A2029F1-7BE6-827F-B69C-D427AD5A9C0E}"/>
              </a:ext>
            </a:extLst>
          </p:cNvPr>
          <p:cNvSpPr>
            <a:spLocks noGrp="1"/>
          </p:cNvSpPr>
          <p:nvPr>
            <p:ph idx="1"/>
          </p:nvPr>
        </p:nvSpPr>
        <p:spPr/>
        <p:txBody>
          <a:bodyPr/>
          <a:lstStyle/>
          <a:p>
            <a:r>
              <a:rPr lang="en-GB" dirty="0"/>
              <a:t>Your starting point should always be that “a drunken intent is still an intent”. Consequently, the defendant’s intoxication is completely irrelevant (in terms of their liability) if they have completed both the AR and MR of the offence at hand. The intoxication rules only become relevant when the defendant has completed the AR of the offence, but lacked the required MR because of their intoxication. If applied successfully by the prosecution, liability will be constructed for a basic intent offence.</a:t>
            </a:r>
          </a:p>
        </p:txBody>
      </p:sp>
    </p:spTree>
    <p:extLst>
      <p:ext uri="{BB962C8B-B14F-4D97-AF65-F5344CB8AC3E}">
        <p14:creationId xmlns:p14="http://schemas.microsoft.com/office/powerpoint/2010/main" val="9615048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E01DCD-5A83-5713-5E5B-24BDB2B8A5C8}"/>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941B6CC7-2B5F-6AC7-AB96-4F7F6ADAA5BB}"/>
              </a:ext>
            </a:extLst>
          </p:cNvPr>
          <p:cNvPicPr>
            <a:picLocks noChangeAspect="1"/>
          </p:cNvPicPr>
          <p:nvPr/>
        </p:nvPicPr>
        <p:blipFill>
          <a:blip r:embed="rId2"/>
          <a:stretch>
            <a:fillRect/>
          </a:stretch>
        </p:blipFill>
        <p:spPr>
          <a:xfrm>
            <a:off x="3379838" y="0"/>
            <a:ext cx="5432323" cy="6858000"/>
          </a:xfrm>
          <a:prstGeom prst="rect">
            <a:avLst/>
          </a:prstGeom>
        </p:spPr>
      </p:pic>
    </p:spTree>
    <p:extLst>
      <p:ext uri="{BB962C8B-B14F-4D97-AF65-F5344CB8AC3E}">
        <p14:creationId xmlns:p14="http://schemas.microsoft.com/office/powerpoint/2010/main" val="1563371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E3CE6-0C47-5911-9F48-D844640FF202}"/>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B7B43327-9006-A3FF-AE99-39D2B29FF942}"/>
              </a:ext>
            </a:extLst>
          </p:cNvPr>
          <p:cNvSpPr>
            <a:spLocks noGrp="1"/>
          </p:cNvSpPr>
          <p:nvPr>
            <p:ph idx="1"/>
          </p:nvPr>
        </p:nvSpPr>
        <p:spPr/>
        <p:txBody>
          <a:bodyPr>
            <a:normAutofit fontScale="77500" lnSpcReduction="20000"/>
          </a:bodyPr>
          <a:lstStyle/>
          <a:p>
            <a:r>
              <a:rPr lang="en-GB" dirty="0"/>
              <a:t>(1)   Offences requiring MR can be classified as follows:</a:t>
            </a:r>
          </a:p>
          <a:p>
            <a:endParaRPr lang="en-GB" dirty="0"/>
          </a:p>
          <a:p>
            <a:r>
              <a:rPr lang="en-GB" dirty="0"/>
              <a:t>(a)   crimes of specific intent, where only intention will suffice; and</a:t>
            </a:r>
          </a:p>
          <a:p>
            <a:endParaRPr lang="en-GB" dirty="0"/>
          </a:p>
          <a:p>
            <a:r>
              <a:rPr lang="en-GB" dirty="0"/>
              <a:t>(b)   crimes of basic intent, where either intention or recklessness will suffice.</a:t>
            </a:r>
          </a:p>
          <a:p>
            <a:endParaRPr lang="en-GB" dirty="0"/>
          </a:p>
          <a:p>
            <a:r>
              <a:rPr lang="en-GB" dirty="0"/>
              <a:t>       Examples of both types of crime are given in Table 7.5.</a:t>
            </a:r>
          </a:p>
          <a:p>
            <a:endParaRPr lang="en-GB" dirty="0"/>
          </a:p>
          <a:p>
            <a:r>
              <a:rPr lang="en-GB" dirty="0"/>
              <a:t>(2)   Intoxication operates to prevent the MR forming. There are two types of intoxication:</a:t>
            </a:r>
          </a:p>
          <a:p>
            <a:endParaRPr lang="en-GB" dirty="0"/>
          </a:p>
          <a:p>
            <a:r>
              <a:rPr lang="en-GB" dirty="0"/>
              <a:t>(a)   voluntary; or</a:t>
            </a:r>
          </a:p>
          <a:p>
            <a:endParaRPr lang="en-GB" dirty="0"/>
          </a:p>
          <a:p>
            <a:r>
              <a:rPr lang="en-GB" dirty="0"/>
              <a:t>(b)   involuntary.</a:t>
            </a:r>
          </a:p>
        </p:txBody>
      </p:sp>
    </p:spTree>
    <p:extLst>
      <p:ext uri="{BB962C8B-B14F-4D97-AF65-F5344CB8AC3E}">
        <p14:creationId xmlns:p14="http://schemas.microsoft.com/office/powerpoint/2010/main" val="28826125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42A1125-BEEF-4B06-B7A6-5C89AFBF8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41AF29A-C02E-4F6E-AE31-4D61F939D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803267-175B-4586-A120-09F386B97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D66E5BF-4CB2-73E6-EB3F-A32446EC9E83}"/>
              </a:ext>
            </a:extLst>
          </p:cNvPr>
          <p:cNvPicPr>
            <a:picLocks noChangeAspect="1"/>
          </p:cNvPicPr>
          <p:nvPr/>
        </p:nvPicPr>
        <p:blipFill>
          <a:blip r:embed="rId2"/>
          <a:stretch>
            <a:fillRect/>
          </a:stretch>
        </p:blipFill>
        <p:spPr>
          <a:xfrm>
            <a:off x="1120477" y="2094976"/>
            <a:ext cx="9951041" cy="2661902"/>
          </a:xfrm>
          <a:prstGeom prst="rect">
            <a:avLst/>
          </a:prstGeom>
        </p:spPr>
      </p:pic>
    </p:spTree>
    <p:extLst>
      <p:ext uri="{BB962C8B-B14F-4D97-AF65-F5344CB8AC3E}">
        <p14:creationId xmlns:p14="http://schemas.microsoft.com/office/powerpoint/2010/main" val="31278281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3" name="Straight Connector 2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3C27D63-2D78-D404-95B9-5D56B7718169}"/>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a:t>Next Week</a:t>
            </a:r>
          </a:p>
        </p:txBody>
      </p:sp>
      <p:sp>
        <p:nvSpPr>
          <p:cNvPr id="31" name="Freeform: Shape 3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03DBF5A-7B9C-CC33-6CCA-3763A4779CE4}"/>
              </a:ext>
            </a:extLst>
          </p:cNvPr>
          <p:cNvSpPr>
            <a:spLocks noGrp="1"/>
          </p:cNvSpPr>
          <p:nvPr>
            <p:ph idx="1"/>
          </p:nvPr>
        </p:nvSpPr>
        <p:spPr>
          <a:xfrm>
            <a:off x="7821120" y="2876315"/>
            <a:ext cx="3602567" cy="1096899"/>
          </a:xfrm>
        </p:spPr>
        <p:txBody>
          <a:bodyPr vert="horz" lIns="91440" tIns="45720" rIns="91440" bIns="45720" rtlCol="0" anchor="ctr">
            <a:normAutofit/>
          </a:bodyPr>
          <a:lstStyle/>
          <a:p>
            <a:pPr marL="0" indent="0">
              <a:buNone/>
            </a:pPr>
            <a:r>
              <a:rPr lang="en-US" dirty="0">
                <a:solidFill>
                  <a:srgbClr val="FFFFFF"/>
                </a:solidFill>
              </a:rPr>
              <a:t>We will be looking at Chapter 8 ‘Key Stakeholders in </a:t>
            </a:r>
            <a:r>
              <a:rPr lang="en-US">
                <a:solidFill>
                  <a:srgbClr val="FFFFFF"/>
                </a:solidFill>
              </a:rPr>
              <a:t>the Criminal Justice System’  </a:t>
            </a:r>
          </a:p>
        </p:txBody>
      </p:sp>
    </p:spTree>
    <p:extLst>
      <p:ext uri="{BB962C8B-B14F-4D97-AF65-F5344CB8AC3E}">
        <p14:creationId xmlns:p14="http://schemas.microsoft.com/office/powerpoint/2010/main" val="132948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3654</Words>
  <Application>Microsoft Office PowerPoint</Application>
  <PresentationFormat>Widescreen</PresentationFormat>
  <Paragraphs>234</Paragraphs>
  <Slides>44</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PMingLiU</vt:lpstr>
      <vt:lpstr>Aptos</vt:lpstr>
      <vt:lpstr>Arial</vt:lpstr>
      <vt:lpstr>Calibri</vt:lpstr>
      <vt:lpstr>Trebuchet MS</vt:lpstr>
      <vt:lpstr>Wingdings</vt:lpstr>
      <vt:lpstr>Wingdings 3</vt:lpstr>
      <vt:lpstr>Facet</vt:lpstr>
      <vt:lpstr>Introduction to Criminal Law and Litigation </vt:lpstr>
      <vt:lpstr>The 4 general defences</vt:lpstr>
      <vt:lpstr>Self – defence -  more properly known as  PUBLIC AND PRIVATE DEFENCE</vt:lpstr>
      <vt:lpstr>Public Defence -s 3 Criminal Law Act 1967</vt:lpstr>
      <vt:lpstr>Private defence</vt:lpstr>
      <vt:lpstr>Effect of self-defence</vt:lpstr>
      <vt:lpstr>The test for the defences</vt:lpstr>
      <vt:lpstr>Common elements of Public and Private Defence</vt:lpstr>
      <vt:lpstr>The subjective limb</vt:lpstr>
      <vt:lpstr>Mistaken beliefs : Williams (Gladstone) (1984)</vt:lpstr>
      <vt:lpstr>Mistaken beliefs </vt:lpstr>
      <vt:lpstr>Mistaken beliefs </vt:lpstr>
      <vt:lpstr>Use of force must be necessary to defend against imminent attack or prevent crime…..</vt:lpstr>
      <vt:lpstr>The objective limb</vt:lpstr>
      <vt:lpstr>Martin (Anthony) (2001)</vt:lpstr>
      <vt:lpstr>S 76 CJIA ss 5A and 8A – 8F “Householder” cases</vt:lpstr>
      <vt:lpstr>S 76 CJIA ss 5A and 8A – 8F “Householder” cases</vt:lpstr>
      <vt:lpstr>The objective limb (ctd)</vt:lpstr>
      <vt:lpstr>Pre-emptive strikes</vt:lpstr>
      <vt:lpstr>PowerPoint Presentation</vt:lpstr>
      <vt:lpstr>Knowledge Checks</vt:lpstr>
      <vt:lpstr>Summary</vt:lpstr>
      <vt:lpstr>Chapter 7 ‘Denials of Liability’</vt:lpstr>
      <vt:lpstr>Introduction</vt:lpstr>
      <vt:lpstr>PowerPoint Presentation</vt:lpstr>
      <vt:lpstr>Intoxication – the basic position</vt:lpstr>
      <vt:lpstr>PowerPoint Presentation</vt:lpstr>
      <vt:lpstr>The distinction between voluntary and involuntary intoxication</vt:lpstr>
      <vt:lpstr>Involuntary intoxication</vt:lpstr>
      <vt:lpstr>Involuntary intoxication</vt:lpstr>
      <vt:lpstr>Drinking for ‘dutch courage’</vt:lpstr>
      <vt:lpstr>The important distinction between basic intent crimes and specific intent crimes Key case: DPP v Majewski (1977)</vt:lpstr>
      <vt:lpstr>Intoxication: basic intent crimes and specific intent crimes</vt:lpstr>
      <vt:lpstr>Intoxication: basic intent crimes and specific intent crimes</vt:lpstr>
      <vt:lpstr>PowerPoint Presentation</vt:lpstr>
      <vt:lpstr>Duress (by threats and by circumstances)  </vt:lpstr>
      <vt:lpstr>D claims that his intoxication caused in him a mistaken belief which gives rise to a substantive defence</vt:lpstr>
      <vt:lpstr>Hatton (2005)</vt:lpstr>
      <vt:lpstr>Lipman (1970)</vt:lpstr>
      <vt:lpstr>Applying the intoxication rules</vt:lpstr>
      <vt:lpstr>PowerPoint Presentation</vt:lpstr>
      <vt:lpstr>Summary</vt:lpstr>
      <vt:lpstr>PowerPoint Presentation</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46</cp:revision>
  <dcterms:created xsi:type="dcterms:W3CDTF">2024-02-03T18:13:02Z</dcterms:created>
  <dcterms:modified xsi:type="dcterms:W3CDTF">2026-09-28T15:54:28Z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