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57" r:id="rId3"/>
    <p:sldId id="284" r:id="rId4"/>
    <p:sldId id="285" r:id="rId5"/>
    <p:sldId id="286" r:id="rId6"/>
    <p:sldId id="258" r:id="rId7"/>
    <p:sldId id="270" r:id="rId8"/>
    <p:sldId id="271" r:id="rId9"/>
    <p:sldId id="261" r:id="rId10"/>
    <p:sldId id="272" r:id="rId11"/>
    <p:sldId id="287" r:id="rId12"/>
    <p:sldId id="288" r:id="rId13"/>
    <p:sldId id="262" r:id="rId14"/>
    <p:sldId id="263" r:id="rId15"/>
    <p:sldId id="264" r:id="rId16"/>
    <p:sldId id="265" r:id="rId17"/>
    <p:sldId id="274" r:id="rId18"/>
    <p:sldId id="273" r:id="rId19"/>
    <p:sldId id="277" r:id="rId20"/>
    <p:sldId id="289" r:id="rId21"/>
    <p:sldId id="290" r:id="rId22"/>
    <p:sldId id="276" r:id="rId23"/>
    <p:sldId id="280" r:id="rId24"/>
    <p:sldId id="278" r:id="rId25"/>
    <p:sldId id="275" r:id="rId26"/>
    <p:sldId id="279" r:id="rId27"/>
    <p:sldId id="281" r:id="rId28"/>
    <p:sldId id="282" r:id="rId29"/>
    <p:sldId id="28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EE6000"/>
    <a:srgbClr val="9EFAFC"/>
    <a:srgbClr val="116705"/>
    <a:srgbClr val="FF7D7D"/>
    <a:srgbClr val="F7AB21"/>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67672" autoAdjust="0"/>
  </p:normalViewPr>
  <p:slideViewPr>
    <p:cSldViewPr snapToGrid="0">
      <p:cViewPr>
        <p:scale>
          <a:sx n="50" d="100"/>
          <a:sy n="50" d="100"/>
        </p:scale>
        <p:origin x="-1188" y="-132"/>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E47D64-B016-4633-8B73-CCC8D4C6BBF7}" type="datetimeFigureOut">
              <a:rPr lang="en-US" smtClean="0"/>
              <a:pPr/>
              <a:t>6/8/2019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7D3A4-4F8F-43D5-8165-D775A1D6A343}" type="slidenum">
              <a:rPr lang="en-US" smtClean="0"/>
              <a:pPr/>
              <a:t>‹#›</a:t>
            </a:fld>
            <a:endParaRPr lang="en-US"/>
          </a:p>
        </p:txBody>
      </p:sp>
    </p:spTree>
    <p:extLst>
      <p:ext uri="{BB962C8B-B14F-4D97-AF65-F5344CB8AC3E}">
        <p14:creationId xmlns:p14="http://schemas.microsoft.com/office/powerpoint/2010/main" xmlns="" val="2971265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a:t>
            </a:fld>
            <a:endParaRPr lang="en-US" dirty="0"/>
          </a:p>
        </p:txBody>
      </p:sp>
    </p:spTree>
    <p:extLst>
      <p:ext uri="{BB962C8B-B14F-4D97-AF65-F5344CB8AC3E}">
        <p14:creationId xmlns:p14="http://schemas.microsoft.com/office/powerpoint/2010/main" xmlns="" val="2260414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latin typeface="+mn-lt"/>
                <a:ea typeface="+mn-ea"/>
                <a:cs typeface="+mn-cs"/>
              </a:rPr>
              <a:t>This presentation is expected to give you the benefits of team work. The difference between groups and teams will be discussed. An explanation of synergy and the significance of team work. It is in our aim to address effective teamwork, communication and conflict in teams. This presentation includes the result of our </a:t>
            </a:r>
            <a:r>
              <a:rPr lang="en-GB" sz="1200" kern="1200" dirty="0" err="1" smtClean="0">
                <a:solidFill>
                  <a:schemeClr val="tx1"/>
                </a:solidFill>
                <a:latin typeface="+mn-lt"/>
                <a:ea typeface="+mn-ea"/>
                <a:cs typeface="+mn-cs"/>
              </a:rPr>
              <a:t>Belbin</a:t>
            </a:r>
            <a:r>
              <a:rPr lang="en-GB" sz="1200" kern="1200" dirty="0" smtClean="0">
                <a:solidFill>
                  <a:schemeClr val="tx1"/>
                </a:solidFill>
                <a:latin typeface="+mn-lt"/>
                <a:ea typeface="+mn-ea"/>
                <a:cs typeface="+mn-cs"/>
              </a:rPr>
              <a:t> test and the Honey &amp; </a:t>
            </a:r>
            <a:r>
              <a:rPr lang="en-GB" sz="1200" kern="1200" dirty="0" err="1" smtClean="0">
                <a:solidFill>
                  <a:schemeClr val="tx1"/>
                </a:solidFill>
                <a:latin typeface="+mn-lt"/>
                <a:ea typeface="+mn-ea"/>
                <a:cs typeface="+mn-cs"/>
              </a:rPr>
              <a:t>Mumford</a:t>
            </a:r>
            <a:r>
              <a:rPr lang="en-GB" sz="1200" kern="1200" dirty="0" smtClean="0">
                <a:solidFill>
                  <a:schemeClr val="tx1"/>
                </a:solidFill>
                <a:latin typeface="+mn-lt"/>
                <a:ea typeface="+mn-ea"/>
                <a:cs typeface="+mn-cs"/>
              </a:rPr>
              <a:t> test we did, in order for us to recognise our preferred team roles and our learning styles. Please note there is no right or wrong. These tests purely identified our likes and dislikes. Nonetheless, trying to develop new skills and abilities to allow us to learn is great.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latin typeface="+mn-lt"/>
              <a:ea typeface="+mn-ea"/>
              <a:cs typeface="+mn-cs"/>
            </a:endParaRPr>
          </a:p>
          <a:p>
            <a:r>
              <a:rPr lang="en-US" dirty="0" smtClean="0"/>
              <a:t>The</a:t>
            </a:r>
            <a:r>
              <a:rPr lang="en-US" baseline="0" dirty="0" smtClean="0"/>
              <a:t> </a:t>
            </a:r>
            <a:r>
              <a:rPr lang="en-US" baseline="0" dirty="0"/>
              <a:t>time taken by a team to fulfill certain objectives in a given </a:t>
            </a:r>
            <a:r>
              <a:rPr lang="en-US" baseline="0" dirty="0" smtClean="0"/>
              <a:t>timeframe </a:t>
            </a:r>
            <a:r>
              <a:rPr lang="en-US" baseline="0" dirty="0"/>
              <a:t>determines the team’s performance level (</a:t>
            </a:r>
            <a:r>
              <a:rPr lang="en-US" sz="1200" kern="1200" dirty="0" err="1">
                <a:solidFill>
                  <a:schemeClr val="tx1"/>
                </a:solidFill>
                <a:latin typeface="+mn-lt"/>
                <a:ea typeface="+mn-ea"/>
                <a:cs typeface="+mn-cs"/>
              </a:rPr>
              <a:t>Hoegl</a:t>
            </a:r>
            <a:r>
              <a:rPr lang="en-US" sz="1200" kern="1200" dirty="0">
                <a:solidFill>
                  <a:schemeClr val="tx1"/>
                </a:solidFill>
                <a:latin typeface="+mn-lt"/>
                <a:ea typeface="+mn-ea"/>
                <a:cs typeface="+mn-cs"/>
              </a:rPr>
              <a:t>,</a:t>
            </a:r>
            <a:r>
              <a:rPr lang="en-US" sz="1200" kern="1200" baseline="0" dirty="0">
                <a:solidFill>
                  <a:schemeClr val="tx1"/>
                </a:solidFill>
                <a:latin typeface="+mn-lt"/>
                <a:ea typeface="+mn-ea"/>
                <a:cs typeface="+mn-cs"/>
              </a:rPr>
              <a:t> </a:t>
            </a:r>
            <a:r>
              <a:rPr lang="en-US" sz="1200" kern="1200" dirty="0" err="1">
                <a:solidFill>
                  <a:schemeClr val="tx1"/>
                </a:solidFill>
                <a:latin typeface="+mn-lt"/>
                <a:ea typeface="+mn-ea"/>
                <a:cs typeface="+mn-cs"/>
              </a:rPr>
              <a:t>Parboteeah</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Gemuenden</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2003,</a:t>
            </a:r>
            <a:r>
              <a:rPr lang="en-US" baseline="0" dirty="0"/>
              <a:t> pg 283). Therefore, </a:t>
            </a:r>
            <a:r>
              <a:rPr lang="en-US" baseline="0" dirty="0" smtClean="0"/>
              <a:t>goals </a:t>
            </a:r>
            <a:r>
              <a:rPr lang="en-US" baseline="0" dirty="0"/>
              <a:t>can be achieved within the required timeframe thus increased performance and productivity. Managers have an obligation to ensure that their teams are </a:t>
            </a:r>
            <a:r>
              <a:rPr lang="en-US" baseline="0" dirty="0" smtClean="0"/>
              <a:t>ready for </a:t>
            </a:r>
            <a:r>
              <a:rPr lang="en-US" baseline="0" dirty="0"/>
              <a:t>the tasks. This presentation will </a:t>
            </a:r>
            <a:r>
              <a:rPr lang="en-US" baseline="0" dirty="0" smtClean="0"/>
              <a:t>focus </a:t>
            </a:r>
            <a:r>
              <a:rPr lang="en-US" baseline="0" dirty="0"/>
              <a:t>on </a:t>
            </a:r>
            <a:r>
              <a:rPr lang="en-US" baseline="0" dirty="0" smtClean="0"/>
              <a:t>teams</a:t>
            </a:r>
            <a:r>
              <a:rPr lang="en-US" baseline="0" dirty="0"/>
              <a:t>’ </a:t>
            </a:r>
            <a:r>
              <a:rPr lang="en-US" baseline="0" dirty="0" smtClean="0"/>
              <a:t>performance and communication, </a:t>
            </a:r>
            <a:r>
              <a:rPr lang="en-US" baseline="0" dirty="0"/>
              <a:t>particularly in Virgin Call Centre.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a:t>
            </a:fld>
            <a:endParaRPr lang="en-US"/>
          </a:p>
        </p:txBody>
      </p:sp>
    </p:spTree>
    <p:extLst>
      <p:ext uri="{BB962C8B-B14F-4D97-AF65-F5344CB8AC3E}">
        <p14:creationId xmlns:p14="http://schemas.microsoft.com/office/powerpoint/2010/main" xmlns="" val="15320545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Together Everyone Achieves More.</a:t>
            </a:r>
            <a:endParaRPr lang="en-GB" dirty="0"/>
          </a:p>
        </p:txBody>
      </p:sp>
      <p:sp>
        <p:nvSpPr>
          <p:cNvPr id="4" name="Slide Number Placeholder 3"/>
          <p:cNvSpPr>
            <a:spLocks noGrp="1"/>
          </p:cNvSpPr>
          <p:nvPr>
            <p:ph type="sldNum" sz="quarter" idx="10"/>
          </p:nvPr>
        </p:nvSpPr>
        <p:spPr/>
        <p:txBody>
          <a:bodyPr/>
          <a:lstStyle/>
          <a:p>
            <a:fld id="{F4E7D3A4-4F8F-43D5-8165-D775A1D6A343}"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solidFill>
                  <a:schemeClr val="bg1"/>
                </a:solidFill>
              </a:rPr>
              <a:t>A condition in which two or additional stuff labour jointly in a predominantly productive way that produces an outcome larger than the figure of their individual result. Commonly spoken as "the whole is greater than the sum of its parts“ </a:t>
            </a:r>
            <a:r>
              <a:rPr lang="en-GB" sz="1200" kern="1200" dirty="0" smtClean="0">
                <a:solidFill>
                  <a:schemeClr val="tx1"/>
                </a:solidFill>
                <a:latin typeface="+mn-lt"/>
                <a:ea typeface="+mn-ea"/>
                <a:cs typeface="+mn-cs"/>
              </a:rPr>
              <a:t>(</a:t>
            </a:r>
            <a:r>
              <a:rPr lang="en-GB" sz="1200" kern="1200" dirty="0" err="1" smtClean="0">
                <a:solidFill>
                  <a:schemeClr val="tx1"/>
                </a:solidFill>
                <a:latin typeface="+mn-lt"/>
                <a:ea typeface="+mn-ea"/>
                <a:cs typeface="+mn-cs"/>
              </a:rPr>
              <a:t>BusinessDictionary.com</a:t>
            </a:r>
            <a:r>
              <a:rPr lang="en-GB" sz="1200" kern="1200" dirty="0" smtClean="0">
                <a:solidFill>
                  <a:schemeClr val="tx1"/>
                </a:solidFill>
                <a:latin typeface="+mn-lt"/>
                <a:ea typeface="+mn-ea"/>
                <a:cs typeface="+mn-cs"/>
              </a:rPr>
              <a:t>, 2019).</a:t>
            </a:r>
            <a:endParaRPr lang="en-GB" dirty="0"/>
          </a:p>
        </p:txBody>
      </p:sp>
      <p:sp>
        <p:nvSpPr>
          <p:cNvPr id="4" name="Slide Number Placeholder 3"/>
          <p:cNvSpPr>
            <a:spLocks noGrp="1"/>
          </p:cNvSpPr>
          <p:nvPr>
            <p:ph type="sldNum" sz="quarter" idx="10"/>
          </p:nvPr>
        </p:nvSpPr>
        <p:spPr/>
        <p:txBody>
          <a:bodyPr/>
          <a:lstStyle/>
          <a:p>
            <a:fld id="{F4E7D3A4-4F8F-43D5-8165-D775A1D6A343}"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smtClean="0"/>
              <a:t>Tuckman</a:t>
            </a:r>
            <a:r>
              <a:rPr lang="en-US" baseline="0" dirty="0" smtClean="0"/>
              <a:t> </a:t>
            </a:r>
            <a:r>
              <a:rPr lang="en-US" baseline="0" dirty="0"/>
              <a:t>describes how small groups can be developed (</a:t>
            </a:r>
            <a:r>
              <a:rPr lang="en-US" baseline="0" dirty="0" err="1"/>
              <a:t>Bonebright</a:t>
            </a:r>
            <a:r>
              <a:rPr lang="en-US" baseline="0" dirty="0"/>
              <a:t> 2010, pg111). Time is an important factor since it acts as a medium between team members (Harrison et al. 2002, pg1030). He also mentions some of errors that can hinder the development of a well-functioning team. He specifically mentioned the required stages that can lead to development of a better team. The development process takes time but it can said it is worth the while. There are four stages namely Forming, Storming, </a:t>
            </a:r>
            <a:r>
              <a:rPr lang="en-US" baseline="0" dirty="0" err="1"/>
              <a:t>Norming</a:t>
            </a:r>
            <a:r>
              <a:rPr lang="en-US" baseline="0" dirty="0"/>
              <a:t> and Performing.  </a:t>
            </a:r>
            <a:endParaRPr lang="en-US" baseline="0" dirty="0" smtClean="0"/>
          </a:p>
          <a:p>
            <a:endParaRPr lang="en-US" baseline="0" dirty="0" smtClean="0"/>
          </a:p>
        </p:txBody>
      </p:sp>
      <p:sp>
        <p:nvSpPr>
          <p:cNvPr id="4" name="Slide Number Placeholder 3"/>
          <p:cNvSpPr>
            <a:spLocks noGrp="1"/>
          </p:cNvSpPr>
          <p:nvPr>
            <p:ph type="sldNum" sz="quarter" idx="5"/>
          </p:nvPr>
        </p:nvSpPr>
        <p:spPr/>
        <p:txBody>
          <a:bodyPr/>
          <a:lstStyle/>
          <a:p>
            <a:fld id="{F4E7D3A4-4F8F-43D5-8165-D775A1D6A343}" type="slidenum">
              <a:rPr lang="en-US" smtClean="0"/>
              <a:pPr/>
              <a:t>6</a:t>
            </a:fld>
            <a:endParaRPr lang="en-US"/>
          </a:p>
        </p:txBody>
      </p:sp>
    </p:spTree>
    <p:extLst>
      <p:ext uri="{BB962C8B-B14F-4D97-AF65-F5344CB8AC3E}">
        <p14:creationId xmlns:p14="http://schemas.microsoft.com/office/powerpoint/2010/main" xmlns="" val="8764789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results</a:t>
            </a:r>
            <a:r>
              <a:rPr lang="en-US" baseline="0" dirty="0"/>
              <a:t> in cohesion and orientation (Walker and </a:t>
            </a:r>
            <a:r>
              <a:rPr lang="en-US" baseline="0" dirty="0" err="1"/>
              <a:t>Mathers</a:t>
            </a:r>
            <a:r>
              <a:rPr lang="en-US" baseline="0" dirty="0"/>
              <a:t> 2010, pg 552). At first, the members seem a little bit distant from each other. Mostly, the members seek their roles in the team making others invisible. They look at what others have to offer and how they can help the team together. Most of them question if their contribution is good enough.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7</a:t>
            </a:fld>
            <a:endParaRPr lang="en-US"/>
          </a:p>
        </p:txBody>
      </p:sp>
    </p:spTree>
    <p:extLst>
      <p:ext uri="{BB962C8B-B14F-4D97-AF65-F5344CB8AC3E}">
        <p14:creationId xmlns:p14="http://schemas.microsoft.com/office/powerpoint/2010/main" xmlns="" val="876478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a:t>
            </a:r>
            <a:r>
              <a:rPr lang="en-US" baseline="0" dirty="0"/>
              <a:t> is after Forming is accomplished which means that the individuals have completed the orientation process. As the stages evolve so does the concerns of the team members (Cassidy 2007 ,pg4)Therefore, the members have a sense of belonging. However, the team can still face challenges in this stage. How the team will operate is still unclear and this make some members make assumptions. The sole reason for the existence and formulation of the team is not yet embedded within the team goals. The performance reduces due to conflicts. At this stage, there is more likelihood for conflicts and confrontations.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8</a:t>
            </a:fld>
            <a:endParaRPr lang="en-US"/>
          </a:p>
        </p:txBody>
      </p:sp>
    </p:spTree>
    <p:extLst>
      <p:ext uri="{BB962C8B-B14F-4D97-AF65-F5344CB8AC3E}">
        <p14:creationId xmlns:p14="http://schemas.microsoft.com/office/powerpoint/2010/main" xmlns="" val="876478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a:t>
            </a:r>
            <a:r>
              <a:rPr lang="en-US" baseline="0" dirty="0"/>
              <a:t> the team has overcome a number of conflicts, they begin to know each other well in that they understand and respect each other’s perspective. Rules that will govern the team are formulated to keep the members in line and to also ensure </a:t>
            </a:r>
            <a:r>
              <a:rPr lang="en-US" baseline="0" dirty="0" err="1" smtClean="0"/>
              <a:t>organisation</a:t>
            </a:r>
            <a:r>
              <a:rPr lang="en-US" baseline="0" dirty="0"/>
              <a:t>. The team operations are clearly outlined. Each individual takes a role that he or she is comfortable with so that everyone is comfortable and high performance is guaranteed. Here, togetherness is the main factor.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9</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In performing,</a:t>
            </a:r>
            <a:r>
              <a:rPr lang="en-US" baseline="0" dirty="0"/>
              <a:t> the team’s performance aligns with their full potential. Tasks are accomplished easily due to strong relationship and cohesiveness within the group. Here members trust each other to get the job done. There are also fewer conflicts since cohesion provides synergy which becomes a motivating factor. </a:t>
            </a:r>
            <a:r>
              <a:rPr lang="en-US" baseline="0" dirty="0" smtClean="0"/>
              <a:t>Followed by Adjourning </a:t>
            </a:r>
            <a:r>
              <a:rPr lang="en-GB" sz="1200" baseline="0" dirty="0" smtClean="0"/>
              <a:t>where t</a:t>
            </a:r>
            <a:r>
              <a:rPr lang="en-GB" sz="1200" dirty="0" smtClean="0"/>
              <a:t>eam members have a habit, they grow close working affairs with peers. Yet, countless individuals find this phase easier said than done.</a:t>
            </a:r>
          </a:p>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10</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Constructing a team that take pleasure in working jointly, have harmonising proficiency and share a excitement for the industry, is crucial if you desire to take the business to the next level</a:t>
            </a:r>
            <a:r>
              <a:rPr lang="en-GB" baseline="0" dirty="0" smtClean="0"/>
              <a:t> </a:t>
            </a:r>
            <a:r>
              <a:rPr lang="en-GB" sz="1200" kern="1200" dirty="0" smtClean="0">
                <a:solidFill>
                  <a:schemeClr val="tx1"/>
                </a:solidFill>
                <a:latin typeface="+mn-lt"/>
                <a:ea typeface="+mn-ea"/>
                <a:cs typeface="+mn-cs"/>
              </a:rPr>
              <a:t>(</a:t>
            </a:r>
            <a:r>
              <a:rPr lang="en-GB" sz="1200" kern="1200" dirty="0" err="1" smtClean="0">
                <a:solidFill>
                  <a:schemeClr val="tx1"/>
                </a:solidFill>
                <a:latin typeface="+mn-lt"/>
                <a:ea typeface="+mn-ea"/>
                <a:cs typeface="+mn-cs"/>
              </a:rPr>
              <a:t>Virginmediabusiness.co.uk</a:t>
            </a:r>
            <a:r>
              <a:rPr lang="en-GB" sz="1200" kern="1200" dirty="0" smtClean="0">
                <a:solidFill>
                  <a:schemeClr val="tx1"/>
                </a:solidFill>
                <a:latin typeface="+mn-lt"/>
                <a:ea typeface="+mn-ea"/>
                <a:cs typeface="+mn-cs"/>
              </a:rPr>
              <a:t>, 2019).</a:t>
            </a:r>
            <a:endParaRPr lang="en-GB" dirty="0" smtClean="0"/>
          </a:p>
          <a:p>
            <a:r>
              <a:rPr lang="en-GB" dirty="0" smtClean="0"/>
              <a:t> </a:t>
            </a:r>
          </a:p>
          <a:p>
            <a:endParaRPr lang="en-GB" dirty="0"/>
          </a:p>
        </p:txBody>
      </p:sp>
      <p:sp>
        <p:nvSpPr>
          <p:cNvPr id="4" name="Slide Number Placeholder 3"/>
          <p:cNvSpPr>
            <a:spLocks noGrp="1"/>
          </p:cNvSpPr>
          <p:nvPr>
            <p:ph type="sldNum" sz="quarter" idx="10"/>
          </p:nvPr>
        </p:nvSpPr>
        <p:spPr/>
        <p:txBody>
          <a:bodyPr/>
          <a:lstStyle/>
          <a:p>
            <a:fld id="{F4E7D3A4-4F8F-43D5-8165-D775A1D6A343}" type="slidenum">
              <a:rPr lang="en-US" smtClean="0"/>
              <a:pPr/>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200" dirty="0"/>
          </a:p>
        </p:txBody>
      </p:sp>
      <p:sp>
        <p:nvSpPr>
          <p:cNvPr id="4" name="Slide Number Placeholder 3"/>
          <p:cNvSpPr>
            <a:spLocks noGrp="1"/>
          </p:cNvSpPr>
          <p:nvPr>
            <p:ph type="sldNum" sz="quarter" idx="10"/>
          </p:nvPr>
        </p:nvSpPr>
        <p:spPr/>
        <p:txBody>
          <a:bodyPr/>
          <a:lstStyle/>
          <a:p>
            <a:fld id="{F4E7D3A4-4F8F-43D5-8165-D775A1D6A343}" type="slidenum">
              <a:rPr lang="en-US" smtClean="0"/>
              <a:pPr/>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Belbin</a:t>
            </a:r>
            <a:r>
              <a:rPr lang="en-US" baseline="0" dirty="0"/>
              <a:t> theory describes how a team can establish their roles. His model makes it easier to know one’s strengths and weakness. This makes it easier to major on the roles one is good at. The latter leads to a better team since everyone is doing what they are good at.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13</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implementer</a:t>
            </a:r>
            <a:r>
              <a:rPr lang="en-US" baseline="0" dirty="0"/>
              <a:t> and completer-finisher play the most significant roles (</a:t>
            </a:r>
            <a:r>
              <a:rPr lang="en-US" sz="1200" kern="1200" dirty="0">
                <a:solidFill>
                  <a:schemeClr val="tx1"/>
                </a:solidFill>
                <a:latin typeface="+mn-lt"/>
                <a:ea typeface="+mn-ea"/>
                <a:cs typeface="+mn-cs"/>
              </a:rPr>
              <a:t>Eubanks et al.</a:t>
            </a:r>
            <a:r>
              <a:rPr lang="en-US" sz="1200" kern="1200" baseline="0" dirty="0">
                <a:solidFill>
                  <a:schemeClr val="tx1"/>
                </a:solidFill>
                <a:latin typeface="+mn-lt"/>
                <a:ea typeface="+mn-ea"/>
                <a:cs typeface="+mn-cs"/>
              </a:rPr>
              <a:t> 2016, </a:t>
            </a:r>
            <a:r>
              <a:rPr lang="en-US" baseline="0" dirty="0"/>
              <a:t>pg29). </a:t>
            </a:r>
            <a:r>
              <a:rPr lang="en-US" dirty="0"/>
              <a:t>Shapers</a:t>
            </a:r>
            <a:r>
              <a:rPr lang="en-US" baseline="0" dirty="0"/>
              <a:t> always push themselves to improve day in day out for the betterment of the team. They are mostly extroverted individuals who are dynamic and stimulate others. They are also good at seeking the best solutions to various problems after ensuring that every possibility is considered. Implementers get things done. They are conservatives (</a:t>
            </a:r>
            <a:r>
              <a:rPr lang="en-US" sz="1200" kern="1200" dirty="0" err="1">
                <a:solidFill>
                  <a:schemeClr val="tx1"/>
                </a:solidFill>
                <a:latin typeface="+mn-lt"/>
                <a:ea typeface="+mn-ea"/>
                <a:cs typeface="+mn-cs"/>
              </a:rPr>
              <a:t>Senaratne</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and </a:t>
            </a:r>
            <a:r>
              <a:rPr lang="en-US" sz="1200" kern="1200" dirty="0" err="1">
                <a:solidFill>
                  <a:schemeClr val="tx1"/>
                </a:solidFill>
                <a:latin typeface="+mn-lt"/>
                <a:ea typeface="+mn-ea"/>
                <a:cs typeface="+mn-cs"/>
              </a:rPr>
              <a:t>Gunawardane</a:t>
            </a:r>
            <a:r>
              <a:rPr lang="en-US" sz="1200" kern="1200" dirty="0">
                <a:solidFill>
                  <a:schemeClr val="tx1"/>
                </a:solidFill>
                <a:latin typeface="+mn-lt"/>
                <a:ea typeface="+mn-ea"/>
                <a:cs typeface="+mn-cs"/>
              </a:rPr>
              <a:t> 2015</a:t>
            </a:r>
            <a:r>
              <a:rPr lang="en-US" sz="1200" kern="1200" baseline="0" dirty="0">
                <a:solidFill>
                  <a:schemeClr val="tx1"/>
                </a:solidFill>
                <a:latin typeface="+mn-lt"/>
                <a:ea typeface="+mn-ea"/>
                <a:cs typeface="+mn-cs"/>
              </a:rPr>
              <a:t> </a:t>
            </a:r>
            <a:r>
              <a:rPr lang="en-US" baseline="0" dirty="0"/>
              <a:t>,pg4). When the team comes up with new plans and ideas, it is up to the implementer to see to it that these ideas are made practical. They tend to work systematically in an efficient way thus </a:t>
            </a:r>
            <a:r>
              <a:rPr lang="en-US" baseline="0" dirty="0" err="1" smtClean="0"/>
              <a:t>organised</a:t>
            </a:r>
            <a:r>
              <a:rPr lang="en-US" baseline="0" dirty="0"/>
              <a:t>. Completer-Finisher ensures that a project is thoroughly completed. They pay attention to details so that they can establish what was omitted or errors if any. Completer-Finisher are very cautious about deadlines. For this reason, they ensure that the team moves at a constant speed in accordance to the timeframe.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14</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Coordinators</a:t>
            </a:r>
            <a:r>
              <a:rPr lang="en-US" baseline="0" dirty="0"/>
              <a:t> take the role of the traditional team leaders. They can also be referred to as chairman. They guide the team towards their goals and objectives. They appreciate the contributions of each member and takes it seriously. They are mostly good listeners. Team workers always feel the need for equal and efficient contribution from each member of the team. They are mostly diplomatic and flexible. They held team cohesion in a high regard. Resource investigators are </a:t>
            </a:r>
            <a:r>
              <a:rPr lang="en-US" baseline="0" dirty="0" err="1" smtClean="0"/>
              <a:t>characterised</a:t>
            </a:r>
            <a:r>
              <a:rPr lang="en-US" baseline="0" dirty="0" smtClean="0"/>
              <a:t> </a:t>
            </a:r>
            <a:r>
              <a:rPr lang="en-US" baseline="0" dirty="0"/>
              <a:t>by innovation and curiosity. They explore the presented alternatives and advice the team accordingly.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15</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a:t>
            </a:r>
            <a:r>
              <a:rPr lang="en-US" baseline="0" dirty="0"/>
              <a:t> creative innovator who formulates new plans is known as the Plant. Although they are mostly praised, they are often criticized. They tend to work apart from the team (</a:t>
            </a:r>
            <a:r>
              <a:rPr lang="en-US" sz="1200" kern="1200" dirty="0">
                <a:solidFill>
                  <a:schemeClr val="tx1"/>
                </a:solidFill>
                <a:latin typeface="+mn-lt"/>
                <a:ea typeface="+mn-ea"/>
                <a:cs typeface="+mn-cs"/>
              </a:rPr>
              <a:t>Henry</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and Stevens</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1999, pg243)</a:t>
            </a:r>
            <a:r>
              <a:rPr lang="en-US" baseline="0" dirty="0"/>
              <a:t>. Monitor-Evaluators analyze and evaluate ideas that are presented by members within the team. They are objective and at comparing pros and cons before the final decision is made. Specialist have specialized on areas that vital for the success of the team to get a particular job done. They always maintain a professional status and maintain their field of expertise.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16</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Belbin’s</a:t>
            </a:r>
            <a:r>
              <a:rPr lang="en-US" dirty="0"/>
              <a:t> model is</a:t>
            </a:r>
            <a:r>
              <a:rPr lang="en-US" baseline="0" dirty="0"/>
              <a:t> an important one since it enables a team to operate at their level best. It also reduces conflicts since at the end everyone will be assigned to whatever areas they are good at. This will lead to satisfaction thus less complaints from the team members. To use </a:t>
            </a:r>
            <a:r>
              <a:rPr lang="en-US" baseline="0" dirty="0" err="1"/>
              <a:t>Belbin</a:t>
            </a:r>
            <a:r>
              <a:rPr lang="en-US" baseline="0" dirty="0"/>
              <a:t> model, reports are first made by each member of the team.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17</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case the group is large,</a:t>
            </a:r>
            <a:r>
              <a:rPr lang="en-US" baseline="0" dirty="0"/>
              <a:t> then it is advisable that they are to be divided into a group of either 5 or 6. On the other hand, if I group is somehow small, then it should not be split up whatsoever. Having a small group is more manageable and ensures that everyone is heavily and meaningfully involved. The drawn circle is divided into nine section to represent each of </a:t>
            </a:r>
            <a:r>
              <a:rPr lang="en-US" baseline="0" dirty="0" err="1"/>
              <a:t>Belbin’s</a:t>
            </a:r>
            <a:r>
              <a:rPr lang="en-US" baseline="0" dirty="0"/>
              <a:t> team roles. Their names are to written in the sections in correspondence to their top two roles. It is crucially vital to encourage discussion among members. When the strengths and weakness are all highlighted then comparison can be made between the team members. After the team members have picked 3 action points then it can be determined how helpful they can be in building a more effective team.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18</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Basing</a:t>
            </a:r>
            <a:r>
              <a:rPr lang="en-US" baseline="0" dirty="0"/>
              <a:t> on the result it can therefore be said that I encourage cooperation and I also explore to seek outside opportunities. Raj is ensures that ideas are translated into actions. For Russell, he acts as a chairman and always strives his team to be better. Sam ensures that projects are completed in a timely fashion.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19</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342900" indent="-342900">
              <a:buFont typeface="Wingdings" panose="05000000000000000000" pitchFamily="2" charset="2"/>
              <a:buNone/>
            </a:pPr>
            <a:r>
              <a:rPr lang="en-GB" sz="1100" dirty="0" smtClean="0"/>
              <a:t>Richard Branson</a:t>
            </a:r>
            <a:r>
              <a:rPr lang="en-GB" sz="1100" baseline="0" dirty="0" smtClean="0"/>
              <a:t> founder of Virgin recently said: </a:t>
            </a:r>
            <a:r>
              <a:rPr lang="en-GB" sz="1100" dirty="0" smtClean="0"/>
              <a:t>"</a:t>
            </a:r>
            <a:r>
              <a:rPr lang="en-GB" sz="1100" dirty="0" err="1" smtClean="0"/>
              <a:t>Uncool</a:t>
            </a:r>
            <a:r>
              <a:rPr lang="en-GB" sz="1100" dirty="0" smtClean="0"/>
              <a:t> or not, when it comes to doing business, the ability to conduct telephonic and face-to-face conversations intelligently and personably remains an essential asset, and only comes with practice," he says. "Being capable of confidently holding a conversation is as important as making a confident, strong first impression on someone you want to do business with” </a:t>
            </a:r>
            <a:r>
              <a:rPr lang="en-GB" sz="1200" kern="1200" dirty="0" smtClean="0">
                <a:solidFill>
                  <a:schemeClr val="tx1"/>
                </a:solidFill>
                <a:latin typeface="+mn-lt"/>
                <a:ea typeface="+mn-ea"/>
                <a:cs typeface="+mn-cs"/>
              </a:rPr>
              <a:t>(Virgin, 2019).</a:t>
            </a:r>
            <a:endParaRPr lang="en-GB" sz="1100" dirty="0" smtClean="0"/>
          </a:p>
          <a:p>
            <a:endParaRPr lang="en-GB" dirty="0"/>
          </a:p>
        </p:txBody>
      </p:sp>
      <p:sp>
        <p:nvSpPr>
          <p:cNvPr id="4" name="Slide Number Placeholder 3"/>
          <p:cNvSpPr>
            <a:spLocks noGrp="1"/>
          </p:cNvSpPr>
          <p:nvPr>
            <p:ph type="sldNum" sz="quarter" idx="10"/>
          </p:nvPr>
        </p:nvSpPr>
        <p:spPr/>
        <p:txBody>
          <a:bodyPr/>
          <a:lstStyle/>
          <a:p>
            <a:fld id="{F4E7D3A4-4F8F-43D5-8165-D775A1D6A343}" type="slidenum">
              <a:rPr lang="en-US" smtClean="0"/>
              <a:pPr/>
              <a:t>20</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dirty="0" smtClean="0"/>
              <a:t>The</a:t>
            </a:r>
            <a:r>
              <a:rPr lang="en-GB" sz="1200" baseline="0" dirty="0" smtClean="0"/>
              <a:t> l</a:t>
            </a:r>
            <a:r>
              <a:rPr lang="en-GB" sz="1200" dirty="0" smtClean="0"/>
              <a:t>earning style questionnaire</a:t>
            </a:r>
            <a:r>
              <a:rPr lang="en-GB" sz="1200" baseline="0" dirty="0" smtClean="0"/>
              <a:t> </a:t>
            </a:r>
            <a:r>
              <a:rPr lang="en-GB" sz="1200" dirty="0" smtClean="0"/>
              <a:t>identified each of our</a:t>
            </a:r>
            <a:r>
              <a:rPr lang="en-GB" sz="1200" baseline="0" dirty="0" smtClean="0"/>
              <a:t> </a:t>
            </a:r>
            <a:r>
              <a:rPr lang="en-GB" sz="1200" dirty="0" smtClean="0"/>
              <a:t>learning styles. </a:t>
            </a:r>
            <a:r>
              <a:rPr lang="en-GB" sz="1200" dirty="0" err="1" smtClean="0"/>
              <a:t>Imtiaz</a:t>
            </a:r>
            <a:r>
              <a:rPr lang="en-GB" sz="1200" dirty="0" smtClean="0"/>
              <a:t> is a theorist.</a:t>
            </a:r>
            <a:r>
              <a:rPr lang="en-GB" sz="1200" baseline="0" dirty="0" smtClean="0"/>
              <a:t> L</a:t>
            </a:r>
            <a:r>
              <a:rPr lang="en-GB" sz="1200" dirty="0" smtClean="0"/>
              <a:t>earns by analysing a task prior to beginning.</a:t>
            </a:r>
          </a:p>
          <a:p>
            <a:r>
              <a:rPr lang="en-GB" sz="1200" baseline="0" dirty="0" err="1" smtClean="0"/>
              <a:t>Shumon</a:t>
            </a:r>
            <a:r>
              <a:rPr lang="en-GB" sz="1200" baseline="0" dirty="0" smtClean="0"/>
              <a:t> </a:t>
            </a:r>
            <a:r>
              <a:rPr lang="en-GB" sz="1200" dirty="0" smtClean="0"/>
              <a:t>is</a:t>
            </a:r>
            <a:r>
              <a:rPr lang="en-GB" sz="1200" baseline="0" dirty="0" smtClean="0"/>
              <a:t> </a:t>
            </a:r>
            <a:r>
              <a:rPr lang="en-GB" sz="1200" dirty="0" smtClean="0"/>
              <a:t>a reflector</a:t>
            </a:r>
            <a:r>
              <a:rPr lang="en-GB" sz="1200" baseline="0" dirty="0" smtClean="0"/>
              <a:t> and gains</a:t>
            </a:r>
            <a:r>
              <a:rPr lang="en-GB" sz="1200" dirty="0" smtClean="0"/>
              <a:t> knowledge by observing.  </a:t>
            </a:r>
            <a:r>
              <a:rPr lang="en-GB" sz="1200" dirty="0" err="1" smtClean="0"/>
              <a:t>Raju</a:t>
            </a:r>
            <a:r>
              <a:rPr lang="en-GB" sz="1200" dirty="0" smtClean="0"/>
              <a:t> is a activist,</a:t>
            </a:r>
            <a:r>
              <a:rPr lang="en-GB" sz="1200" baseline="0" dirty="0" smtClean="0"/>
              <a:t> </a:t>
            </a:r>
            <a:r>
              <a:rPr lang="en-GB" sz="1200" dirty="0" smtClean="0"/>
              <a:t>earns by doing things. Russell, benefits from learning the</a:t>
            </a:r>
            <a:r>
              <a:rPr lang="en-GB" sz="1200" baseline="0" dirty="0" smtClean="0"/>
              <a:t> </a:t>
            </a:r>
            <a:r>
              <a:rPr lang="en-GB" sz="1200" dirty="0" smtClean="0"/>
              <a:t>Pragmatist way.</a:t>
            </a:r>
          </a:p>
        </p:txBody>
      </p:sp>
      <p:sp>
        <p:nvSpPr>
          <p:cNvPr id="4" name="Slide Number Placeholder 3"/>
          <p:cNvSpPr>
            <a:spLocks noGrp="1"/>
          </p:cNvSpPr>
          <p:nvPr>
            <p:ph type="sldNum" sz="quarter" idx="10"/>
          </p:nvPr>
        </p:nvSpPr>
        <p:spPr/>
        <p:txBody>
          <a:bodyPr/>
          <a:lstStyle/>
          <a:p>
            <a:fld id="{F4E7D3A4-4F8F-43D5-8165-D775A1D6A343}" type="slidenum">
              <a:rPr lang="en-US" smtClean="0"/>
              <a:pPr/>
              <a:t>21</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Members</a:t>
            </a:r>
            <a:r>
              <a:rPr lang="en-US" baseline="0" dirty="0"/>
              <a:t> of a group only contribute their efforts. This means that they operate individually. On the contrary, a team works together to ensure that their goals are attained. Effective teams positively affect their </a:t>
            </a:r>
            <a:r>
              <a:rPr lang="en-US" baseline="0" dirty="0" err="1" smtClean="0"/>
              <a:t>organisations</a:t>
            </a:r>
            <a:r>
              <a:rPr lang="en-US" baseline="0" dirty="0" smtClean="0"/>
              <a:t> </a:t>
            </a:r>
            <a:r>
              <a:rPr lang="en-US" baseline="0" dirty="0"/>
              <a:t>(</a:t>
            </a:r>
            <a:r>
              <a:rPr lang="en-US" sz="1200" kern="1200" dirty="0">
                <a:solidFill>
                  <a:schemeClr val="tx1"/>
                </a:solidFill>
                <a:latin typeface="+mn-lt"/>
                <a:ea typeface="+mn-ea"/>
                <a:cs typeface="+mn-cs"/>
              </a:rPr>
              <a:t>Mathieu et al.</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2002,</a:t>
            </a:r>
            <a:r>
              <a:rPr lang="en-US" baseline="0" dirty="0"/>
              <a:t> pg7). In a team, cohesion and togetherness is guaranteed because the team members work together unlike in groups. When a team is brought together, they are certain of their goals and purpose although some goals can be challenging to achieve.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22</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Communication</a:t>
            </a:r>
            <a:r>
              <a:rPr lang="en-US" baseline="0" dirty="0"/>
              <a:t> forms the basis of a good team. A communicative approach can be used to determine each member’s verbal contribution (</a:t>
            </a:r>
            <a:r>
              <a:rPr lang="en-US" sz="1200" kern="1200" dirty="0">
                <a:solidFill>
                  <a:schemeClr val="tx1"/>
                </a:solidFill>
                <a:latin typeface="+mn-lt"/>
                <a:ea typeface="+mn-ea"/>
                <a:cs typeface="+mn-cs"/>
              </a:rPr>
              <a:t>Lehmann-</a:t>
            </a:r>
            <a:r>
              <a:rPr lang="en-US" sz="1200" kern="1200" dirty="0" err="1">
                <a:solidFill>
                  <a:schemeClr val="tx1"/>
                </a:solidFill>
                <a:latin typeface="+mn-lt"/>
                <a:ea typeface="+mn-ea"/>
                <a:cs typeface="+mn-cs"/>
              </a:rPr>
              <a:t>Willenbrock</a:t>
            </a:r>
            <a:r>
              <a:rPr lang="en-US" sz="1200" kern="1200" dirty="0">
                <a:solidFill>
                  <a:schemeClr val="tx1"/>
                </a:solidFill>
                <a:latin typeface="+mn-lt"/>
                <a:ea typeface="+mn-ea"/>
                <a:cs typeface="+mn-cs"/>
              </a:rPr>
              <a:t>,</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Beck</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and </a:t>
            </a:r>
            <a:r>
              <a:rPr lang="en-US" sz="1200" kern="1200" dirty="0" err="1">
                <a:solidFill>
                  <a:schemeClr val="tx1"/>
                </a:solidFill>
                <a:latin typeface="+mn-lt"/>
                <a:ea typeface="+mn-ea"/>
                <a:cs typeface="+mn-cs"/>
              </a:rPr>
              <a:t>Kauffeld</a:t>
            </a:r>
            <a:r>
              <a:rPr lang="en-US" sz="1200" kern="1200" baseline="0" dirty="0">
                <a:solidFill>
                  <a:schemeClr val="tx1"/>
                </a:solidFill>
                <a:latin typeface="+mn-lt"/>
                <a:ea typeface="+mn-ea"/>
                <a:cs typeface="+mn-cs"/>
              </a:rPr>
              <a:t> </a:t>
            </a:r>
            <a:r>
              <a:rPr lang="en-US" sz="1200" kern="1200" dirty="0">
                <a:solidFill>
                  <a:schemeClr val="tx1"/>
                </a:solidFill>
                <a:latin typeface="+mn-lt"/>
                <a:ea typeface="+mn-ea"/>
                <a:cs typeface="+mn-cs"/>
              </a:rPr>
              <a:t>2016, p</a:t>
            </a:r>
            <a:r>
              <a:rPr lang="en-US" baseline="0" dirty="0"/>
              <a:t>g38). Good communication skills are important in avoidance of misinformation and also helps in conflict resolution. In Virgin Call Centre, communication is not only important between the teams but also between employees and customers. It is expected of them to communicate effectively and professionally. An effective team should always keep their eyes on their goal and stay focused. Distractions should be limited. For each member to feel important, then equal contribution should be prioritized as well. Support also gives the same feeling, importance, to other members. Diversification is equally important. Different areas should get covered by different individuals. Abilities and skills can vary which is for the better. Organization sees to it that the members can clearly keep track of their plans and how they operate (</a:t>
            </a:r>
            <a:r>
              <a:rPr lang="en-US" baseline="0" dirty="0" err="1"/>
              <a:t>Deering</a:t>
            </a:r>
            <a:r>
              <a:rPr lang="en-US" baseline="0" dirty="0"/>
              <a:t> 2019, </a:t>
            </a:r>
            <a:r>
              <a:rPr lang="en-US" baseline="0" dirty="0" err="1"/>
              <a:t>n.p</a:t>
            </a:r>
            <a:r>
              <a:rPr lang="en-US" baseline="0" dirty="0"/>
              <a:t>.).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23</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dynamics</a:t>
            </a:r>
            <a:r>
              <a:rPr lang="en-US" baseline="0" dirty="0"/>
              <a:t> is important to both formal and informal groups (McMillan </a:t>
            </a:r>
            <a:r>
              <a:rPr lang="en-US" baseline="0" dirty="0" err="1"/>
              <a:t>n.d</a:t>
            </a:r>
            <a:r>
              <a:rPr lang="en-US" baseline="0" dirty="0"/>
              <a:t>, </a:t>
            </a:r>
            <a:r>
              <a:rPr lang="en-US" baseline="0" dirty="0" err="1"/>
              <a:t>n.p</a:t>
            </a:r>
            <a:r>
              <a:rPr lang="en-US" baseline="0" dirty="0"/>
              <a:t>.). Group structure entails the developed relationships between the group members. Structure can be described in accordance to size, roles, norms and cohesiveness. Group functions revolve around the functions and the role of the group.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24</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a:t>
            </a:r>
            <a:r>
              <a:rPr lang="en-US" baseline="0" dirty="0"/>
              <a:t> teams, conflicts is almost inevitable (Levi 2009, pg243). It can happen when individuals don’t share the same opinion or one feels that his or her opinion is more relevant than the other team member. Poor decisions can lead to more conflict (</a:t>
            </a:r>
            <a:r>
              <a:rPr lang="en-US" sz="1200" kern="1200" dirty="0">
                <a:solidFill>
                  <a:schemeClr val="tx1"/>
                </a:solidFill>
                <a:latin typeface="+mn-lt"/>
                <a:ea typeface="+mn-ea"/>
                <a:cs typeface="+mn-cs"/>
              </a:rPr>
              <a:t>Simons and Peterson</a:t>
            </a:r>
            <a:r>
              <a:rPr lang="en-US" baseline="0" dirty="0"/>
              <a:t> 2000 ,pg1).To solve such problems, it is important to show equal interest in both of their opinions. The team members should be made aware that their viewpoints weigh equal. Comprehension of one’s viewpoint is one way of understanding another team member’s perception and this will reduce conflicts in future. It is also important to try various conflict management strategies and see what works best. </a:t>
            </a:r>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25</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Since</a:t>
            </a:r>
            <a:r>
              <a:rPr lang="en-US" baseline="0" dirty="0"/>
              <a:t> team members engage in goal persuasion together, this makes them teams more efficient compared to groups. In teams, cohesion is stronger. Team members should contribute equally if they are going to make progress. A good team should characterized by organization. Using </a:t>
            </a:r>
            <a:r>
              <a:rPr lang="en-US" baseline="0" dirty="0" err="1"/>
              <a:t>Belbin’s</a:t>
            </a:r>
            <a:r>
              <a:rPr lang="en-US" baseline="0" dirty="0"/>
              <a:t> theory, one can determine the team members’ strengths and weaknesses. </a:t>
            </a:r>
            <a:r>
              <a:rPr lang="en-US" baseline="0" dirty="0" err="1"/>
              <a:t>Tuckman</a:t>
            </a:r>
            <a:r>
              <a:rPr lang="en-US" baseline="0" dirty="0"/>
              <a:t> suggests a way in which a well-performing team can be created. </a:t>
            </a:r>
            <a:endParaRPr lang="en-US" baseline="0" dirty="0" smtClean="0"/>
          </a:p>
          <a:p>
            <a:r>
              <a:rPr lang="en-US" baseline="0" dirty="0" smtClean="0"/>
              <a:t>Verbal and non verbal communication plays an important role in all aspects on a daily basis, especially in Virgin call </a:t>
            </a:r>
            <a:r>
              <a:rPr lang="en-US" baseline="0" dirty="0" err="1" smtClean="0"/>
              <a:t>centres</a:t>
            </a:r>
            <a:r>
              <a:rPr lang="en-US" baseline="0" dirty="0" smtClean="0"/>
              <a:t> where employees are dealing with telephone calls, emails and reporting to line managers and supervisors. </a:t>
            </a:r>
            <a:r>
              <a:rPr lang="en-US" baseline="0" dirty="0" err="1" smtClean="0"/>
              <a:t>E.g</a:t>
            </a:r>
            <a:r>
              <a:rPr lang="en-US" baseline="0" dirty="0" smtClean="0"/>
              <a:t> if an employee at virgin does not maintain effective communication and teamwork they he is not beneficial for Virgin. Whereas someone who proves to be an effective communicator and team player is more likely to gain recognition and progress further.  </a:t>
            </a:r>
          </a:p>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26</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27</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28</a:t>
            </a:fld>
            <a:endParaRPr lang="en-US"/>
          </a:p>
        </p:txBody>
      </p:sp>
    </p:spTree>
    <p:extLst>
      <p:ext uri="{BB962C8B-B14F-4D97-AF65-F5344CB8AC3E}">
        <p14:creationId xmlns:p14="http://schemas.microsoft.com/office/powerpoint/2010/main" xmlns="" val="54093173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E7D3A4-4F8F-43D5-8165-D775A1D6A343}" type="slidenum">
              <a:rPr lang="en-US" smtClean="0"/>
              <a:pPr/>
              <a:t>29</a:t>
            </a:fld>
            <a:endParaRPr lang="en-US"/>
          </a:p>
        </p:txBody>
      </p:sp>
    </p:spTree>
    <p:extLst>
      <p:ext uri="{BB962C8B-B14F-4D97-AF65-F5344CB8AC3E}">
        <p14:creationId xmlns:p14="http://schemas.microsoft.com/office/powerpoint/2010/main" xmlns="" val="540931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0EAED73-BC9E-49D0-8870-62B4F4DA8A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427629E6-9FCE-4407-89FD-460FF28F4E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7D971C63-A450-4B04-99C8-EBED3ECDE59C}"/>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FA949B7B-CE53-4BD1-9E3D-5229553E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3DA3D04-FA10-4A7F-944C-AED6B9DA32F7}"/>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2091941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EB66E0D-E88C-4A15-BA56-2DA4F7A33DE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82705B9B-0870-4629-B3D6-E58BE01B95E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A675700-8530-4AEE-BDAD-7E7C1808755C}"/>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5FEF2157-3CF6-4686-A112-40BF2D8382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88B21BC-ADB5-4ACF-A6B4-A444EA64FD2C}"/>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3373685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9640F3-A12F-4171-A0E9-2635873B30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F97DC5DE-F32C-43A9-936B-BCF3C1D598F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xmlns="" id="{2725F9F6-3DA9-4033-B039-9F6BA12F86D6}"/>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51A137F1-A67C-498C-A594-7A1C7AB1EA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DDC36BF-C05E-4E61-8A96-FB4407EEC728}"/>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2925633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E3B2652-6A17-414D-BDF4-738AE54A954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6AA6CCB6-798E-46B6-886E-A6F606C9920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D569FB9-EB17-4765-9B2A-54D62280554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6F5EF66C-E015-44D7-B1E3-E3B49CA217EB}"/>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6" name="Footer Placeholder 5">
            <a:extLst>
              <a:ext uri="{FF2B5EF4-FFF2-40B4-BE49-F238E27FC236}">
                <a16:creationId xmlns:a16="http://schemas.microsoft.com/office/drawing/2014/main" xmlns="" id="{1DAD5A27-62F0-4100-A820-DB5CB20DD9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A58C46F-A03E-4831-99A2-839BBBEAA8B3}"/>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31181511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F43EBE7-DF27-4600-BEA9-56B24CBAC5B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AC7C0A89-0603-44E7-AE43-42D0A4122C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xmlns="" id="{C98F66CC-D523-49B6-A4D0-6CF6370B091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996F4C9F-23E3-469A-B485-EDF0B1092EC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xmlns="" id="{93033D9C-5A15-4197-8A36-484DC6322103}"/>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E5056D1A-D798-474B-9E87-16B37E0C0D91}"/>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8" name="Footer Placeholder 7">
            <a:extLst>
              <a:ext uri="{FF2B5EF4-FFF2-40B4-BE49-F238E27FC236}">
                <a16:creationId xmlns:a16="http://schemas.microsoft.com/office/drawing/2014/main" xmlns="" id="{DB483CE5-72F2-4170-85BA-97B5DC306D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A3B2052E-4D7C-4FE4-95A2-95AFA74F5405}"/>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3122563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3E6D34-1D74-469D-B97C-D4B39E933F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5552BCAD-577C-4D5C-99E0-E73A577A3D86}"/>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4" name="Footer Placeholder 3">
            <a:extLst>
              <a:ext uri="{FF2B5EF4-FFF2-40B4-BE49-F238E27FC236}">
                <a16:creationId xmlns:a16="http://schemas.microsoft.com/office/drawing/2014/main" xmlns="" id="{A5FCBE43-BA6C-43CC-A04B-31135CB557A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726E67AE-8623-46BF-B283-7A0ACC7A5543}"/>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1847852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175F5C9-8DB3-448F-AC8D-F4B1480D6757}"/>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3" name="Footer Placeholder 2">
            <a:extLst>
              <a:ext uri="{FF2B5EF4-FFF2-40B4-BE49-F238E27FC236}">
                <a16:creationId xmlns:a16="http://schemas.microsoft.com/office/drawing/2014/main" xmlns="" id="{A8D97A72-2DE6-4A50-AF38-7B487FC8C4E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684CE61-9367-4021-80B9-F92E2614EF01}"/>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1875664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D97C5CF-0578-4DAE-A60E-04FCBF2BAD2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4454F7EE-6678-470D-A7A6-206E91687F6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0B15ABB4-7125-4264-947C-DBCF6A9B2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D4979522-CF8E-4F8D-B463-6B130EA56F34}"/>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6" name="Footer Placeholder 5">
            <a:extLst>
              <a:ext uri="{FF2B5EF4-FFF2-40B4-BE49-F238E27FC236}">
                <a16:creationId xmlns:a16="http://schemas.microsoft.com/office/drawing/2014/main" xmlns="" id="{79F1EC18-9DBA-4601-9249-848DB6F200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8117CD1-72EE-414C-98D9-98BB17051672}"/>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24655576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C13A8E-FAF3-4711-9A45-44EE05738C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3A6316F6-1F47-4A1A-A1CD-64B89DEF1B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2FEFA0E3-3FB6-4523-9BFC-A57F0A49E3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xmlns="" id="{51CC429A-52CC-4748-8D8C-B400556DFD21}"/>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6" name="Footer Placeholder 5">
            <a:extLst>
              <a:ext uri="{FF2B5EF4-FFF2-40B4-BE49-F238E27FC236}">
                <a16:creationId xmlns:a16="http://schemas.microsoft.com/office/drawing/2014/main" xmlns="" id="{6AAE6E5D-BAB7-4845-8BAF-475C358EB8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60D6EA-7DBE-44A2-B17D-C69FE26D70CE}"/>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1499980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140B3F-845F-4254-9EF2-9A3D62A2323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2240875D-2B4D-43EB-904F-F1CCD63C4DF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48ADD28-0F0B-4C3B-B011-DECF4A36C40B}"/>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3C4D54EE-B806-4E3E-B855-032FCC6D7C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4652450-565B-4105-8619-C0B31B557749}"/>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145135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A5337ABB-DE0F-4BE9-9FD9-C59C914807A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39DA43B3-D797-4926-9065-018367AEF86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383C69C-C12C-4343-B063-504E8B533066}"/>
              </a:ext>
            </a:extLst>
          </p:cNvPr>
          <p:cNvSpPr>
            <a:spLocks noGrp="1"/>
          </p:cNvSpPr>
          <p:nvPr>
            <p:ph type="dt" sz="half" idx="10"/>
          </p:nvPr>
        </p:nvSpPr>
        <p:spPr/>
        <p:txBody>
          <a:body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877AD674-3195-4607-9C28-8EB6C0C9EF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5760B23-7CE5-4AED-B650-DE9147B9987D}"/>
              </a:ext>
            </a:extLst>
          </p:cNvPr>
          <p:cNvSpPr>
            <a:spLocks noGrp="1"/>
          </p:cNvSpPr>
          <p:nvPr>
            <p:ph type="sldNum" sz="quarter" idx="12"/>
          </p:nvPr>
        </p:nvSpPr>
        <p:spPr/>
        <p:txBody>
          <a:body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68253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00000"/>
            </a:gs>
            <a:gs pos="39999">
              <a:srgbClr val="0A128C"/>
            </a:gs>
            <a:gs pos="70000">
              <a:srgbClr val="181CC7"/>
            </a:gs>
            <a:gs pos="88000">
              <a:srgbClr val="7005D4"/>
            </a:gs>
            <a:gs pos="100000">
              <a:srgbClr val="8C3D91"/>
            </a:gs>
          </a:gsLst>
          <a:lin ang="5400000" scaled="0"/>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410BCF07-6A45-4482-8EB3-17C4532A98A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F347FF1F-6490-4EAD-B1AD-5A2E9BF202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860FCB4B-C46A-441F-9B64-5767AC01FE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5649EA-7452-4343-A034-4A532159BBF0}" type="datetimeFigureOut">
              <a:rPr lang="en-US" smtClean="0"/>
              <a:pPr/>
              <a:t>6/8/2019</a:t>
            </a:fld>
            <a:endParaRPr lang="en-US"/>
          </a:p>
        </p:txBody>
      </p:sp>
      <p:sp>
        <p:nvSpPr>
          <p:cNvPr id="5" name="Footer Placeholder 4">
            <a:extLst>
              <a:ext uri="{FF2B5EF4-FFF2-40B4-BE49-F238E27FC236}">
                <a16:creationId xmlns:a16="http://schemas.microsoft.com/office/drawing/2014/main" xmlns="" id="{C3A66C86-E0AF-431E-8893-0D7D42CA01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693BEF76-C7A9-4335-97B9-0842DEC0220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5BBCBD-4876-444E-9F86-7CA93C8FE8EA}" type="slidenum">
              <a:rPr lang="en-US" smtClean="0"/>
              <a:pPr/>
              <a:t>‹#›</a:t>
            </a:fld>
            <a:endParaRPr lang="en-US"/>
          </a:p>
        </p:txBody>
      </p:sp>
    </p:spTree>
    <p:extLst>
      <p:ext uri="{BB962C8B-B14F-4D97-AF65-F5344CB8AC3E}">
        <p14:creationId xmlns:p14="http://schemas.microsoft.com/office/powerpoint/2010/main" xmlns="" val="310670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theundercoverrecruiter.com/qualities-successful-work-team/"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managementstudyguide.com/understanding-team.htm" TargetMode="External"/><Relationship Id="rId2" Type="http://schemas.openxmlformats.org/officeDocument/2006/relationships/notesSlide" Target="../notesSlides/notesSlide27.xml"/><Relationship Id="rId1" Type="http://schemas.openxmlformats.org/officeDocument/2006/relationships/slideLayout" Target="../slideLayouts/slideLayout4.xml"/><Relationship Id="rId5" Type="http://schemas.openxmlformats.org/officeDocument/2006/relationships/hyperlink" Target="https://www.referenceforbusiness.com/management/Gr-Int/Group-Dynamics.html" TargetMode="External"/><Relationship Id="rId4" Type="http://schemas.openxmlformats.org/officeDocument/2006/relationships/hyperlink" Target="https://www.mindtools.com/pages/article/newLDR_83.htm"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bizjournals.com/bizjournals/how-to/growth-strategies/2013/06/the-difference-between-a-group-and-a.html"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22E2A1-65B4-4D45-A22A-F7DB641168BF}"/>
              </a:ext>
            </a:extLst>
          </p:cNvPr>
          <p:cNvSpPr>
            <a:spLocks noGrp="1"/>
          </p:cNvSpPr>
          <p:nvPr>
            <p:ph type="ctrTitle"/>
          </p:nvPr>
        </p:nvSpPr>
        <p:spPr>
          <a:xfrm>
            <a:off x="3786450" y="1629383"/>
            <a:ext cx="9108845" cy="3219406"/>
          </a:xfrm>
          <a:solidFill>
            <a:schemeClr val="tx1"/>
          </a:solidFill>
          <a:ln>
            <a:noFill/>
          </a:ln>
          <a:effectLst>
            <a:glow rad="139700">
              <a:schemeClr val="accent1">
                <a:satMod val="175000"/>
                <a:alpha val="40000"/>
              </a:schemeClr>
            </a:glow>
            <a:outerShdw blurRad="149987" dist="250190" dir="8460000" algn="ctr">
              <a:srgbClr val="000000">
                <a:alpha val="28000"/>
              </a:srgbClr>
            </a:outerShdw>
          </a:effectLst>
          <a:scene3d>
            <a:camera prst="perspectiveHeroicExtremeRightFacing"/>
            <a:lightRig rig="contrasting" dir="t">
              <a:rot lat="0" lon="0" rev="1500000"/>
            </a:lightRig>
          </a:scene3d>
          <a:sp3d prstMaterial="metal">
            <a:bevelT w="88900" h="88900"/>
          </a:sp3d>
        </p:spPr>
        <p:txBody>
          <a:bodyPr>
            <a:normAutofit/>
          </a:bodyPr>
          <a:lstStyle/>
          <a:p>
            <a:r>
              <a:rPr lang="en-GB" sz="5400" b="1" dirty="0" smtClean="0">
                <a:ln w="18000">
                  <a:solidFill>
                    <a:schemeClr val="accent2">
                      <a:satMod val="140000"/>
                    </a:schemeClr>
                  </a:solidFill>
                  <a:prstDash val="solid"/>
                  <a:miter lim="800000"/>
                </a:ln>
                <a:solidFill>
                  <a:srgbClr val="EE6000"/>
                </a:solidFill>
                <a:effectLst>
                  <a:outerShdw blurRad="25500" dist="23000" dir="7020000" algn="tl">
                    <a:srgbClr val="000000">
                      <a:alpha val="50000"/>
                    </a:srgbClr>
                  </a:outerShdw>
                </a:effectLst>
                <a:latin typeface="Poor Richard" panose="02080502050505020702" pitchFamily="18" charset="0"/>
              </a:rPr>
              <a:t>Effective Teamwork and Communication </a:t>
            </a:r>
            <a:endParaRPr lang="en-US" sz="5400" dirty="0">
              <a:solidFill>
                <a:srgbClr val="EE6000"/>
              </a:solidFill>
            </a:endParaRPr>
          </a:p>
        </p:txBody>
      </p:sp>
      <p:sp>
        <p:nvSpPr>
          <p:cNvPr id="5" name="Rectangle: Rounded Corners 4">
            <a:extLst>
              <a:ext uri="{FF2B5EF4-FFF2-40B4-BE49-F238E27FC236}">
                <a16:creationId xmlns:a16="http://schemas.microsoft.com/office/drawing/2014/main" xmlns="" id="{6880A787-34B8-481B-9D54-7F4EADAC72C5}"/>
              </a:ext>
            </a:extLst>
          </p:cNvPr>
          <p:cNvSpPr/>
          <p:nvPr/>
        </p:nvSpPr>
        <p:spPr>
          <a:xfrm rot="13170093" flipV="1">
            <a:off x="7154905" y="1422193"/>
            <a:ext cx="5831733" cy="497440"/>
          </a:xfrm>
          <a:prstGeom prst="roundRect">
            <a:avLst/>
          </a:prstGeom>
          <a:gradFill>
            <a:gsLst>
              <a:gs pos="0">
                <a:srgbClr val="9EFAFC"/>
              </a:gs>
              <a:gs pos="33000">
                <a:schemeClr val="accent1">
                  <a:lumMod val="45000"/>
                  <a:lumOff val="55000"/>
                </a:schemeClr>
              </a:gs>
              <a:gs pos="46000">
                <a:schemeClr val="accent1">
                  <a:lumMod val="45000"/>
                  <a:lumOff val="55000"/>
                </a:schemeClr>
              </a:gs>
              <a:gs pos="82304">
                <a:schemeClr val="tx1"/>
              </a:gs>
              <a:gs pos="92000">
                <a:schemeClr val="tx1"/>
              </a:gs>
              <a:gs pos="97345">
                <a:schemeClr val="bg1"/>
              </a:gs>
              <a:gs pos="76000">
                <a:srgbClr val="F7AB21"/>
              </a:gs>
              <a:gs pos="64000">
                <a:schemeClr val="accent1">
                  <a:lumMod val="30000"/>
                  <a:lumOff val="70000"/>
                </a:schemeClr>
              </a:gs>
            </a:gsLst>
            <a:lin ang="5400000" scaled="1"/>
          </a:gradFill>
        </p:spPr>
        <p:style>
          <a:lnRef idx="2">
            <a:schemeClr val="accent2"/>
          </a:lnRef>
          <a:fillRef idx="1">
            <a:schemeClr val="lt1"/>
          </a:fillRef>
          <a:effectRef idx="0">
            <a:schemeClr val="accent2"/>
          </a:effectRef>
          <a:fontRef idx="minor">
            <a:schemeClr val="dk1"/>
          </a:fontRef>
        </p:style>
        <p:txBody>
          <a:bodyPr rtlCol="0" anchor="ctr"/>
          <a:lstStyle/>
          <a:p>
            <a:pPr algn="ctr"/>
            <a:endParaRPr lang="en-US" dirty="0"/>
          </a:p>
        </p:txBody>
      </p:sp>
      <p:pic>
        <p:nvPicPr>
          <p:cNvPr id="9" name="Picture 8">
            <a:extLst>
              <a:ext uri="{FF2B5EF4-FFF2-40B4-BE49-F238E27FC236}">
                <a16:creationId xmlns:a16="http://schemas.microsoft.com/office/drawing/2014/main" xmlns="" id="{8DB41E3D-9249-4A4A-A029-4CEDFBFAE5D2}"/>
              </a:ext>
            </a:extLst>
          </p:cNvPr>
          <p:cNvPicPr>
            <a:picLocks noChangeAspect="1"/>
          </p:cNvPicPr>
          <p:nvPr/>
        </p:nvPicPr>
        <p:blipFill>
          <a:blip r:embed="rId3" cstate="print"/>
          <a:stretch>
            <a:fillRect/>
          </a:stretch>
        </p:blipFill>
        <p:spPr>
          <a:xfrm rot="5400000">
            <a:off x="6207956" y="3016968"/>
            <a:ext cx="12192000" cy="384225"/>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
        <p:nvSpPr>
          <p:cNvPr id="11" name="Rectangle: Rounded Corners 5">
            <a:extLst>
              <a:ext uri="{FF2B5EF4-FFF2-40B4-BE49-F238E27FC236}">
                <a16:creationId xmlns:a16="http://schemas.microsoft.com/office/drawing/2014/main" xmlns="" id="{58FC461E-9B33-44A8-BD66-13607ACC8277}"/>
              </a:ext>
            </a:extLst>
          </p:cNvPr>
          <p:cNvSpPr/>
          <p:nvPr/>
        </p:nvSpPr>
        <p:spPr>
          <a:xfrm rot="9462493" flipV="1">
            <a:off x="5067213" y="4764401"/>
            <a:ext cx="6971745" cy="398282"/>
          </a:xfrm>
          <a:prstGeom prst="roundRect">
            <a:avLst/>
          </a:prstGeom>
          <a:gradFill>
            <a:gsLst>
              <a:gs pos="0">
                <a:srgbClr val="9EFAFC"/>
              </a:gs>
              <a:gs pos="33000">
                <a:schemeClr val="accent1">
                  <a:lumMod val="45000"/>
                  <a:lumOff val="55000"/>
                </a:schemeClr>
              </a:gs>
              <a:gs pos="46000">
                <a:schemeClr val="accent1">
                  <a:lumMod val="45000"/>
                  <a:lumOff val="55000"/>
                </a:schemeClr>
              </a:gs>
              <a:gs pos="82304">
                <a:schemeClr val="tx1"/>
              </a:gs>
              <a:gs pos="92000">
                <a:schemeClr val="tx1"/>
              </a:gs>
              <a:gs pos="97345">
                <a:schemeClr val="bg1"/>
              </a:gs>
              <a:gs pos="76000">
                <a:srgbClr val="F7AB21"/>
              </a:gs>
              <a:gs pos="64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Rounded Corners 6">
            <a:extLst>
              <a:ext uri="{FF2B5EF4-FFF2-40B4-BE49-F238E27FC236}">
                <a16:creationId xmlns:a16="http://schemas.microsoft.com/office/drawing/2014/main" xmlns="" id="{9D75D1C9-CEC3-45D7-A189-E27BC6AE1498}"/>
              </a:ext>
            </a:extLst>
          </p:cNvPr>
          <p:cNvSpPr/>
          <p:nvPr/>
        </p:nvSpPr>
        <p:spPr>
          <a:xfrm rot="19795575" flipV="1">
            <a:off x="1837165" y="879499"/>
            <a:ext cx="5499678" cy="440268"/>
          </a:xfrm>
          <a:prstGeom prst="roundRect">
            <a:avLst/>
          </a:prstGeom>
          <a:gradFill>
            <a:gsLst>
              <a:gs pos="0">
                <a:srgbClr val="9EFAFC"/>
              </a:gs>
              <a:gs pos="33000">
                <a:schemeClr val="accent1">
                  <a:lumMod val="45000"/>
                  <a:lumOff val="55000"/>
                </a:schemeClr>
              </a:gs>
              <a:gs pos="46000">
                <a:schemeClr val="accent1">
                  <a:lumMod val="45000"/>
                  <a:lumOff val="55000"/>
                </a:schemeClr>
              </a:gs>
              <a:gs pos="82304">
                <a:schemeClr val="tx1"/>
              </a:gs>
              <a:gs pos="92000">
                <a:schemeClr val="tx1"/>
              </a:gs>
              <a:gs pos="97345">
                <a:schemeClr val="bg1"/>
              </a:gs>
              <a:gs pos="76000">
                <a:srgbClr val="F7AB21"/>
              </a:gs>
              <a:gs pos="64000">
                <a:schemeClr val="accent1">
                  <a:lumMod val="30000"/>
                  <a:lumOff val="70000"/>
                </a:schemeClr>
              </a:gs>
            </a:gsLst>
            <a:lin ang="5400000" scaled="1"/>
          </a:gradFill>
        </p:spPr>
        <p:style>
          <a:lnRef idx="3">
            <a:schemeClr val="lt1"/>
          </a:lnRef>
          <a:fillRef idx="1">
            <a:schemeClr val="accent4"/>
          </a:fillRef>
          <a:effectRef idx="1">
            <a:schemeClr val="accent4"/>
          </a:effectRef>
          <a:fontRef idx="minor">
            <a:schemeClr val="lt1"/>
          </a:fontRef>
        </p:style>
        <p:txBody>
          <a:bodyPr rtlCol="0" anchor="ctr"/>
          <a:lstStyle/>
          <a:p>
            <a:pPr algn="ctr"/>
            <a:endParaRPr lang="en-US" dirty="0"/>
          </a:p>
        </p:txBody>
      </p:sp>
      <p:sp>
        <p:nvSpPr>
          <p:cNvPr id="13" name="Rectangle: Rounded Corners 3">
            <a:extLst>
              <a:ext uri="{FF2B5EF4-FFF2-40B4-BE49-F238E27FC236}">
                <a16:creationId xmlns:a16="http://schemas.microsoft.com/office/drawing/2014/main" xmlns="" id="{BF503709-E0DC-4C64-8B2D-41C55A54B56D}"/>
              </a:ext>
            </a:extLst>
          </p:cNvPr>
          <p:cNvSpPr/>
          <p:nvPr/>
        </p:nvSpPr>
        <p:spPr>
          <a:xfrm rot="9052740" flipV="1">
            <a:off x="1788985" y="927470"/>
            <a:ext cx="4940487" cy="440268"/>
          </a:xfrm>
          <a:prstGeom prst="roundRect">
            <a:avLst/>
          </a:prstGeom>
          <a:gradFill>
            <a:gsLst>
              <a:gs pos="0">
                <a:srgbClr val="9EFAFC"/>
              </a:gs>
              <a:gs pos="33000">
                <a:schemeClr val="accent1">
                  <a:lumMod val="45000"/>
                  <a:lumOff val="55000"/>
                </a:schemeClr>
              </a:gs>
              <a:gs pos="46000">
                <a:schemeClr val="accent1">
                  <a:lumMod val="45000"/>
                  <a:lumOff val="55000"/>
                </a:schemeClr>
              </a:gs>
              <a:gs pos="82304">
                <a:schemeClr val="tx1"/>
              </a:gs>
              <a:gs pos="92000">
                <a:schemeClr val="tx1"/>
              </a:gs>
              <a:gs pos="97345">
                <a:schemeClr val="bg1"/>
              </a:gs>
              <a:gs pos="76000">
                <a:srgbClr val="F7AB21"/>
              </a:gs>
              <a:gs pos="64000">
                <a:schemeClr val="accent1">
                  <a:lumMod val="30000"/>
                  <a:lumOff val="70000"/>
                </a:schemeClr>
              </a:gs>
            </a:gsLst>
            <a:lin ang="5400000" scaled="1"/>
          </a:gradFill>
          <a:ln>
            <a:solidFill>
              <a:srgbClr val="9EFAF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xmlns="" id="{79D3712A-8034-4927-A05A-220C7E0136A8}"/>
              </a:ext>
            </a:extLst>
          </p:cNvPr>
          <p:cNvSpPr/>
          <p:nvPr/>
        </p:nvSpPr>
        <p:spPr>
          <a:xfrm>
            <a:off x="0" y="-330230"/>
            <a:ext cx="11987408" cy="393539"/>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Rounded Corners 6">
            <a:extLst>
              <a:ext uri="{FF2B5EF4-FFF2-40B4-BE49-F238E27FC236}">
                <a16:creationId xmlns:a16="http://schemas.microsoft.com/office/drawing/2014/main" xmlns="" id="{9D75D1C9-CEC3-45D7-A189-E27BC6AE1498}"/>
              </a:ext>
            </a:extLst>
          </p:cNvPr>
          <p:cNvSpPr/>
          <p:nvPr/>
        </p:nvSpPr>
        <p:spPr>
          <a:xfrm rot="3036460" flipV="1">
            <a:off x="779123" y="4220992"/>
            <a:ext cx="5468908" cy="418830"/>
          </a:xfrm>
          <a:prstGeom prst="roundRect">
            <a:avLst/>
          </a:prstGeom>
          <a:gradFill>
            <a:gsLst>
              <a:gs pos="0">
                <a:srgbClr val="9EFAFC"/>
              </a:gs>
              <a:gs pos="33000">
                <a:schemeClr val="accent1">
                  <a:lumMod val="45000"/>
                  <a:lumOff val="55000"/>
                </a:schemeClr>
              </a:gs>
              <a:gs pos="46000">
                <a:schemeClr val="accent1">
                  <a:lumMod val="45000"/>
                  <a:lumOff val="55000"/>
                </a:schemeClr>
              </a:gs>
              <a:gs pos="82304">
                <a:schemeClr val="tx1"/>
              </a:gs>
              <a:gs pos="92000">
                <a:schemeClr val="tx1"/>
              </a:gs>
              <a:gs pos="97345">
                <a:schemeClr val="bg1"/>
              </a:gs>
              <a:gs pos="76000">
                <a:srgbClr val="F7AB21"/>
              </a:gs>
              <a:gs pos="64000">
                <a:schemeClr val="accent1">
                  <a:lumMod val="30000"/>
                  <a:lumOff val="70000"/>
                </a:schemeClr>
              </a:gs>
            </a:gsLst>
            <a:lin ang="5400000" scaled="1"/>
          </a:gradFill>
        </p:spPr>
        <p:style>
          <a:lnRef idx="3">
            <a:schemeClr val="lt1"/>
          </a:lnRef>
          <a:fillRef idx="1">
            <a:schemeClr val="accent4"/>
          </a:fillRef>
          <a:effectRef idx="1">
            <a:schemeClr val="accent4"/>
          </a:effectRef>
          <a:fontRef idx="minor">
            <a:schemeClr val="lt1"/>
          </a:fontRef>
        </p:style>
        <p:txBody>
          <a:bodyPr rtlCol="0" anchor="ctr"/>
          <a:lstStyle/>
          <a:p>
            <a:pPr algn="ctr"/>
            <a:endParaRPr lang="en-US" dirty="0"/>
          </a:p>
        </p:txBody>
      </p:sp>
      <p:sp>
        <p:nvSpPr>
          <p:cNvPr id="16" name="Rectangle 15"/>
          <p:cNvSpPr/>
          <p:nvPr/>
        </p:nvSpPr>
        <p:spPr>
          <a:xfrm>
            <a:off x="0" y="0"/>
            <a:ext cx="363255" cy="685799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p:cNvSpPr/>
          <p:nvPr/>
        </p:nvSpPr>
        <p:spPr>
          <a:xfrm>
            <a:off x="11686784" y="0"/>
            <a:ext cx="31315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p:cNvSpPr/>
          <p:nvPr/>
        </p:nvSpPr>
        <p:spPr>
          <a:xfrm>
            <a:off x="350728" y="6563638"/>
            <a:ext cx="11336055" cy="294362"/>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xmlns="" val="804695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5583E6-BA52-4084-A6A7-9C7487669399}"/>
              </a:ext>
            </a:extLst>
          </p:cNvPr>
          <p:cNvSpPr>
            <a:spLocks noGrp="1"/>
          </p:cNvSpPr>
          <p:nvPr>
            <p:ph type="title"/>
          </p:nvPr>
        </p:nvSpPr>
        <p:spPr>
          <a:xfrm>
            <a:off x="436376" y="-282388"/>
            <a:ext cx="3932237" cy="1600200"/>
          </a:xfrm>
        </p:spPr>
        <p:txBody>
          <a:bodyPr>
            <a:normAutofit/>
          </a:bodyPr>
          <a:lstStyle/>
          <a:p>
            <a:pPr algn="ctr"/>
            <a:r>
              <a:rPr lang="en-US" sz="4000" dirty="0">
                <a:solidFill>
                  <a:srgbClr val="C00000"/>
                </a:solidFill>
                <a:latin typeface="Colonna MT" panose="04020805060202030203" pitchFamily="82" charset="0"/>
              </a:rPr>
              <a:t>Introduction</a:t>
            </a:r>
            <a:r>
              <a:rPr lang="en-US" sz="4000" dirty="0">
                <a:solidFill>
                  <a:schemeClr val="bg1"/>
                </a:solidFill>
                <a:latin typeface="Colonna MT" panose="04020805060202030203" pitchFamily="82" charset="0"/>
              </a:rPr>
              <a:t> </a:t>
            </a:r>
            <a:r>
              <a:rPr lang="en-US" sz="4000" dirty="0">
                <a:solidFill>
                  <a:srgbClr val="7030A0"/>
                </a:solidFill>
                <a:latin typeface="Colonna MT" panose="04020805060202030203" pitchFamily="82" charset="0"/>
              </a:rPr>
              <a:t> </a:t>
            </a:r>
          </a:p>
        </p:txBody>
      </p:sp>
      <p:sp>
        <p:nvSpPr>
          <p:cNvPr id="4" name="Text Placeholder 3">
            <a:extLst>
              <a:ext uri="{FF2B5EF4-FFF2-40B4-BE49-F238E27FC236}">
                <a16:creationId xmlns:a16="http://schemas.microsoft.com/office/drawing/2014/main" xmlns="" id="{529956BE-3EBE-4A63-AA0C-0AADAD2FDA72}"/>
              </a:ext>
            </a:extLst>
          </p:cNvPr>
          <p:cNvSpPr>
            <a:spLocks noGrp="1"/>
          </p:cNvSpPr>
          <p:nvPr>
            <p:ph type="body" sz="half" idx="2"/>
          </p:nvPr>
        </p:nvSpPr>
        <p:spPr>
          <a:xfrm>
            <a:off x="472022" y="1669569"/>
            <a:ext cx="7176452" cy="3811588"/>
          </a:xfrm>
        </p:spPr>
        <p:txBody>
          <a:bodyPr>
            <a:noAutofit/>
          </a:bodyPr>
          <a:lstStyle/>
          <a:p>
            <a:pPr marL="342900" indent="-342900">
              <a:buFont typeface="Wingdings" panose="05000000000000000000" pitchFamily="2" charset="2"/>
              <a:buChar char="§"/>
            </a:pPr>
            <a:r>
              <a:rPr lang="en-GB" sz="2800" dirty="0">
                <a:solidFill>
                  <a:schemeClr val="bg1"/>
                </a:solidFill>
                <a:latin typeface="Gabriola" pitchFamily="82" charset="0"/>
              </a:rPr>
              <a:t>There is no doubt that teamwork is a crucial aspect within the workplace. </a:t>
            </a:r>
          </a:p>
          <a:p>
            <a:pPr marL="342900" indent="-342900">
              <a:buFont typeface="Wingdings" panose="05000000000000000000" pitchFamily="2" charset="2"/>
              <a:buChar char="§"/>
            </a:pPr>
            <a:r>
              <a:rPr lang="en-GB" sz="2800" dirty="0" smtClean="0">
                <a:solidFill>
                  <a:schemeClr val="bg1"/>
                </a:solidFill>
                <a:latin typeface="Gabriola" pitchFamily="82" charset="0"/>
              </a:rPr>
              <a:t>This </a:t>
            </a:r>
            <a:r>
              <a:rPr lang="en-GB" sz="2800" dirty="0">
                <a:solidFill>
                  <a:schemeClr val="bg1"/>
                </a:solidFill>
                <a:latin typeface="Gabriola" pitchFamily="82" charset="0"/>
              </a:rPr>
              <a:t>makes it mandatory to enhance team’s performance.</a:t>
            </a:r>
          </a:p>
          <a:p>
            <a:pPr marL="342900" indent="-342900">
              <a:buFont typeface="Wingdings" panose="05000000000000000000" pitchFamily="2" charset="2"/>
              <a:buChar char="§"/>
            </a:pPr>
            <a:r>
              <a:rPr lang="en-GB" sz="2800" dirty="0">
                <a:solidFill>
                  <a:schemeClr val="bg1"/>
                </a:solidFill>
                <a:latin typeface="Gabriola" pitchFamily="82" charset="0"/>
              </a:rPr>
              <a:t>Virgin Call Centre is one of the </a:t>
            </a:r>
            <a:r>
              <a:rPr lang="en-GB" sz="2800" dirty="0" smtClean="0">
                <a:solidFill>
                  <a:schemeClr val="bg1"/>
                </a:solidFill>
                <a:latin typeface="Gabriola" pitchFamily="82" charset="0"/>
              </a:rPr>
              <a:t>organisation </a:t>
            </a:r>
            <a:r>
              <a:rPr lang="en-GB" sz="2800" dirty="0">
                <a:solidFill>
                  <a:schemeClr val="bg1"/>
                </a:solidFill>
                <a:latin typeface="Gabriola" pitchFamily="82" charset="0"/>
              </a:rPr>
              <a:t>that depicts and seeks to enhance teamwork.  </a:t>
            </a:r>
          </a:p>
          <a:p>
            <a:pPr marL="342900" indent="-342900">
              <a:buFont typeface="Wingdings" panose="05000000000000000000" pitchFamily="2" charset="2"/>
              <a:buChar char="§"/>
            </a:pPr>
            <a:r>
              <a:rPr lang="en-GB" sz="2800" dirty="0">
                <a:solidFill>
                  <a:schemeClr val="bg1"/>
                </a:solidFill>
                <a:latin typeface="Gabriola" pitchFamily="82" charset="0"/>
              </a:rPr>
              <a:t>In this presentation, theories will be used for performance </a:t>
            </a:r>
            <a:r>
              <a:rPr lang="en-GB" sz="2800" dirty="0" smtClean="0">
                <a:solidFill>
                  <a:schemeClr val="bg1"/>
                </a:solidFill>
                <a:latin typeface="Gabriola" pitchFamily="82" charset="0"/>
              </a:rPr>
              <a:t>enhancement and communication. </a:t>
            </a:r>
            <a:endParaRPr lang="en-GB" sz="2800" dirty="0">
              <a:solidFill>
                <a:schemeClr val="bg1"/>
              </a:solidFill>
              <a:latin typeface="Gabriola" pitchFamily="82" charset="0"/>
            </a:endParaRPr>
          </a:p>
          <a:p>
            <a:pPr marL="342900" indent="-342900">
              <a:buFont typeface="Wingdings" panose="05000000000000000000" pitchFamily="2" charset="2"/>
              <a:buChar char="§"/>
            </a:pPr>
            <a:r>
              <a:rPr lang="en-GB" sz="2800" dirty="0">
                <a:solidFill>
                  <a:schemeClr val="bg1"/>
                </a:solidFill>
                <a:latin typeface="Gabriola" pitchFamily="82" charset="0"/>
              </a:rPr>
              <a:t>It will also focus on other  elements regarding team performance.</a:t>
            </a:r>
            <a:endParaRPr lang="en-GB" sz="2800" dirty="0">
              <a:latin typeface="Gabriola" pitchFamily="82" charset="0"/>
            </a:endParaRPr>
          </a:p>
          <a:p>
            <a:pPr marL="342900" indent="-342900">
              <a:buFont typeface="Wingdings" panose="05000000000000000000" pitchFamily="2" charset="2"/>
              <a:buChar char="§"/>
            </a:pPr>
            <a:endParaRPr lang="en-GB" sz="2800" dirty="0">
              <a:latin typeface="Gabriola" pitchFamily="82" charset="0"/>
            </a:endParaRPr>
          </a:p>
          <a:p>
            <a:pPr marL="342900" indent="-342900">
              <a:buFont typeface="Wingdings" panose="05000000000000000000" pitchFamily="2" charset="2"/>
              <a:buChar char="§"/>
            </a:pPr>
            <a:endParaRPr lang="en-US" sz="2800" dirty="0">
              <a:latin typeface="Gabriola" pitchFamily="82" charset="0"/>
            </a:endParaRPr>
          </a:p>
        </p:txBody>
      </p:sp>
      <p:sp>
        <p:nvSpPr>
          <p:cNvPr id="18434" name="AutoShape 2" descr="Image result for victoria police austral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436" name="AutoShape 4" descr="Image result for victoria police austral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438" name="AutoShape 6" descr="Image result for victoria police australia"/>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22530" name="Picture 2" descr="Image result for teamwork in business"/>
          <p:cNvPicPr>
            <a:picLocks noChangeAspect="1" noChangeArrowheads="1"/>
          </p:cNvPicPr>
          <p:nvPr/>
        </p:nvPicPr>
        <p:blipFill>
          <a:blip r:embed="rId3" cstate="print"/>
          <a:srcRect/>
          <a:stretch>
            <a:fillRect/>
          </a:stretch>
        </p:blipFill>
        <p:spPr bwMode="auto">
          <a:xfrm>
            <a:off x="7708900" y="4432300"/>
            <a:ext cx="4084171" cy="2108200"/>
          </a:xfrm>
          <a:prstGeom prst="rect">
            <a:avLst/>
          </a:prstGeom>
          <a:noFill/>
        </p:spPr>
      </p:pic>
    </p:spTree>
    <p:extLst>
      <p:ext uri="{BB962C8B-B14F-4D97-AF65-F5344CB8AC3E}">
        <p14:creationId xmlns:p14="http://schemas.microsoft.com/office/powerpoint/2010/main" xmlns="" val="23171034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3548" y="-198120"/>
            <a:ext cx="3932237" cy="1600200"/>
          </a:xfrm>
        </p:spPr>
        <p:txBody>
          <a:bodyPr/>
          <a:lstStyle/>
          <a:p>
            <a:r>
              <a:rPr lang="en-GB" b="1" dirty="0" smtClean="0">
                <a:solidFill>
                  <a:srgbClr val="FF0000"/>
                </a:solidFill>
                <a:latin typeface="Ink Free" pitchFamily="66" charset="0"/>
              </a:rPr>
              <a:t>What is a Team?</a:t>
            </a:r>
            <a:endParaRPr lang="en-GB" b="1" dirty="0">
              <a:solidFill>
                <a:srgbClr val="FF0000"/>
              </a:solidFill>
              <a:latin typeface="Ink Free" pitchFamily="66" charset="0"/>
            </a:endParaRPr>
          </a:p>
        </p:txBody>
      </p:sp>
      <p:sp>
        <p:nvSpPr>
          <p:cNvPr id="4" name="Text Placeholder 3"/>
          <p:cNvSpPr>
            <a:spLocks noGrp="1"/>
          </p:cNvSpPr>
          <p:nvPr>
            <p:ph type="body" sz="half" idx="2"/>
          </p:nvPr>
        </p:nvSpPr>
        <p:spPr>
          <a:xfrm>
            <a:off x="580708" y="2057400"/>
            <a:ext cx="3932237" cy="1783080"/>
          </a:xfrm>
        </p:spPr>
        <p:txBody>
          <a:bodyPr>
            <a:normAutofit/>
          </a:bodyPr>
          <a:lstStyle/>
          <a:p>
            <a:r>
              <a:rPr lang="en-US" sz="2400" dirty="0" smtClean="0">
                <a:solidFill>
                  <a:schemeClr val="bg1"/>
                </a:solidFill>
                <a:ea typeface="Adobe Heiti Std R" panose="020B0400000000000000" pitchFamily="34" charset="-128"/>
              </a:rPr>
              <a:t>A crowd of individuals working jointly for a common reason to attain a common goal is what defines team.</a:t>
            </a:r>
          </a:p>
          <a:p>
            <a:endParaRPr lang="en-GB" dirty="0"/>
          </a:p>
        </p:txBody>
      </p:sp>
      <p:sp>
        <p:nvSpPr>
          <p:cNvPr id="5" name="TextBox 4"/>
          <p:cNvSpPr txBox="1"/>
          <p:nvPr/>
        </p:nvSpPr>
        <p:spPr>
          <a:xfrm>
            <a:off x="6400800" y="746760"/>
            <a:ext cx="5135880" cy="1569660"/>
          </a:xfrm>
          <a:prstGeom prst="rect">
            <a:avLst/>
          </a:prstGeom>
          <a:noFill/>
        </p:spPr>
        <p:txBody>
          <a:bodyPr wrap="square" rtlCol="0">
            <a:spAutoFit/>
          </a:bodyPr>
          <a:lstStyle/>
          <a:p>
            <a:r>
              <a:rPr lang="en-US" sz="2400" dirty="0" smtClean="0">
                <a:solidFill>
                  <a:schemeClr val="bg1"/>
                </a:solidFill>
                <a:ea typeface="Adobe Heiti Std R" panose="020B0400000000000000" pitchFamily="34" charset="-128"/>
              </a:rPr>
              <a:t>Folks ought to have comparable mind set, outlook and approach.</a:t>
            </a:r>
          </a:p>
          <a:p>
            <a:endParaRPr lang="en-US" sz="2400" dirty="0" smtClean="0">
              <a:solidFill>
                <a:schemeClr val="bg1"/>
              </a:solidFill>
              <a:ea typeface="Adobe Heiti Std R" panose="020B0400000000000000" pitchFamily="34" charset="-128"/>
            </a:endParaRPr>
          </a:p>
          <a:p>
            <a:pPr algn="r"/>
            <a:r>
              <a:rPr lang="en-US" sz="2400" dirty="0" smtClean="0">
                <a:solidFill>
                  <a:schemeClr val="bg1"/>
                </a:solidFill>
                <a:ea typeface="Adobe Heiti Std R" panose="020B0400000000000000" pitchFamily="34" charset="-128"/>
              </a:rPr>
              <a:t>(</a:t>
            </a:r>
            <a:r>
              <a:rPr lang="en-US" sz="2400" dirty="0" err="1" smtClean="0">
                <a:solidFill>
                  <a:schemeClr val="bg1"/>
                </a:solidFill>
                <a:ea typeface="Adobe Heiti Std R" panose="020B0400000000000000" pitchFamily="34" charset="-128"/>
              </a:rPr>
              <a:t>Juneja</a:t>
            </a:r>
            <a:r>
              <a:rPr lang="en-US" sz="2400" dirty="0" smtClean="0">
                <a:solidFill>
                  <a:schemeClr val="bg1"/>
                </a:solidFill>
                <a:ea typeface="Adobe Heiti Std R" panose="020B0400000000000000" pitchFamily="34" charset="-128"/>
              </a:rPr>
              <a:t>, 2018)</a:t>
            </a:r>
            <a:endParaRPr lang="en-US" sz="2400" dirty="0">
              <a:solidFill>
                <a:schemeClr val="bg1"/>
              </a:solidFill>
              <a:ea typeface="Adobe Heiti Std R" panose="020B0400000000000000" pitchFamily="34" charset="-128"/>
            </a:endParaRPr>
          </a:p>
        </p:txBody>
      </p:sp>
      <p:pic>
        <p:nvPicPr>
          <p:cNvPr id="8" name="Picture Placeholder 7" descr="team.jpg"/>
          <p:cNvPicPr>
            <a:picLocks noGrp="1" noChangeAspect="1"/>
          </p:cNvPicPr>
          <p:nvPr>
            <p:ph type="pic" idx="1"/>
          </p:nvPr>
        </p:nvPicPr>
        <p:blipFill>
          <a:blip r:embed="rId3" cstate="print"/>
          <a:srcRect t="20932" b="20932"/>
          <a:stretch>
            <a:fillRect/>
          </a:stretch>
        </p:blipFill>
        <p:spPr>
          <a:xfrm>
            <a:off x="4664392" y="2755265"/>
            <a:ext cx="5058727" cy="3691255"/>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468" y="0"/>
            <a:ext cx="5271452" cy="1600200"/>
          </a:xfrm>
        </p:spPr>
        <p:txBody>
          <a:bodyPr/>
          <a:lstStyle/>
          <a:p>
            <a:r>
              <a:rPr lang="en-GB" b="1" dirty="0" smtClean="0">
                <a:solidFill>
                  <a:srgbClr val="EE6000"/>
                </a:solidFill>
                <a:latin typeface="Ink Free" pitchFamily="66" charset="0"/>
                <a:ea typeface="Adobe Heiti Std R" panose="020B0400000000000000" pitchFamily="34" charset="-128"/>
              </a:rPr>
              <a:t>Difference Between Teams and Groups</a:t>
            </a:r>
            <a:endParaRPr lang="en-GB" dirty="0">
              <a:solidFill>
                <a:srgbClr val="EE6000"/>
              </a:solidFill>
              <a:latin typeface="Ink Free" pitchFamily="66" charset="0"/>
            </a:endParaRPr>
          </a:p>
        </p:txBody>
      </p:sp>
      <p:sp>
        <p:nvSpPr>
          <p:cNvPr id="4" name="Text Placeholder 3"/>
          <p:cNvSpPr>
            <a:spLocks noGrp="1"/>
          </p:cNvSpPr>
          <p:nvPr>
            <p:ph type="body" sz="half" idx="2"/>
          </p:nvPr>
        </p:nvSpPr>
        <p:spPr/>
        <p:txBody>
          <a:bodyPr>
            <a:normAutofit fontScale="92500"/>
          </a:bodyPr>
          <a:lstStyle/>
          <a:p>
            <a:pPr>
              <a:buFont typeface="Wingdings" panose="05000000000000000000" pitchFamily="2" charset="2"/>
              <a:buChar char="v"/>
            </a:pPr>
            <a:r>
              <a:rPr lang="en-GB" sz="2400" dirty="0" smtClean="0">
                <a:solidFill>
                  <a:schemeClr val="bg1"/>
                </a:solidFill>
                <a:ea typeface="Adobe Heiti Std R" panose="020B0400000000000000" pitchFamily="34" charset="-128"/>
              </a:rPr>
              <a:t>Teams includes a cluster of individuals who share a familiar purpose and testing goals.</a:t>
            </a:r>
          </a:p>
          <a:p>
            <a:pPr>
              <a:buFont typeface="Wingdings" panose="05000000000000000000" pitchFamily="2" charset="2"/>
              <a:buChar char="v"/>
            </a:pPr>
            <a:endParaRPr lang="en-GB" sz="2400" dirty="0" smtClean="0">
              <a:solidFill>
                <a:schemeClr val="bg1"/>
              </a:solidFill>
              <a:ea typeface="Adobe Heiti Std R" panose="020B0400000000000000" pitchFamily="34" charset="-128"/>
            </a:endParaRPr>
          </a:p>
          <a:p>
            <a:pPr>
              <a:buFont typeface="Wingdings" panose="05000000000000000000" pitchFamily="2" charset="2"/>
              <a:buChar char="v"/>
            </a:pPr>
            <a:r>
              <a:rPr lang="en-GB" sz="2400" dirty="0" smtClean="0">
                <a:solidFill>
                  <a:schemeClr val="bg1"/>
                </a:solidFill>
                <a:ea typeface="Adobe Heiti Std R" panose="020B0400000000000000" pitchFamily="34" charset="-128"/>
              </a:rPr>
              <a:t>Groups consists of a handful of persons who merge their individual efforts to finish responsibilities.   </a:t>
            </a:r>
          </a:p>
          <a:p>
            <a:pPr algn="r">
              <a:buFont typeface="Wingdings" panose="05000000000000000000" pitchFamily="2" charset="2"/>
              <a:buChar char="v"/>
            </a:pPr>
            <a:endParaRPr lang="en-GB" sz="2400" dirty="0" smtClean="0">
              <a:solidFill>
                <a:schemeClr val="bg1"/>
              </a:solidFill>
              <a:ea typeface="Adobe Heiti Std R" panose="020B0400000000000000" pitchFamily="34" charset="-128"/>
            </a:endParaRPr>
          </a:p>
          <a:p>
            <a:pPr algn="r"/>
            <a:r>
              <a:rPr lang="en-GB" sz="2400" dirty="0" smtClean="0">
                <a:solidFill>
                  <a:schemeClr val="bg1"/>
                </a:solidFill>
                <a:ea typeface="Adobe Heiti Std R" panose="020B0400000000000000" pitchFamily="34" charset="-128"/>
              </a:rPr>
              <a:t>(Sisson, 2013</a:t>
            </a:r>
            <a:r>
              <a:rPr lang="en-GB" sz="1400" dirty="0" smtClean="0">
                <a:ea typeface="Adobe Heiti Std R" panose="020B0400000000000000" pitchFamily="34" charset="-128"/>
              </a:rPr>
              <a:t>)</a:t>
            </a:r>
          </a:p>
          <a:p>
            <a:endParaRPr lang="en-GB" dirty="0"/>
          </a:p>
        </p:txBody>
      </p:sp>
      <p:pic>
        <p:nvPicPr>
          <p:cNvPr id="7" name="Picture Placeholder 6" descr="tg.jpg"/>
          <p:cNvPicPr>
            <a:picLocks noGrp="1" noChangeAspect="1"/>
          </p:cNvPicPr>
          <p:nvPr>
            <p:ph type="pic" idx="1"/>
          </p:nvPr>
        </p:nvPicPr>
        <p:blipFill>
          <a:blip r:embed="rId2" cstate="print"/>
          <a:srcRect l="3465" r="3465"/>
          <a:stretch>
            <a:fillRect/>
          </a:stretch>
        </p:blipFill>
        <p:spPr>
          <a:xfrm>
            <a:off x="5396548" y="1520825"/>
            <a:ext cx="6429692" cy="4873625"/>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908" y="0"/>
            <a:ext cx="3932237" cy="1600200"/>
          </a:xfrm>
        </p:spPr>
        <p:txBody>
          <a:bodyPr/>
          <a:lstStyle/>
          <a:p>
            <a:r>
              <a:rPr lang="en-GB" dirty="0" smtClean="0">
                <a:solidFill>
                  <a:srgbClr val="FF0000"/>
                </a:solidFill>
                <a:latin typeface="Ink Free" pitchFamily="66" charset="0"/>
              </a:rPr>
              <a:t>Synergy</a:t>
            </a:r>
            <a:endParaRPr lang="en-GB" dirty="0">
              <a:solidFill>
                <a:srgbClr val="FF0000"/>
              </a:solidFill>
              <a:latin typeface="Ink Free" pitchFamily="66" charset="0"/>
            </a:endParaRPr>
          </a:p>
        </p:txBody>
      </p:sp>
      <p:pic>
        <p:nvPicPr>
          <p:cNvPr id="5" name="Picture 2" descr="Related image">
            <a:extLst>
              <a:ext uri="{FF2B5EF4-FFF2-40B4-BE49-F238E27FC236}">
                <a16:creationId xmlns:a16="http://schemas.microsoft.com/office/drawing/2014/main" xmlns="" id="{4111FCFB-E889-4682-B939-A2B0E9CCD29D}"/>
              </a:ext>
            </a:extLst>
          </p:cNvPr>
          <p:cNvPicPr>
            <a:picLocks noChangeAspect="1" noChangeArrowheads="1"/>
          </p:cNvPicPr>
          <p:nvPr/>
        </p:nvPicPr>
        <p:blipFill rotWithShape="1">
          <a:blip r:embed="rId3" cstate="print">
            <a:extLst>
              <a:ext uri="{28A0092B-C50C-407E-A947-70E740481C1C}">
                <a14:useLocalDpi xmlns:a14="http://schemas.microsoft.com/office/drawing/2010/main" xmlns="" val="0"/>
              </a:ext>
            </a:extLst>
          </a:blip>
          <a:srcRect b="12000"/>
          <a:stretch/>
        </p:blipFill>
        <p:spPr bwMode="auto">
          <a:xfrm>
            <a:off x="2453640" y="375920"/>
            <a:ext cx="9006840" cy="6268720"/>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457200" y="1935480"/>
            <a:ext cx="3779520" cy="646331"/>
          </a:xfrm>
          <a:prstGeom prst="rect">
            <a:avLst/>
          </a:prstGeom>
          <a:noFill/>
        </p:spPr>
        <p:txBody>
          <a:bodyPr wrap="square" rtlCol="0">
            <a:spAutoFit/>
          </a:bodyPr>
          <a:lstStyle/>
          <a:p>
            <a:r>
              <a:rPr lang="en-GB" dirty="0" smtClean="0"/>
              <a:t/>
            </a:r>
            <a:br>
              <a:rPr lang="en-GB" dirty="0" smtClean="0"/>
            </a:b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5583E6-BA52-4084-A6A7-9C7487669399}"/>
              </a:ext>
            </a:extLst>
          </p:cNvPr>
          <p:cNvSpPr>
            <a:spLocks noGrp="1"/>
          </p:cNvSpPr>
          <p:nvPr>
            <p:ph type="title"/>
          </p:nvPr>
        </p:nvSpPr>
        <p:spPr>
          <a:xfrm>
            <a:off x="260668" y="-518160"/>
            <a:ext cx="3932237" cy="1600200"/>
          </a:xfrm>
        </p:spPr>
        <p:txBody>
          <a:bodyPr>
            <a:normAutofit/>
          </a:bodyPr>
          <a:lstStyle/>
          <a:p>
            <a:pPr algn="ctr"/>
            <a:r>
              <a:rPr lang="en-US" sz="4000" dirty="0">
                <a:solidFill>
                  <a:srgbClr val="C00000"/>
                </a:solidFill>
                <a:latin typeface="Colonna MT" panose="04020805060202030203" pitchFamily="82" charset="0"/>
              </a:rPr>
              <a:t> </a:t>
            </a:r>
            <a:r>
              <a:rPr lang="en-US" sz="4000" dirty="0" err="1">
                <a:solidFill>
                  <a:srgbClr val="C00000"/>
                </a:solidFill>
                <a:latin typeface="Colonna MT" panose="04020805060202030203" pitchFamily="82" charset="0"/>
              </a:rPr>
              <a:t>Tuckman’s</a:t>
            </a:r>
            <a:r>
              <a:rPr lang="en-US" sz="4000" dirty="0">
                <a:solidFill>
                  <a:srgbClr val="C00000"/>
                </a:solidFill>
                <a:latin typeface="Colonna MT" panose="04020805060202030203" pitchFamily="82" charset="0"/>
              </a:rPr>
              <a:t> Theory</a:t>
            </a:r>
          </a:p>
        </p:txBody>
      </p:sp>
      <p:sp>
        <p:nvSpPr>
          <p:cNvPr id="4" name="Text Placeholder 3">
            <a:extLst>
              <a:ext uri="{FF2B5EF4-FFF2-40B4-BE49-F238E27FC236}">
                <a16:creationId xmlns:a16="http://schemas.microsoft.com/office/drawing/2014/main" xmlns="" id="{529956BE-3EBE-4A63-AA0C-0AADAD2FDA72}"/>
              </a:ext>
            </a:extLst>
          </p:cNvPr>
          <p:cNvSpPr>
            <a:spLocks noGrp="1"/>
          </p:cNvSpPr>
          <p:nvPr>
            <p:ph type="body" sz="half" idx="2"/>
          </p:nvPr>
        </p:nvSpPr>
        <p:spPr>
          <a:xfrm flipH="1">
            <a:off x="1333500" y="2057400"/>
            <a:ext cx="8511540" cy="3749040"/>
          </a:xfrm>
        </p:spPr>
        <p:txBody>
          <a:bodyPr>
            <a:normAutofit/>
          </a:bodyPr>
          <a:lstStyle/>
          <a:p>
            <a:pPr marL="457200" indent="-457200">
              <a:buFont typeface="Wingdings" panose="05000000000000000000" pitchFamily="2" charset="2"/>
              <a:buChar char="§"/>
            </a:pPr>
            <a:endParaRPr lang="en-GB" sz="3000" dirty="0">
              <a:latin typeface="Gabriola" pitchFamily="82" charset="0"/>
            </a:endParaRPr>
          </a:p>
          <a:p>
            <a:pPr marL="457200" indent="-457200">
              <a:buFont typeface="Wingdings" panose="05000000000000000000" pitchFamily="2" charset="2"/>
              <a:buChar char="§"/>
            </a:pPr>
            <a:endParaRPr lang="en-US" sz="3000" dirty="0">
              <a:latin typeface="Garamond" panose="02020404030301010803" pitchFamily="18" charset="0"/>
            </a:endParaRPr>
          </a:p>
        </p:txBody>
      </p:sp>
      <p:pic>
        <p:nvPicPr>
          <p:cNvPr id="5" name="Picture 4">
            <a:extLst>
              <a:ext uri="{FF2B5EF4-FFF2-40B4-BE49-F238E27FC236}">
                <a16:creationId xmlns:a16="http://schemas.microsoft.com/office/drawing/2014/main" xmlns="" id="{15B3BEE9-6226-4F8B-887B-2A7F7FE0E524}"/>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94360" y="1402401"/>
            <a:ext cx="11323320" cy="5253125"/>
          </a:xfrm>
          <a:prstGeom prst="rect">
            <a:avLst/>
          </a:prstGeom>
        </p:spPr>
      </p:pic>
    </p:spTree>
    <p:extLst>
      <p:ext uri="{BB962C8B-B14F-4D97-AF65-F5344CB8AC3E}">
        <p14:creationId xmlns:p14="http://schemas.microsoft.com/office/powerpoint/2010/main" xmlns="" val="903889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5583E6-BA52-4084-A6A7-9C7487669399}"/>
              </a:ext>
            </a:extLst>
          </p:cNvPr>
          <p:cNvSpPr>
            <a:spLocks noGrp="1"/>
          </p:cNvSpPr>
          <p:nvPr>
            <p:ph type="title"/>
          </p:nvPr>
        </p:nvSpPr>
        <p:spPr>
          <a:xfrm>
            <a:off x="352108" y="0"/>
            <a:ext cx="3932237" cy="1600200"/>
          </a:xfrm>
        </p:spPr>
        <p:txBody>
          <a:bodyPr>
            <a:normAutofit/>
          </a:bodyPr>
          <a:lstStyle/>
          <a:p>
            <a:pPr algn="ctr"/>
            <a:r>
              <a:rPr lang="en-US" sz="4000" dirty="0">
                <a:solidFill>
                  <a:srgbClr val="C00000"/>
                </a:solidFill>
                <a:latin typeface="Colonna MT" panose="04020805060202030203" pitchFamily="82" charset="0"/>
              </a:rPr>
              <a:t>Forming  </a:t>
            </a:r>
          </a:p>
        </p:txBody>
      </p:sp>
      <p:sp>
        <p:nvSpPr>
          <p:cNvPr id="4" name="Text Placeholder 3">
            <a:extLst>
              <a:ext uri="{FF2B5EF4-FFF2-40B4-BE49-F238E27FC236}">
                <a16:creationId xmlns:a16="http://schemas.microsoft.com/office/drawing/2014/main" xmlns="" id="{529956BE-3EBE-4A63-AA0C-0AADAD2FDA72}"/>
              </a:ext>
            </a:extLst>
          </p:cNvPr>
          <p:cNvSpPr>
            <a:spLocks noGrp="1"/>
          </p:cNvSpPr>
          <p:nvPr>
            <p:ph type="body" sz="half" idx="2"/>
          </p:nvPr>
        </p:nvSpPr>
        <p:spPr>
          <a:xfrm flipH="1">
            <a:off x="525780" y="1965960"/>
            <a:ext cx="6934200" cy="3251200"/>
          </a:xfrm>
        </p:spPr>
        <p:txBody>
          <a:bodyPr>
            <a:normAutofit fontScale="55000" lnSpcReduction="20000"/>
          </a:bodyPr>
          <a:lstStyle/>
          <a:p>
            <a:pPr marL="457200" indent="-457200">
              <a:buFont typeface="Wingdings" panose="05000000000000000000" pitchFamily="2" charset="2"/>
              <a:buChar char="§"/>
            </a:pPr>
            <a:endParaRPr lang="en-GB" sz="3000" dirty="0">
              <a:latin typeface="Gabriola" pitchFamily="82" charset="0"/>
            </a:endParaRPr>
          </a:p>
          <a:p>
            <a:pPr marL="457200" indent="-457200">
              <a:buFont typeface="Wingdings" panose="05000000000000000000" pitchFamily="2" charset="2"/>
              <a:buChar char="§"/>
            </a:pPr>
            <a:r>
              <a:rPr lang="en-US" sz="3800" dirty="0">
                <a:solidFill>
                  <a:schemeClr val="bg1"/>
                </a:solidFill>
              </a:rPr>
              <a:t>This is an initial stage where cohesion between individuals is weak. </a:t>
            </a:r>
            <a:endParaRPr lang="en-US" sz="3800" dirty="0" smtClean="0">
              <a:solidFill>
                <a:schemeClr val="bg1"/>
              </a:solidFill>
            </a:endParaRPr>
          </a:p>
          <a:p>
            <a:pPr marL="457200" indent="-457200">
              <a:buFont typeface="Wingdings" panose="05000000000000000000" pitchFamily="2" charset="2"/>
              <a:buChar char="§"/>
            </a:pPr>
            <a:endParaRPr lang="en-US" sz="3800" dirty="0">
              <a:solidFill>
                <a:schemeClr val="bg1"/>
              </a:solidFill>
            </a:endParaRPr>
          </a:p>
          <a:p>
            <a:pPr marL="457200" indent="-457200">
              <a:buFont typeface="Wingdings" panose="05000000000000000000" pitchFamily="2" charset="2"/>
              <a:buChar char="§"/>
            </a:pPr>
            <a:r>
              <a:rPr lang="en-US" sz="3800" dirty="0">
                <a:solidFill>
                  <a:schemeClr val="bg1"/>
                </a:solidFill>
              </a:rPr>
              <a:t>People are preoccupied with their roles and fitting in. </a:t>
            </a:r>
            <a:endParaRPr lang="en-US" sz="3800" dirty="0" smtClean="0">
              <a:solidFill>
                <a:schemeClr val="bg1"/>
              </a:solidFill>
            </a:endParaRPr>
          </a:p>
          <a:p>
            <a:pPr marL="457200" indent="-457200">
              <a:buFont typeface="Wingdings" panose="05000000000000000000" pitchFamily="2" charset="2"/>
              <a:buChar char="§"/>
            </a:pPr>
            <a:endParaRPr lang="en-US" sz="3800" dirty="0">
              <a:solidFill>
                <a:schemeClr val="bg1"/>
              </a:solidFill>
            </a:endParaRPr>
          </a:p>
          <a:p>
            <a:pPr marL="457200" indent="-457200">
              <a:buFont typeface="Wingdings" panose="05000000000000000000" pitchFamily="2" charset="2"/>
              <a:buChar char="§"/>
            </a:pPr>
            <a:r>
              <a:rPr lang="en-US" sz="3800" dirty="0">
                <a:solidFill>
                  <a:schemeClr val="bg1"/>
                </a:solidFill>
              </a:rPr>
              <a:t>Individuals also size each other up. </a:t>
            </a:r>
            <a:endParaRPr lang="en-US" sz="3800" dirty="0" smtClean="0">
              <a:solidFill>
                <a:schemeClr val="bg1"/>
              </a:solidFill>
            </a:endParaRPr>
          </a:p>
          <a:p>
            <a:pPr marL="457200" indent="-457200">
              <a:buFont typeface="Wingdings" panose="05000000000000000000" pitchFamily="2" charset="2"/>
              <a:buChar char="§"/>
            </a:pPr>
            <a:endParaRPr lang="en-US" sz="3800" dirty="0">
              <a:solidFill>
                <a:schemeClr val="bg1"/>
              </a:solidFill>
            </a:endParaRPr>
          </a:p>
          <a:p>
            <a:pPr marL="457200" indent="-457200">
              <a:buFont typeface="Wingdings" panose="05000000000000000000" pitchFamily="2" charset="2"/>
              <a:buChar char="§"/>
            </a:pPr>
            <a:r>
              <a:rPr lang="en-US" sz="3800" dirty="0">
                <a:solidFill>
                  <a:schemeClr val="bg1"/>
                </a:solidFill>
              </a:rPr>
              <a:t>Some tend to question why there are on that particular team</a:t>
            </a:r>
            <a:r>
              <a:rPr lang="en-US" sz="3000" dirty="0">
                <a:solidFill>
                  <a:schemeClr val="bg1"/>
                </a:solidFill>
                <a:latin typeface="Garamond" panose="02020404030301010803" pitchFamily="18" charset="0"/>
              </a:rPr>
              <a:t>. </a:t>
            </a:r>
          </a:p>
        </p:txBody>
      </p:sp>
      <p:pic>
        <p:nvPicPr>
          <p:cNvPr id="18434" name="Picture 2" descr="Related image"/>
          <p:cNvPicPr>
            <a:picLocks noChangeAspect="1" noChangeArrowheads="1"/>
          </p:cNvPicPr>
          <p:nvPr/>
        </p:nvPicPr>
        <p:blipFill>
          <a:blip r:embed="rId3" cstate="print"/>
          <a:srcRect/>
          <a:stretch>
            <a:fillRect/>
          </a:stretch>
        </p:blipFill>
        <p:spPr bwMode="auto">
          <a:xfrm>
            <a:off x="7368539" y="4272280"/>
            <a:ext cx="4460875" cy="1854199"/>
          </a:xfrm>
          <a:prstGeom prst="rect">
            <a:avLst/>
          </a:prstGeom>
          <a:noFill/>
        </p:spPr>
      </p:pic>
    </p:spTree>
    <p:extLst>
      <p:ext uri="{BB962C8B-B14F-4D97-AF65-F5344CB8AC3E}">
        <p14:creationId xmlns:p14="http://schemas.microsoft.com/office/powerpoint/2010/main" xmlns="" val="9038891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B5583E6-BA52-4084-A6A7-9C7487669399}"/>
              </a:ext>
            </a:extLst>
          </p:cNvPr>
          <p:cNvSpPr>
            <a:spLocks noGrp="1"/>
          </p:cNvSpPr>
          <p:nvPr>
            <p:ph type="title"/>
          </p:nvPr>
        </p:nvSpPr>
        <p:spPr>
          <a:xfrm>
            <a:off x="0" y="0"/>
            <a:ext cx="3932237" cy="1600200"/>
          </a:xfrm>
        </p:spPr>
        <p:txBody>
          <a:bodyPr>
            <a:normAutofit/>
          </a:bodyPr>
          <a:lstStyle/>
          <a:p>
            <a:pPr algn="ctr"/>
            <a:r>
              <a:rPr lang="en-US" sz="4000" dirty="0">
                <a:solidFill>
                  <a:srgbClr val="C00000"/>
                </a:solidFill>
                <a:latin typeface="Colonna MT" panose="04020805060202030203" pitchFamily="82" charset="0"/>
              </a:rPr>
              <a:t>Storming   </a:t>
            </a:r>
          </a:p>
        </p:txBody>
      </p:sp>
      <p:sp>
        <p:nvSpPr>
          <p:cNvPr id="4" name="Text Placeholder 3">
            <a:extLst>
              <a:ext uri="{FF2B5EF4-FFF2-40B4-BE49-F238E27FC236}">
                <a16:creationId xmlns:a16="http://schemas.microsoft.com/office/drawing/2014/main" xmlns="" id="{529956BE-3EBE-4A63-AA0C-0AADAD2FDA72}"/>
              </a:ext>
            </a:extLst>
          </p:cNvPr>
          <p:cNvSpPr>
            <a:spLocks noGrp="1"/>
          </p:cNvSpPr>
          <p:nvPr>
            <p:ph type="body" sz="half" idx="2"/>
          </p:nvPr>
        </p:nvSpPr>
        <p:spPr>
          <a:xfrm flipH="1">
            <a:off x="518160" y="2057400"/>
            <a:ext cx="7749540" cy="3251200"/>
          </a:xfrm>
        </p:spPr>
        <p:txBody>
          <a:bodyPr>
            <a:normAutofit fontScale="25000" lnSpcReduction="20000"/>
          </a:bodyPr>
          <a:lstStyle/>
          <a:p>
            <a:pPr marL="457200" indent="-457200">
              <a:buFont typeface="Wingdings" panose="05000000000000000000" pitchFamily="2" charset="2"/>
              <a:buChar char="§"/>
            </a:pPr>
            <a:endParaRPr lang="en-GB" sz="3000" dirty="0">
              <a:latin typeface="Gabriola" pitchFamily="82" charset="0"/>
            </a:endParaRP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In this phase, individuals accept they are part of the team. </a:t>
            </a:r>
            <a:endParaRPr lang="en-US" sz="9600" dirty="0" smtClean="0">
              <a:solidFill>
                <a:schemeClr val="bg1"/>
              </a:solidFill>
              <a:latin typeface="Garamond" panose="02020404030301010803" pitchFamily="18" charset="0"/>
            </a:endParaRPr>
          </a:p>
          <a:p>
            <a:pPr marL="457200" indent="-457200">
              <a:buFont typeface="Wingdings" panose="05000000000000000000" pitchFamily="2" charset="2"/>
              <a:buChar char="§"/>
            </a:pPr>
            <a:endParaRPr lang="en-US" sz="9600" dirty="0">
              <a:solidFill>
                <a:schemeClr val="bg1"/>
              </a:solidFill>
              <a:latin typeface="Garamond" panose="02020404030301010803" pitchFamily="18" charset="0"/>
            </a:endParaRP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Challenges still arise at this stage</a:t>
            </a:r>
            <a:r>
              <a:rPr lang="en-US" sz="9600" dirty="0" smtClean="0">
                <a:solidFill>
                  <a:schemeClr val="bg1"/>
                </a:solidFill>
                <a:latin typeface="Garamond" panose="02020404030301010803" pitchFamily="18" charset="0"/>
              </a:rPr>
              <a:t>.</a:t>
            </a:r>
          </a:p>
          <a:p>
            <a:pPr marL="457200" indent="-457200">
              <a:buFont typeface="Wingdings" panose="05000000000000000000" pitchFamily="2" charset="2"/>
              <a:buChar char="§"/>
            </a:pPr>
            <a:endParaRPr lang="en-US" sz="9600" dirty="0">
              <a:solidFill>
                <a:schemeClr val="bg1"/>
              </a:solidFill>
              <a:latin typeface="Garamond" panose="02020404030301010803" pitchFamily="18" charset="0"/>
            </a:endParaRP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It is not yet clear how things should be done. </a:t>
            </a: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The team has also not yet established their </a:t>
            </a:r>
            <a:r>
              <a:rPr lang="en-US" sz="9600" dirty="0" smtClean="0">
                <a:solidFill>
                  <a:schemeClr val="bg1"/>
                </a:solidFill>
                <a:latin typeface="Garamond" panose="02020404030301010803" pitchFamily="18" charset="0"/>
              </a:rPr>
              <a:t>sole </a:t>
            </a:r>
            <a:r>
              <a:rPr lang="en-US" sz="9600" dirty="0">
                <a:solidFill>
                  <a:schemeClr val="bg1"/>
                </a:solidFill>
                <a:latin typeface="Garamond" panose="02020404030301010803" pitchFamily="18" charset="0"/>
              </a:rPr>
              <a:t>purpose</a:t>
            </a:r>
            <a:r>
              <a:rPr lang="en-US" sz="9600" dirty="0" smtClean="0">
                <a:solidFill>
                  <a:schemeClr val="bg1"/>
                </a:solidFill>
                <a:latin typeface="Garamond" panose="02020404030301010803" pitchFamily="18" charset="0"/>
              </a:rPr>
              <a:t>.</a:t>
            </a:r>
          </a:p>
          <a:p>
            <a:pPr marL="457200" indent="-457200">
              <a:buFont typeface="Wingdings" panose="05000000000000000000" pitchFamily="2" charset="2"/>
              <a:buChar char="§"/>
            </a:pPr>
            <a:endParaRPr lang="en-US" sz="9600" dirty="0">
              <a:solidFill>
                <a:schemeClr val="bg1"/>
              </a:solidFill>
              <a:latin typeface="Garamond" panose="02020404030301010803" pitchFamily="18" charset="0"/>
            </a:endParaRP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At this stage, there is conflict and confrontation. </a:t>
            </a:r>
            <a:endParaRPr lang="en-US" sz="9600" dirty="0" smtClean="0">
              <a:solidFill>
                <a:schemeClr val="bg1"/>
              </a:solidFill>
              <a:latin typeface="Garamond" panose="02020404030301010803" pitchFamily="18" charset="0"/>
            </a:endParaRPr>
          </a:p>
          <a:p>
            <a:pPr marL="457200" indent="-457200">
              <a:buFont typeface="Wingdings" panose="05000000000000000000" pitchFamily="2" charset="2"/>
              <a:buChar char="§"/>
            </a:pPr>
            <a:endParaRPr lang="en-US" sz="9600" dirty="0">
              <a:solidFill>
                <a:schemeClr val="bg1"/>
              </a:solidFill>
              <a:latin typeface="Garamond" panose="02020404030301010803" pitchFamily="18" charset="0"/>
            </a:endParaRPr>
          </a:p>
          <a:p>
            <a:pPr marL="457200" indent="-457200">
              <a:buFont typeface="Wingdings" panose="05000000000000000000" pitchFamily="2" charset="2"/>
              <a:buChar char="§"/>
            </a:pPr>
            <a:r>
              <a:rPr lang="en-US" sz="9600" dirty="0">
                <a:solidFill>
                  <a:schemeClr val="bg1"/>
                </a:solidFill>
                <a:latin typeface="Garamond" panose="02020404030301010803" pitchFamily="18" charset="0"/>
              </a:rPr>
              <a:t>As the graph indicates, performance reduces. </a:t>
            </a:r>
            <a:endParaRPr lang="en-US" sz="9600" dirty="0">
              <a:latin typeface="Garamond" panose="02020404030301010803" pitchFamily="18" charset="0"/>
            </a:endParaRPr>
          </a:p>
          <a:p>
            <a:pPr marL="457200" indent="-457200">
              <a:buFont typeface="Wingdings" panose="05000000000000000000" pitchFamily="2" charset="2"/>
              <a:buChar char="§"/>
            </a:pPr>
            <a:endParaRPr lang="en-US" sz="3000" dirty="0">
              <a:latin typeface="Garamond" panose="02020404030301010803" pitchFamily="18" charset="0"/>
            </a:endParaRPr>
          </a:p>
        </p:txBody>
      </p:sp>
      <p:pic>
        <p:nvPicPr>
          <p:cNvPr id="16386" name="Picture 2" descr="Image result for teamwork assigning roles in business"/>
          <p:cNvPicPr>
            <a:picLocks noChangeAspect="1" noChangeArrowheads="1"/>
          </p:cNvPicPr>
          <p:nvPr/>
        </p:nvPicPr>
        <p:blipFill>
          <a:blip r:embed="rId3" cstate="print"/>
          <a:srcRect/>
          <a:stretch>
            <a:fillRect/>
          </a:stretch>
        </p:blipFill>
        <p:spPr bwMode="auto">
          <a:xfrm>
            <a:off x="8039101" y="4521201"/>
            <a:ext cx="3530600" cy="1931988"/>
          </a:xfrm>
          <a:prstGeom prst="rect">
            <a:avLst/>
          </a:prstGeom>
          <a:noFill/>
        </p:spPr>
      </p:pic>
    </p:spTree>
    <p:extLst>
      <p:ext uri="{BB962C8B-B14F-4D97-AF65-F5344CB8AC3E}">
        <p14:creationId xmlns:p14="http://schemas.microsoft.com/office/powerpoint/2010/main" xmlns="" val="903889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57200" y="1825625"/>
            <a:ext cx="6659880" cy="4351338"/>
          </a:xfrm>
        </p:spPr>
        <p:txBody>
          <a:bodyPr>
            <a:normAutofit fontScale="85000" lnSpcReduction="20000"/>
          </a:bodyPr>
          <a:lstStyle/>
          <a:p>
            <a:pPr>
              <a:buFont typeface="Wingdings" panose="05000000000000000000" pitchFamily="2" charset="2"/>
              <a:buChar char="§"/>
            </a:pPr>
            <a:r>
              <a:rPr lang="en-US" dirty="0">
                <a:solidFill>
                  <a:schemeClr val="bg1"/>
                </a:solidFill>
                <a:latin typeface="Garamond" panose="02020404030301010803" pitchFamily="18" charset="0"/>
              </a:rPr>
              <a:t> </a:t>
            </a:r>
            <a:r>
              <a:rPr lang="en-US" dirty="0">
                <a:solidFill>
                  <a:schemeClr val="bg1"/>
                </a:solidFill>
                <a:latin typeface="Gabriola" pitchFamily="82" charset="0"/>
              </a:rPr>
              <a:t>Cohesion between members begin to strengthen</a:t>
            </a:r>
            <a:r>
              <a:rPr lang="en-US" dirty="0" smtClean="0">
                <a:solidFill>
                  <a:schemeClr val="bg1"/>
                </a:solidFill>
                <a:latin typeface="Gabriola" pitchFamily="82" charset="0"/>
              </a:rPr>
              <a:t>.</a:t>
            </a: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Processes are also developed.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Ground rules are established (</a:t>
            </a:r>
            <a:r>
              <a:rPr lang="en-US" dirty="0" err="1">
                <a:solidFill>
                  <a:schemeClr val="bg1"/>
                </a:solidFill>
                <a:latin typeface="Gabriola" pitchFamily="82" charset="0"/>
              </a:rPr>
              <a:t>Adelakun</a:t>
            </a:r>
            <a:r>
              <a:rPr lang="en-US" dirty="0">
                <a:solidFill>
                  <a:schemeClr val="bg1"/>
                </a:solidFill>
                <a:latin typeface="Gabriola" pitchFamily="82" charset="0"/>
              </a:rPr>
              <a:t> 2003, pg27).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How things are to be done is clearly stated.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Individuals are assigned roles.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This stage is characterized by togetherness. </a:t>
            </a:r>
            <a:endParaRPr lang="en-US" dirty="0"/>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932180" y="490220"/>
            <a:ext cx="3530600" cy="707886"/>
          </a:xfrm>
          <a:prstGeom prst="rect">
            <a:avLst/>
          </a:prstGeom>
          <a:noFill/>
        </p:spPr>
        <p:txBody>
          <a:bodyPr wrap="square" rtlCol="0">
            <a:spAutoFit/>
          </a:bodyPr>
          <a:lstStyle/>
          <a:p>
            <a:r>
              <a:rPr lang="en-US" sz="4000" dirty="0" err="1">
                <a:solidFill>
                  <a:srgbClr val="C00000"/>
                </a:solidFill>
                <a:latin typeface="Colonna MT" panose="04020805060202030203" pitchFamily="82" charset="0"/>
              </a:rPr>
              <a:t>Norming</a:t>
            </a:r>
            <a:r>
              <a:rPr lang="en-US" sz="4000" dirty="0">
                <a:solidFill>
                  <a:srgbClr val="C00000"/>
                </a:solidFill>
                <a:latin typeface="Colonna MT" panose="04020805060202030203" pitchFamily="82" charset="0"/>
              </a:rPr>
              <a:t> </a:t>
            </a:r>
            <a:r>
              <a:rPr lang="en-US" sz="4000" dirty="0">
                <a:solidFill>
                  <a:schemeClr val="bg1"/>
                </a:solidFill>
                <a:latin typeface="Colonna MT" panose="04020805060202030203" pitchFamily="82" charset="0"/>
              </a:rPr>
              <a:t>  </a:t>
            </a:r>
            <a:endParaRPr lang="en-US" sz="4000" dirty="0"/>
          </a:p>
        </p:txBody>
      </p:sp>
      <p:pic>
        <p:nvPicPr>
          <p:cNvPr id="19" name="Picture 2" descr="Image result for teamwork in business"/>
          <p:cNvPicPr>
            <a:picLocks noChangeAspect="1" noChangeArrowheads="1"/>
          </p:cNvPicPr>
          <p:nvPr/>
        </p:nvPicPr>
        <p:blipFill>
          <a:blip r:embed="rId3" cstate="print"/>
          <a:srcRect/>
          <a:stretch>
            <a:fillRect/>
          </a:stretch>
        </p:blipFill>
        <p:spPr bwMode="auto">
          <a:xfrm>
            <a:off x="6883399" y="3899361"/>
            <a:ext cx="4956175" cy="2637964"/>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838200" y="1825625"/>
            <a:ext cx="6278880" cy="4351338"/>
          </a:xfrm>
        </p:spPr>
        <p:txBody>
          <a:bodyPr>
            <a:normAutofit fontScale="92500"/>
          </a:bodyPr>
          <a:lstStyle/>
          <a:p>
            <a:pPr>
              <a:buFont typeface="Wingdings" panose="05000000000000000000" pitchFamily="2" charset="2"/>
              <a:buChar char="§"/>
            </a:pPr>
            <a:r>
              <a:rPr lang="en-US" dirty="0">
                <a:solidFill>
                  <a:schemeClr val="bg1"/>
                </a:solidFill>
                <a:latin typeface="Gabriola" pitchFamily="82" charset="0"/>
              </a:rPr>
              <a:t> This is the final phase.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It  entails increased in tasks and relationships.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Team members effectively work together</a:t>
            </a:r>
            <a:r>
              <a:rPr lang="en-US" dirty="0" smtClean="0">
                <a:solidFill>
                  <a:schemeClr val="bg1"/>
                </a:solidFill>
                <a:latin typeface="Gabriola" pitchFamily="82" charset="0"/>
              </a:rPr>
              <a:t>.</a:t>
            </a: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Provision of synergy due to team cohesion. </a:t>
            </a:r>
            <a:endParaRPr lang="en-US" dirty="0" smtClean="0">
              <a:solidFill>
                <a:schemeClr val="bg1"/>
              </a:solidFill>
              <a:latin typeface="Gabriola" pitchFamily="82" charset="0"/>
            </a:endParaRPr>
          </a:p>
          <a:p>
            <a:pPr>
              <a:buFont typeface="Wingdings" panose="05000000000000000000" pitchFamily="2" charset="2"/>
              <a:buChar char="§"/>
            </a:pPr>
            <a:endParaRPr lang="en-US" dirty="0">
              <a:solidFill>
                <a:schemeClr val="bg1"/>
              </a:solidFill>
              <a:latin typeface="Gabriola" pitchFamily="82" charset="0"/>
            </a:endParaRPr>
          </a:p>
          <a:p>
            <a:pPr>
              <a:buFont typeface="Wingdings" panose="05000000000000000000" pitchFamily="2" charset="2"/>
              <a:buChar char="§"/>
            </a:pPr>
            <a:r>
              <a:rPr lang="en-US" dirty="0">
                <a:solidFill>
                  <a:schemeClr val="bg1"/>
                </a:solidFill>
                <a:latin typeface="Gabriola" pitchFamily="82" charset="0"/>
              </a:rPr>
              <a:t>There is more constructive conflicts (</a:t>
            </a:r>
            <a:r>
              <a:rPr lang="en-US" dirty="0" err="1">
                <a:solidFill>
                  <a:schemeClr val="bg1"/>
                </a:solidFill>
                <a:latin typeface="Gabriola" pitchFamily="82" charset="0"/>
              </a:rPr>
              <a:t>Tuckman</a:t>
            </a:r>
            <a:r>
              <a:rPr lang="en-US" dirty="0">
                <a:solidFill>
                  <a:schemeClr val="bg1"/>
                </a:solidFill>
                <a:latin typeface="Gabriola" pitchFamily="82" charset="0"/>
              </a:rPr>
              <a:t> 2010, pg3).  </a:t>
            </a:r>
            <a:endParaRPr lang="en-US" dirty="0">
              <a:latin typeface="Garamond" panose="02020404030301010803" pitchFamily="18" charset="0"/>
            </a:endParaRPr>
          </a:p>
          <a:p>
            <a:pPr>
              <a:buNone/>
            </a:pPr>
            <a:endParaRPr lang="en-US" dirty="0"/>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764540" y="505460"/>
            <a:ext cx="35306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Performing   </a:t>
            </a:r>
            <a:endParaRPr lang="en-US" sz="4000" dirty="0">
              <a:solidFill>
                <a:srgbClr val="C00000"/>
              </a:solidFill>
            </a:endParaRPr>
          </a:p>
        </p:txBody>
      </p:sp>
      <p:pic>
        <p:nvPicPr>
          <p:cNvPr id="12292" name="Picture 4" descr="Related image"/>
          <p:cNvPicPr>
            <a:picLocks noChangeAspect="1" noChangeArrowheads="1"/>
          </p:cNvPicPr>
          <p:nvPr/>
        </p:nvPicPr>
        <p:blipFill>
          <a:blip r:embed="rId3" cstate="print"/>
          <a:srcRect/>
          <a:stretch>
            <a:fillRect/>
          </a:stretch>
        </p:blipFill>
        <p:spPr bwMode="auto">
          <a:xfrm>
            <a:off x="7353299" y="4346543"/>
            <a:ext cx="4283075" cy="2060607"/>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8680" y="2849245"/>
            <a:ext cx="10515600" cy="1325563"/>
          </a:xfrm>
        </p:spPr>
        <p:txBody>
          <a:bodyPr>
            <a:normAutofit fontScale="90000"/>
          </a:bodyPr>
          <a:lstStyle/>
          <a:p>
            <a:r>
              <a:rPr lang="en-GB" sz="3600" b="1" dirty="0" smtClean="0">
                <a:solidFill>
                  <a:srgbClr val="FF0000"/>
                </a:solidFill>
                <a:latin typeface="Ink Free" pitchFamily="66" charset="0"/>
              </a:rPr>
              <a:t>A team good team ought be good at teamwork</a:t>
            </a:r>
            <a:r>
              <a:rPr lang="en-GB" sz="2200" b="1" dirty="0" smtClean="0">
                <a:solidFill>
                  <a:schemeClr val="bg1"/>
                </a:solidFill>
                <a:latin typeface="+mn-lt"/>
              </a:rPr>
              <a:t/>
            </a:r>
            <a:br>
              <a:rPr lang="en-GB" sz="2200" b="1" dirty="0" smtClean="0">
                <a:solidFill>
                  <a:schemeClr val="bg1"/>
                </a:solidFill>
                <a:latin typeface="+mn-lt"/>
              </a:rPr>
            </a:br>
            <a:r>
              <a:rPr lang="en-GB" sz="2200" b="1" dirty="0" smtClean="0">
                <a:solidFill>
                  <a:schemeClr val="bg1"/>
                </a:solidFill>
                <a:latin typeface="+mn-lt"/>
              </a:rPr>
              <a:t/>
            </a:r>
            <a:br>
              <a:rPr lang="en-GB" sz="2200" b="1" dirty="0" smtClean="0">
                <a:solidFill>
                  <a:schemeClr val="bg1"/>
                </a:solidFill>
                <a:latin typeface="+mn-lt"/>
              </a:rPr>
            </a:br>
            <a:r>
              <a:rPr lang="en-GB" sz="2200" b="1" dirty="0" smtClean="0">
                <a:solidFill>
                  <a:schemeClr val="bg1"/>
                </a:solidFill>
                <a:latin typeface="+mn-lt"/>
              </a:rPr>
              <a:t/>
            </a:r>
            <a:br>
              <a:rPr lang="en-GB" sz="2200" b="1" dirty="0" smtClean="0">
                <a:solidFill>
                  <a:schemeClr val="bg1"/>
                </a:solidFill>
                <a:latin typeface="+mn-lt"/>
              </a:rPr>
            </a:br>
            <a:r>
              <a:rPr lang="en-GB" sz="2200" b="1" dirty="0" smtClean="0">
                <a:solidFill>
                  <a:schemeClr val="bg1"/>
                </a:solidFill>
                <a:latin typeface="+mn-lt"/>
              </a:rPr>
              <a:t/>
            </a:r>
            <a:br>
              <a:rPr lang="en-GB" sz="2200" b="1" dirty="0" smtClean="0">
                <a:solidFill>
                  <a:schemeClr val="bg1"/>
                </a:solidFill>
                <a:latin typeface="+mn-lt"/>
              </a:rPr>
            </a:br>
            <a:r>
              <a:rPr lang="en-GB" sz="2200" dirty="0" smtClean="0">
                <a:solidFill>
                  <a:schemeClr val="bg1"/>
                </a:solidFill>
                <a:latin typeface="+mn-lt"/>
              </a:rPr>
              <a:t>You want to be certain everybody on board believes in what you’re trying to do. You need to select folks who function well jointly. During difficult times, you can’t rely on people who can’t stand the sight of each other.</a:t>
            </a:r>
            <a:br>
              <a:rPr lang="en-GB" sz="2200" dirty="0" smtClean="0">
                <a:solidFill>
                  <a:schemeClr val="bg1"/>
                </a:solidFill>
                <a:latin typeface="+mn-lt"/>
              </a:rPr>
            </a:br>
            <a:r>
              <a:rPr lang="en-GB" sz="2200" dirty="0" smtClean="0">
                <a:solidFill>
                  <a:schemeClr val="bg1"/>
                </a:solidFill>
                <a:latin typeface="+mn-lt"/>
              </a:rPr>
              <a:t/>
            </a:r>
            <a:br>
              <a:rPr lang="en-GB" sz="2200" dirty="0" smtClean="0">
                <a:solidFill>
                  <a:schemeClr val="bg1"/>
                </a:solidFill>
                <a:latin typeface="+mn-lt"/>
              </a:rPr>
            </a:br>
            <a:r>
              <a:rPr lang="en-GB" sz="2200" dirty="0" smtClean="0">
                <a:solidFill>
                  <a:schemeClr val="bg1"/>
                </a:solidFill>
                <a:latin typeface="+mn-lt"/>
              </a:rPr>
              <a:t/>
            </a:r>
            <a:br>
              <a:rPr lang="en-GB" sz="2200" dirty="0" smtClean="0">
                <a:solidFill>
                  <a:schemeClr val="bg1"/>
                </a:solidFill>
                <a:latin typeface="+mn-lt"/>
              </a:rPr>
            </a:br>
            <a:r>
              <a:rPr lang="en-GB" sz="2200" dirty="0" smtClean="0">
                <a:solidFill>
                  <a:schemeClr val="bg1"/>
                </a:solidFill>
                <a:latin typeface="+mn-lt"/>
              </a:rPr>
              <a:t>Virgin call centres emphasise on three steps to good teamwork:</a:t>
            </a:r>
            <a:br>
              <a:rPr lang="en-GB" sz="2200" dirty="0" smtClean="0">
                <a:solidFill>
                  <a:schemeClr val="bg1"/>
                </a:solidFill>
                <a:latin typeface="+mn-lt"/>
              </a:rPr>
            </a:br>
            <a:r>
              <a:rPr lang="en-GB" sz="2200" dirty="0" smtClean="0">
                <a:solidFill>
                  <a:schemeClr val="bg1"/>
                </a:solidFill>
                <a:latin typeface="+mn-lt"/>
              </a:rPr>
              <a:t> </a:t>
            </a:r>
            <a:br>
              <a:rPr lang="en-GB" sz="2200" dirty="0" smtClean="0">
                <a:solidFill>
                  <a:schemeClr val="bg1"/>
                </a:solidFill>
                <a:latin typeface="+mn-lt"/>
              </a:rPr>
            </a:br>
            <a:r>
              <a:rPr lang="en-GB" sz="2200" dirty="0" smtClean="0">
                <a:solidFill>
                  <a:schemeClr val="bg1"/>
                </a:solidFill>
                <a:latin typeface="+mn-lt"/>
              </a:rPr>
              <a:t>“Communication: The ability to tell people what you expect of them, and let them know what’s happening.</a:t>
            </a:r>
            <a:br>
              <a:rPr lang="en-GB" sz="2200" dirty="0" smtClean="0">
                <a:solidFill>
                  <a:schemeClr val="bg1"/>
                </a:solidFill>
                <a:latin typeface="+mn-lt"/>
              </a:rPr>
            </a:br>
            <a:r>
              <a:rPr lang="en-GB" sz="2200" dirty="0" smtClean="0">
                <a:solidFill>
                  <a:schemeClr val="bg1"/>
                </a:solidFill>
                <a:latin typeface="+mn-lt"/>
              </a:rPr>
              <a:t/>
            </a:r>
            <a:br>
              <a:rPr lang="en-GB" sz="2200" dirty="0" smtClean="0">
                <a:solidFill>
                  <a:schemeClr val="bg1"/>
                </a:solidFill>
                <a:latin typeface="+mn-lt"/>
              </a:rPr>
            </a:br>
            <a:r>
              <a:rPr lang="en-GB" sz="2200" dirty="0" smtClean="0">
                <a:solidFill>
                  <a:schemeClr val="bg1"/>
                </a:solidFill>
                <a:latin typeface="+mn-lt"/>
              </a:rPr>
              <a:t>Assessment: Reviewing the team and its performance, to ensure it remains fit for purpose. As your business evolves, so will the roles within your team.</a:t>
            </a:r>
            <a:br>
              <a:rPr lang="en-GB" sz="2200" dirty="0" smtClean="0">
                <a:solidFill>
                  <a:schemeClr val="bg1"/>
                </a:solidFill>
                <a:latin typeface="+mn-lt"/>
              </a:rPr>
            </a:br>
            <a:r>
              <a:rPr lang="en-GB" sz="2200" dirty="0" smtClean="0">
                <a:solidFill>
                  <a:schemeClr val="bg1"/>
                </a:solidFill>
                <a:latin typeface="+mn-lt"/>
              </a:rPr>
              <a:t/>
            </a:r>
            <a:br>
              <a:rPr lang="en-GB" sz="2200" dirty="0" smtClean="0">
                <a:solidFill>
                  <a:schemeClr val="bg1"/>
                </a:solidFill>
                <a:latin typeface="+mn-lt"/>
              </a:rPr>
            </a:br>
            <a:r>
              <a:rPr lang="en-GB" sz="2200" dirty="0" smtClean="0">
                <a:solidFill>
                  <a:schemeClr val="bg1"/>
                </a:solidFill>
                <a:latin typeface="+mn-lt"/>
              </a:rPr>
              <a:t>Letting go: Relish relinquishing decision-making and giving control to other people” </a:t>
            </a:r>
            <a:br>
              <a:rPr lang="en-GB" sz="2200" dirty="0" smtClean="0">
                <a:solidFill>
                  <a:schemeClr val="bg1"/>
                </a:solidFill>
                <a:latin typeface="+mn-lt"/>
              </a:rPr>
            </a:br>
            <a:r>
              <a:rPr lang="en-GB" sz="2200" dirty="0" smtClean="0">
                <a:solidFill>
                  <a:schemeClr val="bg1"/>
                </a:solidFill>
                <a:latin typeface="+mn-lt"/>
              </a:rPr>
              <a:t/>
            </a:r>
            <a:br>
              <a:rPr lang="en-GB" sz="2200" dirty="0" smtClean="0">
                <a:solidFill>
                  <a:schemeClr val="bg1"/>
                </a:solidFill>
                <a:latin typeface="+mn-lt"/>
              </a:rPr>
            </a:br>
            <a:r>
              <a:rPr lang="en-GB" sz="2200" dirty="0" smtClean="0"/>
              <a:t/>
            </a:r>
            <a:br>
              <a:rPr lang="en-GB" sz="2200" dirty="0" smtClean="0"/>
            </a:br>
            <a:endParaRPr lang="en-GB" sz="2200" dirty="0"/>
          </a:p>
        </p:txBody>
      </p:sp>
      <p:sp>
        <p:nvSpPr>
          <p:cNvPr id="6" name="TextBox 5"/>
          <p:cNvSpPr txBox="1"/>
          <p:nvPr/>
        </p:nvSpPr>
        <p:spPr>
          <a:xfrm>
            <a:off x="8503920" y="5928360"/>
            <a:ext cx="3992880" cy="369332"/>
          </a:xfrm>
          <a:prstGeom prst="rect">
            <a:avLst/>
          </a:prstGeom>
          <a:noFill/>
        </p:spPr>
        <p:txBody>
          <a:bodyPr wrap="square" rtlCol="0">
            <a:spAutoFit/>
          </a:bodyPr>
          <a:lstStyle/>
          <a:p>
            <a:r>
              <a:rPr lang="en-GB" dirty="0" smtClean="0">
                <a:solidFill>
                  <a:schemeClr val="bg1"/>
                </a:solidFill>
              </a:rPr>
              <a:t>(</a:t>
            </a:r>
            <a:r>
              <a:rPr lang="en-GB" dirty="0" err="1" smtClean="0">
                <a:solidFill>
                  <a:schemeClr val="bg1"/>
                </a:solidFill>
              </a:rPr>
              <a:t>Virginmediabusiness.co.uk</a:t>
            </a:r>
            <a:r>
              <a:rPr lang="en-GB" dirty="0" smtClean="0">
                <a:solidFill>
                  <a:schemeClr val="bg1"/>
                </a:solidFill>
              </a:rPr>
              <a:t>, 2019).</a:t>
            </a:r>
            <a:endParaRPr lang="en-GB" dirty="0">
              <a:solidFill>
                <a:schemeClr val="bg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 y="0"/>
            <a:ext cx="10515600" cy="1325563"/>
          </a:xfrm>
        </p:spPr>
        <p:txBody>
          <a:bodyPr>
            <a:normAutofit/>
          </a:bodyPr>
          <a:lstStyle/>
          <a:p>
            <a:r>
              <a:rPr lang="en-GB" sz="4000" dirty="0" smtClean="0">
                <a:solidFill>
                  <a:srgbClr val="FF0000"/>
                </a:solidFill>
                <a:latin typeface="Ink Free" pitchFamily="66" charset="0"/>
              </a:rPr>
              <a:t>Introduction to </a:t>
            </a:r>
            <a:r>
              <a:rPr lang="en-GB" sz="4000" dirty="0" err="1" smtClean="0">
                <a:solidFill>
                  <a:srgbClr val="FF0000"/>
                </a:solidFill>
                <a:latin typeface="Ink Free" pitchFamily="66" charset="0"/>
              </a:rPr>
              <a:t>Belbin</a:t>
            </a:r>
            <a:endParaRPr lang="en-GB" sz="4000" dirty="0">
              <a:solidFill>
                <a:srgbClr val="FF0000"/>
              </a:solidFill>
              <a:latin typeface="Ink Free" pitchFamily="66" charset="0"/>
            </a:endParaRPr>
          </a:p>
        </p:txBody>
      </p:sp>
      <p:sp>
        <p:nvSpPr>
          <p:cNvPr id="7" name="Content Placeholder 6"/>
          <p:cNvSpPr>
            <a:spLocks noGrp="1"/>
          </p:cNvSpPr>
          <p:nvPr>
            <p:ph sz="half" idx="1"/>
          </p:nvPr>
        </p:nvSpPr>
        <p:spPr>
          <a:xfrm>
            <a:off x="914400" y="1317942"/>
            <a:ext cx="10789920" cy="4351338"/>
          </a:xfrm>
        </p:spPr>
        <p:txBody>
          <a:bodyPr/>
          <a:lstStyle/>
          <a:p>
            <a:pPr algn="ctr">
              <a:buNone/>
            </a:pPr>
            <a:r>
              <a:rPr lang="en-GB" b="1" u="sng" dirty="0" smtClean="0">
                <a:solidFill>
                  <a:schemeClr val="bg1"/>
                </a:solidFill>
              </a:rPr>
              <a:t>https://www.youtube.com/watch?v=hMesDq_rNOw </a:t>
            </a:r>
            <a:endParaRPr lang="en-GB" b="1" u="sng" dirty="0" smtClean="0">
              <a:solidFill>
                <a:schemeClr val="bg1"/>
              </a:solidFill>
            </a:endParaRPr>
          </a:p>
          <a:p>
            <a:endParaRPr lang="en-GB" dirty="0"/>
          </a:p>
        </p:txBody>
      </p:sp>
      <p:pic>
        <p:nvPicPr>
          <p:cNvPr id="8" name="Picture 7" descr="A screenshot of a cell phone&#10;&#10;Description generated with very high confidence">
            <a:extLst>
              <a:ext uri="{FF2B5EF4-FFF2-40B4-BE49-F238E27FC236}">
                <a16:creationId xmlns:a16="http://schemas.microsoft.com/office/drawing/2014/main" xmlns="" id="{F88FF9FA-0957-4A80-A526-E0D63991BB1E}"/>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630680" y="2545080"/>
            <a:ext cx="9433560" cy="408432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57200" y="1524001"/>
            <a:ext cx="6903720" cy="4652962"/>
          </a:xfrm>
        </p:spPr>
        <p:txBody>
          <a:bodyPr>
            <a:normAutofit fontScale="55000" lnSpcReduction="20000"/>
          </a:bodyPr>
          <a:lstStyle/>
          <a:p>
            <a:pPr>
              <a:buFont typeface="Wingdings" panose="05000000000000000000" pitchFamily="2" charset="2"/>
              <a:buChar char="§"/>
            </a:pPr>
            <a:r>
              <a:rPr lang="en-US" sz="3200" dirty="0">
                <a:solidFill>
                  <a:schemeClr val="bg1"/>
                </a:solidFill>
                <a:latin typeface="Garamond" panose="02020404030301010803" pitchFamily="18" charset="0"/>
              </a:rPr>
              <a:t> </a:t>
            </a:r>
            <a:r>
              <a:rPr lang="en-US" sz="3200" dirty="0" err="1">
                <a:solidFill>
                  <a:schemeClr val="bg1"/>
                </a:solidFill>
                <a:latin typeface="Garamond" panose="02020404030301010803" pitchFamily="18" charset="0"/>
              </a:rPr>
              <a:t>Belbin</a:t>
            </a:r>
            <a:r>
              <a:rPr lang="en-US" sz="3200" dirty="0">
                <a:solidFill>
                  <a:schemeClr val="bg1"/>
                </a:solidFill>
                <a:latin typeface="Garamond" panose="02020404030301010803" pitchFamily="18" charset="0"/>
              </a:rPr>
              <a:t> determines team roles based on interpersonal style and behavior.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A team can be profiled by finding out what role they can fulfill.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In Virgin Call Centre employees have different roles and positions.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It is expected of them to behave and work in a particular manner.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According to </a:t>
            </a:r>
            <a:r>
              <a:rPr lang="en-US" sz="3200" dirty="0" err="1">
                <a:solidFill>
                  <a:schemeClr val="bg1"/>
                </a:solidFill>
                <a:latin typeface="Garamond" panose="02020404030301010803" pitchFamily="18" charset="0"/>
              </a:rPr>
              <a:t>Belbin</a:t>
            </a:r>
            <a:r>
              <a:rPr lang="en-US" sz="3200" dirty="0">
                <a:solidFill>
                  <a:schemeClr val="bg1"/>
                </a:solidFill>
                <a:latin typeface="Garamond" panose="02020404030301010803" pitchFamily="18" charset="0"/>
              </a:rPr>
              <a:t>, people have a tendency of adopting to a </a:t>
            </a:r>
            <a:r>
              <a:rPr lang="en-US" sz="3200" dirty="0" smtClean="0">
                <a:solidFill>
                  <a:schemeClr val="bg1"/>
                </a:solidFill>
                <a:latin typeface="Garamond" panose="02020404030301010803" pitchFamily="18" charset="0"/>
              </a:rPr>
              <a:t>certain </a:t>
            </a:r>
            <a:r>
              <a:rPr lang="en-US" sz="3200" dirty="0">
                <a:solidFill>
                  <a:schemeClr val="bg1"/>
                </a:solidFill>
                <a:latin typeface="Garamond" panose="02020404030301010803" pitchFamily="18" charset="0"/>
              </a:rPr>
              <a:t>team role (</a:t>
            </a:r>
            <a:r>
              <a:rPr lang="en-US" sz="3200" dirty="0" err="1">
                <a:solidFill>
                  <a:schemeClr val="bg1"/>
                </a:solidFill>
                <a:latin typeface="Garamond" pitchFamily="18" charset="0"/>
              </a:rPr>
              <a:t>Batenburg</a:t>
            </a:r>
            <a:r>
              <a:rPr lang="en-US" sz="3200" dirty="0">
                <a:solidFill>
                  <a:schemeClr val="bg1"/>
                </a:solidFill>
                <a:latin typeface="Garamond" pitchFamily="18" charset="0"/>
              </a:rPr>
              <a:t>, van </a:t>
            </a:r>
            <a:r>
              <a:rPr lang="en-US" sz="3200" dirty="0" err="1">
                <a:solidFill>
                  <a:schemeClr val="bg1"/>
                </a:solidFill>
                <a:latin typeface="Garamond" pitchFamily="18" charset="0"/>
              </a:rPr>
              <a:t>Walbeek</a:t>
            </a:r>
            <a:r>
              <a:rPr lang="en-US" sz="3200" dirty="0">
                <a:solidFill>
                  <a:schemeClr val="bg1"/>
                </a:solidFill>
                <a:latin typeface="Garamond" pitchFamily="18" charset="0"/>
              </a:rPr>
              <a:t> and </a:t>
            </a:r>
            <a:r>
              <a:rPr lang="en-US" sz="3200" dirty="0" err="1">
                <a:solidFill>
                  <a:schemeClr val="bg1"/>
                </a:solidFill>
                <a:latin typeface="Garamond" pitchFamily="18" charset="0"/>
              </a:rPr>
              <a:t>der</a:t>
            </a:r>
            <a:r>
              <a:rPr lang="en-US" sz="3200" dirty="0">
                <a:solidFill>
                  <a:schemeClr val="bg1"/>
                </a:solidFill>
                <a:latin typeface="Garamond" pitchFamily="18" charset="0"/>
              </a:rPr>
              <a:t> </a:t>
            </a:r>
            <a:r>
              <a:rPr lang="en-US" sz="3200" dirty="0" err="1">
                <a:solidFill>
                  <a:schemeClr val="bg1"/>
                </a:solidFill>
                <a:latin typeface="Garamond" pitchFamily="18" charset="0"/>
              </a:rPr>
              <a:t>Maur</a:t>
            </a:r>
            <a:r>
              <a:rPr lang="en-US" sz="3200" dirty="0">
                <a:solidFill>
                  <a:schemeClr val="bg1"/>
                </a:solidFill>
                <a:latin typeface="Garamond" pitchFamily="18" charset="0"/>
              </a:rPr>
              <a:t> 2013, pg902</a:t>
            </a:r>
            <a:r>
              <a:rPr lang="en-US" sz="3200" dirty="0" smtClean="0">
                <a:solidFill>
                  <a:schemeClr val="bg1"/>
                </a:solidFill>
                <a:latin typeface="Garamond" pitchFamily="18" charset="0"/>
              </a:rPr>
              <a:t>).</a:t>
            </a:r>
          </a:p>
          <a:p>
            <a:pPr>
              <a:buFont typeface="Wingdings" panose="05000000000000000000" pitchFamily="2" charset="2"/>
              <a:buChar char="§"/>
            </a:pPr>
            <a:endParaRPr lang="en-US" sz="3200" dirty="0">
              <a:solidFill>
                <a:schemeClr val="bg1"/>
              </a:solidFill>
              <a:latin typeface="Garamond" pitchFamily="18" charset="0"/>
            </a:endParaRPr>
          </a:p>
          <a:p>
            <a:pPr>
              <a:buFont typeface="Wingdings" panose="05000000000000000000" pitchFamily="2" charset="2"/>
              <a:buChar char="§"/>
            </a:pPr>
            <a:r>
              <a:rPr lang="en-US" sz="3200" dirty="0" err="1">
                <a:solidFill>
                  <a:schemeClr val="bg1"/>
                </a:solidFill>
                <a:latin typeface="Garamond" panose="02020404030301010803" pitchFamily="18" charset="0"/>
              </a:rPr>
              <a:t>Belbin</a:t>
            </a:r>
            <a:r>
              <a:rPr lang="en-US" sz="3200" dirty="0">
                <a:solidFill>
                  <a:schemeClr val="bg1"/>
                </a:solidFill>
                <a:latin typeface="Garamond" panose="02020404030301010803" pitchFamily="18" charset="0"/>
              </a:rPr>
              <a:t> mentions 9 team roles.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He then categorizes them into 3; Thought oriented, People Oriented and Action oriented. </a:t>
            </a:r>
            <a:endParaRPr lang="en-US" sz="3200" dirty="0">
              <a:solidFill>
                <a:schemeClr val="bg1"/>
              </a:solidFill>
              <a:latin typeface="Gabriola" pitchFamily="82" charset="0"/>
            </a:endParaRPr>
          </a:p>
          <a:p>
            <a:pPr>
              <a:buFont typeface="Wingdings" panose="05000000000000000000" pitchFamily="2" charset="2"/>
              <a:buChar char="§"/>
            </a:pPr>
            <a:endParaRPr lang="en-GB" dirty="0">
              <a:latin typeface="Gabriola" pitchFamily="82" charset="0"/>
            </a:endParaRPr>
          </a:p>
          <a:p>
            <a:pPr>
              <a:buFont typeface="Wingdings" panose="05000000000000000000" pitchFamily="2" charset="2"/>
              <a:buChar char="§"/>
            </a:pPr>
            <a:endParaRPr lang="en-US" dirty="0">
              <a:latin typeface="Garamond" panose="02020404030301010803" pitchFamily="18" charset="0"/>
            </a:endParaRPr>
          </a:p>
          <a:p>
            <a:pPr>
              <a:buFont typeface="Wingdings" panose="05000000000000000000" pitchFamily="2" charset="2"/>
              <a:buChar char="§"/>
            </a:pPr>
            <a:endParaRPr lang="en-US" dirty="0"/>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962660" y="505460"/>
            <a:ext cx="3530600" cy="707886"/>
          </a:xfrm>
          <a:prstGeom prst="rect">
            <a:avLst/>
          </a:prstGeom>
          <a:noFill/>
        </p:spPr>
        <p:txBody>
          <a:bodyPr wrap="square" rtlCol="0">
            <a:spAutoFit/>
          </a:bodyPr>
          <a:lstStyle/>
          <a:p>
            <a:r>
              <a:rPr lang="en-US" sz="4000" dirty="0" err="1">
                <a:solidFill>
                  <a:srgbClr val="C00000"/>
                </a:solidFill>
                <a:latin typeface="Colonna MT" panose="04020805060202030203" pitchFamily="82" charset="0"/>
              </a:rPr>
              <a:t>Belbin</a:t>
            </a:r>
            <a:r>
              <a:rPr lang="en-US" sz="4000" dirty="0">
                <a:solidFill>
                  <a:srgbClr val="C00000"/>
                </a:solidFill>
                <a:latin typeface="Colonna MT" panose="04020805060202030203" pitchFamily="82" charset="0"/>
              </a:rPr>
              <a:t> theory </a:t>
            </a:r>
            <a:r>
              <a:rPr lang="en-US" sz="4000" dirty="0">
                <a:solidFill>
                  <a:schemeClr val="bg1"/>
                </a:solidFill>
                <a:latin typeface="Colonna MT" panose="04020805060202030203" pitchFamily="82" charset="0"/>
              </a:rPr>
              <a:t>  </a:t>
            </a:r>
            <a:endParaRPr lang="en-US" sz="4000" dirty="0"/>
          </a:p>
        </p:txBody>
      </p:sp>
      <p:pic>
        <p:nvPicPr>
          <p:cNvPr id="10242" name="Picture 2" descr="Image result for belbin's team roles"/>
          <p:cNvPicPr>
            <a:picLocks noChangeAspect="1" noChangeArrowheads="1"/>
          </p:cNvPicPr>
          <p:nvPr/>
        </p:nvPicPr>
        <p:blipFill>
          <a:blip r:embed="rId3" cstate="print"/>
          <a:srcRect/>
          <a:stretch>
            <a:fillRect/>
          </a:stretch>
        </p:blipFill>
        <p:spPr bwMode="auto">
          <a:xfrm>
            <a:off x="7790179" y="1280160"/>
            <a:ext cx="4401821" cy="482854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228600" y="1593669"/>
            <a:ext cx="6333309" cy="3912734"/>
          </a:xfrm>
        </p:spPr>
        <p:txBody>
          <a:bodyPr/>
          <a:lstStyle/>
          <a:p>
            <a:pPr>
              <a:buNone/>
            </a:pPr>
            <a:r>
              <a:rPr lang="en-US" dirty="0" smtClean="0">
                <a:solidFill>
                  <a:schemeClr val="bg1"/>
                </a:solidFill>
                <a:latin typeface="Garamond" panose="02020404030301010803" pitchFamily="18" charset="0"/>
              </a:rPr>
              <a:t> Action </a:t>
            </a:r>
            <a:r>
              <a:rPr lang="en-US" dirty="0">
                <a:solidFill>
                  <a:schemeClr val="bg1"/>
                </a:solidFill>
                <a:latin typeface="Garamond" panose="02020404030301010803" pitchFamily="18" charset="0"/>
              </a:rPr>
              <a:t>oriented roles </a:t>
            </a:r>
            <a:r>
              <a:rPr lang="en-US" dirty="0" smtClean="0">
                <a:solidFill>
                  <a:schemeClr val="bg1"/>
                </a:solidFill>
                <a:latin typeface="Garamond" panose="02020404030301010803" pitchFamily="18" charset="0"/>
              </a:rPr>
              <a:t>include </a:t>
            </a:r>
            <a:r>
              <a:rPr lang="en-US" dirty="0">
                <a:solidFill>
                  <a:schemeClr val="bg1"/>
                </a:solidFill>
                <a:latin typeface="Garamond" panose="02020404030301010803" pitchFamily="18" charset="0"/>
              </a:rPr>
              <a:t>the following;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smtClean="0">
              <a:solidFill>
                <a:schemeClr val="bg1"/>
              </a:solidFill>
              <a:latin typeface="Garamond" panose="02020404030301010803" pitchFamily="18" charset="0"/>
            </a:endParaRPr>
          </a:p>
          <a:p>
            <a:pPr lvl="2">
              <a:buFont typeface="Wingdings" panose="05000000000000000000" pitchFamily="2" charset="2"/>
              <a:buChar char="§"/>
            </a:pPr>
            <a:r>
              <a:rPr lang="en-US" sz="2800" dirty="0" smtClean="0">
                <a:solidFill>
                  <a:schemeClr val="bg1"/>
                </a:solidFill>
                <a:latin typeface="Garamond" panose="02020404030301010803" pitchFamily="18" charset="0"/>
              </a:rPr>
              <a:t>Shaper </a:t>
            </a:r>
            <a:r>
              <a:rPr lang="en-US" sz="2800" dirty="0">
                <a:solidFill>
                  <a:schemeClr val="bg1"/>
                </a:solidFill>
                <a:latin typeface="Garamond" panose="02020404030301010803" pitchFamily="18" charset="0"/>
              </a:rPr>
              <a:t>(</a:t>
            </a:r>
            <a:r>
              <a:rPr lang="en-US" sz="2800" dirty="0" smtClean="0">
                <a:solidFill>
                  <a:schemeClr val="bg1"/>
                </a:solidFill>
                <a:latin typeface="Garamond" panose="02020404030301010803" pitchFamily="18" charset="0"/>
              </a:rPr>
              <a:t>SH)</a:t>
            </a:r>
          </a:p>
          <a:p>
            <a:pPr lvl="2">
              <a:buFont typeface="Wingdings" panose="05000000000000000000" pitchFamily="2" charset="2"/>
              <a:buChar char="§"/>
            </a:pPr>
            <a:endParaRPr lang="en-US" sz="2800" dirty="0" smtClean="0">
              <a:solidFill>
                <a:schemeClr val="bg1"/>
              </a:solidFill>
              <a:latin typeface="Garamond" panose="02020404030301010803" pitchFamily="18" charset="0"/>
            </a:endParaRPr>
          </a:p>
          <a:p>
            <a:pPr lvl="2">
              <a:buFont typeface="Wingdings" panose="05000000000000000000" pitchFamily="2" charset="2"/>
              <a:buChar char="§"/>
            </a:pPr>
            <a:r>
              <a:rPr lang="en-US" sz="2800" dirty="0" smtClean="0">
                <a:solidFill>
                  <a:schemeClr val="bg1"/>
                </a:solidFill>
                <a:latin typeface="Garamond" panose="02020404030301010803" pitchFamily="18" charset="0"/>
              </a:rPr>
              <a:t>Implementer </a:t>
            </a:r>
            <a:r>
              <a:rPr lang="en-US" sz="2800" dirty="0">
                <a:solidFill>
                  <a:schemeClr val="bg1"/>
                </a:solidFill>
                <a:latin typeface="Garamond" panose="02020404030301010803" pitchFamily="18" charset="0"/>
              </a:rPr>
              <a:t>(</a:t>
            </a:r>
            <a:r>
              <a:rPr lang="en-US" sz="2800" dirty="0" smtClean="0">
                <a:solidFill>
                  <a:schemeClr val="bg1"/>
                </a:solidFill>
                <a:latin typeface="Garamond" panose="02020404030301010803" pitchFamily="18" charset="0"/>
              </a:rPr>
              <a:t>IMP)</a:t>
            </a:r>
          </a:p>
          <a:p>
            <a:pPr lvl="2">
              <a:buFont typeface="Wingdings" panose="05000000000000000000" pitchFamily="2" charset="2"/>
              <a:buChar char="§"/>
            </a:pPr>
            <a:endParaRPr lang="en-US" sz="2800" dirty="0" smtClean="0">
              <a:solidFill>
                <a:schemeClr val="bg1"/>
              </a:solidFill>
              <a:latin typeface="Garamond" panose="02020404030301010803" pitchFamily="18" charset="0"/>
            </a:endParaRPr>
          </a:p>
          <a:p>
            <a:pPr lvl="2">
              <a:buFont typeface="Wingdings" panose="05000000000000000000" pitchFamily="2" charset="2"/>
              <a:buChar char="§"/>
            </a:pPr>
            <a:r>
              <a:rPr lang="en-US" sz="2800" dirty="0" smtClean="0">
                <a:solidFill>
                  <a:schemeClr val="bg1"/>
                </a:solidFill>
                <a:latin typeface="Garamond" panose="02020404030301010803" pitchFamily="18" charset="0"/>
              </a:rPr>
              <a:t>Completer-Finisher </a:t>
            </a:r>
            <a:r>
              <a:rPr lang="en-US" sz="2800" dirty="0">
                <a:solidFill>
                  <a:schemeClr val="bg1"/>
                </a:solidFill>
                <a:latin typeface="Garamond" panose="02020404030301010803" pitchFamily="18" charset="0"/>
              </a:rPr>
              <a:t>(CF)</a:t>
            </a:r>
            <a:endParaRPr lang="en-US" sz="2800" dirty="0">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657860" y="368301"/>
            <a:ext cx="510286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Action oriented roles. </a:t>
            </a:r>
            <a:r>
              <a:rPr lang="en-US" sz="4000" dirty="0">
                <a:solidFill>
                  <a:schemeClr val="bg1"/>
                </a:solidFill>
                <a:latin typeface="Colonna MT" panose="04020805060202030203" pitchFamily="82" charset="0"/>
              </a:rPr>
              <a:t>  </a:t>
            </a:r>
            <a:endParaRPr lang="en-US" sz="4000" dirty="0"/>
          </a:p>
        </p:txBody>
      </p:sp>
      <p:pic>
        <p:nvPicPr>
          <p:cNvPr id="8194" name="Picture 2" descr="Image result for belbin's team roles"/>
          <p:cNvPicPr>
            <a:picLocks noChangeAspect="1" noChangeArrowheads="1"/>
          </p:cNvPicPr>
          <p:nvPr/>
        </p:nvPicPr>
        <p:blipFill>
          <a:blip r:embed="rId3" cstate="print"/>
          <a:srcRect/>
          <a:stretch>
            <a:fillRect/>
          </a:stretch>
        </p:blipFill>
        <p:spPr bwMode="auto">
          <a:xfrm>
            <a:off x="5346611" y="2286000"/>
            <a:ext cx="6531103" cy="4022835"/>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57200" y="1582419"/>
            <a:ext cx="6278880" cy="3954463"/>
          </a:xfrm>
        </p:spPr>
        <p:txBody>
          <a:bodyPr/>
          <a:lstStyle/>
          <a:p>
            <a:pPr>
              <a:buNone/>
            </a:pPr>
            <a:r>
              <a:rPr lang="en-US" sz="3200" dirty="0" smtClean="0">
                <a:solidFill>
                  <a:schemeClr val="bg1"/>
                </a:solidFill>
                <a:latin typeface="Gabriola" pitchFamily="82" charset="0"/>
              </a:rPr>
              <a:t>People </a:t>
            </a:r>
            <a:r>
              <a:rPr lang="en-US" sz="3200" dirty="0">
                <a:solidFill>
                  <a:schemeClr val="bg1"/>
                </a:solidFill>
                <a:latin typeface="Gabriola" pitchFamily="82" charset="0"/>
              </a:rPr>
              <a:t>Oriented Roles include the </a:t>
            </a:r>
            <a:r>
              <a:rPr lang="en-US" sz="3200" dirty="0" smtClean="0">
                <a:solidFill>
                  <a:schemeClr val="bg1"/>
                </a:solidFill>
                <a:latin typeface="Gabriola" pitchFamily="82" charset="0"/>
              </a:rPr>
              <a:t>following;</a:t>
            </a:r>
          </a:p>
          <a:p>
            <a:pPr>
              <a:buNone/>
            </a:pPr>
            <a:endParaRPr lang="en-US" sz="3200" dirty="0" smtClean="0">
              <a:solidFill>
                <a:schemeClr val="bg1"/>
              </a:solidFill>
              <a:latin typeface="Gabriola" pitchFamily="82" charset="0"/>
            </a:endParaRPr>
          </a:p>
          <a:p>
            <a:pPr lvl="1">
              <a:buFont typeface="Wingdings" pitchFamily="2" charset="2"/>
              <a:buChar char="§"/>
            </a:pPr>
            <a:r>
              <a:rPr lang="en-US" sz="3200" dirty="0" smtClean="0">
                <a:solidFill>
                  <a:schemeClr val="bg1"/>
                </a:solidFill>
                <a:latin typeface="Gabriola" pitchFamily="82" charset="0"/>
              </a:rPr>
              <a:t>Coordinator </a:t>
            </a:r>
            <a:r>
              <a:rPr lang="en-US" sz="3200" dirty="0">
                <a:solidFill>
                  <a:schemeClr val="bg1"/>
                </a:solidFill>
                <a:latin typeface="Gabriola" pitchFamily="82" charset="0"/>
              </a:rPr>
              <a:t>(</a:t>
            </a:r>
            <a:r>
              <a:rPr lang="en-US" sz="3200" dirty="0" smtClean="0">
                <a:solidFill>
                  <a:schemeClr val="bg1"/>
                </a:solidFill>
                <a:latin typeface="Gabriola" pitchFamily="82" charset="0"/>
              </a:rPr>
              <a:t>CO)</a:t>
            </a:r>
          </a:p>
          <a:p>
            <a:pPr lvl="1">
              <a:buFont typeface="Wingdings" pitchFamily="2" charset="2"/>
              <a:buChar char="§"/>
            </a:pPr>
            <a:endParaRPr lang="en-US" sz="3200" dirty="0" smtClean="0">
              <a:solidFill>
                <a:schemeClr val="bg1"/>
              </a:solidFill>
              <a:latin typeface="Gabriola" pitchFamily="82" charset="0"/>
            </a:endParaRPr>
          </a:p>
          <a:p>
            <a:pPr lvl="1">
              <a:buFont typeface="Wingdings" pitchFamily="2" charset="2"/>
              <a:buChar char="§"/>
            </a:pPr>
            <a:r>
              <a:rPr lang="en-US" sz="3200" dirty="0" smtClean="0">
                <a:solidFill>
                  <a:schemeClr val="bg1"/>
                </a:solidFill>
                <a:latin typeface="Gabriola" pitchFamily="82" charset="0"/>
              </a:rPr>
              <a:t>Team </a:t>
            </a:r>
            <a:r>
              <a:rPr lang="en-US" sz="3200" dirty="0">
                <a:solidFill>
                  <a:schemeClr val="bg1"/>
                </a:solidFill>
                <a:latin typeface="Gabriola" pitchFamily="82" charset="0"/>
              </a:rPr>
              <a:t>Worker (</a:t>
            </a:r>
            <a:r>
              <a:rPr lang="en-US" sz="3200" dirty="0" smtClean="0">
                <a:solidFill>
                  <a:schemeClr val="bg1"/>
                </a:solidFill>
                <a:latin typeface="Gabriola" pitchFamily="82" charset="0"/>
              </a:rPr>
              <a:t>TW)</a:t>
            </a:r>
          </a:p>
          <a:p>
            <a:pPr lvl="1">
              <a:buFont typeface="Wingdings" pitchFamily="2" charset="2"/>
              <a:buChar char="§"/>
            </a:pPr>
            <a:endParaRPr lang="en-US" sz="3200" dirty="0" smtClean="0">
              <a:solidFill>
                <a:schemeClr val="bg1"/>
              </a:solidFill>
              <a:latin typeface="Gabriola" pitchFamily="82" charset="0"/>
            </a:endParaRPr>
          </a:p>
          <a:p>
            <a:pPr lvl="1">
              <a:buFont typeface="Wingdings" pitchFamily="2" charset="2"/>
              <a:buChar char="§"/>
            </a:pPr>
            <a:r>
              <a:rPr lang="en-US" sz="3200" dirty="0" smtClean="0">
                <a:solidFill>
                  <a:schemeClr val="bg1"/>
                </a:solidFill>
                <a:latin typeface="Gabriola" pitchFamily="82" charset="0"/>
              </a:rPr>
              <a:t>Resource </a:t>
            </a:r>
            <a:r>
              <a:rPr lang="en-US" sz="3200" dirty="0">
                <a:solidFill>
                  <a:schemeClr val="bg1"/>
                </a:solidFill>
                <a:latin typeface="Gabriola" pitchFamily="82" charset="0"/>
              </a:rPr>
              <a:t>Investigator (RI)</a:t>
            </a:r>
          </a:p>
          <a:p>
            <a:pPr>
              <a:buFont typeface="Wingdings" pitchFamily="2" charset="2"/>
              <a:buChar char="§"/>
            </a:pPr>
            <a:endParaRPr lang="en-US" dirty="0">
              <a:solidFill>
                <a:schemeClr val="bg1"/>
              </a:solidFill>
              <a:latin typeface="Gabriola" pitchFamily="82" charset="0"/>
            </a:endParaRPr>
          </a:p>
          <a:p>
            <a:pPr>
              <a:buNone/>
            </a:pPr>
            <a:endParaRPr lang="en-US" dirty="0">
              <a:latin typeface="Gabriola" pitchFamily="82" charset="0"/>
            </a:endParaRPr>
          </a:p>
          <a:p>
            <a:pPr>
              <a:buFont typeface="Wingdings" panose="05000000000000000000" pitchFamily="2" charset="2"/>
              <a:buChar char="§"/>
            </a:pPr>
            <a:endParaRPr lang="en-US" dirty="0">
              <a:latin typeface="Gabriola" pitchFamily="82" charset="0"/>
            </a:endParaRPr>
          </a:p>
          <a:p>
            <a:pPr>
              <a:buFont typeface="Wingdings" panose="05000000000000000000" pitchFamily="2" charset="2"/>
              <a:buChar char="§"/>
            </a:pPr>
            <a:endParaRPr lang="en-US" dirty="0">
              <a:latin typeface="Garamond" panose="02020404030301010803" pitchFamily="18" charset="0"/>
            </a:endParaRPr>
          </a:p>
          <a:p>
            <a:pPr>
              <a:buFont typeface="Wingdings" panose="05000000000000000000" pitchFamily="2" charset="2"/>
              <a:buChar char="§"/>
            </a:pPr>
            <a:endParaRPr lang="en-US" dirty="0"/>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520700" y="353061"/>
            <a:ext cx="469138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People Oriented Roles    </a:t>
            </a:r>
            <a:endParaRPr lang="en-US" sz="4000" dirty="0">
              <a:solidFill>
                <a:srgbClr val="C00000"/>
              </a:solidFill>
            </a:endParaRPr>
          </a:p>
        </p:txBody>
      </p:sp>
      <p:pic>
        <p:nvPicPr>
          <p:cNvPr id="6146" name="Picture 2" descr="Image result for belbin's team roles people oriented"/>
          <p:cNvPicPr>
            <a:picLocks noChangeAspect="1" noChangeArrowheads="1"/>
          </p:cNvPicPr>
          <p:nvPr/>
        </p:nvPicPr>
        <p:blipFill>
          <a:blip r:embed="rId3" cstate="print"/>
          <a:srcRect l="14908" t="16314" r="18349" b="5455"/>
          <a:stretch>
            <a:fillRect/>
          </a:stretch>
        </p:blipFill>
        <p:spPr bwMode="auto">
          <a:xfrm>
            <a:off x="5394960" y="2514600"/>
            <a:ext cx="6294120" cy="3801306"/>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17286" y="1664063"/>
            <a:ext cx="6318794" cy="3796620"/>
          </a:xfrm>
        </p:spPr>
        <p:txBody>
          <a:bodyPr>
            <a:normAutofit/>
          </a:bodyPr>
          <a:lstStyle/>
          <a:p>
            <a:pPr>
              <a:buNone/>
            </a:pPr>
            <a:r>
              <a:rPr lang="en-US" dirty="0" smtClean="0">
                <a:solidFill>
                  <a:schemeClr val="bg1"/>
                </a:solidFill>
                <a:latin typeface="Garamond" panose="02020404030301010803" pitchFamily="18" charset="0"/>
              </a:rPr>
              <a:t>Thought </a:t>
            </a:r>
            <a:r>
              <a:rPr lang="en-US" dirty="0">
                <a:solidFill>
                  <a:schemeClr val="bg1"/>
                </a:solidFill>
                <a:latin typeface="Garamond" panose="02020404030301010803" pitchFamily="18" charset="0"/>
              </a:rPr>
              <a:t>oriented roles </a:t>
            </a:r>
            <a:r>
              <a:rPr lang="en-US" dirty="0" smtClean="0">
                <a:solidFill>
                  <a:schemeClr val="bg1"/>
                </a:solidFill>
                <a:latin typeface="Garamond" panose="02020404030301010803" pitchFamily="18" charset="0"/>
              </a:rPr>
              <a:t>entails;</a:t>
            </a:r>
          </a:p>
          <a:p>
            <a:pPr>
              <a:buNone/>
            </a:pPr>
            <a:endParaRPr lang="en-US" dirty="0" smtClean="0">
              <a:solidFill>
                <a:schemeClr val="bg1"/>
              </a:solidFill>
              <a:latin typeface="Garamond" panose="02020404030301010803" pitchFamily="18" charset="0"/>
            </a:endParaRPr>
          </a:p>
          <a:p>
            <a:pPr lvl="2">
              <a:buFont typeface="Wingdings" pitchFamily="2" charset="2"/>
              <a:buChar char="§"/>
            </a:pPr>
            <a:r>
              <a:rPr lang="en-US" sz="2800" dirty="0" smtClean="0">
                <a:solidFill>
                  <a:schemeClr val="bg1"/>
                </a:solidFill>
                <a:latin typeface="Garamond" panose="02020404030301010803" pitchFamily="18" charset="0"/>
              </a:rPr>
              <a:t>Plant </a:t>
            </a:r>
            <a:r>
              <a:rPr lang="en-US" sz="2800" dirty="0">
                <a:solidFill>
                  <a:schemeClr val="bg1"/>
                </a:solidFill>
                <a:latin typeface="Garamond" panose="02020404030301010803" pitchFamily="18" charset="0"/>
              </a:rPr>
              <a:t>(</a:t>
            </a:r>
            <a:r>
              <a:rPr lang="en-US" sz="2800" dirty="0" smtClean="0">
                <a:solidFill>
                  <a:schemeClr val="bg1"/>
                </a:solidFill>
                <a:latin typeface="Garamond" panose="02020404030301010803" pitchFamily="18" charset="0"/>
              </a:rPr>
              <a:t>PL)</a:t>
            </a:r>
          </a:p>
          <a:p>
            <a:pPr>
              <a:buFont typeface="Wingdings" pitchFamily="2" charset="2"/>
              <a:buChar char="§"/>
            </a:pPr>
            <a:endParaRPr lang="en-US" dirty="0" smtClean="0">
              <a:solidFill>
                <a:schemeClr val="bg1"/>
              </a:solidFill>
              <a:latin typeface="Garamond" panose="02020404030301010803" pitchFamily="18" charset="0"/>
            </a:endParaRPr>
          </a:p>
          <a:p>
            <a:pPr lvl="2">
              <a:buFont typeface="Wingdings" pitchFamily="2" charset="2"/>
              <a:buChar char="§"/>
            </a:pPr>
            <a:r>
              <a:rPr lang="en-US" sz="2800" dirty="0" smtClean="0">
                <a:solidFill>
                  <a:schemeClr val="bg1"/>
                </a:solidFill>
                <a:latin typeface="Garamond" panose="02020404030301010803" pitchFamily="18" charset="0"/>
              </a:rPr>
              <a:t>Monitor-Evaluator </a:t>
            </a:r>
            <a:r>
              <a:rPr lang="en-US" sz="2800" dirty="0">
                <a:solidFill>
                  <a:schemeClr val="bg1"/>
                </a:solidFill>
                <a:latin typeface="Garamond" panose="02020404030301010803" pitchFamily="18" charset="0"/>
              </a:rPr>
              <a:t>(</a:t>
            </a:r>
            <a:r>
              <a:rPr lang="en-US" sz="2800" dirty="0" smtClean="0">
                <a:solidFill>
                  <a:schemeClr val="bg1"/>
                </a:solidFill>
                <a:latin typeface="Garamond" panose="02020404030301010803" pitchFamily="18" charset="0"/>
              </a:rPr>
              <a:t>ME)</a:t>
            </a:r>
          </a:p>
          <a:p>
            <a:pPr>
              <a:buFont typeface="Wingdings" pitchFamily="2" charset="2"/>
              <a:buChar char="§"/>
            </a:pPr>
            <a:endParaRPr lang="en-US" dirty="0" smtClean="0">
              <a:solidFill>
                <a:schemeClr val="bg1"/>
              </a:solidFill>
              <a:latin typeface="Garamond" panose="02020404030301010803" pitchFamily="18" charset="0"/>
            </a:endParaRPr>
          </a:p>
          <a:p>
            <a:pPr lvl="2">
              <a:buFont typeface="Wingdings" pitchFamily="2" charset="2"/>
              <a:buChar char="§"/>
            </a:pPr>
            <a:r>
              <a:rPr lang="en-US" sz="2800" dirty="0" smtClean="0">
                <a:solidFill>
                  <a:schemeClr val="bg1"/>
                </a:solidFill>
                <a:latin typeface="Garamond" panose="02020404030301010803" pitchFamily="18" charset="0"/>
              </a:rPr>
              <a:t>Specialist </a:t>
            </a:r>
            <a:r>
              <a:rPr lang="en-US" sz="2800" dirty="0">
                <a:solidFill>
                  <a:schemeClr val="bg1"/>
                </a:solidFill>
                <a:latin typeface="Garamond" panose="02020404030301010803" pitchFamily="18" charset="0"/>
              </a:rPr>
              <a:t>(SP)</a:t>
            </a:r>
            <a:endParaRPr lang="en-US" sz="2800" dirty="0">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596900" y="398780"/>
            <a:ext cx="46609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Thought oriented roles    </a:t>
            </a:r>
            <a:endParaRPr lang="en-US" sz="4000" dirty="0">
              <a:solidFill>
                <a:srgbClr val="C00000"/>
              </a:solidFill>
            </a:endParaRPr>
          </a:p>
        </p:txBody>
      </p:sp>
      <p:pic>
        <p:nvPicPr>
          <p:cNvPr id="4098" name="Picture 2" descr="Image result for belbin's team roles thought oriented"/>
          <p:cNvPicPr>
            <a:picLocks noChangeAspect="1" noChangeArrowheads="1"/>
          </p:cNvPicPr>
          <p:nvPr/>
        </p:nvPicPr>
        <p:blipFill>
          <a:blip r:embed="rId3" cstate="print"/>
          <a:srcRect l="16404" t="16819" r="11910" b="5505"/>
          <a:stretch>
            <a:fillRect/>
          </a:stretch>
        </p:blipFill>
        <p:spPr bwMode="auto">
          <a:xfrm>
            <a:off x="6111240" y="2331720"/>
            <a:ext cx="5379720" cy="387096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341086" y="1797018"/>
            <a:ext cx="7415548" cy="3796620"/>
          </a:xfrm>
        </p:spPr>
        <p:txBody>
          <a:bodyPr>
            <a:noAutofit/>
          </a:bodyPr>
          <a:lstStyle/>
          <a:p>
            <a:pPr>
              <a:buFont typeface="Wingdings" panose="05000000000000000000" pitchFamily="2" charset="2"/>
              <a:buChar char="§"/>
            </a:pPr>
            <a:r>
              <a:rPr lang="en-US" sz="2400" dirty="0">
                <a:solidFill>
                  <a:schemeClr val="bg1"/>
                </a:solidFill>
                <a:latin typeface="Garamond" panose="02020404030301010803" pitchFamily="18" charset="0"/>
              </a:rPr>
              <a:t> The weaknesses and strengths can be determined by </a:t>
            </a:r>
            <a:r>
              <a:rPr lang="en-US" sz="2400" dirty="0" err="1">
                <a:solidFill>
                  <a:schemeClr val="bg1"/>
                </a:solidFill>
                <a:latin typeface="Garamond" panose="02020404030301010803" pitchFamily="18" charset="0"/>
              </a:rPr>
              <a:t>Belbin’s</a:t>
            </a:r>
            <a:r>
              <a:rPr lang="en-US" sz="2400" dirty="0">
                <a:solidFill>
                  <a:schemeClr val="bg1"/>
                </a:solidFill>
                <a:latin typeface="Garamond" panose="02020404030301010803" pitchFamily="18" charset="0"/>
              </a:rPr>
              <a:t> Team Roles. </a:t>
            </a:r>
            <a:endParaRPr lang="en-US" sz="2400" dirty="0" smtClean="0">
              <a:solidFill>
                <a:schemeClr val="bg1"/>
              </a:solidFill>
              <a:latin typeface="Garamond" panose="02020404030301010803" pitchFamily="18" charset="0"/>
            </a:endParaRPr>
          </a:p>
          <a:p>
            <a:pPr>
              <a:buFont typeface="Wingdings" panose="05000000000000000000" pitchFamily="2" charset="2"/>
              <a:buChar char="§"/>
            </a:pPr>
            <a:endParaRPr lang="en-US" sz="2400" dirty="0">
              <a:solidFill>
                <a:schemeClr val="bg1"/>
              </a:solidFill>
              <a:latin typeface="Garamond" panose="02020404030301010803" pitchFamily="18" charset="0"/>
            </a:endParaRPr>
          </a:p>
          <a:p>
            <a:pPr>
              <a:buFont typeface="Wingdings" panose="05000000000000000000" pitchFamily="2" charset="2"/>
              <a:buChar char="§"/>
            </a:pPr>
            <a:r>
              <a:rPr lang="en-US" sz="2400" dirty="0">
                <a:solidFill>
                  <a:schemeClr val="bg1"/>
                </a:solidFill>
                <a:latin typeface="Garamond" panose="02020404030301010803" pitchFamily="18" charset="0"/>
              </a:rPr>
              <a:t>Appreciation of everyone’s contributions can be achieved. </a:t>
            </a:r>
            <a:endParaRPr lang="en-US" sz="2400" dirty="0" smtClean="0">
              <a:solidFill>
                <a:schemeClr val="bg1"/>
              </a:solidFill>
              <a:latin typeface="Garamond" panose="02020404030301010803" pitchFamily="18" charset="0"/>
            </a:endParaRPr>
          </a:p>
          <a:p>
            <a:pPr>
              <a:buFont typeface="Wingdings" panose="05000000000000000000" pitchFamily="2" charset="2"/>
              <a:buChar char="§"/>
            </a:pPr>
            <a:endParaRPr lang="en-US" sz="2400" dirty="0">
              <a:solidFill>
                <a:schemeClr val="bg1"/>
              </a:solidFill>
              <a:latin typeface="Garamond" panose="02020404030301010803" pitchFamily="18" charset="0"/>
            </a:endParaRPr>
          </a:p>
          <a:p>
            <a:pPr>
              <a:buFont typeface="Wingdings" panose="05000000000000000000" pitchFamily="2" charset="2"/>
              <a:buChar char="§"/>
            </a:pPr>
            <a:r>
              <a:rPr lang="en-US" sz="2400" dirty="0">
                <a:solidFill>
                  <a:schemeClr val="bg1"/>
                </a:solidFill>
                <a:latin typeface="Garamond" panose="02020404030301010803" pitchFamily="18" charset="0"/>
              </a:rPr>
              <a:t>Conflict between the members and the team leader can be </a:t>
            </a:r>
            <a:r>
              <a:rPr lang="en-US" sz="2400" dirty="0" smtClean="0">
                <a:solidFill>
                  <a:schemeClr val="bg1"/>
                </a:solidFill>
                <a:latin typeface="Garamond" panose="02020404030301010803" pitchFamily="18" charset="0"/>
              </a:rPr>
              <a:t>overcome</a:t>
            </a:r>
            <a:r>
              <a:rPr lang="en-US" sz="2400" dirty="0">
                <a:solidFill>
                  <a:schemeClr val="bg1"/>
                </a:solidFill>
                <a:latin typeface="Garamond" panose="02020404030301010803" pitchFamily="18" charset="0"/>
              </a:rPr>
              <a:t>. </a:t>
            </a:r>
            <a:endParaRPr lang="en-US" sz="2400"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867541" y="407714"/>
            <a:ext cx="3530600" cy="1323439"/>
          </a:xfrm>
          <a:prstGeom prst="rect">
            <a:avLst/>
          </a:prstGeom>
          <a:noFill/>
        </p:spPr>
        <p:txBody>
          <a:bodyPr wrap="square" rtlCol="0">
            <a:spAutoFit/>
          </a:bodyPr>
          <a:lstStyle/>
          <a:p>
            <a:r>
              <a:rPr lang="en-US" sz="4000" dirty="0">
                <a:solidFill>
                  <a:srgbClr val="C00000"/>
                </a:solidFill>
                <a:latin typeface="Colonna MT" panose="04020805060202030203" pitchFamily="82" charset="0"/>
              </a:rPr>
              <a:t>How to use the tool     </a:t>
            </a:r>
            <a:endParaRPr lang="en-US" sz="4000" dirty="0">
              <a:solidFill>
                <a:srgbClr val="C00000"/>
              </a:solidFill>
            </a:endParaRPr>
          </a:p>
        </p:txBody>
      </p:sp>
      <p:pic>
        <p:nvPicPr>
          <p:cNvPr id="54274" name="Picture 2" descr="Image result for belbin's team roles steps"/>
          <p:cNvPicPr>
            <a:picLocks noChangeAspect="1" noChangeArrowheads="1"/>
          </p:cNvPicPr>
          <p:nvPr/>
        </p:nvPicPr>
        <p:blipFill>
          <a:blip r:embed="rId3" cstate="print"/>
          <a:srcRect/>
          <a:stretch>
            <a:fillRect/>
          </a:stretch>
        </p:blipFill>
        <p:spPr bwMode="auto">
          <a:xfrm>
            <a:off x="7788166" y="2301240"/>
            <a:ext cx="4952474" cy="4779419"/>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47766" y="1328782"/>
            <a:ext cx="6318794" cy="4492897"/>
          </a:xfrm>
        </p:spPr>
        <p:txBody>
          <a:bodyPr>
            <a:normAutofit lnSpcReduction="10000"/>
          </a:bodyPr>
          <a:lstStyle/>
          <a:p>
            <a:pPr>
              <a:buFont typeface="Wingdings" panose="05000000000000000000" pitchFamily="2" charset="2"/>
              <a:buChar char="§"/>
            </a:pPr>
            <a:r>
              <a:rPr lang="en-US" dirty="0">
                <a:solidFill>
                  <a:schemeClr val="bg1"/>
                </a:solidFill>
                <a:latin typeface="Garamond" panose="02020404030301010803" pitchFamily="18" charset="0"/>
              </a:rPr>
              <a:t> Depending on the size of the group, division can be mandatory.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 A circle is then drawn and split into nine sections.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 Areas of strengths are then  highlighted.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 Basing on the findings, each member has to come up with 3 action points.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642620" y="398780"/>
            <a:ext cx="35306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Cont…    </a:t>
            </a:r>
            <a:endParaRPr lang="en-US" sz="4000" dirty="0">
              <a:solidFill>
                <a:srgbClr val="C00000"/>
              </a:solidFill>
            </a:endParaRPr>
          </a:p>
        </p:txBody>
      </p:sp>
      <p:pic>
        <p:nvPicPr>
          <p:cNvPr id="56322" name="Picture 2" descr="Image result for large team of business workers"/>
          <p:cNvPicPr>
            <a:picLocks noChangeAspect="1" noChangeArrowheads="1"/>
          </p:cNvPicPr>
          <p:nvPr/>
        </p:nvPicPr>
        <p:blipFill>
          <a:blip r:embed="rId3" cstate="print"/>
          <a:srcRect/>
          <a:stretch>
            <a:fillRect/>
          </a:stretch>
        </p:blipFill>
        <p:spPr bwMode="auto">
          <a:xfrm>
            <a:off x="6873240" y="3963786"/>
            <a:ext cx="4979034" cy="2541788"/>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32526" y="1356360"/>
            <a:ext cx="7416074" cy="4892039"/>
          </a:xfrm>
        </p:spPr>
        <p:txBody>
          <a:bodyPr>
            <a:normAutofit lnSpcReduction="10000"/>
          </a:bodyPr>
          <a:lstStyle/>
          <a:p>
            <a:pPr>
              <a:buNone/>
            </a:pPr>
            <a:r>
              <a:rPr lang="en-US" dirty="0" smtClean="0">
                <a:solidFill>
                  <a:schemeClr val="bg1"/>
                </a:solidFill>
                <a:latin typeface="Garamond" panose="02020404030301010803" pitchFamily="18" charset="0"/>
              </a:rPr>
              <a:t>After </a:t>
            </a:r>
            <a:r>
              <a:rPr lang="en-US" dirty="0">
                <a:solidFill>
                  <a:schemeClr val="bg1"/>
                </a:solidFill>
                <a:latin typeface="Garamond" panose="02020404030301010803" pitchFamily="18" charset="0"/>
              </a:rPr>
              <a:t>undertaking </a:t>
            </a:r>
            <a:r>
              <a:rPr lang="en-US" dirty="0" err="1">
                <a:solidFill>
                  <a:schemeClr val="bg1"/>
                </a:solidFill>
                <a:latin typeface="Garamond" panose="02020404030301010803" pitchFamily="18" charset="0"/>
              </a:rPr>
              <a:t>Belbin’s</a:t>
            </a:r>
            <a:r>
              <a:rPr lang="en-US" dirty="0">
                <a:solidFill>
                  <a:schemeClr val="bg1"/>
                </a:solidFill>
                <a:latin typeface="Garamond" panose="02020404030301010803" pitchFamily="18" charset="0"/>
              </a:rPr>
              <a:t> test the following </a:t>
            </a:r>
            <a:r>
              <a:rPr lang="en-US" dirty="0" smtClean="0">
                <a:solidFill>
                  <a:schemeClr val="bg1"/>
                </a:solidFill>
                <a:latin typeface="Garamond" panose="02020404030301010803" pitchFamily="18" charset="0"/>
              </a:rPr>
              <a:t>result was </a:t>
            </a:r>
            <a:r>
              <a:rPr lang="en-US" dirty="0">
                <a:solidFill>
                  <a:schemeClr val="bg1"/>
                </a:solidFill>
                <a:latin typeface="Garamond" panose="02020404030301010803" pitchFamily="18" charset="0"/>
              </a:rPr>
              <a:t>obtained</a:t>
            </a:r>
            <a:r>
              <a:rPr lang="en-US" dirty="0" smtClean="0">
                <a:solidFill>
                  <a:schemeClr val="bg1"/>
                </a:solidFill>
                <a:latin typeface="Garamond" panose="02020404030301010803" pitchFamily="18" charset="0"/>
              </a:rPr>
              <a:t>;</a:t>
            </a:r>
          </a:p>
          <a:p>
            <a:pPr>
              <a:buNone/>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 </a:t>
            </a:r>
            <a:r>
              <a:rPr lang="en-US" dirty="0" err="1" smtClean="0">
                <a:solidFill>
                  <a:schemeClr val="bg1"/>
                </a:solidFill>
                <a:latin typeface="Garamond" panose="02020404030301010803" pitchFamily="18" charset="0"/>
              </a:rPr>
              <a:t>Imtiaz</a:t>
            </a:r>
            <a:r>
              <a:rPr lang="en-US" dirty="0" smtClean="0">
                <a:solidFill>
                  <a:schemeClr val="bg1"/>
                </a:solidFill>
                <a:latin typeface="Garamond" panose="02020404030301010803" pitchFamily="18" charset="0"/>
              </a:rPr>
              <a:t> is a </a:t>
            </a:r>
            <a:r>
              <a:rPr lang="en-US" dirty="0">
                <a:solidFill>
                  <a:schemeClr val="bg1"/>
                </a:solidFill>
                <a:latin typeface="Garamond" panose="02020404030301010803" pitchFamily="18" charset="0"/>
              </a:rPr>
              <a:t>team worker and resource investigator.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err="1" smtClean="0">
                <a:solidFill>
                  <a:schemeClr val="bg1"/>
                </a:solidFill>
                <a:latin typeface="Garamond" panose="02020404030301010803" pitchFamily="18" charset="0"/>
              </a:rPr>
              <a:t>Raju</a:t>
            </a:r>
            <a:r>
              <a:rPr lang="en-US" dirty="0" smtClean="0">
                <a:solidFill>
                  <a:schemeClr val="bg1"/>
                </a:solidFill>
                <a:latin typeface="Garamond" panose="02020404030301010803" pitchFamily="18" charset="0"/>
              </a:rPr>
              <a:t> </a:t>
            </a:r>
            <a:r>
              <a:rPr lang="en-US" dirty="0">
                <a:solidFill>
                  <a:schemeClr val="bg1"/>
                </a:solidFill>
                <a:latin typeface="Garamond" panose="02020404030301010803" pitchFamily="18" charset="0"/>
              </a:rPr>
              <a:t>is an implementer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Russell  is the coordinator and shaper.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err="1" smtClean="0">
                <a:solidFill>
                  <a:schemeClr val="bg1"/>
                </a:solidFill>
                <a:latin typeface="Garamond" panose="02020404030301010803" pitchFamily="18" charset="0"/>
              </a:rPr>
              <a:t>Shumon</a:t>
            </a:r>
            <a:r>
              <a:rPr lang="en-US" dirty="0" smtClean="0">
                <a:solidFill>
                  <a:schemeClr val="bg1"/>
                </a:solidFill>
                <a:latin typeface="Garamond" panose="02020404030301010803" pitchFamily="18" charset="0"/>
              </a:rPr>
              <a:t> </a:t>
            </a:r>
            <a:r>
              <a:rPr lang="en-US" dirty="0">
                <a:solidFill>
                  <a:schemeClr val="bg1"/>
                </a:solidFill>
                <a:latin typeface="Garamond" panose="02020404030301010803" pitchFamily="18" charset="0"/>
              </a:rPr>
              <a:t>is the completer-finisher. </a:t>
            </a:r>
          </a:p>
          <a:p>
            <a:pPr>
              <a:buFont typeface="Wingdings" panose="05000000000000000000" pitchFamily="2" charset="2"/>
              <a:buChar char="§"/>
            </a:pPr>
            <a:endParaRPr lang="en-US" dirty="0">
              <a:solidFill>
                <a:schemeClr val="bg1"/>
              </a:solidFill>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612140" y="307340"/>
            <a:ext cx="3530600" cy="1323439"/>
          </a:xfrm>
          <a:prstGeom prst="rect">
            <a:avLst/>
          </a:prstGeom>
          <a:noFill/>
        </p:spPr>
        <p:txBody>
          <a:bodyPr wrap="square" rtlCol="0">
            <a:spAutoFit/>
          </a:bodyPr>
          <a:lstStyle/>
          <a:p>
            <a:r>
              <a:rPr lang="en-US" sz="4000" dirty="0" err="1">
                <a:solidFill>
                  <a:srgbClr val="C00000"/>
                </a:solidFill>
                <a:latin typeface="Colonna MT" panose="04020805060202030203" pitchFamily="82" charset="0"/>
              </a:rPr>
              <a:t>Belbin’s</a:t>
            </a:r>
            <a:r>
              <a:rPr lang="en-US" sz="4000" dirty="0">
                <a:solidFill>
                  <a:srgbClr val="C00000"/>
                </a:solidFill>
                <a:latin typeface="Colonna MT" panose="04020805060202030203" pitchFamily="82" charset="0"/>
              </a:rPr>
              <a:t> test result     </a:t>
            </a:r>
            <a:endParaRPr lang="en-US" sz="4000" dirty="0">
              <a:solidFill>
                <a:srgbClr val="C00000"/>
              </a:solidFill>
            </a:endParaRPr>
          </a:p>
        </p:txBody>
      </p:sp>
      <p:pic>
        <p:nvPicPr>
          <p:cNvPr id="48130" name="Picture 2" descr="Image result for large team of business workers"/>
          <p:cNvPicPr>
            <a:picLocks noChangeAspect="1" noChangeArrowheads="1"/>
          </p:cNvPicPr>
          <p:nvPr/>
        </p:nvPicPr>
        <p:blipFill>
          <a:blip r:embed="rId3" cstate="print"/>
          <a:srcRect/>
          <a:stretch>
            <a:fillRect/>
          </a:stretch>
        </p:blipFill>
        <p:spPr bwMode="auto">
          <a:xfrm>
            <a:off x="7835900" y="3835400"/>
            <a:ext cx="3857625" cy="258445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rgbClr val="FF0000"/>
                </a:solidFill>
                <a:latin typeface="Ink Free" pitchFamily="66" charset="0"/>
              </a:rPr>
              <a:t>Effective communication</a:t>
            </a:r>
            <a:endParaRPr lang="en-GB" sz="3600" dirty="0">
              <a:solidFill>
                <a:srgbClr val="FF0000"/>
              </a:solidFill>
              <a:latin typeface="Ink Free" pitchFamily="66" charset="0"/>
            </a:endParaRPr>
          </a:p>
        </p:txBody>
      </p:sp>
      <p:sp>
        <p:nvSpPr>
          <p:cNvPr id="3" name="Content Placeholder 2"/>
          <p:cNvSpPr>
            <a:spLocks noGrp="1"/>
          </p:cNvSpPr>
          <p:nvPr>
            <p:ph sz="half" idx="1"/>
          </p:nvPr>
        </p:nvSpPr>
        <p:spPr>
          <a:xfrm>
            <a:off x="548640" y="1825625"/>
            <a:ext cx="5455920" cy="4351338"/>
          </a:xfrm>
        </p:spPr>
        <p:txBody>
          <a:bodyPr>
            <a:normAutofit fontScale="77500" lnSpcReduction="20000"/>
          </a:bodyPr>
          <a:lstStyle/>
          <a:p>
            <a:pPr>
              <a:buNone/>
            </a:pPr>
            <a:r>
              <a:rPr lang="en-GB" sz="2900" dirty="0" smtClean="0">
                <a:solidFill>
                  <a:schemeClr val="bg1"/>
                </a:solidFill>
              </a:rPr>
              <a:t>For effective team communication each  persons in the team should:</a:t>
            </a:r>
          </a:p>
          <a:p>
            <a:pPr>
              <a:buFont typeface="Wingdings" pitchFamily="2" charset="2"/>
              <a:buChar char="v"/>
            </a:pPr>
            <a:endParaRPr lang="en-GB" sz="2900" dirty="0" smtClean="0">
              <a:solidFill>
                <a:schemeClr val="bg1"/>
              </a:solidFill>
            </a:endParaRPr>
          </a:p>
          <a:p>
            <a:pPr>
              <a:buNone/>
            </a:pPr>
            <a:endParaRPr lang="en-GB" sz="2900" dirty="0" smtClean="0">
              <a:solidFill>
                <a:schemeClr val="bg1"/>
              </a:solidFill>
            </a:endParaRPr>
          </a:p>
          <a:p>
            <a:pPr>
              <a:buNone/>
            </a:pPr>
            <a:endParaRPr lang="en-GB" sz="2900" dirty="0" smtClean="0">
              <a:solidFill>
                <a:schemeClr val="bg1"/>
              </a:solidFill>
            </a:endParaRPr>
          </a:p>
          <a:p>
            <a:pPr marL="342900" indent="-342900">
              <a:buFont typeface="Wingdings" panose="05000000000000000000" pitchFamily="2" charset="2"/>
              <a:buChar char="v"/>
            </a:pPr>
            <a:r>
              <a:rPr lang="en-GB" sz="2900" dirty="0" smtClean="0">
                <a:solidFill>
                  <a:schemeClr val="bg1"/>
                </a:solidFill>
              </a:rPr>
              <a:t>Ensure that the message is clear to avoid any misunderstandings. </a:t>
            </a:r>
          </a:p>
          <a:p>
            <a:pPr marL="342900" indent="-342900">
              <a:buFont typeface="Wingdings" panose="05000000000000000000" pitchFamily="2" charset="2"/>
              <a:buChar char="v"/>
            </a:pPr>
            <a:endParaRPr lang="en-GB" sz="2900" dirty="0" smtClean="0">
              <a:solidFill>
                <a:schemeClr val="bg1"/>
              </a:solidFill>
            </a:endParaRPr>
          </a:p>
          <a:p>
            <a:pPr marL="342900" indent="-342900">
              <a:buFont typeface="Wingdings" panose="05000000000000000000" pitchFamily="2" charset="2"/>
              <a:buChar char="v"/>
            </a:pPr>
            <a:endParaRPr lang="en-GB" sz="2900" dirty="0" smtClean="0">
              <a:solidFill>
                <a:schemeClr val="bg1"/>
              </a:solidFill>
            </a:endParaRPr>
          </a:p>
          <a:p>
            <a:pPr marL="342900" indent="-342900">
              <a:buFont typeface="Wingdings" panose="05000000000000000000" pitchFamily="2" charset="2"/>
              <a:buChar char="v"/>
            </a:pPr>
            <a:endParaRPr lang="en-GB" sz="2900" dirty="0" smtClean="0">
              <a:solidFill>
                <a:schemeClr val="bg1"/>
              </a:solidFill>
            </a:endParaRPr>
          </a:p>
          <a:p>
            <a:pPr marL="342900" indent="-342900">
              <a:buFont typeface="Wingdings" panose="05000000000000000000" pitchFamily="2" charset="2"/>
              <a:buChar char="v"/>
            </a:pPr>
            <a:endParaRPr lang="en-GB" sz="2900" dirty="0" smtClean="0">
              <a:solidFill>
                <a:schemeClr val="bg1"/>
              </a:solidFill>
            </a:endParaRPr>
          </a:p>
          <a:p>
            <a:pPr marL="342900" indent="-342900">
              <a:buFont typeface="Wingdings" panose="05000000000000000000" pitchFamily="2" charset="2"/>
              <a:buChar char="v"/>
            </a:pPr>
            <a:r>
              <a:rPr lang="en-GB" sz="2900" dirty="0" smtClean="0">
                <a:solidFill>
                  <a:schemeClr val="bg1"/>
                </a:solidFill>
              </a:rPr>
              <a:t>Active listening is the crucial.</a:t>
            </a:r>
          </a:p>
          <a:p>
            <a:pPr>
              <a:buFont typeface="Wingdings" pitchFamily="2" charset="2"/>
              <a:buChar char="v"/>
            </a:pPr>
            <a:endParaRPr lang="en-GB" sz="2400" dirty="0" smtClean="0"/>
          </a:p>
        </p:txBody>
      </p:sp>
      <p:sp>
        <p:nvSpPr>
          <p:cNvPr id="4" name="Content Placeholder 3"/>
          <p:cNvSpPr>
            <a:spLocks noGrp="1"/>
          </p:cNvSpPr>
          <p:nvPr>
            <p:ph sz="half" idx="2"/>
          </p:nvPr>
        </p:nvSpPr>
        <p:spPr>
          <a:xfrm>
            <a:off x="6362700" y="2190750"/>
            <a:ext cx="5829300" cy="4381500"/>
          </a:xfrm>
        </p:spPr>
        <p:txBody>
          <a:bodyPr>
            <a:noAutofit/>
          </a:bodyPr>
          <a:lstStyle/>
          <a:p>
            <a:pPr marL="342900" indent="-342900">
              <a:buFont typeface="Wingdings" pitchFamily="2" charset="2"/>
              <a:buChar char="v"/>
            </a:pPr>
            <a:r>
              <a:rPr lang="en-GB" sz="2000" dirty="0" smtClean="0">
                <a:solidFill>
                  <a:schemeClr val="bg1"/>
                </a:solidFill>
              </a:rPr>
              <a:t>Maintain an open mind and work to recognise all views from all angles.</a:t>
            </a:r>
          </a:p>
          <a:p>
            <a:pPr marL="1257300" lvl="2" indent="-342900">
              <a:buFont typeface="Wingdings" pitchFamily="2" charset="2"/>
              <a:buChar char="v"/>
            </a:pPr>
            <a:endParaRPr lang="en-GB" dirty="0" smtClean="0">
              <a:solidFill>
                <a:schemeClr val="bg1"/>
              </a:solidFill>
            </a:endParaRPr>
          </a:p>
          <a:p>
            <a:pPr marL="342900" indent="-342900">
              <a:buNone/>
            </a:pPr>
            <a:endParaRPr lang="en-GB" sz="2000" dirty="0" smtClean="0">
              <a:solidFill>
                <a:schemeClr val="bg1"/>
              </a:solidFill>
            </a:endParaRPr>
          </a:p>
          <a:p>
            <a:pPr marL="342900" indent="-342900">
              <a:buNone/>
            </a:pPr>
            <a:endParaRPr lang="en-GB" sz="2000" dirty="0" smtClean="0">
              <a:solidFill>
                <a:schemeClr val="bg1"/>
              </a:solidFill>
            </a:endParaRPr>
          </a:p>
          <a:p>
            <a:pPr marL="342900" indent="-342900">
              <a:buNone/>
            </a:pPr>
            <a:endParaRPr lang="en-GB" sz="2000" dirty="0" smtClean="0">
              <a:solidFill>
                <a:schemeClr val="bg1"/>
              </a:solidFill>
            </a:endParaRPr>
          </a:p>
          <a:p>
            <a:pPr marL="342900" indent="-342900">
              <a:buFont typeface="Wingdings" pitchFamily="2" charset="2"/>
              <a:buChar char="v"/>
            </a:pPr>
            <a:endParaRPr lang="en-GB" sz="2000" dirty="0" smtClean="0">
              <a:solidFill>
                <a:schemeClr val="bg1"/>
              </a:solidFill>
            </a:endParaRPr>
          </a:p>
          <a:p>
            <a:pPr marL="342900" indent="-342900">
              <a:buFont typeface="Wingdings" pitchFamily="2" charset="2"/>
              <a:buChar char="v"/>
            </a:pPr>
            <a:r>
              <a:rPr lang="en-GB" sz="2000" dirty="0" smtClean="0">
                <a:solidFill>
                  <a:schemeClr val="bg1"/>
                </a:solidFill>
              </a:rPr>
              <a:t>Seeking communication with team members.</a:t>
            </a:r>
          </a:p>
          <a:p>
            <a:pPr marL="1257300" lvl="2" indent="-342900">
              <a:buFont typeface="Wingdings" pitchFamily="2" charset="2"/>
              <a:buChar char="v"/>
            </a:pPr>
            <a:endParaRPr lang="en-GB" dirty="0" smtClean="0">
              <a:solidFill>
                <a:schemeClr val="bg1"/>
              </a:solidFill>
            </a:endParaRPr>
          </a:p>
          <a:p>
            <a:pPr lvl="2" algn="r"/>
            <a:endParaRPr lang="en-GB" dirty="0" smtClean="0">
              <a:solidFill>
                <a:schemeClr val="bg1"/>
              </a:solidFill>
            </a:endParaRPr>
          </a:p>
          <a:p>
            <a:pPr lvl="2" algn="r">
              <a:buNone/>
            </a:pPr>
            <a:endParaRPr lang="en-GB" dirty="0" smtClean="0">
              <a:solidFill>
                <a:schemeClr val="bg1"/>
              </a:solidFill>
            </a:endParaRPr>
          </a:p>
          <a:p>
            <a:pPr lvl="2" algn="r">
              <a:buNone/>
            </a:pPr>
            <a:r>
              <a:rPr lang="en-GB" dirty="0" smtClean="0">
                <a:solidFill>
                  <a:schemeClr val="bg1"/>
                </a:solidFill>
              </a:rPr>
              <a:t>(</a:t>
            </a:r>
            <a:r>
              <a:rPr lang="en-GB" dirty="0" err="1" smtClean="0">
                <a:solidFill>
                  <a:schemeClr val="bg1"/>
                </a:solidFill>
              </a:rPr>
              <a:t>Baguley</a:t>
            </a:r>
            <a:r>
              <a:rPr lang="en-GB" dirty="0" smtClean="0">
                <a:solidFill>
                  <a:schemeClr val="bg1"/>
                </a:solidFill>
              </a:rPr>
              <a:t>, 2002)</a:t>
            </a:r>
            <a:endParaRPr lang="en-GB" dirty="0">
              <a:solidFill>
                <a:schemeClr val="bg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solidFill>
                  <a:srgbClr val="FF0000"/>
                </a:solidFill>
                <a:latin typeface="Ink Free" pitchFamily="66" charset="0"/>
              </a:rPr>
              <a:t>Honey and </a:t>
            </a:r>
            <a:r>
              <a:rPr lang="en-GB" sz="3600" dirty="0" err="1" smtClean="0">
                <a:solidFill>
                  <a:srgbClr val="FF0000"/>
                </a:solidFill>
                <a:latin typeface="Ink Free" pitchFamily="66" charset="0"/>
              </a:rPr>
              <a:t>Mumford</a:t>
            </a:r>
            <a:r>
              <a:rPr lang="en-GB" sz="3600" dirty="0" smtClean="0">
                <a:solidFill>
                  <a:srgbClr val="FF0000"/>
                </a:solidFill>
                <a:latin typeface="Ink Free" pitchFamily="66" charset="0"/>
              </a:rPr>
              <a:t> (1982)</a:t>
            </a:r>
            <a:endParaRPr lang="en-GB" sz="3600" dirty="0">
              <a:solidFill>
                <a:srgbClr val="FF0000"/>
              </a:solidFill>
              <a:latin typeface="Ink Free" pitchFamily="66" charset="0"/>
            </a:endParaRPr>
          </a:p>
        </p:txBody>
      </p:sp>
      <p:sp>
        <p:nvSpPr>
          <p:cNvPr id="3" name="Content Placeholder 2"/>
          <p:cNvSpPr>
            <a:spLocks noGrp="1"/>
          </p:cNvSpPr>
          <p:nvPr>
            <p:ph sz="half" idx="1"/>
          </p:nvPr>
        </p:nvSpPr>
        <p:spPr>
          <a:xfrm>
            <a:off x="381000" y="1825625"/>
            <a:ext cx="5276850" cy="4351338"/>
          </a:xfrm>
        </p:spPr>
        <p:txBody>
          <a:bodyPr>
            <a:normAutofit/>
          </a:bodyPr>
          <a:lstStyle/>
          <a:p>
            <a:pPr>
              <a:buFont typeface="Wingdings" pitchFamily="2" charset="2"/>
              <a:buChar char="§"/>
            </a:pPr>
            <a:r>
              <a:rPr lang="en-GB" dirty="0" smtClean="0">
                <a:solidFill>
                  <a:schemeClr val="bg1"/>
                </a:solidFill>
              </a:rPr>
              <a:t>Peter Honey and Alan </a:t>
            </a:r>
            <a:r>
              <a:rPr lang="en-GB" dirty="0" err="1" smtClean="0">
                <a:solidFill>
                  <a:schemeClr val="bg1"/>
                </a:solidFill>
              </a:rPr>
              <a:t>Mumford</a:t>
            </a:r>
            <a:r>
              <a:rPr lang="en-GB" dirty="0" smtClean="0">
                <a:solidFill>
                  <a:schemeClr val="bg1"/>
                </a:solidFill>
              </a:rPr>
              <a:t>, produced the learning style model based on David Kolb’s work. They acknowledged four styles of learning identified as Activist, Theorist, Pragmatist and Reflector. Nonetheless, to be an successful learner it is essential to increase the skill to learn in additional forms.</a:t>
            </a:r>
          </a:p>
          <a:p>
            <a:pPr>
              <a:buFont typeface="Wingdings" pitchFamily="2" charset="2"/>
              <a:buChar char="§"/>
            </a:pPr>
            <a:endParaRPr lang="en-GB" dirty="0" smtClean="0">
              <a:solidFill>
                <a:schemeClr val="bg1"/>
              </a:solidFill>
            </a:endParaRPr>
          </a:p>
          <a:p>
            <a:endParaRPr lang="en-GB" dirty="0"/>
          </a:p>
        </p:txBody>
      </p:sp>
      <p:pic>
        <p:nvPicPr>
          <p:cNvPr id="5" name="Picture 4" descr="A screenshot of a cell phone&#10;&#10;Description generated with high confidence">
            <a:extLst>
              <a:ext uri="{FF2B5EF4-FFF2-40B4-BE49-F238E27FC236}">
                <a16:creationId xmlns:a16="http://schemas.microsoft.com/office/drawing/2014/main" xmlns="" id="{C20BBDA2-85B7-4736-855B-9BBD0ECCE798}"/>
              </a:ext>
            </a:extLst>
          </p:cNvPr>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943600" y="2032574"/>
            <a:ext cx="5803175" cy="423592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335280" y="1328782"/>
            <a:ext cx="7056120" cy="5087258"/>
          </a:xfrm>
        </p:spPr>
        <p:txBody>
          <a:bodyPr>
            <a:normAutofit fontScale="55000" lnSpcReduction="20000"/>
          </a:bodyPr>
          <a:lstStyle/>
          <a:p>
            <a:pPr>
              <a:buNone/>
            </a:pPr>
            <a:r>
              <a:rPr lang="en-US" sz="4400" dirty="0">
                <a:solidFill>
                  <a:schemeClr val="bg1"/>
                </a:solidFill>
                <a:latin typeface="Garamond" panose="02020404030301010803" pitchFamily="18" charset="0"/>
              </a:rPr>
              <a:t>A group refers to the involvement and coordination of individuals who offer individual efforts to a complete a particular task, separately. </a:t>
            </a:r>
            <a:endParaRPr lang="en-US" sz="4400" dirty="0" smtClean="0">
              <a:solidFill>
                <a:schemeClr val="bg1"/>
              </a:solidFill>
              <a:latin typeface="Garamond" panose="02020404030301010803" pitchFamily="18" charset="0"/>
            </a:endParaRPr>
          </a:p>
          <a:p>
            <a:pPr>
              <a:buFont typeface="Wingdings" panose="05000000000000000000" pitchFamily="2" charset="2"/>
              <a:buChar char="§"/>
            </a:pPr>
            <a:endParaRPr lang="en-US" sz="4400" dirty="0">
              <a:solidFill>
                <a:schemeClr val="bg1"/>
              </a:solidFill>
              <a:latin typeface="Garamond" panose="02020404030301010803" pitchFamily="18" charset="0"/>
            </a:endParaRPr>
          </a:p>
          <a:p>
            <a:pPr>
              <a:buFont typeface="Wingdings" panose="05000000000000000000" pitchFamily="2" charset="2"/>
              <a:buChar char="§"/>
            </a:pPr>
            <a:r>
              <a:rPr lang="en-US" sz="4400" dirty="0">
                <a:solidFill>
                  <a:schemeClr val="bg1"/>
                </a:solidFill>
                <a:latin typeface="Garamond" panose="02020404030301010803" pitchFamily="18" charset="0"/>
              </a:rPr>
              <a:t>On the other hand, a team is a group of individuals who work together to achieve similar a goal</a:t>
            </a:r>
            <a:r>
              <a:rPr lang="en-US" sz="4400" dirty="0" smtClean="0">
                <a:solidFill>
                  <a:schemeClr val="bg1"/>
                </a:solidFill>
                <a:latin typeface="Garamond" panose="02020404030301010803" pitchFamily="18" charset="0"/>
              </a:rPr>
              <a:t>.</a:t>
            </a:r>
          </a:p>
          <a:p>
            <a:pPr>
              <a:buFont typeface="Wingdings" panose="05000000000000000000" pitchFamily="2" charset="2"/>
              <a:buChar char="§"/>
            </a:pPr>
            <a:endParaRPr lang="en-US" sz="4400" dirty="0">
              <a:solidFill>
                <a:schemeClr val="bg1"/>
              </a:solidFill>
              <a:latin typeface="Garamond" panose="02020404030301010803" pitchFamily="18" charset="0"/>
            </a:endParaRPr>
          </a:p>
          <a:p>
            <a:pPr>
              <a:buFont typeface="Wingdings" panose="05000000000000000000" pitchFamily="2" charset="2"/>
              <a:buChar char="§"/>
            </a:pPr>
            <a:r>
              <a:rPr lang="en-US" sz="4400" dirty="0">
                <a:solidFill>
                  <a:schemeClr val="bg1"/>
                </a:solidFill>
                <a:latin typeface="Garamond" panose="02020404030301010803" pitchFamily="18" charset="0"/>
              </a:rPr>
              <a:t>There is more cohesion in teams because the members. </a:t>
            </a:r>
            <a:endParaRPr lang="en-US" sz="4400" dirty="0" smtClean="0">
              <a:solidFill>
                <a:schemeClr val="bg1"/>
              </a:solidFill>
              <a:latin typeface="Garamond" panose="02020404030301010803" pitchFamily="18" charset="0"/>
            </a:endParaRPr>
          </a:p>
          <a:p>
            <a:pPr>
              <a:buFont typeface="Wingdings" panose="05000000000000000000" pitchFamily="2" charset="2"/>
              <a:buChar char="§"/>
            </a:pPr>
            <a:endParaRPr lang="en-US" sz="4400" dirty="0">
              <a:solidFill>
                <a:schemeClr val="bg1"/>
              </a:solidFill>
              <a:latin typeface="Garamond" panose="02020404030301010803" pitchFamily="18" charset="0"/>
            </a:endParaRPr>
          </a:p>
          <a:p>
            <a:pPr>
              <a:buFont typeface="Wingdings" panose="05000000000000000000" pitchFamily="2" charset="2"/>
              <a:buChar char="§"/>
            </a:pPr>
            <a:r>
              <a:rPr lang="en-US" sz="4400" dirty="0">
                <a:solidFill>
                  <a:schemeClr val="bg1"/>
                </a:solidFill>
                <a:latin typeface="Garamond" panose="02020404030301010803" pitchFamily="18" charset="0"/>
              </a:rPr>
              <a:t>A team cannot be built without a purpose and goals. </a:t>
            </a:r>
            <a:endParaRPr lang="en-US" sz="4400" dirty="0" smtClean="0">
              <a:solidFill>
                <a:schemeClr val="bg1"/>
              </a:solidFill>
              <a:latin typeface="Garamond" panose="02020404030301010803" pitchFamily="18" charset="0"/>
            </a:endParaRPr>
          </a:p>
          <a:p>
            <a:pPr>
              <a:buFont typeface="Wingdings" panose="05000000000000000000" pitchFamily="2" charset="2"/>
              <a:buChar char="§"/>
            </a:pPr>
            <a:endParaRPr lang="en-US" sz="4400" dirty="0">
              <a:solidFill>
                <a:schemeClr val="bg1"/>
              </a:solidFill>
              <a:latin typeface="Garamond" panose="02020404030301010803" pitchFamily="18" charset="0"/>
            </a:endParaRPr>
          </a:p>
          <a:p>
            <a:pPr>
              <a:buFont typeface="Wingdings" panose="05000000000000000000" pitchFamily="2" charset="2"/>
              <a:buChar char="§"/>
            </a:pPr>
            <a:r>
              <a:rPr lang="en-US" sz="4400" dirty="0">
                <a:solidFill>
                  <a:schemeClr val="bg1"/>
                </a:solidFill>
                <a:latin typeface="Garamond" panose="02020404030301010803" pitchFamily="18" charset="0"/>
              </a:rPr>
              <a:t>Goals tend to present some challenges along the way.  </a:t>
            </a:r>
          </a:p>
          <a:p>
            <a:pPr>
              <a:buFont typeface="Wingdings" panose="05000000000000000000" pitchFamily="2" charset="2"/>
              <a:buChar char="§"/>
            </a:pPr>
            <a:endParaRPr lang="en-US" dirty="0">
              <a:solidFill>
                <a:schemeClr val="bg1"/>
              </a:solidFill>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490220" y="383540"/>
            <a:ext cx="3530600" cy="1323439"/>
          </a:xfrm>
          <a:prstGeom prst="rect">
            <a:avLst/>
          </a:prstGeom>
          <a:noFill/>
        </p:spPr>
        <p:txBody>
          <a:bodyPr wrap="square" rtlCol="0">
            <a:spAutoFit/>
          </a:bodyPr>
          <a:lstStyle/>
          <a:p>
            <a:r>
              <a:rPr lang="en-US" sz="4000" dirty="0">
                <a:solidFill>
                  <a:srgbClr val="C00000"/>
                </a:solidFill>
                <a:latin typeface="Colonna MT" panose="04020805060202030203" pitchFamily="82" charset="0"/>
              </a:rPr>
              <a:t>Groups </a:t>
            </a:r>
            <a:r>
              <a:rPr lang="en-US" sz="4000" dirty="0" err="1">
                <a:solidFill>
                  <a:srgbClr val="C00000"/>
                </a:solidFill>
                <a:latin typeface="Colonna MT" panose="04020805060202030203" pitchFamily="82" charset="0"/>
              </a:rPr>
              <a:t>vs</a:t>
            </a:r>
            <a:r>
              <a:rPr lang="en-US" sz="4000" dirty="0">
                <a:solidFill>
                  <a:srgbClr val="C00000"/>
                </a:solidFill>
                <a:latin typeface="Colonna MT" panose="04020805060202030203" pitchFamily="82" charset="0"/>
              </a:rPr>
              <a:t> Teams    </a:t>
            </a:r>
            <a:endParaRPr lang="en-US" sz="4000" dirty="0">
              <a:solidFill>
                <a:srgbClr val="C00000"/>
              </a:solidFill>
            </a:endParaRPr>
          </a:p>
        </p:txBody>
      </p:sp>
      <p:sp>
        <p:nvSpPr>
          <p:cNvPr id="50178" name="AutoShape 2" descr="Image result for group vs te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0180" name="AutoShape 4" descr="Image result for group vs te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0182" name="AutoShape 6" descr="Image result for group vs team"/>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50186" name="Picture 10" descr="Image result for conflict management in business teamwork"/>
          <p:cNvPicPr>
            <a:picLocks noChangeAspect="1" noChangeArrowheads="1"/>
          </p:cNvPicPr>
          <p:nvPr/>
        </p:nvPicPr>
        <p:blipFill>
          <a:blip r:embed="rId3" cstate="print"/>
          <a:srcRect/>
          <a:stretch>
            <a:fillRect/>
          </a:stretch>
        </p:blipFill>
        <p:spPr bwMode="auto">
          <a:xfrm>
            <a:off x="7254240" y="4394200"/>
            <a:ext cx="4754880" cy="246380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02046" y="1422399"/>
            <a:ext cx="6318794" cy="5252721"/>
          </a:xfrm>
        </p:spPr>
        <p:txBody>
          <a:bodyPr>
            <a:normAutofit fontScale="85000" lnSpcReduction="20000"/>
          </a:bodyPr>
          <a:lstStyle/>
          <a:p>
            <a:pPr>
              <a:buNone/>
            </a:pPr>
            <a:r>
              <a:rPr lang="en-US" dirty="0">
                <a:solidFill>
                  <a:schemeClr val="bg1"/>
                </a:solidFill>
                <a:latin typeface="Garamond" panose="02020404030301010803" pitchFamily="18" charset="0"/>
              </a:rPr>
              <a:t> An effective team is characterized by the following</a:t>
            </a:r>
            <a:r>
              <a:rPr lang="en-US" dirty="0" smtClean="0">
                <a:solidFill>
                  <a:schemeClr val="bg1"/>
                </a:solidFill>
                <a:latin typeface="Garamond" panose="02020404030301010803" pitchFamily="18" charset="0"/>
              </a:rPr>
              <a:t>;</a:t>
            </a:r>
          </a:p>
          <a:p>
            <a:pPr>
              <a:buNone/>
            </a:pPr>
            <a:endParaRPr lang="en-US" dirty="0">
              <a:solidFill>
                <a:schemeClr val="bg1"/>
              </a:solidFill>
              <a:latin typeface="Garamond" panose="02020404030301010803" pitchFamily="18" charset="0"/>
            </a:endParaRPr>
          </a:p>
          <a:p>
            <a:pPr algn="ctr"/>
            <a:r>
              <a:rPr lang="en-US" dirty="0">
                <a:solidFill>
                  <a:schemeClr val="bg1"/>
                </a:solidFill>
                <a:latin typeface="Garamond" panose="02020404030301010803" pitchFamily="18" charset="0"/>
              </a:rPr>
              <a:t> Effective communication </a:t>
            </a:r>
            <a:endParaRPr lang="en-US" dirty="0" smtClean="0">
              <a:solidFill>
                <a:schemeClr val="bg1"/>
              </a:solidFill>
              <a:latin typeface="Garamond" panose="02020404030301010803" pitchFamily="18" charset="0"/>
            </a:endParaRPr>
          </a:p>
          <a:p>
            <a:pPr algn="ctr"/>
            <a:endParaRPr lang="en-US" dirty="0">
              <a:solidFill>
                <a:schemeClr val="bg1"/>
              </a:solidFill>
              <a:latin typeface="Garamond" panose="02020404030301010803" pitchFamily="18" charset="0"/>
            </a:endParaRPr>
          </a:p>
          <a:p>
            <a:pPr algn="ctr"/>
            <a:r>
              <a:rPr lang="en-US" dirty="0">
                <a:solidFill>
                  <a:schemeClr val="bg1"/>
                </a:solidFill>
                <a:latin typeface="Garamond" panose="02020404030301010803" pitchFamily="18" charset="0"/>
              </a:rPr>
              <a:t> Focus on </a:t>
            </a:r>
            <a:r>
              <a:rPr lang="en-US" dirty="0" smtClean="0">
                <a:solidFill>
                  <a:schemeClr val="bg1"/>
                </a:solidFill>
                <a:latin typeface="Garamond" panose="02020404030301010803" pitchFamily="18" charset="0"/>
              </a:rPr>
              <a:t>goals</a:t>
            </a:r>
          </a:p>
          <a:p>
            <a:pPr algn="ctr"/>
            <a:endParaRPr lang="en-US" dirty="0">
              <a:solidFill>
                <a:schemeClr val="bg1"/>
              </a:solidFill>
              <a:latin typeface="Garamond" panose="02020404030301010803" pitchFamily="18" charset="0"/>
            </a:endParaRPr>
          </a:p>
          <a:p>
            <a:pPr algn="ctr"/>
            <a:r>
              <a:rPr lang="en-US" dirty="0">
                <a:solidFill>
                  <a:schemeClr val="bg1"/>
                </a:solidFill>
                <a:latin typeface="Garamond" panose="02020404030301010803" pitchFamily="18" charset="0"/>
              </a:rPr>
              <a:t> Equal contributions </a:t>
            </a:r>
            <a:endParaRPr lang="en-US" dirty="0" smtClean="0">
              <a:solidFill>
                <a:schemeClr val="bg1"/>
              </a:solidFill>
              <a:latin typeface="Garamond" panose="02020404030301010803" pitchFamily="18" charset="0"/>
            </a:endParaRPr>
          </a:p>
          <a:p>
            <a:pPr algn="ctr"/>
            <a:endParaRPr lang="en-US" dirty="0">
              <a:solidFill>
                <a:schemeClr val="bg1"/>
              </a:solidFill>
              <a:latin typeface="Garamond" panose="02020404030301010803" pitchFamily="18" charset="0"/>
            </a:endParaRPr>
          </a:p>
          <a:p>
            <a:pPr algn="ctr"/>
            <a:r>
              <a:rPr lang="en-US" dirty="0">
                <a:solidFill>
                  <a:schemeClr val="bg1"/>
                </a:solidFill>
                <a:latin typeface="Garamond" panose="02020404030301010803" pitchFamily="18" charset="0"/>
              </a:rPr>
              <a:t>Support each other </a:t>
            </a:r>
            <a:endParaRPr lang="en-US" dirty="0" smtClean="0">
              <a:solidFill>
                <a:schemeClr val="bg1"/>
              </a:solidFill>
              <a:latin typeface="Garamond" panose="02020404030301010803" pitchFamily="18" charset="0"/>
            </a:endParaRPr>
          </a:p>
          <a:p>
            <a:pPr algn="ctr"/>
            <a:endParaRPr lang="en-US" dirty="0">
              <a:solidFill>
                <a:schemeClr val="bg1"/>
              </a:solidFill>
              <a:latin typeface="Garamond" panose="02020404030301010803" pitchFamily="18" charset="0"/>
            </a:endParaRPr>
          </a:p>
          <a:p>
            <a:pPr algn="ctr"/>
            <a:r>
              <a:rPr lang="en-US" dirty="0" smtClean="0">
                <a:solidFill>
                  <a:schemeClr val="bg1"/>
                </a:solidFill>
                <a:latin typeface="Garamond" panose="02020404030301010803" pitchFamily="18" charset="0"/>
              </a:rPr>
              <a:t>Diversification</a:t>
            </a:r>
          </a:p>
          <a:p>
            <a:pPr algn="ctr"/>
            <a:r>
              <a:rPr lang="en-US" dirty="0" smtClean="0">
                <a:solidFill>
                  <a:schemeClr val="bg1"/>
                </a:solidFill>
                <a:latin typeface="Garamond" panose="02020404030301010803" pitchFamily="18" charset="0"/>
              </a:rPr>
              <a:t> </a:t>
            </a:r>
            <a:endParaRPr lang="en-US" dirty="0">
              <a:solidFill>
                <a:schemeClr val="bg1"/>
              </a:solidFill>
              <a:latin typeface="Garamond" panose="02020404030301010803" pitchFamily="18" charset="0"/>
            </a:endParaRPr>
          </a:p>
          <a:p>
            <a:pPr algn="ctr"/>
            <a:r>
              <a:rPr lang="en-US" dirty="0" err="1" smtClean="0">
                <a:solidFill>
                  <a:schemeClr val="bg1"/>
                </a:solidFill>
                <a:latin typeface="Garamond" panose="02020404030301010803" pitchFamily="18" charset="0"/>
              </a:rPr>
              <a:t>Organised</a:t>
            </a:r>
            <a:r>
              <a:rPr lang="en-US" dirty="0" smtClean="0">
                <a:solidFill>
                  <a:schemeClr val="bg1"/>
                </a:solidFill>
                <a:latin typeface="Garamond" panose="02020404030301010803" pitchFamily="18" charset="0"/>
              </a:rPr>
              <a:t> </a:t>
            </a:r>
          </a:p>
          <a:p>
            <a:pPr algn="ctr"/>
            <a:endParaRPr lang="en-US" dirty="0">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566420" y="444500"/>
            <a:ext cx="661162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Characteristics of an effective team    </a:t>
            </a:r>
            <a:endParaRPr lang="en-US" sz="4000" dirty="0">
              <a:solidFill>
                <a:srgbClr val="C00000"/>
              </a:solidFill>
            </a:endParaRPr>
          </a:p>
        </p:txBody>
      </p:sp>
      <p:pic>
        <p:nvPicPr>
          <p:cNvPr id="41986" name="Picture 2" descr="Image result for large team of business workers"/>
          <p:cNvPicPr>
            <a:picLocks noChangeAspect="1" noChangeArrowheads="1"/>
          </p:cNvPicPr>
          <p:nvPr/>
        </p:nvPicPr>
        <p:blipFill>
          <a:blip r:embed="rId3" cstate="print"/>
          <a:srcRect/>
          <a:stretch>
            <a:fillRect/>
          </a:stretch>
        </p:blipFill>
        <p:spPr bwMode="auto">
          <a:xfrm>
            <a:off x="7505700" y="4229100"/>
            <a:ext cx="4194175" cy="212090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295366" y="1450703"/>
            <a:ext cx="6318794" cy="3796620"/>
          </a:xfrm>
        </p:spPr>
        <p:txBody>
          <a:bodyPr>
            <a:normAutofit fontScale="25000" lnSpcReduction="20000"/>
          </a:bodyPr>
          <a:lstStyle/>
          <a:p>
            <a:pPr>
              <a:buFont typeface="Wingdings" panose="05000000000000000000" pitchFamily="2" charset="2"/>
              <a:buChar char="§"/>
            </a:pPr>
            <a:r>
              <a:rPr lang="en-US" dirty="0">
                <a:solidFill>
                  <a:schemeClr val="bg1"/>
                </a:solidFill>
                <a:latin typeface="Garamond" panose="02020404030301010803" pitchFamily="18" charset="0"/>
              </a:rPr>
              <a:t> </a:t>
            </a:r>
            <a:r>
              <a:rPr lang="en-US" sz="9600" dirty="0">
                <a:solidFill>
                  <a:schemeClr val="bg1"/>
                </a:solidFill>
                <a:latin typeface="Garamond" panose="02020404030301010803" pitchFamily="18" charset="0"/>
              </a:rPr>
              <a:t>Behavioral and attitudinal characteristics are entailed in group dynamics. </a:t>
            </a:r>
            <a:endParaRPr lang="en-US" sz="9600" dirty="0" smtClean="0">
              <a:solidFill>
                <a:schemeClr val="bg1"/>
              </a:solidFill>
              <a:latin typeface="Garamond" panose="02020404030301010803" pitchFamily="18" charset="0"/>
            </a:endParaRPr>
          </a:p>
          <a:p>
            <a:pPr>
              <a:buFont typeface="Wingdings" panose="05000000000000000000" pitchFamily="2" charset="2"/>
              <a:buChar char="§"/>
            </a:pPr>
            <a:endParaRPr lang="en-US" sz="9600" dirty="0">
              <a:solidFill>
                <a:schemeClr val="bg1"/>
              </a:solidFill>
              <a:latin typeface="Garamond" panose="02020404030301010803" pitchFamily="18" charset="0"/>
            </a:endParaRPr>
          </a:p>
          <a:p>
            <a:pPr>
              <a:buFont typeface="Wingdings" panose="05000000000000000000" pitchFamily="2" charset="2"/>
              <a:buChar char="§"/>
            </a:pPr>
            <a:r>
              <a:rPr lang="en-US" sz="9600" dirty="0">
                <a:solidFill>
                  <a:schemeClr val="bg1"/>
                </a:solidFill>
                <a:latin typeface="Garamond" panose="02020404030301010803" pitchFamily="18" charset="0"/>
              </a:rPr>
              <a:t> The relevance of group dynamics is depicted in both formal and informal groups. </a:t>
            </a:r>
            <a:endParaRPr lang="en-US" sz="9600" dirty="0" smtClean="0">
              <a:solidFill>
                <a:schemeClr val="bg1"/>
              </a:solidFill>
              <a:latin typeface="Garamond" panose="02020404030301010803" pitchFamily="18" charset="0"/>
            </a:endParaRPr>
          </a:p>
          <a:p>
            <a:pPr>
              <a:buFont typeface="Wingdings" panose="05000000000000000000" pitchFamily="2" charset="2"/>
              <a:buChar char="§"/>
            </a:pPr>
            <a:endParaRPr lang="en-US" sz="9600" dirty="0">
              <a:solidFill>
                <a:schemeClr val="bg1"/>
              </a:solidFill>
              <a:latin typeface="Garamond" panose="02020404030301010803" pitchFamily="18" charset="0"/>
            </a:endParaRPr>
          </a:p>
          <a:p>
            <a:pPr>
              <a:buFont typeface="Wingdings" panose="05000000000000000000" pitchFamily="2" charset="2"/>
              <a:buChar char="§"/>
            </a:pPr>
            <a:r>
              <a:rPr lang="en-US" sz="9600" dirty="0">
                <a:solidFill>
                  <a:schemeClr val="bg1"/>
                </a:solidFill>
                <a:latin typeface="Garamond" panose="02020404030301010803" pitchFamily="18" charset="0"/>
              </a:rPr>
              <a:t>Group dynamics focuses on</a:t>
            </a:r>
            <a:r>
              <a:rPr lang="en-US" sz="9600" dirty="0" smtClean="0">
                <a:solidFill>
                  <a:schemeClr val="bg1"/>
                </a:solidFill>
                <a:latin typeface="Garamond" panose="02020404030301010803" pitchFamily="18" charset="0"/>
              </a:rPr>
              <a:t>;</a:t>
            </a:r>
          </a:p>
          <a:p>
            <a:pPr>
              <a:buFont typeface="Wingdings" panose="05000000000000000000" pitchFamily="2" charset="2"/>
              <a:buChar char="§"/>
            </a:pPr>
            <a:endParaRPr lang="en-US" sz="9600" dirty="0">
              <a:solidFill>
                <a:schemeClr val="bg1"/>
              </a:solidFill>
              <a:latin typeface="Garamond" panose="02020404030301010803" pitchFamily="18" charset="0"/>
            </a:endParaRPr>
          </a:p>
          <a:p>
            <a:pPr algn="ctr"/>
            <a:r>
              <a:rPr lang="en-US" sz="9600" dirty="0">
                <a:solidFill>
                  <a:schemeClr val="bg1"/>
                </a:solidFill>
                <a:latin typeface="Garamond" panose="02020404030301010803" pitchFamily="18" charset="0"/>
              </a:rPr>
              <a:t>Group forms </a:t>
            </a:r>
            <a:endParaRPr lang="en-US" sz="9600" dirty="0" smtClean="0">
              <a:solidFill>
                <a:schemeClr val="bg1"/>
              </a:solidFill>
              <a:latin typeface="Garamond" panose="02020404030301010803" pitchFamily="18" charset="0"/>
            </a:endParaRPr>
          </a:p>
          <a:p>
            <a:pPr algn="ctr"/>
            <a:endParaRPr lang="en-US" sz="9600" dirty="0">
              <a:solidFill>
                <a:schemeClr val="bg1"/>
              </a:solidFill>
              <a:latin typeface="Garamond" panose="02020404030301010803" pitchFamily="18" charset="0"/>
            </a:endParaRPr>
          </a:p>
          <a:p>
            <a:pPr algn="ctr"/>
            <a:r>
              <a:rPr lang="en-US" sz="9600" dirty="0">
                <a:solidFill>
                  <a:schemeClr val="bg1"/>
                </a:solidFill>
                <a:latin typeface="Garamond" panose="02020404030301010803" pitchFamily="18" charset="0"/>
              </a:rPr>
              <a:t>Group structure and </a:t>
            </a:r>
            <a:r>
              <a:rPr lang="en-US" sz="9600" dirty="0" smtClean="0">
                <a:solidFill>
                  <a:schemeClr val="bg1"/>
                </a:solidFill>
                <a:latin typeface="Garamond" panose="02020404030301010803" pitchFamily="18" charset="0"/>
              </a:rPr>
              <a:t>process</a:t>
            </a:r>
          </a:p>
          <a:p>
            <a:pPr algn="ctr"/>
            <a:endParaRPr lang="en-US" sz="9600" dirty="0">
              <a:solidFill>
                <a:schemeClr val="bg1"/>
              </a:solidFill>
              <a:latin typeface="Garamond" panose="02020404030301010803" pitchFamily="18" charset="0"/>
            </a:endParaRPr>
          </a:p>
          <a:p>
            <a:pPr algn="ctr"/>
            <a:r>
              <a:rPr lang="en-US" sz="9600" dirty="0">
                <a:solidFill>
                  <a:schemeClr val="bg1"/>
                </a:solidFill>
                <a:latin typeface="Garamond" panose="02020404030301010803" pitchFamily="18" charset="0"/>
              </a:rPr>
              <a:t>Group functions </a:t>
            </a:r>
          </a:p>
          <a:p>
            <a:pPr>
              <a:buFont typeface="Wingdings" panose="05000000000000000000" pitchFamily="2" charset="2"/>
              <a:buChar char="§"/>
            </a:pPr>
            <a:endParaRPr lang="en-US" dirty="0">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459740" y="398780"/>
            <a:ext cx="40513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Group dynamics     </a:t>
            </a:r>
            <a:endParaRPr lang="en-US" sz="4000" dirty="0">
              <a:solidFill>
                <a:srgbClr val="C00000"/>
              </a:solidFill>
            </a:endParaRPr>
          </a:p>
        </p:txBody>
      </p:sp>
      <p:pic>
        <p:nvPicPr>
          <p:cNvPr id="46082" name="Picture 2" descr="Image result for group dynamics in business team work"/>
          <p:cNvPicPr>
            <a:picLocks noChangeAspect="1" noChangeArrowheads="1"/>
          </p:cNvPicPr>
          <p:nvPr/>
        </p:nvPicPr>
        <p:blipFill>
          <a:blip r:embed="rId3" cstate="print"/>
          <a:srcRect/>
          <a:stretch>
            <a:fillRect/>
          </a:stretch>
        </p:blipFill>
        <p:spPr bwMode="auto">
          <a:xfrm>
            <a:off x="5334000" y="4506686"/>
            <a:ext cx="6858000" cy="2351314"/>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798286" y="1645921"/>
            <a:ext cx="6318794" cy="4531042"/>
          </a:xfrm>
        </p:spPr>
        <p:txBody>
          <a:bodyPr>
            <a:normAutofit fontScale="77500" lnSpcReduction="20000"/>
          </a:bodyPr>
          <a:lstStyle/>
          <a:p>
            <a:pPr>
              <a:buFont typeface="Wingdings" panose="05000000000000000000" pitchFamily="2" charset="2"/>
              <a:buChar char="§"/>
            </a:pPr>
            <a:r>
              <a:rPr lang="en-US" dirty="0">
                <a:solidFill>
                  <a:schemeClr val="bg1"/>
                </a:solidFill>
                <a:latin typeface="Garamond" panose="02020404030301010803" pitchFamily="18" charset="0"/>
              </a:rPr>
              <a:t> Conflicts can easily arise when individuals works in groups or teams.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In a large workplace setting like Virgin Call center, conflicts are bound to happen.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Sometimes members’ viewpoints may vary thus conflicts. </a:t>
            </a:r>
            <a:endParaRPr lang="en-US" dirty="0" smtClean="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It is important to understand others habits’ and their line of thinking</a:t>
            </a:r>
            <a:r>
              <a:rPr lang="en-US" dirty="0" smtClean="0">
                <a:solidFill>
                  <a:schemeClr val="bg1"/>
                </a:solidFill>
                <a:latin typeface="Garamond" panose="02020404030301010803" pitchFamily="18" charset="0"/>
              </a:rPr>
              <a:t>.</a:t>
            </a:r>
          </a:p>
          <a:p>
            <a:pPr>
              <a:buFont typeface="Wingdings" panose="05000000000000000000" pitchFamily="2" charset="2"/>
              <a:buChar char="§"/>
            </a:pPr>
            <a:endParaRPr lang="en-US" dirty="0">
              <a:solidFill>
                <a:schemeClr val="bg1"/>
              </a:solidFill>
              <a:latin typeface="Garamond" panose="02020404030301010803" pitchFamily="18" charset="0"/>
            </a:endParaRPr>
          </a:p>
          <a:p>
            <a:pPr>
              <a:buFont typeface="Wingdings" panose="05000000000000000000" pitchFamily="2" charset="2"/>
              <a:buChar char="§"/>
            </a:pPr>
            <a:r>
              <a:rPr lang="en-US" dirty="0">
                <a:solidFill>
                  <a:schemeClr val="bg1"/>
                </a:solidFill>
                <a:latin typeface="Garamond" panose="02020404030301010803" pitchFamily="18" charset="0"/>
              </a:rPr>
              <a:t>Different conflict management can also be </a:t>
            </a:r>
            <a:r>
              <a:rPr lang="en-US" dirty="0" err="1" smtClean="0">
                <a:solidFill>
                  <a:schemeClr val="bg1"/>
                </a:solidFill>
                <a:latin typeface="Garamond" panose="02020404030301010803" pitchFamily="18" charset="0"/>
              </a:rPr>
              <a:t>utilised</a:t>
            </a:r>
            <a:r>
              <a:rPr lang="en-US" dirty="0">
                <a:solidFill>
                  <a:schemeClr val="bg1"/>
                </a:solidFill>
                <a:latin typeface="Garamond" panose="02020404030301010803" pitchFamily="18" charset="0"/>
              </a:rPr>
              <a:t>.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609600" y="490220"/>
            <a:ext cx="569976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Conflict handling and delegation      </a:t>
            </a:r>
            <a:endParaRPr lang="en-US" sz="4000" dirty="0">
              <a:solidFill>
                <a:srgbClr val="C00000"/>
              </a:solidFill>
            </a:endParaRPr>
          </a:p>
        </p:txBody>
      </p:sp>
      <p:pic>
        <p:nvPicPr>
          <p:cNvPr id="52226" name="Picture 2" descr="Image result for conflict management in business teamwork"/>
          <p:cNvPicPr>
            <a:picLocks noChangeAspect="1" noChangeArrowheads="1"/>
          </p:cNvPicPr>
          <p:nvPr/>
        </p:nvPicPr>
        <p:blipFill>
          <a:blip r:embed="rId3" cstate="print"/>
          <a:srcRect/>
          <a:stretch>
            <a:fillRect/>
          </a:stretch>
        </p:blipFill>
        <p:spPr bwMode="auto">
          <a:xfrm>
            <a:off x="7315200" y="3617912"/>
            <a:ext cx="4511674" cy="2255837"/>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a:xfrm>
            <a:off x="247650" y="346075"/>
            <a:ext cx="10515600" cy="1325563"/>
          </a:xfrm>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266700" y="1408792"/>
            <a:ext cx="6717030" cy="4801507"/>
          </a:xfrm>
        </p:spPr>
        <p:txBody>
          <a:bodyPr>
            <a:normAutofit fontScale="92500" lnSpcReduction="20000"/>
          </a:bodyPr>
          <a:lstStyle/>
          <a:p>
            <a:pPr>
              <a:buNone/>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Theories can be used to enhance performance.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A good team should be </a:t>
            </a:r>
            <a:r>
              <a:rPr lang="en-US" sz="3200" dirty="0" err="1" smtClean="0">
                <a:solidFill>
                  <a:schemeClr val="bg1"/>
                </a:solidFill>
                <a:latin typeface="Garamond" panose="02020404030301010803" pitchFamily="18" charset="0"/>
              </a:rPr>
              <a:t>organised</a:t>
            </a:r>
            <a:r>
              <a:rPr lang="en-US" sz="3200" dirty="0" smtClean="0">
                <a:solidFill>
                  <a:schemeClr val="bg1"/>
                </a:solidFill>
                <a:latin typeface="Garamond" panose="02020404030301010803" pitchFamily="18" charset="0"/>
              </a:rPr>
              <a:t>.</a:t>
            </a: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err="1">
                <a:solidFill>
                  <a:schemeClr val="bg1"/>
                </a:solidFill>
                <a:latin typeface="Garamond" panose="02020404030301010803" pitchFamily="18" charset="0"/>
              </a:rPr>
              <a:t>Belbin’s</a:t>
            </a:r>
            <a:r>
              <a:rPr lang="en-US" sz="3200" dirty="0">
                <a:solidFill>
                  <a:schemeClr val="bg1"/>
                </a:solidFill>
                <a:latin typeface="Garamond" panose="02020404030301010803" pitchFamily="18" charset="0"/>
              </a:rPr>
              <a:t> theory deals with determining of strengths and weaknesses</a:t>
            </a:r>
            <a:r>
              <a:rPr lang="en-US" sz="3200" dirty="0" smtClean="0">
                <a:solidFill>
                  <a:schemeClr val="bg1"/>
                </a:solidFill>
                <a:latin typeface="Garamond" panose="02020404030301010803" pitchFamily="18" charset="0"/>
              </a:rPr>
              <a:t>.</a:t>
            </a: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Font typeface="Wingdings" panose="05000000000000000000" pitchFamily="2" charset="2"/>
              <a:buChar char="§"/>
            </a:pPr>
            <a:r>
              <a:rPr lang="en-US" sz="3200" dirty="0">
                <a:solidFill>
                  <a:schemeClr val="bg1"/>
                </a:solidFill>
                <a:latin typeface="Garamond" panose="02020404030301010803" pitchFamily="18" charset="0"/>
              </a:rPr>
              <a:t>Tuckman theory focuses on creation of a well-performing team. </a:t>
            </a:r>
            <a:endParaRPr lang="en-US" sz="3200" dirty="0" smtClean="0">
              <a:solidFill>
                <a:schemeClr val="bg1"/>
              </a:solidFill>
              <a:latin typeface="Garamond" panose="02020404030301010803" pitchFamily="18" charset="0"/>
            </a:endParaRPr>
          </a:p>
          <a:p>
            <a:pPr>
              <a:buFont typeface="Wingdings" panose="05000000000000000000" pitchFamily="2" charset="2"/>
              <a:buChar char="§"/>
            </a:pPr>
            <a:endParaRPr lang="en-US" sz="3200" dirty="0">
              <a:solidFill>
                <a:schemeClr val="bg1"/>
              </a:solidFill>
              <a:latin typeface="Garamond" panose="02020404030301010803" pitchFamily="18" charset="0"/>
            </a:endParaRPr>
          </a:p>
          <a:p>
            <a:pPr>
              <a:buNone/>
            </a:pPr>
            <a:endParaRPr lang="en-US" dirty="0">
              <a:solidFill>
                <a:schemeClr val="bg1"/>
              </a:solidFill>
              <a:latin typeface="Garamond" panose="02020404030301010803" pitchFamily="18" charset="0"/>
            </a:endParaRPr>
          </a:p>
          <a:p>
            <a:pPr>
              <a:buFont typeface="Wingdings" panose="05000000000000000000" pitchFamily="2" charset="2"/>
              <a:buChar char="§"/>
            </a:pPr>
            <a:endParaRPr lang="en-US" dirty="0">
              <a:solidFill>
                <a:schemeClr val="bg1"/>
              </a:solidFill>
              <a:latin typeface="Garamond" panose="02020404030301010803" pitchFamily="18" charset="0"/>
            </a:endParaRP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939800" y="482600"/>
            <a:ext cx="44323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Conclusion     </a:t>
            </a:r>
            <a:endParaRPr lang="en-US" sz="4000" dirty="0">
              <a:solidFill>
                <a:srgbClr val="C00000"/>
              </a:solidFill>
            </a:endParaRPr>
          </a:p>
        </p:txBody>
      </p:sp>
      <p:pic>
        <p:nvPicPr>
          <p:cNvPr id="44034" name="Picture 2" descr="Image result for conflict management in business teamwork"/>
          <p:cNvPicPr>
            <a:picLocks noChangeAspect="1" noChangeArrowheads="1"/>
          </p:cNvPicPr>
          <p:nvPr/>
        </p:nvPicPr>
        <p:blipFill>
          <a:blip r:embed="rId3" cstate="print"/>
          <a:srcRect/>
          <a:stretch>
            <a:fillRect/>
          </a:stretch>
        </p:blipFill>
        <p:spPr bwMode="auto">
          <a:xfrm>
            <a:off x="6781801" y="2641600"/>
            <a:ext cx="5162550" cy="2959100"/>
          </a:xfrm>
          <a:prstGeom prst="rect">
            <a:avLst/>
          </a:prstGeom>
          <a:noFill/>
        </p:spPr>
      </p:pic>
    </p:spTree>
    <p:extLst>
      <p:ext uri="{BB962C8B-B14F-4D97-AF65-F5344CB8AC3E}">
        <p14:creationId xmlns:p14="http://schemas.microsoft.com/office/powerpoint/2010/main" xmlns="" val="3715279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556986" y="1319893"/>
            <a:ext cx="10847614" cy="3796620"/>
          </a:xfrm>
        </p:spPr>
        <p:txBody>
          <a:bodyPr>
            <a:noAutofit/>
          </a:bodyPr>
          <a:lstStyle/>
          <a:p>
            <a:pPr>
              <a:buNone/>
            </a:pPr>
            <a:r>
              <a:rPr lang="en-US" sz="2000" dirty="0" err="1">
                <a:solidFill>
                  <a:schemeClr val="bg1"/>
                </a:solidFill>
                <a:latin typeface="Garamond" pitchFamily="18" charset="0"/>
              </a:rPr>
              <a:t>Adelakun</a:t>
            </a:r>
            <a:r>
              <a:rPr lang="en-US" sz="2000" dirty="0">
                <a:solidFill>
                  <a:schemeClr val="bg1"/>
                </a:solidFill>
                <a:latin typeface="Garamond" pitchFamily="18" charset="0"/>
              </a:rPr>
              <a:t>, O., 2003. IT outsourcing maturity model. </a:t>
            </a:r>
            <a:r>
              <a:rPr lang="en-US" sz="2000" i="1" dirty="0">
                <a:solidFill>
                  <a:schemeClr val="bg1"/>
                </a:solidFill>
                <a:latin typeface="Garamond" pitchFamily="18" charset="0"/>
              </a:rPr>
              <a:t>ECIS 2004 Proceedings</a:t>
            </a:r>
            <a:r>
              <a:rPr lang="en-US" sz="2000" dirty="0">
                <a:solidFill>
                  <a:schemeClr val="bg1"/>
                </a:solidFill>
                <a:latin typeface="Garamond" pitchFamily="18" charset="0"/>
              </a:rPr>
              <a:t>, p.27.</a:t>
            </a:r>
          </a:p>
          <a:p>
            <a:pPr>
              <a:buNone/>
            </a:pPr>
            <a:r>
              <a:rPr lang="en-US" sz="2000" dirty="0" err="1">
                <a:solidFill>
                  <a:schemeClr val="bg1"/>
                </a:solidFill>
                <a:latin typeface="Garamond" pitchFamily="18" charset="0"/>
              </a:rPr>
              <a:t>Batenburg</a:t>
            </a:r>
            <a:r>
              <a:rPr lang="en-US" sz="2000" dirty="0">
                <a:solidFill>
                  <a:schemeClr val="bg1"/>
                </a:solidFill>
                <a:latin typeface="Garamond" pitchFamily="18" charset="0"/>
              </a:rPr>
              <a:t>, R., van </a:t>
            </a:r>
            <a:r>
              <a:rPr lang="en-US" sz="2000" dirty="0" err="1">
                <a:solidFill>
                  <a:schemeClr val="bg1"/>
                </a:solidFill>
                <a:latin typeface="Garamond" pitchFamily="18" charset="0"/>
              </a:rPr>
              <a:t>Walbeek</a:t>
            </a:r>
            <a:r>
              <a:rPr lang="en-US" sz="2000" dirty="0">
                <a:solidFill>
                  <a:schemeClr val="bg1"/>
                </a:solidFill>
                <a:latin typeface="Garamond" pitchFamily="18" charset="0"/>
              </a:rPr>
              <a:t>, W. and in </a:t>
            </a:r>
            <a:r>
              <a:rPr lang="en-US" sz="2000" dirty="0" err="1">
                <a:solidFill>
                  <a:schemeClr val="bg1"/>
                </a:solidFill>
                <a:latin typeface="Garamond" pitchFamily="18" charset="0"/>
              </a:rPr>
              <a:t>der</a:t>
            </a:r>
            <a:r>
              <a:rPr lang="en-US" sz="2000" dirty="0">
                <a:solidFill>
                  <a:schemeClr val="bg1"/>
                </a:solidFill>
                <a:latin typeface="Garamond" pitchFamily="18" charset="0"/>
              </a:rPr>
              <a:t> </a:t>
            </a:r>
            <a:r>
              <a:rPr lang="en-US" sz="2000" dirty="0" err="1">
                <a:solidFill>
                  <a:schemeClr val="bg1"/>
                </a:solidFill>
                <a:latin typeface="Garamond" pitchFamily="18" charset="0"/>
              </a:rPr>
              <a:t>Maur</a:t>
            </a:r>
            <a:r>
              <a:rPr lang="en-US" sz="2000" dirty="0">
                <a:solidFill>
                  <a:schemeClr val="bg1"/>
                </a:solidFill>
                <a:latin typeface="Garamond" pitchFamily="18" charset="0"/>
              </a:rPr>
              <a:t>, W., 2013. </a:t>
            </a:r>
            <a:r>
              <a:rPr lang="en-US" sz="2000" dirty="0" err="1">
                <a:solidFill>
                  <a:schemeClr val="bg1"/>
                </a:solidFill>
                <a:latin typeface="Garamond" pitchFamily="18" charset="0"/>
              </a:rPr>
              <a:t>Belbin</a:t>
            </a:r>
            <a:r>
              <a:rPr lang="en-US" sz="2000" dirty="0">
                <a:solidFill>
                  <a:schemeClr val="bg1"/>
                </a:solidFill>
                <a:latin typeface="Garamond" pitchFamily="18" charset="0"/>
              </a:rPr>
              <a:t> role diversity and team performance: is there a relationship?. </a:t>
            </a:r>
            <a:r>
              <a:rPr lang="en-US" sz="2000" i="1" dirty="0">
                <a:solidFill>
                  <a:schemeClr val="bg1"/>
                </a:solidFill>
                <a:latin typeface="Garamond" pitchFamily="18" charset="0"/>
              </a:rPr>
              <a:t>Journal of Management Development</a:t>
            </a:r>
            <a:r>
              <a:rPr lang="en-US" sz="2000" dirty="0">
                <a:solidFill>
                  <a:schemeClr val="bg1"/>
                </a:solidFill>
                <a:latin typeface="Garamond" pitchFamily="18" charset="0"/>
              </a:rPr>
              <a:t>, </a:t>
            </a:r>
            <a:r>
              <a:rPr lang="en-US" sz="2000" i="1" dirty="0">
                <a:solidFill>
                  <a:schemeClr val="bg1"/>
                </a:solidFill>
                <a:latin typeface="Garamond" pitchFamily="18" charset="0"/>
              </a:rPr>
              <a:t>32</a:t>
            </a:r>
            <a:r>
              <a:rPr lang="en-US" sz="2000" dirty="0">
                <a:solidFill>
                  <a:schemeClr val="bg1"/>
                </a:solidFill>
                <a:latin typeface="Garamond" pitchFamily="18" charset="0"/>
              </a:rPr>
              <a:t>(8), pp.901-913.</a:t>
            </a:r>
          </a:p>
          <a:p>
            <a:pPr>
              <a:buNone/>
            </a:pPr>
            <a:r>
              <a:rPr lang="en-US" sz="2000" dirty="0" err="1">
                <a:solidFill>
                  <a:schemeClr val="bg1"/>
                </a:solidFill>
                <a:latin typeface="Garamond" pitchFamily="18" charset="0"/>
              </a:rPr>
              <a:t>Bonebright</a:t>
            </a:r>
            <a:r>
              <a:rPr lang="en-US" sz="2000" dirty="0">
                <a:solidFill>
                  <a:schemeClr val="bg1"/>
                </a:solidFill>
                <a:latin typeface="Garamond" pitchFamily="18" charset="0"/>
              </a:rPr>
              <a:t>, D.A., 2010. 40 years of storming: a historical review of </a:t>
            </a:r>
            <a:r>
              <a:rPr lang="en-US" sz="2000" dirty="0" err="1">
                <a:solidFill>
                  <a:schemeClr val="bg1"/>
                </a:solidFill>
                <a:latin typeface="Garamond" pitchFamily="18" charset="0"/>
              </a:rPr>
              <a:t>Tuckman's</a:t>
            </a:r>
            <a:r>
              <a:rPr lang="en-US" sz="2000" dirty="0">
                <a:solidFill>
                  <a:schemeClr val="bg1"/>
                </a:solidFill>
                <a:latin typeface="Garamond" pitchFamily="18" charset="0"/>
              </a:rPr>
              <a:t> model of small group development. </a:t>
            </a:r>
            <a:r>
              <a:rPr lang="en-US" sz="2000" i="1" dirty="0">
                <a:solidFill>
                  <a:schemeClr val="bg1"/>
                </a:solidFill>
                <a:latin typeface="Garamond" pitchFamily="18" charset="0"/>
              </a:rPr>
              <a:t>Human Resource Development International</a:t>
            </a:r>
            <a:r>
              <a:rPr lang="en-US" sz="2000" dirty="0">
                <a:solidFill>
                  <a:schemeClr val="bg1"/>
                </a:solidFill>
                <a:latin typeface="Garamond" pitchFamily="18" charset="0"/>
              </a:rPr>
              <a:t>, </a:t>
            </a:r>
            <a:r>
              <a:rPr lang="en-US" sz="2000" i="1" dirty="0">
                <a:solidFill>
                  <a:schemeClr val="bg1"/>
                </a:solidFill>
                <a:latin typeface="Garamond" pitchFamily="18" charset="0"/>
              </a:rPr>
              <a:t>13</a:t>
            </a:r>
            <a:r>
              <a:rPr lang="en-US" sz="2000" dirty="0">
                <a:solidFill>
                  <a:schemeClr val="bg1"/>
                </a:solidFill>
                <a:latin typeface="Garamond" pitchFamily="18" charset="0"/>
              </a:rPr>
              <a:t>(1), pp.111-120</a:t>
            </a:r>
            <a:r>
              <a:rPr lang="en-US" sz="2000" dirty="0" smtClean="0">
                <a:solidFill>
                  <a:schemeClr val="bg1"/>
                </a:solidFill>
                <a:latin typeface="Garamond" pitchFamily="18" charset="0"/>
              </a:rPr>
              <a:t>.</a:t>
            </a:r>
          </a:p>
          <a:p>
            <a:pPr>
              <a:buNone/>
            </a:pPr>
            <a:r>
              <a:rPr lang="en-GB" sz="2000" dirty="0" err="1" smtClean="0">
                <a:solidFill>
                  <a:schemeClr val="bg1"/>
                </a:solidFill>
                <a:cs typeface="Arial" panose="020B0604020202020204" pitchFamily="34" charset="0"/>
              </a:rPr>
              <a:t>Baguley</a:t>
            </a:r>
            <a:r>
              <a:rPr lang="en-GB" sz="2000" dirty="0" smtClean="0">
                <a:solidFill>
                  <a:schemeClr val="bg1"/>
                </a:solidFill>
                <a:cs typeface="Arial" panose="020B0604020202020204" pitchFamily="34" charset="0"/>
              </a:rPr>
              <a:t>, P. (2002). </a:t>
            </a:r>
            <a:r>
              <a:rPr lang="en-GB" sz="2000" i="1" dirty="0" smtClean="0">
                <a:solidFill>
                  <a:schemeClr val="bg1"/>
                </a:solidFill>
                <a:cs typeface="Arial" panose="020B0604020202020204" pitchFamily="34" charset="0"/>
              </a:rPr>
              <a:t>Teams and team working, </a:t>
            </a:r>
            <a:r>
              <a:rPr lang="en-GB" sz="2000" dirty="0" smtClean="0">
                <a:solidFill>
                  <a:schemeClr val="bg1"/>
                </a:solidFill>
                <a:cs typeface="Arial" panose="020B0604020202020204" pitchFamily="34" charset="0"/>
              </a:rPr>
              <a:t>London: </a:t>
            </a:r>
            <a:r>
              <a:rPr lang="en-GB" sz="2000" dirty="0" err="1" smtClean="0">
                <a:solidFill>
                  <a:schemeClr val="bg1"/>
                </a:solidFill>
                <a:cs typeface="Arial" panose="020B0604020202020204" pitchFamily="34" charset="0"/>
              </a:rPr>
              <a:t>Hodder</a:t>
            </a:r>
            <a:r>
              <a:rPr lang="en-GB" sz="2000" dirty="0" smtClean="0">
                <a:solidFill>
                  <a:schemeClr val="bg1"/>
                </a:solidFill>
                <a:cs typeface="Arial" panose="020B0604020202020204" pitchFamily="34" charset="0"/>
              </a:rPr>
              <a:t> Headline Ltd.</a:t>
            </a:r>
            <a:endParaRPr lang="en-US" sz="2000" dirty="0" smtClean="0">
              <a:solidFill>
                <a:schemeClr val="bg1"/>
              </a:solidFill>
              <a:latin typeface="Garamond" pitchFamily="18" charset="0"/>
            </a:endParaRPr>
          </a:p>
          <a:p>
            <a:pPr>
              <a:buNone/>
            </a:pPr>
            <a:r>
              <a:rPr lang="en-GB" sz="2000" dirty="0" err="1" smtClean="0">
                <a:solidFill>
                  <a:schemeClr val="bg1"/>
                </a:solidFill>
              </a:rPr>
              <a:t>BusinessDictionary.com</a:t>
            </a:r>
            <a:r>
              <a:rPr lang="en-GB" sz="2000" dirty="0" smtClean="0">
                <a:solidFill>
                  <a:schemeClr val="bg1"/>
                </a:solidFill>
              </a:rPr>
              <a:t>. (2019). </a:t>
            </a:r>
            <a:r>
              <a:rPr lang="en-GB" sz="2000" i="1" dirty="0" smtClean="0">
                <a:solidFill>
                  <a:schemeClr val="bg1"/>
                </a:solidFill>
              </a:rPr>
              <a:t>What is synergy? definition and meaning</a:t>
            </a:r>
            <a:r>
              <a:rPr lang="en-GB" sz="2000" dirty="0" smtClean="0">
                <a:solidFill>
                  <a:schemeClr val="bg1"/>
                </a:solidFill>
              </a:rPr>
              <a:t>. [online] Available at: http://www.businessdictionary.com/definition/synergy.html [Accessed 8 Jun. 2019].</a:t>
            </a:r>
            <a:endParaRPr lang="en-US" sz="2000" dirty="0">
              <a:solidFill>
                <a:schemeClr val="bg1"/>
              </a:solidFill>
              <a:latin typeface="Garamond" pitchFamily="18" charset="0"/>
            </a:endParaRPr>
          </a:p>
          <a:p>
            <a:pPr>
              <a:buNone/>
            </a:pPr>
            <a:r>
              <a:rPr lang="en-US" sz="2000" dirty="0">
                <a:solidFill>
                  <a:schemeClr val="bg1"/>
                </a:solidFill>
                <a:latin typeface="Garamond" pitchFamily="18" charset="0"/>
              </a:rPr>
              <a:t>Cassidy, K., 2007. </a:t>
            </a:r>
            <a:r>
              <a:rPr lang="en-US" sz="2000" dirty="0" err="1">
                <a:solidFill>
                  <a:schemeClr val="bg1"/>
                </a:solidFill>
                <a:latin typeface="Garamond" pitchFamily="18" charset="0"/>
              </a:rPr>
              <a:t>Tuckman</a:t>
            </a:r>
            <a:r>
              <a:rPr lang="en-US" sz="2000" dirty="0">
                <a:solidFill>
                  <a:schemeClr val="bg1"/>
                </a:solidFill>
                <a:latin typeface="Garamond" pitchFamily="18" charset="0"/>
              </a:rPr>
              <a:t> revisited: Proposing a new model of group development for practitioners.</a:t>
            </a:r>
          </a:p>
          <a:p>
            <a:pPr>
              <a:buNone/>
            </a:pPr>
            <a:r>
              <a:rPr lang="en-US" sz="2000" dirty="0" err="1">
                <a:solidFill>
                  <a:schemeClr val="bg1"/>
                </a:solidFill>
                <a:latin typeface="Garamond" pitchFamily="18" charset="0"/>
              </a:rPr>
              <a:t>Deering</a:t>
            </a:r>
            <a:r>
              <a:rPr lang="en-US" sz="2000" dirty="0">
                <a:solidFill>
                  <a:schemeClr val="bg1"/>
                </a:solidFill>
                <a:latin typeface="Garamond" pitchFamily="18" charset="0"/>
              </a:rPr>
              <a:t>, S. (2019, January 4). Top 7 Qualities of a Successful Team. Retrieved May 23, 2019, from </a:t>
            </a:r>
            <a:r>
              <a:rPr lang="en-US" sz="2000" u="sng" dirty="0">
                <a:solidFill>
                  <a:schemeClr val="bg1"/>
                </a:solidFill>
                <a:latin typeface="Garamond" pitchFamily="18" charset="0"/>
                <a:hlinkClick r:id="rId3"/>
              </a:rPr>
              <a:t>https://theundercoverrecruiter.com/qualities-successful-work-team/</a:t>
            </a:r>
            <a:endParaRPr lang="en-US" sz="2000" dirty="0">
              <a:solidFill>
                <a:schemeClr val="bg1"/>
              </a:solidFill>
              <a:latin typeface="Garamond" pitchFamily="18" charset="0"/>
            </a:endParaRPr>
          </a:p>
          <a:p>
            <a:pPr>
              <a:buNone/>
            </a:pPr>
            <a:r>
              <a:rPr lang="en-US" sz="2000" dirty="0">
                <a:solidFill>
                  <a:schemeClr val="bg1"/>
                </a:solidFill>
                <a:latin typeface="Garamond" pitchFamily="18" charset="0"/>
              </a:rPr>
              <a:t>Eubanks, D.L., </a:t>
            </a:r>
            <a:r>
              <a:rPr lang="en-US" sz="2000" dirty="0" err="1">
                <a:solidFill>
                  <a:schemeClr val="bg1"/>
                </a:solidFill>
                <a:latin typeface="Garamond" pitchFamily="18" charset="0"/>
              </a:rPr>
              <a:t>Palanski</a:t>
            </a:r>
            <a:r>
              <a:rPr lang="en-US" sz="2000" dirty="0">
                <a:solidFill>
                  <a:schemeClr val="bg1"/>
                </a:solidFill>
                <a:latin typeface="Garamond" pitchFamily="18" charset="0"/>
              </a:rPr>
              <a:t>, M., </a:t>
            </a:r>
            <a:r>
              <a:rPr lang="en-US" sz="2000" dirty="0" err="1">
                <a:solidFill>
                  <a:schemeClr val="bg1"/>
                </a:solidFill>
                <a:latin typeface="Garamond" pitchFamily="18" charset="0"/>
              </a:rPr>
              <a:t>Olabisi</a:t>
            </a:r>
            <a:r>
              <a:rPr lang="en-US" sz="2000" dirty="0">
                <a:solidFill>
                  <a:schemeClr val="bg1"/>
                </a:solidFill>
                <a:latin typeface="Garamond" pitchFamily="18" charset="0"/>
              </a:rPr>
              <a:t>, J., </a:t>
            </a:r>
            <a:r>
              <a:rPr lang="en-US" sz="2000" dirty="0" err="1">
                <a:solidFill>
                  <a:schemeClr val="bg1"/>
                </a:solidFill>
                <a:latin typeface="Garamond" pitchFamily="18" charset="0"/>
              </a:rPr>
              <a:t>Joinson</a:t>
            </a:r>
            <a:r>
              <a:rPr lang="en-US" sz="2000" dirty="0">
                <a:solidFill>
                  <a:schemeClr val="bg1"/>
                </a:solidFill>
                <a:latin typeface="Garamond" pitchFamily="18" charset="0"/>
              </a:rPr>
              <a:t>, A. and Dove, J., 2016. Team dynamics in virtual, partially distributed teams: Optimal role fulfillment. </a:t>
            </a:r>
            <a:r>
              <a:rPr lang="en-US" sz="2000" i="1" dirty="0">
                <a:solidFill>
                  <a:schemeClr val="bg1"/>
                </a:solidFill>
                <a:latin typeface="Garamond" pitchFamily="18" charset="0"/>
              </a:rPr>
              <a:t>Computers in human behavior</a:t>
            </a:r>
            <a:r>
              <a:rPr lang="en-US" sz="2000" dirty="0">
                <a:solidFill>
                  <a:schemeClr val="bg1"/>
                </a:solidFill>
                <a:latin typeface="Garamond" pitchFamily="18" charset="0"/>
              </a:rPr>
              <a:t>, </a:t>
            </a:r>
            <a:r>
              <a:rPr lang="en-US" sz="2000" i="1" dirty="0">
                <a:solidFill>
                  <a:schemeClr val="bg1"/>
                </a:solidFill>
                <a:latin typeface="Garamond" pitchFamily="18" charset="0"/>
              </a:rPr>
              <a:t>61</a:t>
            </a:r>
            <a:r>
              <a:rPr lang="en-US" sz="2000" dirty="0">
                <a:solidFill>
                  <a:schemeClr val="bg1"/>
                </a:solidFill>
                <a:latin typeface="Garamond" pitchFamily="18" charset="0"/>
              </a:rPr>
              <a:t>, pp.556-568.</a:t>
            </a:r>
          </a:p>
          <a:p>
            <a:pPr>
              <a:buNone/>
            </a:pPr>
            <a:r>
              <a:rPr lang="en-US" sz="2000" dirty="0">
                <a:solidFill>
                  <a:schemeClr val="bg1"/>
                </a:solidFill>
                <a:latin typeface="Garamond" pitchFamily="18" charset="0"/>
              </a:rPr>
              <a:t>Harrison, D.A., Price, K.H., Gavin, J.H. and Florey, A.T., 2002. Time, teams, and task performance: Changing effects of surface-and deep-level diversity on group functioning. </a:t>
            </a:r>
            <a:r>
              <a:rPr lang="en-US" sz="2000" i="1" dirty="0">
                <a:solidFill>
                  <a:schemeClr val="bg1"/>
                </a:solidFill>
                <a:latin typeface="Garamond" pitchFamily="18" charset="0"/>
              </a:rPr>
              <a:t>Academy of management journal</a:t>
            </a:r>
            <a:r>
              <a:rPr lang="en-US" sz="2000" dirty="0">
                <a:solidFill>
                  <a:schemeClr val="bg1"/>
                </a:solidFill>
                <a:latin typeface="Garamond" pitchFamily="18" charset="0"/>
              </a:rPr>
              <a:t>, </a:t>
            </a:r>
            <a:r>
              <a:rPr lang="en-US" sz="2000" i="1" dirty="0">
                <a:solidFill>
                  <a:schemeClr val="bg1"/>
                </a:solidFill>
                <a:latin typeface="Garamond" pitchFamily="18" charset="0"/>
              </a:rPr>
              <a:t>45</a:t>
            </a:r>
            <a:r>
              <a:rPr lang="en-US" sz="2000" dirty="0">
                <a:solidFill>
                  <a:schemeClr val="bg1"/>
                </a:solidFill>
                <a:latin typeface="Garamond" pitchFamily="18" charset="0"/>
              </a:rPr>
              <a:t>(5), pp.1029-1045.</a:t>
            </a:r>
          </a:p>
          <a:p>
            <a:pPr>
              <a:buNone/>
            </a:pPr>
            <a:r>
              <a:rPr lang="en-US" sz="1800" dirty="0">
                <a:solidFill>
                  <a:schemeClr val="bg1"/>
                </a:solidFill>
                <a:latin typeface="Garamond" pitchFamily="18" charset="0"/>
              </a:rPr>
              <a:t>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463550" y="330200"/>
            <a:ext cx="4375150" cy="707886"/>
          </a:xfrm>
          <a:prstGeom prst="rect">
            <a:avLst/>
          </a:prstGeom>
          <a:noFill/>
        </p:spPr>
        <p:txBody>
          <a:bodyPr wrap="square" rtlCol="0">
            <a:spAutoFit/>
          </a:bodyPr>
          <a:lstStyle/>
          <a:p>
            <a:r>
              <a:rPr lang="en-US" sz="4000" dirty="0" smtClean="0">
                <a:solidFill>
                  <a:srgbClr val="C00000"/>
                </a:solidFill>
                <a:latin typeface="Colonna MT" panose="04020805060202030203" pitchFamily="82" charset="0"/>
              </a:rPr>
              <a:t>References Bibliography      </a:t>
            </a:r>
            <a:endParaRPr lang="en-US" sz="4000" dirty="0">
              <a:solidFill>
                <a:srgbClr val="C00000"/>
              </a:solidFill>
            </a:endParaRPr>
          </a:p>
        </p:txBody>
      </p:sp>
    </p:spTree>
    <p:extLst>
      <p:ext uri="{BB962C8B-B14F-4D97-AF65-F5344CB8AC3E}">
        <p14:creationId xmlns:p14="http://schemas.microsoft.com/office/powerpoint/2010/main" xmlns="" val="37152798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499836" y="1224642"/>
            <a:ext cx="11006364" cy="5080908"/>
          </a:xfrm>
        </p:spPr>
        <p:txBody>
          <a:bodyPr>
            <a:noAutofit/>
          </a:bodyPr>
          <a:lstStyle/>
          <a:p>
            <a:pPr>
              <a:buNone/>
            </a:pPr>
            <a:r>
              <a:rPr lang="en-US" sz="2000" dirty="0">
                <a:solidFill>
                  <a:schemeClr val="bg1"/>
                </a:solidFill>
                <a:latin typeface="Garamond" pitchFamily="18" charset="0"/>
              </a:rPr>
              <a:t>Henry, S.M. and Stevens, K.T., 1999. Using </a:t>
            </a:r>
            <a:r>
              <a:rPr lang="en-US" sz="2000" dirty="0" err="1">
                <a:solidFill>
                  <a:schemeClr val="bg1"/>
                </a:solidFill>
                <a:latin typeface="Garamond" pitchFamily="18" charset="0"/>
              </a:rPr>
              <a:t>Belbin's</a:t>
            </a:r>
            <a:r>
              <a:rPr lang="en-US" sz="2000" dirty="0">
                <a:solidFill>
                  <a:schemeClr val="bg1"/>
                </a:solidFill>
                <a:latin typeface="Garamond" pitchFamily="18" charset="0"/>
              </a:rPr>
              <a:t> leadership role to improve team effectiveness: An empirical investigation. </a:t>
            </a:r>
            <a:r>
              <a:rPr lang="en-US" sz="2000" i="1" dirty="0">
                <a:solidFill>
                  <a:schemeClr val="bg1"/>
                </a:solidFill>
                <a:latin typeface="Garamond" pitchFamily="18" charset="0"/>
              </a:rPr>
              <a:t>Journal of Systems and Software</a:t>
            </a:r>
            <a:r>
              <a:rPr lang="en-US" sz="2000" dirty="0">
                <a:solidFill>
                  <a:schemeClr val="bg1"/>
                </a:solidFill>
                <a:latin typeface="Garamond" pitchFamily="18" charset="0"/>
              </a:rPr>
              <a:t>, </a:t>
            </a:r>
            <a:r>
              <a:rPr lang="en-US" sz="2000" i="1" dirty="0">
                <a:solidFill>
                  <a:schemeClr val="bg1"/>
                </a:solidFill>
                <a:latin typeface="Garamond" pitchFamily="18" charset="0"/>
              </a:rPr>
              <a:t>44</a:t>
            </a:r>
            <a:r>
              <a:rPr lang="en-US" sz="2000" dirty="0">
                <a:solidFill>
                  <a:schemeClr val="bg1"/>
                </a:solidFill>
                <a:latin typeface="Garamond" pitchFamily="18" charset="0"/>
              </a:rPr>
              <a:t>(3), pp.241-250.</a:t>
            </a:r>
          </a:p>
          <a:p>
            <a:pPr>
              <a:buNone/>
            </a:pPr>
            <a:r>
              <a:rPr lang="en-US" sz="2000" dirty="0" err="1">
                <a:solidFill>
                  <a:schemeClr val="bg1"/>
                </a:solidFill>
                <a:latin typeface="Garamond" pitchFamily="18" charset="0"/>
              </a:rPr>
              <a:t>Hoegl</a:t>
            </a:r>
            <a:r>
              <a:rPr lang="en-US" sz="2000" dirty="0">
                <a:solidFill>
                  <a:schemeClr val="bg1"/>
                </a:solidFill>
                <a:latin typeface="Garamond" pitchFamily="18" charset="0"/>
              </a:rPr>
              <a:t>, M., </a:t>
            </a:r>
            <a:r>
              <a:rPr lang="en-US" sz="2000" dirty="0" err="1">
                <a:solidFill>
                  <a:schemeClr val="bg1"/>
                </a:solidFill>
                <a:latin typeface="Garamond" pitchFamily="18" charset="0"/>
              </a:rPr>
              <a:t>Parboteeah</a:t>
            </a:r>
            <a:r>
              <a:rPr lang="en-US" sz="2000" dirty="0">
                <a:solidFill>
                  <a:schemeClr val="bg1"/>
                </a:solidFill>
                <a:latin typeface="Garamond" pitchFamily="18" charset="0"/>
              </a:rPr>
              <a:t>, K.P. and </a:t>
            </a:r>
            <a:r>
              <a:rPr lang="en-US" sz="2000" dirty="0" err="1">
                <a:solidFill>
                  <a:schemeClr val="bg1"/>
                </a:solidFill>
                <a:latin typeface="Garamond" pitchFamily="18" charset="0"/>
              </a:rPr>
              <a:t>Gemuenden</a:t>
            </a:r>
            <a:r>
              <a:rPr lang="en-US" sz="2000" dirty="0">
                <a:solidFill>
                  <a:schemeClr val="bg1"/>
                </a:solidFill>
                <a:latin typeface="Garamond" pitchFamily="18" charset="0"/>
              </a:rPr>
              <a:t>, H.G., 2003. When teamwork really matters: task innovativeness as a moderator of the teamwork–performance relationship in software development projects. </a:t>
            </a:r>
            <a:r>
              <a:rPr lang="en-US" sz="2000" i="1" dirty="0">
                <a:solidFill>
                  <a:schemeClr val="bg1"/>
                </a:solidFill>
                <a:latin typeface="Garamond" pitchFamily="18" charset="0"/>
              </a:rPr>
              <a:t>Journal of Engineering and Technology Management</a:t>
            </a:r>
            <a:r>
              <a:rPr lang="en-US" sz="2000" dirty="0">
                <a:solidFill>
                  <a:schemeClr val="bg1"/>
                </a:solidFill>
                <a:latin typeface="Garamond" pitchFamily="18" charset="0"/>
              </a:rPr>
              <a:t>, </a:t>
            </a:r>
            <a:r>
              <a:rPr lang="en-US" sz="2000" i="1" dirty="0">
                <a:solidFill>
                  <a:schemeClr val="bg1"/>
                </a:solidFill>
                <a:latin typeface="Garamond" pitchFamily="18" charset="0"/>
              </a:rPr>
              <a:t>20</a:t>
            </a:r>
            <a:r>
              <a:rPr lang="en-US" sz="2000" dirty="0">
                <a:solidFill>
                  <a:schemeClr val="bg1"/>
                </a:solidFill>
                <a:latin typeface="Garamond" pitchFamily="18" charset="0"/>
              </a:rPr>
              <a:t>(4), pp.281-302</a:t>
            </a:r>
            <a:r>
              <a:rPr lang="en-US" sz="2000" dirty="0" smtClean="0">
                <a:solidFill>
                  <a:schemeClr val="bg1"/>
                </a:solidFill>
                <a:latin typeface="Garamond" pitchFamily="18" charset="0"/>
              </a:rPr>
              <a:t>.</a:t>
            </a:r>
          </a:p>
          <a:p>
            <a:pPr>
              <a:buNone/>
            </a:pPr>
            <a:r>
              <a:rPr lang="en-GB" sz="2000" dirty="0" err="1" smtClean="0">
                <a:solidFill>
                  <a:schemeClr val="bg1"/>
                </a:solidFill>
                <a:cs typeface="Arial" panose="020B0604020202020204" pitchFamily="34" charset="0"/>
              </a:rPr>
              <a:t>Juneja</a:t>
            </a:r>
            <a:r>
              <a:rPr lang="en-GB" sz="2000" dirty="0" smtClean="0">
                <a:solidFill>
                  <a:schemeClr val="bg1"/>
                </a:solidFill>
                <a:cs typeface="Arial" panose="020B0604020202020204" pitchFamily="34" charset="0"/>
              </a:rPr>
              <a:t>, P. (2018). </a:t>
            </a:r>
            <a:r>
              <a:rPr lang="en-GB" sz="2000" i="1" dirty="0" smtClean="0">
                <a:solidFill>
                  <a:schemeClr val="bg1"/>
                </a:solidFill>
                <a:cs typeface="Arial" panose="020B0604020202020204" pitchFamily="34" charset="0"/>
              </a:rPr>
              <a:t>Understanding Team - What is a Team ?</a:t>
            </a:r>
            <a:r>
              <a:rPr lang="en-GB" sz="2000" dirty="0" smtClean="0">
                <a:solidFill>
                  <a:schemeClr val="bg1"/>
                </a:solidFill>
                <a:cs typeface="Arial" panose="020B0604020202020204" pitchFamily="34" charset="0"/>
              </a:rPr>
              <a:t>. [online]. Available at: </a:t>
            </a:r>
            <a:r>
              <a:rPr lang="en-GB" sz="2000" dirty="0" smtClean="0">
                <a:solidFill>
                  <a:schemeClr val="bg1"/>
                </a:solidFill>
                <a:cs typeface="Arial" panose="020B0604020202020204" pitchFamily="34" charset="0"/>
                <a:hlinkClick r:id="rId3"/>
              </a:rPr>
              <a:t>https://www.managementstudyguide.com/understanding-team.htm</a:t>
            </a:r>
            <a:r>
              <a:rPr lang="en-GB" sz="2000" dirty="0" smtClean="0">
                <a:solidFill>
                  <a:schemeClr val="bg1"/>
                </a:solidFill>
                <a:cs typeface="Arial" panose="020B0604020202020204" pitchFamily="34" charset="0"/>
              </a:rPr>
              <a:t> [Accessed: 6 Feb. 2018].</a:t>
            </a:r>
          </a:p>
          <a:p>
            <a:pPr>
              <a:buNone/>
            </a:pPr>
            <a:r>
              <a:rPr lang="en-US" sz="2000" dirty="0" smtClean="0">
                <a:solidFill>
                  <a:schemeClr val="bg1"/>
                </a:solidFill>
                <a:latin typeface="Garamond" pitchFamily="18" charset="0"/>
              </a:rPr>
              <a:t>Lehmann-</a:t>
            </a:r>
            <a:r>
              <a:rPr lang="en-US" sz="2000" dirty="0" err="1" smtClean="0">
                <a:solidFill>
                  <a:schemeClr val="bg1"/>
                </a:solidFill>
                <a:latin typeface="Garamond" pitchFamily="18" charset="0"/>
              </a:rPr>
              <a:t>Willenbrock</a:t>
            </a:r>
            <a:r>
              <a:rPr lang="en-US" sz="2000" dirty="0">
                <a:solidFill>
                  <a:schemeClr val="bg1"/>
                </a:solidFill>
                <a:latin typeface="Garamond" pitchFamily="18" charset="0"/>
              </a:rPr>
              <a:t>, N., Beck, S.J. and </a:t>
            </a:r>
            <a:r>
              <a:rPr lang="en-US" sz="2000" dirty="0" err="1">
                <a:solidFill>
                  <a:schemeClr val="bg1"/>
                </a:solidFill>
                <a:latin typeface="Garamond" pitchFamily="18" charset="0"/>
              </a:rPr>
              <a:t>Kauffeld</a:t>
            </a:r>
            <a:r>
              <a:rPr lang="en-US" sz="2000" dirty="0">
                <a:solidFill>
                  <a:schemeClr val="bg1"/>
                </a:solidFill>
                <a:latin typeface="Garamond" pitchFamily="18" charset="0"/>
              </a:rPr>
              <a:t>, S., 2016. Emergent team roles in organizational meetings: Identifying communication patterns via cluster analysis. </a:t>
            </a:r>
            <a:r>
              <a:rPr lang="en-US" sz="2000" i="1" dirty="0">
                <a:solidFill>
                  <a:schemeClr val="bg1"/>
                </a:solidFill>
                <a:latin typeface="Garamond" pitchFamily="18" charset="0"/>
              </a:rPr>
              <a:t>Communication Studies</a:t>
            </a:r>
            <a:r>
              <a:rPr lang="en-US" sz="2000" dirty="0">
                <a:solidFill>
                  <a:schemeClr val="bg1"/>
                </a:solidFill>
                <a:latin typeface="Garamond" pitchFamily="18" charset="0"/>
              </a:rPr>
              <a:t>, </a:t>
            </a:r>
            <a:r>
              <a:rPr lang="en-US" sz="2000" i="1" dirty="0">
                <a:solidFill>
                  <a:schemeClr val="bg1"/>
                </a:solidFill>
                <a:latin typeface="Garamond" pitchFamily="18" charset="0"/>
              </a:rPr>
              <a:t>67</a:t>
            </a:r>
            <a:r>
              <a:rPr lang="en-US" sz="2000" dirty="0">
                <a:solidFill>
                  <a:schemeClr val="bg1"/>
                </a:solidFill>
                <a:latin typeface="Garamond" pitchFamily="18" charset="0"/>
              </a:rPr>
              <a:t>(1), pp.37-57.</a:t>
            </a:r>
          </a:p>
          <a:p>
            <a:pPr>
              <a:buNone/>
            </a:pPr>
            <a:r>
              <a:rPr lang="en-US" sz="2000" dirty="0">
                <a:solidFill>
                  <a:schemeClr val="bg1"/>
                </a:solidFill>
                <a:latin typeface="Garamond" pitchFamily="18" charset="0"/>
              </a:rPr>
              <a:t>Levi, D., 2015. </a:t>
            </a:r>
            <a:r>
              <a:rPr lang="en-US" sz="2000" i="1" dirty="0">
                <a:solidFill>
                  <a:schemeClr val="bg1"/>
                </a:solidFill>
                <a:latin typeface="Garamond" pitchFamily="18" charset="0"/>
              </a:rPr>
              <a:t>Group dynamics for teams</a:t>
            </a:r>
            <a:r>
              <a:rPr lang="en-US" sz="2000" dirty="0">
                <a:solidFill>
                  <a:schemeClr val="bg1"/>
                </a:solidFill>
                <a:latin typeface="Garamond" pitchFamily="18" charset="0"/>
              </a:rPr>
              <a:t>. Sage Publications.</a:t>
            </a:r>
          </a:p>
          <a:p>
            <a:pPr>
              <a:buNone/>
            </a:pPr>
            <a:r>
              <a:rPr lang="en-US" sz="2000" dirty="0" err="1">
                <a:solidFill>
                  <a:schemeClr val="bg1"/>
                </a:solidFill>
                <a:latin typeface="Garamond" pitchFamily="18" charset="0"/>
              </a:rPr>
              <a:t>Manktelow</a:t>
            </a:r>
            <a:r>
              <a:rPr lang="en-US" sz="2000" dirty="0">
                <a:solidFill>
                  <a:schemeClr val="bg1"/>
                </a:solidFill>
                <a:latin typeface="Garamond" pitchFamily="18" charset="0"/>
              </a:rPr>
              <a:t>, et al.(</a:t>
            </a:r>
            <a:r>
              <a:rPr lang="en-US" sz="2000" dirty="0" err="1">
                <a:solidFill>
                  <a:schemeClr val="bg1"/>
                </a:solidFill>
                <a:latin typeface="Garamond" pitchFamily="18" charset="0"/>
              </a:rPr>
              <a:t>n.d</a:t>
            </a:r>
            <a:r>
              <a:rPr lang="en-US" sz="2000" dirty="0">
                <a:solidFill>
                  <a:schemeClr val="bg1"/>
                </a:solidFill>
                <a:latin typeface="Garamond" pitchFamily="18" charset="0"/>
              </a:rPr>
              <a:t>) </a:t>
            </a:r>
            <a:r>
              <a:rPr lang="en-US" sz="2000" dirty="0" err="1">
                <a:solidFill>
                  <a:schemeClr val="bg1"/>
                </a:solidFill>
                <a:latin typeface="Garamond" pitchFamily="18" charset="0"/>
              </a:rPr>
              <a:t>Belbin's</a:t>
            </a:r>
            <a:r>
              <a:rPr lang="en-US" sz="2000" dirty="0">
                <a:solidFill>
                  <a:schemeClr val="bg1"/>
                </a:solidFill>
                <a:latin typeface="Garamond" pitchFamily="18" charset="0"/>
              </a:rPr>
              <a:t> Team Roles How Understanding Team Roles Can Improve Team Performance. Retrieved May 23, 2019, from </a:t>
            </a:r>
            <a:r>
              <a:rPr lang="en-US" sz="2000" u="sng" dirty="0">
                <a:solidFill>
                  <a:schemeClr val="bg1"/>
                </a:solidFill>
                <a:latin typeface="Garamond" pitchFamily="18" charset="0"/>
                <a:hlinkClick r:id="rId4"/>
              </a:rPr>
              <a:t>https://www.mindtools.com/pages/article/newLDR_83.htm</a:t>
            </a:r>
            <a:endParaRPr lang="en-US" sz="2000" dirty="0">
              <a:solidFill>
                <a:schemeClr val="bg1"/>
              </a:solidFill>
              <a:latin typeface="Garamond" pitchFamily="18" charset="0"/>
            </a:endParaRPr>
          </a:p>
          <a:p>
            <a:pPr>
              <a:buNone/>
            </a:pPr>
            <a:r>
              <a:rPr lang="en-US" sz="2000" dirty="0">
                <a:solidFill>
                  <a:schemeClr val="bg1"/>
                </a:solidFill>
                <a:latin typeface="Garamond" pitchFamily="18" charset="0"/>
              </a:rPr>
              <a:t>Mathieu, J.E., </a:t>
            </a:r>
            <a:r>
              <a:rPr lang="en-US" sz="2000" dirty="0" err="1">
                <a:solidFill>
                  <a:schemeClr val="bg1"/>
                </a:solidFill>
                <a:latin typeface="Garamond" pitchFamily="18" charset="0"/>
              </a:rPr>
              <a:t>Tannenbaum</a:t>
            </a:r>
            <a:r>
              <a:rPr lang="en-US" sz="2000" dirty="0">
                <a:solidFill>
                  <a:schemeClr val="bg1"/>
                </a:solidFill>
                <a:latin typeface="Garamond" pitchFamily="18" charset="0"/>
              </a:rPr>
              <a:t>, S.I., </a:t>
            </a:r>
            <a:r>
              <a:rPr lang="en-US" sz="2000" dirty="0" err="1">
                <a:solidFill>
                  <a:schemeClr val="bg1"/>
                </a:solidFill>
                <a:latin typeface="Garamond" pitchFamily="18" charset="0"/>
              </a:rPr>
              <a:t>Kukenberger</a:t>
            </a:r>
            <a:r>
              <a:rPr lang="en-US" sz="2000" dirty="0">
                <a:solidFill>
                  <a:schemeClr val="bg1"/>
                </a:solidFill>
                <a:latin typeface="Garamond" pitchFamily="18" charset="0"/>
              </a:rPr>
              <a:t>, M.R., </a:t>
            </a:r>
            <a:r>
              <a:rPr lang="en-US" sz="2000" dirty="0" err="1">
                <a:solidFill>
                  <a:schemeClr val="bg1"/>
                </a:solidFill>
                <a:latin typeface="Garamond" pitchFamily="18" charset="0"/>
              </a:rPr>
              <a:t>Donsbach</a:t>
            </a:r>
            <a:r>
              <a:rPr lang="en-US" sz="2000" dirty="0">
                <a:solidFill>
                  <a:schemeClr val="bg1"/>
                </a:solidFill>
                <a:latin typeface="Garamond" pitchFamily="18" charset="0"/>
              </a:rPr>
              <a:t>, J.S. and </a:t>
            </a:r>
            <a:r>
              <a:rPr lang="en-US" sz="2000" dirty="0" err="1">
                <a:solidFill>
                  <a:schemeClr val="bg1"/>
                </a:solidFill>
                <a:latin typeface="Garamond" pitchFamily="18" charset="0"/>
              </a:rPr>
              <a:t>Alliger</a:t>
            </a:r>
            <a:r>
              <a:rPr lang="en-US" sz="2000" dirty="0">
                <a:solidFill>
                  <a:schemeClr val="bg1"/>
                </a:solidFill>
                <a:latin typeface="Garamond" pitchFamily="18" charset="0"/>
              </a:rPr>
              <a:t>, G.M., 2015. Team role experience and orientation: A measure and tests of construct validity. </a:t>
            </a:r>
            <a:r>
              <a:rPr lang="en-US" sz="2000" i="1" dirty="0">
                <a:solidFill>
                  <a:schemeClr val="bg1"/>
                </a:solidFill>
                <a:latin typeface="Garamond" pitchFamily="18" charset="0"/>
              </a:rPr>
              <a:t>Group &amp; Organization Management</a:t>
            </a:r>
            <a:r>
              <a:rPr lang="en-US" sz="2000" dirty="0">
                <a:solidFill>
                  <a:schemeClr val="bg1"/>
                </a:solidFill>
                <a:latin typeface="Garamond" pitchFamily="18" charset="0"/>
              </a:rPr>
              <a:t>, </a:t>
            </a:r>
            <a:r>
              <a:rPr lang="en-US" sz="2000" i="1" dirty="0">
                <a:solidFill>
                  <a:schemeClr val="bg1"/>
                </a:solidFill>
                <a:latin typeface="Garamond" pitchFamily="18" charset="0"/>
              </a:rPr>
              <a:t>40</a:t>
            </a:r>
            <a:r>
              <a:rPr lang="en-US" sz="2000" dirty="0">
                <a:solidFill>
                  <a:schemeClr val="bg1"/>
                </a:solidFill>
                <a:latin typeface="Garamond" pitchFamily="18" charset="0"/>
              </a:rPr>
              <a:t>(1), pp.6-34.</a:t>
            </a:r>
          </a:p>
          <a:p>
            <a:pPr>
              <a:buNone/>
            </a:pPr>
            <a:r>
              <a:rPr lang="en-US" sz="2000" dirty="0">
                <a:solidFill>
                  <a:schemeClr val="bg1"/>
                </a:solidFill>
                <a:latin typeface="Garamond" pitchFamily="18" charset="0"/>
              </a:rPr>
              <a:t>McMillan , A. (</a:t>
            </a:r>
            <a:r>
              <a:rPr lang="en-US" sz="2000" dirty="0" err="1">
                <a:solidFill>
                  <a:schemeClr val="bg1"/>
                </a:solidFill>
                <a:latin typeface="Garamond" pitchFamily="18" charset="0"/>
              </a:rPr>
              <a:t>n.d</a:t>
            </a:r>
            <a:r>
              <a:rPr lang="en-US" sz="2000" dirty="0">
                <a:solidFill>
                  <a:schemeClr val="bg1"/>
                </a:solidFill>
                <a:latin typeface="Garamond" pitchFamily="18" charset="0"/>
              </a:rPr>
              <a:t>). GROUP DYNAMICS. Retrieved May 23, 2019, from </a:t>
            </a:r>
            <a:r>
              <a:rPr lang="en-US" sz="2000" u="sng" dirty="0">
                <a:solidFill>
                  <a:schemeClr val="bg1"/>
                </a:solidFill>
                <a:latin typeface="Garamond" pitchFamily="18" charset="0"/>
                <a:hlinkClick r:id="rId5"/>
              </a:rPr>
              <a:t>https://www.referenceforbusiness.com/management/Gr-Int/Group-Dynamics.html</a:t>
            </a:r>
            <a:r>
              <a:rPr lang="en-US" sz="2000" dirty="0">
                <a:solidFill>
                  <a:schemeClr val="bg1"/>
                </a:solidFill>
                <a:latin typeface="Garamond" pitchFamily="18" charset="0"/>
              </a:rPr>
              <a:t>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482600" y="311150"/>
            <a:ext cx="35306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Cont…      </a:t>
            </a:r>
            <a:endParaRPr lang="en-US" sz="4000" dirty="0">
              <a:solidFill>
                <a:srgbClr val="C00000"/>
              </a:solidFill>
            </a:endParaRPr>
          </a:p>
        </p:txBody>
      </p:sp>
    </p:spTree>
    <p:extLst>
      <p:ext uri="{BB962C8B-B14F-4D97-AF65-F5344CB8AC3E}">
        <p14:creationId xmlns:p14="http://schemas.microsoft.com/office/powerpoint/2010/main" xmlns="" val="37152798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796641-A864-46F7-8A18-748423EB2DC2}"/>
              </a:ext>
            </a:extLst>
          </p:cNvPr>
          <p:cNvSpPr>
            <a:spLocks noGrp="1"/>
          </p:cNvSpPr>
          <p:nvPr>
            <p:ph type="title"/>
          </p:nvPr>
        </p:nvSpPr>
        <p:spPr/>
        <p:txBody>
          <a:bodyPr/>
          <a:lstStyle/>
          <a:p>
            <a:pPr algn="ctr"/>
            <a:r>
              <a:rPr lang="en-US" dirty="0">
                <a:solidFill>
                  <a:schemeClr val="bg1"/>
                </a:solidFill>
                <a:latin typeface="Colonna MT" panose="04020805060202030203" pitchFamily="82" charset="0"/>
              </a:rPr>
              <a:t> </a:t>
            </a:r>
            <a:r>
              <a:rPr lang="en-US" dirty="0">
                <a:solidFill>
                  <a:srgbClr val="7030A0"/>
                </a:solidFill>
                <a:latin typeface="Colonna MT" panose="04020805060202030203" pitchFamily="82" charset="0"/>
              </a:rPr>
              <a:t> </a:t>
            </a:r>
            <a:r>
              <a:rPr lang="en-US" dirty="0">
                <a:solidFill>
                  <a:schemeClr val="bg1"/>
                </a:solidFill>
                <a:latin typeface="Colonna MT" panose="04020805060202030203" pitchFamily="82" charset="0"/>
              </a:rPr>
              <a:t> </a:t>
            </a:r>
            <a:endParaRPr lang="en-US" dirty="0">
              <a:solidFill>
                <a:schemeClr val="bg1"/>
              </a:solidFill>
            </a:endParaRPr>
          </a:p>
        </p:txBody>
      </p:sp>
      <p:sp>
        <p:nvSpPr>
          <p:cNvPr id="3" name="Content Placeholder 2" descr="Schizophrenia signs and symptoms at times vary. However, the most evident signs include;&#10;Delusions.&#10;Disorganized speech and thinking.&#10;Hallucinations.&#10;Disorganized behavior. &#10;&#10;">
            <a:extLst>
              <a:ext uri="{FF2B5EF4-FFF2-40B4-BE49-F238E27FC236}">
                <a16:creationId xmlns:a16="http://schemas.microsoft.com/office/drawing/2014/main" xmlns="" id="{4118281A-8D77-4FD4-9731-2C981F851458}"/>
              </a:ext>
            </a:extLst>
          </p:cNvPr>
          <p:cNvSpPr>
            <a:spLocks noGrp="1"/>
          </p:cNvSpPr>
          <p:nvPr>
            <p:ph sz="half" idx="1"/>
          </p:nvPr>
        </p:nvSpPr>
        <p:spPr>
          <a:xfrm>
            <a:off x="366486" y="1357992"/>
            <a:ext cx="11158764" cy="4642757"/>
          </a:xfrm>
        </p:spPr>
        <p:txBody>
          <a:bodyPr>
            <a:noAutofit/>
          </a:bodyPr>
          <a:lstStyle/>
          <a:p>
            <a:pPr>
              <a:buNone/>
            </a:pPr>
            <a:r>
              <a:rPr lang="en-US" sz="2000" dirty="0" err="1">
                <a:solidFill>
                  <a:schemeClr val="bg1"/>
                </a:solidFill>
                <a:latin typeface="Garamond" pitchFamily="18" charset="0"/>
              </a:rPr>
              <a:t>Senaratne</a:t>
            </a:r>
            <a:r>
              <a:rPr lang="en-US" sz="2000" dirty="0">
                <a:solidFill>
                  <a:schemeClr val="bg1"/>
                </a:solidFill>
                <a:latin typeface="Garamond" pitchFamily="18" charset="0"/>
              </a:rPr>
              <a:t>, S. and </a:t>
            </a:r>
            <a:r>
              <a:rPr lang="en-US" sz="2000" dirty="0" err="1">
                <a:solidFill>
                  <a:schemeClr val="bg1"/>
                </a:solidFill>
                <a:latin typeface="Garamond" pitchFamily="18" charset="0"/>
              </a:rPr>
              <a:t>Gunawardane</a:t>
            </a:r>
            <a:r>
              <a:rPr lang="en-US" sz="2000" dirty="0">
                <a:solidFill>
                  <a:schemeClr val="bg1"/>
                </a:solidFill>
                <a:latin typeface="Garamond" pitchFamily="18" charset="0"/>
              </a:rPr>
              <a:t>, S., 2015. Application of team role theory to construction design teams. </a:t>
            </a:r>
            <a:r>
              <a:rPr lang="en-US" sz="2000" i="1" dirty="0">
                <a:solidFill>
                  <a:schemeClr val="bg1"/>
                </a:solidFill>
                <a:latin typeface="Garamond" pitchFamily="18" charset="0"/>
              </a:rPr>
              <a:t>Architectural Engineering and Design Management</a:t>
            </a:r>
            <a:r>
              <a:rPr lang="en-US" sz="2000" dirty="0">
                <a:solidFill>
                  <a:schemeClr val="bg1"/>
                </a:solidFill>
                <a:latin typeface="Garamond" pitchFamily="18" charset="0"/>
              </a:rPr>
              <a:t>, </a:t>
            </a:r>
            <a:r>
              <a:rPr lang="en-US" sz="2000" i="1" dirty="0">
                <a:solidFill>
                  <a:schemeClr val="bg1"/>
                </a:solidFill>
                <a:latin typeface="Garamond" pitchFamily="18" charset="0"/>
              </a:rPr>
              <a:t>11</a:t>
            </a:r>
            <a:r>
              <a:rPr lang="en-US" sz="2000" dirty="0">
                <a:solidFill>
                  <a:schemeClr val="bg1"/>
                </a:solidFill>
                <a:latin typeface="Garamond" pitchFamily="18" charset="0"/>
              </a:rPr>
              <a:t>(1), pp.1-20.</a:t>
            </a:r>
          </a:p>
          <a:p>
            <a:pPr>
              <a:buNone/>
            </a:pPr>
            <a:r>
              <a:rPr lang="en-US" sz="2000" dirty="0">
                <a:solidFill>
                  <a:schemeClr val="bg1"/>
                </a:solidFill>
                <a:latin typeface="Garamond" pitchFamily="18" charset="0"/>
              </a:rPr>
              <a:t>Simons, T.L. and Peterson, R.S., 2000. Task conflict and relationship conflict in top management teams: The pivotal role of </a:t>
            </a:r>
            <a:r>
              <a:rPr lang="en-US" sz="2000" dirty="0" err="1">
                <a:solidFill>
                  <a:schemeClr val="bg1"/>
                </a:solidFill>
                <a:latin typeface="Garamond" pitchFamily="18" charset="0"/>
              </a:rPr>
              <a:t>intragroup</a:t>
            </a:r>
            <a:r>
              <a:rPr lang="en-US" sz="2000" dirty="0">
                <a:solidFill>
                  <a:schemeClr val="bg1"/>
                </a:solidFill>
                <a:latin typeface="Garamond" pitchFamily="18" charset="0"/>
              </a:rPr>
              <a:t> trust. </a:t>
            </a:r>
            <a:r>
              <a:rPr lang="en-US" sz="2000" i="1" dirty="0">
                <a:solidFill>
                  <a:schemeClr val="bg1"/>
                </a:solidFill>
                <a:latin typeface="Garamond" pitchFamily="18" charset="0"/>
              </a:rPr>
              <a:t>Journal of applied psychology</a:t>
            </a:r>
            <a:r>
              <a:rPr lang="en-US" sz="2000" dirty="0">
                <a:solidFill>
                  <a:schemeClr val="bg1"/>
                </a:solidFill>
                <a:latin typeface="Garamond" pitchFamily="18" charset="0"/>
              </a:rPr>
              <a:t>, </a:t>
            </a:r>
            <a:r>
              <a:rPr lang="en-US" sz="2000" i="1" dirty="0">
                <a:solidFill>
                  <a:schemeClr val="bg1"/>
                </a:solidFill>
                <a:latin typeface="Garamond" pitchFamily="18" charset="0"/>
              </a:rPr>
              <a:t>85</a:t>
            </a:r>
            <a:r>
              <a:rPr lang="en-US" sz="2000" dirty="0">
                <a:solidFill>
                  <a:schemeClr val="bg1"/>
                </a:solidFill>
                <a:latin typeface="Garamond" pitchFamily="18" charset="0"/>
              </a:rPr>
              <a:t>(1), p.102</a:t>
            </a:r>
            <a:r>
              <a:rPr lang="en-US" sz="2000" dirty="0" smtClean="0">
                <a:solidFill>
                  <a:schemeClr val="bg1"/>
                </a:solidFill>
                <a:latin typeface="Garamond" pitchFamily="18" charset="0"/>
              </a:rPr>
              <a:t>.</a:t>
            </a:r>
          </a:p>
          <a:p>
            <a:pPr>
              <a:buNone/>
            </a:pPr>
            <a:r>
              <a:rPr lang="en-GB" sz="2000" dirty="0" smtClean="0">
                <a:solidFill>
                  <a:schemeClr val="bg1"/>
                </a:solidFill>
                <a:cs typeface="Arial" panose="020B0604020202020204" pitchFamily="34" charset="0"/>
              </a:rPr>
              <a:t>Sisson, J. (2013). </a:t>
            </a:r>
            <a:r>
              <a:rPr lang="en-GB" sz="2000" i="1" dirty="0" smtClean="0">
                <a:solidFill>
                  <a:schemeClr val="bg1"/>
                </a:solidFill>
                <a:cs typeface="Arial" panose="020B0604020202020204" pitchFamily="34" charset="0"/>
              </a:rPr>
              <a:t>The difference between a group and a team</a:t>
            </a:r>
            <a:r>
              <a:rPr lang="en-GB" sz="2000" dirty="0" smtClean="0">
                <a:solidFill>
                  <a:schemeClr val="bg1"/>
                </a:solidFill>
                <a:cs typeface="Arial" panose="020B0604020202020204" pitchFamily="34" charset="0"/>
              </a:rPr>
              <a:t>. [online] The Business Journals. Available at: </a:t>
            </a:r>
            <a:r>
              <a:rPr lang="en-GB" sz="2000" dirty="0" smtClean="0">
                <a:solidFill>
                  <a:schemeClr val="bg1"/>
                </a:solidFill>
                <a:cs typeface="Arial" panose="020B0604020202020204" pitchFamily="34" charset="0"/>
                <a:hlinkClick r:id="rId3"/>
              </a:rPr>
              <a:t>https://www.bizjournals.com/bizjournals/how-to/growth-strategies/2013/06/the-difference-between-a-group-and-a.html</a:t>
            </a:r>
            <a:r>
              <a:rPr lang="en-GB" sz="2000" dirty="0" smtClean="0">
                <a:solidFill>
                  <a:schemeClr val="bg1"/>
                </a:solidFill>
                <a:cs typeface="Arial" panose="020B0604020202020204" pitchFamily="34" charset="0"/>
              </a:rPr>
              <a:t> [Accessed: 5 Feb. 2018].</a:t>
            </a:r>
          </a:p>
          <a:p>
            <a:pPr>
              <a:buNone/>
            </a:pPr>
            <a:r>
              <a:rPr lang="en-US" sz="2000" dirty="0" err="1" smtClean="0">
                <a:solidFill>
                  <a:schemeClr val="bg1"/>
                </a:solidFill>
                <a:latin typeface="Garamond" pitchFamily="18" charset="0"/>
              </a:rPr>
              <a:t>Tuckman’s</a:t>
            </a:r>
            <a:r>
              <a:rPr lang="en-US" sz="2000" dirty="0" smtClean="0">
                <a:solidFill>
                  <a:schemeClr val="bg1"/>
                </a:solidFill>
                <a:latin typeface="Garamond" pitchFamily="18" charset="0"/>
              </a:rPr>
              <a:t>, B., 2010. FORMING, STORMING, NORMING &amp; PERFORMING TEAM DEVELOPMENT MODEL.</a:t>
            </a:r>
          </a:p>
          <a:p>
            <a:pPr>
              <a:buNone/>
            </a:pPr>
            <a:r>
              <a:rPr lang="en-GB" sz="2000" dirty="0" smtClean="0">
                <a:solidFill>
                  <a:schemeClr val="bg1"/>
                </a:solidFill>
              </a:rPr>
              <a:t>Virgin. (2019). </a:t>
            </a:r>
            <a:r>
              <a:rPr lang="en-GB" sz="2000" i="1" dirty="0" smtClean="0">
                <a:solidFill>
                  <a:schemeClr val="bg1"/>
                </a:solidFill>
              </a:rPr>
              <a:t>Richard Branson's thoughts on communication in business</a:t>
            </a:r>
            <a:r>
              <a:rPr lang="en-GB" sz="2000" dirty="0" smtClean="0">
                <a:solidFill>
                  <a:schemeClr val="bg1"/>
                </a:solidFill>
              </a:rPr>
              <a:t>. [online] Available at: https://www.virgin.com/entrepreneur/richard-bransons-thoughts-communication-business [Accessed 8 Jun. 2019].</a:t>
            </a:r>
          </a:p>
          <a:p>
            <a:pPr>
              <a:buNone/>
            </a:pPr>
            <a:r>
              <a:rPr lang="en-GB" sz="2000" dirty="0" err="1" smtClean="0">
                <a:solidFill>
                  <a:schemeClr val="bg1"/>
                </a:solidFill>
              </a:rPr>
              <a:t>Virginmediabusiness.co.uk</a:t>
            </a:r>
            <a:r>
              <a:rPr lang="en-GB" sz="2000" dirty="0" smtClean="0">
                <a:solidFill>
                  <a:schemeClr val="bg1"/>
                </a:solidFill>
              </a:rPr>
              <a:t>. (2019). </a:t>
            </a:r>
            <a:r>
              <a:rPr lang="en-GB" sz="2000" i="1" dirty="0" smtClean="0">
                <a:solidFill>
                  <a:schemeClr val="bg1"/>
                </a:solidFill>
              </a:rPr>
              <a:t>Building the perfect team - Been there done that?</a:t>
            </a:r>
            <a:r>
              <a:rPr lang="en-GB" sz="2000" dirty="0" smtClean="0">
                <a:solidFill>
                  <a:schemeClr val="bg1"/>
                </a:solidFill>
              </a:rPr>
              <a:t>. [online] Available at: https://www.virginmediabusiness.co.uk/insights/been-there-done-that-building-the-perfect-team/ [Accessed 8 Jun. 2019].</a:t>
            </a:r>
            <a:endParaRPr lang="en-US" sz="2000" dirty="0">
              <a:solidFill>
                <a:schemeClr val="bg1"/>
              </a:solidFill>
              <a:latin typeface="Garamond" pitchFamily="18" charset="0"/>
            </a:endParaRPr>
          </a:p>
          <a:p>
            <a:pPr>
              <a:buNone/>
            </a:pPr>
            <a:r>
              <a:rPr lang="en-US" sz="2000" dirty="0">
                <a:solidFill>
                  <a:schemeClr val="bg1"/>
                </a:solidFill>
                <a:latin typeface="Garamond" pitchFamily="18" charset="0"/>
              </a:rPr>
              <a:t>Walker, J. and </a:t>
            </a:r>
            <a:r>
              <a:rPr lang="en-US" sz="2000" dirty="0" err="1">
                <a:solidFill>
                  <a:schemeClr val="bg1"/>
                </a:solidFill>
                <a:latin typeface="Garamond" pitchFamily="18" charset="0"/>
              </a:rPr>
              <a:t>Mathers</a:t>
            </a:r>
            <a:r>
              <a:rPr lang="en-US" sz="2000" dirty="0">
                <a:solidFill>
                  <a:schemeClr val="bg1"/>
                </a:solidFill>
                <a:latin typeface="Garamond" pitchFamily="18" charset="0"/>
              </a:rPr>
              <a:t>, N., 2004. Working together: a qualitative study of effective group formation amongst GPs during a cost-driven prescribing initiative. </a:t>
            </a:r>
            <a:r>
              <a:rPr lang="en-US" sz="2000" i="1" dirty="0">
                <a:solidFill>
                  <a:schemeClr val="bg1"/>
                </a:solidFill>
                <a:latin typeface="Garamond" pitchFamily="18" charset="0"/>
              </a:rPr>
              <a:t>Family Practice</a:t>
            </a:r>
            <a:r>
              <a:rPr lang="en-US" sz="2000" dirty="0">
                <a:solidFill>
                  <a:schemeClr val="bg1"/>
                </a:solidFill>
                <a:latin typeface="Garamond" pitchFamily="18" charset="0"/>
              </a:rPr>
              <a:t>, </a:t>
            </a:r>
            <a:r>
              <a:rPr lang="en-US" sz="2000" i="1" dirty="0">
                <a:solidFill>
                  <a:schemeClr val="bg1"/>
                </a:solidFill>
                <a:latin typeface="Garamond" pitchFamily="18" charset="0"/>
              </a:rPr>
              <a:t>21</a:t>
            </a:r>
            <a:r>
              <a:rPr lang="en-US" sz="2000" dirty="0">
                <a:solidFill>
                  <a:schemeClr val="bg1"/>
                </a:solidFill>
                <a:latin typeface="Garamond" pitchFamily="18" charset="0"/>
              </a:rPr>
              <a:t>(5), pp.552-558.</a:t>
            </a:r>
          </a:p>
          <a:p>
            <a:pPr>
              <a:buNone/>
            </a:pPr>
            <a:r>
              <a:rPr lang="en-US" sz="2000" dirty="0">
                <a:solidFill>
                  <a:schemeClr val="bg1"/>
                </a:solidFill>
                <a:latin typeface="Garamond" pitchFamily="18" charset="0"/>
              </a:rPr>
              <a:t> </a:t>
            </a:r>
          </a:p>
        </p:txBody>
      </p:sp>
      <p:sp>
        <p:nvSpPr>
          <p:cNvPr id="15362" name="AutoShape 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4" name="AutoShape 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6" name="AutoShape 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68" name="AutoShape 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0" name="AutoShape 1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2" name="AutoShape 1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4" name="AutoShape 1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6" name="AutoShape 16"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78" name="AutoShape 18"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0" name="AutoShape 20"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2" name="AutoShape 22"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5384" name="AutoShape 24" descr="Related imag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18" name="TextBox 17"/>
          <p:cNvSpPr txBox="1"/>
          <p:nvPr/>
        </p:nvSpPr>
        <p:spPr>
          <a:xfrm>
            <a:off x="349250" y="406400"/>
            <a:ext cx="3530600" cy="707886"/>
          </a:xfrm>
          <a:prstGeom prst="rect">
            <a:avLst/>
          </a:prstGeom>
          <a:noFill/>
        </p:spPr>
        <p:txBody>
          <a:bodyPr wrap="square" rtlCol="0">
            <a:spAutoFit/>
          </a:bodyPr>
          <a:lstStyle/>
          <a:p>
            <a:r>
              <a:rPr lang="en-US" sz="4000" dirty="0">
                <a:solidFill>
                  <a:srgbClr val="C00000"/>
                </a:solidFill>
                <a:latin typeface="Colonna MT" panose="04020805060202030203" pitchFamily="82" charset="0"/>
              </a:rPr>
              <a:t>Cont…      </a:t>
            </a:r>
            <a:endParaRPr lang="en-US" sz="4000" dirty="0">
              <a:solidFill>
                <a:srgbClr val="C00000"/>
              </a:solidFill>
            </a:endParaRPr>
          </a:p>
        </p:txBody>
      </p:sp>
    </p:spTree>
    <p:extLst>
      <p:ext uri="{BB962C8B-B14F-4D97-AF65-F5344CB8AC3E}">
        <p14:creationId xmlns:p14="http://schemas.microsoft.com/office/powerpoint/2010/main" xmlns="" val="37152798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8597</TotalTime>
  <Words>3317</Words>
  <Application>Microsoft Office PowerPoint</Application>
  <PresentationFormat>Custom</PresentationFormat>
  <Paragraphs>318</Paragraphs>
  <Slides>29</Slides>
  <Notes>28</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Effective Teamwork and Communication </vt:lpstr>
      <vt:lpstr>Introduction  </vt:lpstr>
      <vt:lpstr>What is a Team?</vt:lpstr>
      <vt:lpstr>Difference Between Teams and Groups</vt:lpstr>
      <vt:lpstr>Synergy</vt:lpstr>
      <vt:lpstr> Tuckman’s Theory</vt:lpstr>
      <vt:lpstr>Forming  </vt:lpstr>
      <vt:lpstr>Storming   </vt:lpstr>
      <vt:lpstr>   </vt:lpstr>
      <vt:lpstr>   </vt:lpstr>
      <vt:lpstr>A team good team ought be good at teamwork    You want to be certain everybody on board believes in what you’re trying to do. You need to select folks who function well jointly. During difficult times, you can’t rely on people who can’t stand the sight of each other.   Virgin call centres emphasise on three steps to good teamwork:   “Communication: The ability to tell people what you expect of them, and let them know what’s happening.  Assessment: Reviewing the team and its performance, to ensure it remains fit for purpose. As your business evolves, so will the roles within your team.  Letting go: Relish relinquishing decision-making and giving control to other people”    </vt:lpstr>
      <vt:lpstr>Introduction to Belbin</vt:lpstr>
      <vt:lpstr>   </vt:lpstr>
      <vt:lpstr>   </vt:lpstr>
      <vt:lpstr>   </vt:lpstr>
      <vt:lpstr>   </vt:lpstr>
      <vt:lpstr>   </vt:lpstr>
      <vt:lpstr>   </vt:lpstr>
      <vt:lpstr>   </vt:lpstr>
      <vt:lpstr>Effective communication</vt:lpstr>
      <vt:lpstr>Honey and Mumford (1982)</vt:lpstr>
      <vt:lpstr>   </vt:lpstr>
      <vt:lpstr>   </vt:lpstr>
      <vt:lpstr>   </vt:lpstr>
      <vt:lpstr>   </vt:lpstr>
      <vt:lpstr>   </vt:lpstr>
      <vt:lpstr>   </vt:lpstr>
      <vt:lpstr>   </vt:lpstr>
      <vt:lpstr>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dc:title>
  <dc:creator>Angelo Karugo</dc:creator>
  <cp:lastModifiedBy>shahidul islam</cp:lastModifiedBy>
  <cp:revision>228</cp:revision>
  <dcterms:created xsi:type="dcterms:W3CDTF">2019-02-03T07:11:48Z</dcterms:created>
  <dcterms:modified xsi:type="dcterms:W3CDTF">2019-06-08T13:55:51Z</dcterms:modified>
</cp:coreProperties>
</file>