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9"/>
  </p:notesMasterIdLst>
  <p:sldIdLst>
    <p:sldId id="256" r:id="rId2"/>
    <p:sldId id="277" r:id="rId3"/>
    <p:sldId id="260" r:id="rId4"/>
    <p:sldId id="278" r:id="rId5"/>
    <p:sldId id="261" r:id="rId6"/>
    <p:sldId id="262" r:id="rId7"/>
    <p:sldId id="263" r:id="rId8"/>
    <p:sldId id="264" r:id="rId9"/>
    <p:sldId id="265" r:id="rId10"/>
    <p:sldId id="267" r:id="rId11"/>
    <p:sldId id="268" r:id="rId12"/>
    <p:sldId id="269" r:id="rId13"/>
    <p:sldId id="273" r:id="rId14"/>
    <p:sldId id="272" r:id="rId15"/>
    <p:sldId id="274" r:id="rId16"/>
    <p:sldId id="280" r:id="rId17"/>
    <p:sldId id="276"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64" y="48"/>
      </p:cViewPr>
      <p:guideLst>
        <p:guide orient="horz" pos="2160"/>
        <p:guide pos="2880"/>
      </p:guideLst>
    </p:cSldViewPr>
  </p:slideViewPr>
  <p:notesTextViewPr>
    <p:cViewPr>
      <p:scale>
        <a:sx n="1" d="1"/>
        <a:sy n="1" d="1"/>
      </p:scale>
      <p:origin x="0" y="0"/>
    </p:cViewPr>
  </p:notesTextViewPr>
  <p:notesViewPr>
    <p:cSldViewPr>
      <p:cViewPr varScale="1">
        <p:scale>
          <a:sx n="88" d="100"/>
          <a:sy n="88" d="100"/>
        </p:scale>
        <p:origin x="-3822" y="-12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38B674-B3C3-428F-9AF7-1476D11DC575}" type="datetimeFigureOut">
              <a:rPr lang="en-GB" smtClean="0"/>
              <a:t>29/09/2026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331BCBA-DDD7-4C72-BF95-3DDE3293E3C2}" type="slidenum">
              <a:rPr lang="en-GB" smtClean="0"/>
              <a:t>‹#›</a:t>
            </a:fld>
            <a:endParaRPr lang="en-GB"/>
          </a:p>
        </p:txBody>
      </p:sp>
    </p:spTree>
    <p:extLst>
      <p:ext uri="{BB962C8B-B14F-4D97-AF65-F5344CB8AC3E}">
        <p14:creationId xmlns:p14="http://schemas.microsoft.com/office/powerpoint/2010/main" val="767996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1</a:t>
            </a:fld>
            <a:endParaRPr lang="en-GB"/>
          </a:p>
        </p:txBody>
      </p:sp>
    </p:spTree>
    <p:extLst>
      <p:ext uri="{BB962C8B-B14F-4D97-AF65-F5344CB8AC3E}">
        <p14:creationId xmlns:p14="http://schemas.microsoft.com/office/powerpoint/2010/main" val="3765788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Nature of subject matter – </a:t>
            </a:r>
          </a:p>
          <a:p>
            <a:r>
              <a:rPr lang="en-GB" dirty="0"/>
              <a:t>What should be included</a:t>
            </a:r>
          </a:p>
          <a:p>
            <a:r>
              <a:rPr lang="en-GB" dirty="0"/>
              <a:t>Why?</a:t>
            </a:r>
          </a:p>
          <a:p>
            <a:r>
              <a:rPr lang="en-GB" dirty="0"/>
              <a:t>History based on events that happened in the past – provides learners with sense of identity </a:t>
            </a:r>
            <a:r>
              <a:rPr lang="en-GB" dirty="0" err="1"/>
              <a:t>e.g</a:t>
            </a:r>
            <a:r>
              <a:rPr lang="en-GB" dirty="0"/>
              <a:t> Curriculum </a:t>
            </a:r>
            <a:r>
              <a:rPr lang="en-GB" dirty="0" err="1"/>
              <a:t>Cwmraeg</a:t>
            </a:r>
            <a:r>
              <a:rPr lang="en-GB" dirty="0"/>
              <a:t> </a:t>
            </a:r>
          </a:p>
          <a:p>
            <a:endParaRPr lang="en-GB" dirty="0"/>
          </a:p>
          <a:p>
            <a:endParaRPr lang="en-GB" dirty="0"/>
          </a:p>
          <a:p>
            <a:r>
              <a:rPr lang="en-GB" dirty="0"/>
              <a:t>The nature of the society </a:t>
            </a:r>
          </a:p>
          <a:p>
            <a:r>
              <a:rPr lang="en-GB" dirty="0"/>
              <a:t>Utilitarian -moral, or good, when it produces the </a:t>
            </a:r>
            <a:r>
              <a:rPr lang="en-GB" i="1" dirty="0"/>
              <a:t>greatest amount of good for the greatest number of people (curriculum that caters for all and the surrounding environment) – real life subjects (transferrable skills)</a:t>
            </a:r>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3</a:t>
            </a:fld>
            <a:endParaRPr lang="en-GB"/>
          </a:p>
        </p:txBody>
      </p:sp>
    </p:spTree>
    <p:extLst>
      <p:ext uri="{BB962C8B-B14F-4D97-AF65-F5344CB8AC3E}">
        <p14:creationId xmlns:p14="http://schemas.microsoft.com/office/powerpoint/2010/main" val="2463916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Nature of subject matter – </a:t>
            </a:r>
          </a:p>
          <a:p>
            <a:r>
              <a:rPr lang="en-GB" dirty="0"/>
              <a:t>What should be included</a:t>
            </a:r>
          </a:p>
          <a:p>
            <a:r>
              <a:rPr lang="en-GB" dirty="0"/>
              <a:t>Why?</a:t>
            </a:r>
          </a:p>
          <a:p>
            <a:r>
              <a:rPr lang="en-GB" dirty="0"/>
              <a:t>History based on events that happened in the past – provides learners with sense of identity </a:t>
            </a:r>
            <a:r>
              <a:rPr lang="en-GB" dirty="0" err="1"/>
              <a:t>e.g</a:t>
            </a:r>
            <a:r>
              <a:rPr lang="en-GB" dirty="0"/>
              <a:t> Curriculum </a:t>
            </a:r>
            <a:r>
              <a:rPr lang="en-GB" dirty="0" err="1"/>
              <a:t>Cwmraeg</a:t>
            </a:r>
            <a:r>
              <a:rPr lang="en-GB" dirty="0"/>
              <a:t> </a:t>
            </a:r>
          </a:p>
          <a:p>
            <a:endParaRPr lang="en-GB" dirty="0"/>
          </a:p>
          <a:p>
            <a:endParaRPr lang="en-GB" dirty="0"/>
          </a:p>
          <a:p>
            <a:r>
              <a:rPr lang="en-GB" dirty="0"/>
              <a:t>The nature of the society </a:t>
            </a:r>
          </a:p>
          <a:p>
            <a:r>
              <a:rPr lang="en-GB" dirty="0"/>
              <a:t>Utilitarian -moral, or good, when it produces the </a:t>
            </a:r>
            <a:r>
              <a:rPr lang="en-GB" i="1" dirty="0"/>
              <a:t>greatest amount of good for the greatest number of people (curriculum that caters for all and the surrounding environment) – real life subjects (transferrable skills)</a:t>
            </a:r>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4</a:t>
            </a:fld>
            <a:endParaRPr lang="en-GB"/>
          </a:p>
        </p:txBody>
      </p:sp>
    </p:spTree>
    <p:extLst>
      <p:ext uri="{BB962C8B-B14F-4D97-AF65-F5344CB8AC3E}">
        <p14:creationId xmlns:p14="http://schemas.microsoft.com/office/powerpoint/2010/main" val="1753591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nature of the individuals – </a:t>
            </a:r>
          </a:p>
          <a:p>
            <a:endParaRPr lang="en-GB" dirty="0"/>
          </a:p>
          <a:p>
            <a:r>
              <a:rPr lang="en-GB" dirty="0"/>
              <a:t>The nature of the individuals, gender, location, the need to be schooled, job opportunities.</a:t>
            </a:r>
          </a:p>
          <a:p>
            <a:endParaRPr lang="en-GB" dirty="0"/>
          </a:p>
          <a:p>
            <a:r>
              <a:rPr lang="en-GB" dirty="0"/>
              <a:t>The teach in the 20</a:t>
            </a:r>
            <a:r>
              <a:rPr lang="en-GB" baseline="30000" dirty="0"/>
              <a:t>th</a:t>
            </a:r>
            <a:r>
              <a:rPr lang="en-GB" dirty="0"/>
              <a:t> century decided what the class needed – would differ in each school</a:t>
            </a:r>
          </a:p>
        </p:txBody>
      </p:sp>
      <p:sp>
        <p:nvSpPr>
          <p:cNvPr id="4" name="Slide Number Placeholder 3"/>
          <p:cNvSpPr>
            <a:spLocks noGrp="1"/>
          </p:cNvSpPr>
          <p:nvPr>
            <p:ph type="sldNum" sz="quarter" idx="10"/>
          </p:nvPr>
        </p:nvSpPr>
        <p:spPr/>
        <p:txBody>
          <a:bodyPr/>
          <a:lstStyle/>
          <a:p>
            <a:fld id="{B331BCBA-DDD7-4C72-BF95-3DDE3293E3C2}" type="slidenum">
              <a:rPr lang="en-GB" smtClean="0"/>
              <a:t>5</a:t>
            </a:fld>
            <a:endParaRPr lang="en-GB"/>
          </a:p>
        </p:txBody>
      </p:sp>
    </p:spTree>
    <p:extLst>
      <p:ext uri="{BB962C8B-B14F-4D97-AF65-F5344CB8AC3E}">
        <p14:creationId xmlns:p14="http://schemas.microsoft.com/office/powerpoint/2010/main" val="32570295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James Callaghan, Baron Callaghan of Cardiff, KG, PC, often known as Jim Callaghan, was the Prime Minister of the United Kingdom from 1976 to 1979 and Leader of the Labour Party from 1976 to 1980</a:t>
            </a:r>
          </a:p>
          <a:p>
            <a:endParaRPr lang="en-GB" dirty="0"/>
          </a:p>
          <a:p>
            <a:r>
              <a:rPr lang="en-GB" dirty="0"/>
              <a:t>Discuss pre 1979 - </a:t>
            </a:r>
          </a:p>
        </p:txBody>
      </p:sp>
      <p:sp>
        <p:nvSpPr>
          <p:cNvPr id="4" name="Slide Number Placeholder 3"/>
          <p:cNvSpPr>
            <a:spLocks noGrp="1"/>
          </p:cNvSpPr>
          <p:nvPr>
            <p:ph type="sldNum" sz="quarter" idx="10"/>
          </p:nvPr>
        </p:nvSpPr>
        <p:spPr/>
        <p:txBody>
          <a:bodyPr/>
          <a:lstStyle/>
          <a:p>
            <a:fld id="{B331BCBA-DDD7-4C72-BF95-3DDE3293E3C2}" type="slidenum">
              <a:rPr lang="en-GB" smtClean="0"/>
              <a:t>6</a:t>
            </a:fld>
            <a:endParaRPr lang="en-GB"/>
          </a:p>
        </p:txBody>
      </p:sp>
    </p:spTree>
    <p:extLst>
      <p:ext uri="{BB962C8B-B14F-4D97-AF65-F5344CB8AC3E}">
        <p14:creationId xmlns:p14="http://schemas.microsoft.com/office/powerpoint/2010/main" val="2053829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7</a:t>
            </a:fld>
            <a:endParaRPr lang="en-GB"/>
          </a:p>
        </p:txBody>
      </p:sp>
    </p:spTree>
    <p:extLst>
      <p:ext uri="{BB962C8B-B14F-4D97-AF65-F5344CB8AC3E}">
        <p14:creationId xmlns:p14="http://schemas.microsoft.com/office/powerpoint/2010/main" val="1389433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8</a:t>
            </a:fld>
            <a:endParaRPr lang="en-GB"/>
          </a:p>
        </p:txBody>
      </p:sp>
    </p:spTree>
    <p:extLst>
      <p:ext uri="{BB962C8B-B14F-4D97-AF65-F5344CB8AC3E}">
        <p14:creationId xmlns:p14="http://schemas.microsoft.com/office/powerpoint/2010/main" val="10992802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9</a:t>
            </a:fld>
            <a:endParaRPr lang="en-GB"/>
          </a:p>
        </p:txBody>
      </p:sp>
    </p:spTree>
    <p:extLst>
      <p:ext uri="{BB962C8B-B14F-4D97-AF65-F5344CB8AC3E}">
        <p14:creationId xmlns:p14="http://schemas.microsoft.com/office/powerpoint/2010/main" val="2523816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School curriculum</a:t>
            </a:r>
            <a:r>
              <a:rPr lang="en-GB" baseline="0" dirty="0"/>
              <a:t> 1981 - </a:t>
            </a:r>
            <a:r>
              <a:rPr lang="en-GB" dirty="0"/>
              <a:t>Every local education authority was expected to frame policies for the school curriculum consistent with the government's 'recommended approach' </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Circular - (a) review its policy for the school curriculum in its area, and its arrangements for making that policy known to all concerned; </a:t>
            </a:r>
            <a:br>
              <a:rPr lang="en-GB" dirty="0"/>
            </a:br>
            <a:r>
              <a:rPr lang="en-GB" dirty="0"/>
              <a:t>(b) review the extent to which current provision in the schools is consistent with that policy; and </a:t>
            </a:r>
            <a:br>
              <a:rPr lang="en-GB" dirty="0"/>
            </a:br>
            <a:r>
              <a:rPr lang="en-GB" dirty="0"/>
              <a:t>(c) plan future developments accordingly, within the resources available. In taking these actions, local education authorities should consult governors of schools, teachers and others concerned (DES 1981b para.5). </a:t>
            </a:r>
          </a:p>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10</a:t>
            </a:fld>
            <a:endParaRPr lang="en-GB"/>
          </a:p>
        </p:txBody>
      </p:sp>
    </p:spTree>
    <p:extLst>
      <p:ext uri="{BB962C8B-B14F-4D97-AF65-F5344CB8AC3E}">
        <p14:creationId xmlns:p14="http://schemas.microsoft.com/office/powerpoint/2010/main" val="40193097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a:solidFill>
                  <a:schemeClr val="tx1"/>
                </a:solidFill>
                <a:effectLst/>
                <a:latin typeface="+mn-lt"/>
                <a:ea typeface="+mn-ea"/>
                <a:cs typeface="+mn-cs"/>
              </a:rPr>
              <a:t>a benefit to the National Curriculum was that teachers now had to educate students in a range of subjects. This gave children / students a better start for the skills they would need for later in life. It was also disputed that the national Curriculum helped to reduce the division of girls and boys subjects, as both sexes were taught the same subjects. This helped to reduce the stereotyping of gender.</a:t>
            </a:r>
            <a:br>
              <a:rPr lang="en-GB" sz="1200" u="none" strike="noStrike" kern="1200" dirty="0">
                <a:solidFill>
                  <a:schemeClr val="tx1"/>
                </a:solidFill>
                <a:effectLst/>
                <a:latin typeface="+mn-lt"/>
                <a:ea typeface="+mn-ea"/>
                <a:cs typeface="+mn-cs"/>
              </a:rPr>
            </a:br>
            <a:br>
              <a:rPr lang="en-GB" sz="1200" u="none" strike="noStrike" kern="1200" dirty="0">
                <a:solidFill>
                  <a:schemeClr val="tx1"/>
                </a:solidFill>
                <a:effectLst/>
                <a:latin typeface="+mn-lt"/>
                <a:ea typeface="+mn-ea"/>
                <a:cs typeface="+mn-cs"/>
              </a:rPr>
            </a:br>
            <a:br>
              <a:rPr lang="en-GB" sz="1200" u="none" strike="noStrike"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11</a:t>
            </a:fld>
            <a:endParaRPr lang="en-GB"/>
          </a:p>
        </p:txBody>
      </p:sp>
    </p:spTree>
    <p:extLst>
      <p:ext uri="{BB962C8B-B14F-4D97-AF65-F5344CB8AC3E}">
        <p14:creationId xmlns:p14="http://schemas.microsoft.com/office/powerpoint/2010/main" val="1053423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1990</a:t>
            </a:r>
            <a:r>
              <a:rPr lang="en-GB" dirty="0"/>
              <a:t> Standard Assessment Tests (SATs) are brought in at state schools for all seven year olds.</a:t>
            </a:r>
          </a:p>
          <a:p>
            <a:r>
              <a:rPr lang="en-GB" b="1" dirty="0"/>
              <a:t>1994</a:t>
            </a:r>
            <a:r>
              <a:rPr lang="en-GB" dirty="0"/>
              <a:t> An A* grade is invented at GCSE to help distinguish between the top candidates. SATS are also introduced for 11 year olds</a:t>
            </a:r>
          </a:p>
          <a:p>
            <a:r>
              <a:rPr lang="en-GB" b="1" dirty="0"/>
              <a:t>1996</a:t>
            </a:r>
            <a:r>
              <a:rPr lang="en-GB" dirty="0"/>
              <a:t> The Education Act 1996 requires all maintained schools to offer courses in religious education, but parents can opt their children out of the subject. Secondary schools must also offer a sex education programme. </a:t>
            </a:r>
          </a:p>
          <a:p>
            <a:r>
              <a:rPr lang="en-GB" b="1" dirty="0"/>
              <a:t>1997</a:t>
            </a:r>
            <a:r>
              <a:rPr lang="en-GB" dirty="0"/>
              <a:t> A third SAT exam is created for all 14 year olds in the country. More education laws also ensure all older pupils are given courses in careers education.</a:t>
            </a:r>
          </a:p>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12</a:t>
            </a:fld>
            <a:endParaRPr lang="en-GB"/>
          </a:p>
        </p:txBody>
      </p:sp>
    </p:spTree>
    <p:extLst>
      <p:ext uri="{BB962C8B-B14F-4D97-AF65-F5344CB8AC3E}">
        <p14:creationId xmlns:p14="http://schemas.microsoft.com/office/powerpoint/2010/main" val="2009829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13</a:t>
            </a:fld>
            <a:endParaRPr lang="en-GB"/>
          </a:p>
        </p:txBody>
      </p:sp>
    </p:spTree>
    <p:extLst>
      <p:ext uri="{BB962C8B-B14F-4D97-AF65-F5344CB8AC3E}">
        <p14:creationId xmlns:p14="http://schemas.microsoft.com/office/powerpoint/2010/main" val="40933659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14</a:t>
            </a:fld>
            <a:endParaRPr lang="en-GB"/>
          </a:p>
        </p:txBody>
      </p:sp>
    </p:spTree>
    <p:extLst>
      <p:ext uri="{BB962C8B-B14F-4D97-AF65-F5344CB8AC3E}">
        <p14:creationId xmlns:p14="http://schemas.microsoft.com/office/powerpoint/2010/main" val="13161662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to</a:t>
            </a:r>
          </a:p>
        </p:txBody>
      </p:sp>
      <p:sp>
        <p:nvSpPr>
          <p:cNvPr id="4" name="Slide Number Placeholder 3"/>
          <p:cNvSpPr>
            <a:spLocks noGrp="1"/>
          </p:cNvSpPr>
          <p:nvPr>
            <p:ph type="sldNum" sz="quarter" idx="10"/>
          </p:nvPr>
        </p:nvSpPr>
        <p:spPr/>
        <p:txBody>
          <a:bodyPr/>
          <a:lstStyle/>
          <a:p>
            <a:fld id="{B331BCBA-DDD7-4C72-BF95-3DDE3293E3C2}" type="slidenum">
              <a:rPr lang="en-GB" smtClean="0"/>
              <a:t>15</a:t>
            </a:fld>
            <a:endParaRPr lang="en-GB"/>
          </a:p>
        </p:txBody>
      </p:sp>
    </p:spTree>
    <p:extLst>
      <p:ext uri="{BB962C8B-B14F-4D97-AF65-F5344CB8AC3E}">
        <p14:creationId xmlns:p14="http://schemas.microsoft.com/office/powerpoint/2010/main" val="25694028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482" y="97104"/>
            <a:ext cx="3100768" cy="3331896"/>
          </a:xfrm>
        </p:spPr>
        <p:txBody>
          <a:bodyPr vert="horz" lIns="91440" tIns="45720" rIns="91440" bIns="45720" rtlCol="0" anchor="t">
            <a:normAutofit/>
          </a:bodyPr>
          <a:lstStyle>
            <a:lvl1pPr>
              <a:defRPr lang="en-US" sz="33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9486" y="4492488"/>
            <a:ext cx="2512313" cy="1411356"/>
          </a:xfrm>
        </p:spPr>
        <p:txBody>
          <a:bodyPr vert="horz" lIns="91440" tIns="45720" rIns="91440" bIns="45720" rtlCol="0" anchor="b">
            <a:normAutofit/>
          </a:bodyPr>
          <a:lstStyle>
            <a:lvl1pPr marL="0" indent="0">
              <a:buNone/>
              <a:defRPr lang="en-US" sz="12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3280410" y="0"/>
            <a:ext cx="586359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42484" y="6338704"/>
            <a:ext cx="1647524" cy="365125"/>
          </a:xfrm>
        </p:spPr>
        <p:txBody>
          <a:bodyPr/>
          <a:lstStyle/>
          <a:p>
            <a:endParaRPr lang="en-GB"/>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787752" y="6338704"/>
            <a:ext cx="1044434" cy="365125"/>
          </a:xfrm>
        </p:spPr>
        <p:txBody>
          <a:bodyPr/>
          <a:lstStyle/>
          <a:p>
            <a:fld id="{6D6CBA53-1919-4CF1-BEA7-BF1D909DDEB9}" type="datetimeFigureOut">
              <a:rPr lang="en-GB" smtClean="0"/>
              <a:t>29/09/2026</a:t>
            </a:fld>
            <a:endParaRPr lang="en-GB"/>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2832186" y="6342302"/>
            <a:ext cx="321905" cy="365125"/>
          </a:xfrm>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198390836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59485" y="1709862"/>
            <a:ext cx="8222742" cy="45137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1712033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884792" y="1411359"/>
            <a:ext cx="2916308" cy="2845567"/>
          </a:xfrm>
        </p:spPr>
        <p:txBody>
          <a:bodyPr vert="horz" lIns="91440" tIns="45720" rIns="91440" bIns="45720" rtlCol="0" anchor="b">
            <a:normAutofit/>
          </a:bodyPr>
          <a:lstStyle>
            <a:lvl1pPr>
              <a:defRPr lang="en-US" sz="33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884791" y="4403039"/>
            <a:ext cx="2916308" cy="1123122"/>
          </a:xfrm>
        </p:spPr>
        <p:txBody>
          <a:bodyPr vert="horz" lIns="91440" tIns="45720" rIns="91440" bIns="45720" rtlCol="0">
            <a:normAutofit/>
          </a:bodyPr>
          <a:lstStyle>
            <a:lvl1pPr marL="0" indent="0">
              <a:buNone/>
              <a:defRPr lang="en-US" sz="12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5568204"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884791" y="6343956"/>
            <a:ext cx="1575362"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325890" y="6343956"/>
            <a:ext cx="1106372" cy="365125"/>
          </a:xfrm>
        </p:spPr>
        <p:txBody>
          <a:bodyPr/>
          <a:lstStyle>
            <a:lvl1pPr>
              <a:defRPr>
                <a:solidFill>
                  <a:schemeClr val="tx1"/>
                </a:solidFill>
                <a:effectLst/>
              </a:defRPr>
            </a:lvl1p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472050" y="6343956"/>
            <a:ext cx="321905" cy="365125"/>
          </a:xfrm>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31069829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9486" y="1143001"/>
            <a:ext cx="6512815" cy="3095149"/>
          </a:xfrm>
        </p:spPr>
        <p:txBody>
          <a:bodyPr vert="horz" lIns="91440" tIns="45720" rIns="91440" bIns="45720" rtlCol="0" anchor="b">
            <a:normAutofit/>
          </a:bodyPr>
          <a:lstStyle>
            <a:lvl1pPr>
              <a:defRPr lang="en-US" sz="45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9486" y="4498848"/>
            <a:ext cx="5161093" cy="1014984"/>
          </a:xfrm>
        </p:spPr>
        <p:txBody>
          <a:bodyPr vert="horz" lIns="91440" tIns="45720" rIns="91440" bIns="45720" rtlCol="0">
            <a:normAutofit/>
          </a:bodyPr>
          <a:lstStyle>
            <a:lvl1pPr marL="0" indent="0">
              <a:buNone/>
              <a:defRPr lang="en-US" sz="135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59486" y="6343956"/>
            <a:ext cx="2104054"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166132" y="6343956"/>
            <a:ext cx="2156298" cy="365125"/>
          </a:xfrm>
        </p:spPr>
        <p:txBody>
          <a:body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219214205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83818" y="1869104"/>
            <a:ext cx="7002782" cy="4906929"/>
          </a:xfrm>
        </p:spPr>
        <p:txBody>
          <a:bodyPr>
            <a:normAutofit/>
          </a:bodyPr>
          <a:lstStyle>
            <a:lvl1pPr>
              <a:defRPr sz="555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59486" y="137389"/>
            <a:ext cx="2104054"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670447" y="137389"/>
            <a:ext cx="1651983" cy="365125"/>
          </a:xfrm>
        </p:spPr>
        <p:txBody>
          <a:body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360323" y="137389"/>
            <a:ext cx="321905" cy="365125"/>
          </a:xfrm>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122480688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8834" y="105196"/>
            <a:ext cx="6767671" cy="2113392"/>
          </a:xfrm>
        </p:spPr>
        <p:txBody>
          <a:bodyPr anchor="t">
            <a:normAutofit/>
          </a:bodyPr>
          <a:lstStyle>
            <a:lvl1pPr>
              <a:defRPr sz="54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9485" y="2484255"/>
            <a:ext cx="6350669" cy="3539514"/>
          </a:xfrm>
        </p:spPr>
        <p:txBody>
          <a:bodyPr>
            <a:normAutofit/>
          </a:bodyPr>
          <a:lstStyle>
            <a:lvl1pPr marL="342900" indent="-342900">
              <a:buFont typeface="+mj-lt"/>
              <a:buAutoNum type="arabicPeriod"/>
              <a:defRPr sz="1350"/>
            </a:lvl1pPr>
            <a:lvl2pPr marL="514350" indent="-342900">
              <a:buFont typeface="+mj-lt"/>
              <a:buAutoNum type="arabicPeriod"/>
              <a:defRPr sz="1200"/>
            </a:lvl2pPr>
            <a:lvl3pPr marL="600075" indent="-257175">
              <a:buFont typeface="+mj-lt"/>
              <a:buAutoNum type="arabicPeriod"/>
              <a:defRPr sz="1050"/>
            </a:lvl3pPr>
            <a:lvl4pPr marL="771525" indent="-257175">
              <a:buFont typeface="+mj-lt"/>
              <a:buAutoNum type="arabicPeriod"/>
              <a:defRPr sz="1050"/>
            </a:lvl4pPr>
            <a:lvl5pPr marL="942975" indent="-257175">
              <a:buFont typeface="+mj-lt"/>
              <a:buAutoNum type="arabicPeriod"/>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452442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3480758" y="73742"/>
            <a:ext cx="5147622" cy="2220726"/>
          </a:xfrm>
        </p:spPr>
        <p:txBody>
          <a:bodyPr anchor="t">
            <a:normAutofit/>
          </a:bodyPr>
          <a:lstStyle>
            <a:lvl1pPr>
              <a:defRPr sz="5400"/>
            </a:lvl1pPr>
          </a:lstStyle>
          <a:p>
            <a:r>
              <a:rPr lang="en-US" dirty="0"/>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3424193"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191001" y="2726268"/>
            <a:ext cx="4437380" cy="3436789"/>
          </a:xfrm>
        </p:spPr>
        <p:txBody>
          <a:bodyPr>
            <a:normAutofit/>
          </a:bodyPr>
          <a:lstStyle>
            <a:lvl1pPr marL="342900" indent="-342900">
              <a:buFont typeface="+mj-lt"/>
              <a:buAutoNum type="arabicPeriod"/>
              <a:defRPr sz="1500"/>
            </a:lvl1pPr>
            <a:lvl2pPr marL="428625" indent="-257175">
              <a:buFont typeface="+mj-lt"/>
              <a:buAutoNum type="arabicPeriod"/>
              <a:defRPr sz="1350"/>
            </a:lvl2pPr>
            <a:lvl3pPr marL="600075" indent="-257175">
              <a:buFont typeface="+mj-lt"/>
              <a:buAutoNum type="arabicPeriod"/>
              <a:defRPr sz="1200"/>
            </a:lvl3pPr>
            <a:lvl4pPr marL="771525" indent="-257175">
              <a:buFont typeface="+mj-lt"/>
              <a:buAutoNum type="arabicPeriod"/>
              <a:defRPr sz="1050"/>
            </a:lvl4pPr>
            <a:lvl5pPr>
              <a:buFont typeface="+mj-lt"/>
              <a:buAutoNum type="arabicPeriod"/>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191000" y="6343956"/>
            <a:ext cx="2239050" cy="365125"/>
          </a:xfrm>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151915" y="6343956"/>
            <a:ext cx="1164831" cy="365125"/>
          </a:xfrm>
        </p:spPr>
        <p:txBody>
          <a:bodyPr/>
          <a:lstStyle/>
          <a:p>
            <a:fld id="{6D6CBA53-1919-4CF1-BEA7-BF1D909DDEB9}" type="datetimeFigureOut">
              <a:rPr lang="en-GB" smtClean="0"/>
              <a:t>29/09/2026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360323" y="6343956"/>
            <a:ext cx="321905" cy="365125"/>
          </a:xfrm>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1994834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61009" y="1388700"/>
            <a:ext cx="2942591" cy="408358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3867008" y="1389135"/>
            <a:ext cx="4534043" cy="4083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1105079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9484" y="707550"/>
            <a:ext cx="2512316" cy="2721451"/>
          </a:xfrm>
        </p:spPr>
        <p:txBody>
          <a:bodyPr vert="horz" lIns="91440" tIns="45720" rIns="91440" bIns="45720" rtlCol="0" anchor="t">
            <a:normAutofit/>
          </a:bodyPr>
          <a:lstStyle>
            <a:lvl1pPr>
              <a:defRPr lang="en-US" sz="1875"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3486151" y="708184"/>
            <a:ext cx="5196077"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3969862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867009" y="612648"/>
            <a:ext cx="4819792" cy="114300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3420341"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868027" y="1978488"/>
            <a:ext cx="4814201" cy="4285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3867008" y="6343956"/>
            <a:ext cx="2523677" cy="365125"/>
          </a:xfrm>
        </p:spPr>
        <p:txBody>
          <a:bodyPr/>
          <a:lstStyle/>
          <a:p>
            <a:endParaRPr lang="en-GB"/>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6773035" y="6343956"/>
            <a:ext cx="1545606" cy="365125"/>
          </a:xfrm>
        </p:spPr>
        <p:txBody>
          <a:bodyPr/>
          <a:lstStyle/>
          <a:p>
            <a:fld id="{6D6CBA53-1919-4CF1-BEA7-BF1D909DDEB9}" type="datetimeFigureOut">
              <a:rPr lang="en-GB" smtClean="0"/>
              <a:t>29/09/2026</a:t>
            </a:fld>
            <a:endParaRPr lang="en-GB"/>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8360323" y="6343956"/>
            <a:ext cx="321905" cy="365125"/>
          </a:xfrm>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356426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74126" y="474177"/>
            <a:ext cx="5212674"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301752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474126" y="1627632"/>
            <a:ext cx="5212674" cy="4686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3474126" y="6343956"/>
            <a:ext cx="2567180" cy="365125"/>
          </a:xfrm>
        </p:spPr>
        <p:txBody>
          <a:bodyPr/>
          <a:lstStyle/>
          <a:p>
            <a:endParaRPr lang="en-GB"/>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6709275" y="6343956"/>
            <a:ext cx="1613155" cy="365125"/>
          </a:xfrm>
        </p:spPr>
        <p:txBody>
          <a:bodyPr/>
          <a:lstStyle/>
          <a:p>
            <a:fld id="{6D6CBA53-1919-4CF1-BEA7-BF1D909DDEB9}" type="datetimeFigureOut">
              <a:rPr lang="en-GB" smtClean="0"/>
              <a:t>29/09/2026</a:t>
            </a:fld>
            <a:endParaRPr lang="en-GB"/>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8360323" y="6343956"/>
            <a:ext cx="321905" cy="365125"/>
          </a:xfrm>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817980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5" y="475488"/>
            <a:ext cx="5143500"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9485" y="1627632"/>
            <a:ext cx="51435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59486" y="6346871"/>
            <a:ext cx="2104054" cy="365125"/>
          </a:xfrm>
        </p:spPr>
        <p:txBody>
          <a:bodyPr/>
          <a:lstStyle/>
          <a:p>
            <a:endParaRPr lang="en-GB"/>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086890" y="6346871"/>
            <a:ext cx="2194190" cy="365125"/>
          </a:xfrm>
        </p:spPr>
        <p:txBody>
          <a:bodyPr/>
          <a:lstStyle/>
          <a:p>
            <a:fld id="{6D6CBA53-1919-4CF1-BEA7-BF1D909DDEB9}" type="datetimeFigureOut">
              <a:rPr lang="en-GB" smtClean="0"/>
              <a:t>29/09/2026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5281081" y="6346871"/>
            <a:ext cx="321905" cy="365125"/>
          </a:xfrm>
        </p:spPr>
        <p:txBody>
          <a:bodyPr/>
          <a:lstStyle/>
          <a:p>
            <a:fld id="{C8CBEA77-CBAE-4873-A15B-919A1B60C627}"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68800" y="0"/>
            <a:ext cx="307520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4165592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7" y="420623"/>
            <a:ext cx="3370642" cy="132588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9582" y="1975104"/>
            <a:ext cx="3370547" cy="4156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59582" y="6343956"/>
            <a:ext cx="1573965" cy="365125"/>
          </a:xfrm>
        </p:spPr>
        <p:txBody>
          <a:bodyPr/>
          <a:lstStyle>
            <a:lvl1pPr>
              <a:defRPr>
                <a:solidFill>
                  <a:schemeClr val="tx1"/>
                </a:solidFill>
                <a:effectLst/>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410239" y="6343956"/>
            <a:ext cx="1179778" cy="365125"/>
          </a:xfrm>
        </p:spPr>
        <p:txBody>
          <a:bodyPr/>
          <a:lstStyle/>
          <a:p>
            <a:fld id="{6D6CBA53-1919-4CF1-BEA7-BF1D909DDEB9}" type="datetimeFigureOut">
              <a:rPr lang="en-GB" smtClean="0"/>
              <a:t>29/09/2026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597494" y="6343956"/>
            <a:ext cx="321905" cy="365125"/>
          </a:xfrm>
        </p:spPr>
        <p:txBody>
          <a:bodyPr/>
          <a:lstStyle>
            <a:lvl1pPr>
              <a:defRPr>
                <a:solidFill>
                  <a:schemeClr val="tx1"/>
                </a:solidFill>
                <a:effectLst/>
              </a:defRPr>
            </a:lvl1pPr>
          </a:lstStyle>
          <a:p>
            <a:fld id="{C8CBEA77-CBAE-4873-A15B-919A1B60C627}"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244196" y="0"/>
            <a:ext cx="4899804"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700460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1773" y="429768"/>
            <a:ext cx="2743200" cy="1667226"/>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61867" y="2315570"/>
            <a:ext cx="2743200" cy="3814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461773" y="6343956"/>
            <a:ext cx="1228003" cy="365125"/>
          </a:xfrm>
        </p:spPr>
        <p:txBody>
          <a:bodyPr/>
          <a:lstStyle/>
          <a:p>
            <a:endParaRPr lang="en-GB"/>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027585" y="6343956"/>
            <a:ext cx="712325" cy="365125"/>
          </a:xfrm>
        </p:spPr>
        <p:txBody>
          <a:bodyPr/>
          <a:lstStyle/>
          <a:p>
            <a:fld id="{6D6CBA53-1919-4CF1-BEA7-BF1D909DDEB9}" type="datetimeFigureOut">
              <a:rPr lang="en-GB" smtClean="0"/>
              <a:t>29/09/2026</a:t>
            </a:fld>
            <a:endParaRPr lang="en-GB"/>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739910" y="6343956"/>
            <a:ext cx="321905" cy="365125"/>
          </a:xfrm>
        </p:spPr>
        <p:txBody>
          <a:bodyPr/>
          <a:lstStyle/>
          <a:p>
            <a:fld id="{C8CBEA77-CBAE-4873-A15B-919A1B60C627}"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3671316" y="0"/>
            <a:ext cx="5472684"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8145091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66046" y="929555"/>
            <a:ext cx="2024441" cy="1858941"/>
          </a:xfrm>
        </p:spPr>
        <p:txBody>
          <a:bodyPr vert="horz" lIns="91440" tIns="45720" rIns="91440" bIns="45720" rtlCol="0" anchor="b">
            <a:normAutofit/>
          </a:bodyPr>
          <a:lstStyle>
            <a:lvl1pPr>
              <a:defRPr lang="en-US" sz="1875"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1" y="0"/>
            <a:ext cx="6244742"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666791" y="3011335"/>
            <a:ext cx="2020010" cy="2656250"/>
          </a:xfrm>
        </p:spPr>
        <p:txBody>
          <a:bodyPr vert="horz" lIns="91440" tIns="45720" rIns="91440" bIns="45720" rtlCol="0">
            <a:normAutofit/>
          </a:bodyPr>
          <a:lstStyle>
            <a:lvl1pPr marL="0" indent="0">
              <a:buNone/>
              <a:defRPr lang="en-US" dirty="0"/>
            </a:lvl1pPr>
            <a:lvl2pPr marL="171450" indent="0">
              <a:buNone/>
              <a:defRPr lang="en-US" dirty="0"/>
            </a:lvl2pPr>
            <a:lvl3pPr marL="342900" indent="0">
              <a:buNone/>
              <a:defRPr lang="en-US" dirty="0"/>
            </a:lvl3pPr>
            <a:lvl4pPr marL="514350" indent="0">
              <a:buNone/>
              <a:defRPr lang="en-US" dirty="0"/>
            </a:lvl4pPr>
            <a:lvl5pPr marL="685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666046" y="6343956"/>
            <a:ext cx="1053345" cy="365125"/>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719392" y="6343956"/>
            <a:ext cx="640930" cy="365125"/>
          </a:xfrm>
        </p:spPr>
        <p:txBody>
          <a:bodyPr/>
          <a:lstStyle>
            <a:lvl1pPr>
              <a:defRPr>
                <a:solidFill>
                  <a:schemeClr val="tx1"/>
                </a:solidFill>
                <a:effectLst/>
              </a:defRPr>
            </a:lvl1pPr>
          </a:lstStyle>
          <a:p>
            <a:fld id="{6D6CBA53-1919-4CF1-BEA7-BF1D909DDEB9}" type="datetimeFigureOut">
              <a:rPr lang="en-GB" smtClean="0"/>
              <a:t>29/09/2026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60323" y="6343956"/>
            <a:ext cx="321905" cy="365125"/>
          </a:xfrm>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28478232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4" y="4162318"/>
            <a:ext cx="2283716" cy="1892808"/>
          </a:xfrm>
        </p:spPr>
        <p:txBody>
          <a:bodyPr vert="horz" lIns="91440" tIns="45720" rIns="91440" bIns="45720" rtlCol="0" anchor="t">
            <a:normAutofit/>
          </a:bodyPr>
          <a:lstStyle>
            <a:lvl1pPr>
              <a:defRPr lang="en-US" sz="1875"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9144000" cy="377827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091778" y="4162319"/>
            <a:ext cx="5595022" cy="2091525"/>
          </a:xfrm>
        </p:spPr>
        <p:txBody>
          <a:bodyPr vert="horz" lIns="91440" tIns="45720" rIns="91440" bIns="45720" rtlCol="0">
            <a:normAutofit/>
          </a:bodyPr>
          <a:lstStyle>
            <a:lvl1pPr marL="0" indent="0">
              <a:buNone/>
              <a:defRPr lang="en-US" dirty="0"/>
            </a:lvl1pPr>
            <a:lvl2pPr marL="171450" indent="0">
              <a:buNone/>
              <a:defRPr lang="en-US" dirty="0"/>
            </a:lvl2pPr>
            <a:lvl3pPr marL="342900" indent="0">
              <a:buNone/>
              <a:defRPr lang="en-US" dirty="0"/>
            </a:lvl3pPr>
            <a:lvl4pPr marL="514350" indent="0">
              <a:buNone/>
              <a:defRPr lang="en-US" dirty="0"/>
            </a:lvl4pPr>
            <a:lvl5pPr marL="685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7925279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59341"/>
            <a:ext cx="8227315"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9486" y="1912399"/>
            <a:ext cx="3477952"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59485" y="6343956"/>
            <a:ext cx="1982199" cy="365125"/>
          </a:xfrm>
        </p:spPr>
        <p:txBody>
          <a:bodyPr/>
          <a:lstStyle/>
          <a:p>
            <a:endParaRPr lang="en-GB"/>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4302916" y="1912939"/>
            <a:ext cx="4306494" cy="4224337"/>
          </a:xfrm>
          <a:blipFill>
            <a:blip r:embed="rId2">
              <a:alphaModFix amt="6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264947" y="6343956"/>
            <a:ext cx="1087273" cy="365125"/>
          </a:xfrm>
        </p:spPr>
        <p:txBody>
          <a:bodyPr/>
          <a:lstStyle/>
          <a:p>
            <a:fld id="{6D6CBA53-1919-4CF1-BEA7-BF1D909DDEB9}" type="datetimeFigureOut">
              <a:rPr lang="en-GB" smtClean="0"/>
              <a:t>29/09/2026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8352220" y="6343956"/>
            <a:ext cx="332295" cy="365125"/>
          </a:xfrm>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21337307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706802"/>
            <a:ext cx="3504438" cy="126948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40352" y="2173850"/>
            <a:ext cx="3423572"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429172" y="732156"/>
            <a:ext cx="4257629"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18326826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914399" y="4893733"/>
            <a:ext cx="7321551" cy="1059806"/>
          </a:xfrm>
        </p:spPr>
        <p:txBody>
          <a:bodyPr anchor="ctr">
            <a:normAutofit/>
          </a:bodyPr>
          <a:lstStyle>
            <a:lvl1pPr algn="ctr">
              <a:lnSpc>
                <a:spcPct val="110000"/>
              </a:lnSpc>
              <a:defRPr sz="195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17220" y="484095"/>
            <a:ext cx="7907274" cy="4536141"/>
          </a:xfrm>
        </p:spPr>
        <p:txBody>
          <a:bodyPr anchor="b">
            <a:normAutofit/>
          </a:bodyPr>
          <a:lstStyle>
            <a:lvl1pPr marL="0" indent="0" algn="ctr">
              <a:lnSpc>
                <a:spcPct val="90000"/>
              </a:lnSpc>
              <a:buNone/>
              <a:defRPr sz="2025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6D6CBA53-1919-4CF1-BEA7-BF1D909DDEB9}" type="datetimeFigureOut">
              <a:rPr lang="en-GB" smtClean="0"/>
              <a:t>29/09/2026</a:t>
            </a:fld>
            <a:endParaRPr lang="en-GB"/>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8CBEA77-CBAE-4873-A15B-919A1B60C627}" type="slidenum">
              <a:rPr lang="en-GB" smtClean="0"/>
              <a:t>‹#›</a:t>
            </a:fld>
            <a:endParaRPr lang="en-GB"/>
          </a:p>
        </p:txBody>
      </p:sp>
    </p:spTree>
    <p:extLst>
      <p:ext uri="{BB962C8B-B14F-4D97-AF65-F5344CB8AC3E}">
        <p14:creationId xmlns:p14="http://schemas.microsoft.com/office/powerpoint/2010/main" val="83761964"/>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6" y="-1133856"/>
            <a:ext cx="798957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4449" y="42335"/>
            <a:ext cx="8637779" cy="6172200"/>
          </a:xfrm>
        </p:spPr>
        <p:txBody>
          <a:bodyPr anchor="t">
            <a:normAutofit/>
          </a:bodyPr>
          <a:lstStyle>
            <a:lvl1pPr marL="0" indent="0">
              <a:lnSpc>
                <a:spcPct val="90000"/>
              </a:lnSpc>
              <a:buNone/>
              <a:defRPr sz="6000" b="1"/>
            </a:lvl1pPr>
            <a:lvl2pPr marL="171450" indent="0">
              <a:lnSpc>
                <a:spcPct val="90000"/>
              </a:lnSpc>
              <a:buNone/>
              <a:defRPr sz="5400" b="1"/>
            </a:lvl2pPr>
            <a:lvl3pPr marL="342900" indent="0">
              <a:lnSpc>
                <a:spcPct val="90000"/>
              </a:lnSpc>
              <a:buNone/>
              <a:defRPr sz="4950" b="1"/>
            </a:lvl3pPr>
            <a:lvl4pPr marL="514350" indent="0">
              <a:lnSpc>
                <a:spcPct val="90000"/>
              </a:lnSpc>
              <a:buNone/>
              <a:defRPr sz="4500" b="1"/>
            </a:lvl4pPr>
            <a:lvl5pPr marL="685800" indent="0">
              <a:lnSpc>
                <a:spcPct val="90000"/>
              </a:lnSpc>
              <a:buNone/>
              <a:defRPr sz="405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3613390093"/>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124712" y="5029200"/>
            <a:ext cx="6899148" cy="640080"/>
          </a:xfrm>
        </p:spPr>
        <p:txBody>
          <a:bodyPr anchor="ctr">
            <a:normAutofit/>
          </a:bodyPr>
          <a:lstStyle>
            <a:lvl1pPr>
              <a:lnSpc>
                <a:spcPct val="120000"/>
              </a:lnSpc>
              <a:defRPr sz="1500"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124712" y="1188720"/>
            <a:ext cx="6899148" cy="3332480"/>
          </a:xfrm>
        </p:spPr>
        <p:txBody>
          <a:bodyPr anchor="ctr">
            <a:normAutofit/>
          </a:bodyPr>
          <a:lstStyle>
            <a:lvl1pPr marL="123444" indent="-123444">
              <a:lnSpc>
                <a:spcPct val="100000"/>
              </a:lnSpc>
              <a:spcBef>
                <a:spcPts val="0"/>
              </a:spcBef>
              <a:buNone/>
              <a:defRPr sz="36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2457478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12064"/>
            <a:ext cx="8055864" cy="969264"/>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9581" y="1825625"/>
            <a:ext cx="380619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4708923" y="1825625"/>
            <a:ext cx="38064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40978286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200" y="512064"/>
            <a:ext cx="8059341" cy="969264"/>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685735"/>
            <a:ext cx="3806190" cy="559834"/>
          </a:xfrm>
        </p:spPr>
        <p:txBody>
          <a:bodyPr anchor="b">
            <a:normAutofit/>
          </a:bodyPr>
          <a:lstStyle>
            <a:lvl1pPr marL="0" indent="0">
              <a:lnSpc>
                <a:spcPct val="90000"/>
              </a:lnSpc>
              <a:buNone/>
              <a:defRPr sz="12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387600"/>
            <a:ext cx="3806429"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GB"/>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710351" y="1685735"/>
            <a:ext cx="3806190" cy="559834"/>
          </a:xfrm>
        </p:spPr>
        <p:txBody>
          <a:bodyPr anchor="b">
            <a:normAutofit/>
          </a:bodyPr>
          <a:lstStyle>
            <a:lvl1pPr marL="0" indent="0">
              <a:lnSpc>
                <a:spcPct val="90000"/>
              </a:lnSpc>
              <a:buNone/>
              <a:defRPr sz="12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4709874" y="2387600"/>
            <a:ext cx="3806667"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132238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9486" y="512064"/>
            <a:ext cx="8222742" cy="969264"/>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1729843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37770355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725" y="89808"/>
            <a:ext cx="8596502" cy="2514600"/>
          </a:xfrm>
        </p:spPr>
        <p:txBody>
          <a:bodyPr anchor="t">
            <a:norm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9581" y="3118757"/>
            <a:ext cx="8222646" cy="2620736"/>
          </a:xfrm>
        </p:spPr>
        <p:txBody>
          <a:bodyPr/>
          <a:lstStyle>
            <a:lvl1pPr marL="0" indent="0">
              <a:buNone/>
              <a:defRPr/>
            </a:lvl1pPr>
            <a:lvl2pPr marL="171450" indent="0">
              <a:buNone/>
              <a:defRPr/>
            </a:lvl2pPr>
            <a:lvl3pPr marL="342900" indent="0">
              <a:buNone/>
              <a:defRPr/>
            </a:lvl3pPr>
            <a:lvl4pPr marL="514350" indent="0">
              <a:buNone/>
              <a:defRPr/>
            </a:lvl4pPr>
            <a:lvl5pPr marL="685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3516072139"/>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9486" y="1627318"/>
            <a:ext cx="6323075" cy="1842020"/>
          </a:xfrm>
        </p:spPr>
        <p:txBody>
          <a:bodyPr anchor="b">
            <a:noAutofit/>
          </a:bodyPr>
          <a:lstStyle>
            <a:lvl1pPr>
              <a:defRPr sz="54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9582" y="3622674"/>
            <a:ext cx="6322979" cy="1608008"/>
          </a:xfrm>
        </p:spPr>
        <p:txBody>
          <a:bodyPr>
            <a:normAutofit/>
          </a:bodyPr>
          <a:lstStyle>
            <a:lvl1pPr marL="0" indent="0">
              <a:buNone/>
              <a:defRPr sz="1350"/>
            </a:lvl1pPr>
            <a:lvl2pPr marL="171450" indent="0">
              <a:buNone/>
              <a:defRPr sz="1200"/>
            </a:lvl2pPr>
            <a:lvl3pPr marL="342900" indent="0">
              <a:buNone/>
              <a:defRPr sz="1050"/>
            </a:lvl3pPr>
            <a:lvl4pPr marL="514350" indent="0">
              <a:buNone/>
              <a:defRPr sz="1050"/>
            </a:lvl4pPr>
            <a:lvl5pPr marL="685800" indent="0">
              <a:buNone/>
              <a:defRPr sz="9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3763045559"/>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000">
            <a:alpha val="14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9487" y="514650"/>
            <a:ext cx="8222741" cy="97237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9485" y="1709862"/>
            <a:ext cx="8222742" cy="45137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459486" y="6343956"/>
            <a:ext cx="2104054" cy="365125"/>
          </a:xfrm>
          <a:prstGeom prst="rect">
            <a:avLst/>
          </a:prstGeom>
        </p:spPr>
        <p:txBody>
          <a:bodyPr vert="horz" lIns="91440" tIns="45720" rIns="91440" bIns="45720" rtlCol="0" anchor="ctr"/>
          <a:lstStyle>
            <a:lvl1pPr algn="l">
              <a:defRPr sz="600">
                <a:solidFill>
                  <a:schemeClr val="tx1"/>
                </a:solidFill>
              </a:defRPr>
            </a:lvl1pPr>
          </a:lstStyle>
          <a:p>
            <a:endParaRPr lang="en-GB"/>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670447" y="6343956"/>
            <a:ext cx="1651983" cy="365125"/>
          </a:xfrm>
          <a:prstGeom prst="rect">
            <a:avLst/>
          </a:prstGeom>
        </p:spPr>
        <p:txBody>
          <a:bodyPr vert="horz" lIns="91440" tIns="45720" rIns="91440" bIns="45720" rtlCol="0" anchor="ctr"/>
          <a:lstStyle>
            <a:lvl1pPr algn="r">
              <a:defRPr sz="600">
                <a:solidFill>
                  <a:schemeClr val="tx1"/>
                </a:solidFill>
              </a:defRPr>
            </a:lvl1p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360323" y="6343956"/>
            <a:ext cx="321905" cy="365125"/>
          </a:xfrm>
          <a:prstGeom prst="rect">
            <a:avLst/>
          </a:prstGeom>
        </p:spPr>
        <p:txBody>
          <a:bodyPr vert="horz" lIns="91440" tIns="45720" rIns="91440" bIns="45720" rtlCol="0" anchor="ctr"/>
          <a:lstStyle>
            <a:lvl1pPr algn="r">
              <a:defRPr sz="600">
                <a:solidFill>
                  <a:schemeClr val="tx1"/>
                </a:solidFill>
              </a:defRPr>
            </a:lvl1pPr>
          </a:lstStyle>
          <a:p>
            <a:fld id="{C8CBEA77-CBAE-4873-A15B-919A1B60C627}" type="slidenum">
              <a:rPr lang="en-GB" smtClean="0"/>
              <a:t>‹#›</a:t>
            </a:fld>
            <a:endParaRPr lang="en-GB"/>
          </a:p>
        </p:txBody>
      </p:sp>
    </p:spTree>
    <p:extLst>
      <p:ext uri="{BB962C8B-B14F-4D97-AF65-F5344CB8AC3E}">
        <p14:creationId xmlns:p14="http://schemas.microsoft.com/office/powerpoint/2010/main" val="37289958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 id="2147483750" r:id="rId18"/>
    <p:sldLayoutId id="2147483751" r:id="rId19"/>
    <p:sldLayoutId id="2147483752" r:id="rId20"/>
    <p:sldLayoutId id="2147483753" r:id="rId21"/>
    <p:sldLayoutId id="2147483754" r:id="rId22"/>
    <p:sldLayoutId id="2147483755" r:id="rId23"/>
    <p:sldLayoutId id="2147483756" r:id="rId24"/>
    <p:sldLayoutId id="2147483757" r:id="rId25"/>
    <p:sldLayoutId id="2147483758" r:id="rId26"/>
    <p:sldLayoutId id="2147483759" r:id="rId27"/>
  </p:sldLayoutIdLst>
  <p:txStyles>
    <p:titleStyle>
      <a:lvl1pPr algn="l" defTabSz="685800" rtl="0" eaLnBrk="1" latinLnBrk="0" hangingPunct="1">
        <a:lnSpc>
          <a:spcPct val="95000"/>
        </a:lnSpc>
        <a:spcBef>
          <a:spcPct val="0"/>
        </a:spcBef>
        <a:buNone/>
        <a:defRPr sz="2100" b="1" kern="1200" spc="-23" baseline="0">
          <a:solidFill>
            <a:schemeClr val="tx1"/>
          </a:solidFill>
          <a:latin typeface="+mj-lt"/>
          <a:ea typeface="+mj-ea"/>
          <a:cs typeface="+mj-cs"/>
        </a:defRPr>
      </a:lvl1pPr>
    </p:titleStyle>
    <p:bodyStyle>
      <a:lvl1pPr marL="171450" indent="-171450" algn="l" defTabSz="685800" rtl="0" eaLnBrk="1" latinLnBrk="0" hangingPunct="1">
        <a:lnSpc>
          <a:spcPct val="120000"/>
        </a:lnSpc>
        <a:spcBef>
          <a:spcPts val="750"/>
        </a:spcBef>
        <a:buFont typeface="Arial" panose="020B0604020202020204" pitchFamily="34" charset="0"/>
        <a:buChar char="•"/>
        <a:defRPr sz="1050" kern="1200">
          <a:solidFill>
            <a:schemeClr val="tx1"/>
          </a:solidFill>
          <a:latin typeface="+mn-lt"/>
          <a:ea typeface="+mn-ea"/>
          <a:cs typeface="+mn-cs"/>
        </a:defRPr>
      </a:lvl1pPr>
      <a:lvl2pPr marL="34290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2pPr>
      <a:lvl3pPr marL="51435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3pPr>
      <a:lvl4pPr marL="68580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4pPr>
      <a:lvl5pPr marL="85725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hyperlink" Target="https://www.pngall.com/think-png/download/66114"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ixabay.com/en/numbers-123-numerical-school-1336502/"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en/numbers-123-numerical-school-133650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ixabay.com/en/numbers-123-numerical-school-1336502/"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pixabay.com/en/united-kingdom-england-flag-country-156243/"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pixabay.com/en/united-kingdom-england-flag-country-156243/"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pixabay.com/en/united-kingdom-england-flag-country-156243/"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bbc.co.uk/news/uk-wales-31534284"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pixabay.com/en/united-kingdom-england-flag-country-156243/" TargetMode="Externa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pixabay.com/en/united-kingdom-england-flag-country-156243/"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www.pngall.com/question-mark-png"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pixabay.com/en/united-kingdom-england-flag-country-156243/"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stickerfxgraphics.co.uk/welsh-dragon-flag-4x4-semi-rigid-spare-wheel-cover-86014-p.asp"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winkl.co.uk/resource/wl-t-l-2183-arddangosfa-ardal-ddarllen-ar-lyfrau-baner-arddangosfa-welsh-cymraeg"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dirty="0" err="1"/>
              <a:t>Astudiaethau</a:t>
            </a:r>
            <a:r>
              <a:rPr lang="en-GB" dirty="0"/>
              <a:t> </a:t>
            </a:r>
            <a:r>
              <a:rPr lang="en-GB" dirty="0" err="1"/>
              <a:t>Cwricwlwm</a:t>
            </a:r>
            <a:r>
              <a:rPr lang="en-GB" dirty="0"/>
              <a:t> ac </a:t>
            </a:r>
            <a:r>
              <a:rPr lang="en-GB" dirty="0" err="1"/>
              <a:t>Asesu</a:t>
            </a:r>
            <a:br>
              <a:rPr lang="en-GB" dirty="0"/>
            </a:br>
            <a:r>
              <a:rPr lang="en-GB" dirty="0"/>
              <a:t>Curriculum and Assessment Studies</a:t>
            </a:r>
          </a:p>
        </p:txBody>
      </p:sp>
      <p:sp>
        <p:nvSpPr>
          <p:cNvPr id="3" name="Subtitle 2"/>
          <p:cNvSpPr>
            <a:spLocks noGrp="1"/>
          </p:cNvSpPr>
          <p:nvPr>
            <p:ph type="subTitle" idx="1"/>
          </p:nvPr>
        </p:nvSpPr>
        <p:spPr>
          <a:xfrm>
            <a:off x="197470" y="4797152"/>
            <a:ext cx="7406640" cy="1752600"/>
          </a:xfrm>
          <a:solidFill>
            <a:srgbClr val="FFC000">
              <a:alpha val="0"/>
            </a:srgbClr>
          </a:solidFill>
        </p:spPr>
        <p:txBody>
          <a:bodyPr/>
          <a:lstStyle/>
          <a:p>
            <a:pPr algn="ctr"/>
            <a:r>
              <a:rPr lang="en-GB" dirty="0"/>
              <a:t>Hanes </a:t>
            </a:r>
            <a:r>
              <a:rPr lang="en-GB" dirty="0" err="1"/>
              <a:t>Datblygiad</a:t>
            </a:r>
            <a:r>
              <a:rPr lang="en-GB" dirty="0"/>
              <a:t> </a:t>
            </a:r>
            <a:r>
              <a:rPr lang="en-GB" dirty="0" err="1"/>
              <a:t>Cwricwlwm</a:t>
            </a:r>
            <a:r>
              <a:rPr lang="en-GB" dirty="0"/>
              <a:t> </a:t>
            </a:r>
            <a:r>
              <a:rPr lang="en-GB" dirty="0" err="1"/>
              <a:t>ym</a:t>
            </a:r>
            <a:r>
              <a:rPr lang="en-GB" dirty="0"/>
              <a:t> </a:t>
            </a:r>
            <a:r>
              <a:rPr lang="en-GB" dirty="0" err="1"/>
              <a:t>Mhrydain</a:t>
            </a:r>
            <a:r>
              <a:rPr lang="en-GB" dirty="0"/>
              <a:t> a </a:t>
            </a:r>
            <a:r>
              <a:rPr lang="en-GB" dirty="0" err="1"/>
              <a:t>Chymru</a:t>
            </a:r>
            <a:endParaRPr lang="en-GB" dirty="0"/>
          </a:p>
          <a:p>
            <a:pPr algn="ctr"/>
            <a:r>
              <a:rPr lang="en-GB" b="1" dirty="0"/>
              <a:t>History of curriculum development in Britain and Wales</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476672"/>
            <a:ext cx="1677453" cy="16774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2024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592" y="-243435"/>
            <a:ext cx="7498080" cy="1143000"/>
          </a:xfrm>
        </p:spPr>
        <p:txBody>
          <a:bodyPr>
            <a:normAutofit/>
          </a:bodyPr>
          <a:lstStyle/>
          <a:p>
            <a:pPr algn="ctr"/>
            <a:r>
              <a:rPr lang="en-GB" sz="2400" dirty="0" err="1"/>
              <a:t>Meddyliwch</a:t>
            </a:r>
            <a:r>
              <a:rPr lang="en-GB" sz="2400" dirty="0"/>
              <a:t> / Think…</a:t>
            </a:r>
          </a:p>
        </p:txBody>
      </p:sp>
      <p:sp>
        <p:nvSpPr>
          <p:cNvPr id="3" name="Content Placeholder 2"/>
          <p:cNvSpPr>
            <a:spLocks noGrp="1"/>
          </p:cNvSpPr>
          <p:nvPr>
            <p:ph idx="1"/>
          </p:nvPr>
        </p:nvSpPr>
        <p:spPr>
          <a:xfrm>
            <a:off x="4890834" y="1916832"/>
            <a:ext cx="3713616" cy="4800600"/>
          </a:xfrm>
        </p:spPr>
        <p:txBody>
          <a:bodyPr>
            <a:normAutofit/>
          </a:bodyPr>
          <a:lstStyle/>
          <a:p>
            <a:r>
              <a:rPr lang="en-GB" sz="2000" dirty="0"/>
              <a:t>What do you know about curriculum history?</a:t>
            </a:r>
          </a:p>
          <a:p>
            <a:r>
              <a:rPr lang="en-GB" sz="2000" dirty="0"/>
              <a:t>Has there always been a national curriculum in the UK?</a:t>
            </a:r>
          </a:p>
          <a:p>
            <a:r>
              <a:rPr lang="en-GB" sz="2000" dirty="0"/>
              <a:t>Who decides what children learn? Has it always been this way?</a:t>
            </a:r>
          </a:p>
        </p:txBody>
      </p:sp>
      <p:sp>
        <p:nvSpPr>
          <p:cNvPr id="4" name="Content Placeholder 2">
            <a:extLst>
              <a:ext uri="{FF2B5EF4-FFF2-40B4-BE49-F238E27FC236}">
                <a16:creationId xmlns:a16="http://schemas.microsoft.com/office/drawing/2014/main" id="{387DB220-94DF-4C28-A01B-E8A42390846F}"/>
              </a:ext>
            </a:extLst>
          </p:cNvPr>
          <p:cNvSpPr txBox="1">
            <a:spLocks/>
          </p:cNvSpPr>
          <p:nvPr/>
        </p:nvSpPr>
        <p:spPr>
          <a:xfrm>
            <a:off x="539551" y="2204864"/>
            <a:ext cx="3713616" cy="4800600"/>
          </a:xfrm>
          <a:prstGeom prst="rect">
            <a:avLst/>
          </a:prstGeom>
        </p:spPr>
        <p:txBody>
          <a:bodyPr>
            <a:normAutofit/>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en-GB" sz="2000" dirty="0"/>
              <a:t>Beth </a:t>
            </a:r>
            <a:r>
              <a:rPr lang="en-GB" sz="2000" dirty="0" err="1"/>
              <a:t>wyddoch</a:t>
            </a:r>
            <a:r>
              <a:rPr lang="en-GB" sz="2000" dirty="0"/>
              <a:t> chi am </a:t>
            </a:r>
            <a:r>
              <a:rPr lang="en-GB" sz="2000" dirty="0" err="1"/>
              <a:t>hanes</a:t>
            </a:r>
            <a:r>
              <a:rPr lang="en-GB" sz="2000" dirty="0"/>
              <a:t> </a:t>
            </a:r>
            <a:r>
              <a:rPr lang="en-GB" sz="2000" dirty="0" err="1"/>
              <a:t>cwricwlwm</a:t>
            </a:r>
            <a:r>
              <a:rPr lang="en-GB" sz="2000" dirty="0"/>
              <a:t>?</a:t>
            </a:r>
          </a:p>
          <a:p>
            <a:r>
              <a:rPr lang="en-GB" sz="2000" dirty="0"/>
              <a:t>A fu </a:t>
            </a:r>
            <a:r>
              <a:rPr lang="en-GB" sz="2000" dirty="0" err="1"/>
              <a:t>cwricwlwm</a:t>
            </a:r>
            <a:r>
              <a:rPr lang="en-GB" sz="2000" dirty="0"/>
              <a:t> </a:t>
            </a:r>
            <a:r>
              <a:rPr lang="en-GB" sz="2000" dirty="0" err="1"/>
              <a:t>cenedlaethol</a:t>
            </a:r>
            <a:r>
              <a:rPr lang="en-GB" sz="2000" dirty="0"/>
              <a:t> </a:t>
            </a:r>
            <a:r>
              <a:rPr lang="en-GB" sz="2000" dirty="0" err="1"/>
              <a:t>yn</a:t>
            </a:r>
            <a:r>
              <a:rPr lang="en-GB" sz="2000" dirty="0"/>
              <a:t> y DU </a:t>
            </a:r>
            <a:r>
              <a:rPr lang="en-GB" sz="2000" dirty="0" err="1"/>
              <a:t>erioed</a:t>
            </a:r>
            <a:r>
              <a:rPr lang="en-GB" sz="2000" dirty="0"/>
              <a:t>?</a:t>
            </a:r>
          </a:p>
          <a:p>
            <a:r>
              <a:rPr lang="en-GB" sz="2000" dirty="0" err="1"/>
              <a:t>Pwy</a:t>
            </a:r>
            <a:r>
              <a:rPr lang="en-GB" sz="2000" dirty="0"/>
              <a:t> </a:t>
            </a:r>
            <a:r>
              <a:rPr lang="en-GB" sz="2000" dirty="0" err="1"/>
              <a:t>sy’n</a:t>
            </a:r>
            <a:r>
              <a:rPr lang="en-GB" sz="2000" dirty="0"/>
              <a:t> </a:t>
            </a:r>
            <a:r>
              <a:rPr lang="en-GB" sz="2000" dirty="0" err="1"/>
              <a:t>penderfynu</a:t>
            </a:r>
            <a:r>
              <a:rPr lang="en-GB" sz="2000" dirty="0"/>
              <a:t> </a:t>
            </a:r>
            <a:r>
              <a:rPr lang="en-GB" sz="2000" dirty="0" err="1"/>
              <a:t>beth</a:t>
            </a:r>
            <a:r>
              <a:rPr lang="en-GB" sz="2000" dirty="0"/>
              <a:t> </a:t>
            </a:r>
            <a:r>
              <a:rPr lang="en-GB" sz="2000" dirty="0" err="1"/>
              <a:t>mae</a:t>
            </a:r>
            <a:r>
              <a:rPr lang="en-GB" sz="2000" dirty="0"/>
              <a:t> plant </a:t>
            </a:r>
            <a:r>
              <a:rPr lang="en-GB" sz="2000" dirty="0" err="1"/>
              <a:t>yn</a:t>
            </a:r>
            <a:r>
              <a:rPr lang="en-GB" sz="2000" dirty="0"/>
              <a:t> </a:t>
            </a:r>
            <a:r>
              <a:rPr lang="en-GB" sz="2000" dirty="0" err="1"/>
              <a:t>dysgu</a:t>
            </a:r>
            <a:r>
              <a:rPr lang="en-GB" sz="2000" dirty="0"/>
              <a:t>? </a:t>
            </a:r>
            <a:r>
              <a:rPr lang="en-GB" sz="2000" dirty="0" err="1"/>
              <a:t>Erioed</a:t>
            </a:r>
            <a:r>
              <a:rPr lang="en-GB" sz="2000" dirty="0"/>
              <a:t> </a:t>
            </a:r>
            <a:r>
              <a:rPr lang="en-GB" sz="2000" dirty="0" err="1"/>
              <a:t>wedi</a:t>
            </a:r>
            <a:r>
              <a:rPr lang="en-GB" sz="2000" dirty="0"/>
              <a:t> bod </a:t>
            </a:r>
            <a:r>
              <a:rPr lang="en-GB" sz="2000" dirty="0" err="1"/>
              <a:t>fel</a:t>
            </a:r>
            <a:r>
              <a:rPr lang="en-GB" sz="2000" dirty="0"/>
              <a:t> </a:t>
            </a:r>
            <a:r>
              <a:rPr lang="en-GB" sz="2000" dirty="0" err="1"/>
              <a:t>hyn</a:t>
            </a:r>
            <a:r>
              <a:rPr lang="en-GB" sz="2000" dirty="0"/>
              <a:t>?</a:t>
            </a:r>
          </a:p>
        </p:txBody>
      </p:sp>
      <p:pic>
        <p:nvPicPr>
          <p:cNvPr id="6" name="Picture 5" descr="Icon&#10;&#10;Description automatically generated">
            <a:extLst>
              <a:ext uri="{FF2B5EF4-FFF2-40B4-BE49-F238E27FC236}">
                <a16:creationId xmlns:a16="http://schemas.microsoft.com/office/drawing/2014/main" id="{7C98B18F-E998-4692-84BC-C007589D303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04248" y="323056"/>
            <a:ext cx="1412776" cy="1412776"/>
          </a:xfrm>
          <a:prstGeom prst="rect">
            <a:avLst/>
          </a:prstGeom>
        </p:spPr>
      </p:pic>
    </p:spTree>
    <p:extLst>
      <p:ext uri="{BB962C8B-B14F-4D97-AF65-F5344CB8AC3E}">
        <p14:creationId xmlns:p14="http://schemas.microsoft.com/office/powerpoint/2010/main" val="175923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700" dirty="0"/>
              <a:t>Tri </a:t>
            </a:r>
            <a:r>
              <a:rPr lang="en-US" sz="2700" dirty="0" err="1"/>
              <a:t>maes</a:t>
            </a:r>
            <a:r>
              <a:rPr lang="en-US" sz="2700" dirty="0"/>
              <a:t> </a:t>
            </a:r>
            <a:r>
              <a:rPr lang="en-US" sz="2700" dirty="0" err="1"/>
              <a:t>ffocws</a:t>
            </a:r>
            <a:r>
              <a:rPr lang="en-US" sz="2700" dirty="0"/>
              <a:t> </a:t>
            </a:r>
            <a:r>
              <a:rPr lang="en-US" sz="2700" dirty="0" err="1"/>
              <a:t>ar</a:t>
            </a:r>
            <a:r>
              <a:rPr lang="en-US" sz="2700" dirty="0"/>
              <a:t> </a:t>
            </a:r>
            <a:r>
              <a:rPr lang="en-US" sz="2700" dirty="0" err="1"/>
              <a:t>gyfer</a:t>
            </a:r>
            <a:r>
              <a:rPr lang="en-US" sz="2700" dirty="0"/>
              <a:t> </a:t>
            </a:r>
            <a:r>
              <a:rPr lang="en-US" sz="2700" dirty="0" err="1"/>
              <a:t>Penderfyniadau</a:t>
            </a:r>
            <a:r>
              <a:rPr lang="en-US" sz="2700" dirty="0"/>
              <a:t> </a:t>
            </a:r>
            <a:r>
              <a:rPr lang="en-US" sz="2700" dirty="0" err="1"/>
              <a:t>Cwricwlwm</a:t>
            </a:r>
            <a:br>
              <a:rPr lang="en-US" sz="3100" dirty="0"/>
            </a:br>
            <a:r>
              <a:rPr lang="en-US" sz="3100" dirty="0"/>
              <a:t>Three focal points for Curriculum Decisions</a:t>
            </a:r>
            <a:br>
              <a:rPr lang="en-US" dirty="0"/>
            </a:br>
            <a:endParaRPr lang="en-GB" dirty="0"/>
          </a:p>
        </p:txBody>
      </p:sp>
      <p:sp>
        <p:nvSpPr>
          <p:cNvPr id="3" name="Content Placeholder 2"/>
          <p:cNvSpPr>
            <a:spLocks noGrp="1"/>
          </p:cNvSpPr>
          <p:nvPr>
            <p:ph idx="1"/>
          </p:nvPr>
        </p:nvSpPr>
        <p:spPr>
          <a:xfrm>
            <a:off x="4788024" y="1901502"/>
            <a:ext cx="3976320" cy="4800600"/>
          </a:xfrm>
        </p:spPr>
        <p:txBody>
          <a:bodyPr>
            <a:normAutofit/>
          </a:bodyPr>
          <a:lstStyle/>
          <a:p>
            <a:pPr marL="274320" indent="-274320">
              <a:buClr>
                <a:schemeClr val="accent3"/>
              </a:buClr>
              <a:buNone/>
              <a:defRPr/>
            </a:pPr>
            <a:r>
              <a:rPr lang="en-US" sz="2000" u="sng" dirty="0"/>
              <a:t>The Nature of Subject Matter</a:t>
            </a:r>
          </a:p>
          <a:p>
            <a:pPr marL="274320" indent="-274320">
              <a:buClr>
                <a:schemeClr val="accent3"/>
              </a:buClr>
              <a:defRPr/>
            </a:pPr>
            <a:r>
              <a:rPr lang="en-US" sz="1800" dirty="0"/>
              <a:t>Content of the curriculum, and what subject matter to include in the curriculum.</a:t>
            </a:r>
          </a:p>
          <a:p>
            <a:pPr marL="0" indent="0">
              <a:buClr>
                <a:schemeClr val="accent3"/>
              </a:buClr>
              <a:buNone/>
              <a:defRPr/>
            </a:pPr>
            <a:endParaRPr lang="en-US" sz="1800" dirty="0"/>
          </a:p>
          <a:p>
            <a:pPr marL="274320" indent="-274320">
              <a:buClr>
                <a:schemeClr val="accent3"/>
              </a:buClr>
              <a:defRPr/>
            </a:pPr>
            <a:r>
              <a:rPr lang="en-US" sz="1800" dirty="0"/>
              <a:t>The subject matter of history should be based on events that  actually happened in the past.</a:t>
            </a:r>
          </a:p>
          <a:p>
            <a:pPr marL="274320" indent="-274320">
              <a:buClr>
                <a:schemeClr val="accent3"/>
              </a:buClr>
              <a:buNone/>
              <a:defRPr/>
            </a:pPr>
            <a:endParaRPr lang="en-US" dirty="0"/>
          </a:p>
        </p:txBody>
      </p:sp>
      <p:sp>
        <p:nvSpPr>
          <p:cNvPr id="4" name="Content Placeholder 2">
            <a:extLst>
              <a:ext uri="{FF2B5EF4-FFF2-40B4-BE49-F238E27FC236}">
                <a16:creationId xmlns:a16="http://schemas.microsoft.com/office/drawing/2014/main" id="{0D585019-0B6C-4234-BD6A-74563189C609}"/>
              </a:ext>
            </a:extLst>
          </p:cNvPr>
          <p:cNvSpPr txBox="1">
            <a:spLocks/>
          </p:cNvSpPr>
          <p:nvPr/>
        </p:nvSpPr>
        <p:spPr>
          <a:xfrm>
            <a:off x="701459" y="1901502"/>
            <a:ext cx="3654517" cy="3543721"/>
          </a:xfrm>
          <a:prstGeom prst="rect">
            <a:avLst/>
          </a:prstGeom>
        </p:spPr>
        <p:txBody>
          <a:bodyPr>
            <a:normAutofit fontScale="77500" lnSpcReduction="2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274320" indent="-274320">
              <a:buClr>
                <a:schemeClr val="accent3"/>
              </a:buClr>
              <a:buFont typeface="Wingdings 2"/>
              <a:buNone/>
              <a:defRPr/>
            </a:pPr>
            <a:r>
              <a:rPr lang="en-US" u="sng" dirty="0" err="1"/>
              <a:t>Natur</a:t>
            </a:r>
            <a:r>
              <a:rPr lang="en-US" u="sng" dirty="0"/>
              <a:t> y </a:t>
            </a:r>
            <a:r>
              <a:rPr lang="en-US" u="sng" dirty="0" err="1"/>
              <a:t>Pwnc</a:t>
            </a:r>
            <a:r>
              <a:rPr lang="en-US" u="sng" dirty="0"/>
              <a:t> Dan </a:t>
            </a:r>
            <a:r>
              <a:rPr lang="en-US" u="sng" dirty="0" err="1"/>
              <a:t>Sylw</a:t>
            </a:r>
            <a:endParaRPr lang="en-US" u="sng" dirty="0"/>
          </a:p>
          <a:p>
            <a:pPr marL="457200" indent="-457200">
              <a:buClr>
                <a:schemeClr val="accent3"/>
              </a:buClr>
              <a:defRPr/>
            </a:pPr>
            <a:r>
              <a:rPr lang="en-US" sz="2600" dirty="0" err="1"/>
              <a:t>Cynnwys</a:t>
            </a:r>
            <a:r>
              <a:rPr lang="en-US" sz="2600" dirty="0"/>
              <a:t> y </a:t>
            </a:r>
            <a:r>
              <a:rPr lang="en-US" sz="2600" dirty="0" err="1"/>
              <a:t>cwricwlwm</a:t>
            </a:r>
            <a:r>
              <a:rPr lang="en-US" sz="2600" dirty="0"/>
              <a:t>, a </a:t>
            </a:r>
            <a:r>
              <a:rPr lang="en-US" sz="2600" dirty="0" err="1"/>
              <a:t>pha</a:t>
            </a:r>
            <a:r>
              <a:rPr lang="en-US" sz="2600" dirty="0"/>
              <a:t> </a:t>
            </a:r>
            <a:r>
              <a:rPr lang="en-US" sz="2600" dirty="0" err="1"/>
              <a:t>ddeunydd</a:t>
            </a:r>
            <a:r>
              <a:rPr lang="en-US" sz="2600" dirty="0"/>
              <a:t> </a:t>
            </a:r>
            <a:r>
              <a:rPr lang="en-US" sz="2600" dirty="0" err="1"/>
              <a:t>pwnc</a:t>
            </a:r>
            <a:r>
              <a:rPr lang="en-US" sz="2600" dirty="0"/>
              <a:t> </a:t>
            </a:r>
            <a:r>
              <a:rPr lang="en-US" sz="2600" dirty="0" err="1"/>
              <a:t>i'w</a:t>
            </a:r>
            <a:r>
              <a:rPr lang="en-US" sz="2600" dirty="0"/>
              <a:t> </a:t>
            </a:r>
            <a:r>
              <a:rPr lang="en-US" sz="2600" dirty="0" err="1"/>
              <a:t>gynnwys</a:t>
            </a:r>
            <a:r>
              <a:rPr lang="en-US" sz="2600" dirty="0"/>
              <a:t> </a:t>
            </a:r>
            <a:r>
              <a:rPr lang="en-US" sz="2600" dirty="0" err="1"/>
              <a:t>yn</a:t>
            </a:r>
            <a:r>
              <a:rPr lang="en-US" sz="2600" dirty="0"/>
              <a:t> y </a:t>
            </a:r>
            <a:r>
              <a:rPr lang="en-US" sz="2600" dirty="0" err="1"/>
              <a:t>cwricwlwm</a:t>
            </a:r>
            <a:r>
              <a:rPr lang="en-US" sz="2600" dirty="0"/>
              <a:t>.</a:t>
            </a:r>
          </a:p>
          <a:p>
            <a:pPr marL="457200" indent="-457200">
              <a:buClr>
                <a:schemeClr val="accent3"/>
              </a:buClr>
              <a:defRPr/>
            </a:pPr>
            <a:endParaRPr lang="en-US" sz="2600" dirty="0"/>
          </a:p>
          <a:p>
            <a:pPr marL="457200" indent="-457200">
              <a:buClr>
                <a:schemeClr val="accent3"/>
              </a:buClr>
              <a:defRPr/>
            </a:pPr>
            <a:r>
              <a:rPr lang="en-US" sz="2600" dirty="0"/>
              <a:t>Dylai </a:t>
            </a:r>
            <a:r>
              <a:rPr lang="en-US" sz="2600" dirty="0" err="1"/>
              <a:t>pwnc</a:t>
            </a:r>
            <a:r>
              <a:rPr lang="en-US" sz="2600" dirty="0"/>
              <a:t> </a:t>
            </a:r>
            <a:r>
              <a:rPr lang="en-US" sz="2600" dirty="0" err="1"/>
              <a:t>hanes</a:t>
            </a:r>
            <a:r>
              <a:rPr lang="en-US" sz="2600" dirty="0"/>
              <a:t> </a:t>
            </a:r>
            <a:r>
              <a:rPr lang="en-US" sz="2600" dirty="0" err="1"/>
              <a:t>fod</a:t>
            </a:r>
            <a:r>
              <a:rPr lang="en-US" sz="2600" dirty="0"/>
              <a:t> </a:t>
            </a:r>
            <a:r>
              <a:rPr lang="en-US" sz="2600" dirty="0" err="1"/>
              <a:t>yn</a:t>
            </a:r>
            <a:r>
              <a:rPr lang="en-US" sz="2600" dirty="0"/>
              <a:t> </a:t>
            </a:r>
            <a:r>
              <a:rPr lang="en-US" sz="2600" dirty="0" err="1"/>
              <a:t>seiliedig</a:t>
            </a:r>
            <a:r>
              <a:rPr lang="en-US" sz="2600" dirty="0"/>
              <a:t> </a:t>
            </a:r>
            <a:r>
              <a:rPr lang="en-US" sz="2600" dirty="0" err="1"/>
              <a:t>ar</a:t>
            </a:r>
            <a:r>
              <a:rPr lang="en-US" sz="2600" dirty="0"/>
              <a:t> </a:t>
            </a:r>
            <a:r>
              <a:rPr lang="en-US" sz="2600" dirty="0" err="1"/>
              <a:t>ddigwyddiadau</a:t>
            </a:r>
            <a:r>
              <a:rPr lang="en-US" sz="2600" dirty="0"/>
              <a:t>  </a:t>
            </a:r>
            <a:r>
              <a:rPr lang="en-US" sz="2600" dirty="0" err="1"/>
              <a:t>gwirioneddol</a:t>
            </a:r>
            <a:r>
              <a:rPr lang="en-US" sz="2600" dirty="0"/>
              <a:t> </a:t>
            </a:r>
            <a:r>
              <a:rPr lang="en-US" sz="2600" dirty="0" err="1"/>
              <a:t>yn</a:t>
            </a:r>
            <a:r>
              <a:rPr lang="en-US" sz="2600" dirty="0"/>
              <a:t> y </a:t>
            </a:r>
            <a:r>
              <a:rPr lang="en-US" sz="2600" dirty="0" err="1"/>
              <a:t>gorffennol</a:t>
            </a:r>
            <a:r>
              <a:rPr lang="en-US" sz="2600" dirty="0"/>
              <a:t>.</a:t>
            </a:r>
          </a:p>
          <a:p>
            <a:pPr marL="274320" indent="-274320">
              <a:buClr>
                <a:schemeClr val="accent3"/>
              </a:buClr>
              <a:buFont typeface="Wingdings 2"/>
              <a:buNone/>
              <a:defRPr/>
            </a:pPr>
            <a:endParaRPr lang="en-US" u="sng" dirty="0"/>
          </a:p>
          <a:p>
            <a:pPr marL="274320" indent="-274320">
              <a:buClr>
                <a:schemeClr val="accent3"/>
              </a:buClr>
              <a:buFont typeface="Wingdings 2"/>
              <a:buNone/>
              <a:defRPr/>
            </a:pPr>
            <a:endParaRPr lang="en-US" dirty="0"/>
          </a:p>
        </p:txBody>
      </p:sp>
      <p:pic>
        <p:nvPicPr>
          <p:cNvPr id="6" name="Picture 5" descr="A picture containing clipart&#10;&#10;Description automatically generated">
            <a:extLst>
              <a:ext uri="{FF2B5EF4-FFF2-40B4-BE49-F238E27FC236}">
                <a16:creationId xmlns:a16="http://schemas.microsoft.com/office/drawing/2014/main" id="{0C261DF9-8B99-4600-A5A0-21347D6C049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987824" y="5517232"/>
            <a:ext cx="2543944" cy="906280"/>
          </a:xfrm>
          <a:prstGeom prst="rect">
            <a:avLst/>
          </a:prstGeom>
        </p:spPr>
      </p:pic>
    </p:spTree>
    <p:extLst>
      <p:ext uri="{BB962C8B-B14F-4D97-AF65-F5344CB8AC3E}">
        <p14:creationId xmlns:p14="http://schemas.microsoft.com/office/powerpoint/2010/main" val="878751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070" y="314168"/>
            <a:ext cx="8394136" cy="1143000"/>
          </a:xfrm>
        </p:spPr>
        <p:txBody>
          <a:bodyPr>
            <a:normAutofit fontScale="90000"/>
          </a:bodyPr>
          <a:lstStyle/>
          <a:p>
            <a:r>
              <a:rPr lang="en-US" sz="2700" dirty="0"/>
              <a:t>Tri </a:t>
            </a:r>
            <a:r>
              <a:rPr lang="en-US" sz="2700" dirty="0" err="1"/>
              <a:t>maes</a:t>
            </a:r>
            <a:r>
              <a:rPr lang="en-US" sz="2700" dirty="0"/>
              <a:t> </a:t>
            </a:r>
            <a:r>
              <a:rPr lang="en-US" sz="2700" dirty="0" err="1"/>
              <a:t>ffocws</a:t>
            </a:r>
            <a:r>
              <a:rPr lang="en-US" sz="2700" dirty="0"/>
              <a:t> </a:t>
            </a:r>
            <a:r>
              <a:rPr lang="en-US" sz="2700" dirty="0" err="1"/>
              <a:t>ar</a:t>
            </a:r>
            <a:r>
              <a:rPr lang="en-US" sz="2700" dirty="0"/>
              <a:t> </a:t>
            </a:r>
            <a:r>
              <a:rPr lang="en-US" sz="2700" dirty="0" err="1"/>
              <a:t>gyfer</a:t>
            </a:r>
            <a:r>
              <a:rPr lang="en-US" sz="2700" dirty="0"/>
              <a:t> </a:t>
            </a:r>
            <a:r>
              <a:rPr lang="en-US" sz="2700" dirty="0" err="1"/>
              <a:t>Penderfyniadau</a:t>
            </a:r>
            <a:r>
              <a:rPr lang="en-US" sz="2700" dirty="0"/>
              <a:t> </a:t>
            </a:r>
            <a:r>
              <a:rPr lang="en-US" sz="2700" dirty="0" err="1"/>
              <a:t>Cwricwlwm</a:t>
            </a:r>
            <a:br>
              <a:rPr lang="en-US" sz="3100" dirty="0"/>
            </a:br>
            <a:r>
              <a:rPr lang="en-US" sz="3100" dirty="0"/>
              <a:t>Three focal points for Curriculum Decisions</a:t>
            </a:r>
            <a:br>
              <a:rPr lang="en-US" dirty="0"/>
            </a:br>
            <a:endParaRPr lang="en-GB" dirty="0"/>
          </a:p>
        </p:txBody>
      </p:sp>
      <p:sp>
        <p:nvSpPr>
          <p:cNvPr id="3" name="Content Placeholder 2"/>
          <p:cNvSpPr>
            <a:spLocks noGrp="1"/>
          </p:cNvSpPr>
          <p:nvPr>
            <p:ph idx="1"/>
          </p:nvPr>
        </p:nvSpPr>
        <p:spPr>
          <a:xfrm>
            <a:off x="5220072" y="1447800"/>
            <a:ext cx="3713616" cy="4800600"/>
          </a:xfrm>
        </p:spPr>
        <p:txBody>
          <a:bodyPr>
            <a:normAutofit/>
          </a:bodyPr>
          <a:lstStyle/>
          <a:p>
            <a:pPr marL="274320" indent="-274320">
              <a:buClr>
                <a:schemeClr val="accent3"/>
              </a:buClr>
              <a:buNone/>
              <a:defRPr/>
            </a:pPr>
            <a:endParaRPr lang="en-US" dirty="0"/>
          </a:p>
          <a:p>
            <a:pPr marL="274320" indent="-274320">
              <a:buClr>
                <a:schemeClr val="accent3"/>
              </a:buClr>
              <a:buNone/>
              <a:defRPr/>
            </a:pPr>
            <a:r>
              <a:rPr lang="en-US" sz="2000" u="sng" dirty="0"/>
              <a:t>The Nature of the Society</a:t>
            </a:r>
          </a:p>
          <a:p>
            <a:pPr marL="274320" indent="-274320">
              <a:buClr>
                <a:schemeClr val="accent3"/>
              </a:buClr>
              <a:defRPr/>
            </a:pPr>
            <a:r>
              <a:rPr lang="en-US" sz="2000" dirty="0"/>
              <a:t>If the curriculum is to have  utilitarian values, then it must lead the student not only to knowledge of the external world for its own sake, but also to knowledge that can be applied in the world</a:t>
            </a:r>
            <a:endParaRPr lang="en-GB" sz="2000" dirty="0"/>
          </a:p>
        </p:txBody>
      </p:sp>
      <p:sp>
        <p:nvSpPr>
          <p:cNvPr id="4" name="Content Placeholder 2">
            <a:extLst>
              <a:ext uri="{FF2B5EF4-FFF2-40B4-BE49-F238E27FC236}">
                <a16:creationId xmlns:a16="http://schemas.microsoft.com/office/drawing/2014/main" id="{A2447164-9643-4B14-8979-EEB37B30F5BC}"/>
              </a:ext>
            </a:extLst>
          </p:cNvPr>
          <p:cNvSpPr txBox="1">
            <a:spLocks/>
          </p:cNvSpPr>
          <p:nvPr/>
        </p:nvSpPr>
        <p:spPr>
          <a:xfrm>
            <a:off x="563070" y="1412776"/>
            <a:ext cx="3713616" cy="4800600"/>
          </a:xfrm>
          <a:prstGeom prst="rect">
            <a:avLst/>
          </a:prstGeom>
        </p:spPr>
        <p:txBody>
          <a:bodyPr>
            <a:normAutofit/>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274320" indent="-274320">
              <a:buClr>
                <a:schemeClr val="accent3"/>
              </a:buClr>
              <a:buFont typeface="Wingdings 2"/>
              <a:buNone/>
              <a:defRPr/>
            </a:pPr>
            <a:endParaRPr lang="en-US" dirty="0"/>
          </a:p>
          <a:p>
            <a:pPr marL="274320" indent="-274320">
              <a:buClr>
                <a:schemeClr val="accent3"/>
              </a:buClr>
              <a:buFont typeface="Wingdings 2"/>
              <a:buNone/>
              <a:defRPr/>
            </a:pPr>
            <a:r>
              <a:rPr lang="en-US" sz="2000" u="sng" dirty="0" err="1"/>
              <a:t>Natur</a:t>
            </a:r>
            <a:r>
              <a:rPr lang="en-US" sz="2000" u="sng" dirty="0"/>
              <a:t> y </a:t>
            </a:r>
            <a:r>
              <a:rPr lang="en-US" sz="2000" u="sng" dirty="0" err="1"/>
              <a:t>Gymdeithas</a:t>
            </a:r>
            <a:endParaRPr lang="en-US" sz="2000" u="sng" dirty="0"/>
          </a:p>
          <a:p>
            <a:pPr marL="457200" indent="-457200">
              <a:buClr>
                <a:schemeClr val="accent3"/>
              </a:buClr>
              <a:defRPr/>
            </a:pPr>
            <a:r>
              <a:rPr lang="en-US" sz="2000" dirty="0" err="1"/>
              <a:t>Os</a:t>
            </a:r>
            <a:r>
              <a:rPr lang="en-US" sz="2000" dirty="0"/>
              <a:t> </a:t>
            </a:r>
            <a:r>
              <a:rPr lang="en-US" sz="2000" dirty="0" err="1"/>
              <a:t>yw'r</a:t>
            </a:r>
            <a:r>
              <a:rPr lang="en-US" sz="2000" dirty="0"/>
              <a:t> </a:t>
            </a:r>
            <a:r>
              <a:rPr lang="en-US" sz="2000" dirty="0" err="1"/>
              <a:t>cwricwlwm</a:t>
            </a:r>
            <a:r>
              <a:rPr lang="en-US" sz="2000" dirty="0"/>
              <a:t> </a:t>
            </a:r>
            <a:r>
              <a:rPr lang="en-US" sz="2000" dirty="0" err="1"/>
              <a:t>i</a:t>
            </a:r>
            <a:r>
              <a:rPr lang="en-US" sz="2000" dirty="0"/>
              <a:t> </a:t>
            </a:r>
            <a:r>
              <a:rPr lang="en-US" sz="2000" dirty="0" err="1"/>
              <a:t>fod</a:t>
            </a:r>
            <a:r>
              <a:rPr lang="en-US" sz="2000" dirty="0"/>
              <a:t> â </a:t>
            </a:r>
            <a:r>
              <a:rPr lang="en-US" sz="2000" dirty="0" err="1"/>
              <a:t>gwerthoedd</a:t>
            </a:r>
            <a:r>
              <a:rPr lang="en-US" sz="2000" dirty="0"/>
              <a:t> </a:t>
            </a:r>
            <a:r>
              <a:rPr lang="en-US" sz="2000" dirty="0" err="1"/>
              <a:t>ymarferol</a:t>
            </a:r>
            <a:r>
              <a:rPr lang="en-US" sz="2000" dirty="0"/>
              <a:t>, </a:t>
            </a:r>
            <a:r>
              <a:rPr lang="en-US" sz="2000" dirty="0" err="1"/>
              <a:t>yna</a:t>
            </a:r>
            <a:r>
              <a:rPr lang="en-US" sz="2000" dirty="0"/>
              <a:t> </a:t>
            </a:r>
            <a:r>
              <a:rPr lang="en-US" sz="2000" dirty="0" err="1"/>
              <a:t>rhaid</a:t>
            </a:r>
            <a:r>
              <a:rPr lang="en-US" sz="2000" dirty="0"/>
              <a:t> </a:t>
            </a:r>
            <a:r>
              <a:rPr lang="en-US" sz="2000" dirty="0" err="1"/>
              <a:t>iddo</a:t>
            </a:r>
            <a:r>
              <a:rPr lang="en-US" sz="2000" dirty="0"/>
              <a:t> </a:t>
            </a:r>
            <a:r>
              <a:rPr lang="en-US" sz="2000" dirty="0" err="1"/>
              <a:t>arwain</a:t>
            </a:r>
            <a:r>
              <a:rPr lang="en-US" sz="2000" dirty="0"/>
              <a:t> y </a:t>
            </a:r>
            <a:r>
              <a:rPr lang="en-US" sz="2000" dirty="0" err="1"/>
              <a:t>myfyriwr</a:t>
            </a:r>
            <a:r>
              <a:rPr lang="en-US" sz="2000" dirty="0"/>
              <a:t> </a:t>
            </a:r>
            <a:r>
              <a:rPr lang="en-US" sz="2000" dirty="0" err="1"/>
              <a:t>nid</a:t>
            </a:r>
            <a:r>
              <a:rPr lang="en-US" sz="2000" dirty="0"/>
              <a:t> </a:t>
            </a:r>
            <a:r>
              <a:rPr lang="en-US" sz="2000" dirty="0" err="1"/>
              <a:t>yn</a:t>
            </a:r>
            <a:r>
              <a:rPr lang="en-US" sz="2000" dirty="0"/>
              <a:t> </a:t>
            </a:r>
            <a:r>
              <a:rPr lang="en-US" sz="2000" dirty="0" err="1"/>
              <a:t>unig</a:t>
            </a:r>
            <a:r>
              <a:rPr lang="en-US" sz="2000" dirty="0"/>
              <a:t> at </a:t>
            </a:r>
            <a:r>
              <a:rPr lang="en-US" sz="2000" dirty="0" err="1"/>
              <a:t>wybodaeth</a:t>
            </a:r>
            <a:r>
              <a:rPr lang="en-US" sz="2000" dirty="0"/>
              <a:t> am y </a:t>
            </a:r>
            <a:r>
              <a:rPr lang="en-US" sz="2000" dirty="0" err="1"/>
              <a:t>byd</a:t>
            </a:r>
            <a:r>
              <a:rPr lang="en-US" sz="2000" dirty="0"/>
              <a:t> </a:t>
            </a:r>
            <a:r>
              <a:rPr lang="en-US" sz="2000" dirty="0" err="1"/>
              <a:t>allanol</a:t>
            </a:r>
            <a:r>
              <a:rPr lang="en-US" sz="2000" dirty="0"/>
              <a:t> er </a:t>
            </a:r>
            <a:r>
              <a:rPr lang="en-US" sz="2000" dirty="0" err="1"/>
              <a:t>ei</a:t>
            </a:r>
            <a:r>
              <a:rPr lang="en-US" sz="2000" dirty="0"/>
              <a:t> </a:t>
            </a:r>
            <a:r>
              <a:rPr lang="en-US" sz="2000" dirty="0" err="1"/>
              <a:t>fwyn</a:t>
            </a:r>
            <a:r>
              <a:rPr lang="en-US" sz="2000" dirty="0"/>
              <a:t> </a:t>
            </a:r>
            <a:r>
              <a:rPr lang="en-US" sz="2000" dirty="0" err="1"/>
              <a:t>ei</a:t>
            </a:r>
            <a:r>
              <a:rPr lang="en-US" sz="2000" dirty="0"/>
              <a:t> </a:t>
            </a:r>
            <a:r>
              <a:rPr lang="en-US" sz="2000" dirty="0" err="1"/>
              <a:t>hun</a:t>
            </a:r>
            <a:r>
              <a:rPr lang="en-US" sz="2000" dirty="0"/>
              <a:t>, </a:t>
            </a:r>
            <a:r>
              <a:rPr lang="en-US" sz="2000" dirty="0" err="1"/>
              <a:t>ond</a:t>
            </a:r>
            <a:r>
              <a:rPr lang="en-US" sz="2000" dirty="0"/>
              <a:t> </a:t>
            </a:r>
            <a:r>
              <a:rPr lang="en-US" sz="2000" dirty="0" err="1"/>
              <a:t>hefyd</a:t>
            </a:r>
            <a:r>
              <a:rPr lang="en-US" sz="2000" dirty="0"/>
              <a:t> </a:t>
            </a:r>
            <a:r>
              <a:rPr lang="en-US" sz="2000" dirty="0" err="1"/>
              <a:t>i</a:t>
            </a:r>
            <a:r>
              <a:rPr lang="en-US" sz="2000" dirty="0"/>
              <a:t> </a:t>
            </a:r>
            <a:r>
              <a:rPr lang="en-US" sz="2000" dirty="0" err="1"/>
              <a:t>wybodaeth</a:t>
            </a:r>
            <a:r>
              <a:rPr lang="en-US" sz="2000" dirty="0"/>
              <a:t> y </a:t>
            </a:r>
            <a:r>
              <a:rPr lang="en-US" sz="2000" dirty="0" err="1"/>
              <a:t>gellir</a:t>
            </a:r>
            <a:r>
              <a:rPr lang="en-US" sz="2000" dirty="0"/>
              <a:t> </a:t>
            </a:r>
            <a:r>
              <a:rPr lang="en-US" sz="2000" dirty="0" err="1"/>
              <a:t>ei</a:t>
            </a:r>
            <a:r>
              <a:rPr lang="en-US" sz="2000" dirty="0"/>
              <a:t> </a:t>
            </a:r>
            <a:r>
              <a:rPr lang="en-US" sz="2000" dirty="0" err="1"/>
              <a:t>gymhwyso</a:t>
            </a:r>
            <a:r>
              <a:rPr lang="en-US" sz="2000" dirty="0"/>
              <a:t> </a:t>
            </a:r>
            <a:r>
              <a:rPr lang="en-US" sz="2000" dirty="0" err="1"/>
              <a:t>yn</a:t>
            </a:r>
            <a:r>
              <a:rPr lang="en-US" sz="2000" dirty="0"/>
              <a:t> y </a:t>
            </a:r>
            <a:r>
              <a:rPr lang="en-US" sz="2000" dirty="0" err="1"/>
              <a:t>byd</a:t>
            </a:r>
            <a:endParaRPr lang="en-US" sz="2000" dirty="0"/>
          </a:p>
          <a:p>
            <a:pPr marL="274320" indent="-274320">
              <a:buClr>
                <a:schemeClr val="accent3"/>
              </a:buClr>
              <a:buFont typeface="Wingdings 2"/>
              <a:buNone/>
              <a:defRPr/>
            </a:pPr>
            <a:endParaRPr lang="en-US" sz="2800" u="sng" dirty="0"/>
          </a:p>
        </p:txBody>
      </p:sp>
      <p:pic>
        <p:nvPicPr>
          <p:cNvPr id="5" name="Picture 4" descr="A picture containing clipart&#10;&#10;Description automatically generated">
            <a:extLst>
              <a:ext uri="{FF2B5EF4-FFF2-40B4-BE49-F238E27FC236}">
                <a16:creationId xmlns:a16="http://schemas.microsoft.com/office/drawing/2014/main" id="{F27CF51B-C4BE-4955-8900-F99DDDFD1BE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347864" y="5644707"/>
            <a:ext cx="2543944" cy="906280"/>
          </a:xfrm>
          <a:prstGeom prst="rect">
            <a:avLst/>
          </a:prstGeom>
        </p:spPr>
      </p:pic>
    </p:spTree>
    <p:extLst>
      <p:ext uri="{BB962C8B-B14F-4D97-AF65-F5344CB8AC3E}">
        <p14:creationId xmlns:p14="http://schemas.microsoft.com/office/powerpoint/2010/main" val="419936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400" dirty="0"/>
              <a:t>Tri </a:t>
            </a:r>
            <a:r>
              <a:rPr lang="en-US" sz="2400" dirty="0" err="1"/>
              <a:t>maes</a:t>
            </a:r>
            <a:r>
              <a:rPr lang="en-US" sz="2400" dirty="0"/>
              <a:t> </a:t>
            </a:r>
            <a:r>
              <a:rPr lang="en-US" sz="2400" dirty="0" err="1"/>
              <a:t>ffocws</a:t>
            </a:r>
            <a:r>
              <a:rPr lang="en-US" sz="2400" dirty="0"/>
              <a:t> </a:t>
            </a:r>
            <a:r>
              <a:rPr lang="en-US" sz="2400" dirty="0" err="1"/>
              <a:t>ar</a:t>
            </a:r>
            <a:r>
              <a:rPr lang="en-US" sz="2400" dirty="0"/>
              <a:t> </a:t>
            </a:r>
            <a:r>
              <a:rPr lang="en-US" sz="2400" dirty="0" err="1"/>
              <a:t>gyfer</a:t>
            </a:r>
            <a:r>
              <a:rPr lang="en-US" sz="2400" dirty="0"/>
              <a:t> </a:t>
            </a:r>
            <a:r>
              <a:rPr lang="en-US" sz="2400" dirty="0" err="1"/>
              <a:t>Penderfyniadau</a:t>
            </a:r>
            <a:r>
              <a:rPr lang="en-US" sz="2400" dirty="0"/>
              <a:t> </a:t>
            </a:r>
            <a:r>
              <a:rPr lang="en-US" sz="2400" dirty="0" err="1"/>
              <a:t>Cwricwlwm</a:t>
            </a:r>
            <a:br>
              <a:rPr lang="en-US" sz="3200" dirty="0"/>
            </a:br>
            <a:r>
              <a:rPr lang="en-US" sz="2800" dirty="0"/>
              <a:t>Three focal points for Curriculum Decisions</a:t>
            </a:r>
            <a:endParaRPr lang="en-GB" sz="2800" dirty="0"/>
          </a:p>
        </p:txBody>
      </p:sp>
      <p:sp>
        <p:nvSpPr>
          <p:cNvPr id="3" name="Content Placeholder 2"/>
          <p:cNvSpPr>
            <a:spLocks noGrp="1"/>
          </p:cNvSpPr>
          <p:nvPr>
            <p:ph idx="1"/>
          </p:nvPr>
        </p:nvSpPr>
        <p:spPr>
          <a:xfrm>
            <a:off x="4992668" y="1572793"/>
            <a:ext cx="3713616" cy="5149552"/>
          </a:xfrm>
        </p:spPr>
        <p:txBody>
          <a:bodyPr>
            <a:normAutofit fontScale="70000" lnSpcReduction="20000"/>
          </a:bodyPr>
          <a:lstStyle/>
          <a:p>
            <a:pPr marL="0" indent="0">
              <a:buClr>
                <a:schemeClr val="accent3"/>
              </a:buClr>
              <a:buNone/>
              <a:defRPr/>
            </a:pPr>
            <a:endParaRPr lang="en-US" u="sng" dirty="0"/>
          </a:p>
          <a:p>
            <a:pPr marL="0" indent="0">
              <a:buClr>
                <a:schemeClr val="accent3"/>
              </a:buClr>
              <a:buNone/>
              <a:defRPr/>
            </a:pPr>
            <a:r>
              <a:rPr lang="en-US" sz="2000" u="sng" dirty="0"/>
              <a:t>The Nature of the Individuals</a:t>
            </a:r>
          </a:p>
          <a:p>
            <a:pPr marL="274320" indent="-274320">
              <a:buClr>
                <a:schemeClr val="accent3"/>
              </a:buClr>
              <a:defRPr/>
            </a:pPr>
            <a:r>
              <a:rPr lang="en-US" sz="2000" dirty="0"/>
              <a:t>The third basic focal point around which decisions about curricula can be made is the nature of the individual.</a:t>
            </a:r>
          </a:p>
          <a:p>
            <a:pPr marL="0" indent="0">
              <a:buClr>
                <a:schemeClr val="accent3"/>
              </a:buClr>
              <a:buNone/>
              <a:defRPr/>
            </a:pPr>
            <a:endParaRPr lang="en-US" sz="2000" dirty="0"/>
          </a:p>
          <a:p>
            <a:pPr marL="274320" indent="-274320">
              <a:buClr>
                <a:schemeClr val="accent3"/>
              </a:buClr>
              <a:defRPr/>
            </a:pPr>
            <a:r>
              <a:rPr lang="en-US" sz="2000" dirty="0"/>
              <a:t>The curriculum is also a set of suggestions to the teacher about how to take advantage of the present worthwhile opportunities for growth for each student in the long run.</a:t>
            </a:r>
          </a:p>
          <a:p>
            <a:pPr marL="0" indent="0">
              <a:buClr>
                <a:schemeClr val="accent3"/>
              </a:buClr>
              <a:buNone/>
              <a:defRPr/>
            </a:pPr>
            <a:endParaRPr lang="en-US" sz="2000" dirty="0"/>
          </a:p>
          <a:p>
            <a:pPr marL="274320" indent="-274320">
              <a:buClr>
                <a:schemeClr val="accent3"/>
              </a:buClr>
              <a:defRPr/>
            </a:pPr>
            <a:r>
              <a:rPr lang="en-US" sz="2000" dirty="0"/>
              <a:t>The history of Curriculum Design in UK during the 21st century is, therefore, a history of these three focal points for deciding on content ad making other curriculum decisions.</a:t>
            </a:r>
          </a:p>
          <a:p>
            <a:endParaRPr lang="en-GB" dirty="0"/>
          </a:p>
        </p:txBody>
      </p:sp>
      <p:sp>
        <p:nvSpPr>
          <p:cNvPr id="4" name="Content Placeholder 2">
            <a:extLst>
              <a:ext uri="{FF2B5EF4-FFF2-40B4-BE49-F238E27FC236}">
                <a16:creationId xmlns:a16="http://schemas.microsoft.com/office/drawing/2014/main" id="{F1AF0812-F2E8-4E37-B49F-325EA595C57C}"/>
              </a:ext>
            </a:extLst>
          </p:cNvPr>
          <p:cNvSpPr txBox="1">
            <a:spLocks/>
          </p:cNvSpPr>
          <p:nvPr/>
        </p:nvSpPr>
        <p:spPr>
          <a:xfrm>
            <a:off x="683568" y="1708448"/>
            <a:ext cx="3713616" cy="5149552"/>
          </a:xfrm>
          <a:prstGeom prst="rect">
            <a:avLst/>
          </a:prstGeom>
        </p:spPr>
        <p:txBody>
          <a:bodyPr>
            <a:normAutofit fontScale="47500" lnSpcReduction="2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0" indent="0">
              <a:buClr>
                <a:schemeClr val="accent3"/>
              </a:buClr>
              <a:buFont typeface="Wingdings 2"/>
              <a:buNone/>
              <a:defRPr/>
            </a:pPr>
            <a:endParaRPr lang="en-US" u="sng" dirty="0"/>
          </a:p>
          <a:p>
            <a:pPr marL="0" indent="0">
              <a:buClr>
                <a:schemeClr val="accent3"/>
              </a:buClr>
              <a:buFont typeface="Wingdings 2"/>
              <a:buNone/>
              <a:defRPr/>
            </a:pPr>
            <a:r>
              <a:rPr lang="en-US" u="sng" dirty="0" err="1"/>
              <a:t>Natur</a:t>
            </a:r>
            <a:r>
              <a:rPr lang="en-US" u="sng" dirty="0"/>
              <a:t> </a:t>
            </a:r>
            <a:r>
              <a:rPr lang="en-US" u="sng" dirty="0" err="1"/>
              <a:t>yr</a:t>
            </a:r>
            <a:r>
              <a:rPr lang="en-US" u="sng" dirty="0"/>
              <a:t> </a:t>
            </a:r>
            <a:r>
              <a:rPr lang="en-US" u="sng" dirty="0" err="1"/>
              <a:t>unigolion</a:t>
            </a:r>
            <a:endParaRPr lang="en-US" u="sng" dirty="0"/>
          </a:p>
          <a:p>
            <a:pPr marL="274320" indent="-274320">
              <a:buClr>
                <a:schemeClr val="accent3"/>
              </a:buClr>
              <a:defRPr/>
            </a:pPr>
            <a:r>
              <a:rPr lang="en-US" dirty="0"/>
              <a:t>Y </a:t>
            </a:r>
            <a:r>
              <a:rPr lang="en-US" dirty="0" err="1"/>
              <a:t>trydydd</a:t>
            </a:r>
            <a:r>
              <a:rPr lang="en-US" dirty="0"/>
              <a:t> </a:t>
            </a:r>
            <a:r>
              <a:rPr lang="en-US" dirty="0" err="1"/>
              <a:t>canolbwynt</a:t>
            </a:r>
            <a:r>
              <a:rPr lang="en-US" dirty="0"/>
              <a:t> </a:t>
            </a:r>
            <a:r>
              <a:rPr lang="en-US" dirty="0" err="1"/>
              <a:t>sylfaenol</a:t>
            </a:r>
            <a:r>
              <a:rPr lang="en-US" dirty="0"/>
              <a:t> y </a:t>
            </a:r>
            <a:r>
              <a:rPr lang="en-US" dirty="0" err="1"/>
              <a:t>gwneir</a:t>
            </a:r>
            <a:r>
              <a:rPr lang="en-US" dirty="0"/>
              <a:t> </a:t>
            </a:r>
            <a:r>
              <a:rPr lang="en-US" dirty="0" err="1"/>
              <a:t>penderfyniadau</a:t>
            </a:r>
            <a:r>
              <a:rPr lang="en-US" dirty="0"/>
              <a:t> am </a:t>
            </a:r>
            <a:r>
              <a:rPr lang="en-US" dirty="0" err="1"/>
              <a:t>gwricwla</a:t>
            </a:r>
            <a:r>
              <a:rPr lang="en-US" dirty="0"/>
              <a:t> </a:t>
            </a:r>
            <a:r>
              <a:rPr lang="en-US" dirty="0" err="1"/>
              <a:t>o’i</a:t>
            </a:r>
            <a:r>
              <a:rPr lang="en-US" dirty="0"/>
              <a:t> </a:t>
            </a:r>
            <a:r>
              <a:rPr lang="en-US" dirty="0" err="1"/>
              <a:t>amgylch</a:t>
            </a:r>
            <a:r>
              <a:rPr lang="en-US" dirty="0"/>
              <a:t> </a:t>
            </a:r>
            <a:r>
              <a:rPr lang="en-US" dirty="0" err="1"/>
              <a:t>yw</a:t>
            </a:r>
            <a:r>
              <a:rPr lang="en-US" dirty="0"/>
              <a:t> </a:t>
            </a:r>
            <a:r>
              <a:rPr lang="en-US" dirty="0" err="1"/>
              <a:t>natur</a:t>
            </a:r>
            <a:r>
              <a:rPr lang="en-US" dirty="0"/>
              <a:t> </a:t>
            </a:r>
            <a:r>
              <a:rPr lang="en-US" dirty="0" err="1"/>
              <a:t>yr</a:t>
            </a:r>
            <a:r>
              <a:rPr lang="en-US" dirty="0"/>
              <a:t> </a:t>
            </a:r>
            <a:r>
              <a:rPr lang="en-US" dirty="0" err="1"/>
              <a:t>unigolyn</a:t>
            </a:r>
            <a:r>
              <a:rPr lang="en-US" dirty="0"/>
              <a:t>.</a:t>
            </a:r>
          </a:p>
          <a:p>
            <a:pPr marL="274320" indent="-274320">
              <a:buClr>
                <a:schemeClr val="accent3"/>
              </a:buClr>
              <a:defRPr/>
            </a:pPr>
            <a:endParaRPr lang="en-US" dirty="0"/>
          </a:p>
          <a:p>
            <a:pPr marL="274320" indent="-274320">
              <a:buClr>
                <a:schemeClr val="accent3"/>
              </a:buClr>
              <a:defRPr/>
            </a:pPr>
            <a:r>
              <a:rPr lang="en-US" dirty="0" err="1"/>
              <a:t>Mae'r</a:t>
            </a:r>
            <a:r>
              <a:rPr lang="en-US" dirty="0"/>
              <a:t> </a:t>
            </a:r>
            <a:r>
              <a:rPr lang="en-US" dirty="0" err="1"/>
              <a:t>cwricwlwm</a:t>
            </a:r>
            <a:r>
              <a:rPr lang="en-US" dirty="0"/>
              <a:t> </a:t>
            </a:r>
            <a:r>
              <a:rPr lang="en-US" dirty="0" err="1"/>
              <a:t>hefyd</a:t>
            </a:r>
            <a:r>
              <a:rPr lang="en-US" dirty="0"/>
              <a:t> </a:t>
            </a:r>
            <a:r>
              <a:rPr lang="en-US" dirty="0" err="1"/>
              <a:t>yn</a:t>
            </a:r>
            <a:r>
              <a:rPr lang="en-US" dirty="0"/>
              <a:t> </a:t>
            </a:r>
            <a:r>
              <a:rPr lang="en-US" dirty="0" err="1"/>
              <a:t>gyfres</a:t>
            </a:r>
            <a:r>
              <a:rPr lang="en-US" dirty="0"/>
              <a:t> o </a:t>
            </a:r>
            <a:r>
              <a:rPr lang="en-US" dirty="0" err="1"/>
              <a:t>awgrymiadau</a:t>
            </a:r>
            <a:r>
              <a:rPr lang="en-US" dirty="0"/>
              <a:t> </a:t>
            </a:r>
            <a:r>
              <a:rPr lang="en-US" dirty="0" err="1"/>
              <a:t>i'r</a:t>
            </a:r>
            <a:r>
              <a:rPr lang="en-US" dirty="0"/>
              <a:t> </a:t>
            </a:r>
            <a:r>
              <a:rPr lang="en-US" dirty="0" err="1"/>
              <a:t>athro</a:t>
            </a:r>
            <a:r>
              <a:rPr lang="en-US" dirty="0"/>
              <a:t> </a:t>
            </a:r>
            <a:r>
              <a:rPr lang="en-US" dirty="0" err="1"/>
              <a:t>ar</a:t>
            </a:r>
            <a:r>
              <a:rPr lang="en-US" dirty="0"/>
              <a:t> </a:t>
            </a:r>
            <a:r>
              <a:rPr lang="en-US" dirty="0" err="1"/>
              <a:t>sut</a:t>
            </a:r>
            <a:r>
              <a:rPr lang="en-US" dirty="0"/>
              <a:t> </a:t>
            </a:r>
            <a:r>
              <a:rPr lang="en-US" dirty="0" err="1"/>
              <a:t>i</a:t>
            </a:r>
            <a:r>
              <a:rPr lang="en-US" dirty="0"/>
              <a:t> </a:t>
            </a:r>
            <a:r>
              <a:rPr lang="en-US" dirty="0" err="1"/>
              <a:t>fanteisio</a:t>
            </a:r>
            <a:r>
              <a:rPr lang="en-US" dirty="0"/>
              <a:t> </a:t>
            </a:r>
            <a:r>
              <a:rPr lang="en-US" dirty="0" err="1"/>
              <a:t>ar</a:t>
            </a:r>
            <a:r>
              <a:rPr lang="en-US" dirty="0"/>
              <a:t> y </a:t>
            </a:r>
            <a:r>
              <a:rPr lang="en-US" dirty="0" err="1"/>
              <a:t>cyfleoedd</a:t>
            </a:r>
            <a:r>
              <a:rPr lang="en-US" dirty="0"/>
              <a:t> </a:t>
            </a:r>
            <a:r>
              <a:rPr lang="en-US" dirty="0" err="1"/>
              <a:t>gwerth</a:t>
            </a:r>
            <a:r>
              <a:rPr lang="en-US" dirty="0"/>
              <a:t> </a:t>
            </a:r>
            <a:r>
              <a:rPr lang="en-US" dirty="0" err="1"/>
              <a:t>chweil</a:t>
            </a:r>
            <a:r>
              <a:rPr lang="en-US" dirty="0"/>
              <a:t> </a:t>
            </a:r>
            <a:r>
              <a:rPr lang="en-US" dirty="0" err="1"/>
              <a:t>presennol</a:t>
            </a:r>
            <a:r>
              <a:rPr lang="en-US" dirty="0"/>
              <a:t> </a:t>
            </a:r>
            <a:r>
              <a:rPr lang="en-US" dirty="0" err="1"/>
              <a:t>ar</a:t>
            </a:r>
            <a:r>
              <a:rPr lang="en-US" dirty="0"/>
              <a:t> </a:t>
            </a:r>
            <a:r>
              <a:rPr lang="en-US" dirty="0" err="1"/>
              <a:t>gyfer</a:t>
            </a:r>
            <a:r>
              <a:rPr lang="en-US" dirty="0"/>
              <a:t> </a:t>
            </a:r>
            <a:r>
              <a:rPr lang="en-US" dirty="0" err="1"/>
              <a:t>twf</a:t>
            </a:r>
            <a:r>
              <a:rPr lang="en-US" dirty="0"/>
              <a:t> </a:t>
            </a:r>
            <a:r>
              <a:rPr lang="en-US" dirty="0" err="1"/>
              <a:t>i</a:t>
            </a:r>
            <a:r>
              <a:rPr lang="en-US" dirty="0"/>
              <a:t> bob </a:t>
            </a:r>
            <a:r>
              <a:rPr lang="en-US" dirty="0" err="1"/>
              <a:t>myfyriwr</a:t>
            </a:r>
            <a:r>
              <a:rPr lang="en-US" dirty="0"/>
              <a:t> </a:t>
            </a:r>
            <a:r>
              <a:rPr lang="en-US" dirty="0" err="1"/>
              <a:t>yn</a:t>
            </a:r>
            <a:r>
              <a:rPr lang="en-US" dirty="0"/>
              <a:t> y </a:t>
            </a:r>
            <a:r>
              <a:rPr lang="en-US" dirty="0" err="1"/>
              <a:t>tymor</a:t>
            </a:r>
            <a:r>
              <a:rPr lang="en-US" dirty="0"/>
              <a:t> </a:t>
            </a:r>
            <a:r>
              <a:rPr lang="en-US" dirty="0" err="1"/>
              <a:t>hir</a:t>
            </a:r>
            <a:r>
              <a:rPr lang="en-US" dirty="0"/>
              <a:t>.</a:t>
            </a:r>
          </a:p>
          <a:p>
            <a:pPr marL="274320" indent="-274320">
              <a:buClr>
                <a:schemeClr val="accent3"/>
              </a:buClr>
              <a:defRPr/>
            </a:pPr>
            <a:endParaRPr lang="en-US" dirty="0"/>
          </a:p>
          <a:p>
            <a:pPr marL="274320" indent="-274320">
              <a:buClr>
                <a:schemeClr val="accent3"/>
              </a:buClr>
              <a:defRPr/>
            </a:pPr>
            <a:r>
              <a:rPr lang="en-US" dirty="0"/>
              <a:t>Mae </a:t>
            </a:r>
            <a:r>
              <a:rPr lang="en-US" dirty="0" err="1"/>
              <a:t>hanes</a:t>
            </a:r>
            <a:r>
              <a:rPr lang="en-US" dirty="0"/>
              <a:t> </a:t>
            </a:r>
            <a:r>
              <a:rPr lang="en-US" dirty="0" err="1"/>
              <a:t>Dylunio'r</a:t>
            </a:r>
            <a:r>
              <a:rPr lang="en-US" dirty="0"/>
              <a:t> </a:t>
            </a:r>
            <a:r>
              <a:rPr lang="en-US" dirty="0" err="1"/>
              <a:t>Cwricwlwm</a:t>
            </a:r>
            <a:r>
              <a:rPr lang="en-US" dirty="0"/>
              <a:t> </a:t>
            </a:r>
            <a:r>
              <a:rPr lang="en-US" dirty="0" err="1"/>
              <a:t>yn</a:t>
            </a:r>
            <a:r>
              <a:rPr lang="en-US" dirty="0"/>
              <a:t> y DU </a:t>
            </a:r>
            <a:r>
              <a:rPr lang="en-US" dirty="0" err="1"/>
              <a:t>yn</a:t>
            </a:r>
            <a:r>
              <a:rPr lang="en-US" dirty="0"/>
              <a:t> </a:t>
            </a:r>
            <a:r>
              <a:rPr lang="en-US" dirty="0" err="1"/>
              <a:t>ystod</a:t>
            </a:r>
            <a:r>
              <a:rPr lang="en-US" dirty="0"/>
              <a:t> </a:t>
            </a:r>
            <a:r>
              <a:rPr lang="en-US" dirty="0" err="1"/>
              <a:t>yr</a:t>
            </a:r>
            <a:r>
              <a:rPr lang="en-US" dirty="0"/>
              <a:t> 21ain </a:t>
            </a:r>
            <a:r>
              <a:rPr lang="en-US" dirty="0" err="1"/>
              <a:t>ganrif</a:t>
            </a:r>
            <a:r>
              <a:rPr lang="en-US" dirty="0"/>
              <a:t>, felly, </a:t>
            </a:r>
            <a:r>
              <a:rPr lang="en-US" dirty="0" err="1"/>
              <a:t>yn</a:t>
            </a:r>
            <a:r>
              <a:rPr lang="en-US" dirty="0"/>
              <a:t> </a:t>
            </a:r>
            <a:r>
              <a:rPr lang="en-US" dirty="0" err="1"/>
              <a:t>hanes</a:t>
            </a:r>
            <a:r>
              <a:rPr lang="en-US" dirty="0"/>
              <a:t> </a:t>
            </a:r>
            <a:r>
              <a:rPr lang="en-US" dirty="0" err="1"/>
              <a:t>o'r</a:t>
            </a:r>
            <a:r>
              <a:rPr lang="en-US" dirty="0"/>
              <a:t> tri </a:t>
            </a:r>
            <a:r>
              <a:rPr lang="en-US" dirty="0" err="1"/>
              <a:t>maes</a:t>
            </a:r>
            <a:r>
              <a:rPr lang="en-US" dirty="0"/>
              <a:t> </a:t>
            </a:r>
            <a:r>
              <a:rPr lang="en-US" dirty="0" err="1"/>
              <a:t>ffocws</a:t>
            </a:r>
            <a:r>
              <a:rPr lang="en-US" dirty="0"/>
              <a:t> </a:t>
            </a:r>
            <a:r>
              <a:rPr lang="en-US" dirty="0" err="1"/>
              <a:t>hyn</a:t>
            </a:r>
            <a:r>
              <a:rPr lang="en-US" dirty="0"/>
              <a:t> </a:t>
            </a:r>
            <a:r>
              <a:rPr lang="en-US" dirty="0" err="1"/>
              <a:t>ar</a:t>
            </a:r>
            <a:r>
              <a:rPr lang="en-US" dirty="0"/>
              <a:t> </a:t>
            </a:r>
            <a:r>
              <a:rPr lang="en-US" dirty="0" err="1"/>
              <a:t>gyfer</a:t>
            </a:r>
            <a:r>
              <a:rPr lang="en-US" dirty="0"/>
              <a:t> </a:t>
            </a:r>
            <a:r>
              <a:rPr lang="en-US" dirty="0" err="1"/>
              <a:t>penderfynu</a:t>
            </a:r>
            <a:r>
              <a:rPr lang="en-US" dirty="0"/>
              <a:t> </a:t>
            </a:r>
            <a:r>
              <a:rPr lang="en-US" dirty="0" err="1"/>
              <a:t>ar</a:t>
            </a:r>
            <a:r>
              <a:rPr lang="en-US" dirty="0"/>
              <a:t> </a:t>
            </a:r>
            <a:r>
              <a:rPr lang="en-US" dirty="0" err="1"/>
              <a:t>gynnwys</a:t>
            </a:r>
            <a:r>
              <a:rPr lang="en-US" dirty="0"/>
              <a:t> a </a:t>
            </a:r>
            <a:r>
              <a:rPr lang="en-US" dirty="0" err="1"/>
              <a:t>gwneud</a:t>
            </a:r>
            <a:r>
              <a:rPr lang="en-US" dirty="0"/>
              <a:t> </a:t>
            </a:r>
            <a:r>
              <a:rPr lang="en-US" dirty="0" err="1"/>
              <a:t>penderfyniadau</a:t>
            </a:r>
            <a:r>
              <a:rPr lang="en-US" dirty="0"/>
              <a:t> </a:t>
            </a:r>
            <a:r>
              <a:rPr lang="en-US" dirty="0" err="1"/>
              <a:t>cwricwlaidd</a:t>
            </a:r>
            <a:r>
              <a:rPr lang="en-US" dirty="0"/>
              <a:t> </a:t>
            </a:r>
            <a:r>
              <a:rPr lang="en-US" dirty="0" err="1"/>
              <a:t>eraill</a:t>
            </a:r>
            <a:r>
              <a:rPr lang="en-US" dirty="0"/>
              <a:t>.</a:t>
            </a:r>
          </a:p>
          <a:p>
            <a:pPr marL="274320" indent="-274320">
              <a:buClr>
                <a:schemeClr val="accent3"/>
              </a:buClr>
              <a:defRPr/>
            </a:pPr>
            <a:endParaRPr lang="en-US" dirty="0"/>
          </a:p>
          <a:p>
            <a:endParaRPr lang="en-GB" dirty="0"/>
          </a:p>
        </p:txBody>
      </p:sp>
      <p:pic>
        <p:nvPicPr>
          <p:cNvPr id="5" name="Picture 4" descr="A picture containing clipart&#10;&#10;Description automatically generated">
            <a:extLst>
              <a:ext uri="{FF2B5EF4-FFF2-40B4-BE49-F238E27FC236}">
                <a16:creationId xmlns:a16="http://schemas.microsoft.com/office/drawing/2014/main" id="{8145E2AD-6CB9-44EA-B276-C6D704D2564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059832" y="5877272"/>
            <a:ext cx="1967880" cy="701057"/>
          </a:xfrm>
          <a:prstGeom prst="rect">
            <a:avLst/>
          </a:prstGeom>
        </p:spPr>
      </p:pic>
    </p:spTree>
    <p:extLst>
      <p:ext uri="{BB962C8B-B14F-4D97-AF65-F5344CB8AC3E}">
        <p14:creationId xmlns:p14="http://schemas.microsoft.com/office/powerpoint/2010/main" val="3184979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69971"/>
            <a:ext cx="7498080" cy="1143000"/>
          </a:xfrm>
        </p:spPr>
        <p:txBody>
          <a:bodyPr>
            <a:normAutofit/>
          </a:bodyPr>
          <a:lstStyle/>
          <a:p>
            <a:r>
              <a:rPr lang="en-GB" dirty="0"/>
              <a:t>Hanes </a:t>
            </a:r>
            <a:r>
              <a:rPr lang="en-GB" dirty="0" err="1"/>
              <a:t>cwricwlwm</a:t>
            </a:r>
            <a:r>
              <a:rPr lang="en-GB" dirty="0"/>
              <a:t> </a:t>
            </a:r>
            <a:r>
              <a:rPr lang="en-GB" dirty="0" err="1"/>
              <a:t>yn</a:t>
            </a:r>
            <a:r>
              <a:rPr lang="en-GB" dirty="0"/>
              <a:t> y DU</a:t>
            </a:r>
            <a:br>
              <a:rPr lang="en-GB" dirty="0"/>
            </a:br>
            <a:r>
              <a:rPr lang="en-GB" dirty="0"/>
              <a:t>History of the curriculum in UK</a:t>
            </a:r>
          </a:p>
        </p:txBody>
      </p:sp>
      <p:sp>
        <p:nvSpPr>
          <p:cNvPr id="3" name="Content Placeholder 2"/>
          <p:cNvSpPr>
            <a:spLocks noGrp="1"/>
          </p:cNvSpPr>
          <p:nvPr>
            <p:ph idx="1"/>
          </p:nvPr>
        </p:nvSpPr>
        <p:spPr>
          <a:xfrm>
            <a:off x="611560" y="1412776"/>
            <a:ext cx="3641608" cy="4800600"/>
          </a:xfrm>
        </p:spPr>
        <p:txBody>
          <a:bodyPr>
            <a:normAutofit fontScale="85000" lnSpcReduction="10000"/>
          </a:bodyPr>
          <a:lstStyle/>
          <a:p>
            <a:endParaRPr lang="en-GB" dirty="0"/>
          </a:p>
          <a:p>
            <a:endParaRPr lang="en-GB" sz="2000" dirty="0"/>
          </a:p>
          <a:p>
            <a:pPr marL="82296" indent="0">
              <a:buNone/>
            </a:pPr>
            <a:r>
              <a:rPr lang="en-GB" sz="1900" dirty="0" err="1"/>
              <a:t>Cyn</a:t>
            </a:r>
            <a:r>
              <a:rPr lang="en-GB" sz="1900" dirty="0"/>
              <a:t> 1979 - </a:t>
            </a:r>
            <a:r>
              <a:rPr lang="en-GB" sz="1900" dirty="0" err="1"/>
              <a:t>Ystyriwyd</a:t>
            </a:r>
            <a:r>
              <a:rPr lang="en-GB" sz="1900" dirty="0"/>
              <a:t> y </a:t>
            </a:r>
            <a:r>
              <a:rPr lang="en-GB" sz="1900" dirty="0" err="1"/>
              <a:t>cwricwlwm</a:t>
            </a:r>
            <a:r>
              <a:rPr lang="en-GB" sz="1900" dirty="0"/>
              <a:t> </a:t>
            </a:r>
            <a:r>
              <a:rPr lang="en-GB" sz="1900" dirty="0" err="1"/>
              <a:t>fel</a:t>
            </a:r>
            <a:r>
              <a:rPr lang="en-GB" sz="1900" dirty="0"/>
              <a:t> '</a:t>
            </a:r>
            <a:r>
              <a:rPr lang="en-GB" sz="1900" dirty="0" err="1"/>
              <a:t>gardd</a:t>
            </a:r>
            <a:r>
              <a:rPr lang="en-GB" sz="1900" dirty="0"/>
              <a:t> </a:t>
            </a:r>
            <a:r>
              <a:rPr lang="en-GB" sz="1900" dirty="0" err="1"/>
              <a:t>gyfrinachol</a:t>
            </a:r>
            <a:r>
              <a:rPr lang="en-GB" sz="1900" dirty="0"/>
              <a:t>' </a:t>
            </a:r>
            <a:r>
              <a:rPr lang="en-GB" sz="1900" dirty="0" err="1"/>
              <a:t>nad</a:t>
            </a:r>
            <a:r>
              <a:rPr lang="en-GB" sz="1900" dirty="0"/>
              <a:t> </a:t>
            </a:r>
            <a:r>
              <a:rPr lang="en-GB" sz="1900" dirty="0" err="1"/>
              <a:t>oedd</a:t>
            </a:r>
            <a:r>
              <a:rPr lang="en-GB" sz="1900" dirty="0"/>
              <a:t> </a:t>
            </a:r>
            <a:r>
              <a:rPr lang="en-GB" sz="1900" dirty="0" err="1"/>
              <a:t>gweinidogion</a:t>
            </a:r>
            <a:r>
              <a:rPr lang="en-GB" sz="1900" dirty="0"/>
              <a:t> y </a:t>
            </a:r>
            <a:r>
              <a:rPr lang="en-GB" sz="1900" dirty="0" err="1"/>
              <a:t>llywodraeth</a:t>
            </a:r>
            <a:r>
              <a:rPr lang="en-GB" sz="1900" dirty="0"/>
              <a:t> </a:t>
            </a:r>
            <a:r>
              <a:rPr lang="en-GB" sz="1900" dirty="0" err="1"/>
              <a:t>i</a:t>
            </a:r>
            <a:r>
              <a:rPr lang="en-GB" sz="1900" dirty="0"/>
              <a:t> </a:t>
            </a:r>
            <a:r>
              <a:rPr lang="en-GB" sz="1900" dirty="0" err="1"/>
              <a:t>fod</a:t>
            </a:r>
            <a:r>
              <a:rPr lang="en-GB" sz="1900" dirty="0"/>
              <a:t> </a:t>
            </a:r>
            <a:r>
              <a:rPr lang="en-GB" sz="1900" dirty="0" err="1"/>
              <a:t>i</a:t>
            </a:r>
            <a:r>
              <a:rPr lang="en-GB" sz="1900" dirty="0"/>
              <a:t> </a:t>
            </a:r>
            <a:r>
              <a:rPr lang="en-GB" sz="1900" dirty="0" err="1"/>
              <a:t>fynd</a:t>
            </a:r>
            <a:r>
              <a:rPr lang="en-GB" sz="1900" dirty="0"/>
              <a:t> </a:t>
            </a:r>
            <a:r>
              <a:rPr lang="en-GB" sz="1900" dirty="0" err="1"/>
              <a:t>i</a:t>
            </a:r>
            <a:r>
              <a:rPr lang="en-GB" sz="1900" dirty="0"/>
              <a:t> </a:t>
            </a:r>
            <a:r>
              <a:rPr lang="en-GB" sz="1900" dirty="0" err="1"/>
              <a:t>mewn</a:t>
            </a:r>
            <a:r>
              <a:rPr lang="en-GB" sz="1900" dirty="0"/>
              <a:t> </a:t>
            </a:r>
            <a:r>
              <a:rPr lang="en-GB" sz="1900" dirty="0" err="1"/>
              <a:t>iddo</a:t>
            </a:r>
            <a:r>
              <a:rPr lang="en-GB" sz="1900" dirty="0"/>
              <a:t> – pam?</a:t>
            </a:r>
          </a:p>
          <a:p>
            <a:pPr marL="82296" indent="0">
              <a:buNone/>
            </a:pPr>
            <a:endParaRPr lang="en-GB" sz="1900" dirty="0"/>
          </a:p>
          <a:p>
            <a:pPr marL="82296" indent="0">
              <a:buNone/>
            </a:pPr>
            <a:r>
              <a:rPr lang="en-GB" sz="1900" dirty="0" err="1"/>
              <a:t>Angen</a:t>
            </a:r>
            <a:r>
              <a:rPr lang="en-GB" sz="1900" dirty="0"/>
              <a:t> </a:t>
            </a:r>
            <a:r>
              <a:rPr lang="en-GB" sz="1900" dirty="0" err="1"/>
              <a:t>newid</a:t>
            </a:r>
            <a:r>
              <a:rPr lang="en-GB" sz="1900" dirty="0"/>
              <a:t> - </a:t>
            </a:r>
          </a:p>
          <a:p>
            <a:pPr marL="82296" indent="0">
              <a:buNone/>
            </a:pPr>
            <a:r>
              <a:rPr lang="en-GB" sz="1900" dirty="0" err="1"/>
              <a:t>Byddai'r</a:t>
            </a:r>
            <a:r>
              <a:rPr lang="en-GB" sz="1900" dirty="0"/>
              <a:t> '</a:t>
            </a:r>
            <a:r>
              <a:rPr lang="en-GB" sz="1900" dirty="0" err="1"/>
              <a:t>cwricwlwm</a:t>
            </a:r>
            <a:r>
              <a:rPr lang="en-GB" sz="1900" dirty="0"/>
              <a:t> </a:t>
            </a:r>
            <a:r>
              <a:rPr lang="en-GB" sz="1900" dirty="0" err="1"/>
              <a:t>craidd</a:t>
            </a:r>
            <a:r>
              <a:rPr lang="en-GB" sz="1900" dirty="0"/>
              <a:t>' a </a:t>
            </a:r>
            <a:r>
              <a:rPr lang="en-GB" sz="1900" dirty="0" err="1"/>
              <a:t>grybwyllir</a:t>
            </a:r>
            <a:r>
              <a:rPr lang="en-GB" sz="1900" dirty="0"/>
              <a:t> </a:t>
            </a:r>
            <a:r>
              <a:rPr lang="en-GB" sz="1900" dirty="0" err="1"/>
              <a:t>gan</a:t>
            </a:r>
            <a:r>
              <a:rPr lang="en-GB" sz="1900" dirty="0"/>
              <a:t> Callaghan </a:t>
            </a:r>
            <a:r>
              <a:rPr lang="en-GB" sz="1900" dirty="0" err="1"/>
              <a:t>yn</a:t>
            </a:r>
            <a:r>
              <a:rPr lang="en-GB" sz="1900" dirty="0"/>
              <a:t> </a:t>
            </a:r>
            <a:r>
              <a:rPr lang="en-GB" sz="1900" dirty="0" err="1"/>
              <a:t>darparu</a:t>
            </a:r>
            <a:r>
              <a:rPr lang="en-GB" sz="1900" dirty="0"/>
              <a:t> sail </a:t>
            </a:r>
            <a:r>
              <a:rPr lang="en-GB" sz="1900" dirty="0" err="1"/>
              <a:t>ar</a:t>
            </a:r>
            <a:r>
              <a:rPr lang="en-GB" sz="1900" dirty="0"/>
              <a:t> </a:t>
            </a:r>
            <a:r>
              <a:rPr lang="en-GB" sz="1900" dirty="0" err="1"/>
              <a:t>gyfer</a:t>
            </a:r>
            <a:r>
              <a:rPr lang="en-GB" sz="1900" dirty="0"/>
              <a:t> </a:t>
            </a:r>
            <a:r>
              <a:rPr lang="en-GB" sz="1900" dirty="0" err="1"/>
              <a:t>mesur</a:t>
            </a:r>
            <a:r>
              <a:rPr lang="en-GB" sz="1900" dirty="0"/>
              <a:t> </a:t>
            </a:r>
            <a:r>
              <a:rPr lang="en-GB" sz="1900" dirty="0" err="1"/>
              <a:t>effeithlonrwydd</a:t>
            </a:r>
            <a:r>
              <a:rPr lang="en-GB" sz="1900" dirty="0"/>
              <a:t> y system </a:t>
            </a:r>
            <a:r>
              <a:rPr lang="en-GB" sz="1900" dirty="0" err="1"/>
              <a:t>addysg</a:t>
            </a:r>
            <a:r>
              <a:rPr lang="en-GB" sz="1900" dirty="0"/>
              <a:t>, </a:t>
            </a:r>
            <a:r>
              <a:rPr lang="en-GB" sz="1900" dirty="0" err="1"/>
              <a:t>yn</a:t>
            </a:r>
            <a:r>
              <a:rPr lang="en-GB" sz="1900" dirty="0"/>
              <a:t> </a:t>
            </a:r>
            <a:r>
              <a:rPr lang="en-GB" sz="1900" dirty="0" err="1"/>
              <a:t>enwedig</a:t>
            </a:r>
            <a:r>
              <a:rPr lang="en-GB" sz="1900" dirty="0"/>
              <a:t> </a:t>
            </a:r>
            <a:r>
              <a:rPr lang="en-GB" sz="1900" dirty="0" err="1"/>
              <a:t>mewn</a:t>
            </a:r>
            <a:r>
              <a:rPr lang="en-GB" sz="1900" dirty="0"/>
              <a:t> </a:t>
            </a:r>
            <a:r>
              <a:rPr lang="en-GB" sz="1900" dirty="0" err="1"/>
              <a:t>perthynas</a:t>
            </a:r>
            <a:r>
              <a:rPr lang="en-GB" sz="1900" dirty="0"/>
              <a:t> â </a:t>
            </a:r>
            <a:r>
              <a:rPr lang="en-GB" sz="1900" dirty="0" err="1"/>
              <a:t>sgiliau</a:t>
            </a:r>
            <a:r>
              <a:rPr lang="en-GB" sz="1900" dirty="0"/>
              <a:t> </a:t>
            </a:r>
            <a:r>
              <a:rPr lang="en-GB" sz="1900" dirty="0" err="1"/>
              <a:t>sylfaenol</a:t>
            </a:r>
            <a:r>
              <a:rPr lang="en-GB" sz="1900" dirty="0"/>
              <a:t> </a:t>
            </a:r>
            <a:r>
              <a:rPr lang="en-GB" sz="1900" dirty="0" err="1"/>
              <a:t>penodol</a:t>
            </a:r>
            <a:r>
              <a:rPr lang="en-GB" sz="1900" dirty="0"/>
              <a:t> </a:t>
            </a:r>
            <a:r>
              <a:rPr lang="en-GB" sz="1900" dirty="0" err="1"/>
              <a:t>megis</a:t>
            </a:r>
            <a:r>
              <a:rPr lang="en-GB" sz="1900" dirty="0"/>
              <a:t> </a:t>
            </a:r>
            <a:r>
              <a:rPr lang="en-GB" sz="1900" dirty="0" err="1"/>
              <a:t>llythrennedd</a:t>
            </a:r>
            <a:r>
              <a:rPr lang="en-GB" sz="1900" dirty="0"/>
              <a:t> a </a:t>
            </a:r>
            <a:r>
              <a:rPr lang="en-GB" sz="1900" dirty="0" err="1"/>
              <a:t>rhifedd</a:t>
            </a:r>
            <a:endParaRPr lang="en-GB" sz="1900" dirty="0"/>
          </a:p>
          <a:p>
            <a:pPr marL="82296" indent="0">
              <a:buNone/>
            </a:pPr>
            <a:endParaRPr lang="en-GB" dirty="0"/>
          </a:p>
          <a:p>
            <a:endParaRPr lang="en-GB" dirty="0"/>
          </a:p>
        </p:txBody>
      </p:sp>
      <p:sp>
        <p:nvSpPr>
          <p:cNvPr id="4" name="Content Placeholder 2">
            <a:extLst>
              <a:ext uri="{FF2B5EF4-FFF2-40B4-BE49-F238E27FC236}">
                <a16:creationId xmlns:a16="http://schemas.microsoft.com/office/drawing/2014/main" id="{F07EC2F9-3EEA-47D1-B991-2E251FCB6EE3}"/>
              </a:ext>
            </a:extLst>
          </p:cNvPr>
          <p:cNvSpPr txBox="1">
            <a:spLocks/>
          </p:cNvSpPr>
          <p:nvPr/>
        </p:nvSpPr>
        <p:spPr>
          <a:xfrm>
            <a:off x="4896135" y="1700808"/>
            <a:ext cx="3641608" cy="4800600"/>
          </a:xfrm>
          <a:prstGeom prst="rect">
            <a:avLst/>
          </a:prstGeom>
        </p:spPr>
        <p:txBody>
          <a:bodyPr>
            <a:normAutofit fontScale="55000" lnSpcReduction="2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endParaRPr lang="en-GB" dirty="0"/>
          </a:p>
          <a:p>
            <a:endParaRPr lang="en-GB" dirty="0"/>
          </a:p>
          <a:p>
            <a:pPr marL="82296" indent="0">
              <a:buFont typeface="Wingdings 2"/>
              <a:buNone/>
            </a:pPr>
            <a:r>
              <a:rPr lang="en-GB" dirty="0"/>
              <a:t>Pre 1979 - The curriculum was seen as a ‘secret garden’ that government ministers were not supposed to enter – why?</a:t>
            </a:r>
          </a:p>
          <a:p>
            <a:pPr marL="82296" indent="0">
              <a:buFont typeface="Wingdings 2"/>
              <a:buNone/>
            </a:pPr>
            <a:endParaRPr lang="en-GB" dirty="0"/>
          </a:p>
          <a:p>
            <a:pPr marL="82296" indent="0">
              <a:buFont typeface="Wingdings 2"/>
              <a:buNone/>
            </a:pPr>
            <a:r>
              <a:rPr lang="en-GB" dirty="0"/>
              <a:t>Need for change - </a:t>
            </a:r>
          </a:p>
          <a:p>
            <a:pPr marL="82296" indent="0">
              <a:buFont typeface="Wingdings 2"/>
              <a:buNone/>
            </a:pPr>
            <a:r>
              <a:rPr lang="en-GB" dirty="0"/>
              <a:t>The ‘core curriculum’ mentioned by Callaghan would provide a basis on which the efficiency of the education system could be measured, especially in relation to certain basic skills such as literacy and numeracy</a:t>
            </a:r>
          </a:p>
          <a:p>
            <a:endParaRPr lang="en-GB" dirty="0"/>
          </a:p>
        </p:txBody>
      </p:sp>
      <p:pic>
        <p:nvPicPr>
          <p:cNvPr id="6" name="Picture 5" descr="Logo&#10;&#10;Description automatically generated">
            <a:extLst>
              <a:ext uri="{FF2B5EF4-FFF2-40B4-BE49-F238E27FC236}">
                <a16:creationId xmlns:a16="http://schemas.microsoft.com/office/drawing/2014/main" id="{2B6B0071-D6B1-46D1-B078-F005E8EBD91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24328" y="265696"/>
            <a:ext cx="1052736" cy="1052736"/>
          </a:xfrm>
          <a:prstGeom prst="rect">
            <a:avLst/>
          </a:prstGeom>
        </p:spPr>
      </p:pic>
    </p:spTree>
    <p:extLst>
      <p:ext uri="{BB962C8B-B14F-4D97-AF65-F5344CB8AC3E}">
        <p14:creationId xmlns:p14="http://schemas.microsoft.com/office/powerpoint/2010/main" val="1220755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98568"/>
            <a:ext cx="7888920" cy="1143000"/>
          </a:xfrm>
        </p:spPr>
        <p:txBody>
          <a:bodyPr>
            <a:noAutofit/>
          </a:bodyPr>
          <a:lstStyle/>
          <a:p>
            <a:r>
              <a:rPr lang="en-GB" sz="2400" dirty="0"/>
              <a:t>1979 – </a:t>
            </a:r>
            <a:r>
              <a:rPr lang="en-GB" sz="2400" dirty="0" err="1"/>
              <a:t>Trefniadau</a:t>
            </a:r>
            <a:r>
              <a:rPr lang="en-GB" sz="2400" dirty="0"/>
              <a:t> </a:t>
            </a:r>
            <a:r>
              <a:rPr lang="en-GB" sz="2400" dirty="0" err="1"/>
              <a:t>AALl</a:t>
            </a:r>
            <a:r>
              <a:rPr lang="en-GB" sz="2400" dirty="0"/>
              <a:t> </a:t>
            </a:r>
            <a:r>
              <a:rPr lang="en-GB" sz="2400" dirty="0" err="1"/>
              <a:t>ar</a:t>
            </a:r>
            <a:r>
              <a:rPr lang="en-GB" sz="2400" dirty="0"/>
              <a:t> </a:t>
            </a:r>
            <a:r>
              <a:rPr lang="en-GB" sz="2400" dirty="0" err="1"/>
              <a:t>gyfer</a:t>
            </a:r>
            <a:r>
              <a:rPr lang="en-GB" sz="2400" dirty="0"/>
              <a:t> </a:t>
            </a:r>
            <a:r>
              <a:rPr lang="en-GB" sz="2400" dirty="0" err="1"/>
              <a:t>Cwricwlwm</a:t>
            </a:r>
            <a:r>
              <a:rPr lang="en-GB" sz="2400" dirty="0"/>
              <a:t> Ysgol</a:t>
            </a:r>
            <a:br>
              <a:rPr lang="en-GB" sz="2400" dirty="0"/>
            </a:br>
            <a:r>
              <a:rPr lang="en-GB" sz="2400" dirty="0"/>
              <a:t>1979 – LEA arrangements for the School Curriculum</a:t>
            </a:r>
          </a:p>
        </p:txBody>
      </p:sp>
      <p:sp>
        <p:nvSpPr>
          <p:cNvPr id="3" name="Content Placeholder 2"/>
          <p:cNvSpPr>
            <a:spLocks noGrp="1"/>
          </p:cNvSpPr>
          <p:nvPr>
            <p:ph idx="1"/>
          </p:nvPr>
        </p:nvSpPr>
        <p:spPr>
          <a:xfrm>
            <a:off x="5024580" y="1767763"/>
            <a:ext cx="3795892" cy="4800600"/>
          </a:xfrm>
        </p:spPr>
        <p:txBody>
          <a:bodyPr>
            <a:normAutofit/>
          </a:bodyPr>
          <a:lstStyle/>
          <a:p>
            <a:r>
              <a:rPr lang="en-GB" sz="1600" dirty="0"/>
              <a:t>Required local authorities to publish their curriculum policies</a:t>
            </a:r>
          </a:p>
          <a:p>
            <a:endParaRPr lang="en-GB" sz="1600" dirty="0"/>
          </a:p>
          <a:p>
            <a:r>
              <a:rPr lang="en-GB" sz="1600" dirty="0"/>
              <a:t>One question asked: What curricular elements do the authority regard as essential?</a:t>
            </a:r>
          </a:p>
          <a:p>
            <a:pPr marL="82296" indent="0">
              <a:buNone/>
            </a:pPr>
            <a:endParaRPr lang="en-GB" sz="1600" dirty="0"/>
          </a:p>
          <a:p>
            <a:pPr marL="82296" indent="0">
              <a:buNone/>
            </a:pPr>
            <a:r>
              <a:rPr lang="en-GB" sz="1600" b="1" u="sng" dirty="0"/>
              <a:t>Task: </a:t>
            </a:r>
            <a:r>
              <a:rPr lang="en-GB" sz="1600" dirty="0"/>
              <a:t>Make a list of school subjects that you think were included in the response for</a:t>
            </a:r>
          </a:p>
          <a:p>
            <a:pPr marL="82296" indent="0">
              <a:buNone/>
            </a:pPr>
            <a:r>
              <a:rPr lang="en-GB" sz="1600" dirty="0"/>
              <a:t> a) primary, </a:t>
            </a:r>
          </a:p>
          <a:p>
            <a:pPr marL="82296" indent="0">
              <a:buNone/>
            </a:pPr>
            <a:r>
              <a:rPr lang="en-GB" sz="1600" dirty="0"/>
              <a:t>b) secondary </a:t>
            </a:r>
          </a:p>
        </p:txBody>
      </p:sp>
      <p:sp>
        <p:nvSpPr>
          <p:cNvPr id="5" name="TextBox 4">
            <a:extLst>
              <a:ext uri="{FF2B5EF4-FFF2-40B4-BE49-F238E27FC236}">
                <a16:creationId xmlns:a16="http://schemas.microsoft.com/office/drawing/2014/main" id="{A0C52792-2C8E-41F5-967E-ADB6F17CFCD1}"/>
              </a:ext>
            </a:extLst>
          </p:cNvPr>
          <p:cNvSpPr txBox="1"/>
          <p:nvPr/>
        </p:nvSpPr>
        <p:spPr>
          <a:xfrm>
            <a:off x="612760" y="2132856"/>
            <a:ext cx="3339187" cy="3908762"/>
          </a:xfrm>
          <a:prstGeom prst="rect">
            <a:avLst/>
          </a:prstGeom>
          <a:noFill/>
        </p:spPr>
        <p:txBody>
          <a:bodyPr wrap="square">
            <a:spAutoFit/>
          </a:bodyPr>
          <a:lstStyle/>
          <a:p>
            <a:pPr marL="285750" indent="-285750">
              <a:buFont typeface="Arial" panose="020B0604020202020204" pitchFamily="34" charset="0"/>
              <a:buChar char="•"/>
            </a:pPr>
            <a:r>
              <a:rPr lang="en-GB" sz="1600" dirty="0" err="1"/>
              <a:t>Gwnaed</a:t>
            </a:r>
            <a:r>
              <a:rPr lang="en-GB" sz="1600" dirty="0"/>
              <a:t> </a:t>
            </a:r>
            <a:r>
              <a:rPr lang="en-GB" sz="1600" dirty="0" err="1"/>
              <a:t>yn</a:t>
            </a:r>
            <a:r>
              <a:rPr lang="en-GB" sz="1600" dirty="0"/>
              <a:t> </a:t>
            </a:r>
            <a:r>
              <a:rPr lang="en-GB" sz="1600" dirty="0" err="1"/>
              <a:t>ofynnol</a:t>
            </a:r>
            <a:r>
              <a:rPr lang="en-GB" sz="1600" dirty="0"/>
              <a:t> </a:t>
            </a:r>
            <a:r>
              <a:rPr lang="en-GB" sz="1600" dirty="0" err="1"/>
              <a:t>i</a:t>
            </a:r>
            <a:r>
              <a:rPr lang="en-GB" sz="1600" dirty="0"/>
              <a:t> </a:t>
            </a:r>
            <a:r>
              <a:rPr lang="en-GB" sz="1600" dirty="0" err="1"/>
              <a:t>awdurdodau</a:t>
            </a:r>
            <a:r>
              <a:rPr lang="en-GB" sz="1600" dirty="0"/>
              <a:t> </a:t>
            </a:r>
            <a:r>
              <a:rPr lang="en-GB" sz="1600" dirty="0" err="1"/>
              <a:t>lleol</a:t>
            </a:r>
            <a:r>
              <a:rPr lang="en-GB" sz="1600" dirty="0"/>
              <a:t> </a:t>
            </a:r>
            <a:r>
              <a:rPr lang="en-GB" sz="1600" dirty="0" err="1"/>
              <a:t>gyhoeddi</a:t>
            </a:r>
            <a:r>
              <a:rPr lang="en-GB" sz="1600" dirty="0"/>
              <a:t> </a:t>
            </a:r>
            <a:r>
              <a:rPr lang="en-GB" sz="1600" dirty="0" err="1"/>
              <a:t>eu</a:t>
            </a:r>
            <a:r>
              <a:rPr lang="en-GB" sz="1600" dirty="0"/>
              <a:t> </a:t>
            </a:r>
            <a:r>
              <a:rPr lang="en-GB" sz="1600" dirty="0" err="1"/>
              <a:t>polisiau</a:t>
            </a:r>
            <a:r>
              <a:rPr lang="en-GB" sz="1600" dirty="0"/>
              <a:t> </a:t>
            </a:r>
            <a:r>
              <a:rPr lang="en-GB" sz="1600" dirty="0" err="1"/>
              <a:t>cwricwlwm</a:t>
            </a:r>
            <a:endParaRPr lang="en-GB" sz="1600" dirty="0"/>
          </a:p>
          <a:p>
            <a:endParaRPr lang="en-GB" sz="1600" dirty="0"/>
          </a:p>
          <a:p>
            <a:pPr marL="285750" indent="-285750">
              <a:buFont typeface="Arial" panose="020B0604020202020204" pitchFamily="34" charset="0"/>
              <a:buChar char="•"/>
            </a:pPr>
            <a:r>
              <a:rPr lang="en-GB" sz="1600" dirty="0" err="1"/>
              <a:t>Gofynnwyd</a:t>
            </a:r>
            <a:r>
              <a:rPr lang="en-GB" sz="1600" dirty="0"/>
              <a:t> un </a:t>
            </a:r>
            <a:r>
              <a:rPr lang="en-GB" sz="1600" dirty="0" err="1"/>
              <a:t>cwestiwn</a:t>
            </a:r>
            <a:r>
              <a:rPr lang="en-GB" sz="1600" dirty="0"/>
              <a:t>: </a:t>
            </a:r>
          </a:p>
          <a:p>
            <a:r>
              <a:rPr lang="en-GB" sz="1600" dirty="0"/>
              <a:t>Pa </a:t>
            </a:r>
            <a:r>
              <a:rPr lang="en-GB" sz="1600" dirty="0" err="1"/>
              <a:t>elfennau</a:t>
            </a:r>
            <a:r>
              <a:rPr lang="en-GB" sz="1600" dirty="0"/>
              <a:t> </a:t>
            </a:r>
            <a:r>
              <a:rPr lang="en-GB" sz="1600" dirty="0" err="1"/>
              <a:t>cwricwlaidd</a:t>
            </a:r>
            <a:r>
              <a:rPr lang="en-GB" sz="1600" dirty="0"/>
              <a:t> y </a:t>
            </a:r>
            <a:r>
              <a:rPr lang="en-GB" sz="1600" dirty="0" err="1"/>
              <a:t>mae'r</a:t>
            </a:r>
            <a:r>
              <a:rPr lang="en-GB" sz="1600" dirty="0"/>
              <a:t> </a:t>
            </a:r>
            <a:r>
              <a:rPr lang="en-GB" sz="1600" dirty="0" err="1"/>
              <a:t>awdurdod</a:t>
            </a:r>
            <a:r>
              <a:rPr lang="en-GB" sz="1600" dirty="0"/>
              <a:t> </a:t>
            </a:r>
            <a:r>
              <a:rPr lang="en-GB" sz="1600" dirty="0" err="1"/>
              <a:t>yn</a:t>
            </a:r>
            <a:r>
              <a:rPr lang="en-GB" sz="1600" dirty="0"/>
              <a:t> </a:t>
            </a:r>
            <a:r>
              <a:rPr lang="en-GB" sz="1600" dirty="0" err="1"/>
              <a:t>ei</a:t>
            </a:r>
            <a:r>
              <a:rPr lang="en-GB" sz="1600" dirty="0"/>
              <a:t> </a:t>
            </a:r>
            <a:r>
              <a:rPr lang="en-GB" sz="1600" dirty="0" err="1"/>
              <a:t>hystyried</a:t>
            </a:r>
            <a:r>
              <a:rPr lang="en-GB" sz="1600" dirty="0"/>
              <a:t> </a:t>
            </a:r>
            <a:r>
              <a:rPr lang="en-GB" sz="1600" dirty="0" err="1"/>
              <a:t>yn</a:t>
            </a:r>
            <a:r>
              <a:rPr lang="en-GB" sz="1600" dirty="0"/>
              <a:t> </a:t>
            </a:r>
            <a:r>
              <a:rPr lang="en-GB" sz="1600" dirty="0" err="1"/>
              <a:t>hanfodol</a:t>
            </a:r>
            <a:r>
              <a:rPr lang="en-GB" sz="1600" dirty="0"/>
              <a:t>?</a:t>
            </a:r>
          </a:p>
          <a:p>
            <a:endParaRPr lang="en-GB" sz="1600" dirty="0"/>
          </a:p>
          <a:p>
            <a:r>
              <a:rPr lang="en-GB" b="1" dirty="0" err="1"/>
              <a:t>Tasg</a:t>
            </a:r>
            <a:r>
              <a:rPr lang="en-GB" b="1" dirty="0"/>
              <a:t>: </a:t>
            </a:r>
            <a:r>
              <a:rPr lang="en-GB" sz="1600" dirty="0" err="1"/>
              <a:t>Gwnewch</a:t>
            </a:r>
            <a:r>
              <a:rPr lang="en-GB" sz="1600" dirty="0"/>
              <a:t> </a:t>
            </a:r>
            <a:r>
              <a:rPr lang="en-GB" sz="1600" dirty="0" err="1"/>
              <a:t>restr</a:t>
            </a:r>
            <a:r>
              <a:rPr lang="en-GB" sz="1600" dirty="0"/>
              <a:t> o </a:t>
            </a:r>
            <a:r>
              <a:rPr lang="en-GB" sz="1600" dirty="0" err="1"/>
              <a:t>bynciau</a:t>
            </a:r>
            <a:r>
              <a:rPr lang="en-GB" sz="1600" dirty="0"/>
              <a:t> </a:t>
            </a:r>
            <a:r>
              <a:rPr lang="en-GB" sz="1600" dirty="0" err="1"/>
              <a:t>ysgol</a:t>
            </a:r>
            <a:r>
              <a:rPr lang="en-GB" sz="1600" dirty="0"/>
              <a:t> y </a:t>
            </a:r>
            <a:r>
              <a:rPr lang="en-GB" sz="1600" dirty="0" err="1"/>
              <a:t>credwch</a:t>
            </a:r>
            <a:r>
              <a:rPr lang="en-GB" sz="1600" dirty="0"/>
              <a:t> </a:t>
            </a:r>
            <a:r>
              <a:rPr lang="en-GB" sz="1600" dirty="0" err="1"/>
              <a:t>eu</a:t>
            </a:r>
            <a:r>
              <a:rPr lang="en-GB" sz="1600" dirty="0"/>
              <a:t> bod </a:t>
            </a:r>
            <a:r>
              <a:rPr lang="en-GB" sz="1600" dirty="0" err="1"/>
              <a:t>wedi'u</a:t>
            </a:r>
            <a:r>
              <a:rPr lang="en-GB" sz="1600" dirty="0"/>
              <a:t> </a:t>
            </a:r>
            <a:r>
              <a:rPr lang="en-GB" sz="1600" dirty="0" err="1"/>
              <a:t>cynnwys</a:t>
            </a:r>
            <a:r>
              <a:rPr lang="en-GB" sz="1600" dirty="0"/>
              <a:t> </a:t>
            </a:r>
            <a:r>
              <a:rPr lang="en-GB" sz="1600" dirty="0" err="1"/>
              <a:t>yn</a:t>
            </a:r>
            <a:r>
              <a:rPr lang="en-GB" sz="1600" dirty="0"/>
              <a:t> </a:t>
            </a:r>
            <a:r>
              <a:rPr lang="en-GB" sz="1600" dirty="0" err="1"/>
              <a:t>yr</a:t>
            </a:r>
            <a:r>
              <a:rPr lang="en-GB" sz="1600" dirty="0"/>
              <a:t> </a:t>
            </a:r>
            <a:r>
              <a:rPr lang="en-GB" sz="1600" dirty="0" err="1"/>
              <a:t>ymateb</a:t>
            </a:r>
            <a:r>
              <a:rPr lang="en-GB" sz="1600" dirty="0"/>
              <a:t> </a:t>
            </a:r>
            <a:r>
              <a:rPr lang="en-GB" sz="1600" dirty="0" err="1"/>
              <a:t>ar</a:t>
            </a:r>
            <a:r>
              <a:rPr lang="en-GB" sz="1600" dirty="0"/>
              <a:t> </a:t>
            </a:r>
            <a:r>
              <a:rPr lang="en-GB" sz="1600" dirty="0" err="1"/>
              <a:t>gyfer</a:t>
            </a:r>
            <a:r>
              <a:rPr lang="en-GB" sz="1600" dirty="0"/>
              <a:t> </a:t>
            </a:r>
          </a:p>
          <a:p>
            <a:r>
              <a:rPr lang="en-GB" sz="1600" dirty="0"/>
              <a:t>a) y </a:t>
            </a:r>
            <a:r>
              <a:rPr lang="en-GB" sz="1600" dirty="0" err="1"/>
              <a:t>cynradd</a:t>
            </a:r>
            <a:endParaRPr lang="en-GB" sz="1600" dirty="0"/>
          </a:p>
          <a:p>
            <a:r>
              <a:rPr lang="en-GB" sz="1600" dirty="0"/>
              <a:t>b) </a:t>
            </a:r>
            <a:r>
              <a:rPr lang="en-GB" sz="1600" dirty="0" err="1"/>
              <a:t>yr</a:t>
            </a:r>
            <a:r>
              <a:rPr lang="en-GB" sz="1600" dirty="0"/>
              <a:t> </a:t>
            </a:r>
            <a:r>
              <a:rPr lang="en-GB" sz="1600" dirty="0" err="1"/>
              <a:t>uwchradd</a:t>
            </a:r>
            <a:r>
              <a:rPr lang="en-GB" sz="1600" dirty="0"/>
              <a:t> </a:t>
            </a:r>
          </a:p>
          <a:p>
            <a:endParaRPr lang="en-GB" dirty="0"/>
          </a:p>
        </p:txBody>
      </p:sp>
      <p:pic>
        <p:nvPicPr>
          <p:cNvPr id="6" name="Picture 5" descr="Logo&#10;&#10;Description automatically generated">
            <a:extLst>
              <a:ext uri="{FF2B5EF4-FFF2-40B4-BE49-F238E27FC236}">
                <a16:creationId xmlns:a16="http://schemas.microsoft.com/office/drawing/2014/main" id="{47C275A2-4DA3-4844-9431-EDE77791C0D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94736" y="548680"/>
            <a:ext cx="625736" cy="625736"/>
          </a:xfrm>
          <a:prstGeom prst="rect">
            <a:avLst/>
          </a:prstGeom>
        </p:spPr>
      </p:pic>
    </p:spTree>
    <p:extLst>
      <p:ext uri="{BB962C8B-B14F-4D97-AF65-F5344CB8AC3E}">
        <p14:creationId xmlns:p14="http://schemas.microsoft.com/office/powerpoint/2010/main" val="2586215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Cynradd</a:t>
            </a:r>
            <a:r>
              <a:rPr lang="en-GB" dirty="0"/>
              <a:t>/Primary</a:t>
            </a:r>
          </a:p>
        </p:txBody>
      </p:sp>
      <p:sp>
        <p:nvSpPr>
          <p:cNvPr id="3" name="Content Placeholder 2"/>
          <p:cNvSpPr>
            <a:spLocks noGrp="1"/>
          </p:cNvSpPr>
          <p:nvPr>
            <p:ph idx="1"/>
          </p:nvPr>
        </p:nvSpPr>
        <p:spPr>
          <a:xfrm>
            <a:off x="5076056" y="2132856"/>
            <a:ext cx="3606172" cy="3960440"/>
          </a:xfrm>
        </p:spPr>
        <p:txBody>
          <a:bodyPr>
            <a:normAutofit fontScale="85000" lnSpcReduction="20000"/>
          </a:bodyPr>
          <a:lstStyle/>
          <a:p>
            <a:pPr marL="82296" indent="0">
              <a:buNone/>
            </a:pPr>
            <a:r>
              <a:rPr lang="en-GB" sz="2400" dirty="0"/>
              <a:t>1) Language and number</a:t>
            </a:r>
          </a:p>
          <a:p>
            <a:pPr marL="82296" indent="0">
              <a:buNone/>
            </a:pPr>
            <a:r>
              <a:rPr lang="en-GB" sz="2400" dirty="0"/>
              <a:t>2) Religious education</a:t>
            </a:r>
          </a:p>
          <a:p>
            <a:pPr marL="82296" indent="0">
              <a:buNone/>
            </a:pPr>
            <a:r>
              <a:rPr lang="en-GB" sz="2400" dirty="0"/>
              <a:t>3) Science and Environmental Studies</a:t>
            </a:r>
          </a:p>
          <a:p>
            <a:pPr marL="82296" indent="0">
              <a:buNone/>
            </a:pPr>
            <a:r>
              <a:rPr lang="en-GB" sz="2400" dirty="0"/>
              <a:t>4) Physical Education</a:t>
            </a:r>
          </a:p>
          <a:p>
            <a:pPr marL="82296" indent="0">
              <a:buNone/>
            </a:pPr>
            <a:r>
              <a:rPr lang="en-GB" sz="2400" dirty="0"/>
              <a:t>5) Aesthetics/Craft subjects</a:t>
            </a:r>
          </a:p>
          <a:p>
            <a:pPr marL="82296" indent="0">
              <a:buNone/>
            </a:pPr>
            <a:r>
              <a:rPr lang="en-GB" sz="2400" dirty="0"/>
              <a:t>6) Health education</a:t>
            </a:r>
          </a:p>
          <a:p>
            <a:endParaRPr lang="en-GB" sz="2400" dirty="0"/>
          </a:p>
          <a:p>
            <a:pPr marL="82296" indent="0">
              <a:buNone/>
            </a:pPr>
            <a:r>
              <a:rPr lang="en-GB" sz="2000" dirty="0"/>
              <a:t>Gordan et al (2013)</a:t>
            </a:r>
          </a:p>
        </p:txBody>
      </p:sp>
      <p:sp>
        <p:nvSpPr>
          <p:cNvPr id="5" name="TextBox 4">
            <a:extLst>
              <a:ext uri="{FF2B5EF4-FFF2-40B4-BE49-F238E27FC236}">
                <a16:creationId xmlns:a16="http://schemas.microsoft.com/office/drawing/2014/main" id="{211D3238-2033-472B-B68D-10CCE0798A46}"/>
              </a:ext>
            </a:extLst>
          </p:cNvPr>
          <p:cNvSpPr txBox="1"/>
          <p:nvPr/>
        </p:nvSpPr>
        <p:spPr>
          <a:xfrm>
            <a:off x="755576" y="2235639"/>
            <a:ext cx="3024336" cy="3754874"/>
          </a:xfrm>
          <a:prstGeom prst="rect">
            <a:avLst/>
          </a:prstGeom>
          <a:noFill/>
        </p:spPr>
        <p:txBody>
          <a:bodyPr wrap="square">
            <a:spAutoFit/>
          </a:bodyPr>
          <a:lstStyle/>
          <a:p>
            <a:r>
              <a:rPr lang="en-GB" sz="2000" dirty="0"/>
              <a:t>1) Iaith a </a:t>
            </a:r>
            <a:r>
              <a:rPr lang="en-GB" sz="2000" dirty="0" err="1"/>
              <a:t>rhif</a:t>
            </a:r>
            <a:endParaRPr lang="en-GB" sz="2000" dirty="0"/>
          </a:p>
          <a:p>
            <a:r>
              <a:rPr lang="en-GB" sz="2000" dirty="0"/>
              <a:t>2) </a:t>
            </a:r>
            <a:r>
              <a:rPr lang="en-GB" sz="2000" dirty="0" err="1"/>
              <a:t>Addysg</a:t>
            </a:r>
            <a:r>
              <a:rPr lang="en-GB" sz="2000" dirty="0"/>
              <a:t> </a:t>
            </a:r>
            <a:r>
              <a:rPr lang="en-GB" sz="2000" dirty="0" err="1"/>
              <a:t>grefyddol</a:t>
            </a:r>
            <a:endParaRPr lang="en-GB" sz="2000" dirty="0"/>
          </a:p>
          <a:p>
            <a:r>
              <a:rPr lang="en-GB" sz="2000" dirty="0"/>
              <a:t>3) </a:t>
            </a:r>
            <a:r>
              <a:rPr lang="en-GB" sz="2000" dirty="0" err="1"/>
              <a:t>Gwyddoniaeth</a:t>
            </a:r>
            <a:r>
              <a:rPr lang="en-GB" sz="2000" dirty="0"/>
              <a:t> ac </a:t>
            </a:r>
            <a:r>
              <a:rPr lang="en-GB" sz="2000" dirty="0" err="1"/>
              <a:t>Astudiaethau</a:t>
            </a:r>
            <a:r>
              <a:rPr lang="en-GB" sz="2000" dirty="0"/>
              <a:t> </a:t>
            </a:r>
            <a:r>
              <a:rPr lang="en-GB" sz="2000" dirty="0" err="1"/>
              <a:t>Amgylcheddol</a:t>
            </a:r>
            <a:endParaRPr lang="en-GB" sz="2000" dirty="0"/>
          </a:p>
          <a:p>
            <a:r>
              <a:rPr lang="en-GB" sz="2000" dirty="0"/>
              <a:t>4) </a:t>
            </a:r>
            <a:r>
              <a:rPr lang="en-GB" sz="2000" dirty="0" err="1"/>
              <a:t>Addysg</a:t>
            </a:r>
            <a:r>
              <a:rPr lang="en-GB" sz="2000" dirty="0"/>
              <a:t> </a:t>
            </a:r>
            <a:r>
              <a:rPr lang="en-GB" sz="2000" dirty="0" err="1"/>
              <a:t>Gorfforol</a:t>
            </a:r>
            <a:endParaRPr lang="en-GB" sz="2000" dirty="0"/>
          </a:p>
          <a:p>
            <a:r>
              <a:rPr lang="en-GB" sz="2000" dirty="0"/>
              <a:t>5) </a:t>
            </a:r>
            <a:r>
              <a:rPr lang="en-GB" sz="2000" dirty="0" err="1"/>
              <a:t>Pynciau</a:t>
            </a:r>
            <a:r>
              <a:rPr lang="en-GB" sz="2000" dirty="0"/>
              <a:t> </a:t>
            </a:r>
            <a:r>
              <a:rPr lang="en-GB" sz="2000" dirty="0" err="1"/>
              <a:t>Estheteg</a:t>
            </a:r>
            <a:r>
              <a:rPr lang="en-GB" sz="2000" dirty="0"/>
              <a:t>/</a:t>
            </a:r>
            <a:r>
              <a:rPr lang="en-GB" sz="2000" dirty="0" err="1"/>
              <a:t>Crefft</a:t>
            </a:r>
            <a:endParaRPr lang="en-GB" sz="2000" dirty="0"/>
          </a:p>
          <a:p>
            <a:r>
              <a:rPr lang="en-GB" sz="2000" dirty="0"/>
              <a:t>6) </a:t>
            </a:r>
            <a:r>
              <a:rPr lang="en-GB" sz="2000" dirty="0" err="1"/>
              <a:t>Addysg</a:t>
            </a:r>
            <a:r>
              <a:rPr lang="en-GB" sz="2000" dirty="0"/>
              <a:t> iechyd</a:t>
            </a:r>
          </a:p>
          <a:p>
            <a:endParaRPr lang="en-GB" sz="2000" dirty="0"/>
          </a:p>
          <a:p>
            <a:r>
              <a:rPr lang="en-GB" dirty="0"/>
              <a:t>Gordan et al (2013)</a:t>
            </a:r>
          </a:p>
          <a:p>
            <a:endParaRPr lang="en-GB" dirty="0"/>
          </a:p>
        </p:txBody>
      </p:sp>
    </p:spTree>
    <p:extLst>
      <p:ext uri="{BB962C8B-B14F-4D97-AF65-F5344CB8AC3E}">
        <p14:creationId xmlns:p14="http://schemas.microsoft.com/office/powerpoint/2010/main" val="62482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Uwchradd</a:t>
            </a:r>
            <a:r>
              <a:rPr lang="en-GB" dirty="0"/>
              <a:t>/Secondary </a:t>
            </a:r>
          </a:p>
        </p:txBody>
      </p:sp>
      <p:sp>
        <p:nvSpPr>
          <p:cNvPr id="3" name="Content Placeholder 2"/>
          <p:cNvSpPr>
            <a:spLocks noGrp="1"/>
          </p:cNvSpPr>
          <p:nvPr>
            <p:ph idx="1"/>
          </p:nvPr>
        </p:nvSpPr>
        <p:spPr>
          <a:xfrm>
            <a:off x="5139079" y="1844824"/>
            <a:ext cx="3785624" cy="4800600"/>
          </a:xfrm>
        </p:spPr>
        <p:txBody>
          <a:bodyPr>
            <a:normAutofit/>
          </a:bodyPr>
          <a:lstStyle/>
          <a:p>
            <a:r>
              <a:rPr lang="en-GB" sz="2000" dirty="0"/>
              <a:t>1) English and Mathematics</a:t>
            </a:r>
          </a:p>
          <a:p>
            <a:r>
              <a:rPr lang="en-GB" sz="2000" dirty="0"/>
              <a:t>2)Science, RE and PE</a:t>
            </a:r>
          </a:p>
          <a:p>
            <a:r>
              <a:rPr lang="en-GB" sz="2000" dirty="0"/>
              <a:t>3)Modern languages</a:t>
            </a:r>
          </a:p>
          <a:p>
            <a:r>
              <a:rPr lang="en-GB" sz="2000" dirty="0"/>
              <a:t>4)Careers Education</a:t>
            </a:r>
          </a:p>
          <a:p>
            <a:r>
              <a:rPr lang="en-GB" sz="2000" dirty="0"/>
              <a:t>5)Health Education</a:t>
            </a:r>
          </a:p>
          <a:p>
            <a:endParaRPr lang="en-GB" sz="2000" dirty="0"/>
          </a:p>
          <a:p>
            <a:r>
              <a:rPr lang="en-GB" sz="2000" dirty="0"/>
              <a:t>**Welsh</a:t>
            </a:r>
          </a:p>
        </p:txBody>
      </p:sp>
      <p:sp>
        <p:nvSpPr>
          <p:cNvPr id="4" name="Rectangle 3"/>
          <p:cNvSpPr/>
          <p:nvPr/>
        </p:nvSpPr>
        <p:spPr>
          <a:xfrm>
            <a:off x="1835696" y="4245124"/>
            <a:ext cx="6998775" cy="369332"/>
          </a:xfrm>
          <a:prstGeom prst="rect">
            <a:avLst/>
          </a:prstGeom>
        </p:spPr>
        <p:txBody>
          <a:bodyPr wrap="none">
            <a:spAutoFit/>
          </a:bodyPr>
          <a:lstStyle/>
          <a:p>
            <a:pPr marL="82296" indent="0">
              <a:buNone/>
            </a:pPr>
            <a:r>
              <a:rPr lang="en-GB" dirty="0"/>
              <a:t>                                                                             Gordan et al (2013)</a:t>
            </a:r>
          </a:p>
        </p:txBody>
      </p:sp>
      <p:sp>
        <p:nvSpPr>
          <p:cNvPr id="5" name="Content Placeholder 2">
            <a:extLst>
              <a:ext uri="{FF2B5EF4-FFF2-40B4-BE49-F238E27FC236}">
                <a16:creationId xmlns:a16="http://schemas.microsoft.com/office/drawing/2014/main" id="{F027631A-E278-41FD-A193-E26119689877}"/>
              </a:ext>
            </a:extLst>
          </p:cNvPr>
          <p:cNvSpPr txBox="1">
            <a:spLocks/>
          </p:cNvSpPr>
          <p:nvPr/>
        </p:nvSpPr>
        <p:spPr>
          <a:xfrm>
            <a:off x="549173" y="1772816"/>
            <a:ext cx="3785624" cy="4800600"/>
          </a:xfrm>
          <a:prstGeom prst="rect">
            <a:avLst/>
          </a:prstGeom>
        </p:spPr>
        <p:txBody>
          <a:bodyPr>
            <a:normAutofit/>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en-GB" sz="2000" dirty="0"/>
              <a:t>1) </a:t>
            </a:r>
            <a:r>
              <a:rPr lang="en-GB" sz="2000" dirty="0" err="1"/>
              <a:t>Saesneg</a:t>
            </a:r>
            <a:r>
              <a:rPr lang="en-GB" sz="2000" dirty="0"/>
              <a:t> a </a:t>
            </a:r>
            <a:r>
              <a:rPr lang="en-GB" sz="2000" dirty="0" err="1"/>
              <a:t>Mathemateg</a:t>
            </a:r>
            <a:endParaRPr lang="en-GB" sz="2000" dirty="0"/>
          </a:p>
          <a:p>
            <a:r>
              <a:rPr lang="en-GB" sz="2000" dirty="0"/>
              <a:t>2)</a:t>
            </a:r>
            <a:r>
              <a:rPr lang="en-GB" sz="2000" dirty="0" err="1"/>
              <a:t>Gwyddoniaeth</a:t>
            </a:r>
            <a:r>
              <a:rPr lang="en-GB" sz="2000" dirty="0"/>
              <a:t>,  Add </a:t>
            </a:r>
            <a:r>
              <a:rPr lang="en-GB" sz="2000" dirty="0" err="1"/>
              <a:t>Gref</a:t>
            </a:r>
            <a:r>
              <a:rPr lang="en-GB" sz="2000" dirty="0"/>
              <a:t> ac Add </a:t>
            </a:r>
            <a:r>
              <a:rPr lang="en-GB" sz="2000" dirty="0" err="1"/>
              <a:t>Gorff</a:t>
            </a:r>
            <a:endParaRPr lang="en-GB" sz="2000" dirty="0"/>
          </a:p>
          <a:p>
            <a:r>
              <a:rPr lang="en-GB" sz="2000" dirty="0"/>
              <a:t>3)</a:t>
            </a:r>
            <a:r>
              <a:rPr lang="en-GB" sz="2000" dirty="0" err="1"/>
              <a:t>Ieithoedd</a:t>
            </a:r>
            <a:r>
              <a:rPr lang="en-GB" sz="2000" dirty="0"/>
              <a:t> Modern</a:t>
            </a:r>
          </a:p>
          <a:p>
            <a:r>
              <a:rPr lang="en-GB" sz="2000" dirty="0"/>
              <a:t>4)</a:t>
            </a:r>
            <a:r>
              <a:rPr lang="en-GB" sz="2000" dirty="0" err="1"/>
              <a:t>Addysg</a:t>
            </a:r>
            <a:r>
              <a:rPr lang="en-GB" sz="2000" dirty="0"/>
              <a:t> </a:t>
            </a:r>
            <a:r>
              <a:rPr lang="en-GB" sz="2000" dirty="0" err="1"/>
              <a:t>Gyrfaoedd</a:t>
            </a:r>
            <a:endParaRPr lang="en-GB" sz="2000" dirty="0"/>
          </a:p>
          <a:p>
            <a:r>
              <a:rPr lang="en-GB" sz="2000" dirty="0"/>
              <a:t>5)</a:t>
            </a:r>
            <a:r>
              <a:rPr lang="en-GB" sz="2000" dirty="0" err="1"/>
              <a:t>Addysg</a:t>
            </a:r>
            <a:r>
              <a:rPr lang="en-GB" sz="2000" dirty="0"/>
              <a:t> Iechyd</a:t>
            </a:r>
          </a:p>
          <a:p>
            <a:pPr marL="82296" indent="0">
              <a:buNone/>
            </a:pPr>
            <a:endParaRPr lang="en-GB" sz="2000" dirty="0"/>
          </a:p>
          <a:p>
            <a:endParaRPr lang="en-GB" sz="2000" dirty="0"/>
          </a:p>
          <a:p>
            <a:r>
              <a:rPr lang="en-GB" sz="2000" dirty="0"/>
              <a:t>**Cymraeg</a:t>
            </a:r>
          </a:p>
        </p:txBody>
      </p:sp>
      <p:sp>
        <p:nvSpPr>
          <p:cNvPr id="7" name="TextBox 6">
            <a:extLst>
              <a:ext uri="{FF2B5EF4-FFF2-40B4-BE49-F238E27FC236}">
                <a16:creationId xmlns:a16="http://schemas.microsoft.com/office/drawing/2014/main" id="{61120C00-A5F3-4515-ADD3-7FDC904F7D25}"/>
              </a:ext>
            </a:extLst>
          </p:cNvPr>
          <p:cNvSpPr txBox="1"/>
          <p:nvPr/>
        </p:nvSpPr>
        <p:spPr>
          <a:xfrm>
            <a:off x="2048797" y="4071706"/>
            <a:ext cx="4572000" cy="369332"/>
          </a:xfrm>
          <a:prstGeom prst="rect">
            <a:avLst/>
          </a:prstGeom>
          <a:noFill/>
        </p:spPr>
        <p:txBody>
          <a:bodyPr wrap="square">
            <a:spAutoFit/>
          </a:bodyPr>
          <a:lstStyle/>
          <a:p>
            <a:r>
              <a:rPr lang="en-GB" dirty="0"/>
              <a:t> Gordan et al (2013)</a:t>
            </a:r>
          </a:p>
        </p:txBody>
      </p:sp>
    </p:spTree>
    <p:extLst>
      <p:ext uri="{BB962C8B-B14F-4D97-AF65-F5344CB8AC3E}">
        <p14:creationId xmlns:p14="http://schemas.microsoft.com/office/powerpoint/2010/main" val="1980129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438" y="248098"/>
            <a:ext cx="8222741" cy="972373"/>
          </a:xfrm>
        </p:spPr>
        <p:txBody>
          <a:bodyPr>
            <a:normAutofit/>
          </a:bodyPr>
          <a:lstStyle/>
          <a:p>
            <a:pPr algn="ctr"/>
            <a:r>
              <a:rPr lang="en-GB" dirty="0"/>
              <a:t>Hanes cwricwlwm</a:t>
            </a:r>
            <a:br>
              <a:rPr lang="en-GB" dirty="0"/>
            </a:br>
            <a:r>
              <a:rPr lang="en-GB" dirty="0"/>
              <a:t>Curriculum history</a:t>
            </a:r>
          </a:p>
        </p:txBody>
      </p:sp>
      <p:sp>
        <p:nvSpPr>
          <p:cNvPr id="3" name="Content Placeholder 2"/>
          <p:cNvSpPr>
            <a:spLocks noGrp="1"/>
          </p:cNvSpPr>
          <p:nvPr>
            <p:ph idx="1"/>
          </p:nvPr>
        </p:nvSpPr>
        <p:spPr>
          <a:xfrm>
            <a:off x="4860032" y="1708448"/>
            <a:ext cx="4043276" cy="5149552"/>
          </a:xfrm>
        </p:spPr>
        <p:txBody>
          <a:bodyPr>
            <a:normAutofit fontScale="62500" lnSpcReduction="20000"/>
          </a:bodyPr>
          <a:lstStyle/>
          <a:p>
            <a:r>
              <a:rPr lang="en-GB" sz="2000" b="1" u="sng" dirty="0"/>
              <a:t>The school curriculum (1981) </a:t>
            </a:r>
            <a:r>
              <a:rPr lang="en-GB" sz="2000" dirty="0"/>
              <a:t>- Secretaries of State (for Education and Wales) said they had decided to 'set out in some detail the approach to the school curriculum which they consider should now be followed in the years ahead'. </a:t>
            </a:r>
          </a:p>
          <a:p>
            <a:endParaRPr lang="en-GB" sz="2000" dirty="0"/>
          </a:p>
          <a:p>
            <a:r>
              <a:rPr lang="en-GB" sz="2000" dirty="0"/>
              <a:t>HMI published number of publications to support schools and LEAs in formulating curriculum policies:</a:t>
            </a:r>
          </a:p>
          <a:p>
            <a:pPr>
              <a:buFontTx/>
              <a:buChar char="-"/>
            </a:pPr>
            <a:r>
              <a:rPr lang="en-GB" sz="1600" dirty="0"/>
              <a:t>A Framework for the School Curriculum (HMI 1980); </a:t>
            </a:r>
          </a:p>
          <a:p>
            <a:pPr>
              <a:buFontTx/>
              <a:buChar char="-"/>
            </a:pPr>
            <a:r>
              <a:rPr lang="en-GB" sz="1600" dirty="0"/>
              <a:t>A View of the Curriculum (HMI Series: Matters for Discussion No. 11 1980); </a:t>
            </a:r>
          </a:p>
          <a:p>
            <a:pPr>
              <a:buFontTx/>
              <a:buChar char="-"/>
            </a:pPr>
            <a:r>
              <a:rPr lang="en-GB" sz="1600" dirty="0"/>
              <a:t>The Curriculum for 5 -16 (HMI Curriculum Matters 2 1985).</a:t>
            </a:r>
          </a:p>
          <a:p>
            <a:pPr>
              <a:buFontTx/>
              <a:buChar char="-"/>
            </a:pPr>
            <a:endParaRPr lang="en-GB" sz="1600" dirty="0"/>
          </a:p>
          <a:p>
            <a:r>
              <a:rPr lang="en-GB" sz="2000" dirty="0"/>
              <a:t>The school curriculum should be thought of in terms of 'areas of learning and experience' </a:t>
            </a:r>
          </a:p>
          <a:p>
            <a:pPr marL="82296" indent="0">
              <a:buNone/>
            </a:pPr>
            <a:endParaRPr lang="en-GB" sz="2000" dirty="0"/>
          </a:p>
          <a:p>
            <a:r>
              <a:rPr lang="en-GB" sz="2000" dirty="0"/>
              <a:t>It should include not only the formal programme of lessons, but also the 'informal' programme of extra-curricular activities</a:t>
            </a:r>
          </a:p>
        </p:txBody>
      </p:sp>
      <p:pic>
        <p:nvPicPr>
          <p:cNvPr id="4" name="Picture 3" descr="Logo&#10;&#10;Description automatically generated">
            <a:extLst>
              <a:ext uri="{FF2B5EF4-FFF2-40B4-BE49-F238E27FC236}">
                <a16:creationId xmlns:a16="http://schemas.microsoft.com/office/drawing/2014/main" id="{47871EA2-CB51-408F-BCD3-6EAE39A246A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24328" y="265696"/>
            <a:ext cx="1052736" cy="1052736"/>
          </a:xfrm>
          <a:prstGeom prst="rect">
            <a:avLst/>
          </a:prstGeom>
        </p:spPr>
      </p:pic>
      <p:sp>
        <p:nvSpPr>
          <p:cNvPr id="6" name="TextBox 5">
            <a:extLst>
              <a:ext uri="{FF2B5EF4-FFF2-40B4-BE49-F238E27FC236}">
                <a16:creationId xmlns:a16="http://schemas.microsoft.com/office/drawing/2014/main" id="{E9157264-5C96-4DC3-8699-EA270051C72A}"/>
              </a:ext>
            </a:extLst>
          </p:cNvPr>
          <p:cNvSpPr txBox="1"/>
          <p:nvPr/>
        </p:nvSpPr>
        <p:spPr>
          <a:xfrm>
            <a:off x="323528" y="1844824"/>
            <a:ext cx="3912281" cy="6063198"/>
          </a:xfrm>
          <a:prstGeom prst="rect">
            <a:avLst/>
          </a:prstGeom>
          <a:noFill/>
        </p:spPr>
        <p:txBody>
          <a:bodyPr wrap="square">
            <a:spAutoFit/>
          </a:bodyPr>
          <a:lstStyle/>
          <a:p>
            <a:r>
              <a:rPr lang="en-GB" sz="1400" b="1" u="sng" dirty="0" err="1"/>
              <a:t>Cwricwlwm</a:t>
            </a:r>
            <a:r>
              <a:rPr lang="en-GB" sz="1400" b="1" u="sng" dirty="0"/>
              <a:t> </a:t>
            </a:r>
            <a:r>
              <a:rPr lang="en-GB" sz="1400" b="1" u="sng" dirty="0" err="1"/>
              <a:t>yr</a:t>
            </a:r>
            <a:r>
              <a:rPr lang="en-GB" sz="1400" b="1" u="sng" dirty="0"/>
              <a:t> </a:t>
            </a:r>
            <a:r>
              <a:rPr lang="en-GB" sz="1400" b="1" u="sng" dirty="0" err="1"/>
              <a:t>ysgol</a:t>
            </a:r>
            <a:r>
              <a:rPr lang="en-GB" sz="1400" b="1" u="sng" dirty="0"/>
              <a:t> (1981) </a:t>
            </a:r>
            <a:r>
              <a:rPr lang="en-GB" sz="1400" dirty="0"/>
              <a:t>– </a:t>
            </a:r>
          </a:p>
          <a:p>
            <a:r>
              <a:rPr lang="en-GB" sz="1400" dirty="0" err="1"/>
              <a:t>Dywedodd</a:t>
            </a:r>
            <a:r>
              <a:rPr lang="en-GB" sz="1400" dirty="0"/>
              <a:t> </a:t>
            </a:r>
            <a:r>
              <a:rPr lang="en-GB" sz="1400" dirty="0" err="1"/>
              <a:t>Ysgrifenyddion</a:t>
            </a:r>
            <a:r>
              <a:rPr lang="en-GB" sz="1400" dirty="0"/>
              <a:t> </a:t>
            </a:r>
            <a:r>
              <a:rPr lang="en-GB" sz="1400" dirty="0" err="1"/>
              <a:t>Gwladol</a:t>
            </a:r>
            <a:r>
              <a:rPr lang="en-GB" sz="1400" dirty="0"/>
              <a:t> (</a:t>
            </a:r>
            <a:r>
              <a:rPr lang="en-GB" sz="1400" dirty="0" err="1"/>
              <a:t>Addysg</a:t>
            </a:r>
            <a:r>
              <a:rPr lang="en-GB" sz="1400" dirty="0"/>
              <a:t> a </a:t>
            </a:r>
            <a:r>
              <a:rPr lang="en-GB" sz="1400" dirty="0" err="1"/>
              <a:t>Chymru</a:t>
            </a:r>
            <a:r>
              <a:rPr lang="en-GB" sz="1400" dirty="0"/>
              <a:t>) </a:t>
            </a:r>
            <a:r>
              <a:rPr lang="en-GB" sz="1400" dirty="0" err="1"/>
              <a:t>eu</a:t>
            </a:r>
            <a:r>
              <a:rPr lang="en-GB" sz="1400" dirty="0"/>
              <a:t> bod </a:t>
            </a:r>
            <a:r>
              <a:rPr lang="en-GB" sz="1400" dirty="0" err="1"/>
              <a:t>wedi</a:t>
            </a:r>
            <a:r>
              <a:rPr lang="en-GB" sz="1400" dirty="0"/>
              <a:t> </a:t>
            </a:r>
            <a:r>
              <a:rPr lang="en-GB" sz="1400" dirty="0" err="1"/>
              <a:t>penderfynu</a:t>
            </a:r>
            <a:r>
              <a:rPr lang="en-GB" sz="1400" dirty="0"/>
              <a:t> '</a:t>
            </a:r>
            <a:r>
              <a:rPr lang="en-GB" sz="1400" dirty="0" err="1"/>
              <a:t>nodi'n</a:t>
            </a:r>
            <a:r>
              <a:rPr lang="en-GB" sz="1400" dirty="0"/>
              <a:t> </a:t>
            </a:r>
            <a:r>
              <a:rPr lang="en-GB" sz="1400" dirty="0" err="1"/>
              <a:t>fanwl</a:t>
            </a:r>
            <a:r>
              <a:rPr lang="en-GB" sz="1400" dirty="0"/>
              <a:t> y dull o </a:t>
            </a:r>
            <a:r>
              <a:rPr lang="en-GB" sz="1400" dirty="0" err="1"/>
              <a:t>ymdrin</a:t>
            </a:r>
            <a:r>
              <a:rPr lang="en-GB" sz="1400" dirty="0"/>
              <a:t> â </a:t>
            </a:r>
            <a:r>
              <a:rPr lang="en-GB" sz="1400" dirty="0" err="1"/>
              <a:t>chwricwlwm</a:t>
            </a:r>
            <a:r>
              <a:rPr lang="en-GB" sz="1400" dirty="0"/>
              <a:t> </a:t>
            </a:r>
            <a:r>
              <a:rPr lang="en-GB" sz="1400" dirty="0" err="1"/>
              <a:t>yr</a:t>
            </a:r>
            <a:r>
              <a:rPr lang="en-GB" sz="1400" dirty="0"/>
              <a:t> </a:t>
            </a:r>
            <a:r>
              <a:rPr lang="en-GB" sz="1400" dirty="0" err="1"/>
              <a:t>ysgol</a:t>
            </a:r>
            <a:r>
              <a:rPr lang="en-GB" sz="1400" dirty="0"/>
              <a:t> y </a:t>
            </a:r>
            <a:r>
              <a:rPr lang="en-GB" sz="1400" dirty="0" err="1"/>
              <a:t>maent</a:t>
            </a:r>
            <a:r>
              <a:rPr lang="en-GB" sz="1400" dirty="0"/>
              <a:t> </a:t>
            </a:r>
            <a:r>
              <a:rPr lang="en-GB" sz="1400" dirty="0" err="1"/>
              <a:t>yn</a:t>
            </a:r>
            <a:r>
              <a:rPr lang="en-GB" sz="1400" dirty="0"/>
              <a:t> </a:t>
            </a:r>
            <a:r>
              <a:rPr lang="en-GB" sz="1400" dirty="0" err="1"/>
              <a:t>ei</a:t>
            </a:r>
            <a:r>
              <a:rPr lang="en-GB" sz="1400" dirty="0"/>
              <a:t> </a:t>
            </a:r>
            <a:r>
              <a:rPr lang="en-GB" sz="1400" dirty="0" err="1"/>
              <a:t>ystyried</a:t>
            </a:r>
            <a:r>
              <a:rPr lang="en-GB" sz="1400" dirty="0"/>
              <a:t> y </a:t>
            </a:r>
            <a:r>
              <a:rPr lang="en-GB" sz="1400" dirty="0" err="1"/>
              <a:t>dylid</a:t>
            </a:r>
            <a:r>
              <a:rPr lang="en-GB" sz="1400" dirty="0"/>
              <a:t> </a:t>
            </a:r>
            <a:r>
              <a:rPr lang="en-GB" sz="1400" dirty="0" err="1"/>
              <a:t>yn</a:t>
            </a:r>
            <a:r>
              <a:rPr lang="en-GB" sz="1400" dirty="0"/>
              <a:t> </a:t>
            </a:r>
            <a:r>
              <a:rPr lang="en-GB" sz="1400" dirty="0" err="1"/>
              <a:t>awr</a:t>
            </a:r>
            <a:r>
              <a:rPr lang="en-GB" sz="1400" dirty="0"/>
              <a:t> </a:t>
            </a:r>
            <a:r>
              <a:rPr lang="en-GB" sz="1400" dirty="0" err="1"/>
              <a:t>ei</a:t>
            </a:r>
            <a:r>
              <a:rPr lang="en-GB" sz="1400" dirty="0"/>
              <a:t> </a:t>
            </a:r>
            <a:r>
              <a:rPr lang="en-GB" sz="1400" dirty="0" err="1"/>
              <a:t>ddilyn</a:t>
            </a:r>
            <a:r>
              <a:rPr lang="en-GB" sz="1400" dirty="0"/>
              <a:t> </a:t>
            </a:r>
            <a:r>
              <a:rPr lang="en-GB" sz="1400" dirty="0" err="1"/>
              <a:t>yn</a:t>
            </a:r>
            <a:r>
              <a:rPr lang="en-GB" sz="1400" dirty="0"/>
              <a:t> y </a:t>
            </a:r>
            <a:r>
              <a:rPr lang="en-GB" sz="1400" dirty="0" err="1"/>
              <a:t>blynyddoedd</a:t>
            </a:r>
            <a:r>
              <a:rPr lang="en-GB" sz="1400" dirty="0"/>
              <a:t> </a:t>
            </a:r>
            <a:r>
              <a:rPr lang="en-GB" sz="1400" dirty="0" err="1"/>
              <a:t>i</a:t>
            </a:r>
            <a:r>
              <a:rPr lang="en-GB" sz="1400" dirty="0"/>
              <a:t> </a:t>
            </a:r>
            <a:r>
              <a:rPr lang="en-GB" sz="1400" dirty="0" err="1"/>
              <a:t>ddod</a:t>
            </a:r>
            <a:r>
              <a:rPr lang="en-GB" sz="1400" dirty="0"/>
              <a:t>’. </a:t>
            </a:r>
          </a:p>
          <a:p>
            <a:endParaRPr lang="en-GB" sz="1400" dirty="0"/>
          </a:p>
          <a:p>
            <a:r>
              <a:rPr lang="en-GB" sz="1400" dirty="0" err="1"/>
              <a:t>Cyhoeddodd</a:t>
            </a:r>
            <a:r>
              <a:rPr lang="en-GB" sz="1400" dirty="0"/>
              <a:t> AEM </a:t>
            </a:r>
            <a:r>
              <a:rPr lang="en-GB" sz="1400" dirty="0" err="1"/>
              <a:t>nifer</a:t>
            </a:r>
            <a:r>
              <a:rPr lang="en-GB" sz="1400" dirty="0"/>
              <a:t> o </a:t>
            </a:r>
            <a:r>
              <a:rPr lang="en-GB" sz="1400" dirty="0" err="1"/>
              <a:t>gyhoeddiadau</a:t>
            </a:r>
            <a:r>
              <a:rPr lang="en-GB" sz="1400" dirty="0"/>
              <a:t> </a:t>
            </a:r>
            <a:r>
              <a:rPr lang="en-GB" sz="1400" dirty="0" err="1"/>
              <a:t>i</a:t>
            </a:r>
            <a:r>
              <a:rPr lang="en-GB" sz="1400" dirty="0"/>
              <a:t> </a:t>
            </a:r>
            <a:r>
              <a:rPr lang="en-GB" sz="1400" dirty="0" err="1"/>
              <a:t>gefnogi</a:t>
            </a:r>
            <a:r>
              <a:rPr lang="en-GB" sz="1400" dirty="0"/>
              <a:t> </a:t>
            </a:r>
            <a:r>
              <a:rPr lang="en-GB" sz="1400" dirty="0" err="1"/>
              <a:t>ysgolion</a:t>
            </a:r>
            <a:r>
              <a:rPr lang="en-GB" sz="1400" dirty="0"/>
              <a:t> ac </a:t>
            </a:r>
            <a:r>
              <a:rPr lang="en-GB" sz="1400" dirty="0" err="1"/>
              <a:t>AALlau</a:t>
            </a:r>
            <a:r>
              <a:rPr lang="en-GB" sz="1400" dirty="0"/>
              <a:t> </a:t>
            </a:r>
            <a:r>
              <a:rPr lang="en-GB" sz="1400" dirty="0" err="1"/>
              <a:t>wrth</a:t>
            </a:r>
            <a:r>
              <a:rPr lang="en-GB" sz="1400" dirty="0"/>
              <a:t> </a:t>
            </a:r>
            <a:r>
              <a:rPr lang="en-GB" sz="1400" dirty="0" err="1"/>
              <a:t>lunio</a:t>
            </a:r>
            <a:r>
              <a:rPr lang="en-GB" sz="1400" dirty="0"/>
              <a:t> </a:t>
            </a:r>
            <a:r>
              <a:rPr lang="en-GB" sz="1400" dirty="0" err="1"/>
              <a:t>polisïau'r</a:t>
            </a:r>
            <a:r>
              <a:rPr lang="en-GB" sz="1400" dirty="0"/>
              <a:t> </a:t>
            </a:r>
            <a:r>
              <a:rPr lang="en-GB" sz="1400" dirty="0" err="1"/>
              <a:t>cwricwlwm</a:t>
            </a:r>
            <a:r>
              <a:rPr lang="en-GB" sz="1400" dirty="0"/>
              <a:t>:</a:t>
            </a:r>
          </a:p>
          <a:p>
            <a:r>
              <a:rPr lang="en-GB" sz="1200" dirty="0" err="1"/>
              <a:t>Fframwaith</a:t>
            </a:r>
            <a:r>
              <a:rPr lang="en-GB" sz="1200" dirty="0"/>
              <a:t> </a:t>
            </a:r>
            <a:r>
              <a:rPr lang="en-GB" sz="1200" dirty="0" err="1"/>
              <a:t>ar</a:t>
            </a:r>
            <a:r>
              <a:rPr lang="en-GB" sz="1200" dirty="0"/>
              <a:t> </a:t>
            </a:r>
            <a:r>
              <a:rPr lang="en-GB" sz="1200" dirty="0" err="1"/>
              <a:t>gyfer</a:t>
            </a:r>
            <a:r>
              <a:rPr lang="en-GB" sz="1200" dirty="0"/>
              <a:t> y </a:t>
            </a:r>
            <a:r>
              <a:rPr lang="en-GB" sz="1200" dirty="0" err="1"/>
              <a:t>Cwricwlwm</a:t>
            </a:r>
            <a:r>
              <a:rPr lang="en-GB" sz="1200" dirty="0"/>
              <a:t> Ysgol (AEM 1980); </a:t>
            </a:r>
          </a:p>
          <a:p>
            <a:r>
              <a:rPr lang="en-GB" sz="1200" dirty="0" err="1"/>
              <a:t>Golwg</a:t>
            </a:r>
            <a:r>
              <a:rPr lang="en-GB" sz="1200" dirty="0"/>
              <a:t> </a:t>
            </a:r>
            <a:r>
              <a:rPr lang="en-GB" sz="1200" dirty="0" err="1"/>
              <a:t>ar</a:t>
            </a:r>
            <a:r>
              <a:rPr lang="en-GB" sz="1200" dirty="0"/>
              <a:t> y </a:t>
            </a:r>
            <a:r>
              <a:rPr lang="en-GB" sz="1200" dirty="0" err="1"/>
              <a:t>Cwricwlwm</a:t>
            </a:r>
            <a:r>
              <a:rPr lang="en-GB" sz="1200" dirty="0"/>
              <a:t> (</a:t>
            </a:r>
            <a:r>
              <a:rPr lang="en-GB" sz="1200" dirty="0" err="1"/>
              <a:t>Cyfres</a:t>
            </a:r>
            <a:r>
              <a:rPr lang="en-GB" sz="1200" dirty="0"/>
              <a:t> AEM: </a:t>
            </a:r>
            <a:r>
              <a:rPr lang="en-GB" sz="1200" dirty="0" err="1"/>
              <a:t>Materion</a:t>
            </a:r>
            <a:r>
              <a:rPr lang="en-GB" sz="1200" dirty="0"/>
              <a:t> </a:t>
            </a:r>
            <a:r>
              <a:rPr lang="en-GB" sz="1200" dirty="0" err="1"/>
              <a:t>i'w</a:t>
            </a:r>
            <a:r>
              <a:rPr lang="en-GB" sz="1200" dirty="0"/>
              <a:t> </a:t>
            </a:r>
            <a:r>
              <a:rPr lang="en-GB" sz="1200" dirty="0" err="1"/>
              <a:t>Trafod</a:t>
            </a:r>
            <a:r>
              <a:rPr lang="en-GB" sz="1200" dirty="0"/>
              <a:t> </a:t>
            </a:r>
            <a:r>
              <a:rPr lang="en-GB" sz="1200" dirty="0" err="1"/>
              <a:t>Rhif</a:t>
            </a:r>
            <a:r>
              <a:rPr lang="en-GB" sz="1200" dirty="0"/>
              <a:t> 11 1980); </a:t>
            </a:r>
          </a:p>
          <a:p>
            <a:r>
              <a:rPr lang="en-GB" sz="1200" dirty="0"/>
              <a:t>Y </a:t>
            </a:r>
            <a:r>
              <a:rPr lang="en-GB" sz="1200" dirty="0" err="1"/>
              <a:t>Cwricwlwm</a:t>
            </a:r>
            <a:r>
              <a:rPr lang="en-GB" sz="1200" dirty="0"/>
              <a:t> </a:t>
            </a:r>
            <a:r>
              <a:rPr lang="en-GB" sz="1200" dirty="0" err="1"/>
              <a:t>ar</a:t>
            </a:r>
            <a:r>
              <a:rPr lang="en-GB" sz="1200" dirty="0"/>
              <a:t> </a:t>
            </a:r>
            <a:r>
              <a:rPr lang="en-GB" sz="1200" dirty="0" err="1"/>
              <a:t>gyfer</a:t>
            </a:r>
            <a:r>
              <a:rPr lang="en-GB" sz="1200" dirty="0"/>
              <a:t> 5 -16 (</a:t>
            </a:r>
            <a:r>
              <a:rPr lang="en-GB" sz="1200" dirty="0" err="1"/>
              <a:t>Materion</a:t>
            </a:r>
            <a:r>
              <a:rPr lang="en-GB" sz="1200" dirty="0"/>
              <a:t> </a:t>
            </a:r>
            <a:r>
              <a:rPr lang="en-GB" sz="1200" dirty="0" err="1"/>
              <a:t>Cwricwlwm</a:t>
            </a:r>
            <a:r>
              <a:rPr lang="en-GB" sz="1200" dirty="0"/>
              <a:t> AEM 2 1985).</a:t>
            </a:r>
          </a:p>
          <a:p>
            <a:endParaRPr lang="en-GB" sz="1400" dirty="0"/>
          </a:p>
          <a:p>
            <a:r>
              <a:rPr lang="en-GB" sz="1400" dirty="0" err="1"/>
              <a:t>Dylid</a:t>
            </a:r>
            <a:r>
              <a:rPr lang="en-GB" sz="1400" dirty="0"/>
              <a:t> </a:t>
            </a:r>
            <a:r>
              <a:rPr lang="en-GB" sz="1400" dirty="0" err="1"/>
              <a:t>ystyried</a:t>
            </a:r>
            <a:r>
              <a:rPr lang="en-GB" sz="1400" dirty="0"/>
              <a:t> </a:t>
            </a:r>
            <a:r>
              <a:rPr lang="en-GB" sz="1400" dirty="0" err="1"/>
              <a:t>cwricwlwm</a:t>
            </a:r>
            <a:r>
              <a:rPr lang="en-GB" sz="1400" dirty="0"/>
              <a:t> </a:t>
            </a:r>
            <a:r>
              <a:rPr lang="en-GB" sz="1400" dirty="0" err="1"/>
              <a:t>yr</a:t>
            </a:r>
            <a:r>
              <a:rPr lang="en-GB" sz="1400" dirty="0"/>
              <a:t> </a:t>
            </a:r>
            <a:r>
              <a:rPr lang="en-GB" sz="1400" dirty="0" err="1"/>
              <a:t>ysgol</a:t>
            </a:r>
            <a:r>
              <a:rPr lang="en-GB" sz="1400" dirty="0"/>
              <a:t> o ran '</a:t>
            </a:r>
            <a:r>
              <a:rPr lang="en-GB" sz="1400" dirty="0" err="1"/>
              <a:t>meysydd</a:t>
            </a:r>
            <a:r>
              <a:rPr lang="en-GB" sz="1400" dirty="0"/>
              <a:t> </a:t>
            </a:r>
            <a:r>
              <a:rPr lang="en-GB" sz="1400" dirty="0" err="1"/>
              <a:t>dysgu</a:t>
            </a:r>
            <a:r>
              <a:rPr lang="en-GB" sz="1400" dirty="0"/>
              <a:t> a </a:t>
            </a:r>
            <a:r>
              <a:rPr lang="en-GB" sz="1400" dirty="0" err="1"/>
              <a:t>phrofiad</a:t>
            </a:r>
            <a:r>
              <a:rPr lang="en-GB" sz="1400" dirty="0"/>
              <a:t>' </a:t>
            </a:r>
          </a:p>
          <a:p>
            <a:endParaRPr lang="en-GB" sz="1400" dirty="0"/>
          </a:p>
          <a:p>
            <a:r>
              <a:rPr lang="en-GB" sz="1400" dirty="0" err="1"/>
              <a:t>Dylai</a:t>
            </a:r>
            <a:r>
              <a:rPr lang="en-GB" sz="1400" dirty="0"/>
              <a:t> </a:t>
            </a:r>
            <a:r>
              <a:rPr lang="en-GB" sz="1400" dirty="0" err="1"/>
              <a:t>gynnwys</a:t>
            </a:r>
            <a:r>
              <a:rPr lang="en-GB" sz="1400" dirty="0"/>
              <a:t> </a:t>
            </a:r>
            <a:r>
              <a:rPr lang="en-GB" sz="1400" dirty="0" err="1"/>
              <a:t>nid</a:t>
            </a:r>
            <a:r>
              <a:rPr lang="en-GB" sz="1400" dirty="0"/>
              <a:t> </a:t>
            </a:r>
            <a:r>
              <a:rPr lang="en-GB" sz="1400" dirty="0" err="1"/>
              <a:t>yn</a:t>
            </a:r>
            <a:r>
              <a:rPr lang="en-GB" sz="1400" dirty="0"/>
              <a:t> </a:t>
            </a:r>
            <a:r>
              <a:rPr lang="en-GB" sz="1400" dirty="0" err="1"/>
              <a:t>unig</a:t>
            </a:r>
            <a:r>
              <a:rPr lang="en-GB" sz="1400" dirty="0"/>
              <a:t> y </a:t>
            </a:r>
            <a:r>
              <a:rPr lang="en-GB" sz="1400" dirty="0" err="1"/>
              <a:t>rhaglen</a:t>
            </a:r>
            <a:r>
              <a:rPr lang="en-GB" sz="1400" dirty="0"/>
              <a:t> </a:t>
            </a:r>
            <a:r>
              <a:rPr lang="en-GB" sz="1400" dirty="0" err="1"/>
              <a:t>ffurfiol</a:t>
            </a:r>
            <a:r>
              <a:rPr lang="en-GB" sz="1400" dirty="0"/>
              <a:t> o </a:t>
            </a:r>
            <a:r>
              <a:rPr lang="en-GB" sz="1400" dirty="0" err="1"/>
              <a:t>wersi</a:t>
            </a:r>
            <a:r>
              <a:rPr lang="en-GB" sz="1400" dirty="0"/>
              <a:t>, </a:t>
            </a:r>
            <a:r>
              <a:rPr lang="en-GB" sz="1400" dirty="0" err="1"/>
              <a:t>ond</a:t>
            </a:r>
            <a:r>
              <a:rPr lang="en-GB" sz="1400" dirty="0"/>
              <a:t> </a:t>
            </a:r>
            <a:r>
              <a:rPr lang="en-GB" sz="1400" dirty="0" err="1"/>
              <a:t>hefyd</a:t>
            </a:r>
            <a:r>
              <a:rPr lang="en-GB" sz="1400" dirty="0"/>
              <a:t> y </a:t>
            </a:r>
            <a:r>
              <a:rPr lang="en-GB" sz="1400" dirty="0" err="1"/>
              <a:t>rhaglen</a:t>
            </a:r>
            <a:r>
              <a:rPr lang="en-GB" sz="1400" dirty="0"/>
              <a:t> '</a:t>
            </a:r>
            <a:r>
              <a:rPr lang="en-GB" sz="1400" dirty="0" err="1"/>
              <a:t>anffurfiol</a:t>
            </a:r>
            <a:r>
              <a:rPr lang="en-GB" sz="1400" dirty="0"/>
              <a:t>' o </a:t>
            </a:r>
            <a:r>
              <a:rPr lang="en-GB" sz="1400" dirty="0" err="1"/>
              <a:t>weithgareddau</a:t>
            </a:r>
            <a:r>
              <a:rPr lang="en-GB" sz="1400" dirty="0"/>
              <a:t> </a:t>
            </a:r>
            <a:r>
              <a:rPr lang="en-GB" sz="1400" dirty="0" err="1"/>
              <a:t>allgyrsiol</a:t>
            </a:r>
            <a:endParaRPr lang="en-GB" sz="1400"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985850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32656"/>
            <a:ext cx="7498080" cy="1143000"/>
          </a:xfrm>
        </p:spPr>
        <p:txBody>
          <a:bodyPr>
            <a:normAutofit/>
          </a:bodyPr>
          <a:lstStyle/>
          <a:p>
            <a:pPr algn="ctr"/>
            <a:r>
              <a:rPr lang="en-GB" dirty="0"/>
              <a:t>Y </a:t>
            </a:r>
            <a:r>
              <a:rPr lang="en-GB" dirty="0" err="1"/>
              <a:t>Cwricwlwm</a:t>
            </a:r>
            <a:r>
              <a:rPr lang="en-GB" dirty="0"/>
              <a:t> </a:t>
            </a:r>
            <a:r>
              <a:rPr lang="en-GB" dirty="0" err="1"/>
              <a:t>Cenedlaethol</a:t>
            </a:r>
            <a:br>
              <a:rPr lang="en-GB" dirty="0"/>
            </a:br>
            <a:r>
              <a:rPr lang="en-GB" dirty="0"/>
              <a:t>The National Curriculum </a:t>
            </a:r>
          </a:p>
        </p:txBody>
      </p:sp>
      <p:sp>
        <p:nvSpPr>
          <p:cNvPr id="3" name="Content Placeholder 2"/>
          <p:cNvSpPr>
            <a:spLocks noGrp="1"/>
          </p:cNvSpPr>
          <p:nvPr>
            <p:ph idx="1"/>
          </p:nvPr>
        </p:nvSpPr>
        <p:spPr>
          <a:xfrm>
            <a:off x="4716016" y="1988840"/>
            <a:ext cx="4073656" cy="4800600"/>
          </a:xfrm>
        </p:spPr>
        <p:txBody>
          <a:bodyPr>
            <a:normAutofit/>
          </a:bodyPr>
          <a:lstStyle/>
          <a:p>
            <a:r>
              <a:rPr lang="en-GB" sz="1400" dirty="0"/>
              <a:t>To ensure schools reached a required standard which was testable and comparable.</a:t>
            </a:r>
          </a:p>
          <a:p>
            <a:r>
              <a:rPr lang="en-GB" sz="1400" dirty="0"/>
              <a:t>To promote the spiritual, moral, cultural, mental and physical development of pupils at the school and of society</a:t>
            </a:r>
          </a:p>
          <a:p>
            <a:r>
              <a:rPr lang="en-GB" sz="1400" dirty="0"/>
              <a:t>prepare such pupils for the opportunities, responsibilities and experiences of adult life</a:t>
            </a:r>
          </a:p>
          <a:p>
            <a:pPr marL="82296" indent="0">
              <a:buNone/>
            </a:pPr>
            <a:endParaRPr lang="en-GB" dirty="0"/>
          </a:p>
          <a:p>
            <a:r>
              <a:rPr lang="en-GB" sz="1200" b="1" dirty="0">
                <a:hlinkClick r:id="rId3"/>
              </a:rPr>
              <a:t>http://www.bbc.co.uk/news/uk-wales-31534284</a:t>
            </a:r>
            <a:endParaRPr lang="en-GB" sz="1200" b="1" dirty="0"/>
          </a:p>
          <a:p>
            <a:endParaRPr lang="en-GB" dirty="0"/>
          </a:p>
        </p:txBody>
      </p:sp>
      <p:sp>
        <p:nvSpPr>
          <p:cNvPr id="5" name="TextBox 4">
            <a:extLst>
              <a:ext uri="{FF2B5EF4-FFF2-40B4-BE49-F238E27FC236}">
                <a16:creationId xmlns:a16="http://schemas.microsoft.com/office/drawing/2014/main" id="{53DB3190-DFF6-4DF1-96A0-0A35B84966D6}"/>
              </a:ext>
            </a:extLst>
          </p:cNvPr>
          <p:cNvSpPr txBox="1"/>
          <p:nvPr/>
        </p:nvSpPr>
        <p:spPr>
          <a:xfrm>
            <a:off x="539552" y="1844824"/>
            <a:ext cx="3073778" cy="2954655"/>
          </a:xfrm>
          <a:prstGeom prst="rect">
            <a:avLst/>
          </a:prstGeom>
          <a:noFill/>
        </p:spPr>
        <p:txBody>
          <a:bodyPr wrap="square">
            <a:spAutoFit/>
          </a:bodyPr>
          <a:lstStyle/>
          <a:p>
            <a:pPr marL="285750" indent="-285750">
              <a:buFont typeface="Arial" panose="020B0604020202020204" pitchFamily="34" charset="0"/>
              <a:buChar char="•"/>
            </a:pPr>
            <a:r>
              <a:rPr lang="en-GB" sz="1400" dirty="0" err="1"/>
              <a:t>Sicrhau</a:t>
            </a:r>
            <a:r>
              <a:rPr lang="en-GB" sz="1400" dirty="0"/>
              <a:t> bod </a:t>
            </a:r>
            <a:r>
              <a:rPr lang="en-GB" sz="1400" dirty="0" err="1"/>
              <a:t>ysgolion</a:t>
            </a:r>
            <a:r>
              <a:rPr lang="en-GB" sz="1400" dirty="0"/>
              <a:t> </a:t>
            </a:r>
            <a:r>
              <a:rPr lang="en-GB" sz="1400" dirty="0" err="1"/>
              <a:t>yn</a:t>
            </a:r>
            <a:r>
              <a:rPr lang="en-GB" sz="1400" dirty="0"/>
              <a:t> </a:t>
            </a:r>
            <a:r>
              <a:rPr lang="en-GB" sz="1400" dirty="0" err="1"/>
              <a:t>cyrraedd</a:t>
            </a:r>
            <a:r>
              <a:rPr lang="en-GB" sz="1400" dirty="0"/>
              <a:t> </a:t>
            </a:r>
            <a:r>
              <a:rPr lang="en-GB" sz="1400" dirty="0" err="1"/>
              <a:t>safon</a:t>
            </a:r>
            <a:r>
              <a:rPr lang="en-GB" sz="1400" dirty="0"/>
              <a:t> </a:t>
            </a:r>
            <a:r>
              <a:rPr lang="en-GB" sz="1400" dirty="0" err="1"/>
              <a:t>ofynnol</a:t>
            </a:r>
            <a:r>
              <a:rPr lang="en-GB" sz="1400" dirty="0"/>
              <a:t> a </a:t>
            </a:r>
            <a:r>
              <a:rPr lang="en-GB" sz="1400" dirty="0" err="1"/>
              <a:t>oedd</a:t>
            </a:r>
            <a:r>
              <a:rPr lang="en-GB" sz="1400" dirty="0"/>
              <a:t> </a:t>
            </a:r>
            <a:r>
              <a:rPr lang="en-GB" sz="1400" dirty="0" err="1"/>
              <a:t>yn</a:t>
            </a:r>
            <a:r>
              <a:rPr lang="en-GB" sz="1400" dirty="0"/>
              <a:t> </a:t>
            </a:r>
            <a:r>
              <a:rPr lang="en-GB" sz="1400" dirty="0" err="1"/>
              <a:t>brawf</a:t>
            </a:r>
            <a:r>
              <a:rPr lang="en-GB" sz="1400" dirty="0"/>
              <a:t> ac </a:t>
            </a:r>
            <a:r>
              <a:rPr lang="en-GB" sz="1400" dirty="0" err="1"/>
              <a:t>yn</a:t>
            </a:r>
            <a:r>
              <a:rPr lang="en-GB" sz="1400" dirty="0"/>
              <a:t> </a:t>
            </a:r>
            <a:r>
              <a:rPr lang="en-GB" sz="1400" dirty="0" err="1"/>
              <a:t>gymaradwy</a:t>
            </a:r>
            <a:r>
              <a:rPr lang="en-GB" sz="1400" dirty="0"/>
              <a:t>.</a:t>
            </a:r>
          </a:p>
          <a:p>
            <a:endParaRPr lang="en-GB" sz="1400" dirty="0"/>
          </a:p>
          <a:p>
            <a:pPr marL="285750" indent="-285750">
              <a:buFont typeface="Arial" panose="020B0604020202020204" pitchFamily="34" charset="0"/>
              <a:buChar char="•"/>
            </a:pPr>
            <a:r>
              <a:rPr lang="en-GB" sz="1400" dirty="0"/>
              <a:t>I </a:t>
            </a:r>
            <a:r>
              <a:rPr lang="en-GB" sz="1400" dirty="0" err="1"/>
              <a:t>hyrwyddo</a:t>
            </a:r>
            <a:r>
              <a:rPr lang="en-GB" sz="1400" dirty="0"/>
              <a:t> </a:t>
            </a:r>
            <a:r>
              <a:rPr lang="en-GB" sz="1400" dirty="0" err="1"/>
              <a:t>datblygiad</a:t>
            </a:r>
            <a:r>
              <a:rPr lang="en-GB" sz="1400" dirty="0"/>
              <a:t> </a:t>
            </a:r>
            <a:r>
              <a:rPr lang="en-GB" sz="1400" dirty="0" err="1"/>
              <a:t>ysbrydol</a:t>
            </a:r>
            <a:r>
              <a:rPr lang="en-GB" sz="1400" dirty="0"/>
              <a:t>, </a:t>
            </a:r>
            <a:r>
              <a:rPr lang="en-GB" sz="1400" dirty="0" err="1"/>
              <a:t>moesol</a:t>
            </a:r>
            <a:r>
              <a:rPr lang="en-GB" sz="1400" dirty="0"/>
              <a:t>, </a:t>
            </a:r>
            <a:r>
              <a:rPr lang="en-GB" sz="1400" dirty="0" err="1"/>
              <a:t>diwylliannol</a:t>
            </a:r>
            <a:r>
              <a:rPr lang="en-GB" sz="1400" dirty="0"/>
              <a:t>, </a:t>
            </a:r>
            <a:r>
              <a:rPr lang="en-GB" sz="1400" dirty="0" err="1"/>
              <a:t>meddyliol</a:t>
            </a:r>
            <a:r>
              <a:rPr lang="en-GB" sz="1400" dirty="0"/>
              <a:t> a </a:t>
            </a:r>
            <a:r>
              <a:rPr lang="en-GB" sz="1400" dirty="0" err="1"/>
              <a:t>chorfforol</a:t>
            </a:r>
            <a:r>
              <a:rPr lang="en-GB" sz="1400" dirty="0"/>
              <a:t> </a:t>
            </a:r>
            <a:r>
              <a:rPr lang="en-GB" sz="1400" dirty="0" err="1"/>
              <a:t>disgyblion</a:t>
            </a:r>
            <a:r>
              <a:rPr lang="en-GB" sz="1400" dirty="0"/>
              <a:t> </a:t>
            </a:r>
            <a:r>
              <a:rPr lang="en-GB" sz="1400" dirty="0" err="1"/>
              <a:t>yn</a:t>
            </a:r>
            <a:r>
              <a:rPr lang="en-GB" sz="1400" dirty="0"/>
              <a:t> </a:t>
            </a:r>
            <a:r>
              <a:rPr lang="en-GB" sz="1400" dirty="0" err="1"/>
              <a:t>yr</a:t>
            </a:r>
            <a:r>
              <a:rPr lang="en-GB" sz="1400" dirty="0"/>
              <a:t> </a:t>
            </a:r>
            <a:r>
              <a:rPr lang="en-GB" sz="1400" dirty="0" err="1"/>
              <a:t>ysgol</a:t>
            </a:r>
            <a:r>
              <a:rPr lang="en-GB" sz="1400" dirty="0"/>
              <a:t> a </a:t>
            </a:r>
            <a:r>
              <a:rPr lang="en-GB" sz="1400" dirty="0" err="1"/>
              <a:t>chymdeithas</a:t>
            </a:r>
            <a:endParaRPr lang="en-GB" sz="1400" dirty="0"/>
          </a:p>
          <a:p>
            <a:endParaRPr lang="en-GB" sz="1400" dirty="0"/>
          </a:p>
          <a:p>
            <a:pPr marL="285750" indent="-285750">
              <a:buFont typeface="Arial" panose="020B0604020202020204" pitchFamily="34" charset="0"/>
              <a:buChar char="•"/>
            </a:pPr>
            <a:r>
              <a:rPr lang="en-GB" sz="1400" dirty="0"/>
              <a:t>I </a:t>
            </a:r>
            <a:r>
              <a:rPr lang="en-GB" sz="1400" dirty="0" err="1"/>
              <a:t>baratoi</a:t>
            </a:r>
            <a:r>
              <a:rPr lang="en-GB" sz="1400" dirty="0"/>
              <a:t> </a:t>
            </a:r>
            <a:r>
              <a:rPr lang="en-GB" sz="1400" dirty="0" err="1"/>
              <a:t>disgyblion</a:t>
            </a:r>
            <a:r>
              <a:rPr lang="en-GB" sz="1400" dirty="0"/>
              <a:t> </a:t>
            </a:r>
            <a:r>
              <a:rPr lang="en-GB" sz="1400" dirty="0" err="1"/>
              <a:t>o'r</a:t>
            </a:r>
            <a:r>
              <a:rPr lang="en-GB" sz="1400" dirty="0"/>
              <a:t> </a:t>
            </a:r>
            <a:r>
              <a:rPr lang="en-GB" sz="1400" dirty="0" err="1"/>
              <a:t>fath</a:t>
            </a:r>
            <a:r>
              <a:rPr lang="en-GB" sz="1400" dirty="0"/>
              <a:t> </a:t>
            </a:r>
            <a:r>
              <a:rPr lang="en-GB" sz="1400" dirty="0" err="1"/>
              <a:t>ar</a:t>
            </a:r>
            <a:r>
              <a:rPr lang="en-GB" sz="1400" dirty="0"/>
              <a:t> </a:t>
            </a:r>
            <a:r>
              <a:rPr lang="en-GB" sz="1400" dirty="0" err="1"/>
              <a:t>gyfer</a:t>
            </a:r>
            <a:r>
              <a:rPr lang="en-GB" sz="1400" dirty="0"/>
              <a:t> </a:t>
            </a:r>
            <a:r>
              <a:rPr lang="en-GB" sz="1400" dirty="0" err="1"/>
              <a:t>cyfleoedd</a:t>
            </a:r>
            <a:r>
              <a:rPr lang="en-GB" sz="1400" dirty="0"/>
              <a:t>, </a:t>
            </a:r>
            <a:r>
              <a:rPr lang="en-GB" sz="1400" dirty="0" err="1"/>
              <a:t>cyfrifoldebau</a:t>
            </a:r>
            <a:r>
              <a:rPr lang="en-GB" sz="1400" dirty="0"/>
              <a:t> a </a:t>
            </a:r>
            <a:r>
              <a:rPr lang="en-GB" sz="1400" dirty="0" err="1"/>
              <a:t>phrofiadau</a:t>
            </a:r>
            <a:r>
              <a:rPr lang="en-GB" sz="1400" dirty="0"/>
              <a:t> </a:t>
            </a:r>
            <a:r>
              <a:rPr lang="en-GB" sz="1400" dirty="0" err="1"/>
              <a:t>bywyd</a:t>
            </a:r>
            <a:r>
              <a:rPr lang="en-GB" sz="1400" dirty="0"/>
              <a:t> </a:t>
            </a:r>
            <a:r>
              <a:rPr lang="en-GB" sz="1400" dirty="0" err="1"/>
              <a:t>fel</a:t>
            </a:r>
            <a:r>
              <a:rPr lang="en-GB" sz="1400" dirty="0"/>
              <a:t> </a:t>
            </a:r>
            <a:r>
              <a:rPr lang="en-GB" sz="1400" dirty="0" err="1"/>
              <a:t>oedolyn</a:t>
            </a:r>
            <a:endParaRPr lang="en-GB" sz="1400" dirty="0"/>
          </a:p>
          <a:p>
            <a:endParaRPr lang="en-GB" dirty="0"/>
          </a:p>
        </p:txBody>
      </p:sp>
      <p:pic>
        <p:nvPicPr>
          <p:cNvPr id="6" name="Picture 5" descr="Logo&#10;&#10;Description automatically generated">
            <a:extLst>
              <a:ext uri="{FF2B5EF4-FFF2-40B4-BE49-F238E27FC236}">
                <a16:creationId xmlns:a16="http://schemas.microsoft.com/office/drawing/2014/main" id="{C4E5FF06-DAEE-4FFB-9817-ECEB1137B13A}"/>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524328" y="265696"/>
            <a:ext cx="1052736" cy="1052736"/>
          </a:xfrm>
          <a:prstGeom prst="rect">
            <a:avLst/>
          </a:prstGeom>
        </p:spPr>
      </p:pic>
    </p:spTree>
    <p:extLst>
      <p:ext uri="{BB962C8B-B14F-4D97-AF65-F5344CB8AC3E}">
        <p14:creationId xmlns:p14="http://schemas.microsoft.com/office/powerpoint/2010/main" val="847225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28023"/>
            <a:ext cx="7498080" cy="1143000"/>
          </a:xfrm>
        </p:spPr>
        <p:txBody>
          <a:bodyPr>
            <a:normAutofit/>
          </a:bodyPr>
          <a:lstStyle/>
          <a:p>
            <a:pPr algn="ctr"/>
            <a:r>
              <a:rPr lang="en-GB" dirty="0" err="1"/>
              <a:t>Deddf</a:t>
            </a:r>
            <a:r>
              <a:rPr lang="en-GB" dirty="0"/>
              <a:t> </a:t>
            </a:r>
            <a:r>
              <a:rPr lang="en-GB" dirty="0" err="1"/>
              <a:t>Trawsnewid</a:t>
            </a:r>
            <a:r>
              <a:rPr lang="en-GB" dirty="0"/>
              <a:t> </a:t>
            </a:r>
            <a:r>
              <a:rPr lang="en-GB" dirty="0" err="1"/>
              <a:t>Addysg</a:t>
            </a:r>
            <a:r>
              <a:rPr lang="en-GB" dirty="0"/>
              <a:t> 1988</a:t>
            </a:r>
            <a:br>
              <a:rPr lang="en-GB" dirty="0"/>
            </a:br>
            <a:r>
              <a:rPr lang="en-GB" dirty="0"/>
              <a:t>Education Reform Act 1988</a:t>
            </a:r>
          </a:p>
        </p:txBody>
      </p:sp>
      <p:sp>
        <p:nvSpPr>
          <p:cNvPr id="3" name="Content Placeholder 2"/>
          <p:cNvSpPr>
            <a:spLocks noGrp="1"/>
          </p:cNvSpPr>
          <p:nvPr>
            <p:ph idx="1"/>
          </p:nvPr>
        </p:nvSpPr>
        <p:spPr>
          <a:xfrm>
            <a:off x="4746815" y="1988840"/>
            <a:ext cx="3857632" cy="4365560"/>
          </a:xfrm>
        </p:spPr>
        <p:txBody>
          <a:bodyPr>
            <a:normAutofit fontScale="32500" lnSpcReduction="20000"/>
          </a:bodyPr>
          <a:lstStyle/>
          <a:p>
            <a:r>
              <a:rPr lang="en-GB" sz="3700" b="1" dirty="0"/>
              <a:t>Roll-out of the UK National Curriculum 1992</a:t>
            </a:r>
          </a:p>
          <a:p>
            <a:pPr marL="82296" indent="0">
              <a:buNone/>
            </a:pPr>
            <a:endParaRPr lang="en-GB" sz="3700" b="1" dirty="0"/>
          </a:p>
          <a:p>
            <a:r>
              <a:rPr lang="en-GB" sz="3700" b="1" dirty="0"/>
              <a:t>Key stages </a:t>
            </a:r>
            <a:r>
              <a:rPr lang="en-GB" sz="3700" dirty="0"/>
              <a:t>were introduced</a:t>
            </a:r>
          </a:p>
          <a:p>
            <a:pPr marL="82296" indent="0">
              <a:buNone/>
            </a:pPr>
            <a:endParaRPr lang="en-GB" sz="3700" dirty="0"/>
          </a:p>
          <a:p>
            <a:r>
              <a:rPr lang="en-GB" sz="3700" b="1" dirty="0"/>
              <a:t>Attainment Targets </a:t>
            </a:r>
            <a:r>
              <a:rPr lang="en-GB" sz="3700" dirty="0"/>
              <a:t>(“the knowledge, skills and understanding which pupils of different abilities and maturities are expected to have by the end of each Key Stage”)</a:t>
            </a:r>
          </a:p>
          <a:p>
            <a:pPr marL="82296" indent="0">
              <a:buNone/>
            </a:pPr>
            <a:endParaRPr lang="en-GB" sz="3700" dirty="0"/>
          </a:p>
          <a:p>
            <a:r>
              <a:rPr lang="en-GB" sz="3700" b="1" dirty="0"/>
              <a:t>Programmes of Study </a:t>
            </a:r>
            <a:r>
              <a:rPr lang="en-GB" sz="3700" dirty="0"/>
              <a:t>(“the matters, skills and processes which are required to be taught to pupils of different abilities and maturities during each Key Stage”). </a:t>
            </a:r>
          </a:p>
          <a:p>
            <a:pPr marL="82296" indent="0">
              <a:buNone/>
            </a:pPr>
            <a:endParaRPr lang="en-GB" sz="3700" dirty="0"/>
          </a:p>
          <a:p>
            <a:r>
              <a:rPr lang="en-GB" sz="3700" b="1" dirty="0"/>
              <a:t>SATs and GCSEs</a:t>
            </a:r>
            <a:endParaRPr lang="en-GB" sz="3700" dirty="0"/>
          </a:p>
          <a:p>
            <a:endParaRPr lang="en-GB" dirty="0"/>
          </a:p>
        </p:txBody>
      </p:sp>
      <p:sp>
        <p:nvSpPr>
          <p:cNvPr id="5" name="TextBox 4">
            <a:extLst>
              <a:ext uri="{FF2B5EF4-FFF2-40B4-BE49-F238E27FC236}">
                <a16:creationId xmlns:a16="http://schemas.microsoft.com/office/drawing/2014/main" id="{F9509A1A-4041-4EB8-85EB-E261D60EC3EC}"/>
              </a:ext>
            </a:extLst>
          </p:cNvPr>
          <p:cNvSpPr txBox="1"/>
          <p:nvPr/>
        </p:nvSpPr>
        <p:spPr>
          <a:xfrm>
            <a:off x="539553" y="1906536"/>
            <a:ext cx="3672408" cy="4247317"/>
          </a:xfrm>
          <a:prstGeom prst="rect">
            <a:avLst/>
          </a:prstGeom>
          <a:noFill/>
        </p:spPr>
        <p:txBody>
          <a:bodyPr wrap="square">
            <a:spAutoFit/>
          </a:bodyPr>
          <a:lstStyle/>
          <a:p>
            <a:r>
              <a:rPr lang="en-GB" sz="1400" b="1" dirty="0" err="1"/>
              <a:t>Cyflwyno</a:t>
            </a:r>
            <a:r>
              <a:rPr lang="en-GB" sz="1400" b="1" dirty="0"/>
              <a:t> </a:t>
            </a:r>
            <a:r>
              <a:rPr lang="en-GB" sz="1400" b="1" dirty="0" err="1"/>
              <a:t>Cwricwlwm</a:t>
            </a:r>
            <a:r>
              <a:rPr lang="en-GB" sz="1400" b="1" dirty="0"/>
              <a:t> </a:t>
            </a:r>
            <a:r>
              <a:rPr lang="en-GB" sz="1400" b="1" dirty="0" err="1"/>
              <a:t>Cenedlaethol</a:t>
            </a:r>
            <a:r>
              <a:rPr lang="en-GB" sz="1400" b="1" dirty="0"/>
              <a:t> y DU 1992</a:t>
            </a:r>
          </a:p>
          <a:p>
            <a:endParaRPr lang="en-GB" sz="1400" dirty="0"/>
          </a:p>
          <a:p>
            <a:r>
              <a:rPr lang="en-GB" sz="1400" dirty="0" err="1"/>
              <a:t>Cyflwynwyd</a:t>
            </a:r>
            <a:r>
              <a:rPr lang="en-GB" sz="1400" dirty="0"/>
              <a:t> </a:t>
            </a:r>
            <a:r>
              <a:rPr lang="en-GB" sz="1400" b="1" dirty="0" err="1"/>
              <a:t>cyfnodau</a:t>
            </a:r>
            <a:r>
              <a:rPr lang="en-GB" sz="1400" b="1" dirty="0"/>
              <a:t> </a:t>
            </a:r>
            <a:r>
              <a:rPr lang="en-GB" sz="1400" b="1" dirty="0" err="1"/>
              <a:t>allweddol</a:t>
            </a:r>
            <a:endParaRPr lang="en-GB" sz="1400" b="1" dirty="0"/>
          </a:p>
          <a:p>
            <a:endParaRPr lang="en-GB" sz="1400" dirty="0"/>
          </a:p>
          <a:p>
            <a:r>
              <a:rPr lang="en-GB" sz="1400" b="1" dirty="0" err="1"/>
              <a:t>Targedau</a:t>
            </a:r>
            <a:r>
              <a:rPr lang="en-GB" sz="1400" b="1" dirty="0"/>
              <a:t> </a:t>
            </a:r>
            <a:r>
              <a:rPr lang="en-GB" sz="1400" b="1" dirty="0" err="1"/>
              <a:t>Cyrhaeddiad</a:t>
            </a:r>
            <a:r>
              <a:rPr lang="en-GB" sz="1400" b="1" dirty="0"/>
              <a:t> </a:t>
            </a:r>
            <a:r>
              <a:rPr lang="en-GB" sz="1400" dirty="0"/>
              <a:t>("y </a:t>
            </a:r>
            <a:r>
              <a:rPr lang="en-GB" sz="1400" dirty="0" err="1"/>
              <a:t>wybodaeth</a:t>
            </a:r>
            <a:r>
              <a:rPr lang="en-GB" sz="1400" dirty="0"/>
              <a:t>, y </a:t>
            </a:r>
            <a:r>
              <a:rPr lang="en-GB" sz="1400" dirty="0" err="1"/>
              <a:t>sgiliau</a:t>
            </a:r>
            <a:r>
              <a:rPr lang="en-GB" sz="1400" dirty="0"/>
              <a:t> </a:t>
            </a:r>
            <a:r>
              <a:rPr lang="en-GB" sz="1400" dirty="0" err="1"/>
              <a:t>a'r</a:t>
            </a:r>
            <a:r>
              <a:rPr lang="en-GB" sz="1400" dirty="0"/>
              <a:t> </a:t>
            </a:r>
            <a:r>
              <a:rPr lang="en-GB" sz="1400" dirty="0" err="1"/>
              <a:t>ddealltwriaeth</a:t>
            </a:r>
            <a:r>
              <a:rPr lang="en-GB" sz="1400" dirty="0"/>
              <a:t> y </a:t>
            </a:r>
            <a:r>
              <a:rPr lang="en-GB" sz="1400" dirty="0" err="1"/>
              <a:t>disgwylir</a:t>
            </a:r>
            <a:r>
              <a:rPr lang="en-GB" sz="1400" dirty="0"/>
              <a:t> </a:t>
            </a:r>
            <a:r>
              <a:rPr lang="en-GB" sz="1400" dirty="0" err="1"/>
              <a:t>i</a:t>
            </a:r>
            <a:r>
              <a:rPr lang="en-GB" sz="1400" dirty="0"/>
              <a:t> </a:t>
            </a:r>
            <a:r>
              <a:rPr lang="en-GB" sz="1400" dirty="0" err="1"/>
              <a:t>ddisgyblion</a:t>
            </a:r>
            <a:r>
              <a:rPr lang="en-GB" sz="1400" dirty="0"/>
              <a:t> o </a:t>
            </a:r>
            <a:r>
              <a:rPr lang="en-GB" sz="1400" dirty="0" err="1"/>
              <a:t>wahanol</a:t>
            </a:r>
            <a:r>
              <a:rPr lang="en-GB" sz="1400" dirty="0"/>
              <a:t> </a:t>
            </a:r>
            <a:r>
              <a:rPr lang="en-GB" sz="1400" dirty="0" err="1"/>
              <a:t>alluoedd</a:t>
            </a:r>
            <a:r>
              <a:rPr lang="en-GB" sz="1400" dirty="0"/>
              <a:t> ac </a:t>
            </a:r>
            <a:r>
              <a:rPr lang="en-GB" sz="1400" dirty="0" err="1"/>
              <a:t>aeddfedrwydd</a:t>
            </a:r>
            <a:r>
              <a:rPr lang="en-GB" sz="1400" dirty="0"/>
              <a:t> </a:t>
            </a:r>
            <a:r>
              <a:rPr lang="en-GB" sz="1400" dirty="0" err="1"/>
              <a:t>eu</a:t>
            </a:r>
            <a:r>
              <a:rPr lang="en-GB" sz="1400" dirty="0"/>
              <a:t> </a:t>
            </a:r>
            <a:r>
              <a:rPr lang="en-GB" sz="1400" dirty="0" err="1"/>
              <a:t>cael</a:t>
            </a:r>
            <a:r>
              <a:rPr lang="en-GB" sz="1400" dirty="0"/>
              <a:t> </a:t>
            </a:r>
            <a:r>
              <a:rPr lang="en-GB" sz="1400" dirty="0" err="1"/>
              <a:t>erbyn</a:t>
            </a:r>
            <a:r>
              <a:rPr lang="en-GB" sz="1400" dirty="0"/>
              <a:t> </a:t>
            </a:r>
            <a:r>
              <a:rPr lang="en-GB" sz="1400" dirty="0" err="1"/>
              <a:t>diwedd</a:t>
            </a:r>
            <a:r>
              <a:rPr lang="en-GB" sz="1400" dirty="0"/>
              <a:t> </a:t>
            </a:r>
            <a:r>
              <a:rPr lang="en-GB" sz="1400" dirty="0" err="1"/>
              <a:t>pob</a:t>
            </a:r>
            <a:r>
              <a:rPr lang="en-GB" sz="1400" dirty="0"/>
              <a:t> </a:t>
            </a:r>
            <a:r>
              <a:rPr lang="en-GB" sz="1400" dirty="0" err="1"/>
              <a:t>Cyfnod</a:t>
            </a:r>
            <a:r>
              <a:rPr lang="en-GB" sz="1400" dirty="0"/>
              <a:t> </a:t>
            </a:r>
            <a:r>
              <a:rPr lang="en-GB" sz="1400" dirty="0" err="1"/>
              <a:t>Allweddol</a:t>
            </a:r>
            <a:r>
              <a:rPr lang="en-GB" sz="1400" dirty="0"/>
              <a:t>")</a:t>
            </a:r>
          </a:p>
          <a:p>
            <a:endParaRPr lang="en-GB" sz="1400" dirty="0"/>
          </a:p>
          <a:p>
            <a:r>
              <a:rPr lang="en-GB" sz="1400" b="1" dirty="0" err="1"/>
              <a:t>Rhaglenni</a:t>
            </a:r>
            <a:r>
              <a:rPr lang="en-GB" sz="1400" b="1" dirty="0"/>
              <a:t> </a:t>
            </a:r>
            <a:r>
              <a:rPr lang="en-GB" sz="1400" b="1" dirty="0" err="1"/>
              <a:t>Astudio</a:t>
            </a:r>
            <a:r>
              <a:rPr lang="en-GB" sz="1400" b="1" dirty="0"/>
              <a:t> </a:t>
            </a:r>
            <a:r>
              <a:rPr lang="en-GB" sz="1400" dirty="0"/>
              <a:t>("y </a:t>
            </a:r>
            <a:r>
              <a:rPr lang="en-GB" sz="1400" dirty="0" err="1"/>
              <a:t>materion</a:t>
            </a:r>
            <a:r>
              <a:rPr lang="en-GB" sz="1400" dirty="0"/>
              <a:t>, y </a:t>
            </a:r>
            <a:r>
              <a:rPr lang="en-GB" sz="1400" dirty="0" err="1"/>
              <a:t>sgiliau</a:t>
            </a:r>
            <a:r>
              <a:rPr lang="en-GB" sz="1400" dirty="0"/>
              <a:t> </a:t>
            </a:r>
            <a:r>
              <a:rPr lang="en-GB" sz="1400" dirty="0" err="1"/>
              <a:t>a'r</a:t>
            </a:r>
            <a:r>
              <a:rPr lang="en-GB" sz="1400" dirty="0"/>
              <a:t> </a:t>
            </a:r>
            <a:r>
              <a:rPr lang="en-GB" sz="1400" dirty="0" err="1"/>
              <a:t>prosesau</a:t>
            </a:r>
            <a:r>
              <a:rPr lang="en-GB" sz="1400" dirty="0"/>
              <a:t> y </a:t>
            </a:r>
            <a:r>
              <a:rPr lang="en-GB" sz="1400" dirty="0" err="1"/>
              <a:t>mae'n</a:t>
            </a:r>
            <a:r>
              <a:rPr lang="en-GB" sz="1400" dirty="0"/>
              <a:t> </a:t>
            </a:r>
            <a:r>
              <a:rPr lang="en-GB" sz="1400" dirty="0" err="1"/>
              <a:t>ofynnol</a:t>
            </a:r>
            <a:r>
              <a:rPr lang="en-GB" sz="1400" dirty="0"/>
              <a:t> </a:t>
            </a:r>
            <a:r>
              <a:rPr lang="en-GB" sz="1400" dirty="0" err="1"/>
              <a:t>eu</a:t>
            </a:r>
            <a:r>
              <a:rPr lang="en-GB" sz="1400" dirty="0"/>
              <a:t> </a:t>
            </a:r>
            <a:r>
              <a:rPr lang="en-GB" sz="1400" dirty="0" err="1"/>
              <a:t>haddysgu</a:t>
            </a:r>
            <a:r>
              <a:rPr lang="en-GB" sz="1400" dirty="0"/>
              <a:t> </a:t>
            </a:r>
            <a:r>
              <a:rPr lang="en-GB" sz="1400" dirty="0" err="1"/>
              <a:t>i</a:t>
            </a:r>
            <a:r>
              <a:rPr lang="en-GB" sz="1400" dirty="0"/>
              <a:t> </a:t>
            </a:r>
            <a:r>
              <a:rPr lang="en-GB" sz="1400" dirty="0" err="1"/>
              <a:t>ddisgyblion</a:t>
            </a:r>
            <a:r>
              <a:rPr lang="en-GB" sz="1400" dirty="0"/>
              <a:t> o </a:t>
            </a:r>
            <a:r>
              <a:rPr lang="en-GB" sz="1400" dirty="0" err="1"/>
              <a:t>wahanol</a:t>
            </a:r>
            <a:r>
              <a:rPr lang="en-GB" sz="1400" dirty="0"/>
              <a:t> </a:t>
            </a:r>
            <a:r>
              <a:rPr lang="en-GB" sz="1400" dirty="0" err="1"/>
              <a:t>alluoedd</a:t>
            </a:r>
            <a:r>
              <a:rPr lang="en-GB" sz="1400" dirty="0"/>
              <a:t> ac </a:t>
            </a:r>
            <a:r>
              <a:rPr lang="en-GB" sz="1400" dirty="0" err="1"/>
              <a:t>aeddfedrwydd</a:t>
            </a:r>
            <a:r>
              <a:rPr lang="en-GB" sz="1400" dirty="0"/>
              <a:t> </a:t>
            </a:r>
            <a:r>
              <a:rPr lang="en-GB" sz="1400" dirty="0" err="1"/>
              <a:t>yn</a:t>
            </a:r>
            <a:r>
              <a:rPr lang="en-GB" sz="1400" dirty="0"/>
              <a:t> </a:t>
            </a:r>
            <a:r>
              <a:rPr lang="en-GB" sz="1400" dirty="0" err="1"/>
              <a:t>ystod</a:t>
            </a:r>
            <a:r>
              <a:rPr lang="en-GB" sz="1400" dirty="0"/>
              <a:t> </a:t>
            </a:r>
            <a:r>
              <a:rPr lang="en-GB" sz="1400" dirty="0" err="1"/>
              <a:t>pob</a:t>
            </a:r>
            <a:r>
              <a:rPr lang="en-GB" sz="1400" dirty="0"/>
              <a:t> </a:t>
            </a:r>
            <a:r>
              <a:rPr lang="en-GB" sz="1400" dirty="0" err="1"/>
              <a:t>Cyfnod</a:t>
            </a:r>
            <a:r>
              <a:rPr lang="en-GB" sz="1400" dirty="0"/>
              <a:t> </a:t>
            </a:r>
            <a:r>
              <a:rPr lang="en-GB" sz="1400" dirty="0" err="1"/>
              <a:t>Allweddol</a:t>
            </a:r>
            <a:r>
              <a:rPr lang="en-GB" sz="1400" dirty="0"/>
              <a:t>"). </a:t>
            </a:r>
          </a:p>
          <a:p>
            <a:endParaRPr lang="en-GB" sz="1400" dirty="0"/>
          </a:p>
          <a:p>
            <a:r>
              <a:rPr lang="en-GB" sz="1400" b="1" dirty="0" err="1"/>
              <a:t>TASau</a:t>
            </a:r>
            <a:r>
              <a:rPr lang="en-GB" sz="1400" b="1" dirty="0"/>
              <a:t> a TGAU</a:t>
            </a:r>
          </a:p>
          <a:p>
            <a:endParaRPr lang="en-GB" dirty="0"/>
          </a:p>
        </p:txBody>
      </p:sp>
      <p:pic>
        <p:nvPicPr>
          <p:cNvPr id="6" name="Picture 5" descr="Logo&#10;&#10;Description automatically generated">
            <a:extLst>
              <a:ext uri="{FF2B5EF4-FFF2-40B4-BE49-F238E27FC236}">
                <a16:creationId xmlns:a16="http://schemas.microsoft.com/office/drawing/2014/main" id="{41B3B40C-996A-40BC-A399-01C2F2DEF31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09016" y="349663"/>
            <a:ext cx="1052736" cy="1052736"/>
          </a:xfrm>
          <a:prstGeom prst="rect">
            <a:avLst/>
          </a:prstGeom>
        </p:spPr>
      </p:pic>
    </p:spTree>
    <p:extLst>
      <p:ext uri="{BB962C8B-B14F-4D97-AF65-F5344CB8AC3E}">
        <p14:creationId xmlns:p14="http://schemas.microsoft.com/office/powerpoint/2010/main" val="2304810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7498080" cy="1143000"/>
          </a:xfrm>
        </p:spPr>
        <p:txBody>
          <a:bodyPr/>
          <a:lstStyle/>
          <a:p>
            <a:pPr algn="ctr"/>
            <a:r>
              <a:rPr lang="en-GB" dirty="0" err="1"/>
              <a:t>Tasg</a:t>
            </a:r>
            <a:r>
              <a:rPr lang="en-GB" dirty="0"/>
              <a:t>/Task</a:t>
            </a:r>
          </a:p>
        </p:txBody>
      </p:sp>
      <p:sp>
        <p:nvSpPr>
          <p:cNvPr id="3" name="Content Placeholder 2"/>
          <p:cNvSpPr>
            <a:spLocks noGrp="1"/>
          </p:cNvSpPr>
          <p:nvPr>
            <p:ph idx="1"/>
          </p:nvPr>
        </p:nvSpPr>
        <p:spPr>
          <a:xfrm>
            <a:off x="642360" y="2420888"/>
            <a:ext cx="3785624" cy="4800600"/>
          </a:xfrm>
        </p:spPr>
        <p:txBody>
          <a:bodyPr>
            <a:normAutofit/>
          </a:bodyPr>
          <a:lstStyle/>
          <a:p>
            <a:r>
              <a:rPr lang="en-GB" sz="1600" dirty="0"/>
              <a:t>Pa </a:t>
            </a:r>
            <a:r>
              <a:rPr lang="en-GB" sz="1600" dirty="0" err="1"/>
              <a:t>bynciau</a:t>
            </a:r>
            <a:r>
              <a:rPr lang="en-GB" sz="1600" dirty="0"/>
              <a:t> </a:t>
            </a:r>
            <a:r>
              <a:rPr lang="en-GB" sz="1600" dirty="0" err="1"/>
              <a:t>dybiwch</a:t>
            </a:r>
            <a:r>
              <a:rPr lang="en-GB" sz="1600" dirty="0"/>
              <a:t> chi </a:t>
            </a:r>
            <a:r>
              <a:rPr lang="en-GB" sz="1600" dirty="0" err="1"/>
              <a:t>oedd</a:t>
            </a:r>
            <a:r>
              <a:rPr lang="en-GB" sz="1600" dirty="0"/>
              <a:t> </a:t>
            </a:r>
            <a:r>
              <a:rPr lang="en-GB" sz="1600" dirty="0" err="1"/>
              <a:t>wedi</a:t>
            </a:r>
            <a:r>
              <a:rPr lang="en-GB" sz="1600" dirty="0"/>
              <a:t> </a:t>
            </a:r>
            <a:r>
              <a:rPr lang="en-GB" sz="1600" dirty="0" err="1"/>
              <a:t>eu</a:t>
            </a:r>
            <a:r>
              <a:rPr lang="en-GB" sz="1600" dirty="0"/>
              <a:t> </a:t>
            </a:r>
            <a:r>
              <a:rPr lang="en-GB" sz="1600" dirty="0" err="1"/>
              <a:t>cynnwys</a:t>
            </a:r>
            <a:r>
              <a:rPr lang="en-GB" sz="1600" dirty="0"/>
              <a:t> </a:t>
            </a:r>
            <a:r>
              <a:rPr lang="en-GB" sz="1600" dirty="0" err="1"/>
              <a:t>yn</a:t>
            </a:r>
            <a:r>
              <a:rPr lang="en-GB" sz="1600" dirty="0"/>
              <a:t> y </a:t>
            </a:r>
            <a:r>
              <a:rPr lang="en-GB" sz="1600" dirty="0" err="1"/>
              <a:t>Cwricwlwm</a:t>
            </a:r>
            <a:r>
              <a:rPr lang="en-GB" sz="1600" dirty="0"/>
              <a:t> </a:t>
            </a:r>
            <a:r>
              <a:rPr lang="en-GB" sz="1600" dirty="0" err="1"/>
              <a:t>Cenedlaethol</a:t>
            </a:r>
            <a:r>
              <a:rPr lang="en-GB" sz="1600" dirty="0"/>
              <a:t>?</a:t>
            </a:r>
          </a:p>
          <a:p>
            <a:pPr marL="82296" indent="0">
              <a:buNone/>
            </a:pPr>
            <a:endParaRPr lang="en-GB" sz="1600" dirty="0"/>
          </a:p>
          <a:p>
            <a:r>
              <a:rPr lang="en-GB" sz="1600" dirty="0"/>
              <a:t>Pa </a:t>
            </a:r>
            <a:r>
              <a:rPr lang="en-GB" sz="1600" dirty="0" err="1"/>
              <a:t>bynciau</a:t>
            </a:r>
            <a:r>
              <a:rPr lang="en-GB" sz="1600" dirty="0"/>
              <a:t> </a:t>
            </a:r>
            <a:r>
              <a:rPr lang="en-GB" sz="1600" dirty="0" err="1"/>
              <a:t>oedd</a:t>
            </a:r>
            <a:r>
              <a:rPr lang="en-GB" sz="1600" dirty="0"/>
              <a:t> y </a:t>
            </a:r>
            <a:r>
              <a:rPr lang="en-GB" sz="1600" dirty="0" err="1"/>
              <a:t>pynciau</a:t>
            </a:r>
            <a:r>
              <a:rPr lang="en-GB" sz="1600" dirty="0"/>
              <a:t> ‘</a:t>
            </a:r>
            <a:r>
              <a:rPr lang="en-GB" sz="1600" dirty="0" err="1"/>
              <a:t>craidd</a:t>
            </a:r>
            <a:r>
              <a:rPr lang="en-GB" sz="1600" dirty="0"/>
              <a:t>’? </a:t>
            </a:r>
          </a:p>
        </p:txBody>
      </p:sp>
      <p:sp>
        <p:nvSpPr>
          <p:cNvPr id="4" name="Content Placeholder 2">
            <a:extLst>
              <a:ext uri="{FF2B5EF4-FFF2-40B4-BE49-F238E27FC236}">
                <a16:creationId xmlns:a16="http://schemas.microsoft.com/office/drawing/2014/main" id="{EC87BB07-9C7C-40E2-922F-6CFFA486ACBC}"/>
              </a:ext>
            </a:extLst>
          </p:cNvPr>
          <p:cNvSpPr txBox="1">
            <a:spLocks/>
          </p:cNvSpPr>
          <p:nvPr/>
        </p:nvSpPr>
        <p:spPr>
          <a:xfrm>
            <a:off x="4716016" y="2420888"/>
            <a:ext cx="3785624" cy="4800600"/>
          </a:xfrm>
          <a:prstGeom prst="rect">
            <a:avLst/>
          </a:prstGeom>
        </p:spPr>
        <p:txBody>
          <a:bodyPr>
            <a:normAutofit/>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en-GB" sz="1800" dirty="0"/>
              <a:t>Which subjects do you think were included in the National Curriculum?</a:t>
            </a:r>
          </a:p>
          <a:p>
            <a:pPr marL="82296" indent="0">
              <a:buFont typeface="Wingdings 2"/>
              <a:buNone/>
            </a:pPr>
            <a:endParaRPr lang="en-GB" sz="1800" dirty="0"/>
          </a:p>
          <a:p>
            <a:r>
              <a:rPr lang="en-GB" sz="1800" dirty="0"/>
              <a:t>Which subjects were the ‘core’ subjects?</a:t>
            </a:r>
          </a:p>
        </p:txBody>
      </p:sp>
      <p:pic>
        <p:nvPicPr>
          <p:cNvPr id="6" name="Picture 5" descr="Icon&#10;&#10;Description automatically generated">
            <a:extLst>
              <a:ext uri="{FF2B5EF4-FFF2-40B4-BE49-F238E27FC236}">
                <a16:creationId xmlns:a16="http://schemas.microsoft.com/office/drawing/2014/main" id="{6E6C8D17-FFB0-4B04-9545-91957F6647D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0152" y="273273"/>
            <a:ext cx="2269730" cy="1348815"/>
          </a:xfrm>
          <a:prstGeom prst="rect">
            <a:avLst/>
          </a:prstGeom>
        </p:spPr>
      </p:pic>
    </p:spTree>
    <p:extLst>
      <p:ext uri="{BB962C8B-B14F-4D97-AF65-F5344CB8AC3E}">
        <p14:creationId xmlns:p14="http://schemas.microsoft.com/office/powerpoint/2010/main" val="35299648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188640"/>
            <a:ext cx="8178112" cy="1143000"/>
          </a:xfrm>
        </p:spPr>
        <p:txBody>
          <a:bodyPr>
            <a:normAutofit/>
          </a:bodyPr>
          <a:lstStyle/>
          <a:p>
            <a:pPr algn="ctr"/>
            <a:r>
              <a:rPr lang="en-GB" dirty="0" err="1"/>
              <a:t>Pynciau</a:t>
            </a:r>
            <a:r>
              <a:rPr lang="en-GB" dirty="0"/>
              <a:t> </a:t>
            </a:r>
            <a:r>
              <a:rPr lang="en-GB" dirty="0" err="1"/>
              <a:t>craidd</a:t>
            </a:r>
            <a:r>
              <a:rPr lang="en-GB" dirty="0"/>
              <a:t> a </a:t>
            </a:r>
            <a:r>
              <a:rPr lang="en-GB" dirty="0" err="1"/>
              <a:t>sylfaenol</a:t>
            </a:r>
            <a:br>
              <a:rPr lang="en-GB" dirty="0"/>
            </a:br>
            <a:r>
              <a:rPr lang="en-GB" dirty="0"/>
              <a:t>Core and foundation subjects</a:t>
            </a:r>
          </a:p>
        </p:txBody>
      </p:sp>
      <p:sp>
        <p:nvSpPr>
          <p:cNvPr id="3" name="Content Placeholder 2"/>
          <p:cNvSpPr>
            <a:spLocks noGrp="1"/>
          </p:cNvSpPr>
          <p:nvPr>
            <p:ph idx="1"/>
          </p:nvPr>
        </p:nvSpPr>
        <p:spPr>
          <a:xfrm>
            <a:off x="4932040" y="1916832"/>
            <a:ext cx="3929640" cy="4800600"/>
          </a:xfrm>
        </p:spPr>
        <p:txBody>
          <a:bodyPr>
            <a:normAutofit fontScale="32500" lnSpcReduction="20000"/>
          </a:bodyPr>
          <a:lstStyle/>
          <a:p>
            <a:r>
              <a:rPr lang="en-GB" sz="3700" dirty="0"/>
              <a:t>Subjects were divided into two sub-categories (core and foundation). </a:t>
            </a:r>
          </a:p>
          <a:p>
            <a:endParaRPr lang="en-GB" sz="3700" dirty="0"/>
          </a:p>
          <a:p>
            <a:r>
              <a:rPr lang="en-GB" sz="3700" dirty="0"/>
              <a:t>Main core subjects were Welsh/English, Maths and Science,</a:t>
            </a:r>
          </a:p>
          <a:p>
            <a:endParaRPr lang="en-GB" sz="3700" dirty="0"/>
          </a:p>
          <a:p>
            <a:r>
              <a:rPr lang="en-GB" sz="3700" dirty="0"/>
              <a:t>Seven other foundation subjects (Art, Home Economics. Music, History, a Modern Foreign Language (only compulsory in secondary schools), Geography and Physical Education.</a:t>
            </a:r>
          </a:p>
          <a:p>
            <a:endParaRPr lang="en-GB" sz="3700" dirty="0"/>
          </a:p>
          <a:p>
            <a:r>
              <a:rPr lang="en-GB" sz="3700" dirty="0"/>
              <a:t>Compulsory National tests (SATs) were introduced at ages 7, 11 and 14 for core subjects.  </a:t>
            </a:r>
          </a:p>
          <a:p>
            <a:endParaRPr lang="en-GB" sz="3700" dirty="0"/>
          </a:p>
          <a:p>
            <a:r>
              <a:rPr lang="en-GB" sz="3700" dirty="0"/>
              <a:t>The results were published annually in league tables (along with GCSE/A levels and truancy statistics).</a:t>
            </a:r>
            <a:br>
              <a:rPr lang="en-GB" dirty="0"/>
            </a:br>
            <a:br>
              <a:rPr lang="en-GB" dirty="0"/>
            </a:br>
            <a:endParaRPr lang="en-GB" dirty="0"/>
          </a:p>
        </p:txBody>
      </p:sp>
      <p:sp>
        <p:nvSpPr>
          <p:cNvPr id="4" name="Content Placeholder 2">
            <a:extLst>
              <a:ext uri="{FF2B5EF4-FFF2-40B4-BE49-F238E27FC236}">
                <a16:creationId xmlns:a16="http://schemas.microsoft.com/office/drawing/2014/main" id="{9AC24C6D-032C-4FA6-AF09-8BF972A86D48}"/>
              </a:ext>
            </a:extLst>
          </p:cNvPr>
          <p:cNvSpPr txBox="1">
            <a:spLocks/>
          </p:cNvSpPr>
          <p:nvPr/>
        </p:nvSpPr>
        <p:spPr>
          <a:xfrm>
            <a:off x="395535" y="1772816"/>
            <a:ext cx="3816425" cy="4800600"/>
          </a:xfrm>
          <a:prstGeom prst="rect">
            <a:avLst/>
          </a:prstGeom>
        </p:spPr>
        <p:txBody>
          <a:bodyPr>
            <a:normAutofit fontScale="40000" lnSpcReduction="2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en-GB" dirty="0" err="1"/>
              <a:t>Rhannwyd</a:t>
            </a:r>
            <a:r>
              <a:rPr lang="en-GB" dirty="0"/>
              <a:t> y </a:t>
            </a:r>
            <a:r>
              <a:rPr lang="en-GB" dirty="0" err="1"/>
              <a:t>pynciau'n</a:t>
            </a:r>
            <a:r>
              <a:rPr lang="en-GB" dirty="0"/>
              <a:t> </a:t>
            </a:r>
            <a:r>
              <a:rPr lang="en-GB" dirty="0" err="1"/>
              <a:t>ddau</a:t>
            </a:r>
            <a:r>
              <a:rPr lang="en-GB" dirty="0"/>
              <a:t> is-</a:t>
            </a:r>
            <a:r>
              <a:rPr lang="en-GB" dirty="0" err="1"/>
              <a:t>gategori</a:t>
            </a:r>
            <a:r>
              <a:rPr lang="en-GB" dirty="0"/>
              <a:t> (</a:t>
            </a:r>
            <a:r>
              <a:rPr lang="en-GB" dirty="0" err="1"/>
              <a:t>craidd</a:t>
            </a:r>
            <a:r>
              <a:rPr lang="en-GB" dirty="0"/>
              <a:t> a </a:t>
            </a:r>
            <a:r>
              <a:rPr lang="en-GB" dirty="0" err="1"/>
              <a:t>sylfaen</a:t>
            </a:r>
            <a:r>
              <a:rPr lang="en-GB" dirty="0"/>
              <a:t>). </a:t>
            </a:r>
          </a:p>
          <a:p>
            <a:endParaRPr lang="en-GB" dirty="0"/>
          </a:p>
          <a:p>
            <a:r>
              <a:rPr lang="en-GB" dirty="0"/>
              <a:t>Y </a:t>
            </a:r>
            <a:r>
              <a:rPr lang="en-GB" dirty="0" err="1"/>
              <a:t>prif</a:t>
            </a:r>
            <a:r>
              <a:rPr lang="en-GB" dirty="0"/>
              <a:t> </a:t>
            </a:r>
            <a:r>
              <a:rPr lang="en-GB" dirty="0" err="1"/>
              <a:t>bynciau</a:t>
            </a:r>
            <a:r>
              <a:rPr lang="en-GB" dirty="0"/>
              <a:t> </a:t>
            </a:r>
            <a:r>
              <a:rPr lang="en-GB" dirty="0" err="1"/>
              <a:t>craidd</a:t>
            </a:r>
            <a:r>
              <a:rPr lang="en-GB" dirty="0"/>
              <a:t> </a:t>
            </a:r>
            <a:r>
              <a:rPr lang="en-GB" dirty="0" err="1"/>
              <a:t>oedd</a:t>
            </a:r>
            <a:r>
              <a:rPr lang="en-GB" dirty="0"/>
              <a:t> Cymraeg/</a:t>
            </a:r>
            <a:r>
              <a:rPr lang="en-GB" dirty="0" err="1"/>
              <a:t>Saesneg</a:t>
            </a:r>
            <a:r>
              <a:rPr lang="en-GB" dirty="0"/>
              <a:t>, </a:t>
            </a:r>
            <a:r>
              <a:rPr lang="en-GB" dirty="0" err="1"/>
              <a:t>Mathemateg</a:t>
            </a:r>
            <a:r>
              <a:rPr lang="en-GB" dirty="0"/>
              <a:t> a </a:t>
            </a:r>
            <a:r>
              <a:rPr lang="en-GB" dirty="0" err="1"/>
              <a:t>Gwyddoniaeth</a:t>
            </a:r>
            <a:r>
              <a:rPr lang="en-GB" dirty="0"/>
              <a:t>,</a:t>
            </a:r>
          </a:p>
          <a:p>
            <a:endParaRPr lang="en-GB" dirty="0"/>
          </a:p>
          <a:p>
            <a:r>
              <a:rPr lang="en-GB" dirty="0"/>
              <a:t>Saith </a:t>
            </a:r>
            <a:r>
              <a:rPr lang="en-GB" dirty="0" err="1"/>
              <a:t>pwnc</a:t>
            </a:r>
            <a:r>
              <a:rPr lang="en-GB" dirty="0"/>
              <a:t> </a:t>
            </a:r>
            <a:r>
              <a:rPr lang="en-GB" dirty="0" err="1"/>
              <a:t>sylfaen</a:t>
            </a:r>
            <a:r>
              <a:rPr lang="en-GB" dirty="0"/>
              <a:t> </a:t>
            </a:r>
            <a:r>
              <a:rPr lang="en-GB" dirty="0" err="1"/>
              <a:t>arall</a:t>
            </a:r>
            <a:r>
              <a:rPr lang="en-GB" dirty="0"/>
              <a:t> (</a:t>
            </a:r>
            <a:r>
              <a:rPr lang="en-GB" dirty="0" err="1"/>
              <a:t>Celf</a:t>
            </a:r>
            <a:r>
              <a:rPr lang="en-GB" dirty="0"/>
              <a:t>, </a:t>
            </a:r>
            <a:r>
              <a:rPr lang="en-GB" dirty="0" err="1"/>
              <a:t>Economeg</a:t>
            </a:r>
            <a:r>
              <a:rPr lang="en-GB" dirty="0"/>
              <a:t> y </a:t>
            </a:r>
            <a:r>
              <a:rPr lang="en-GB" dirty="0" err="1"/>
              <a:t>Cartref</a:t>
            </a:r>
            <a:r>
              <a:rPr lang="en-GB" dirty="0"/>
              <a:t>. </a:t>
            </a:r>
            <a:r>
              <a:rPr lang="en-GB" dirty="0" err="1"/>
              <a:t>Cerddoriaeth</a:t>
            </a:r>
            <a:r>
              <a:rPr lang="en-GB" dirty="0"/>
              <a:t>, Hanes, Iaith </a:t>
            </a:r>
            <a:r>
              <a:rPr lang="en-GB" dirty="0" err="1"/>
              <a:t>Dramor</a:t>
            </a:r>
            <a:r>
              <a:rPr lang="en-GB" dirty="0"/>
              <a:t> </a:t>
            </a:r>
            <a:r>
              <a:rPr lang="en-GB" dirty="0" err="1"/>
              <a:t>Fodern</a:t>
            </a:r>
            <a:r>
              <a:rPr lang="en-GB" dirty="0"/>
              <a:t> (dim </a:t>
            </a:r>
            <a:r>
              <a:rPr lang="en-GB" dirty="0" err="1"/>
              <a:t>ond</a:t>
            </a:r>
            <a:r>
              <a:rPr lang="en-GB" dirty="0"/>
              <a:t> </a:t>
            </a:r>
            <a:r>
              <a:rPr lang="en-GB" dirty="0" err="1"/>
              <a:t>yn</a:t>
            </a:r>
            <a:r>
              <a:rPr lang="en-GB" dirty="0"/>
              <a:t> </a:t>
            </a:r>
            <a:r>
              <a:rPr lang="en-GB" dirty="0" err="1"/>
              <a:t>orfodol</a:t>
            </a:r>
            <a:r>
              <a:rPr lang="en-GB" dirty="0"/>
              <a:t> </a:t>
            </a:r>
            <a:r>
              <a:rPr lang="en-GB" dirty="0" err="1"/>
              <a:t>mewn</a:t>
            </a:r>
            <a:r>
              <a:rPr lang="en-GB" dirty="0"/>
              <a:t> </a:t>
            </a:r>
            <a:r>
              <a:rPr lang="en-GB" dirty="0" err="1"/>
              <a:t>ysgolion</a:t>
            </a:r>
            <a:r>
              <a:rPr lang="en-GB" dirty="0"/>
              <a:t> </a:t>
            </a:r>
            <a:r>
              <a:rPr lang="en-GB" dirty="0" err="1"/>
              <a:t>uwchradd</a:t>
            </a:r>
            <a:r>
              <a:rPr lang="en-GB" dirty="0"/>
              <a:t>), </a:t>
            </a:r>
            <a:r>
              <a:rPr lang="en-GB" dirty="0" err="1"/>
              <a:t>Daearyddiaeth</a:t>
            </a:r>
            <a:r>
              <a:rPr lang="en-GB" dirty="0"/>
              <a:t> ac </a:t>
            </a:r>
            <a:r>
              <a:rPr lang="en-GB" dirty="0" err="1"/>
              <a:t>Addysg</a:t>
            </a:r>
            <a:r>
              <a:rPr lang="en-GB" dirty="0"/>
              <a:t> </a:t>
            </a:r>
            <a:r>
              <a:rPr lang="en-GB" dirty="0" err="1"/>
              <a:t>Gorfforol</a:t>
            </a:r>
            <a:r>
              <a:rPr lang="en-GB" dirty="0"/>
              <a:t>.</a:t>
            </a:r>
          </a:p>
          <a:p>
            <a:endParaRPr lang="en-GB" dirty="0"/>
          </a:p>
          <a:p>
            <a:r>
              <a:rPr lang="en-GB" dirty="0" err="1"/>
              <a:t>Cyflwynwyd</a:t>
            </a:r>
            <a:r>
              <a:rPr lang="en-GB" dirty="0"/>
              <a:t> </a:t>
            </a:r>
            <a:r>
              <a:rPr lang="en-GB" dirty="0" err="1"/>
              <a:t>profion</a:t>
            </a:r>
            <a:r>
              <a:rPr lang="en-GB" dirty="0"/>
              <a:t> </a:t>
            </a:r>
            <a:r>
              <a:rPr lang="en-GB" dirty="0" err="1"/>
              <a:t>Cenedlaethol</a:t>
            </a:r>
            <a:r>
              <a:rPr lang="en-GB" dirty="0"/>
              <a:t> </a:t>
            </a:r>
            <a:r>
              <a:rPr lang="en-GB" dirty="0" err="1"/>
              <a:t>Gorfodol</a:t>
            </a:r>
            <a:r>
              <a:rPr lang="en-GB" dirty="0"/>
              <a:t> (</a:t>
            </a:r>
            <a:r>
              <a:rPr lang="en-GB" dirty="0" err="1"/>
              <a:t>TASau</a:t>
            </a:r>
            <a:r>
              <a:rPr lang="en-GB" dirty="0"/>
              <a:t>) </a:t>
            </a:r>
            <a:r>
              <a:rPr lang="en-GB" dirty="0" err="1"/>
              <a:t>yn</a:t>
            </a:r>
            <a:r>
              <a:rPr lang="en-GB" dirty="0"/>
              <a:t> 7, 11 a 14 </a:t>
            </a:r>
            <a:r>
              <a:rPr lang="en-GB" dirty="0" err="1"/>
              <a:t>oed</a:t>
            </a:r>
            <a:r>
              <a:rPr lang="en-GB" dirty="0"/>
              <a:t> </a:t>
            </a:r>
            <a:r>
              <a:rPr lang="en-GB" dirty="0" err="1"/>
              <a:t>ar</a:t>
            </a:r>
            <a:r>
              <a:rPr lang="en-GB" dirty="0"/>
              <a:t> </a:t>
            </a:r>
            <a:r>
              <a:rPr lang="en-GB" dirty="0" err="1"/>
              <a:t>gyfer</a:t>
            </a:r>
            <a:r>
              <a:rPr lang="en-GB" dirty="0"/>
              <a:t> </a:t>
            </a:r>
            <a:r>
              <a:rPr lang="en-GB" dirty="0" err="1"/>
              <a:t>pynciau</a:t>
            </a:r>
            <a:r>
              <a:rPr lang="en-GB" dirty="0"/>
              <a:t> </a:t>
            </a:r>
            <a:r>
              <a:rPr lang="en-GB" dirty="0" err="1"/>
              <a:t>craidd</a:t>
            </a:r>
            <a:r>
              <a:rPr lang="en-GB" dirty="0"/>
              <a:t>.  </a:t>
            </a:r>
          </a:p>
          <a:p>
            <a:endParaRPr lang="en-GB" dirty="0"/>
          </a:p>
          <a:p>
            <a:r>
              <a:rPr lang="en-GB" dirty="0" err="1"/>
              <a:t>Cyhoeddwyd</a:t>
            </a:r>
            <a:r>
              <a:rPr lang="en-GB" dirty="0"/>
              <a:t> y </a:t>
            </a:r>
            <a:r>
              <a:rPr lang="en-GB" dirty="0" err="1"/>
              <a:t>canlyniadau'n</a:t>
            </a:r>
            <a:r>
              <a:rPr lang="en-GB" dirty="0"/>
              <a:t> </a:t>
            </a:r>
            <a:r>
              <a:rPr lang="en-GB" dirty="0" err="1"/>
              <a:t>flynyddol</a:t>
            </a:r>
            <a:r>
              <a:rPr lang="en-GB" dirty="0"/>
              <a:t> </a:t>
            </a:r>
            <a:r>
              <a:rPr lang="en-GB" dirty="0" err="1"/>
              <a:t>mewn</a:t>
            </a:r>
            <a:r>
              <a:rPr lang="en-GB" dirty="0"/>
              <a:t> </a:t>
            </a:r>
            <a:r>
              <a:rPr lang="en-GB" dirty="0" err="1"/>
              <a:t>tablau</a:t>
            </a:r>
            <a:r>
              <a:rPr lang="en-GB" dirty="0"/>
              <a:t> </a:t>
            </a:r>
            <a:r>
              <a:rPr lang="en-GB" dirty="0" err="1"/>
              <a:t>cynghrair</a:t>
            </a:r>
            <a:r>
              <a:rPr lang="en-GB" dirty="0"/>
              <a:t> (</a:t>
            </a:r>
            <a:r>
              <a:rPr lang="en-GB" dirty="0" err="1"/>
              <a:t>ynghyd</a:t>
            </a:r>
            <a:r>
              <a:rPr lang="en-GB" dirty="0"/>
              <a:t> â TGAU/</a:t>
            </a:r>
            <a:r>
              <a:rPr lang="en-GB" dirty="0" err="1"/>
              <a:t>Safon</a:t>
            </a:r>
            <a:r>
              <a:rPr lang="en-GB" dirty="0"/>
              <a:t> </a:t>
            </a:r>
            <a:r>
              <a:rPr lang="en-GB" dirty="0" err="1"/>
              <a:t>Uwch</a:t>
            </a:r>
            <a:r>
              <a:rPr lang="en-GB" dirty="0"/>
              <a:t> ac </a:t>
            </a:r>
            <a:r>
              <a:rPr lang="en-GB" dirty="0" err="1"/>
              <a:t>ystadegau</a:t>
            </a:r>
            <a:r>
              <a:rPr lang="en-GB" dirty="0"/>
              <a:t> </a:t>
            </a:r>
            <a:r>
              <a:rPr lang="en-GB" dirty="0" err="1"/>
              <a:t>triwantiaeth</a:t>
            </a:r>
            <a:r>
              <a:rPr lang="en-GB" dirty="0"/>
              <a:t>).</a:t>
            </a:r>
            <a:br>
              <a:rPr lang="en-GB" dirty="0"/>
            </a:br>
            <a:endParaRPr lang="en-GB" dirty="0"/>
          </a:p>
        </p:txBody>
      </p:sp>
    </p:spTree>
    <p:extLst>
      <p:ext uri="{BB962C8B-B14F-4D97-AF65-F5344CB8AC3E}">
        <p14:creationId xmlns:p14="http://schemas.microsoft.com/office/powerpoint/2010/main" val="3246156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7304" y="188640"/>
            <a:ext cx="7498080" cy="1143000"/>
          </a:xfrm>
        </p:spPr>
        <p:txBody>
          <a:bodyPr>
            <a:normAutofit/>
          </a:bodyPr>
          <a:lstStyle/>
          <a:p>
            <a:pPr algn="ctr"/>
            <a:r>
              <a:rPr lang="en-GB" dirty="0"/>
              <a:t>Y </a:t>
            </a:r>
            <a:r>
              <a:rPr lang="en-GB" dirty="0" err="1"/>
              <a:t>Cwricwlwm</a:t>
            </a:r>
            <a:r>
              <a:rPr lang="en-GB" dirty="0"/>
              <a:t> Diwygiedig1995</a:t>
            </a:r>
            <a:br>
              <a:rPr lang="en-GB" dirty="0"/>
            </a:br>
            <a:r>
              <a:rPr lang="en-GB" dirty="0"/>
              <a:t>The Revised Curriculum 1995</a:t>
            </a:r>
          </a:p>
        </p:txBody>
      </p:sp>
      <p:sp>
        <p:nvSpPr>
          <p:cNvPr id="3" name="Content Placeholder 2"/>
          <p:cNvSpPr>
            <a:spLocks noGrp="1"/>
          </p:cNvSpPr>
          <p:nvPr>
            <p:ph idx="1"/>
          </p:nvPr>
        </p:nvSpPr>
        <p:spPr>
          <a:xfrm>
            <a:off x="4716016" y="1916832"/>
            <a:ext cx="3960440" cy="5005536"/>
          </a:xfrm>
        </p:spPr>
        <p:txBody>
          <a:bodyPr>
            <a:normAutofit/>
          </a:bodyPr>
          <a:lstStyle/>
          <a:p>
            <a:pPr marL="82296" indent="0">
              <a:buNone/>
            </a:pPr>
            <a:r>
              <a:rPr lang="en-GB" sz="1400" dirty="0"/>
              <a:t> Dearing Report (1994)</a:t>
            </a:r>
          </a:p>
          <a:p>
            <a:r>
              <a:rPr lang="en-GB" sz="1400" dirty="0"/>
              <a:t>Complaints from teachers about the workload prior to 1995</a:t>
            </a:r>
          </a:p>
          <a:p>
            <a:r>
              <a:rPr lang="en-GB" sz="1400" dirty="0"/>
              <a:t>Free some 20% of teaching time for use at the discretion of the school. </a:t>
            </a:r>
          </a:p>
          <a:p>
            <a:r>
              <a:rPr lang="en-GB" sz="1400" dirty="0"/>
              <a:t>A slimmed down curriculum</a:t>
            </a:r>
          </a:p>
          <a:p>
            <a:r>
              <a:rPr lang="en-GB" sz="1400" dirty="0"/>
              <a:t>All  present subjects of the National Curriculum continued to be studied at Key Stages 1, 2 and 3 because they provide a broad and balanced curriculum for all pupils</a:t>
            </a:r>
          </a:p>
          <a:p>
            <a:endParaRPr lang="en-GB" dirty="0"/>
          </a:p>
          <a:p>
            <a:endParaRPr lang="en-GB" dirty="0"/>
          </a:p>
          <a:p>
            <a:endParaRPr lang="en-GB" dirty="0"/>
          </a:p>
          <a:p>
            <a:endParaRPr lang="en-GB" dirty="0"/>
          </a:p>
          <a:p>
            <a:pPr marL="82296" indent="0">
              <a:buNone/>
            </a:pPr>
            <a:endParaRPr lang="en-GB" dirty="0"/>
          </a:p>
          <a:p>
            <a:endParaRPr lang="en-GB" dirty="0"/>
          </a:p>
          <a:p>
            <a:pPr marL="82296" indent="0">
              <a:buNone/>
            </a:pPr>
            <a:endParaRPr lang="en-GB" dirty="0"/>
          </a:p>
          <a:p>
            <a:endParaRPr lang="en-GB" dirty="0"/>
          </a:p>
        </p:txBody>
      </p:sp>
      <p:sp>
        <p:nvSpPr>
          <p:cNvPr id="5" name="TextBox 4">
            <a:extLst>
              <a:ext uri="{FF2B5EF4-FFF2-40B4-BE49-F238E27FC236}">
                <a16:creationId xmlns:a16="http://schemas.microsoft.com/office/drawing/2014/main" id="{62267262-229E-40B9-9567-8128B8083E92}"/>
              </a:ext>
            </a:extLst>
          </p:cNvPr>
          <p:cNvSpPr txBox="1"/>
          <p:nvPr/>
        </p:nvSpPr>
        <p:spPr>
          <a:xfrm>
            <a:off x="708983" y="1916832"/>
            <a:ext cx="3568440" cy="3539430"/>
          </a:xfrm>
          <a:prstGeom prst="rect">
            <a:avLst/>
          </a:prstGeom>
          <a:noFill/>
        </p:spPr>
        <p:txBody>
          <a:bodyPr wrap="square">
            <a:spAutoFit/>
          </a:bodyPr>
          <a:lstStyle/>
          <a:p>
            <a:r>
              <a:rPr lang="en-GB" sz="1400" dirty="0" err="1"/>
              <a:t>Adolygiad</a:t>
            </a:r>
            <a:r>
              <a:rPr lang="en-GB" sz="1400" dirty="0"/>
              <a:t> Dearing (1994)</a:t>
            </a:r>
          </a:p>
          <a:p>
            <a:endParaRPr lang="en-GB" sz="1400" dirty="0"/>
          </a:p>
          <a:p>
            <a:pPr marL="285750" indent="-285750">
              <a:buFont typeface="Arial" panose="020B0604020202020204" pitchFamily="34" charset="0"/>
              <a:buChar char="•"/>
            </a:pPr>
            <a:r>
              <a:rPr lang="en-GB" sz="1400" dirty="0" err="1"/>
              <a:t>Cwynion</a:t>
            </a:r>
            <a:r>
              <a:rPr lang="en-GB" sz="1400" dirty="0"/>
              <a:t> </a:t>
            </a:r>
            <a:r>
              <a:rPr lang="en-GB" sz="1400" dirty="0" err="1"/>
              <a:t>gan</a:t>
            </a:r>
            <a:r>
              <a:rPr lang="en-GB" sz="1400" dirty="0"/>
              <a:t> </a:t>
            </a:r>
            <a:r>
              <a:rPr lang="en-GB" sz="1400" dirty="0" err="1"/>
              <a:t>athrawon</a:t>
            </a:r>
            <a:r>
              <a:rPr lang="en-GB" sz="1400" dirty="0"/>
              <a:t> am y </a:t>
            </a:r>
            <a:r>
              <a:rPr lang="en-GB" sz="1400" dirty="0" err="1"/>
              <a:t>llwyth</a:t>
            </a:r>
            <a:r>
              <a:rPr lang="en-GB" sz="1400" dirty="0"/>
              <a:t> </a:t>
            </a:r>
            <a:r>
              <a:rPr lang="en-GB" sz="1400" dirty="0" err="1"/>
              <a:t>gwaith</a:t>
            </a:r>
            <a:r>
              <a:rPr lang="en-GB" sz="1400" dirty="0"/>
              <a:t> </a:t>
            </a:r>
            <a:r>
              <a:rPr lang="en-GB" sz="1400" dirty="0" err="1"/>
              <a:t>cyn</a:t>
            </a:r>
            <a:r>
              <a:rPr lang="en-GB" sz="1400" dirty="0"/>
              <a:t> 1995</a:t>
            </a:r>
          </a:p>
          <a:p>
            <a:endParaRPr lang="en-GB" sz="1400" dirty="0"/>
          </a:p>
          <a:p>
            <a:pPr marL="285750" indent="-285750">
              <a:buFont typeface="Arial" panose="020B0604020202020204" pitchFamily="34" charset="0"/>
              <a:buChar char="•"/>
            </a:pPr>
            <a:r>
              <a:rPr lang="en-GB" sz="1400" dirty="0" err="1"/>
              <a:t>Defnyddio</a:t>
            </a:r>
            <a:r>
              <a:rPr lang="en-GB" sz="1400" dirty="0"/>
              <a:t> </a:t>
            </a:r>
            <a:r>
              <a:rPr lang="en-GB" sz="1400" dirty="0" err="1"/>
              <a:t>tua</a:t>
            </a:r>
            <a:r>
              <a:rPr lang="en-GB" sz="1400" dirty="0"/>
              <a:t> 20% </a:t>
            </a:r>
            <a:r>
              <a:rPr lang="en-GB" sz="1400" dirty="0" err="1"/>
              <a:t>o'r</a:t>
            </a:r>
            <a:r>
              <a:rPr lang="en-GB" sz="1400" dirty="0"/>
              <a:t> </a:t>
            </a:r>
            <a:r>
              <a:rPr lang="en-GB" sz="1400" dirty="0" err="1"/>
              <a:t>amser</a:t>
            </a:r>
            <a:r>
              <a:rPr lang="en-GB" sz="1400" dirty="0"/>
              <a:t> </a:t>
            </a:r>
            <a:r>
              <a:rPr lang="en-GB" sz="1400" dirty="0" err="1"/>
              <a:t>addysgu</a:t>
            </a:r>
            <a:r>
              <a:rPr lang="en-GB" sz="1400" dirty="0"/>
              <a:t> </a:t>
            </a:r>
            <a:r>
              <a:rPr lang="en-GB" sz="1400" dirty="0" err="1"/>
              <a:t>yn</a:t>
            </a:r>
            <a:r>
              <a:rPr lang="en-GB" sz="1400" dirty="0"/>
              <a:t> </a:t>
            </a:r>
            <a:r>
              <a:rPr lang="en-GB" sz="1400" dirty="0" err="1"/>
              <a:t>ôl</a:t>
            </a:r>
            <a:r>
              <a:rPr lang="en-GB" sz="1400" dirty="0"/>
              <a:t> </a:t>
            </a:r>
            <a:r>
              <a:rPr lang="en-GB" sz="1400" dirty="0" err="1"/>
              <a:t>disgresiwn</a:t>
            </a:r>
            <a:r>
              <a:rPr lang="en-GB" sz="1400" dirty="0"/>
              <a:t> </a:t>
            </a:r>
            <a:r>
              <a:rPr lang="en-GB" sz="1400" dirty="0" err="1"/>
              <a:t>yr</a:t>
            </a:r>
            <a:r>
              <a:rPr lang="en-GB" sz="1400" dirty="0"/>
              <a:t> </a:t>
            </a:r>
            <a:r>
              <a:rPr lang="en-GB" sz="1400" dirty="0" err="1"/>
              <a:t>ysgol</a:t>
            </a:r>
            <a:r>
              <a:rPr lang="en-GB" sz="1400" dirty="0"/>
              <a:t>. </a:t>
            </a:r>
          </a:p>
          <a:p>
            <a:endParaRPr lang="en-GB" sz="1400" dirty="0"/>
          </a:p>
          <a:p>
            <a:pPr marL="285750" indent="-285750">
              <a:buFont typeface="Arial" panose="020B0604020202020204" pitchFamily="34" charset="0"/>
              <a:buChar char="•"/>
            </a:pPr>
            <a:r>
              <a:rPr lang="en-GB" sz="1400" dirty="0" err="1"/>
              <a:t>Cwricwlwm</a:t>
            </a:r>
            <a:r>
              <a:rPr lang="en-GB" sz="1400" dirty="0"/>
              <a:t> </a:t>
            </a:r>
            <a:r>
              <a:rPr lang="en-GB" sz="1400" dirty="0" err="1"/>
              <a:t>wedi'i</a:t>
            </a:r>
            <a:r>
              <a:rPr lang="en-GB" sz="1400" dirty="0"/>
              <a:t> </a:t>
            </a:r>
            <a:r>
              <a:rPr lang="en-GB" sz="1400" dirty="0" err="1"/>
              <a:t>gwtogi</a:t>
            </a:r>
            <a:endParaRPr lang="en-GB" sz="1400" dirty="0"/>
          </a:p>
          <a:p>
            <a:endParaRPr lang="en-GB" sz="1400" dirty="0"/>
          </a:p>
          <a:p>
            <a:pPr marL="285750" indent="-285750">
              <a:buFont typeface="Arial" panose="020B0604020202020204" pitchFamily="34" charset="0"/>
              <a:buChar char="•"/>
            </a:pPr>
            <a:r>
              <a:rPr lang="en-GB" sz="1400" dirty="0" err="1"/>
              <a:t>Parhaodd</a:t>
            </a:r>
            <a:r>
              <a:rPr lang="en-GB" sz="1400" dirty="0"/>
              <a:t> </a:t>
            </a:r>
            <a:r>
              <a:rPr lang="en-GB" sz="1400" dirty="0" err="1"/>
              <a:t>holl</a:t>
            </a:r>
            <a:r>
              <a:rPr lang="en-GB" sz="1400" dirty="0"/>
              <a:t> </a:t>
            </a:r>
            <a:r>
              <a:rPr lang="en-GB" sz="1400" dirty="0" err="1"/>
              <a:t>bynciau</a:t>
            </a:r>
            <a:r>
              <a:rPr lang="en-GB" sz="1400" dirty="0"/>
              <a:t> </a:t>
            </a:r>
            <a:r>
              <a:rPr lang="en-GB" sz="1400" dirty="0" err="1"/>
              <a:t>presennol</a:t>
            </a:r>
            <a:r>
              <a:rPr lang="en-GB" sz="1400" dirty="0"/>
              <a:t> y </a:t>
            </a:r>
            <a:r>
              <a:rPr lang="en-GB" sz="1400" dirty="0" err="1"/>
              <a:t>Cwricwlwm</a:t>
            </a:r>
            <a:r>
              <a:rPr lang="en-GB" sz="1400" dirty="0"/>
              <a:t> </a:t>
            </a:r>
            <a:r>
              <a:rPr lang="en-GB" sz="1400" dirty="0" err="1"/>
              <a:t>Cenedlaethol</a:t>
            </a:r>
            <a:r>
              <a:rPr lang="en-GB" sz="1400" dirty="0"/>
              <a:t> </a:t>
            </a:r>
            <a:r>
              <a:rPr lang="en-GB" sz="1400" dirty="0" err="1"/>
              <a:t>i</a:t>
            </a:r>
            <a:r>
              <a:rPr lang="en-GB" sz="1400" dirty="0"/>
              <a:t> </a:t>
            </a:r>
            <a:r>
              <a:rPr lang="en-GB" sz="1400" dirty="0" err="1"/>
              <a:t>gael</a:t>
            </a:r>
            <a:r>
              <a:rPr lang="en-GB" sz="1400" dirty="0"/>
              <a:t> </a:t>
            </a:r>
            <a:r>
              <a:rPr lang="en-GB" sz="1400" dirty="0" err="1"/>
              <a:t>eu</a:t>
            </a:r>
            <a:r>
              <a:rPr lang="en-GB" sz="1400" dirty="0"/>
              <a:t> </a:t>
            </a:r>
            <a:r>
              <a:rPr lang="en-GB" sz="1400" dirty="0" err="1"/>
              <a:t>hastudio</a:t>
            </a:r>
            <a:r>
              <a:rPr lang="en-GB" sz="1400" dirty="0"/>
              <a:t> </a:t>
            </a:r>
            <a:r>
              <a:rPr lang="en-GB" sz="1400" dirty="0" err="1"/>
              <a:t>yng</a:t>
            </a:r>
            <a:r>
              <a:rPr lang="en-GB" sz="1400" dirty="0"/>
              <a:t> </a:t>
            </a:r>
            <a:r>
              <a:rPr lang="en-GB" sz="1400" dirty="0" err="1"/>
              <a:t>Nghyfnodau</a:t>
            </a:r>
            <a:r>
              <a:rPr lang="en-GB" sz="1400" dirty="0"/>
              <a:t> </a:t>
            </a:r>
            <a:r>
              <a:rPr lang="en-GB" sz="1400" dirty="0" err="1"/>
              <a:t>Allweddol</a:t>
            </a:r>
            <a:r>
              <a:rPr lang="en-GB" sz="1400" dirty="0"/>
              <a:t> 1, 2 a 3 am </a:t>
            </a:r>
            <a:r>
              <a:rPr lang="en-GB" sz="1400" dirty="0" err="1"/>
              <a:t>eu</a:t>
            </a:r>
            <a:r>
              <a:rPr lang="en-GB" sz="1400" dirty="0"/>
              <a:t> bod </a:t>
            </a:r>
            <a:r>
              <a:rPr lang="en-GB" sz="1400" dirty="0" err="1"/>
              <a:t>yn</a:t>
            </a:r>
            <a:r>
              <a:rPr lang="en-GB" sz="1400" dirty="0"/>
              <a:t> </a:t>
            </a:r>
            <a:r>
              <a:rPr lang="en-GB" sz="1400" dirty="0" err="1"/>
              <a:t>darparu</a:t>
            </a:r>
            <a:r>
              <a:rPr lang="en-GB" sz="1400" dirty="0"/>
              <a:t> </a:t>
            </a:r>
            <a:r>
              <a:rPr lang="en-GB" sz="1400" dirty="0" err="1"/>
              <a:t>cwricwlwm</a:t>
            </a:r>
            <a:r>
              <a:rPr lang="en-GB" sz="1400" dirty="0"/>
              <a:t> </a:t>
            </a:r>
            <a:r>
              <a:rPr lang="en-GB" sz="1400" dirty="0" err="1"/>
              <a:t>eang</a:t>
            </a:r>
            <a:r>
              <a:rPr lang="en-GB" sz="1400" dirty="0"/>
              <a:t> a </a:t>
            </a:r>
            <a:r>
              <a:rPr lang="en-GB" sz="1400" dirty="0" err="1"/>
              <a:t>chytbwys</a:t>
            </a:r>
            <a:r>
              <a:rPr lang="en-GB" sz="1400" dirty="0"/>
              <a:t> </a:t>
            </a:r>
            <a:r>
              <a:rPr lang="en-GB" sz="1400" dirty="0" err="1"/>
              <a:t>i</a:t>
            </a:r>
            <a:r>
              <a:rPr lang="en-GB" sz="1400" dirty="0"/>
              <a:t> bob </a:t>
            </a:r>
            <a:r>
              <a:rPr lang="en-GB" sz="1400" dirty="0" err="1"/>
              <a:t>disgybl</a:t>
            </a:r>
            <a:endParaRPr lang="en-GB" sz="1400" dirty="0"/>
          </a:p>
        </p:txBody>
      </p:sp>
      <p:pic>
        <p:nvPicPr>
          <p:cNvPr id="6" name="Picture 5" descr="Logo&#10;&#10;Description automatically generated">
            <a:extLst>
              <a:ext uri="{FF2B5EF4-FFF2-40B4-BE49-F238E27FC236}">
                <a16:creationId xmlns:a16="http://schemas.microsoft.com/office/drawing/2014/main" id="{5B2A1BED-A261-463C-93E3-E164C8F3D69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09016" y="349663"/>
            <a:ext cx="1052736" cy="1052736"/>
          </a:xfrm>
          <a:prstGeom prst="rect">
            <a:avLst/>
          </a:prstGeom>
        </p:spPr>
      </p:pic>
    </p:spTree>
    <p:extLst>
      <p:ext uri="{BB962C8B-B14F-4D97-AF65-F5344CB8AC3E}">
        <p14:creationId xmlns:p14="http://schemas.microsoft.com/office/powerpoint/2010/main" val="2205564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FE652-F8E7-41EB-9F36-FEAE48CBB7A3}"/>
              </a:ext>
            </a:extLst>
          </p:cNvPr>
          <p:cNvSpPr>
            <a:spLocks noGrp="1"/>
          </p:cNvSpPr>
          <p:nvPr>
            <p:ph type="title"/>
          </p:nvPr>
        </p:nvSpPr>
        <p:spPr>
          <a:xfrm>
            <a:off x="323528" y="404170"/>
            <a:ext cx="7498080" cy="1143000"/>
          </a:xfrm>
        </p:spPr>
        <p:txBody>
          <a:bodyPr>
            <a:normAutofit/>
          </a:bodyPr>
          <a:lstStyle/>
          <a:p>
            <a:pPr algn="ctr"/>
            <a:r>
              <a:rPr lang="en-GB" dirty="0" err="1"/>
              <a:t>Datganoli</a:t>
            </a:r>
            <a:r>
              <a:rPr lang="en-GB" dirty="0"/>
              <a:t> </a:t>
            </a:r>
            <a:r>
              <a:rPr lang="en-GB" dirty="0" err="1"/>
              <a:t>i</a:t>
            </a:r>
            <a:r>
              <a:rPr lang="en-GB" dirty="0"/>
              <a:t> </a:t>
            </a:r>
            <a:r>
              <a:rPr lang="en-GB" dirty="0" err="1"/>
              <a:t>Gymru</a:t>
            </a:r>
            <a:r>
              <a:rPr lang="en-GB" dirty="0"/>
              <a:t> 1999</a:t>
            </a:r>
            <a:br>
              <a:rPr lang="en-GB" dirty="0"/>
            </a:br>
            <a:r>
              <a:rPr lang="en-GB" dirty="0"/>
              <a:t>Devolution for Wales 1999</a:t>
            </a:r>
          </a:p>
        </p:txBody>
      </p:sp>
      <p:sp>
        <p:nvSpPr>
          <p:cNvPr id="3" name="Content Placeholder 2">
            <a:extLst>
              <a:ext uri="{FF2B5EF4-FFF2-40B4-BE49-F238E27FC236}">
                <a16:creationId xmlns:a16="http://schemas.microsoft.com/office/drawing/2014/main" id="{4D6A9290-D3AE-431B-B567-4DA1062DB1A0}"/>
              </a:ext>
            </a:extLst>
          </p:cNvPr>
          <p:cNvSpPr>
            <a:spLocks noGrp="1"/>
          </p:cNvSpPr>
          <p:nvPr>
            <p:ph idx="1"/>
          </p:nvPr>
        </p:nvSpPr>
        <p:spPr>
          <a:xfrm>
            <a:off x="5004048" y="2132856"/>
            <a:ext cx="3888432" cy="4356296"/>
          </a:xfrm>
        </p:spPr>
        <p:txBody>
          <a:bodyPr>
            <a:normAutofit lnSpcReduction="10000"/>
          </a:bodyPr>
          <a:lstStyle/>
          <a:p>
            <a:r>
              <a:rPr lang="en-GB" sz="1400" i="0" u="none" strike="noStrike" dirty="0">
                <a:solidFill>
                  <a:srgbClr val="3F3F42"/>
                </a:solidFill>
                <a:effectLst/>
                <a:latin typeface="ReithSans"/>
              </a:rPr>
              <a:t>Wales could go its own way and create its own, </a:t>
            </a:r>
            <a:r>
              <a:rPr lang="en-GB" sz="1400" b="1" i="0" u="none" strike="noStrike" dirty="0">
                <a:solidFill>
                  <a:srgbClr val="3F3F42"/>
                </a:solidFill>
                <a:effectLst/>
                <a:latin typeface="ReithSans"/>
              </a:rPr>
              <a:t>distinctive education system</a:t>
            </a:r>
            <a:r>
              <a:rPr lang="en-GB" sz="1400" i="0" u="none" strike="noStrike" dirty="0">
                <a:solidFill>
                  <a:srgbClr val="3F3F42"/>
                </a:solidFill>
                <a:effectLst/>
                <a:latin typeface="ReithSans"/>
              </a:rPr>
              <a:t>, rather than being an extension of the system in England.</a:t>
            </a:r>
            <a:endParaRPr lang="en-GB" sz="1400" dirty="0"/>
          </a:p>
          <a:p>
            <a:r>
              <a:rPr lang="en-GB" sz="1400" b="0" i="0" u="none" strike="noStrike" dirty="0">
                <a:solidFill>
                  <a:srgbClr val="3F3F42"/>
                </a:solidFill>
                <a:effectLst/>
                <a:latin typeface="ReithSans"/>
              </a:rPr>
              <a:t>In the early years </a:t>
            </a:r>
            <a:r>
              <a:rPr lang="en-GB" sz="1400" b="1" i="0" u="none" strike="noStrike" dirty="0">
                <a:solidFill>
                  <a:srgbClr val="3F3F42"/>
                </a:solidFill>
                <a:effectLst/>
                <a:latin typeface="ReithSans"/>
              </a:rPr>
              <a:t>SAT tests were abolished</a:t>
            </a:r>
            <a:r>
              <a:rPr lang="en-GB" sz="1400" b="0" i="0" u="none" strike="noStrike" dirty="0">
                <a:solidFill>
                  <a:srgbClr val="3F3F42"/>
                </a:solidFill>
                <a:effectLst/>
                <a:latin typeface="ReithSans"/>
              </a:rPr>
              <a:t>, as were </a:t>
            </a:r>
            <a:r>
              <a:rPr lang="en-GB" sz="1400" b="1" i="0" u="none" strike="noStrike" dirty="0">
                <a:solidFill>
                  <a:srgbClr val="3F3F42"/>
                </a:solidFill>
                <a:effectLst/>
                <a:latin typeface="ReithSans"/>
              </a:rPr>
              <a:t>school league tables</a:t>
            </a:r>
          </a:p>
          <a:p>
            <a:r>
              <a:rPr lang="en-GB" sz="1400" b="1" dirty="0">
                <a:solidFill>
                  <a:srgbClr val="3F3F42"/>
                </a:solidFill>
                <a:latin typeface="ReithSans"/>
              </a:rPr>
              <a:t>2007</a:t>
            </a:r>
            <a:r>
              <a:rPr lang="en-GB" sz="1400" dirty="0">
                <a:solidFill>
                  <a:srgbClr val="3F3F42"/>
                </a:solidFill>
                <a:latin typeface="ReithSans"/>
              </a:rPr>
              <a:t> – Introduction of the </a:t>
            </a:r>
            <a:r>
              <a:rPr lang="en-GB" sz="1400" b="1" dirty="0">
                <a:solidFill>
                  <a:srgbClr val="3F3F42"/>
                </a:solidFill>
                <a:latin typeface="ReithSans"/>
              </a:rPr>
              <a:t>Welsh Baccalaureate</a:t>
            </a:r>
            <a:r>
              <a:rPr lang="en-GB" sz="1400" dirty="0">
                <a:solidFill>
                  <a:srgbClr val="3F3F42"/>
                </a:solidFill>
                <a:latin typeface="ReithSans"/>
              </a:rPr>
              <a:t> qualification to provide teenagers with a broader post-16 education. </a:t>
            </a:r>
            <a:r>
              <a:rPr lang="en-GB" sz="1400" b="0" i="0" u="none" strike="noStrike" dirty="0">
                <a:solidFill>
                  <a:srgbClr val="3F3F42"/>
                </a:solidFill>
                <a:effectLst/>
                <a:latin typeface="ReithSans"/>
              </a:rPr>
              <a:t>As well as core subjects, such as maths and languages, students also get a chance to take part in work experience and voluntary placements.</a:t>
            </a:r>
            <a:endParaRPr lang="en-GB" sz="1400" dirty="0">
              <a:solidFill>
                <a:srgbClr val="3F3F42"/>
              </a:solidFill>
              <a:latin typeface="ReithSans"/>
            </a:endParaRPr>
          </a:p>
          <a:p>
            <a:r>
              <a:rPr lang="en-GB" sz="1400" b="1" dirty="0">
                <a:solidFill>
                  <a:srgbClr val="3F3F42"/>
                </a:solidFill>
                <a:latin typeface="ReithSans"/>
              </a:rPr>
              <a:t>2008</a:t>
            </a:r>
            <a:r>
              <a:rPr lang="en-GB" sz="1400" dirty="0">
                <a:solidFill>
                  <a:srgbClr val="3F3F42"/>
                </a:solidFill>
                <a:latin typeface="ReithSans"/>
              </a:rPr>
              <a:t> – Introduction of the </a:t>
            </a:r>
            <a:r>
              <a:rPr lang="en-GB" sz="1400" b="1" dirty="0">
                <a:solidFill>
                  <a:srgbClr val="3F3F42"/>
                </a:solidFill>
                <a:latin typeface="ReithSans"/>
              </a:rPr>
              <a:t>Foundation Phase Framework</a:t>
            </a:r>
          </a:p>
          <a:p>
            <a:r>
              <a:rPr lang="en-GB" sz="1400" b="1" dirty="0">
                <a:solidFill>
                  <a:srgbClr val="3F3F42"/>
                </a:solidFill>
                <a:latin typeface="ReithSans"/>
              </a:rPr>
              <a:t>New Curriculum for Wales </a:t>
            </a:r>
            <a:r>
              <a:rPr lang="en-GB" sz="1400" dirty="0">
                <a:solidFill>
                  <a:srgbClr val="3F3F42"/>
                </a:solidFill>
                <a:latin typeface="ReithSans"/>
              </a:rPr>
              <a:t>statutory from 2022</a:t>
            </a:r>
          </a:p>
          <a:p>
            <a:r>
              <a:rPr lang="en-GB" sz="1400" b="1" dirty="0">
                <a:solidFill>
                  <a:srgbClr val="3F3F42"/>
                </a:solidFill>
                <a:latin typeface="ReithSans"/>
              </a:rPr>
              <a:t>ALN transformation programme</a:t>
            </a:r>
            <a:endParaRPr lang="en-GB" sz="1400" b="1" dirty="0"/>
          </a:p>
        </p:txBody>
      </p:sp>
      <p:sp>
        <p:nvSpPr>
          <p:cNvPr id="4" name="Content Placeholder 2">
            <a:extLst>
              <a:ext uri="{FF2B5EF4-FFF2-40B4-BE49-F238E27FC236}">
                <a16:creationId xmlns:a16="http://schemas.microsoft.com/office/drawing/2014/main" id="{68E2D895-8B88-410C-8CAC-1DFC0563A821}"/>
              </a:ext>
            </a:extLst>
          </p:cNvPr>
          <p:cNvSpPr txBox="1">
            <a:spLocks/>
          </p:cNvSpPr>
          <p:nvPr/>
        </p:nvSpPr>
        <p:spPr>
          <a:xfrm>
            <a:off x="467544" y="2060848"/>
            <a:ext cx="3785624" cy="4069432"/>
          </a:xfrm>
          <a:prstGeom prst="rect">
            <a:avLst/>
          </a:prstGeom>
        </p:spPr>
        <p:txBody>
          <a:bodyPr>
            <a:normAutofit fontScale="47500" lnSpcReduction="2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en-GB" dirty="0" err="1">
                <a:solidFill>
                  <a:srgbClr val="3F3F42"/>
                </a:solidFill>
                <a:latin typeface="ReithSans"/>
              </a:rPr>
              <a:t>Gallai</a:t>
            </a:r>
            <a:r>
              <a:rPr lang="en-GB" dirty="0">
                <a:solidFill>
                  <a:srgbClr val="3F3F42"/>
                </a:solidFill>
                <a:latin typeface="ReithSans"/>
              </a:rPr>
              <a:t> Cymru </a:t>
            </a:r>
            <a:r>
              <a:rPr lang="en-GB" dirty="0" err="1">
                <a:solidFill>
                  <a:srgbClr val="3F3F42"/>
                </a:solidFill>
                <a:latin typeface="ReithSans"/>
              </a:rPr>
              <a:t>fynd</a:t>
            </a:r>
            <a:r>
              <a:rPr lang="en-GB" dirty="0">
                <a:solidFill>
                  <a:srgbClr val="3F3F42"/>
                </a:solidFill>
                <a:latin typeface="ReithSans"/>
              </a:rPr>
              <a:t> </a:t>
            </a:r>
            <a:r>
              <a:rPr lang="en-GB" dirty="0" err="1">
                <a:solidFill>
                  <a:srgbClr val="3F3F42"/>
                </a:solidFill>
                <a:latin typeface="ReithSans"/>
              </a:rPr>
              <a:t>ei</a:t>
            </a:r>
            <a:r>
              <a:rPr lang="en-GB" dirty="0">
                <a:solidFill>
                  <a:srgbClr val="3F3F42"/>
                </a:solidFill>
                <a:latin typeface="ReithSans"/>
              </a:rPr>
              <a:t> </a:t>
            </a:r>
            <a:r>
              <a:rPr lang="en-GB" dirty="0" err="1">
                <a:solidFill>
                  <a:srgbClr val="3F3F42"/>
                </a:solidFill>
                <a:latin typeface="ReithSans"/>
              </a:rPr>
              <a:t>ffordd</a:t>
            </a:r>
            <a:r>
              <a:rPr lang="en-GB" dirty="0">
                <a:solidFill>
                  <a:srgbClr val="3F3F42"/>
                </a:solidFill>
                <a:latin typeface="ReithSans"/>
              </a:rPr>
              <a:t> </a:t>
            </a:r>
            <a:r>
              <a:rPr lang="en-GB" dirty="0" err="1">
                <a:solidFill>
                  <a:srgbClr val="3F3F42"/>
                </a:solidFill>
                <a:latin typeface="ReithSans"/>
              </a:rPr>
              <a:t>ei</a:t>
            </a:r>
            <a:r>
              <a:rPr lang="en-GB" dirty="0">
                <a:solidFill>
                  <a:srgbClr val="3F3F42"/>
                </a:solidFill>
                <a:latin typeface="ReithSans"/>
              </a:rPr>
              <a:t> </a:t>
            </a:r>
            <a:r>
              <a:rPr lang="en-GB" dirty="0" err="1">
                <a:solidFill>
                  <a:srgbClr val="3F3F42"/>
                </a:solidFill>
                <a:latin typeface="ReithSans"/>
              </a:rPr>
              <a:t>hun</a:t>
            </a:r>
            <a:r>
              <a:rPr lang="en-GB" dirty="0">
                <a:solidFill>
                  <a:srgbClr val="3F3F42"/>
                </a:solidFill>
                <a:latin typeface="ReithSans"/>
              </a:rPr>
              <a:t> a </a:t>
            </a:r>
            <a:r>
              <a:rPr lang="en-GB" dirty="0" err="1">
                <a:solidFill>
                  <a:srgbClr val="3F3F42"/>
                </a:solidFill>
                <a:latin typeface="ReithSans"/>
              </a:rPr>
              <a:t>chreu</a:t>
            </a:r>
            <a:r>
              <a:rPr lang="en-GB" dirty="0">
                <a:solidFill>
                  <a:srgbClr val="3F3F42"/>
                </a:solidFill>
                <a:latin typeface="ReithSans"/>
              </a:rPr>
              <a:t> </a:t>
            </a:r>
            <a:r>
              <a:rPr lang="en-GB" dirty="0" err="1">
                <a:solidFill>
                  <a:srgbClr val="3F3F42"/>
                </a:solidFill>
                <a:latin typeface="ReithSans"/>
              </a:rPr>
              <a:t>ei</a:t>
            </a:r>
            <a:r>
              <a:rPr lang="en-GB" dirty="0">
                <a:solidFill>
                  <a:srgbClr val="3F3F42"/>
                </a:solidFill>
                <a:latin typeface="ReithSans"/>
              </a:rPr>
              <a:t> </a:t>
            </a:r>
            <a:r>
              <a:rPr lang="en-GB" b="1" dirty="0">
                <a:solidFill>
                  <a:srgbClr val="3F3F42"/>
                </a:solidFill>
                <a:latin typeface="ReithSans"/>
              </a:rPr>
              <a:t>system </a:t>
            </a:r>
            <a:r>
              <a:rPr lang="en-GB" b="1" dirty="0" err="1">
                <a:solidFill>
                  <a:srgbClr val="3F3F42"/>
                </a:solidFill>
                <a:latin typeface="ReithSans"/>
              </a:rPr>
              <a:t>addysg</a:t>
            </a:r>
            <a:r>
              <a:rPr lang="en-GB" b="1" dirty="0">
                <a:solidFill>
                  <a:srgbClr val="3F3F42"/>
                </a:solidFill>
                <a:latin typeface="ReithSans"/>
              </a:rPr>
              <a:t> </a:t>
            </a:r>
            <a:r>
              <a:rPr lang="en-GB" b="1" dirty="0" err="1">
                <a:solidFill>
                  <a:srgbClr val="3F3F42"/>
                </a:solidFill>
                <a:latin typeface="ReithSans"/>
              </a:rPr>
              <a:t>unigryw</a:t>
            </a:r>
            <a:r>
              <a:rPr lang="en-GB" dirty="0">
                <a:solidFill>
                  <a:srgbClr val="3F3F42"/>
                </a:solidFill>
                <a:latin typeface="ReithSans"/>
              </a:rPr>
              <a:t> </a:t>
            </a:r>
            <a:r>
              <a:rPr lang="en-GB" dirty="0" err="1">
                <a:solidFill>
                  <a:srgbClr val="3F3F42"/>
                </a:solidFill>
                <a:latin typeface="ReithSans"/>
              </a:rPr>
              <a:t>ei</a:t>
            </a:r>
            <a:r>
              <a:rPr lang="en-GB" dirty="0">
                <a:solidFill>
                  <a:srgbClr val="3F3F42"/>
                </a:solidFill>
                <a:latin typeface="ReithSans"/>
              </a:rPr>
              <a:t> </a:t>
            </a:r>
            <a:r>
              <a:rPr lang="en-GB" dirty="0" err="1">
                <a:solidFill>
                  <a:srgbClr val="3F3F42"/>
                </a:solidFill>
                <a:latin typeface="ReithSans"/>
              </a:rPr>
              <a:t>hun</a:t>
            </a:r>
            <a:r>
              <a:rPr lang="en-GB" dirty="0">
                <a:solidFill>
                  <a:srgbClr val="3F3F42"/>
                </a:solidFill>
                <a:latin typeface="ReithSans"/>
              </a:rPr>
              <a:t>, </a:t>
            </a:r>
            <a:r>
              <a:rPr lang="en-GB" dirty="0" err="1">
                <a:solidFill>
                  <a:srgbClr val="3F3F42"/>
                </a:solidFill>
                <a:latin typeface="ReithSans"/>
              </a:rPr>
              <a:t>yn</a:t>
            </a:r>
            <a:r>
              <a:rPr lang="en-GB" dirty="0">
                <a:solidFill>
                  <a:srgbClr val="3F3F42"/>
                </a:solidFill>
                <a:latin typeface="ReithSans"/>
              </a:rPr>
              <a:t> </a:t>
            </a:r>
            <a:r>
              <a:rPr lang="en-GB" dirty="0" err="1">
                <a:solidFill>
                  <a:srgbClr val="3F3F42"/>
                </a:solidFill>
                <a:latin typeface="ReithSans"/>
              </a:rPr>
              <a:t>hytrach</a:t>
            </a:r>
            <a:r>
              <a:rPr lang="en-GB" dirty="0">
                <a:solidFill>
                  <a:srgbClr val="3F3F42"/>
                </a:solidFill>
                <a:latin typeface="ReithSans"/>
              </a:rPr>
              <a:t> </a:t>
            </a:r>
            <a:r>
              <a:rPr lang="en-GB" dirty="0" err="1">
                <a:solidFill>
                  <a:srgbClr val="3F3F42"/>
                </a:solidFill>
                <a:latin typeface="ReithSans"/>
              </a:rPr>
              <a:t>na</a:t>
            </a:r>
            <a:r>
              <a:rPr lang="en-GB" dirty="0">
                <a:solidFill>
                  <a:srgbClr val="3F3F42"/>
                </a:solidFill>
                <a:latin typeface="ReithSans"/>
              </a:rPr>
              <a:t> bod </a:t>
            </a:r>
            <a:r>
              <a:rPr lang="en-GB" dirty="0" err="1">
                <a:solidFill>
                  <a:srgbClr val="3F3F42"/>
                </a:solidFill>
                <a:latin typeface="ReithSans"/>
              </a:rPr>
              <a:t>yn</a:t>
            </a:r>
            <a:r>
              <a:rPr lang="en-GB" dirty="0">
                <a:solidFill>
                  <a:srgbClr val="3F3F42"/>
                </a:solidFill>
                <a:latin typeface="ReithSans"/>
              </a:rPr>
              <a:t> </a:t>
            </a:r>
            <a:r>
              <a:rPr lang="en-GB" dirty="0" err="1">
                <a:solidFill>
                  <a:srgbClr val="3F3F42"/>
                </a:solidFill>
                <a:latin typeface="ReithSans"/>
              </a:rPr>
              <a:t>estyniad</a:t>
            </a:r>
            <a:r>
              <a:rPr lang="en-GB" dirty="0">
                <a:solidFill>
                  <a:srgbClr val="3F3F42"/>
                </a:solidFill>
                <a:latin typeface="ReithSans"/>
              </a:rPr>
              <a:t> </a:t>
            </a:r>
            <a:r>
              <a:rPr lang="en-GB" dirty="0" err="1">
                <a:solidFill>
                  <a:srgbClr val="3F3F42"/>
                </a:solidFill>
                <a:latin typeface="ReithSans"/>
              </a:rPr>
              <a:t>i'r</a:t>
            </a:r>
            <a:r>
              <a:rPr lang="en-GB" dirty="0">
                <a:solidFill>
                  <a:srgbClr val="3F3F42"/>
                </a:solidFill>
                <a:latin typeface="ReithSans"/>
              </a:rPr>
              <a:t> system </a:t>
            </a:r>
            <a:r>
              <a:rPr lang="en-GB" dirty="0" err="1">
                <a:solidFill>
                  <a:srgbClr val="3F3F42"/>
                </a:solidFill>
                <a:latin typeface="ReithSans"/>
              </a:rPr>
              <a:t>yn</a:t>
            </a:r>
            <a:r>
              <a:rPr lang="en-GB" dirty="0">
                <a:solidFill>
                  <a:srgbClr val="3F3F42"/>
                </a:solidFill>
                <a:latin typeface="ReithSans"/>
              </a:rPr>
              <a:t> </a:t>
            </a:r>
            <a:r>
              <a:rPr lang="en-GB" dirty="0" err="1">
                <a:solidFill>
                  <a:srgbClr val="3F3F42"/>
                </a:solidFill>
                <a:latin typeface="ReithSans"/>
              </a:rPr>
              <a:t>Lloegr</a:t>
            </a:r>
            <a:r>
              <a:rPr lang="en-GB" dirty="0">
                <a:solidFill>
                  <a:srgbClr val="3F3F42"/>
                </a:solidFill>
                <a:latin typeface="ReithSans"/>
              </a:rPr>
              <a:t>.</a:t>
            </a:r>
          </a:p>
          <a:p>
            <a:r>
              <a:rPr lang="en-GB" dirty="0" err="1">
                <a:solidFill>
                  <a:srgbClr val="3F3F42"/>
                </a:solidFill>
                <a:latin typeface="ReithSans"/>
              </a:rPr>
              <a:t>Yn</a:t>
            </a:r>
            <a:r>
              <a:rPr lang="en-GB" dirty="0">
                <a:solidFill>
                  <a:srgbClr val="3F3F42"/>
                </a:solidFill>
                <a:latin typeface="ReithSans"/>
              </a:rPr>
              <a:t> y </a:t>
            </a:r>
            <a:r>
              <a:rPr lang="en-GB" dirty="0" err="1">
                <a:solidFill>
                  <a:srgbClr val="3F3F42"/>
                </a:solidFill>
                <a:latin typeface="ReithSans"/>
              </a:rPr>
              <a:t>blynyddoedd</a:t>
            </a:r>
            <a:r>
              <a:rPr lang="en-GB" dirty="0">
                <a:solidFill>
                  <a:srgbClr val="3F3F42"/>
                </a:solidFill>
                <a:latin typeface="ReithSans"/>
              </a:rPr>
              <a:t> </a:t>
            </a:r>
            <a:r>
              <a:rPr lang="en-GB" dirty="0" err="1">
                <a:solidFill>
                  <a:srgbClr val="3F3F42"/>
                </a:solidFill>
                <a:latin typeface="ReithSans"/>
              </a:rPr>
              <a:t>cynnar</a:t>
            </a:r>
            <a:r>
              <a:rPr lang="en-GB" dirty="0">
                <a:solidFill>
                  <a:srgbClr val="3F3F42"/>
                </a:solidFill>
                <a:latin typeface="ReithSans"/>
              </a:rPr>
              <a:t> </a:t>
            </a:r>
            <a:r>
              <a:rPr lang="en-GB" dirty="0" err="1">
                <a:solidFill>
                  <a:srgbClr val="3F3F42"/>
                </a:solidFill>
                <a:latin typeface="ReithSans"/>
              </a:rPr>
              <a:t>cafodd</a:t>
            </a:r>
            <a:r>
              <a:rPr lang="en-GB" dirty="0">
                <a:solidFill>
                  <a:srgbClr val="3F3F42"/>
                </a:solidFill>
                <a:latin typeface="ReithSans"/>
              </a:rPr>
              <a:t> </a:t>
            </a:r>
            <a:r>
              <a:rPr lang="en-GB" b="1" dirty="0" err="1">
                <a:solidFill>
                  <a:srgbClr val="3F3F42"/>
                </a:solidFill>
                <a:latin typeface="ReithSans"/>
              </a:rPr>
              <a:t>profion</a:t>
            </a:r>
            <a:r>
              <a:rPr lang="en-GB" b="1" dirty="0">
                <a:solidFill>
                  <a:srgbClr val="3F3F42"/>
                </a:solidFill>
                <a:latin typeface="ReithSans"/>
              </a:rPr>
              <a:t> </a:t>
            </a:r>
            <a:r>
              <a:rPr lang="en-GB" b="1" dirty="0" err="1">
                <a:solidFill>
                  <a:srgbClr val="3F3F42"/>
                </a:solidFill>
                <a:latin typeface="ReithSans"/>
              </a:rPr>
              <a:t>TASau</a:t>
            </a:r>
            <a:r>
              <a:rPr lang="en-GB" b="1" dirty="0">
                <a:solidFill>
                  <a:srgbClr val="3F3F42"/>
                </a:solidFill>
                <a:latin typeface="ReithSans"/>
              </a:rPr>
              <a:t> </a:t>
            </a:r>
            <a:r>
              <a:rPr lang="en-GB" b="1" dirty="0" err="1">
                <a:solidFill>
                  <a:srgbClr val="3F3F42"/>
                </a:solidFill>
                <a:latin typeface="ReithSans"/>
              </a:rPr>
              <a:t>eu</a:t>
            </a:r>
            <a:r>
              <a:rPr lang="en-GB" b="1" dirty="0">
                <a:solidFill>
                  <a:srgbClr val="3F3F42"/>
                </a:solidFill>
                <a:latin typeface="ReithSans"/>
              </a:rPr>
              <a:t> </a:t>
            </a:r>
            <a:r>
              <a:rPr lang="en-GB" b="1" dirty="0" err="1">
                <a:solidFill>
                  <a:srgbClr val="3F3F42"/>
                </a:solidFill>
                <a:latin typeface="ReithSans"/>
              </a:rPr>
              <a:t>dileu</a:t>
            </a:r>
            <a:r>
              <a:rPr lang="en-GB" dirty="0">
                <a:solidFill>
                  <a:srgbClr val="3F3F42"/>
                </a:solidFill>
                <a:latin typeface="ReithSans"/>
              </a:rPr>
              <a:t>, </a:t>
            </a:r>
            <a:r>
              <a:rPr lang="en-GB" dirty="0" err="1">
                <a:solidFill>
                  <a:srgbClr val="3F3F42"/>
                </a:solidFill>
                <a:latin typeface="ReithSans"/>
              </a:rPr>
              <a:t>yn</a:t>
            </a:r>
            <a:r>
              <a:rPr lang="en-GB" dirty="0">
                <a:solidFill>
                  <a:srgbClr val="3F3F42"/>
                </a:solidFill>
                <a:latin typeface="ReithSans"/>
              </a:rPr>
              <a:t> </a:t>
            </a:r>
            <a:r>
              <a:rPr lang="en-GB" dirty="0" err="1">
                <a:solidFill>
                  <a:srgbClr val="3F3F42"/>
                </a:solidFill>
                <a:latin typeface="ReithSans"/>
              </a:rPr>
              <a:t>ogystal</a:t>
            </a:r>
            <a:r>
              <a:rPr lang="en-GB" dirty="0">
                <a:solidFill>
                  <a:srgbClr val="3F3F42"/>
                </a:solidFill>
                <a:latin typeface="ReithSans"/>
              </a:rPr>
              <a:t> â </a:t>
            </a:r>
            <a:r>
              <a:rPr lang="en-GB" b="1" dirty="0" err="1">
                <a:latin typeface="ReithSans"/>
              </a:rPr>
              <a:t>thablau</a:t>
            </a:r>
            <a:r>
              <a:rPr lang="en-GB" b="1" dirty="0">
                <a:latin typeface="ReithSans"/>
              </a:rPr>
              <a:t> </a:t>
            </a:r>
            <a:r>
              <a:rPr lang="en-GB" b="1" dirty="0" err="1">
                <a:latin typeface="ReithSans"/>
              </a:rPr>
              <a:t>cynghrair</a:t>
            </a:r>
            <a:r>
              <a:rPr lang="en-GB" b="1" dirty="0">
                <a:latin typeface="ReithSans"/>
              </a:rPr>
              <a:t> </a:t>
            </a:r>
            <a:r>
              <a:rPr lang="en-GB" b="1" dirty="0" err="1">
                <a:latin typeface="ReithSans"/>
              </a:rPr>
              <a:t>ysgolion</a:t>
            </a:r>
            <a:endParaRPr lang="en-GB" b="1" dirty="0">
              <a:latin typeface="ReithSans"/>
            </a:endParaRPr>
          </a:p>
          <a:p>
            <a:r>
              <a:rPr lang="en-GB" b="1" dirty="0">
                <a:solidFill>
                  <a:srgbClr val="3F3F42"/>
                </a:solidFill>
                <a:latin typeface="ReithSans"/>
              </a:rPr>
              <a:t>2007</a:t>
            </a:r>
            <a:r>
              <a:rPr lang="en-GB" dirty="0">
                <a:solidFill>
                  <a:srgbClr val="3F3F42"/>
                </a:solidFill>
                <a:latin typeface="ReithSans"/>
              </a:rPr>
              <a:t> – </a:t>
            </a:r>
            <a:r>
              <a:rPr lang="en-GB" dirty="0" err="1">
                <a:solidFill>
                  <a:srgbClr val="3F3F42"/>
                </a:solidFill>
                <a:latin typeface="ReithSans"/>
              </a:rPr>
              <a:t>Cyflwyno</a:t>
            </a:r>
            <a:r>
              <a:rPr lang="en-GB" dirty="0">
                <a:solidFill>
                  <a:srgbClr val="3F3F42"/>
                </a:solidFill>
                <a:latin typeface="ReithSans"/>
              </a:rPr>
              <a:t> </a:t>
            </a:r>
            <a:r>
              <a:rPr lang="en-GB" dirty="0" err="1">
                <a:solidFill>
                  <a:srgbClr val="3F3F42"/>
                </a:solidFill>
                <a:latin typeface="ReithSans"/>
              </a:rPr>
              <a:t>cymhwyster</a:t>
            </a:r>
            <a:r>
              <a:rPr lang="en-GB" dirty="0">
                <a:solidFill>
                  <a:srgbClr val="3F3F42"/>
                </a:solidFill>
                <a:latin typeface="ReithSans"/>
              </a:rPr>
              <a:t> </a:t>
            </a:r>
            <a:r>
              <a:rPr lang="en-GB" b="1" dirty="0" err="1">
                <a:solidFill>
                  <a:srgbClr val="3F3F42"/>
                </a:solidFill>
                <a:latin typeface="ReithSans"/>
              </a:rPr>
              <a:t>Bagloriaeth</a:t>
            </a:r>
            <a:r>
              <a:rPr lang="en-GB" b="1" dirty="0">
                <a:solidFill>
                  <a:srgbClr val="3F3F42"/>
                </a:solidFill>
                <a:latin typeface="ReithSans"/>
              </a:rPr>
              <a:t> Cymru </a:t>
            </a:r>
            <a:r>
              <a:rPr lang="en-GB" dirty="0" err="1">
                <a:solidFill>
                  <a:srgbClr val="3F3F42"/>
                </a:solidFill>
                <a:latin typeface="ReithSans"/>
              </a:rPr>
              <a:t>i</a:t>
            </a:r>
            <a:r>
              <a:rPr lang="en-GB" dirty="0">
                <a:solidFill>
                  <a:srgbClr val="3F3F42"/>
                </a:solidFill>
                <a:latin typeface="ReithSans"/>
              </a:rPr>
              <a:t> </a:t>
            </a:r>
            <a:r>
              <a:rPr lang="en-GB" dirty="0" err="1">
                <a:solidFill>
                  <a:srgbClr val="3F3F42"/>
                </a:solidFill>
                <a:latin typeface="ReithSans"/>
              </a:rPr>
              <a:t>ddarparu</a:t>
            </a:r>
            <a:r>
              <a:rPr lang="en-GB" dirty="0">
                <a:solidFill>
                  <a:srgbClr val="3F3F42"/>
                </a:solidFill>
                <a:latin typeface="ReithSans"/>
              </a:rPr>
              <a:t> </a:t>
            </a:r>
            <a:r>
              <a:rPr lang="en-GB" dirty="0" err="1">
                <a:solidFill>
                  <a:srgbClr val="3F3F42"/>
                </a:solidFill>
                <a:latin typeface="ReithSans"/>
              </a:rPr>
              <a:t>addysg</a:t>
            </a:r>
            <a:r>
              <a:rPr lang="en-GB" dirty="0">
                <a:solidFill>
                  <a:srgbClr val="3F3F42"/>
                </a:solidFill>
                <a:latin typeface="ReithSans"/>
              </a:rPr>
              <a:t> ôl-16 </a:t>
            </a:r>
            <a:r>
              <a:rPr lang="en-GB" dirty="0" err="1">
                <a:solidFill>
                  <a:srgbClr val="3F3F42"/>
                </a:solidFill>
                <a:latin typeface="ReithSans"/>
              </a:rPr>
              <a:t>ehangach</a:t>
            </a:r>
            <a:r>
              <a:rPr lang="en-GB" dirty="0">
                <a:solidFill>
                  <a:srgbClr val="3F3F42"/>
                </a:solidFill>
                <a:latin typeface="ReithSans"/>
              </a:rPr>
              <a:t> </a:t>
            </a:r>
            <a:r>
              <a:rPr lang="en-GB" dirty="0" err="1">
                <a:solidFill>
                  <a:srgbClr val="3F3F42"/>
                </a:solidFill>
                <a:latin typeface="ReithSans"/>
              </a:rPr>
              <a:t>i</a:t>
            </a:r>
            <a:r>
              <a:rPr lang="en-GB" dirty="0">
                <a:solidFill>
                  <a:srgbClr val="3F3F42"/>
                </a:solidFill>
                <a:latin typeface="ReithSans"/>
              </a:rPr>
              <a:t> </a:t>
            </a:r>
            <a:r>
              <a:rPr lang="en-GB" dirty="0" err="1">
                <a:solidFill>
                  <a:srgbClr val="3F3F42"/>
                </a:solidFill>
                <a:latin typeface="ReithSans"/>
              </a:rPr>
              <a:t>bobl</a:t>
            </a:r>
            <a:r>
              <a:rPr lang="en-GB" dirty="0">
                <a:solidFill>
                  <a:srgbClr val="3F3F42"/>
                </a:solidFill>
                <a:latin typeface="ReithSans"/>
              </a:rPr>
              <a:t> </a:t>
            </a:r>
            <a:r>
              <a:rPr lang="en-GB" dirty="0" err="1">
                <a:solidFill>
                  <a:srgbClr val="3F3F42"/>
                </a:solidFill>
                <a:latin typeface="ReithSans"/>
              </a:rPr>
              <a:t>ifanc</a:t>
            </a:r>
            <a:r>
              <a:rPr lang="en-GB" dirty="0">
                <a:solidFill>
                  <a:srgbClr val="3F3F42"/>
                </a:solidFill>
                <a:latin typeface="ReithSans"/>
              </a:rPr>
              <a:t> </a:t>
            </a:r>
            <a:r>
              <a:rPr lang="en-GB" dirty="0" err="1">
                <a:solidFill>
                  <a:srgbClr val="3F3F42"/>
                </a:solidFill>
                <a:latin typeface="ReithSans"/>
              </a:rPr>
              <a:t>yn</a:t>
            </a:r>
            <a:r>
              <a:rPr lang="en-GB" dirty="0">
                <a:solidFill>
                  <a:srgbClr val="3F3F42"/>
                </a:solidFill>
                <a:latin typeface="ReithSans"/>
              </a:rPr>
              <a:t> </a:t>
            </a:r>
            <a:r>
              <a:rPr lang="en-GB" dirty="0" err="1">
                <a:solidFill>
                  <a:srgbClr val="3F3F42"/>
                </a:solidFill>
                <a:latin typeface="ReithSans"/>
              </a:rPr>
              <a:t>eu</a:t>
            </a:r>
            <a:r>
              <a:rPr lang="en-GB" dirty="0">
                <a:solidFill>
                  <a:srgbClr val="3F3F42"/>
                </a:solidFill>
                <a:latin typeface="ReithSans"/>
              </a:rPr>
              <a:t> </a:t>
            </a:r>
            <a:r>
              <a:rPr lang="en-GB" dirty="0" err="1">
                <a:solidFill>
                  <a:srgbClr val="3F3F42"/>
                </a:solidFill>
                <a:latin typeface="ReithSans"/>
              </a:rPr>
              <a:t>harddegau</a:t>
            </a:r>
            <a:r>
              <a:rPr lang="en-GB" dirty="0">
                <a:solidFill>
                  <a:srgbClr val="3F3F42"/>
                </a:solidFill>
                <a:latin typeface="ReithSans"/>
              </a:rPr>
              <a:t>. </a:t>
            </a:r>
            <a:r>
              <a:rPr lang="en-GB" dirty="0" err="1">
                <a:solidFill>
                  <a:srgbClr val="3F3F42"/>
                </a:solidFill>
                <a:latin typeface="ReithSans"/>
              </a:rPr>
              <a:t>Yn</a:t>
            </a:r>
            <a:r>
              <a:rPr lang="en-GB" dirty="0">
                <a:solidFill>
                  <a:srgbClr val="3F3F42"/>
                </a:solidFill>
                <a:latin typeface="ReithSans"/>
              </a:rPr>
              <a:t> </a:t>
            </a:r>
            <a:r>
              <a:rPr lang="en-GB" dirty="0" err="1">
                <a:solidFill>
                  <a:srgbClr val="3F3F42"/>
                </a:solidFill>
                <a:latin typeface="ReithSans"/>
              </a:rPr>
              <a:t>ogystal</a:t>
            </a:r>
            <a:r>
              <a:rPr lang="en-GB" dirty="0">
                <a:solidFill>
                  <a:srgbClr val="3F3F42"/>
                </a:solidFill>
                <a:latin typeface="ReithSans"/>
              </a:rPr>
              <a:t> â </a:t>
            </a:r>
            <a:r>
              <a:rPr lang="en-GB" dirty="0" err="1">
                <a:solidFill>
                  <a:srgbClr val="3F3F42"/>
                </a:solidFill>
                <a:latin typeface="ReithSans"/>
              </a:rPr>
              <a:t>phynciau</a:t>
            </a:r>
            <a:r>
              <a:rPr lang="en-GB" dirty="0">
                <a:solidFill>
                  <a:srgbClr val="3F3F42"/>
                </a:solidFill>
                <a:latin typeface="ReithSans"/>
              </a:rPr>
              <a:t> </a:t>
            </a:r>
            <a:r>
              <a:rPr lang="en-GB" dirty="0" err="1">
                <a:solidFill>
                  <a:srgbClr val="3F3F42"/>
                </a:solidFill>
                <a:latin typeface="ReithSans"/>
              </a:rPr>
              <a:t>craidd</a:t>
            </a:r>
            <a:r>
              <a:rPr lang="en-GB" dirty="0">
                <a:solidFill>
                  <a:srgbClr val="3F3F42"/>
                </a:solidFill>
                <a:latin typeface="ReithSans"/>
              </a:rPr>
              <a:t>, </a:t>
            </a:r>
            <a:r>
              <a:rPr lang="en-GB" dirty="0" err="1">
                <a:solidFill>
                  <a:srgbClr val="3F3F42"/>
                </a:solidFill>
                <a:latin typeface="ReithSans"/>
              </a:rPr>
              <a:t>megis</a:t>
            </a:r>
            <a:r>
              <a:rPr lang="en-GB" dirty="0">
                <a:solidFill>
                  <a:srgbClr val="3F3F42"/>
                </a:solidFill>
                <a:latin typeface="ReithSans"/>
              </a:rPr>
              <a:t> </a:t>
            </a:r>
            <a:r>
              <a:rPr lang="en-GB" dirty="0" err="1">
                <a:solidFill>
                  <a:srgbClr val="3F3F42"/>
                </a:solidFill>
                <a:latin typeface="ReithSans"/>
              </a:rPr>
              <a:t>mathemateg</a:t>
            </a:r>
            <a:r>
              <a:rPr lang="en-GB" dirty="0">
                <a:solidFill>
                  <a:srgbClr val="3F3F42"/>
                </a:solidFill>
                <a:latin typeface="ReithSans"/>
              </a:rPr>
              <a:t> ac </a:t>
            </a:r>
            <a:r>
              <a:rPr lang="en-GB" dirty="0" err="1">
                <a:solidFill>
                  <a:srgbClr val="3F3F42"/>
                </a:solidFill>
                <a:latin typeface="ReithSans"/>
              </a:rPr>
              <a:t>ieithoedd</a:t>
            </a:r>
            <a:r>
              <a:rPr lang="en-GB" dirty="0">
                <a:solidFill>
                  <a:srgbClr val="3F3F42"/>
                </a:solidFill>
                <a:latin typeface="ReithSans"/>
              </a:rPr>
              <a:t>, </a:t>
            </a:r>
            <a:r>
              <a:rPr lang="en-GB" dirty="0" err="1">
                <a:solidFill>
                  <a:srgbClr val="3F3F42"/>
                </a:solidFill>
                <a:latin typeface="ReithSans"/>
              </a:rPr>
              <a:t>mae</a:t>
            </a:r>
            <a:r>
              <a:rPr lang="en-GB" dirty="0">
                <a:solidFill>
                  <a:srgbClr val="3F3F42"/>
                </a:solidFill>
                <a:latin typeface="ReithSans"/>
              </a:rPr>
              <a:t> </a:t>
            </a:r>
            <a:r>
              <a:rPr lang="en-GB" dirty="0" err="1">
                <a:solidFill>
                  <a:srgbClr val="3F3F42"/>
                </a:solidFill>
                <a:latin typeface="ReithSans"/>
              </a:rPr>
              <a:t>myfyrwyr</a:t>
            </a:r>
            <a:r>
              <a:rPr lang="en-GB" dirty="0">
                <a:solidFill>
                  <a:srgbClr val="3F3F42"/>
                </a:solidFill>
                <a:latin typeface="ReithSans"/>
              </a:rPr>
              <a:t> </a:t>
            </a:r>
            <a:r>
              <a:rPr lang="en-GB" dirty="0" err="1">
                <a:solidFill>
                  <a:srgbClr val="3F3F42"/>
                </a:solidFill>
                <a:latin typeface="ReithSans"/>
              </a:rPr>
              <a:t>hefyd</a:t>
            </a:r>
            <a:r>
              <a:rPr lang="en-GB" dirty="0">
                <a:solidFill>
                  <a:srgbClr val="3F3F42"/>
                </a:solidFill>
                <a:latin typeface="ReithSans"/>
              </a:rPr>
              <a:t> </a:t>
            </a:r>
            <a:r>
              <a:rPr lang="en-GB" dirty="0" err="1">
                <a:solidFill>
                  <a:srgbClr val="3F3F42"/>
                </a:solidFill>
                <a:latin typeface="ReithSans"/>
              </a:rPr>
              <a:t>yn</a:t>
            </a:r>
            <a:r>
              <a:rPr lang="en-GB" dirty="0">
                <a:solidFill>
                  <a:srgbClr val="3F3F42"/>
                </a:solidFill>
                <a:latin typeface="ReithSans"/>
              </a:rPr>
              <a:t> </a:t>
            </a:r>
            <a:r>
              <a:rPr lang="en-GB" dirty="0" err="1">
                <a:solidFill>
                  <a:srgbClr val="3F3F42"/>
                </a:solidFill>
                <a:latin typeface="ReithSans"/>
              </a:rPr>
              <a:t>cael</a:t>
            </a:r>
            <a:r>
              <a:rPr lang="en-GB" dirty="0">
                <a:solidFill>
                  <a:srgbClr val="3F3F42"/>
                </a:solidFill>
                <a:latin typeface="ReithSans"/>
              </a:rPr>
              <a:t> </a:t>
            </a:r>
            <a:r>
              <a:rPr lang="en-GB" dirty="0" err="1">
                <a:solidFill>
                  <a:srgbClr val="3F3F42"/>
                </a:solidFill>
                <a:latin typeface="ReithSans"/>
              </a:rPr>
              <a:t>cyfle</a:t>
            </a:r>
            <a:r>
              <a:rPr lang="en-GB" dirty="0">
                <a:solidFill>
                  <a:srgbClr val="3F3F42"/>
                </a:solidFill>
                <a:latin typeface="ReithSans"/>
              </a:rPr>
              <a:t> </a:t>
            </a:r>
            <a:r>
              <a:rPr lang="en-GB" dirty="0" err="1">
                <a:solidFill>
                  <a:srgbClr val="3F3F42"/>
                </a:solidFill>
                <a:latin typeface="ReithSans"/>
              </a:rPr>
              <a:t>i</a:t>
            </a:r>
            <a:r>
              <a:rPr lang="en-GB" dirty="0">
                <a:solidFill>
                  <a:srgbClr val="3F3F42"/>
                </a:solidFill>
                <a:latin typeface="ReithSans"/>
              </a:rPr>
              <a:t> </a:t>
            </a:r>
            <a:r>
              <a:rPr lang="en-GB" dirty="0" err="1">
                <a:solidFill>
                  <a:srgbClr val="3F3F42"/>
                </a:solidFill>
                <a:latin typeface="ReithSans"/>
              </a:rPr>
              <a:t>gymryd</a:t>
            </a:r>
            <a:r>
              <a:rPr lang="en-GB" dirty="0">
                <a:solidFill>
                  <a:srgbClr val="3F3F42"/>
                </a:solidFill>
                <a:latin typeface="ReithSans"/>
              </a:rPr>
              <a:t> </a:t>
            </a:r>
            <a:r>
              <a:rPr lang="en-GB" dirty="0" err="1">
                <a:solidFill>
                  <a:srgbClr val="3F3F42"/>
                </a:solidFill>
                <a:latin typeface="ReithSans"/>
              </a:rPr>
              <a:t>rhan</a:t>
            </a:r>
            <a:r>
              <a:rPr lang="en-GB" dirty="0">
                <a:solidFill>
                  <a:srgbClr val="3F3F42"/>
                </a:solidFill>
                <a:latin typeface="ReithSans"/>
              </a:rPr>
              <a:t> </a:t>
            </a:r>
            <a:r>
              <a:rPr lang="en-GB" dirty="0" err="1">
                <a:solidFill>
                  <a:srgbClr val="3F3F42"/>
                </a:solidFill>
                <a:latin typeface="ReithSans"/>
              </a:rPr>
              <a:t>mewn</a:t>
            </a:r>
            <a:r>
              <a:rPr lang="en-GB" dirty="0">
                <a:solidFill>
                  <a:srgbClr val="3F3F42"/>
                </a:solidFill>
                <a:latin typeface="ReithSans"/>
              </a:rPr>
              <a:t> </a:t>
            </a:r>
            <a:r>
              <a:rPr lang="en-GB" dirty="0" err="1">
                <a:solidFill>
                  <a:srgbClr val="3F3F42"/>
                </a:solidFill>
                <a:latin typeface="ReithSans"/>
              </a:rPr>
              <a:t>profiad</a:t>
            </a:r>
            <a:r>
              <a:rPr lang="en-GB" dirty="0">
                <a:solidFill>
                  <a:srgbClr val="3F3F42"/>
                </a:solidFill>
                <a:latin typeface="ReithSans"/>
              </a:rPr>
              <a:t> </a:t>
            </a:r>
            <a:r>
              <a:rPr lang="en-GB" dirty="0" err="1">
                <a:solidFill>
                  <a:srgbClr val="3F3F42"/>
                </a:solidFill>
                <a:latin typeface="ReithSans"/>
              </a:rPr>
              <a:t>gwaith</a:t>
            </a:r>
            <a:r>
              <a:rPr lang="en-GB" dirty="0">
                <a:solidFill>
                  <a:srgbClr val="3F3F42"/>
                </a:solidFill>
                <a:latin typeface="ReithSans"/>
              </a:rPr>
              <a:t> a </a:t>
            </a:r>
            <a:r>
              <a:rPr lang="en-GB" dirty="0" err="1">
                <a:solidFill>
                  <a:srgbClr val="3F3F42"/>
                </a:solidFill>
                <a:latin typeface="ReithSans"/>
              </a:rPr>
              <a:t>lleoliadau</a:t>
            </a:r>
            <a:r>
              <a:rPr lang="en-GB" dirty="0">
                <a:solidFill>
                  <a:srgbClr val="3F3F42"/>
                </a:solidFill>
                <a:latin typeface="ReithSans"/>
              </a:rPr>
              <a:t> </a:t>
            </a:r>
            <a:r>
              <a:rPr lang="en-GB" dirty="0" err="1">
                <a:solidFill>
                  <a:srgbClr val="3F3F42"/>
                </a:solidFill>
                <a:latin typeface="ReithSans"/>
              </a:rPr>
              <a:t>gwirfoddol</a:t>
            </a:r>
            <a:r>
              <a:rPr lang="en-GB" dirty="0">
                <a:solidFill>
                  <a:srgbClr val="3F3F42"/>
                </a:solidFill>
                <a:latin typeface="ReithSans"/>
              </a:rPr>
              <a:t>.</a:t>
            </a:r>
          </a:p>
          <a:p>
            <a:r>
              <a:rPr lang="en-GB" b="1" dirty="0">
                <a:solidFill>
                  <a:srgbClr val="3F3F42"/>
                </a:solidFill>
                <a:latin typeface="ReithSans"/>
              </a:rPr>
              <a:t>2008</a:t>
            </a:r>
            <a:r>
              <a:rPr lang="en-GB" dirty="0">
                <a:solidFill>
                  <a:srgbClr val="3F3F42"/>
                </a:solidFill>
                <a:latin typeface="ReithSans"/>
              </a:rPr>
              <a:t> – </a:t>
            </a:r>
            <a:r>
              <a:rPr lang="en-GB" dirty="0" err="1">
                <a:solidFill>
                  <a:srgbClr val="3F3F42"/>
                </a:solidFill>
                <a:latin typeface="ReithSans"/>
              </a:rPr>
              <a:t>Cyflwyno</a:t>
            </a:r>
            <a:r>
              <a:rPr lang="en-GB" dirty="0">
                <a:solidFill>
                  <a:srgbClr val="3F3F42"/>
                </a:solidFill>
                <a:latin typeface="ReithSans"/>
              </a:rPr>
              <a:t> </a:t>
            </a:r>
            <a:r>
              <a:rPr lang="en-GB" b="1" dirty="0" err="1">
                <a:solidFill>
                  <a:srgbClr val="3F3F42"/>
                </a:solidFill>
                <a:latin typeface="ReithSans"/>
              </a:rPr>
              <a:t>Fframwaith</a:t>
            </a:r>
            <a:r>
              <a:rPr lang="en-GB" b="1" dirty="0">
                <a:solidFill>
                  <a:srgbClr val="3F3F42"/>
                </a:solidFill>
                <a:latin typeface="ReithSans"/>
              </a:rPr>
              <a:t> y </a:t>
            </a:r>
            <a:r>
              <a:rPr lang="en-GB" b="1" dirty="0" err="1">
                <a:solidFill>
                  <a:srgbClr val="3F3F42"/>
                </a:solidFill>
                <a:latin typeface="ReithSans"/>
              </a:rPr>
              <a:t>Cyfnod</a:t>
            </a:r>
            <a:r>
              <a:rPr lang="en-GB" b="1" dirty="0">
                <a:solidFill>
                  <a:srgbClr val="3F3F42"/>
                </a:solidFill>
                <a:latin typeface="ReithSans"/>
              </a:rPr>
              <a:t> Sylfaen</a:t>
            </a:r>
          </a:p>
          <a:p>
            <a:r>
              <a:rPr lang="en-GB" b="1" dirty="0" err="1">
                <a:solidFill>
                  <a:srgbClr val="3F3F42"/>
                </a:solidFill>
                <a:latin typeface="ReithSans"/>
              </a:rPr>
              <a:t>Cwricwlwm</a:t>
            </a:r>
            <a:r>
              <a:rPr lang="en-GB" b="1" dirty="0">
                <a:solidFill>
                  <a:srgbClr val="3F3F42"/>
                </a:solidFill>
                <a:latin typeface="ReithSans"/>
              </a:rPr>
              <a:t> Newydd </a:t>
            </a:r>
            <a:r>
              <a:rPr lang="en-GB" b="1" dirty="0" err="1">
                <a:solidFill>
                  <a:srgbClr val="3F3F42"/>
                </a:solidFill>
                <a:latin typeface="ReithSans"/>
              </a:rPr>
              <a:t>i</a:t>
            </a:r>
            <a:r>
              <a:rPr lang="en-GB" b="1" dirty="0">
                <a:solidFill>
                  <a:srgbClr val="3F3F42"/>
                </a:solidFill>
                <a:latin typeface="ReithSans"/>
              </a:rPr>
              <a:t> </a:t>
            </a:r>
            <a:r>
              <a:rPr lang="en-GB" b="1" dirty="0" err="1">
                <a:solidFill>
                  <a:srgbClr val="3F3F42"/>
                </a:solidFill>
                <a:latin typeface="ReithSans"/>
              </a:rPr>
              <a:t>Gymru</a:t>
            </a:r>
            <a:r>
              <a:rPr lang="en-GB" b="1" dirty="0">
                <a:solidFill>
                  <a:srgbClr val="3F3F42"/>
                </a:solidFill>
                <a:latin typeface="ReithSans"/>
              </a:rPr>
              <a:t> </a:t>
            </a:r>
            <a:r>
              <a:rPr lang="en-GB" dirty="0" err="1">
                <a:solidFill>
                  <a:srgbClr val="3F3F42"/>
                </a:solidFill>
                <a:latin typeface="ReithSans"/>
              </a:rPr>
              <a:t>yn</a:t>
            </a:r>
            <a:r>
              <a:rPr lang="en-GB" dirty="0">
                <a:solidFill>
                  <a:srgbClr val="3F3F42"/>
                </a:solidFill>
                <a:latin typeface="ReithSans"/>
              </a:rPr>
              <a:t> </a:t>
            </a:r>
            <a:r>
              <a:rPr lang="en-GB" dirty="0" err="1">
                <a:solidFill>
                  <a:srgbClr val="3F3F42"/>
                </a:solidFill>
                <a:latin typeface="ReithSans"/>
              </a:rPr>
              <a:t>statudol</a:t>
            </a:r>
            <a:r>
              <a:rPr lang="en-GB" dirty="0">
                <a:solidFill>
                  <a:srgbClr val="3F3F42"/>
                </a:solidFill>
                <a:latin typeface="ReithSans"/>
              </a:rPr>
              <a:t> o 2022</a:t>
            </a:r>
          </a:p>
          <a:p>
            <a:r>
              <a:rPr lang="en-GB" b="1" dirty="0" err="1">
                <a:solidFill>
                  <a:srgbClr val="3F3F42"/>
                </a:solidFill>
                <a:latin typeface="ReithSans"/>
              </a:rPr>
              <a:t>Rhaglen</a:t>
            </a:r>
            <a:r>
              <a:rPr lang="en-GB" b="1" dirty="0">
                <a:solidFill>
                  <a:srgbClr val="3F3F42"/>
                </a:solidFill>
                <a:latin typeface="ReithSans"/>
              </a:rPr>
              <a:t> </a:t>
            </a:r>
            <a:r>
              <a:rPr lang="en-GB" b="1" dirty="0" err="1">
                <a:solidFill>
                  <a:srgbClr val="3F3F42"/>
                </a:solidFill>
                <a:latin typeface="ReithSans"/>
              </a:rPr>
              <a:t>trawsnewid</a:t>
            </a:r>
            <a:r>
              <a:rPr lang="en-GB" b="1" dirty="0">
                <a:solidFill>
                  <a:srgbClr val="3F3F42"/>
                </a:solidFill>
                <a:latin typeface="ReithSans"/>
              </a:rPr>
              <a:t> ADY</a:t>
            </a:r>
          </a:p>
          <a:p>
            <a:endParaRPr lang="en-GB" dirty="0">
              <a:solidFill>
                <a:srgbClr val="3F3F42"/>
              </a:solidFill>
              <a:latin typeface="ReithSans"/>
            </a:endParaRPr>
          </a:p>
          <a:p>
            <a:endParaRPr lang="en-GB" dirty="0">
              <a:solidFill>
                <a:srgbClr val="3F3F42"/>
              </a:solidFill>
              <a:latin typeface="ReithSans"/>
            </a:endParaRPr>
          </a:p>
          <a:p>
            <a:endParaRPr lang="en-GB" dirty="0">
              <a:solidFill>
                <a:srgbClr val="3F3F42"/>
              </a:solidFill>
              <a:latin typeface="ReithSans"/>
            </a:endParaRPr>
          </a:p>
        </p:txBody>
      </p:sp>
      <p:pic>
        <p:nvPicPr>
          <p:cNvPr id="6" name="Picture 5" descr="Diagram&#10;&#10;Description automatically generated">
            <a:extLst>
              <a:ext uri="{FF2B5EF4-FFF2-40B4-BE49-F238E27FC236}">
                <a16:creationId xmlns:a16="http://schemas.microsoft.com/office/drawing/2014/main" id="{CEB6EB0B-6D45-4A98-A08E-60BDB163830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368848"/>
            <a:ext cx="1340768" cy="1340768"/>
          </a:xfrm>
          <a:prstGeom prst="rect">
            <a:avLst/>
          </a:prstGeom>
        </p:spPr>
      </p:pic>
    </p:spTree>
    <p:extLst>
      <p:ext uri="{BB962C8B-B14F-4D97-AF65-F5344CB8AC3E}">
        <p14:creationId xmlns:p14="http://schemas.microsoft.com/office/powerpoint/2010/main" val="15444660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t>Darllen</a:t>
            </a:r>
            <a:r>
              <a:rPr lang="en-GB" dirty="0"/>
              <a:t> </a:t>
            </a:r>
            <a:r>
              <a:rPr lang="en-GB" dirty="0" err="1"/>
              <a:t>Pellach</a:t>
            </a:r>
            <a:r>
              <a:rPr lang="en-GB" dirty="0"/>
              <a:t>/Further Reading</a:t>
            </a:r>
          </a:p>
        </p:txBody>
      </p:sp>
      <p:sp>
        <p:nvSpPr>
          <p:cNvPr id="3" name="Content Placeholder 2"/>
          <p:cNvSpPr>
            <a:spLocks noGrp="1"/>
          </p:cNvSpPr>
          <p:nvPr>
            <p:ph idx="1"/>
          </p:nvPr>
        </p:nvSpPr>
        <p:spPr>
          <a:xfrm>
            <a:off x="1063007" y="4293096"/>
            <a:ext cx="7498080" cy="4800600"/>
          </a:xfrm>
        </p:spPr>
        <p:txBody>
          <a:bodyPr/>
          <a:lstStyle/>
          <a:p>
            <a:pPr marL="82296" indent="0">
              <a:buNone/>
            </a:pPr>
            <a:r>
              <a:rPr lang="en-GB" dirty="0"/>
              <a:t>Chapter four: A modern history of schooling: Bartlett, S. and Burton, D. (2012) Introduction to Education Studies. London: Sage Publications </a:t>
            </a:r>
          </a:p>
          <a:p>
            <a:endParaRPr lang="en-GB" dirty="0"/>
          </a:p>
        </p:txBody>
      </p:sp>
      <p:pic>
        <p:nvPicPr>
          <p:cNvPr id="5" name="Picture 4" descr="A picture containing shape&#10;&#10;Description automatically generated">
            <a:extLst>
              <a:ext uri="{FF2B5EF4-FFF2-40B4-BE49-F238E27FC236}">
                <a16:creationId xmlns:a16="http://schemas.microsoft.com/office/drawing/2014/main" id="{EC64B96E-3E63-4E91-B931-A69A0B430F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71800" y="2070653"/>
            <a:ext cx="3216399" cy="1608200"/>
          </a:xfrm>
          <a:prstGeom prst="rect">
            <a:avLst/>
          </a:prstGeom>
        </p:spPr>
      </p:pic>
    </p:spTree>
    <p:extLst>
      <p:ext uri="{BB962C8B-B14F-4D97-AF65-F5344CB8AC3E}">
        <p14:creationId xmlns:p14="http://schemas.microsoft.com/office/powerpoint/2010/main" val="2017658169"/>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B93026-B8A4-4FE9-8E48-8009734911E7}" vid="{E43B60F7-EC4F-4A08-AFF5-BDC94162E5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Helena</Template>
  <TotalTime>983</TotalTime>
  <Words>2575</Words>
  <Application>Microsoft Office PowerPoint</Application>
  <PresentationFormat>On-screen Show (4:3)</PresentationFormat>
  <Paragraphs>270</Paragraphs>
  <Slides>17</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ReithSans</vt:lpstr>
      <vt:lpstr>Arial</vt:lpstr>
      <vt:lpstr>Calibri</vt:lpstr>
      <vt:lpstr>Neue Haas Grotesk Text Pro</vt:lpstr>
      <vt:lpstr>Wingdings 2</vt:lpstr>
      <vt:lpstr>Helena</vt:lpstr>
      <vt:lpstr>Astudiaethau Cwricwlwm ac Asesu Curriculum and Assessment Studies</vt:lpstr>
      <vt:lpstr>Meddyliwch / Think…</vt:lpstr>
      <vt:lpstr>Tri maes ffocws ar gyfer Penderfyniadau Cwricwlwm Three focal points for Curriculum Decisions </vt:lpstr>
      <vt:lpstr>Tri maes ffocws ar gyfer Penderfyniadau Cwricwlwm Three focal points for Curriculum Decisions </vt:lpstr>
      <vt:lpstr>Tri maes ffocws ar gyfer Penderfyniadau Cwricwlwm Three focal points for Curriculum Decisions</vt:lpstr>
      <vt:lpstr>Hanes cwricwlwm yn y DU History of the curriculum in UK</vt:lpstr>
      <vt:lpstr>1979 – Trefniadau AALl ar gyfer Cwricwlwm Ysgol 1979 – LEA arrangements for the School Curriculum</vt:lpstr>
      <vt:lpstr>Cynradd/Primary</vt:lpstr>
      <vt:lpstr>Uwchradd/Secondary </vt:lpstr>
      <vt:lpstr>Hanes cwricwlwm Curriculum history</vt:lpstr>
      <vt:lpstr>Y Cwricwlwm Cenedlaethol The National Curriculum </vt:lpstr>
      <vt:lpstr>Deddf Trawsnewid Addysg 1988 Education Reform Act 1988</vt:lpstr>
      <vt:lpstr>Tasg/Task</vt:lpstr>
      <vt:lpstr>Pynciau craidd a sylfaenol Core and foundation subjects</vt:lpstr>
      <vt:lpstr>Y Cwricwlwm Diwygiedig1995 The Revised Curriculum 1995</vt:lpstr>
      <vt:lpstr>Datganoli i Gymru 1999 Devolution for Wales 1999</vt:lpstr>
      <vt:lpstr>Darllen Pellach/Further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Laura Hutchings</dc:creator>
  <cp:lastModifiedBy>Helen A Griffiths</cp:lastModifiedBy>
  <cp:revision>33</cp:revision>
  <dcterms:created xsi:type="dcterms:W3CDTF">2015-09-08T12:35:41Z</dcterms:created>
  <dcterms:modified xsi:type="dcterms:W3CDTF">2026-09-29T17:59:27Z</dcterms:modified>
</cp:coreProperties>
</file>