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32"/>
  </p:notesMasterIdLst>
  <p:sldIdLst>
    <p:sldId id="277" r:id="rId5"/>
    <p:sldId id="281" r:id="rId6"/>
    <p:sldId id="280" r:id="rId7"/>
    <p:sldId id="282" r:id="rId8"/>
    <p:sldId id="284" r:id="rId9"/>
    <p:sldId id="285" r:id="rId10"/>
    <p:sldId id="286" r:id="rId11"/>
    <p:sldId id="279" r:id="rId12"/>
    <p:sldId id="287" r:id="rId13"/>
    <p:sldId id="288" r:id="rId14"/>
    <p:sldId id="289" r:id="rId15"/>
    <p:sldId id="290" r:id="rId16"/>
    <p:sldId id="291" r:id="rId17"/>
    <p:sldId id="292" r:id="rId18"/>
    <p:sldId id="293" r:id="rId19"/>
    <p:sldId id="294" r:id="rId20"/>
    <p:sldId id="295" r:id="rId21"/>
    <p:sldId id="299" r:id="rId22"/>
    <p:sldId id="296" r:id="rId23"/>
    <p:sldId id="300" r:id="rId24"/>
    <p:sldId id="303" r:id="rId25"/>
    <p:sldId id="298" r:id="rId26"/>
    <p:sldId id="301" r:id="rId27"/>
    <p:sldId id="304" r:id="rId28"/>
    <p:sldId id="278" r:id="rId29"/>
    <p:sldId id="297" r:id="rId30"/>
    <p:sldId id="30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59" autoAdjust="0"/>
    <p:restoredTop sz="84230" autoAdjust="0"/>
  </p:normalViewPr>
  <p:slideViewPr>
    <p:cSldViewPr snapToGrid="0">
      <p:cViewPr varScale="1">
        <p:scale>
          <a:sx n="61" d="100"/>
          <a:sy n="61" d="100"/>
        </p:scale>
        <p:origin x="13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11/25/2019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a:t>
            </a:fld>
            <a:endParaRPr lang="en-US" dirty="0"/>
          </a:p>
        </p:txBody>
      </p:sp>
    </p:spTree>
    <p:extLst>
      <p:ext uri="{BB962C8B-B14F-4D97-AF65-F5344CB8AC3E}">
        <p14:creationId xmlns:p14="http://schemas.microsoft.com/office/powerpoint/2010/main" val="2999343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the common relationship principle</a:t>
            </a:r>
          </a:p>
          <a:p>
            <a:r>
              <a:rPr lang="en-GB" dirty="0"/>
              <a:t> “interventions as relational acts” will be critically evaluated. </a:t>
            </a:r>
          </a:p>
          <a:p>
            <a:r>
              <a:rPr lang="en-GB" dirty="0"/>
              <a:t>Which aspect sees more results? The therapeutic relationship/ alliance </a:t>
            </a:r>
          </a:p>
          <a:p>
            <a:r>
              <a:rPr lang="en-GB" dirty="0"/>
              <a:t>or the technique/ modality? Or both?</a:t>
            </a:r>
          </a:p>
        </p:txBody>
      </p:sp>
      <p:sp>
        <p:nvSpPr>
          <p:cNvPr id="4" name="Slide Number Placeholder 3"/>
          <p:cNvSpPr>
            <a:spLocks noGrp="1"/>
          </p:cNvSpPr>
          <p:nvPr>
            <p:ph type="sldNum" sz="quarter" idx="5"/>
          </p:nvPr>
        </p:nvSpPr>
        <p:spPr/>
        <p:txBody>
          <a:bodyPr/>
          <a:lstStyle/>
          <a:p>
            <a:fld id="{9946CEE3-4835-4F73-BA0B-02C09C038718}" type="slidenum">
              <a:rPr lang="en-US" smtClean="0"/>
              <a:t>2</a:t>
            </a:fld>
            <a:endParaRPr lang="en-US" dirty="0"/>
          </a:p>
        </p:txBody>
      </p:sp>
    </p:spTree>
    <p:extLst>
      <p:ext uri="{BB962C8B-B14F-4D97-AF65-F5344CB8AC3E}">
        <p14:creationId xmlns:p14="http://schemas.microsoft.com/office/powerpoint/2010/main" val="2156681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1880’s and 1890’s Sigmund Freud believed that the therapist must </a:t>
            </a:r>
          </a:p>
          <a:p>
            <a:r>
              <a:rPr lang="en-GB" dirty="0"/>
              <a:t>recognize and respond appropriately to transference as it was a significant indication </a:t>
            </a:r>
          </a:p>
          <a:p>
            <a:r>
              <a:rPr lang="en-GB" dirty="0"/>
              <a:t>of the patient’s attitudes, feelings, fears and wishes, which may have been deep rooted. </a:t>
            </a:r>
          </a:p>
          <a:p>
            <a:r>
              <a:rPr lang="en-GB" dirty="0"/>
              <a:t>He however did not always believe that the therapeutic relationship was of such value </a:t>
            </a:r>
          </a:p>
          <a:p>
            <a:r>
              <a:rPr lang="en-GB" dirty="0"/>
              <a:t>as he once believed that psychotherapy was of a “no-nonsense medical stance” (Kahn, 2001, p.5).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3</a:t>
            </a:fld>
            <a:endParaRPr lang="en-US" dirty="0"/>
          </a:p>
        </p:txBody>
      </p:sp>
    </p:spTree>
    <p:extLst>
      <p:ext uri="{BB962C8B-B14F-4D97-AF65-F5344CB8AC3E}">
        <p14:creationId xmlns:p14="http://schemas.microsoft.com/office/powerpoint/2010/main" val="3475133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Judith Green (2010) says “At the heart of any successful counselling </a:t>
            </a:r>
          </a:p>
          <a:p>
            <a:r>
              <a:rPr lang="en-GB" dirty="0"/>
              <a:t>encounter is the quality of the therapeutic relationship”. </a:t>
            </a:r>
          </a:p>
        </p:txBody>
      </p:sp>
      <p:sp>
        <p:nvSpPr>
          <p:cNvPr id="4" name="Slide Number Placeholder 3"/>
          <p:cNvSpPr>
            <a:spLocks noGrp="1"/>
          </p:cNvSpPr>
          <p:nvPr>
            <p:ph type="sldNum" sz="quarter" idx="5"/>
          </p:nvPr>
        </p:nvSpPr>
        <p:spPr/>
        <p:txBody>
          <a:bodyPr/>
          <a:lstStyle/>
          <a:p>
            <a:fld id="{9946CEE3-4835-4F73-BA0B-02C09C038718}" type="slidenum">
              <a:rPr lang="en-US" smtClean="0"/>
              <a:t>4</a:t>
            </a:fld>
            <a:endParaRPr lang="en-US" dirty="0"/>
          </a:p>
        </p:txBody>
      </p:sp>
    </p:spTree>
    <p:extLst>
      <p:ext uri="{BB962C8B-B14F-4D97-AF65-F5344CB8AC3E}">
        <p14:creationId xmlns:p14="http://schemas.microsoft.com/office/powerpoint/2010/main" val="865151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 client to feel safe within a therapeutic space, the physical </a:t>
            </a:r>
          </a:p>
          <a:p>
            <a:r>
              <a:rPr lang="en-GB" dirty="0"/>
              <a:t>environment needs to abide by the general conditions of it </a:t>
            </a:r>
          </a:p>
          <a:p>
            <a:r>
              <a:rPr lang="en-GB" dirty="0"/>
              <a:t>being quiet, safe and has the ability to ensure confidentiality.</a:t>
            </a:r>
          </a:p>
          <a:p>
            <a:r>
              <a:rPr lang="en-GB" dirty="0"/>
              <a:t>Temporal space is the time in which counsellor and client get</a:t>
            </a:r>
          </a:p>
          <a:p>
            <a:r>
              <a:rPr lang="en-GB" dirty="0"/>
              <a:t> together for sessions. This is important as it allows for a space </a:t>
            </a:r>
          </a:p>
          <a:p>
            <a:r>
              <a:rPr lang="en-GB" dirty="0"/>
              <a:t>in time for the therapeutic relationship, the client and their </a:t>
            </a:r>
          </a:p>
          <a:p>
            <a:r>
              <a:rPr lang="en-GB" dirty="0"/>
              <a:t>concerns which are often disregarded in peoples everyday demanding lives. </a:t>
            </a:r>
          </a:p>
          <a:p>
            <a:r>
              <a:rPr lang="en-GB" dirty="0"/>
              <a:t>Being able to provide an emotional space for a client is another </a:t>
            </a:r>
          </a:p>
          <a:p>
            <a:r>
              <a:rPr lang="en-GB" dirty="0"/>
              <a:t>key aspect in creating and sustaining a therapeutic relationship. </a:t>
            </a:r>
          </a:p>
          <a:p>
            <a:r>
              <a:rPr lang="en-GB" dirty="0"/>
              <a:t>When a counsellor is able to provide their undivided attention to </a:t>
            </a:r>
          </a:p>
          <a:p>
            <a:r>
              <a:rPr lang="en-GB" dirty="0"/>
              <a:t>a client, this forms a phenomenon called “holding” whereby the client </a:t>
            </a:r>
          </a:p>
          <a:p>
            <a:r>
              <a:rPr lang="en-GB" dirty="0"/>
              <a:t>feels their emotions are safe and they are fully able to trust the counsellor. </a:t>
            </a:r>
          </a:p>
        </p:txBody>
      </p:sp>
      <p:sp>
        <p:nvSpPr>
          <p:cNvPr id="4" name="Slide Number Placeholder 3"/>
          <p:cNvSpPr>
            <a:spLocks noGrp="1"/>
          </p:cNvSpPr>
          <p:nvPr>
            <p:ph type="sldNum" sz="quarter" idx="5"/>
          </p:nvPr>
        </p:nvSpPr>
        <p:spPr/>
        <p:txBody>
          <a:bodyPr/>
          <a:lstStyle/>
          <a:p>
            <a:fld id="{9946CEE3-4835-4F73-BA0B-02C09C038718}" type="slidenum">
              <a:rPr lang="en-US" smtClean="0"/>
              <a:t>5</a:t>
            </a:fld>
            <a:endParaRPr lang="en-US" dirty="0"/>
          </a:p>
        </p:txBody>
      </p:sp>
    </p:spTree>
    <p:extLst>
      <p:ext uri="{BB962C8B-B14F-4D97-AF65-F5344CB8AC3E}">
        <p14:creationId xmlns:p14="http://schemas.microsoft.com/office/powerpoint/2010/main" val="2417210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counsellor would make themselves available in many aspects </a:t>
            </a:r>
          </a:p>
          <a:p>
            <a:r>
              <a:rPr lang="en-GB" dirty="0"/>
              <a:t>such as intellectually (thinking process), physically </a:t>
            </a:r>
          </a:p>
          <a:p>
            <a:r>
              <a:rPr lang="en-GB" dirty="0"/>
              <a:t>(through presence, eye-contact and body language) and emotionally </a:t>
            </a:r>
          </a:p>
          <a:p>
            <a:r>
              <a:rPr lang="en-GB" dirty="0"/>
              <a:t>(through readiness to listen and receive often painful and distressing information and emotions). </a:t>
            </a:r>
          </a:p>
        </p:txBody>
      </p:sp>
      <p:sp>
        <p:nvSpPr>
          <p:cNvPr id="4" name="Slide Number Placeholder 3"/>
          <p:cNvSpPr>
            <a:spLocks noGrp="1"/>
          </p:cNvSpPr>
          <p:nvPr>
            <p:ph type="sldNum" sz="quarter" idx="5"/>
          </p:nvPr>
        </p:nvSpPr>
        <p:spPr/>
        <p:txBody>
          <a:bodyPr/>
          <a:lstStyle/>
          <a:p>
            <a:fld id="{9946CEE3-4835-4F73-BA0B-02C09C038718}" type="slidenum">
              <a:rPr lang="en-US" smtClean="0"/>
              <a:t>6</a:t>
            </a:fld>
            <a:endParaRPr lang="en-US" dirty="0"/>
          </a:p>
        </p:txBody>
      </p:sp>
    </p:spTree>
    <p:extLst>
      <p:ext uri="{BB962C8B-B14F-4D97-AF65-F5344CB8AC3E}">
        <p14:creationId xmlns:p14="http://schemas.microsoft.com/office/powerpoint/2010/main" val="1377147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way in which a counsellor simply “is” can facilitate the development of the therapeutic alliance. </a:t>
            </a:r>
          </a:p>
          <a:p>
            <a:r>
              <a:rPr lang="en-GB" dirty="0"/>
              <a:t>* Rogers stated: “In counselling, it is the qualities exhibited by the counsellor and experienced by the </a:t>
            </a:r>
          </a:p>
          <a:p>
            <a:r>
              <a:rPr lang="en-GB" dirty="0"/>
              <a:t>client, within the therapeutic relationship, which form the building blocks of that relationship” . </a:t>
            </a:r>
          </a:p>
          <a:p>
            <a:r>
              <a:rPr lang="en-GB" dirty="0"/>
              <a:t>* Strengthening of the therapeutic alliance happens when developing an awareness and </a:t>
            </a:r>
          </a:p>
          <a:p>
            <a:r>
              <a:rPr lang="en-GB" dirty="0"/>
              <a:t>building a relationship to the intrapsychic world of the client which involves a degree of </a:t>
            </a:r>
          </a:p>
          <a:p>
            <a:r>
              <a:rPr lang="en-GB" dirty="0"/>
              <a:t>internalization of the psychotherapist (Freshwater and Robertson, 2002, p.9).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7</a:t>
            </a:fld>
            <a:endParaRPr lang="en-US" dirty="0"/>
          </a:p>
        </p:txBody>
      </p:sp>
    </p:spTree>
    <p:extLst>
      <p:ext uri="{BB962C8B-B14F-4D97-AF65-F5344CB8AC3E}">
        <p14:creationId xmlns:p14="http://schemas.microsoft.com/office/powerpoint/2010/main" val="837927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Rogers (1990) sated:</a:t>
            </a:r>
          </a:p>
          <a:p>
            <a:r>
              <a:rPr lang="en-GB" dirty="0"/>
              <a:t>* “for successful therapy to take place there were six necessary conditions. </a:t>
            </a:r>
          </a:p>
          <a:p>
            <a:r>
              <a:rPr lang="en-GB" dirty="0"/>
              <a:t>Three of them, which he called the core conditions, related to the attitude and </a:t>
            </a:r>
          </a:p>
          <a:p>
            <a:r>
              <a:rPr lang="en-GB" dirty="0"/>
              <a:t>modus operandi of the therapist”. </a:t>
            </a:r>
          </a:p>
          <a:p>
            <a:r>
              <a:rPr lang="en-GB" dirty="0"/>
              <a:t>* The conditions were, empathy, Unconditional positive regard and congruence. </a:t>
            </a:r>
          </a:p>
          <a:p>
            <a:r>
              <a:rPr lang="en-GB" dirty="0"/>
              <a:t>* After some time there was some evidence from his writing to suggest that </a:t>
            </a:r>
          </a:p>
          <a:p>
            <a:r>
              <a:rPr lang="en-GB" dirty="0"/>
              <a:t>Thorne had considered there to be a 4</a:t>
            </a:r>
            <a:r>
              <a:rPr lang="en-GB" baseline="30000" dirty="0"/>
              <a:t>th</a:t>
            </a:r>
            <a:r>
              <a:rPr lang="en-GB" dirty="0"/>
              <a:t> Core condition, Therapeutic presence…</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8</a:t>
            </a:fld>
            <a:endParaRPr lang="en-US" dirty="0"/>
          </a:p>
        </p:txBody>
      </p:sp>
    </p:spTree>
    <p:extLst>
      <p:ext uri="{BB962C8B-B14F-4D97-AF65-F5344CB8AC3E}">
        <p14:creationId xmlns:p14="http://schemas.microsoft.com/office/powerpoint/2010/main" val="691589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Research shows that Mearns (1997) had viewed this 4th </a:t>
            </a:r>
          </a:p>
          <a:p>
            <a:pPr marL="171450" indent="-171450">
              <a:buFont typeface="Arial" panose="020B0604020202020204" pitchFamily="34" charset="0"/>
              <a:buChar char="•"/>
            </a:pPr>
            <a:r>
              <a:rPr lang="en-GB" dirty="0"/>
              <a:t>condition as spiritual and mystical, but stated that the other </a:t>
            </a:r>
          </a:p>
          <a:p>
            <a:r>
              <a:rPr lang="en-GB" dirty="0"/>
              <a:t>3 conditions would achieve “therapeutic presence” when </a:t>
            </a:r>
          </a:p>
          <a:p>
            <a:r>
              <a:rPr lang="en-GB" dirty="0"/>
              <a:t>blended together successfully in a session. </a:t>
            </a:r>
          </a:p>
          <a:p>
            <a:r>
              <a:rPr lang="en-GB" dirty="0"/>
              <a:t>These conditions would help to establish and continue the therapeutic relationship.</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9</a:t>
            </a:fld>
            <a:endParaRPr lang="en-US" dirty="0"/>
          </a:p>
        </p:txBody>
      </p:sp>
    </p:spTree>
    <p:extLst>
      <p:ext uri="{BB962C8B-B14F-4D97-AF65-F5344CB8AC3E}">
        <p14:creationId xmlns:p14="http://schemas.microsoft.com/office/powerpoint/2010/main" val="1557172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the factors that contribute to creating </a:t>
            </a:r>
          </a:p>
          <a:p>
            <a:r>
              <a:rPr lang="en-GB" dirty="0"/>
              <a:t>a successful therapeutic relationship: </a:t>
            </a:r>
          </a:p>
        </p:txBody>
      </p:sp>
      <p:sp>
        <p:nvSpPr>
          <p:cNvPr id="4" name="Slide Number Placeholder 3"/>
          <p:cNvSpPr>
            <a:spLocks noGrp="1"/>
          </p:cNvSpPr>
          <p:nvPr>
            <p:ph type="sldNum" sz="quarter" idx="5"/>
          </p:nvPr>
        </p:nvSpPr>
        <p:spPr/>
        <p:txBody>
          <a:bodyPr/>
          <a:lstStyle/>
          <a:p>
            <a:fld id="{9946CEE3-4835-4F73-BA0B-02C09C038718}" type="slidenum">
              <a:rPr lang="en-US" smtClean="0"/>
              <a:t>10</a:t>
            </a:fld>
            <a:endParaRPr lang="en-US" dirty="0"/>
          </a:p>
        </p:txBody>
      </p:sp>
    </p:spTree>
    <p:extLst>
      <p:ext uri="{BB962C8B-B14F-4D97-AF65-F5344CB8AC3E}">
        <p14:creationId xmlns:p14="http://schemas.microsoft.com/office/powerpoint/2010/main" val="353455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relationship has been described as</a:t>
            </a:r>
          </a:p>
          <a:p>
            <a:r>
              <a:rPr lang="en-GB" dirty="0"/>
              <a:t>“The primary medium of human life” &amp; as the</a:t>
            </a:r>
          </a:p>
          <a:p>
            <a:r>
              <a:rPr lang="en-GB" dirty="0"/>
              <a:t>“mover and shaker and propulsive force in human life”.</a:t>
            </a:r>
          </a:p>
          <a:p>
            <a:r>
              <a:rPr lang="en-GB" dirty="0"/>
              <a:t>Gill’s formula on transference =</a:t>
            </a:r>
          </a:p>
          <a:p>
            <a:r>
              <a:rPr lang="en-GB" dirty="0"/>
              <a:t>“Re-experience the earliest thoughts, emotions and impulses that </a:t>
            </a:r>
          </a:p>
          <a:p>
            <a:r>
              <a:rPr lang="en-GB" dirty="0"/>
              <a:t>were originally connected to the situation the client is talking about </a:t>
            </a:r>
          </a:p>
          <a:p>
            <a:r>
              <a:rPr lang="en-GB" dirty="0"/>
              <a:t> Experience the thoughts emotions and impulses in the presence </a:t>
            </a:r>
          </a:p>
          <a:p>
            <a:r>
              <a:rPr lang="en-GB" dirty="0"/>
              <a:t>of the person of whom they are now directed</a:t>
            </a:r>
          </a:p>
          <a:p>
            <a:r>
              <a:rPr lang="en-GB" dirty="0"/>
              <a:t>Express them to that person</a:t>
            </a:r>
          </a:p>
          <a:p>
            <a:r>
              <a:rPr lang="en-GB" dirty="0"/>
              <a:t>Have that expression met with interest, objectivity and acceptance” </a:t>
            </a:r>
          </a:p>
          <a:p>
            <a:endParaRPr lang="en-GB" dirty="0"/>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11</a:t>
            </a:fld>
            <a:endParaRPr lang="en-US" dirty="0"/>
          </a:p>
        </p:txBody>
      </p:sp>
    </p:spTree>
    <p:extLst>
      <p:ext uri="{BB962C8B-B14F-4D97-AF65-F5344CB8AC3E}">
        <p14:creationId xmlns:p14="http://schemas.microsoft.com/office/powerpoint/2010/main" val="1052285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Treatment methods, therapeutic techniques and modalities. </a:t>
            </a:r>
          </a:p>
          <a:p>
            <a:r>
              <a:rPr lang="en-GB" dirty="0"/>
              <a:t>Therapeutic techniques and methods have been used widely since Freudian times. </a:t>
            </a:r>
          </a:p>
          <a:p>
            <a:r>
              <a:rPr lang="en-GB" dirty="0"/>
              <a:t>The techniques Freud used were to analyse transference, interpret dreams and </a:t>
            </a:r>
          </a:p>
          <a:p>
            <a:r>
              <a:rPr lang="en-GB" dirty="0"/>
              <a:t>Freud also used the technique of free association. </a:t>
            </a:r>
          </a:p>
          <a:p>
            <a:r>
              <a:rPr lang="en-GB" dirty="0"/>
              <a:t>(This is the technique of allowing clients to discover unconscious </a:t>
            </a:r>
          </a:p>
          <a:p>
            <a:r>
              <a:rPr lang="en-GB" dirty="0"/>
              <a:t>thoughts and emotions that had been suppressed). </a:t>
            </a:r>
          </a:p>
          <a:p>
            <a:r>
              <a:rPr lang="en-GB" dirty="0"/>
              <a:t>This section will explore the techniques used with different therapy types.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12</a:t>
            </a:fld>
            <a:endParaRPr lang="en-US" dirty="0"/>
          </a:p>
        </p:txBody>
      </p:sp>
    </p:spTree>
    <p:extLst>
      <p:ext uri="{BB962C8B-B14F-4D97-AF65-F5344CB8AC3E}">
        <p14:creationId xmlns:p14="http://schemas.microsoft.com/office/powerpoint/2010/main" val="1561855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CBT </a:t>
            </a:r>
          </a:p>
          <a:p>
            <a:r>
              <a:rPr lang="en-GB" dirty="0"/>
              <a:t>The goal of CBT is to change the way a client processes thoughts and information. </a:t>
            </a:r>
          </a:p>
          <a:p>
            <a:r>
              <a:rPr lang="en-GB" dirty="0"/>
              <a:t>“Becks theory of personality is presented under the following topics: personality </a:t>
            </a:r>
          </a:p>
          <a:p>
            <a:r>
              <a:rPr lang="en-GB" dirty="0"/>
              <a:t>organisation, automatic thoughts and schemas, perception-to-behaviour sequence, </a:t>
            </a:r>
          </a:p>
          <a:p>
            <a:r>
              <a:rPr lang="en-GB" dirty="0"/>
              <a:t>the internal control system and changes in cognitive and personality organisation </a:t>
            </a:r>
          </a:p>
          <a:p>
            <a:r>
              <a:rPr lang="en-GB" dirty="0"/>
              <a:t>- According to the NHS (2019), CBT counselling can help with the following: </a:t>
            </a:r>
          </a:p>
          <a:p>
            <a:r>
              <a:rPr lang="en-GB" dirty="0"/>
              <a:t>bipolar disorder</a:t>
            </a:r>
          </a:p>
          <a:p>
            <a:r>
              <a:rPr lang="en-GB" dirty="0"/>
              <a:t>borderline personality disorder</a:t>
            </a:r>
          </a:p>
          <a:p>
            <a:r>
              <a:rPr lang="en-GB" dirty="0"/>
              <a:t>eating disorders</a:t>
            </a:r>
          </a:p>
          <a:p>
            <a:r>
              <a:rPr lang="en-GB" dirty="0"/>
              <a:t>(OCD)</a:t>
            </a:r>
          </a:p>
          <a:p>
            <a:r>
              <a:rPr lang="en-GB" dirty="0"/>
              <a:t>panic disorder</a:t>
            </a:r>
          </a:p>
          <a:p>
            <a:r>
              <a:rPr lang="en-GB" dirty="0"/>
              <a:t>phobias</a:t>
            </a:r>
          </a:p>
          <a:p>
            <a:r>
              <a:rPr lang="en-GB" dirty="0"/>
              <a:t>(PTSD)</a:t>
            </a:r>
          </a:p>
          <a:p>
            <a:r>
              <a:rPr lang="en-GB" dirty="0"/>
              <a:t>psychosis</a:t>
            </a:r>
          </a:p>
          <a:p>
            <a:r>
              <a:rPr lang="en-GB" dirty="0"/>
              <a:t>schizophrenia</a:t>
            </a:r>
          </a:p>
          <a:p>
            <a:r>
              <a:rPr lang="en-GB" dirty="0"/>
              <a:t>sleep problems</a:t>
            </a:r>
          </a:p>
          <a:p>
            <a:r>
              <a:rPr lang="en-GB" dirty="0"/>
              <a:t>problems related to alcohol misuse</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13</a:t>
            </a:fld>
            <a:endParaRPr lang="en-US" dirty="0"/>
          </a:p>
        </p:txBody>
      </p:sp>
    </p:spTree>
    <p:extLst>
      <p:ext uri="{BB962C8B-B14F-4D97-AF65-F5344CB8AC3E}">
        <p14:creationId xmlns:p14="http://schemas.microsoft.com/office/powerpoint/2010/main" val="14517841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 centred therapy was developed by Carl Rogers in the 1940’s . </a:t>
            </a:r>
          </a:p>
          <a:p>
            <a:r>
              <a:rPr lang="en-GB" dirty="0"/>
              <a:t>Rogers believed the client was in fact the expert within the therapeutic </a:t>
            </a:r>
          </a:p>
          <a:p>
            <a:r>
              <a:rPr lang="en-GB" dirty="0"/>
              <a:t>relationship which is an alternative view to how Freud believed</a:t>
            </a:r>
          </a:p>
          <a:p>
            <a:r>
              <a:rPr lang="en-GB" dirty="0"/>
              <a:t>it was the therapist who was the expert using the skills and approaches to help a client. </a:t>
            </a:r>
          </a:p>
          <a:p>
            <a:r>
              <a:rPr lang="en-GB" dirty="0"/>
              <a:t>This Therapy modality allows for deeper routed ‘work’ to be done typically unlike to CBT. </a:t>
            </a:r>
          </a:p>
          <a:p>
            <a:r>
              <a:rPr lang="en-GB" dirty="0"/>
              <a:t>“Rather than viewing people as inherently flawed, with problematic behaviours and </a:t>
            </a:r>
          </a:p>
          <a:p>
            <a:r>
              <a:rPr lang="en-GB" dirty="0"/>
              <a:t>thoughts that require treatment, person-centered therapy identifies that each person </a:t>
            </a:r>
          </a:p>
          <a:p>
            <a:r>
              <a:rPr lang="en-GB" dirty="0"/>
              <a:t>has the capacity and desire for personal growth and change”. </a:t>
            </a:r>
          </a:p>
          <a:p>
            <a:r>
              <a:rPr lang="en-GB" dirty="0"/>
              <a:t>As explored earlier in this presentation, the core conditions are seen as valuable skills </a:t>
            </a:r>
          </a:p>
          <a:p>
            <a:r>
              <a:rPr lang="en-GB" dirty="0"/>
              <a:t>which not only contribute to the relationship but also are necessary for therapeutic movement. </a:t>
            </a:r>
          </a:p>
        </p:txBody>
      </p:sp>
      <p:sp>
        <p:nvSpPr>
          <p:cNvPr id="4" name="Slide Number Placeholder 3"/>
          <p:cNvSpPr>
            <a:spLocks noGrp="1"/>
          </p:cNvSpPr>
          <p:nvPr>
            <p:ph type="sldNum" sz="quarter" idx="5"/>
          </p:nvPr>
        </p:nvSpPr>
        <p:spPr/>
        <p:txBody>
          <a:bodyPr/>
          <a:lstStyle/>
          <a:p>
            <a:fld id="{9946CEE3-4835-4F73-BA0B-02C09C038718}" type="slidenum">
              <a:rPr lang="en-US" smtClean="0"/>
              <a:t>14</a:t>
            </a:fld>
            <a:endParaRPr lang="en-US" dirty="0"/>
          </a:p>
        </p:txBody>
      </p:sp>
    </p:spTree>
    <p:extLst>
      <p:ext uri="{BB962C8B-B14F-4D97-AF65-F5344CB8AC3E}">
        <p14:creationId xmlns:p14="http://schemas.microsoft.com/office/powerpoint/2010/main" val="37606009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-Egan’s skilled helper model of therapy provides a solution focused technique to </a:t>
            </a:r>
          </a:p>
          <a:p>
            <a:r>
              <a:rPr lang="en-GB" dirty="0"/>
              <a:t>allow clients to work through and move forward in a three stage process. </a:t>
            </a:r>
          </a:p>
          <a:p>
            <a:r>
              <a:rPr lang="en-GB" dirty="0"/>
              <a:t>It also aids the client to use the methods learnt in therapy in daily life to help </a:t>
            </a:r>
          </a:p>
          <a:p>
            <a:r>
              <a:rPr lang="en-GB" dirty="0"/>
              <a:t>with the organisation, sorting and structure of things that would usually cause </a:t>
            </a:r>
          </a:p>
          <a:p>
            <a:r>
              <a:rPr lang="en-GB" dirty="0"/>
              <a:t>confusion or disruption to their mind/ thought processing. </a:t>
            </a:r>
          </a:p>
          <a:p>
            <a:r>
              <a:rPr lang="en-GB" dirty="0"/>
              <a:t>-“This therapy promotes positive change rather than dwelling on past problems. </a:t>
            </a:r>
          </a:p>
          <a:p>
            <a:r>
              <a:rPr lang="en-GB" dirty="0"/>
              <a:t>Practitioners will encourage you to focus positively on what you do well, </a:t>
            </a:r>
          </a:p>
          <a:p>
            <a:r>
              <a:rPr lang="en-GB" dirty="0"/>
              <a:t>set goals and work out how to achieve them. Just three or four sessions may be beneficial”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-Effective listening is a key aspect of the skilled helper model. </a:t>
            </a:r>
          </a:p>
          <a:p>
            <a:endParaRPr lang="en-GB" dirty="0"/>
          </a:p>
          <a:p>
            <a:r>
              <a:rPr lang="en-GB" dirty="0"/>
              <a:t>-SOLER seating is an essential technique used to allow the therapist to be fully present and actively listen.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15</a:t>
            </a:fld>
            <a:endParaRPr lang="en-US" dirty="0"/>
          </a:p>
        </p:txBody>
      </p:sp>
    </p:spTree>
    <p:extLst>
      <p:ext uri="{BB962C8B-B14F-4D97-AF65-F5344CB8AC3E}">
        <p14:creationId xmlns:p14="http://schemas.microsoft.com/office/powerpoint/2010/main" val="38395426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-Alternative therapy types such as art therapy, play therapy, music therapy, drama therapy </a:t>
            </a:r>
          </a:p>
          <a:p>
            <a:r>
              <a:rPr lang="en-GB" dirty="0"/>
              <a:t>and dance therapy will all have specialist therapists who are able to use a specific set of skills </a:t>
            </a:r>
          </a:p>
          <a:p>
            <a:r>
              <a:rPr lang="en-GB" dirty="0"/>
              <a:t>and treatment methods in order to help the client in a therapeutic environment </a:t>
            </a:r>
          </a:p>
          <a:p>
            <a:r>
              <a:rPr lang="en-GB" dirty="0"/>
              <a:t>-The American Music Therapy Association (2019) states that: </a:t>
            </a:r>
          </a:p>
          <a:p>
            <a:r>
              <a:rPr lang="en-GB" dirty="0"/>
              <a:t>"Music therapy is the clinical and evidence-based use of music to accomplish </a:t>
            </a:r>
          </a:p>
          <a:p>
            <a:r>
              <a:rPr lang="en-GB" dirty="0"/>
              <a:t>individualised goals within a therapeutic relationship by a credentialed professional </a:t>
            </a:r>
          </a:p>
          <a:p>
            <a:r>
              <a:rPr lang="en-GB" dirty="0"/>
              <a:t>who has completed an approved music therapy program".</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16</a:t>
            </a:fld>
            <a:endParaRPr lang="en-US" dirty="0"/>
          </a:p>
        </p:txBody>
      </p:sp>
    </p:spTree>
    <p:extLst>
      <p:ext uri="{BB962C8B-B14F-4D97-AF65-F5344CB8AC3E}">
        <p14:creationId xmlns:p14="http://schemas.microsoft.com/office/powerpoint/2010/main" val="33980631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has explored the significance of both treatment methods and </a:t>
            </a:r>
          </a:p>
          <a:p>
            <a:r>
              <a:rPr lang="en-GB" dirty="0"/>
              <a:t>therapeutic relationship aspects individually. </a:t>
            </a:r>
          </a:p>
          <a:p>
            <a:r>
              <a:rPr lang="en-GB" dirty="0"/>
              <a:t>The questions of which still stand:</a:t>
            </a:r>
          </a:p>
          <a:p>
            <a:r>
              <a:rPr lang="en-GB" dirty="0"/>
              <a:t>Is one more important than the other? </a:t>
            </a:r>
          </a:p>
          <a:p>
            <a:r>
              <a:rPr lang="en-GB" dirty="0"/>
              <a:t>The culture battles in psychotherapy radically pit the treatment </a:t>
            </a:r>
          </a:p>
          <a:p>
            <a:r>
              <a:rPr lang="en-GB" dirty="0"/>
              <a:t>technique against the therapeutic relationship. </a:t>
            </a:r>
          </a:p>
          <a:p>
            <a:r>
              <a:rPr lang="en-GB" dirty="0"/>
              <a:t>Do treatments cure disorders or do relationships heal people?  </a:t>
            </a:r>
          </a:p>
          <a:p>
            <a:r>
              <a:rPr lang="en-GB" dirty="0"/>
              <a:t>Does it depend on the type of therapy? </a:t>
            </a:r>
          </a:p>
          <a:p>
            <a:r>
              <a:rPr lang="en-GB" dirty="0"/>
              <a:t>Is the effectiveness of the therapeutic relationship harder to </a:t>
            </a:r>
          </a:p>
          <a:p>
            <a:r>
              <a:rPr lang="en-GB" dirty="0"/>
              <a:t>research than the effectiveness of the skills or techniques? </a:t>
            </a:r>
          </a:p>
        </p:txBody>
      </p:sp>
      <p:sp>
        <p:nvSpPr>
          <p:cNvPr id="4" name="Slide Number Placeholder 3"/>
          <p:cNvSpPr>
            <a:spLocks noGrp="1"/>
          </p:cNvSpPr>
          <p:nvPr>
            <p:ph type="sldNum" sz="quarter" idx="5"/>
          </p:nvPr>
        </p:nvSpPr>
        <p:spPr/>
        <p:txBody>
          <a:bodyPr/>
          <a:lstStyle/>
          <a:p>
            <a:fld id="{9946CEE3-4835-4F73-BA0B-02C09C038718}" type="slidenum">
              <a:rPr lang="en-US" smtClean="0"/>
              <a:t>17</a:t>
            </a:fld>
            <a:endParaRPr lang="en-US" dirty="0"/>
          </a:p>
        </p:txBody>
      </p:sp>
    </p:spTree>
    <p:extLst>
      <p:ext uri="{BB962C8B-B14F-4D97-AF65-F5344CB8AC3E}">
        <p14:creationId xmlns:p14="http://schemas.microsoft.com/office/powerpoint/2010/main" val="19729578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the varied types of therapists </a:t>
            </a:r>
          </a:p>
          <a:p>
            <a:r>
              <a:rPr lang="en-GB" dirty="0"/>
              <a:t>(for example a counsellor and a psychotherapist) would </a:t>
            </a:r>
          </a:p>
          <a:p>
            <a:r>
              <a:rPr lang="en-GB" dirty="0"/>
              <a:t>approach their clients differently. For example evidence </a:t>
            </a:r>
          </a:p>
          <a:p>
            <a:r>
              <a:rPr lang="en-GB" dirty="0"/>
              <a:t>points to psychotherapists feeling that the therapeutic techniques </a:t>
            </a:r>
          </a:p>
          <a:p>
            <a:r>
              <a:rPr lang="en-GB" dirty="0"/>
              <a:t>are more important for therapeutic movement, however, </a:t>
            </a:r>
          </a:p>
          <a:p>
            <a:r>
              <a:rPr lang="en-GB" dirty="0"/>
              <a:t>the therapeutic alliance and building of the relationship is seen </a:t>
            </a:r>
          </a:p>
          <a:p>
            <a:r>
              <a:rPr lang="en-GB" dirty="0"/>
              <a:t>to have more value from a counsellors perspective. </a:t>
            </a:r>
          </a:p>
          <a:p>
            <a:r>
              <a:rPr lang="en-GB" dirty="0"/>
              <a:t>Mind UK (2018) stated that “Research has shown the </a:t>
            </a:r>
          </a:p>
          <a:p>
            <a:r>
              <a:rPr lang="en-GB" dirty="0"/>
              <a:t>relationship you have with your therapist is really important </a:t>
            </a:r>
          </a:p>
          <a:p>
            <a:r>
              <a:rPr lang="en-GB" dirty="0"/>
              <a:t>in how successful you find any talking therapy. </a:t>
            </a:r>
          </a:p>
          <a:p>
            <a:r>
              <a:rPr lang="en-GB" dirty="0"/>
              <a:t>Regardless of the type of therapy they practice, if you don't like </a:t>
            </a:r>
          </a:p>
          <a:p>
            <a:r>
              <a:rPr lang="en-GB" dirty="0"/>
              <a:t>or trust that person you're less likely to feel able to open up to them, </a:t>
            </a:r>
          </a:p>
          <a:p>
            <a:r>
              <a:rPr lang="en-GB" dirty="0"/>
              <a:t>and are less likely to have a positive experience”. </a:t>
            </a:r>
          </a:p>
        </p:txBody>
      </p:sp>
      <p:sp>
        <p:nvSpPr>
          <p:cNvPr id="4" name="Slide Number Placeholder 3"/>
          <p:cNvSpPr>
            <a:spLocks noGrp="1"/>
          </p:cNvSpPr>
          <p:nvPr>
            <p:ph type="sldNum" sz="quarter" idx="5"/>
          </p:nvPr>
        </p:nvSpPr>
        <p:spPr/>
        <p:txBody>
          <a:bodyPr/>
          <a:lstStyle/>
          <a:p>
            <a:fld id="{9946CEE3-4835-4F73-BA0B-02C09C038718}" type="slidenum">
              <a:rPr lang="en-US" smtClean="0"/>
              <a:t>18</a:t>
            </a:fld>
            <a:endParaRPr lang="en-US" dirty="0"/>
          </a:p>
        </p:txBody>
      </p:sp>
    </p:spTree>
    <p:extLst>
      <p:ext uri="{BB962C8B-B14F-4D97-AF65-F5344CB8AC3E}">
        <p14:creationId xmlns:p14="http://schemas.microsoft.com/office/powerpoint/2010/main" val="1287946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Client facing problems or issues is also a factor when discussing which aspect creates therapeutic movement. </a:t>
            </a:r>
          </a:p>
          <a:p>
            <a:r>
              <a:rPr lang="en-GB" dirty="0"/>
              <a:t>The role of the therapy alliance in a therapeutic drug program was examined by Barber et al., (2006) </a:t>
            </a:r>
          </a:p>
          <a:p>
            <a:r>
              <a:rPr lang="en-GB" dirty="0"/>
              <a:t>who found that in cases where the therapeutic alliance was strong, adherence to the treatment </a:t>
            </a:r>
          </a:p>
          <a:p>
            <a:r>
              <a:rPr lang="en-GB" dirty="0"/>
              <a:t>program did not affect therapy outcomes, however if the relationship between client and therapist </a:t>
            </a:r>
          </a:p>
          <a:p>
            <a:r>
              <a:rPr lang="en-GB" dirty="0"/>
              <a:t>was weaker, adherence to treatment was found to be more important. </a:t>
            </a:r>
          </a:p>
          <a:p>
            <a:r>
              <a:rPr lang="en-GB" dirty="0"/>
              <a:t>This suggests that in this case, a strong relationship was more influential than the technique.</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19</a:t>
            </a:fld>
            <a:endParaRPr lang="en-US" dirty="0"/>
          </a:p>
        </p:txBody>
      </p:sp>
    </p:spTree>
    <p:extLst>
      <p:ext uri="{BB962C8B-B14F-4D97-AF65-F5344CB8AC3E}">
        <p14:creationId xmlns:p14="http://schemas.microsoft.com/office/powerpoint/2010/main" val="11639949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therapeutic relationship may be seen as more important when dealing </a:t>
            </a:r>
          </a:p>
          <a:p>
            <a:r>
              <a:rPr lang="en-GB" dirty="0"/>
              <a:t>with clients and drug or alcohol abuse as evidence suggests that often the </a:t>
            </a:r>
          </a:p>
          <a:p>
            <a:r>
              <a:rPr lang="en-GB" dirty="0"/>
              <a:t>misuse of alcohol or drugs is to fill a void that was possibly created by the </a:t>
            </a:r>
          </a:p>
          <a:p>
            <a:r>
              <a:rPr lang="en-GB" dirty="0"/>
              <a:t>lack of relationships within their lives (this could stem from childhood). </a:t>
            </a:r>
          </a:p>
        </p:txBody>
      </p:sp>
      <p:sp>
        <p:nvSpPr>
          <p:cNvPr id="4" name="Slide Number Placeholder 3"/>
          <p:cNvSpPr>
            <a:spLocks noGrp="1"/>
          </p:cNvSpPr>
          <p:nvPr>
            <p:ph type="sldNum" sz="quarter" idx="5"/>
          </p:nvPr>
        </p:nvSpPr>
        <p:spPr/>
        <p:txBody>
          <a:bodyPr/>
          <a:lstStyle/>
          <a:p>
            <a:fld id="{9946CEE3-4835-4F73-BA0B-02C09C038718}" type="slidenum">
              <a:rPr lang="en-US" smtClean="0"/>
              <a:t>20</a:t>
            </a:fld>
            <a:endParaRPr lang="en-US" dirty="0"/>
          </a:p>
        </p:txBody>
      </p:sp>
    </p:spTree>
    <p:extLst>
      <p:ext uri="{BB962C8B-B14F-4D97-AF65-F5344CB8AC3E}">
        <p14:creationId xmlns:p14="http://schemas.microsoft.com/office/powerpoint/2010/main" val="973123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role of therapy alliance within cognitive behavioural therapy is perceived to have </a:t>
            </a:r>
          </a:p>
          <a:p>
            <a:r>
              <a:rPr lang="en-GB" dirty="0"/>
              <a:t>less value than the therapy technique nevertheless the relationship is often still strong, </a:t>
            </a:r>
          </a:p>
          <a:p>
            <a:r>
              <a:rPr lang="en-GB" dirty="0"/>
              <a:t>an interesting point made by Martin Holtforth is that this strong therapeutic relationship </a:t>
            </a:r>
          </a:p>
          <a:p>
            <a:r>
              <a:rPr lang="en-GB" dirty="0"/>
              <a:t>could actually be an epiphenomenon of symptom improvement which is a new </a:t>
            </a:r>
          </a:p>
          <a:p>
            <a:r>
              <a:rPr lang="en-GB" dirty="0"/>
              <a:t>mental state regarded as a by-product of the brains activity. </a:t>
            </a:r>
          </a:p>
          <a:p>
            <a:r>
              <a:rPr lang="en-GB" dirty="0"/>
              <a:t>What is being suggested here by Holtforth is that the actual CBT counselling, </a:t>
            </a:r>
          </a:p>
          <a:p>
            <a:r>
              <a:rPr lang="en-GB" dirty="0"/>
              <a:t>although focuses less on the relationship, still produces a strong relationship as </a:t>
            </a:r>
          </a:p>
          <a:p>
            <a:r>
              <a:rPr lang="en-GB" dirty="0"/>
              <a:t>a-by product and change of mindset from the actual therapy alone. </a:t>
            </a:r>
          </a:p>
        </p:txBody>
      </p:sp>
      <p:sp>
        <p:nvSpPr>
          <p:cNvPr id="4" name="Slide Number Placeholder 3"/>
          <p:cNvSpPr>
            <a:spLocks noGrp="1"/>
          </p:cNvSpPr>
          <p:nvPr>
            <p:ph type="sldNum" sz="quarter" idx="5"/>
          </p:nvPr>
        </p:nvSpPr>
        <p:spPr/>
        <p:txBody>
          <a:bodyPr/>
          <a:lstStyle/>
          <a:p>
            <a:fld id="{9946CEE3-4835-4F73-BA0B-02C09C038718}" type="slidenum">
              <a:rPr lang="en-US" smtClean="0"/>
              <a:t>21</a:t>
            </a:fld>
            <a:endParaRPr lang="en-US" dirty="0"/>
          </a:p>
        </p:txBody>
      </p:sp>
    </p:spTree>
    <p:extLst>
      <p:ext uri="{BB962C8B-B14F-4D97-AF65-F5344CB8AC3E}">
        <p14:creationId xmlns:p14="http://schemas.microsoft.com/office/powerpoint/2010/main" val="14655244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the therapeutic relationship and the modality used actually </a:t>
            </a:r>
          </a:p>
          <a:p>
            <a:r>
              <a:rPr lang="en-GB" dirty="0"/>
              <a:t>work together to create a whole new “thing”… The best way this can be described </a:t>
            </a:r>
          </a:p>
          <a:p>
            <a:r>
              <a:rPr lang="en-GB" dirty="0"/>
              <a:t>as is a synergistic relationship whereby the two aspects work together to create a </a:t>
            </a:r>
          </a:p>
          <a:p>
            <a:r>
              <a:rPr lang="en-GB" dirty="0"/>
              <a:t>whole other entity which is greater than the two individual aspects. </a:t>
            </a:r>
          </a:p>
        </p:txBody>
      </p:sp>
      <p:sp>
        <p:nvSpPr>
          <p:cNvPr id="4" name="Slide Number Placeholder 3"/>
          <p:cNvSpPr>
            <a:spLocks noGrp="1"/>
          </p:cNvSpPr>
          <p:nvPr>
            <p:ph type="sldNum" sz="quarter" idx="5"/>
          </p:nvPr>
        </p:nvSpPr>
        <p:spPr/>
        <p:txBody>
          <a:bodyPr/>
          <a:lstStyle/>
          <a:p>
            <a:fld id="{9946CEE3-4835-4F73-BA0B-02C09C038718}" type="slidenum">
              <a:rPr lang="en-US" smtClean="0"/>
              <a:t>22</a:t>
            </a:fld>
            <a:endParaRPr lang="en-US" dirty="0"/>
          </a:p>
        </p:txBody>
      </p:sp>
    </p:spTree>
    <p:extLst>
      <p:ext uri="{BB962C8B-B14F-4D97-AF65-F5344CB8AC3E}">
        <p14:creationId xmlns:p14="http://schemas.microsoft.com/office/powerpoint/2010/main" val="1182436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23</a:t>
            </a:fld>
            <a:endParaRPr lang="en-US" dirty="0"/>
          </a:p>
        </p:txBody>
      </p:sp>
    </p:spTree>
    <p:extLst>
      <p:ext uri="{BB962C8B-B14F-4D97-AF65-F5344CB8AC3E}">
        <p14:creationId xmlns:p14="http://schemas.microsoft.com/office/powerpoint/2010/main" val="18586192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dirty="0">
              <a:latin typeface="+mn-lt"/>
            </a:endParaRPr>
          </a:p>
        </p:txBody>
      </p:sp>
      <p:sp>
        <p:nvSpPr>
          <p:cNvPr id="4" name="Slide Number Placeholder 3"/>
          <p:cNvSpPr>
            <a:spLocks noGrp="1"/>
          </p:cNvSpPr>
          <p:nvPr>
            <p:ph type="sldNum" sz="quarter" idx="5"/>
          </p:nvPr>
        </p:nvSpPr>
        <p:spPr/>
        <p:txBody>
          <a:bodyPr/>
          <a:lstStyle/>
          <a:p>
            <a:fld id="{9946CEE3-4835-4F73-BA0B-02C09C038718}" type="slidenum">
              <a:rPr lang="en-US" smtClean="0"/>
              <a:t>27</a:t>
            </a:fld>
            <a:endParaRPr lang="en-US" dirty="0"/>
          </a:p>
        </p:txBody>
      </p:sp>
    </p:spTree>
    <p:extLst>
      <p:ext uri="{BB962C8B-B14F-4D97-AF65-F5344CB8AC3E}">
        <p14:creationId xmlns:p14="http://schemas.microsoft.com/office/powerpoint/2010/main" val="28916526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11/25/2019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11/25/2019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hyperlink" Target="https://www.bacp.co.uk/about-therapy/types-of-therapy/" TargetMode="External"/><Relationship Id="rId2" Type="http://schemas.openxmlformats.org/officeDocument/2006/relationships/hyperlink" Target="https://www.musictherapy.org/about/musictherapy/" TargetMode="External"/><Relationship Id="rId1" Type="http://schemas.openxmlformats.org/officeDocument/2006/relationships/slideLayout" Target="../slideLayouts/slideLayout2.xml"/><Relationship Id="rId5" Type="http://schemas.openxmlformats.org/officeDocument/2006/relationships/hyperlink" Target="https://www.goodtherapy.org/blog/psychpedia/free-association-in-therapy" TargetMode="External"/><Relationship Id="rId4" Type="http://schemas.openxmlformats.org/officeDocument/2006/relationships/hyperlink" Target="https://www.goodtherapy.org/learn-about-therapy/types/person-centered"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org.uk/media/34727122/arts-and-creative-therapies-2018-pdf-version.pdf" TargetMode="External"/><Relationship Id="rId2" Type="http://schemas.openxmlformats.org/officeDocument/2006/relationships/hyperlink" Target="http://highgatecounselling.org.uk/members/certificate/CT1W3%20Paper%202.pdf" TargetMode="External"/><Relationship Id="rId1" Type="http://schemas.openxmlformats.org/officeDocument/2006/relationships/slideLayout" Target="../slideLayouts/slideLayout2.xml"/><Relationship Id="rId4" Type="http://schemas.openxmlformats.org/officeDocument/2006/relationships/hyperlink" Target="https://www.mind.org.uk/information-support/drugs-and-treatments/talking-therapy-and-counselling/#.Xdu4lej7TIV"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uk/conditions/cognitive-behavioural-therapy-cbt/" TargetMode="External"/><Relationship Id="rId7" Type="http://schemas.openxmlformats.org/officeDocument/2006/relationships/hyperlink" Target="https://www.verywellmind.com/psychotherapy-4157172"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childtrauma.com/blog/therapeutic-relationship-vs-treatment-model/" TargetMode="External"/><Relationship Id="rId5" Type="http://schemas.openxmlformats.org/officeDocument/2006/relationships/hyperlink" Target="https://www.family-institute.org/behavioral-health-resources/importance-relationship-therapist" TargetMode="External"/><Relationship Id="rId4" Type="http://schemas.openxmlformats.org/officeDocument/2006/relationships/hyperlink" Target="https://www.ncbi.nlm.nih.gov/books/NBK649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3E3F80-D945-4490-916D-6384E6895E6F}"/>
              </a:ext>
            </a:extLst>
          </p:cNvPr>
          <p:cNvSpPr>
            <a:spLocks noGrp="1"/>
          </p:cNvSpPr>
          <p:nvPr>
            <p:ph type="ctrTitle"/>
          </p:nvPr>
        </p:nvSpPr>
        <p:spPr>
          <a:xfrm>
            <a:off x="1993805" y="1354668"/>
            <a:ext cx="8204391" cy="2346475"/>
          </a:xfrm>
        </p:spPr>
        <p:txBody>
          <a:bodyPr>
            <a:noAutofit/>
          </a:bodyPr>
          <a:lstStyle/>
          <a:p>
            <a:pPr algn="ctr"/>
            <a:r>
              <a:rPr lang="en-GB" sz="4400" dirty="0"/>
              <a:t>Critically evaluate the common relationship principle – interventions as relational acts</a:t>
            </a:r>
            <a:endParaRPr lang="en-US" sz="4400" dirty="0"/>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16351BD-4BE1-47AD-8B65-1472A3BE63E4}"/>
              </a:ext>
            </a:extLst>
          </p:cNvPr>
          <p:cNvSpPr>
            <a:spLocks noGrp="1"/>
          </p:cNvSpPr>
          <p:nvPr>
            <p:ph type="subTitle" idx="1"/>
          </p:nvPr>
        </p:nvSpPr>
        <p:spPr>
          <a:xfrm>
            <a:off x="2497137" y="3940629"/>
            <a:ext cx="7197726" cy="1240970"/>
          </a:xfrm>
        </p:spPr>
        <p:txBody>
          <a:bodyPr>
            <a:normAutofit fontScale="85000" lnSpcReduction="20000"/>
          </a:bodyPr>
          <a:lstStyle/>
          <a:p>
            <a:pPr algn="ctr"/>
            <a:r>
              <a:rPr lang="en-US" dirty="0"/>
              <a:t>Therapeutic Process </a:t>
            </a:r>
          </a:p>
          <a:p>
            <a:pPr algn="ctr"/>
            <a:r>
              <a:rPr lang="en-US" dirty="0"/>
              <a:t>Marnie Griffiths </a:t>
            </a:r>
          </a:p>
          <a:p>
            <a:pPr algn="ctr"/>
            <a:r>
              <a:rPr lang="en-US" dirty="0"/>
              <a:t>1802698</a:t>
            </a:r>
          </a:p>
          <a:p>
            <a:pPr algn="ctr"/>
            <a:r>
              <a:rPr lang="en-US" dirty="0"/>
              <a:t>ECHC 5002</a:t>
            </a:r>
          </a:p>
        </p:txBody>
      </p: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drawing&#10;&#10;Description automatically generated">
            <a:extLst>
              <a:ext uri="{FF2B5EF4-FFF2-40B4-BE49-F238E27FC236}">
                <a16:creationId xmlns:a16="http://schemas.microsoft.com/office/drawing/2014/main" id="{B36CDBF2-3293-4680-AB9E-8DDA2AD88843}"/>
              </a:ext>
            </a:extLst>
          </p:cNvPr>
          <p:cNvPicPr>
            <a:picLocks noChangeAspect="1"/>
          </p:cNvPicPr>
          <p:nvPr/>
        </p:nvPicPr>
        <p:blipFill>
          <a:blip r:embed="rId3"/>
          <a:stretch>
            <a:fillRect/>
          </a:stretch>
        </p:blipFill>
        <p:spPr>
          <a:xfrm>
            <a:off x="2872500" y="640222"/>
            <a:ext cx="6446999" cy="5577556"/>
          </a:xfrm>
          <a:prstGeom prst="rect">
            <a:avLst/>
          </a:prstGeom>
        </p:spPr>
      </p:pic>
      <p:sp>
        <p:nvSpPr>
          <p:cNvPr id="12" name="TextBox 11">
            <a:extLst>
              <a:ext uri="{FF2B5EF4-FFF2-40B4-BE49-F238E27FC236}">
                <a16:creationId xmlns:a16="http://schemas.microsoft.com/office/drawing/2014/main" id="{8594AED6-A7ED-48FD-B5AA-0C064FA0A7AB}"/>
              </a:ext>
            </a:extLst>
          </p:cNvPr>
          <p:cNvSpPr txBox="1"/>
          <p:nvPr/>
        </p:nvSpPr>
        <p:spPr>
          <a:xfrm>
            <a:off x="3277772" y="2588456"/>
            <a:ext cx="1603717" cy="707886"/>
          </a:xfrm>
          <a:prstGeom prst="rect">
            <a:avLst/>
          </a:prstGeom>
          <a:noFill/>
        </p:spPr>
        <p:txBody>
          <a:bodyPr wrap="square" rtlCol="0">
            <a:spAutoFit/>
          </a:bodyPr>
          <a:lstStyle/>
          <a:p>
            <a:r>
              <a:rPr lang="en-GB" sz="2000" b="1" dirty="0"/>
              <a:t>Therapeutic Relationship</a:t>
            </a:r>
          </a:p>
        </p:txBody>
      </p:sp>
      <p:sp>
        <p:nvSpPr>
          <p:cNvPr id="13" name="TextBox 12">
            <a:extLst>
              <a:ext uri="{FF2B5EF4-FFF2-40B4-BE49-F238E27FC236}">
                <a16:creationId xmlns:a16="http://schemas.microsoft.com/office/drawing/2014/main" id="{D8725336-1266-4638-96EC-D9F977A273E4}"/>
              </a:ext>
            </a:extLst>
          </p:cNvPr>
          <p:cNvSpPr txBox="1"/>
          <p:nvPr/>
        </p:nvSpPr>
        <p:spPr>
          <a:xfrm>
            <a:off x="7557695" y="3671667"/>
            <a:ext cx="1617784" cy="707886"/>
          </a:xfrm>
          <a:prstGeom prst="rect">
            <a:avLst/>
          </a:prstGeom>
          <a:noFill/>
        </p:spPr>
        <p:txBody>
          <a:bodyPr wrap="square" rtlCol="0">
            <a:spAutoFit/>
          </a:bodyPr>
          <a:lstStyle/>
          <a:p>
            <a:r>
              <a:rPr lang="en-GB" sz="2000" b="1" dirty="0"/>
              <a:t>Technique/ Modality</a:t>
            </a:r>
          </a:p>
        </p:txBody>
      </p:sp>
      <p:sp>
        <p:nvSpPr>
          <p:cNvPr id="2" name="TextBox 1">
            <a:extLst>
              <a:ext uri="{FF2B5EF4-FFF2-40B4-BE49-F238E27FC236}">
                <a16:creationId xmlns:a16="http://schemas.microsoft.com/office/drawing/2014/main" id="{7304028A-DFA6-4E03-9409-8F1649D9DE32}"/>
              </a:ext>
            </a:extLst>
          </p:cNvPr>
          <p:cNvSpPr txBox="1"/>
          <p:nvPr/>
        </p:nvSpPr>
        <p:spPr>
          <a:xfrm>
            <a:off x="9697453" y="6385121"/>
            <a:ext cx="3673642" cy="369332"/>
          </a:xfrm>
          <a:prstGeom prst="rect">
            <a:avLst/>
          </a:prstGeom>
          <a:noFill/>
        </p:spPr>
        <p:txBody>
          <a:bodyPr wrap="square" rtlCol="0">
            <a:spAutoFit/>
          </a:bodyPr>
          <a:lstStyle/>
          <a:p>
            <a:r>
              <a:rPr lang="en-GB" dirty="0"/>
              <a:t>(Markin, 2014, p.327). </a:t>
            </a:r>
          </a:p>
        </p:txBody>
      </p:sp>
    </p:spTree>
    <p:extLst>
      <p:ext uri="{BB962C8B-B14F-4D97-AF65-F5344CB8AC3E}">
        <p14:creationId xmlns:p14="http://schemas.microsoft.com/office/powerpoint/2010/main" val="855713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91E79-984D-4760-B2D2-641D29B111C9}"/>
              </a:ext>
            </a:extLst>
          </p:cNvPr>
          <p:cNvSpPr>
            <a:spLocks noGrp="1"/>
          </p:cNvSpPr>
          <p:nvPr>
            <p:ph idx="1"/>
          </p:nvPr>
        </p:nvSpPr>
        <p:spPr>
          <a:xfrm>
            <a:off x="1030287" y="2881438"/>
            <a:ext cx="10131425" cy="3649133"/>
          </a:xfrm>
        </p:spPr>
        <p:txBody>
          <a:bodyPr/>
          <a:lstStyle/>
          <a:p>
            <a:endParaRPr lang="en-GB" dirty="0"/>
          </a:p>
          <a:p>
            <a:endParaRPr lang="en-GB" dirty="0"/>
          </a:p>
          <a:p>
            <a:pPr marL="0" indent="0">
              <a:buNone/>
            </a:pPr>
            <a:r>
              <a:rPr lang="en-GB" sz="2000" dirty="0"/>
              <a:t>History of the therapeutic relationship… Freudian beginnings. </a:t>
            </a:r>
          </a:p>
          <a:p>
            <a:pPr marL="0" indent="0">
              <a:buNone/>
            </a:pPr>
            <a:r>
              <a:rPr lang="en-GB" sz="2000" dirty="0"/>
              <a:t>In the 1880’s and 1890’s Sigmund Freud believed that the therapist must recognise and respond appropriately to transference as it was a significant indication of the patient’s attitudes, feelings, fears and wishes, which may have been deep rooted. He however did not always believe that the therapeutic relationship was of such value as he once believed that psychotherapy was of a “no-nonsense medical stance” (Kahn, 2001, p.5). </a:t>
            </a:r>
          </a:p>
          <a:p>
            <a:pPr marL="0" indent="0">
              <a:buNone/>
            </a:pPr>
            <a:endParaRPr lang="en-GB" dirty="0"/>
          </a:p>
        </p:txBody>
      </p:sp>
      <p:sp>
        <p:nvSpPr>
          <p:cNvPr id="4" name="Thought Bubble: Cloud 3">
            <a:extLst>
              <a:ext uri="{FF2B5EF4-FFF2-40B4-BE49-F238E27FC236}">
                <a16:creationId xmlns:a16="http://schemas.microsoft.com/office/drawing/2014/main" id="{9001208B-971F-4584-AFE5-D87C445437C3}"/>
              </a:ext>
            </a:extLst>
          </p:cNvPr>
          <p:cNvSpPr/>
          <p:nvPr/>
        </p:nvSpPr>
        <p:spPr>
          <a:xfrm>
            <a:off x="8083826" y="331304"/>
            <a:ext cx="3896139" cy="27034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B2CB873-DAB4-4B52-B118-A11ABF2BD16B}"/>
              </a:ext>
            </a:extLst>
          </p:cNvPr>
          <p:cNvSpPr txBox="1"/>
          <p:nvPr/>
        </p:nvSpPr>
        <p:spPr>
          <a:xfrm>
            <a:off x="8759687" y="667363"/>
            <a:ext cx="2842592" cy="2031325"/>
          </a:xfrm>
          <a:prstGeom prst="rect">
            <a:avLst/>
          </a:prstGeom>
          <a:noFill/>
        </p:spPr>
        <p:txBody>
          <a:bodyPr wrap="square" rtlCol="0">
            <a:spAutoFit/>
          </a:bodyPr>
          <a:lstStyle/>
          <a:p>
            <a:r>
              <a:rPr lang="en-GB" dirty="0"/>
              <a:t>The reason patient was used here as opposed to client is that Freud described his clients as patients as psychotherapy was very clinical orientated at the beginnings.</a:t>
            </a:r>
          </a:p>
        </p:txBody>
      </p:sp>
      <p:sp>
        <p:nvSpPr>
          <p:cNvPr id="2" name="TextBox 1">
            <a:extLst>
              <a:ext uri="{FF2B5EF4-FFF2-40B4-BE49-F238E27FC236}">
                <a16:creationId xmlns:a16="http://schemas.microsoft.com/office/drawing/2014/main" id="{EEB52B48-AB65-48A0-87A9-4291507060D4}"/>
              </a:ext>
            </a:extLst>
          </p:cNvPr>
          <p:cNvSpPr txBox="1"/>
          <p:nvPr/>
        </p:nvSpPr>
        <p:spPr>
          <a:xfrm>
            <a:off x="765315" y="829246"/>
            <a:ext cx="6162428" cy="2308324"/>
          </a:xfrm>
          <a:prstGeom prst="rect">
            <a:avLst/>
          </a:prstGeom>
          <a:noFill/>
        </p:spPr>
        <p:txBody>
          <a:bodyPr wrap="square" rtlCol="0">
            <a:spAutoFit/>
          </a:bodyPr>
          <a:lstStyle/>
          <a:p>
            <a:r>
              <a:rPr lang="en-GB" sz="7200" dirty="0"/>
              <a:t>Therapeutic Relationship</a:t>
            </a:r>
          </a:p>
        </p:txBody>
      </p:sp>
    </p:spTree>
    <p:extLst>
      <p:ext uri="{BB962C8B-B14F-4D97-AF65-F5344CB8AC3E}">
        <p14:creationId xmlns:p14="http://schemas.microsoft.com/office/powerpoint/2010/main" val="2564355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93D57B-A507-4550-AC77-044380C36921}"/>
              </a:ext>
            </a:extLst>
          </p:cNvPr>
          <p:cNvSpPr>
            <a:spLocks noGrp="1"/>
          </p:cNvSpPr>
          <p:nvPr>
            <p:ph idx="1"/>
          </p:nvPr>
        </p:nvSpPr>
        <p:spPr>
          <a:xfrm>
            <a:off x="1526232" y="1712921"/>
            <a:ext cx="10131425" cy="3649133"/>
          </a:xfrm>
        </p:spPr>
        <p:txBody>
          <a:bodyPr/>
          <a:lstStyle/>
          <a:p>
            <a:pPr marL="0" indent="0">
              <a:buNone/>
            </a:pPr>
            <a:r>
              <a:rPr lang="en-GB" sz="4000" dirty="0"/>
              <a:t>“At the heart of any successful counselling encounter is the quality of the therapeutic relationship” (Green, 2010, p.4). </a:t>
            </a:r>
          </a:p>
          <a:p>
            <a:endParaRPr lang="en-GB" dirty="0"/>
          </a:p>
        </p:txBody>
      </p:sp>
    </p:spTree>
    <p:extLst>
      <p:ext uri="{BB962C8B-B14F-4D97-AF65-F5344CB8AC3E}">
        <p14:creationId xmlns:p14="http://schemas.microsoft.com/office/powerpoint/2010/main" val="3848723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7E96-C98C-4C03-ABA2-6363A02368C5}"/>
              </a:ext>
            </a:extLst>
          </p:cNvPr>
          <p:cNvSpPr>
            <a:spLocks noGrp="1"/>
          </p:cNvSpPr>
          <p:nvPr>
            <p:ph type="title"/>
          </p:nvPr>
        </p:nvSpPr>
        <p:spPr>
          <a:xfrm>
            <a:off x="685801" y="588818"/>
            <a:ext cx="10131425" cy="1456267"/>
          </a:xfrm>
        </p:spPr>
        <p:txBody>
          <a:bodyPr/>
          <a:lstStyle/>
          <a:p>
            <a:r>
              <a:rPr lang="en-GB" dirty="0"/>
              <a:t>Therapeutic Frame:</a:t>
            </a:r>
          </a:p>
        </p:txBody>
      </p:sp>
      <p:sp>
        <p:nvSpPr>
          <p:cNvPr id="3" name="Content Placeholder 2">
            <a:extLst>
              <a:ext uri="{FF2B5EF4-FFF2-40B4-BE49-F238E27FC236}">
                <a16:creationId xmlns:a16="http://schemas.microsoft.com/office/drawing/2014/main" id="{A6CF613B-AF48-4EDD-8804-4B96596A22CA}"/>
              </a:ext>
            </a:extLst>
          </p:cNvPr>
          <p:cNvSpPr>
            <a:spLocks noGrp="1"/>
          </p:cNvSpPr>
          <p:nvPr>
            <p:ph idx="1"/>
          </p:nvPr>
        </p:nvSpPr>
        <p:spPr>
          <a:xfrm>
            <a:off x="685801" y="2142068"/>
            <a:ext cx="11506199" cy="3979764"/>
          </a:xfrm>
        </p:spPr>
        <p:txBody>
          <a:bodyPr/>
          <a:lstStyle/>
          <a:p>
            <a:pPr marL="0" indent="0">
              <a:buNone/>
            </a:pPr>
            <a:r>
              <a:rPr lang="en-GB" sz="2400" dirty="0"/>
              <a:t>The therapeutic relationship takes place within a space called a “therapeutic frame”. The therapeutic frame consists of three “spaces” or “settings”</a:t>
            </a:r>
          </a:p>
          <a:p>
            <a:pPr marL="342900" indent="-342900">
              <a:buFont typeface="+mj-lt"/>
              <a:buAutoNum type="arabicPeriod"/>
            </a:pPr>
            <a:r>
              <a:rPr lang="en-GB" sz="2400" dirty="0"/>
              <a:t>Physical setting</a:t>
            </a:r>
          </a:p>
          <a:p>
            <a:pPr marL="342900" indent="-342900">
              <a:buFont typeface="+mj-lt"/>
              <a:buAutoNum type="arabicPeriod"/>
            </a:pPr>
            <a:r>
              <a:rPr lang="en-GB" sz="2400" dirty="0"/>
              <a:t>Temporal space</a:t>
            </a:r>
          </a:p>
          <a:p>
            <a:pPr marL="342900" indent="-342900">
              <a:buFont typeface="+mj-lt"/>
              <a:buAutoNum type="arabicPeriod"/>
            </a:pPr>
            <a:r>
              <a:rPr lang="en-GB" sz="2400" dirty="0"/>
              <a:t>Emotional space</a:t>
            </a:r>
          </a:p>
          <a:p>
            <a:pPr marL="0" indent="0">
              <a:buNone/>
            </a:pPr>
            <a:r>
              <a:rPr lang="en-GB" sz="2400" dirty="0"/>
              <a:t>It is suggested that these spaces play a big role to creating and maintaining the therapeutic relationship. </a:t>
            </a:r>
          </a:p>
          <a:p>
            <a:endParaRPr lang="en-GB" dirty="0"/>
          </a:p>
        </p:txBody>
      </p:sp>
      <p:sp>
        <p:nvSpPr>
          <p:cNvPr id="4" name="TextBox 3">
            <a:extLst>
              <a:ext uri="{FF2B5EF4-FFF2-40B4-BE49-F238E27FC236}">
                <a16:creationId xmlns:a16="http://schemas.microsoft.com/office/drawing/2014/main" id="{17BD8335-480C-44CF-80DC-E8363E1AC1D4}"/>
              </a:ext>
            </a:extLst>
          </p:cNvPr>
          <p:cNvSpPr txBox="1"/>
          <p:nvPr/>
        </p:nvSpPr>
        <p:spPr>
          <a:xfrm>
            <a:off x="10073899" y="6266481"/>
            <a:ext cx="1999282" cy="369332"/>
          </a:xfrm>
          <a:prstGeom prst="rect">
            <a:avLst/>
          </a:prstGeom>
          <a:noFill/>
        </p:spPr>
        <p:txBody>
          <a:bodyPr wrap="square" rtlCol="0">
            <a:spAutoFit/>
          </a:bodyPr>
          <a:lstStyle/>
          <a:p>
            <a:r>
              <a:rPr lang="en-GB" dirty="0"/>
              <a:t>(Green, 2010, p.5). </a:t>
            </a:r>
          </a:p>
        </p:txBody>
      </p:sp>
    </p:spTree>
    <p:extLst>
      <p:ext uri="{BB962C8B-B14F-4D97-AF65-F5344CB8AC3E}">
        <p14:creationId xmlns:p14="http://schemas.microsoft.com/office/powerpoint/2010/main" val="107783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FC30C-AE8E-4B4F-A13F-EFCE42522F1B}"/>
              </a:ext>
            </a:extLst>
          </p:cNvPr>
          <p:cNvSpPr>
            <a:spLocks noGrp="1"/>
          </p:cNvSpPr>
          <p:nvPr>
            <p:ph type="title"/>
          </p:nvPr>
        </p:nvSpPr>
        <p:spPr/>
        <p:txBody>
          <a:bodyPr/>
          <a:lstStyle/>
          <a:p>
            <a:r>
              <a:rPr lang="en-GB" dirty="0"/>
              <a:t>“The counsellor needs to be available to their client” (green, 2010, p.8). </a:t>
            </a:r>
          </a:p>
        </p:txBody>
      </p:sp>
      <p:sp>
        <p:nvSpPr>
          <p:cNvPr id="3" name="Content Placeholder 2">
            <a:extLst>
              <a:ext uri="{FF2B5EF4-FFF2-40B4-BE49-F238E27FC236}">
                <a16:creationId xmlns:a16="http://schemas.microsoft.com/office/drawing/2014/main" id="{16C7F671-99F3-4DC4-96E7-B1D02A61ACD2}"/>
              </a:ext>
            </a:extLst>
          </p:cNvPr>
          <p:cNvSpPr>
            <a:spLocks noGrp="1"/>
          </p:cNvSpPr>
          <p:nvPr>
            <p:ph idx="1"/>
          </p:nvPr>
        </p:nvSpPr>
        <p:spPr/>
        <p:txBody>
          <a:bodyPr>
            <a:normAutofit/>
          </a:bodyPr>
          <a:lstStyle/>
          <a:p>
            <a:pPr marL="0" indent="0">
              <a:buNone/>
            </a:pPr>
            <a:r>
              <a:rPr lang="en-GB" sz="3200" dirty="0"/>
              <a:t>The counsellor would make themselves available in many aspects such as intellectually (thinking process), physically (through presence, eye-contact and body language) and emotionally (through readiness to listen and receive often painful and distressing information and emotions). </a:t>
            </a:r>
          </a:p>
        </p:txBody>
      </p:sp>
    </p:spTree>
    <p:extLst>
      <p:ext uri="{BB962C8B-B14F-4D97-AF65-F5344CB8AC3E}">
        <p14:creationId xmlns:p14="http://schemas.microsoft.com/office/powerpoint/2010/main" val="258234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7E193-A340-4CF9-A7FF-A3BEAB70D241}"/>
              </a:ext>
            </a:extLst>
          </p:cNvPr>
          <p:cNvSpPr>
            <a:spLocks noGrp="1"/>
          </p:cNvSpPr>
          <p:nvPr>
            <p:ph type="title"/>
          </p:nvPr>
        </p:nvSpPr>
        <p:spPr>
          <a:xfrm>
            <a:off x="219270" y="-19085"/>
            <a:ext cx="3677479" cy="1080231"/>
          </a:xfrm>
        </p:spPr>
        <p:txBody>
          <a:bodyPr/>
          <a:lstStyle/>
          <a:p>
            <a:r>
              <a:rPr lang="en-GB" dirty="0"/>
              <a:t>A way of being </a:t>
            </a:r>
          </a:p>
        </p:txBody>
      </p:sp>
      <p:sp>
        <p:nvSpPr>
          <p:cNvPr id="4" name="Arrow: Right 3">
            <a:extLst>
              <a:ext uri="{FF2B5EF4-FFF2-40B4-BE49-F238E27FC236}">
                <a16:creationId xmlns:a16="http://schemas.microsoft.com/office/drawing/2014/main" id="{0A95893E-2083-48F7-9228-0C414FB406FE}"/>
              </a:ext>
            </a:extLst>
          </p:cNvPr>
          <p:cNvSpPr/>
          <p:nvPr/>
        </p:nvSpPr>
        <p:spPr>
          <a:xfrm>
            <a:off x="6290666" y="3822638"/>
            <a:ext cx="5901333" cy="24847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“being rather than doing”.</a:t>
            </a:r>
            <a:endParaRPr lang="en-GB" dirty="0"/>
          </a:p>
        </p:txBody>
      </p:sp>
      <p:sp>
        <p:nvSpPr>
          <p:cNvPr id="5" name="TextBox 4">
            <a:extLst>
              <a:ext uri="{FF2B5EF4-FFF2-40B4-BE49-F238E27FC236}">
                <a16:creationId xmlns:a16="http://schemas.microsoft.com/office/drawing/2014/main" id="{160A25FF-FDAA-41C9-94AE-DFBFEC177446}"/>
              </a:ext>
            </a:extLst>
          </p:cNvPr>
          <p:cNvSpPr txBox="1"/>
          <p:nvPr/>
        </p:nvSpPr>
        <p:spPr>
          <a:xfrm>
            <a:off x="4879506" y="6514022"/>
            <a:ext cx="7682948" cy="369332"/>
          </a:xfrm>
          <a:prstGeom prst="rect">
            <a:avLst/>
          </a:prstGeom>
          <a:noFill/>
        </p:spPr>
        <p:txBody>
          <a:bodyPr wrap="square" rtlCol="0">
            <a:spAutoFit/>
          </a:bodyPr>
          <a:lstStyle/>
          <a:p>
            <a:r>
              <a:rPr lang="en-GB" dirty="0"/>
              <a:t>(Green, 2010, p.10). (Freshwater and Robertson, 2002, p.9).    (Rogers, 1990).</a:t>
            </a:r>
          </a:p>
        </p:txBody>
      </p:sp>
      <p:sp>
        <p:nvSpPr>
          <p:cNvPr id="3" name="Arrow: Right 2">
            <a:extLst>
              <a:ext uri="{FF2B5EF4-FFF2-40B4-BE49-F238E27FC236}">
                <a16:creationId xmlns:a16="http://schemas.microsoft.com/office/drawing/2014/main" id="{81C83831-0BC7-4313-B485-C44C46F4DBF4}"/>
              </a:ext>
            </a:extLst>
          </p:cNvPr>
          <p:cNvSpPr/>
          <p:nvPr/>
        </p:nvSpPr>
        <p:spPr>
          <a:xfrm>
            <a:off x="6685105" y="159312"/>
            <a:ext cx="4609323" cy="38131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B35E6BCB-9F44-42A8-984D-B4E2958EBA2B}"/>
              </a:ext>
            </a:extLst>
          </p:cNvPr>
          <p:cNvSpPr txBox="1"/>
          <p:nvPr/>
        </p:nvSpPr>
        <p:spPr>
          <a:xfrm>
            <a:off x="6685105" y="1096371"/>
            <a:ext cx="3677478" cy="1938992"/>
          </a:xfrm>
          <a:prstGeom prst="rect">
            <a:avLst/>
          </a:prstGeom>
          <a:noFill/>
        </p:spPr>
        <p:txBody>
          <a:bodyPr wrap="square" rtlCol="0">
            <a:spAutoFit/>
          </a:bodyPr>
          <a:lstStyle/>
          <a:p>
            <a:r>
              <a:rPr lang="en-GB" sz="2000" dirty="0"/>
              <a:t>“In counselling, it is the qualities exhibited by the counsellor and experienced by the client, within the therapeutic relationship, which form the building blocks of that relationship” . </a:t>
            </a:r>
            <a:endParaRPr lang="en-GB" dirty="0"/>
          </a:p>
        </p:txBody>
      </p:sp>
      <p:sp>
        <p:nvSpPr>
          <p:cNvPr id="10" name="Arrow: Right 9">
            <a:extLst>
              <a:ext uri="{FF2B5EF4-FFF2-40B4-BE49-F238E27FC236}">
                <a16:creationId xmlns:a16="http://schemas.microsoft.com/office/drawing/2014/main" id="{6F7474FE-DF26-4CD8-9C07-A5CCFFB788A0}"/>
              </a:ext>
            </a:extLst>
          </p:cNvPr>
          <p:cNvSpPr/>
          <p:nvPr/>
        </p:nvSpPr>
        <p:spPr>
          <a:xfrm>
            <a:off x="500441" y="690466"/>
            <a:ext cx="6184663" cy="513183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“Strengthening of the therapeutic alliance happens when developing an awareness and </a:t>
            </a:r>
          </a:p>
          <a:p>
            <a:pPr algn="ctr"/>
            <a:r>
              <a:rPr lang="en-GB" sz="2200" dirty="0"/>
              <a:t>building a relationship to the intrapsychic world of the client which involves a degree of </a:t>
            </a:r>
          </a:p>
          <a:p>
            <a:pPr algn="ctr"/>
            <a:r>
              <a:rPr lang="en-GB" sz="2200" dirty="0"/>
              <a:t>internalization of the psychotherapist” </a:t>
            </a:r>
          </a:p>
        </p:txBody>
      </p:sp>
    </p:spTree>
    <p:extLst>
      <p:ext uri="{BB962C8B-B14F-4D97-AF65-F5344CB8AC3E}">
        <p14:creationId xmlns:p14="http://schemas.microsoft.com/office/powerpoint/2010/main" val="335803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98303-53D6-4056-AA5F-E00EF8BFACBB}"/>
              </a:ext>
            </a:extLst>
          </p:cNvPr>
          <p:cNvSpPr>
            <a:spLocks noGrp="1"/>
          </p:cNvSpPr>
          <p:nvPr>
            <p:ph idx="1"/>
          </p:nvPr>
        </p:nvSpPr>
        <p:spPr>
          <a:xfrm>
            <a:off x="558685" y="4413380"/>
            <a:ext cx="5537315" cy="1847461"/>
          </a:xfrm>
        </p:spPr>
        <p:txBody>
          <a:bodyPr>
            <a:normAutofit fontScale="92500" lnSpcReduction="10000"/>
          </a:bodyPr>
          <a:lstStyle/>
          <a:p>
            <a:r>
              <a:rPr lang="en-GB" sz="3500" dirty="0"/>
              <a:t>Empathy.</a:t>
            </a:r>
          </a:p>
          <a:p>
            <a:r>
              <a:rPr lang="en-GB" sz="3500" dirty="0"/>
              <a:t>Unconditional positive regard.</a:t>
            </a:r>
          </a:p>
          <a:p>
            <a:r>
              <a:rPr lang="en-GB" sz="3500" dirty="0"/>
              <a:t>Congruence.</a:t>
            </a:r>
          </a:p>
          <a:p>
            <a:pPr marL="0" indent="0">
              <a:buNone/>
            </a:pPr>
            <a:endParaRPr lang="en-GB" dirty="0"/>
          </a:p>
        </p:txBody>
      </p:sp>
      <p:sp>
        <p:nvSpPr>
          <p:cNvPr id="2" name="TextBox 1">
            <a:extLst>
              <a:ext uri="{FF2B5EF4-FFF2-40B4-BE49-F238E27FC236}">
                <a16:creationId xmlns:a16="http://schemas.microsoft.com/office/drawing/2014/main" id="{1D2E4474-DC2B-43D2-B48F-6006AE9F0125}"/>
              </a:ext>
            </a:extLst>
          </p:cNvPr>
          <p:cNvSpPr txBox="1"/>
          <p:nvPr/>
        </p:nvSpPr>
        <p:spPr>
          <a:xfrm>
            <a:off x="490835" y="3720882"/>
            <a:ext cx="3186001" cy="646331"/>
          </a:xfrm>
          <a:prstGeom prst="rect">
            <a:avLst/>
          </a:prstGeom>
          <a:noFill/>
        </p:spPr>
        <p:txBody>
          <a:bodyPr wrap="square" rtlCol="0">
            <a:spAutoFit/>
          </a:bodyPr>
          <a:lstStyle/>
          <a:p>
            <a:r>
              <a:rPr lang="en-GB" sz="3600" dirty="0"/>
              <a:t>Core Conditions </a:t>
            </a:r>
          </a:p>
        </p:txBody>
      </p:sp>
      <p:sp>
        <p:nvSpPr>
          <p:cNvPr id="4" name="TextBox 3">
            <a:extLst>
              <a:ext uri="{FF2B5EF4-FFF2-40B4-BE49-F238E27FC236}">
                <a16:creationId xmlns:a16="http://schemas.microsoft.com/office/drawing/2014/main" id="{DB99F929-83C9-400C-8262-77FA80539D55}"/>
              </a:ext>
            </a:extLst>
          </p:cNvPr>
          <p:cNvSpPr txBox="1"/>
          <p:nvPr/>
        </p:nvSpPr>
        <p:spPr>
          <a:xfrm>
            <a:off x="1946987" y="337413"/>
            <a:ext cx="9361714" cy="3046988"/>
          </a:xfrm>
          <a:prstGeom prst="rect">
            <a:avLst/>
          </a:prstGeom>
          <a:noFill/>
        </p:spPr>
        <p:txBody>
          <a:bodyPr wrap="square" rtlCol="0">
            <a:spAutoFit/>
          </a:bodyPr>
          <a:lstStyle/>
          <a:p>
            <a:r>
              <a:rPr lang="en-GB" sz="3200" dirty="0"/>
              <a:t>Rogers (1990) sated:</a:t>
            </a:r>
          </a:p>
          <a:p>
            <a:endParaRPr lang="en-GB" sz="3200" dirty="0"/>
          </a:p>
          <a:p>
            <a:r>
              <a:rPr lang="en-GB" sz="3200" dirty="0"/>
              <a:t>“for successful therapy to take place there were six necessary conditions. Three of them, which he called the </a:t>
            </a:r>
            <a:r>
              <a:rPr lang="en-GB" sz="3200" i="1" dirty="0"/>
              <a:t>core conditions, </a:t>
            </a:r>
            <a:r>
              <a:rPr lang="en-GB" sz="3200" dirty="0"/>
              <a:t>related to the attitude and modus operandi of the therapist”. </a:t>
            </a:r>
          </a:p>
        </p:txBody>
      </p:sp>
      <p:sp>
        <p:nvSpPr>
          <p:cNvPr id="5" name="TextBox 4">
            <a:extLst>
              <a:ext uri="{FF2B5EF4-FFF2-40B4-BE49-F238E27FC236}">
                <a16:creationId xmlns:a16="http://schemas.microsoft.com/office/drawing/2014/main" id="{BF6B3680-B574-4F06-B36A-1C1286B81524}"/>
              </a:ext>
            </a:extLst>
          </p:cNvPr>
          <p:cNvSpPr txBox="1"/>
          <p:nvPr/>
        </p:nvSpPr>
        <p:spPr>
          <a:xfrm>
            <a:off x="7165910" y="6335921"/>
            <a:ext cx="4758612" cy="369332"/>
          </a:xfrm>
          <a:prstGeom prst="rect">
            <a:avLst/>
          </a:prstGeom>
          <a:noFill/>
        </p:spPr>
        <p:txBody>
          <a:bodyPr wrap="square" rtlCol="0">
            <a:spAutoFit/>
          </a:bodyPr>
          <a:lstStyle/>
          <a:p>
            <a:r>
              <a:rPr lang="en-GB" dirty="0"/>
              <a:t>(Rogers, 1990). (Thorne, 1992). (Mearns, 1997).  </a:t>
            </a:r>
          </a:p>
        </p:txBody>
      </p:sp>
      <p:sp>
        <p:nvSpPr>
          <p:cNvPr id="7" name="Thought Bubble: Cloud 6">
            <a:extLst>
              <a:ext uri="{FF2B5EF4-FFF2-40B4-BE49-F238E27FC236}">
                <a16:creationId xmlns:a16="http://schemas.microsoft.com/office/drawing/2014/main" id="{20E74A8D-0BBD-4C65-8698-47874B63A1AE}"/>
              </a:ext>
            </a:extLst>
          </p:cNvPr>
          <p:cNvSpPr/>
          <p:nvPr/>
        </p:nvSpPr>
        <p:spPr>
          <a:xfrm>
            <a:off x="8210938" y="3126241"/>
            <a:ext cx="3713584" cy="248194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Therapeutic presence…</a:t>
            </a:r>
          </a:p>
        </p:txBody>
      </p:sp>
    </p:spTree>
    <p:extLst>
      <p:ext uri="{BB962C8B-B14F-4D97-AF65-F5344CB8AC3E}">
        <p14:creationId xmlns:p14="http://schemas.microsoft.com/office/powerpoint/2010/main" val="1607526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514B-CC82-4B39-9117-DE9FD779F447}"/>
              </a:ext>
            </a:extLst>
          </p:cNvPr>
          <p:cNvSpPr>
            <a:spLocks noGrp="1"/>
          </p:cNvSpPr>
          <p:nvPr>
            <p:ph type="title"/>
          </p:nvPr>
        </p:nvSpPr>
        <p:spPr>
          <a:xfrm>
            <a:off x="89985" y="1106145"/>
            <a:ext cx="5594682" cy="1456267"/>
          </a:xfrm>
        </p:spPr>
        <p:txBody>
          <a:bodyPr>
            <a:normAutofit/>
          </a:bodyPr>
          <a:lstStyle/>
          <a:p>
            <a:r>
              <a:rPr lang="en-GB" sz="4000" dirty="0"/>
              <a:t>Therapeutic Presence… </a:t>
            </a:r>
          </a:p>
        </p:txBody>
      </p:sp>
      <p:pic>
        <p:nvPicPr>
          <p:cNvPr id="7" name="Picture 6">
            <a:extLst>
              <a:ext uri="{FF2B5EF4-FFF2-40B4-BE49-F238E27FC236}">
                <a16:creationId xmlns:a16="http://schemas.microsoft.com/office/drawing/2014/main" id="{D16587D6-57F8-4EBC-9C5F-E02C67922C67}"/>
              </a:ext>
            </a:extLst>
          </p:cNvPr>
          <p:cNvPicPr>
            <a:picLocks noChangeAspect="1"/>
          </p:cNvPicPr>
          <p:nvPr/>
        </p:nvPicPr>
        <p:blipFill>
          <a:blip r:embed="rId3"/>
          <a:stretch>
            <a:fillRect/>
          </a:stretch>
        </p:blipFill>
        <p:spPr>
          <a:xfrm>
            <a:off x="2062739" y="3293895"/>
            <a:ext cx="8419569" cy="3143000"/>
          </a:xfrm>
          <a:prstGeom prst="rect">
            <a:avLst/>
          </a:prstGeom>
        </p:spPr>
      </p:pic>
      <p:sp>
        <p:nvSpPr>
          <p:cNvPr id="8" name="Rectangle 7">
            <a:extLst>
              <a:ext uri="{FF2B5EF4-FFF2-40B4-BE49-F238E27FC236}">
                <a16:creationId xmlns:a16="http://schemas.microsoft.com/office/drawing/2014/main" id="{85890979-5D6D-4E7D-AECF-E74E4CD1C711}"/>
              </a:ext>
            </a:extLst>
          </p:cNvPr>
          <p:cNvSpPr/>
          <p:nvPr/>
        </p:nvSpPr>
        <p:spPr>
          <a:xfrm>
            <a:off x="10482308" y="6252229"/>
            <a:ext cx="1677062" cy="369332"/>
          </a:xfrm>
          <a:prstGeom prst="rect">
            <a:avLst/>
          </a:prstGeom>
        </p:spPr>
        <p:txBody>
          <a:bodyPr wrap="none">
            <a:spAutoFit/>
          </a:bodyPr>
          <a:lstStyle/>
          <a:p>
            <a:r>
              <a:rPr lang="en-GB" dirty="0"/>
              <a:t>(Mearns, 1997).</a:t>
            </a:r>
          </a:p>
        </p:txBody>
      </p:sp>
      <p:sp>
        <p:nvSpPr>
          <p:cNvPr id="3" name="Speech Bubble: Oval 2">
            <a:extLst>
              <a:ext uri="{FF2B5EF4-FFF2-40B4-BE49-F238E27FC236}">
                <a16:creationId xmlns:a16="http://schemas.microsoft.com/office/drawing/2014/main" id="{DDA8F0BC-5982-4BBC-8FBF-10899DB7AF2D}"/>
              </a:ext>
            </a:extLst>
          </p:cNvPr>
          <p:cNvSpPr/>
          <p:nvPr/>
        </p:nvSpPr>
        <p:spPr>
          <a:xfrm>
            <a:off x="5647074" y="350121"/>
            <a:ext cx="6454941" cy="221229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a:r>
              <a:rPr lang="en-GB" sz="1600" dirty="0">
                <a:solidFill>
                  <a:prstClr val="black"/>
                </a:solidFill>
              </a:rPr>
              <a:t>Research shows that Mearns (1997) had viewed this 4th condition as spiritual and mystical but stated that the other </a:t>
            </a:r>
          </a:p>
          <a:p>
            <a:pPr lvl="0" defTabSz="914400"/>
            <a:r>
              <a:rPr lang="en-GB" sz="1600" dirty="0">
                <a:solidFill>
                  <a:prstClr val="black"/>
                </a:solidFill>
              </a:rPr>
              <a:t>3 conditions would achieve “therapeutic presence” when blended together successfully in a session. </a:t>
            </a:r>
          </a:p>
          <a:p>
            <a:pPr lvl="0" defTabSz="914400"/>
            <a:r>
              <a:rPr lang="en-GB" sz="1600" dirty="0">
                <a:solidFill>
                  <a:prstClr val="black"/>
                </a:solidFill>
              </a:rPr>
              <a:t>These conditions would help to establish and continue the therapeutic relationship.</a:t>
            </a:r>
          </a:p>
        </p:txBody>
      </p:sp>
    </p:spTree>
    <p:extLst>
      <p:ext uri="{BB962C8B-B14F-4D97-AF65-F5344CB8AC3E}">
        <p14:creationId xmlns:p14="http://schemas.microsoft.com/office/powerpoint/2010/main" val="3146980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xplosion: 8 Points 3">
            <a:extLst>
              <a:ext uri="{FF2B5EF4-FFF2-40B4-BE49-F238E27FC236}">
                <a16:creationId xmlns:a16="http://schemas.microsoft.com/office/drawing/2014/main" id="{49B18A22-FD23-4DCE-8EB3-038338C540F7}"/>
              </a:ext>
            </a:extLst>
          </p:cNvPr>
          <p:cNvSpPr/>
          <p:nvPr/>
        </p:nvSpPr>
        <p:spPr>
          <a:xfrm>
            <a:off x="2667000" y="1034715"/>
            <a:ext cx="6858000" cy="478856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makes a successful therapeutic relationship? </a:t>
            </a:r>
          </a:p>
        </p:txBody>
      </p:sp>
      <p:sp>
        <p:nvSpPr>
          <p:cNvPr id="7" name="TextBox 6">
            <a:extLst>
              <a:ext uri="{FF2B5EF4-FFF2-40B4-BE49-F238E27FC236}">
                <a16:creationId xmlns:a16="http://schemas.microsoft.com/office/drawing/2014/main" id="{9AB44BA3-EE36-4DA7-93F1-3E8E9CCC8462}"/>
              </a:ext>
            </a:extLst>
          </p:cNvPr>
          <p:cNvSpPr txBox="1"/>
          <p:nvPr/>
        </p:nvSpPr>
        <p:spPr>
          <a:xfrm>
            <a:off x="457200" y="1259668"/>
            <a:ext cx="2695073" cy="400110"/>
          </a:xfrm>
          <a:prstGeom prst="rect">
            <a:avLst/>
          </a:prstGeom>
          <a:noFill/>
        </p:spPr>
        <p:txBody>
          <a:bodyPr wrap="square" rtlCol="0">
            <a:spAutoFit/>
          </a:bodyPr>
          <a:lstStyle/>
          <a:p>
            <a:r>
              <a:rPr lang="en-GB" sz="2000" dirty="0"/>
              <a:t>Non-judgemental</a:t>
            </a:r>
            <a:r>
              <a:rPr lang="en-GB" dirty="0"/>
              <a:t> </a:t>
            </a:r>
          </a:p>
        </p:txBody>
      </p:sp>
      <p:sp>
        <p:nvSpPr>
          <p:cNvPr id="8" name="TextBox 7">
            <a:extLst>
              <a:ext uri="{FF2B5EF4-FFF2-40B4-BE49-F238E27FC236}">
                <a16:creationId xmlns:a16="http://schemas.microsoft.com/office/drawing/2014/main" id="{0CF3850F-8D17-4715-A53A-31B8514CFA99}"/>
              </a:ext>
            </a:extLst>
          </p:cNvPr>
          <p:cNvSpPr txBox="1"/>
          <p:nvPr/>
        </p:nvSpPr>
        <p:spPr>
          <a:xfrm>
            <a:off x="4235117" y="721895"/>
            <a:ext cx="1780672" cy="830997"/>
          </a:xfrm>
          <a:prstGeom prst="rect">
            <a:avLst/>
          </a:prstGeom>
          <a:noFill/>
        </p:spPr>
        <p:txBody>
          <a:bodyPr wrap="square" rtlCol="0">
            <a:spAutoFit/>
          </a:bodyPr>
          <a:lstStyle/>
          <a:p>
            <a:r>
              <a:rPr lang="en-GB" sz="2400" dirty="0"/>
              <a:t>Safe environment </a:t>
            </a:r>
          </a:p>
        </p:txBody>
      </p:sp>
      <p:sp>
        <p:nvSpPr>
          <p:cNvPr id="9" name="TextBox 8">
            <a:extLst>
              <a:ext uri="{FF2B5EF4-FFF2-40B4-BE49-F238E27FC236}">
                <a16:creationId xmlns:a16="http://schemas.microsoft.com/office/drawing/2014/main" id="{1684D23C-E2F2-45BB-A796-B4D79DF8A080}"/>
              </a:ext>
            </a:extLst>
          </p:cNvPr>
          <p:cNvSpPr txBox="1"/>
          <p:nvPr/>
        </p:nvSpPr>
        <p:spPr>
          <a:xfrm>
            <a:off x="6930187" y="306396"/>
            <a:ext cx="2642937" cy="830997"/>
          </a:xfrm>
          <a:prstGeom prst="rect">
            <a:avLst/>
          </a:prstGeom>
          <a:noFill/>
        </p:spPr>
        <p:txBody>
          <a:bodyPr wrap="square" rtlCol="0">
            <a:spAutoFit/>
          </a:bodyPr>
          <a:lstStyle/>
          <a:p>
            <a:r>
              <a:rPr lang="en-GB" sz="2400" dirty="0"/>
              <a:t>Phenomenological noticing </a:t>
            </a:r>
          </a:p>
        </p:txBody>
      </p:sp>
      <p:sp>
        <p:nvSpPr>
          <p:cNvPr id="10" name="TextBox 9">
            <a:extLst>
              <a:ext uri="{FF2B5EF4-FFF2-40B4-BE49-F238E27FC236}">
                <a16:creationId xmlns:a16="http://schemas.microsoft.com/office/drawing/2014/main" id="{782FE1AF-51DC-495A-8283-541F511241A0}"/>
              </a:ext>
            </a:extLst>
          </p:cNvPr>
          <p:cNvSpPr txBox="1"/>
          <p:nvPr/>
        </p:nvSpPr>
        <p:spPr>
          <a:xfrm>
            <a:off x="8659906" y="1721333"/>
            <a:ext cx="2187388" cy="400110"/>
          </a:xfrm>
          <a:prstGeom prst="rect">
            <a:avLst/>
          </a:prstGeom>
          <a:noFill/>
        </p:spPr>
        <p:txBody>
          <a:bodyPr wrap="square" rtlCol="0">
            <a:spAutoFit/>
          </a:bodyPr>
          <a:lstStyle/>
          <a:p>
            <a:r>
              <a:rPr lang="en-GB" sz="2000" dirty="0"/>
              <a:t>Clear boundaries</a:t>
            </a:r>
          </a:p>
        </p:txBody>
      </p:sp>
      <p:sp>
        <p:nvSpPr>
          <p:cNvPr id="11" name="TextBox 10">
            <a:extLst>
              <a:ext uri="{FF2B5EF4-FFF2-40B4-BE49-F238E27FC236}">
                <a16:creationId xmlns:a16="http://schemas.microsoft.com/office/drawing/2014/main" id="{12A9854A-34FF-46FA-AD52-70F1A32ECC8F}"/>
              </a:ext>
            </a:extLst>
          </p:cNvPr>
          <p:cNvSpPr txBox="1"/>
          <p:nvPr/>
        </p:nvSpPr>
        <p:spPr>
          <a:xfrm>
            <a:off x="9573124" y="2671482"/>
            <a:ext cx="1812052" cy="707886"/>
          </a:xfrm>
          <a:prstGeom prst="rect">
            <a:avLst/>
          </a:prstGeom>
          <a:noFill/>
        </p:spPr>
        <p:txBody>
          <a:bodyPr wrap="square" rtlCol="0">
            <a:spAutoFit/>
          </a:bodyPr>
          <a:lstStyle/>
          <a:p>
            <a:r>
              <a:rPr lang="en-GB" sz="2000" dirty="0"/>
              <a:t>Holding pace &amp; space</a:t>
            </a:r>
          </a:p>
        </p:txBody>
      </p:sp>
      <p:sp>
        <p:nvSpPr>
          <p:cNvPr id="12" name="TextBox 11">
            <a:extLst>
              <a:ext uri="{FF2B5EF4-FFF2-40B4-BE49-F238E27FC236}">
                <a16:creationId xmlns:a16="http://schemas.microsoft.com/office/drawing/2014/main" id="{C0CE5657-055C-420C-8AB6-30355A92906A}"/>
              </a:ext>
            </a:extLst>
          </p:cNvPr>
          <p:cNvSpPr txBox="1"/>
          <p:nvPr/>
        </p:nvSpPr>
        <p:spPr>
          <a:xfrm>
            <a:off x="9573124" y="3854824"/>
            <a:ext cx="1668617" cy="400110"/>
          </a:xfrm>
          <a:prstGeom prst="rect">
            <a:avLst/>
          </a:prstGeom>
          <a:noFill/>
        </p:spPr>
        <p:txBody>
          <a:bodyPr wrap="square" rtlCol="0">
            <a:spAutoFit/>
          </a:bodyPr>
          <a:lstStyle/>
          <a:p>
            <a:r>
              <a:rPr lang="en-GB" sz="2000" dirty="0"/>
              <a:t>Authenticity</a:t>
            </a:r>
          </a:p>
        </p:txBody>
      </p:sp>
      <p:sp>
        <p:nvSpPr>
          <p:cNvPr id="13" name="TextBox 12">
            <a:extLst>
              <a:ext uri="{FF2B5EF4-FFF2-40B4-BE49-F238E27FC236}">
                <a16:creationId xmlns:a16="http://schemas.microsoft.com/office/drawing/2014/main" id="{1E3B7D7C-F9D3-4A31-937F-04569736E05A}"/>
              </a:ext>
            </a:extLst>
          </p:cNvPr>
          <p:cNvSpPr txBox="1"/>
          <p:nvPr/>
        </p:nvSpPr>
        <p:spPr>
          <a:xfrm>
            <a:off x="8659906" y="4984376"/>
            <a:ext cx="2061882" cy="400110"/>
          </a:xfrm>
          <a:prstGeom prst="rect">
            <a:avLst/>
          </a:prstGeom>
          <a:noFill/>
        </p:spPr>
        <p:txBody>
          <a:bodyPr wrap="square" rtlCol="0">
            <a:spAutoFit/>
          </a:bodyPr>
          <a:lstStyle/>
          <a:p>
            <a:r>
              <a:rPr lang="en-GB" sz="2000" dirty="0"/>
              <a:t>Trust</a:t>
            </a:r>
          </a:p>
        </p:txBody>
      </p:sp>
      <p:sp>
        <p:nvSpPr>
          <p:cNvPr id="14" name="TextBox 13">
            <a:extLst>
              <a:ext uri="{FF2B5EF4-FFF2-40B4-BE49-F238E27FC236}">
                <a16:creationId xmlns:a16="http://schemas.microsoft.com/office/drawing/2014/main" id="{69753922-CDD7-41E0-B1E5-7CCF0D7F516E}"/>
              </a:ext>
            </a:extLst>
          </p:cNvPr>
          <p:cNvSpPr txBox="1"/>
          <p:nvPr/>
        </p:nvSpPr>
        <p:spPr>
          <a:xfrm>
            <a:off x="6508376" y="5692262"/>
            <a:ext cx="1775012" cy="707886"/>
          </a:xfrm>
          <a:prstGeom prst="rect">
            <a:avLst/>
          </a:prstGeom>
          <a:noFill/>
        </p:spPr>
        <p:txBody>
          <a:bodyPr wrap="square" rtlCol="0">
            <a:spAutoFit/>
          </a:bodyPr>
          <a:lstStyle/>
          <a:p>
            <a:r>
              <a:rPr lang="en-GB" sz="2000" dirty="0"/>
              <a:t>Consideration &amp; care</a:t>
            </a:r>
          </a:p>
        </p:txBody>
      </p:sp>
      <p:sp>
        <p:nvSpPr>
          <p:cNvPr id="15" name="TextBox 14">
            <a:extLst>
              <a:ext uri="{FF2B5EF4-FFF2-40B4-BE49-F238E27FC236}">
                <a16:creationId xmlns:a16="http://schemas.microsoft.com/office/drawing/2014/main" id="{CBD8211F-4DC0-49A8-96C0-691B3CB3FD8A}"/>
              </a:ext>
            </a:extLst>
          </p:cNvPr>
          <p:cNvSpPr txBox="1"/>
          <p:nvPr/>
        </p:nvSpPr>
        <p:spPr>
          <a:xfrm>
            <a:off x="599219" y="2671627"/>
            <a:ext cx="1925762" cy="400110"/>
          </a:xfrm>
          <a:prstGeom prst="rect">
            <a:avLst/>
          </a:prstGeom>
          <a:noFill/>
        </p:spPr>
        <p:txBody>
          <a:bodyPr wrap="square" rtlCol="0">
            <a:spAutoFit/>
          </a:bodyPr>
          <a:lstStyle/>
          <a:p>
            <a:r>
              <a:rPr lang="en-GB" sz="2000" dirty="0"/>
              <a:t>Core Conditions</a:t>
            </a:r>
          </a:p>
        </p:txBody>
      </p:sp>
      <p:sp>
        <p:nvSpPr>
          <p:cNvPr id="16" name="TextBox 15">
            <a:extLst>
              <a:ext uri="{FF2B5EF4-FFF2-40B4-BE49-F238E27FC236}">
                <a16:creationId xmlns:a16="http://schemas.microsoft.com/office/drawing/2014/main" id="{AF82D274-E433-4681-8647-FF31FE570203}"/>
              </a:ext>
            </a:extLst>
          </p:cNvPr>
          <p:cNvSpPr txBox="1"/>
          <p:nvPr/>
        </p:nvSpPr>
        <p:spPr>
          <a:xfrm>
            <a:off x="457200" y="4254934"/>
            <a:ext cx="2344271" cy="400110"/>
          </a:xfrm>
          <a:prstGeom prst="rect">
            <a:avLst/>
          </a:prstGeom>
          <a:noFill/>
        </p:spPr>
        <p:txBody>
          <a:bodyPr wrap="square" rtlCol="0">
            <a:spAutoFit/>
          </a:bodyPr>
          <a:lstStyle/>
          <a:p>
            <a:r>
              <a:rPr lang="en-GB" sz="2000" dirty="0"/>
              <a:t>Relational-Depth</a:t>
            </a:r>
          </a:p>
        </p:txBody>
      </p:sp>
      <p:sp>
        <p:nvSpPr>
          <p:cNvPr id="17" name="TextBox 16">
            <a:extLst>
              <a:ext uri="{FF2B5EF4-FFF2-40B4-BE49-F238E27FC236}">
                <a16:creationId xmlns:a16="http://schemas.microsoft.com/office/drawing/2014/main" id="{F3EA55F5-3B86-4C2F-A69D-C0DE51140C08}"/>
              </a:ext>
            </a:extLst>
          </p:cNvPr>
          <p:cNvSpPr txBox="1"/>
          <p:nvPr/>
        </p:nvSpPr>
        <p:spPr>
          <a:xfrm>
            <a:off x="2668653" y="5039109"/>
            <a:ext cx="2061882" cy="400110"/>
          </a:xfrm>
          <a:prstGeom prst="rect">
            <a:avLst/>
          </a:prstGeom>
          <a:noFill/>
        </p:spPr>
        <p:txBody>
          <a:bodyPr wrap="square" rtlCol="0">
            <a:spAutoFit/>
          </a:bodyPr>
          <a:lstStyle/>
          <a:p>
            <a:r>
              <a:rPr lang="en-GB" sz="2000" dirty="0"/>
              <a:t>Active listening</a:t>
            </a:r>
          </a:p>
        </p:txBody>
      </p:sp>
      <p:sp>
        <p:nvSpPr>
          <p:cNvPr id="18" name="TextBox 17">
            <a:extLst>
              <a:ext uri="{FF2B5EF4-FFF2-40B4-BE49-F238E27FC236}">
                <a16:creationId xmlns:a16="http://schemas.microsoft.com/office/drawing/2014/main" id="{DFAB1160-3E42-4229-8F1B-E724FF4B4FA6}"/>
              </a:ext>
            </a:extLst>
          </p:cNvPr>
          <p:cNvSpPr txBox="1"/>
          <p:nvPr/>
        </p:nvSpPr>
        <p:spPr>
          <a:xfrm>
            <a:off x="4235117" y="5967665"/>
            <a:ext cx="1775012" cy="400110"/>
          </a:xfrm>
          <a:prstGeom prst="rect">
            <a:avLst/>
          </a:prstGeom>
          <a:noFill/>
        </p:spPr>
        <p:txBody>
          <a:bodyPr wrap="square" rtlCol="0">
            <a:spAutoFit/>
          </a:bodyPr>
          <a:lstStyle/>
          <a:p>
            <a:r>
              <a:rPr lang="en-GB" sz="2000" dirty="0"/>
              <a:t>Empathic</a:t>
            </a:r>
          </a:p>
        </p:txBody>
      </p:sp>
      <p:sp>
        <p:nvSpPr>
          <p:cNvPr id="19" name="TextBox 18">
            <a:extLst>
              <a:ext uri="{FF2B5EF4-FFF2-40B4-BE49-F238E27FC236}">
                <a16:creationId xmlns:a16="http://schemas.microsoft.com/office/drawing/2014/main" id="{A43F8060-2495-44E4-8796-080E7B72BB77}"/>
              </a:ext>
            </a:extLst>
          </p:cNvPr>
          <p:cNvSpPr txBox="1"/>
          <p:nvPr/>
        </p:nvSpPr>
        <p:spPr>
          <a:xfrm>
            <a:off x="10066183" y="4784321"/>
            <a:ext cx="1668617" cy="400110"/>
          </a:xfrm>
          <a:prstGeom prst="rect">
            <a:avLst/>
          </a:prstGeom>
          <a:noFill/>
        </p:spPr>
        <p:txBody>
          <a:bodyPr wrap="square" rtlCol="0">
            <a:spAutoFit/>
          </a:bodyPr>
          <a:lstStyle/>
          <a:p>
            <a:r>
              <a:rPr lang="en-GB" sz="2000" dirty="0"/>
              <a:t>Equality</a:t>
            </a:r>
          </a:p>
        </p:txBody>
      </p:sp>
      <p:cxnSp>
        <p:nvCxnSpPr>
          <p:cNvPr id="21" name="Connector: Elbow 20">
            <a:extLst>
              <a:ext uri="{FF2B5EF4-FFF2-40B4-BE49-F238E27FC236}">
                <a16:creationId xmlns:a16="http://schemas.microsoft.com/office/drawing/2014/main" id="{C9EDB5F4-6558-4385-ADEE-09AA5F8D2065}"/>
              </a:ext>
            </a:extLst>
          </p:cNvPr>
          <p:cNvCxnSpPr>
            <a:cxnSpLocks/>
            <a:endCxn id="19" idx="1"/>
          </p:cNvCxnSpPr>
          <p:nvPr/>
        </p:nvCxnSpPr>
        <p:spPr>
          <a:xfrm>
            <a:off x="8516471" y="4178645"/>
            <a:ext cx="1549712" cy="80573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Connector: Elbow 25">
            <a:extLst>
              <a:ext uri="{FF2B5EF4-FFF2-40B4-BE49-F238E27FC236}">
                <a16:creationId xmlns:a16="http://schemas.microsoft.com/office/drawing/2014/main" id="{755D80F7-1196-4C93-82C7-FF0E5CC14EB4}"/>
              </a:ext>
            </a:extLst>
          </p:cNvPr>
          <p:cNvCxnSpPr>
            <a:cxnSpLocks/>
          </p:cNvCxnSpPr>
          <p:nvPr/>
        </p:nvCxnSpPr>
        <p:spPr>
          <a:xfrm rot="10800000" flipV="1">
            <a:off x="1284905" y="4454989"/>
            <a:ext cx="2622880" cy="1302566"/>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A0F9871-DD0D-433E-AA11-FF623B59CDDA}"/>
              </a:ext>
            </a:extLst>
          </p:cNvPr>
          <p:cNvSpPr txBox="1"/>
          <p:nvPr/>
        </p:nvSpPr>
        <p:spPr>
          <a:xfrm>
            <a:off x="194161" y="5683481"/>
            <a:ext cx="1435174" cy="707886"/>
          </a:xfrm>
          <a:prstGeom prst="rect">
            <a:avLst/>
          </a:prstGeom>
          <a:noFill/>
        </p:spPr>
        <p:txBody>
          <a:bodyPr wrap="square" rtlCol="0">
            <a:spAutoFit/>
          </a:bodyPr>
          <a:lstStyle/>
          <a:p>
            <a:r>
              <a:rPr lang="en-GB" sz="2000" dirty="0"/>
              <a:t>Relatable language</a:t>
            </a:r>
          </a:p>
        </p:txBody>
      </p:sp>
      <p:sp>
        <p:nvSpPr>
          <p:cNvPr id="30" name="TextBox 29">
            <a:extLst>
              <a:ext uri="{FF2B5EF4-FFF2-40B4-BE49-F238E27FC236}">
                <a16:creationId xmlns:a16="http://schemas.microsoft.com/office/drawing/2014/main" id="{F260C62C-F6D7-4B15-8101-A367739A0F89}"/>
              </a:ext>
            </a:extLst>
          </p:cNvPr>
          <p:cNvSpPr txBox="1"/>
          <p:nvPr/>
        </p:nvSpPr>
        <p:spPr>
          <a:xfrm>
            <a:off x="1284904" y="306396"/>
            <a:ext cx="2336837" cy="707886"/>
          </a:xfrm>
          <a:prstGeom prst="rect">
            <a:avLst/>
          </a:prstGeom>
          <a:noFill/>
        </p:spPr>
        <p:txBody>
          <a:bodyPr wrap="square" rtlCol="0">
            <a:spAutoFit/>
          </a:bodyPr>
          <a:lstStyle/>
          <a:p>
            <a:r>
              <a:rPr lang="en-GB" sz="2000" dirty="0"/>
              <a:t>Shared decision making</a:t>
            </a:r>
          </a:p>
        </p:txBody>
      </p:sp>
      <p:sp>
        <p:nvSpPr>
          <p:cNvPr id="33" name="TextBox 32">
            <a:extLst>
              <a:ext uri="{FF2B5EF4-FFF2-40B4-BE49-F238E27FC236}">
                <a16:creationId xmlns:a16="http://schemas.microsoft.com/office/drawing/2014/main" id="{7E2C1D41-616A-4325-BC94-7600573F9EAC}"/>
              </a:ext>
            </a:extLst>
          </p:cNvPr>
          <p:cNvSpPr txBox="1"/>
          <p:nvPr/>
        </p:nvSpPr>
        <p:spPr>
          <a:xfrm>
            <a:off x="9219609" y="814883"/>
            <a:ext cx="2770094" cy="707886"/>
          </a:xfrm>
          <a:prstGeom prst="rect">
            <a:avLst/>
          </a:prstGeom>
          <a:noFill/>
        </p:spPr>
        <p:txBody>
          <a:bodyPr wrap="square" rtlCol="0">
            <a:spAutoFit/>
          </a:bodyPr>
          <a:lstStyle/>
          <a:p>
            <a:r>
              <a:rPr lang="en-GB" sz="2000" dirty="0"/>
              <a:t>Mutual engagement in the “work” of therapy </a:t>
            </a:r>
          </a:p>
        </p:txBody>
      </p:sp>
      <p:cxnSp>
        <p:nvCxnSpPr>
          <p:cNvPr id="35" name="Connector: Elbow 34">
            <a:extLst>
              <a:ext uri="{FF2B5EF4-FFF2-40B4-BE49-F238E27FC236}">
                <a16:creationId xmlns:a16="http://schemas.microsoft.com/office/drawing/2014/main" id="{F9E9E5A8-39CE-4C47-8E47-3CE1380E6136}"/>
              </a:ext>
            </a:extLst>
          </p:cNvPr>
          <p:cNvCxnSpPr/>
          <p:nvPr/>
        </p:nvCxnSpPr>
        <p:spPr>
          <a:xfrm flipV="1">
            <a:off x="7799294" y="1171294"/>
            <a:ext cx="1219200" cy="66128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AE9301D8-409B-4ADA-B90D-4B5C065CD34D}"/>
              </a:ext>
            </a:extLst>
          </p:cNvPr>
          <p:cNvCxnSpPr/>
          <p:nvPr/>
        </p:nvCxnSpPr>
        <p:spPr>
          <a:xfrm rot="16200000" flipV="1">
            <a:off x="2799288" y="724077"/>
            <a:ext cx="1110680" cy="1106314"/>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1E4EE0C1-94A4-486E-9FC5-9DB467118FEA}"/>
              </a:ext>
            </a:extLst>
          </p:cNvPr>
          <p:cNvSpPr txBox="1"/>
          <p:nvPr/>
        </p:nvSpPr>
        <p:spPr>
          <a:xfrm>
            <a:off x="9414886" y="6416339"/>
            <a:ext cx="2971209" cy="369332"/>
          </a:xfrm>
          <a:prstGeom prst="rect">
            <a:avLst/>
          </a:prstGeom>
          <a:noFill/>
        </p:spPr>
        <p:txBody>
          <a:bodyPr wrap="square" rtlCol="0">
            <a:spAutoFit/>
          </a:bodyPr>
          <a:lstStyle/>
          <a:p>
            <a:r>
              <a:rPr lang="en-GB" dirty="0"/>
              <a:t>(The family institute, 2008).</a:t>
            </a:r>
          </a:p>
        </p:txBody>
      </p:sp>
    </p:spTree>
    <p:extLst>
      <p:ext uri="{BB962C8B-B14F-4D97-AF65-F5344CB8AC3E}">
        <p14:creationId xmlns:p14="http://schemas.microsoft.com/office/powerpoint/2010/main" val="1770055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74FB-D972-4A02-995F-374DD60CED83}"/>
              </a:ext>
            </a:extLst>
          </p:cNvPr>
          <p:cNvSpPr>
            <a:spLocks noGrp="1"/>
          </p:cNvSpPr>
          <p:nvPr>
            <p:ph type="title"/>
          </p:nvPr>
        </p:nvSpPr>
        <p:spPr/>
        <p:txBody>
          <a:bodyPr/>
          <a:lstStyle/>
          <a:p>
            <a:r>
              <a:rPr lang="en-GB" dirty="0"/>
              <a:t>How and why does the therapeutic relationship work? </a:t>
            </a:r>
          </a:p>
        </p:txBody>
      </p:sp>
      <p:sp>
        <p:nvSpPr>
          <p:cNvPr id="4" name="Cloud 3">
            <a:extLst>
              <a:ext uri="{FF2B5EF4-FFF2-40B4-BE49-F238E27FC236}">
                <a16:creationId xmlns:a16="http://schemas.microsoft.com/office/drawing/2014/main" id="{1BFDF374-9D46-47D6-A7D7-2555CCCED80F}"/>
              </a:ext>
            </a:extLst>
          </p:cNvPr>
          <p:cNvSpPr/>
          <p:nvPr/>
        </p:nvSpPr>
        <p:spPr>
          <a:xfrm>
            <a:off x="6992471" y="3899610"/>
            <a:ext cx="4016188" cy="277905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relationship is fundamental to being human”  </a:t>
            </a:r>
          </a:p>
        </p:txBody>
      </p:sp>
      <p:sp>
        <p:nvSpPr>
          <p:cNvPr id="5" name="Cloud 4">
            <a:extLst>
              <a:ext uri="{FF2B5EF4-FFF2-40B4-BE49-F238E27FC236}">
                <a16:creationId xmlns:a16="http://schemas.microsoft.com/office/drawing/2014/main" id="{A7B71354-56EC-4A18-850D-B031A21FE318}"/>
              </a:ext>
            </a:extLst>
          </p:cNvPr>
          <p:cNvSpPr/>
          <p:nvPr/>
        </p:nvSpPr>
        <p:spPr>
          <a:xfrm>
            <a:off x="7530353" y="879822"/>
            <a:ext cx="4661647" cy="293643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relationship has been described as</a:t>
            </a:r>
          </a:p>
          <a:p>
            <a:pPr algn="ctr"/>
            <a:r>
              <a:rPr lang="en-GB" sz="2000" dirty="0"/>
              <a:t> “The primary medium of human life” &amp; as the “mover and shaker and propulsive force in human life”.</a:t>
            </a:r>
          </a:p>
        </p:txBody>
      </p:sp>
      <p:sp>
        <p:nvSpPr>
          <p:cNvPr id="6" name="TextBox 5">
            <a:extLst>
              <a:ext uri="{FF2B5EF4-FFF2-40B4-BE49-F238E27FC236}">
                <a16:creationId xmlns:a16="http://schemas.microsoft.com/office/drawing/2014/main" id="{769B0239-6C5D-4995-AE1E-604F3EE55B0B}"/>
              </a:ext>
            </a:extLst>
          </p:cNvPr>
          <p:cNvSpPr txBox="1"/>
          <p:nvPr/>
        </p:nvSpPr>
        <p:spPr>
          <a:xfrm>
            <a:off x="5809129" y="6459567"/>
            <a:ext cx="6382872" cy="369332"/>
          </a:xfrm>
          <a:prstGeom prst="rect">
            <a:avLst/>
          </a:prstGeom>
          <a:noFill/>
        </p:spPr>
        <p:txBody>
          <a:bodyPr wrap="square" rtlCol="0">
            <a:spAutoFit/>
          </a:bodyPr>
          <a:lstStyle/>
          <a:p>
            <a:r>
              <a:rPr lang="en-GB" dirty="0"/>
              <a:t>(Barrett-</a:t>
            </a:r>
            <a:r>
              <a:rPr lang="en-GB" dirty="0" err="1"/>
              <a:t>lennard</a:t>
            </a:r>
            <a:r>
              <a:rPr lang="en-GB" dirty="0"/>
              <a:t>, 2005).   (Perlman, 1979).  (Kahn, 2001, p.169).</a:t>
            </a:r>
          </a:p>
        </p:txBody>
      </p:sp>
      <p:sp>
        <p:nvSpPr>
          <p:cNvPr id="7" name="TextBox 6">
            <a:extLst>
              <a:ext uri="{FF2B5EF4-FFF2-40B4-BE49-F238E27FC236}">
                <a16:creationId xmlns:a16="http://schemas.microsoft.com/office/drawing/2014/main" id="{8D97E2C6-07D2-45E5-8B0D-02B5AEEBC2D6}"/>
              </a:ext>
            </a:extLst>
          </p:cNvPr>
          <p:cNvSpPr txBox="1"/>
          <p:nvPr/>
        </p:nvSpPr>
        <p:spPr>
          <a:xfrm>
            <a:off x="685801" y="2277035"/>
            <a:ext cx="5804646" cy="3971365"/>
          </a:xfrm>
          <a:prstGeom prst="rect">
            <a:avLst/>
          </a:prstGeom>
          <a:noFill/>
        </p:spPr>
        <p:txBody>
          <a:bodyPr wrap="square" rtlCol="0">
            <a:spAutoFit/>
          </a:bodyPr>
          <a:lstStyle/>
          <a:p>
            <a:endParaRPr lang="en-GB" dirty="0"/>
          </a:p>
        </p:txBody>
      </p:sp>
      <p:sp>
        <p:nvSpPr>
          <p:cNvPr id="3" name="Speech Bubble: Oval 2">
            <a:extLst>
              <a:ext uri="{FF2B5EF4-FFF2-40B4-BE49-F238E27FC236}">
                <a16:creationId xmlns:a16="http://schemas.microsoft.com/office/drawing/2014/main" id="{50DBFCD2-48BE-4ED5-B90E-4562FD70FC55}"/>
              </a:ext>
            </a:extLst>
          </p:cNvPr>
          <p:cNvSpPr/>
          <p:nvPr/>
        </p:nvSpPr>
        <p:spPr>
          <a:xfrm>
            <a:off x="448235" y="1900519"/>
            <a:ext cx="6723530" cy="434788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Gill’s formula on transference and therapeutic movement =</a:t>
            </a:r>
          </a:p>
          <a:p>
            <a:pPr marL="457200" indent="-457200" algn="ctr">
              <a:buAutoNum type="arabicPeriod"/>
            </a:pPr>
            <a:r>
              <a:rPr lang="en-GB" sz="2000" i="1" dirty="0"/>
              <a:t>“Re-experience</a:t>
            </a:r>
            <a:r>
              <a:rPr lang="en-GB" sz="2000" dirty="0"/>
              <a:t> the earliest thoughts, emotions and impulses that were originally connected to the situation the client is talking about </a:t>
            </a:r>
          </a:p>
          <a:p>
            <a:pPr marL="457200" indent="-457200" algn="ctr">
              <a:buAutoNum type="arabicPeriod"/>
            </a:pPr>
            <a:r>
              <a:rPr lang="en-GB" sz="2000" dirty="0"/>
              <a:t> Experience the thoughts emotions and </a:t>
            </a:r>
            <a:r>
              <a:rPr lang="en-GB" sz="2000" i="1" dirty="0"/>
              <a:t>impulses in the presence of the person of whom they are now directed</a:t>
            </a:r>
          </a:p>
          <a:p>
            <a:pPr marL="457200" indent="-457200" algn="ctr">
              <a:buAutoNum type="arabicPeriod"/>
            </a:pPr>
            <a:r>
              <a:rPr lang="en-GB" sz="2000" i="1" dirty="0"/>
              <a:t>Express</a:t>
            </a:r>
            <a:r>
              <a:rPr lang="en-GB" sz="2000" dirty="0"/>
              <a:t> them to that person          </a:t>
            </a:r>
          </a:p>
          <a:p>
            <a:pPr marL="457200" indent="-457200" algn="ctr">
              <a:buAutoNum type="arabicPeriod"/>
            </a:pPr>
            <a:r>
              <a:rPr lang="en-GB" sz="2000" dirty="0"/>
              <a:t>Have that expression met with interest, objectivity and </a:t>
            </a:r>
            <a:r>
              <a:rPr lang="en-GB" sz="2000" i="1" dirty="0"/>
              <a:t>acceptance</a:t>
            </a:r>
            <a:r>
              <a:rPr lang="en-GB" sz="2000" dirty="0"/>
              <a:t>” </a:t>
            </a:r>
          </a:p>
        </p:txBody>
      </p:sp>
    </p:spTree>
    <p:extLst>
      <p:ext uri="{BB962C8B-B14F-4D97-AF65-F5344CB8AC3E}">
        <p14:creationId xmlns:p14="http://schemas.microsoft.com/office/powerpoint/2010/main" val="1461743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481A-445F-4332-A78E-E2C27B161801}"/>
              </a:ext>
            </a:extLst>
          </p:cNvPr>
          <p:cNvSpPr>
            <a:spLocks noGrp="1"/>
          </p:cNvSpPr>
          <p:nvPr>
            <p:ph type="title"/>
          </p:nvPr>
        </p:nvSpPr>
        <p:spPr>
          <a:xfrm>
            <a:off x="-1" y="156057"/>
            <a:ext cx="12355551" cy="1594685"/>
          </a:xfrm>
        </p:spPr>
        <p:txBody>
          <a:bodyPr vert="horz" lIns="91440" tIns="45720" rIns="91440" bIns="45720" rtlCol="0" anchor="ctr">
            <a:normAutofit/>
          </a:bodyPr>
          <a:lstStyle/>
          <a:p>
            <a:pPr>
              <a:lnSpc>
                <a:spcPct val="90000"/>
              </a:lnSpc>
            </a:pPr>
            <a:r>
              <a:rPr lang="en-US" sz="3400" dirty="0"/>
              <a:t>Treatment Methods, therapeutic techniques &amp; Modalities</a:t>
            </a:r>
          </a:p>
        </p:txBody>
      </p:sp>
      <p:pic>
        <p:nvPicPr>
          <p:cNvPr id="9" name="Picture 8">
            <a:extLst>
              <a:ext uri="{FF2B5EF4-FFF2-40B4-BE49-F238E27FC236}">
                <a16:creationId xmlns:a16="http://schemas.microsoft.com/office/drawing/2014/main" id="{124A9331-35FD-4AEA-ADD9-0B4E088DD568}"/>
              </a:ext>
            </a:extLst>
          </p:cNvPr>
          <p:cNvPicPr>
            <a:picLocks noChangeAspect="1"/>
          </p:cNvPicPr>
          <p:nvPr/>
        </p:nvPicPr>
        <p:blipFill>
          <a:blip r:embed="rId4"/>
          <a:stretch>
            <a:fillRect/>
          </a:stretch>
        </p:blipFill>
        <p:spPr>
          <a:xfrm>
            <a:off x="245872" y="1725987"/>
            <a:ext cx="6897878" cy="42421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TextBox 7">
            <a:extLst>
              <a:ext uri="{FF2B5EF4-FFF2-40B4-BE49-F238E27FC236}">
                <a16:creationId xmlns:a16="http://schemas.microsoft.com/office/drawing/2014/main" id="{218AC1F5-35D8-4F9C-BCCE-7F083885080B}"/>
              </a:ext>
            </a:extLst>
          </p:cNvPr>
          <p:cNvSpPr txBox="1"/>
          <p:nvPr/>
        </p:nvSpPr>
        <p:spPr>
          <a:xfrm>
            <a:off x="3357716" y="5959308"/>
            <a:ext cx="5476568" cy="889819"/>
          </a:xfrm>
          <a:prstGeom prst="rect">
            <a:avLst/>
          </a:prstGeom>
        </p:spPr>
        <p:txBody>
          <a:bodyPr vert="horz" lIns="91440" tIns="45720" rIns="91440" bIns="45720" rtlCol="0" anchor="ctr">
            <a:normAutofit/>
          </a:bodyPr>
          <a:lstStyle/>
          <a:p>
            <a:pPr>
              <a:spcAft>
                <a:spcPts val="1000"/>
              </a:spcAft>
              <a:buClr>
                <a:schemeClr val="tx1"/>
              </a:buClr>
              <a:buSzPct val="100000"/>
            </a:pPr>
            <a:r>
              <a:rPr lang="en-US" dirty="0"/>
              <a:t>(Good Therapy, 2019).   (Very-well Mind, 2019). </a:t>
            </a:r>
          </a:p>
        </p:txBody>
      </p:sp>
      <p:sp>
        <p:nvSpPr>
          <p:cNvPr id="3" name="Speech Bubble: Rectangle with Corners Rounded 2">
            <a:extLst>
              <a:ext uri="{FF2B5EF4-FFF2-40B4-BE49-F238E27FC236}">
                <a16:creationId xmlns:a16="http://schemas.microsoft.com/office/drawing/2014/main" id="{BEE83D28-5630-4F11-8C4B-E53698A9AD05}"/>
              </a:ext>
            </a:extLst>
          </p:cNvPr>
          <p:cNvSpPr/>
          <p:nvPr/>
        </p:nvSpPr>
        <p:spPr>
          <a:xfrm>
            <a:off x="7389623" y="1750742"/>
            <a:ext cx="4345792" cy="421743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Therapeutic techniques and methods have been used widely since Freudian times. </a:t>
            </a:r>
          </a:p>
          <a:p>
            <a:pPr algn="ctr"/>
            <a:r>
              <a:rPr lang="en-GB" dirty="0"/>
              <a:t>The techniques Freud used were to analyse transference, interpret dreams and </a:t>
            </a:r>
          </a:p>
          <a:p>
            <a:pPr algn="ctr"/>
            <a:r>
              <a:rPr lang="en-GB" dirty="0"/>
              <a:t>Freud also used the technique of free association. </a:t>
            </a:r>
          </a:p>
          <a:p>
            <a:pPr algn="ctr"/>
            <a:r>
              <a:rPr lang="en-GB" dirty="0"/>
              <a:t>(This is the technique of allowing clients to discover unconscious </a:t>
            </a:r>
          </a:p>
          <a:p>
            <a:pPr algn="ctr"/>
            <a:r>
              <a:rPr lang="en-GB" dirty="0"/>
              <a:t>thoughts and emotions that had been suppressed). </a:t>
            </a:r>
          </a:p>
        </p:txBody>
      </p:sp>
    </p:spTree>
    <p:extLst>
      <p:ext uri="{BB962C8B-B14F-4D97-AF65-F5344CB8AC3E}">
        <p14:creationId xmlns:p14="http://schemas.microsoft.com/office/powerpoint/2010/main" val="115733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87948-4991-4AC3-8D7B-B442DBCEC459}"/>
              </a:ext>
            </a:extLst>
          </p:cNvPr>
          <p:cNvSpPr>
            <a:spLocks noGrp="1"/>
          </p:cNvSpPr>
          <p:nvPr>
            <p:ph type="title"/>
          </p:nvPr>
        </p:nvSpPr>
        <p:spPr>
          <a:xfrm>
            <a:off x="84365" y="86543"/>
            <a:ext cx="10131425" cy="892629"/>
          </a:xfrm>
        </p:spPr>
        <p:txBody>
          <a:bodyPr/>
          <a:lstStyle/>
          <a:p>
            <a:r>
              <a:rPr lang="en-GB" dirty="0"/>
              <a:t>Cognitive behavioural therapy (CBT): </a:t>
            </a:r>
          </a:p>
        </p:txBody>
      </p:sp>
      <p:sp>
        <p:nvSpPr>
          <p:cNvPr id="4" name="Hexagon 3">
            <a:extLst>
              <a:ext uri="{FF2B5EF4-FFF2-40B4-BE49-F238E27FC236}">
                <a16:creationId xmlns:a16="http://schemas.microsoft.com/office/drawing/2014/main" id="{66CF5833-1C57-475C-86D5-5A00BC6CE64F}"/>
              </a:ext>
            </a:extLst>
          </p:cNvPr>
          <p:cNvSpPr/>
          <p:nvPr/>
        </p:nvSpPr>
        <p:spPr>
          <a:xfrm>
            <a:off x="604610" y="815917"/>
            <a:ext cx="2743199" cy="252518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goal of CBT is to change the way a client processes thoughts and information. </a:t>
            </a:r>
          </a:p>
        </p:txBody>
      </p:sp>
      <p:sp>
        <p:nvSpPr>
          <p:cNvPr id="5" name="Arrow: Pentagon 4">
            <a:extLst>
              <a:ext uri="{FF2B5EF4-FFF2-40B4-BE49-F238E27FC236}">
                <a16:creationId xmlns:a16="http://schemas.microsoft.com/office/drawing/2014/main" id="{D8CF7763-2AF4-4156-9B75-431F8F45C78D}"/>
              </a:ext>
            </a:extLst>
          </p:cNvPr>
          <p:cNvSpPr/>
          <p:nvPr/>
        </p:nvSpPr>
        <p:spPr>
          <a:xfrm>
            <a:off x="266700" y="3435105"/>
            <a:ext cx="4495800" cy="297180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“Becks theory of personality is presented under the following topics: personality organisation, automatic thoughts and schemas, perception-to-behaviour sequence, the internal control system and changes in cognitive and personality organisation.” </a:t>
            </a:r>
          </a:p>
        </p:txBody>
      </p:sp>
      <p:sp>
        <p:nvSpPr>
          <p:cNvPr id="6" name="TextBox 5">
            <a:extLst>
              <a:ext uri="{FF2B5EF4-FFF2-40B4-BE49-F238E27FC236}">
                <a16:creationId xmlns:a16="http://schemas.microsoft.com/office/drawing/2014/main" id="{0CCBC3AD-3EEE-4BF6-8688-B877607ABFF3}"/>
              </a:ext>
            </a:extLst>
          </p:cNvPr>
          <p:cNvSpPr txBox="1"/>
          <p:nvPr/>
        </p:nvSpPr>
        <p:spPr>
          <a:xfrm>
            <a:off x="1066800" y="6488668"/>
            <a:ext cx="11296650" cy="369332"/>
          </a:xfrm>
          <a:prstGeom prst="rect">
            <a:avLst/>
          </a:prstGeom>
          <a:noFill/>
        </p:spPr>
        <p:txBody>
          <a:bodyPr wrap="square" rtlCol="0">
            <a:spAutoFit/>
          </a:bodyPr>
          <a:lstStyle/>
          <a:p>
            <a:r>
              <a:rPr lang="en-GB" dirty="0"/>
              <a:t>(Beck and Freeman and Davis, 2004, p. 121).      (Meier and Boivin, 2011, p.120).   (National Health Service, 2019). </a:t>
            </a:r>
          </a:p>
        </p:txBody>
      </p:sp>
      <p:sp>
        <p:nvSpPr>
          <p:cNvPr id="7" name="Flowchart: Alternate Process 6">
            <a:extLst>
              <a:ext uri="{FF2B5EF4-FFF2-40B4-BE49-F238E27FC236}">
                <a16:creationId xmlns:a16="http://schemas.microsoft.com/office/drawing/2014/main" id="{84FCE91A-768A-412E-8168-57F94BDB6C75}"/>
              </a:ext>
            </a:extLst>
          </p:cNvPr>
          <p:cNvSpPr/>
          <p:nvPr/>
        </p:nvSpPr>
        <p:spPr>
          <a:xfrm>
            <a:off x="4981575" y="1381125"/>
            <a:ext cx="4762500" cy="409575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According to the NHS (2019), CBT counselling can help with the following: </a:t>
            </a:r>
          </a:p>
          <a:p>
            <a:pPr algn="ctr"/>
            <a:r>
              <a:rPr lang="en-GB" dirty="0"/>
              <a:t>bipolar disorder</a:t>
            </a:r>
          </a:p>
          <a:p>
            <a:pPr algn="ctr"/>
            <a:r>
              <a:rPr lang="en-GB" dirty="0"/>
              <a:t>borderline personality disorder</a:t>
            </a:r>
          </a:p>
          <a:p>
            <a:pPr algn="ctr"/>
            <a:r>
              <a:rPr lang="en-GB" dirty="0"/>
              <a:t>eating disorders</a:t>
            </a:r>
          </a:p>
          <a:p>
            <a:pPr algn="ctr"/>
            <a:r>
              <a:rPr lang="en-GB" dirty="0"/>
              <a:t>(OCD)</a:t>
            </a:r>
          </a:p>
          <a:p>
            <a:pPr algn="ctr"/>
            <a:r>
              <a:rPr lang="en-GB" dirty="0"/>
              <a:t>panic disorder</a:t>
            </a:r>
          </a:p>
          <a:p>
            <a:pPr algn="ctr"/>
            <a:r>
              <a:rPr lang="en-GB" dirty="0"/>
              <a:t>phobias</a:t>
            </a:r>
          </a:p>
          <a:p>
            <a:pPr algn="ctr"/>
            <a:r>
              <a:rPr lang="en-GB" dirty="0"/>
              <a:t>(PTSD)</a:t>
            </a:r>
          </a:p>
          <a:p>
            <a:pPr algn="ctr"/>
            <a:r>
              <a:rPr lang="en-GB" dirty="0"/>
              <a:t>psychosis</a:t>
            </a:r>
          </a:p>
          <a:p>
            <a:pPr algn="ctr"/>
            <a:r>
              <a:rPr lang="en-GB" dirty="0"/>
              <a:t>schizophrenia</a:t>
            </a:r>
          </a:p>
          <a:p>
            <a:pPr algn="ctr"/>
            <a:r>
              <a:rPr lang="en-GB" dirty="0"/>
              <a:t>sleep problems</a:t>
            </a:r>
          </a:p>
          <a:p>
            <a:pPr algn="ctr"/>
            <a:r>
              <a:rPr lang="en-GB" dirty="0"/>
              <a:t>problems related to alcohol misuse</a:t>
            </a:r>
          </a:p>
          <a:p>
            <a:pPr algn="ctr"/>
            <a:endParaRPr lang="en-GB" dirty="0"/>
          </a:p>
        </p:txBody>
      </p:sp>
      <p:sp>
        <p:nvSpPr>
          <p:cNvPr id="9" name="Rectangle: Rounded Corners 8">
            <a:extLst>
              <a:ext uri="{FF2B5EF4-FFF2-40B4-BE49-F238E27FC236}">
                <a16:creationId xmlns:a16="http://schemas.microsoft.com/office/drawing/2014/main" id="{52AB51A2-B8BF-45BF-BE9D-53F7526486E1}"/>
              </a:ext>
            </a:extLst>
          </p:cNvPr>
          <p:cNvSpPr/>
          <p:nvPr/>
        </p:nvSpPr>
        <p:spPr>
          <a:xfrm>
            <a:off x="9963150" y="764330"/>
            <a:ext cx="1962150" cy="50315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CBT therapists would use a variety of techniques to work with clients to overcome some of these disorders or facing issues over a shorter amount of time than person centered therapy for example.  </a:t>
            </a:r>
          </a:p>
        </p:txBody>
      </p:sp>
    </p:spTree>
    <p:extLst>
      <p:ext uri="{BB962C8B-B14F-4D97-AF65-F5344CB8AC3E}">
        <p14:creationId xmlns:p14="http://schemas.microsoft.com/office/powerpoint/2010/main" val="1931313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0555"/>
          <a:stretch/>
        </p:blipFill>
        <p:spPr>
          <a:xfrm>
            <a:off x="0" y="0"/>
            <a:ext cx="6026763" cy="6856214"/>
          </a:xfrm>
          <a:prstGeom prst="rect">
            <a:avLst/>
          </a:prstGeom>
        </p:spPr>
      </p:pic>
      <p:sp useBgFill="1">
        <p:nvSpPr>
          <p:cNvPr id="15"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7"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D64CC5CF-D277-4332-B729-20BE47E80FE1}"/>
              </a:ext>
            </a:extLst>
          </p:cNvPr>
          <p:cNvSpPr txBox="1"/>
          <p:nvPr/>
        </p:nvSpPr>
        <p:spPr>
          <a:xfrm>
            <a:off x="244941" y="1692643"/>
            <a:ext cx="4225956" cy="2862322"/>
          </a:xfrm>
          <a:prstGeom prst="rect">
            <a:avLst/>
          </a:prstGeom>
          <a:noFill/>
        </p:spPr>
        <p:txBody>
          <a:bodyPr wrap="square" rtlCol="0">
            <a:spAutoFit/>
          </a:bodyPr>
          <a:lstStyle/>
          <a:p>
            <a:r>
              <a:rPr lang="en-GB" dirty="0">
                <a:solidFill>
                  <a:schemeClr val="bg2"/>
                </a:solidFill>
              </a:rPr>
              <a:t>Person centred therapy was developed by Carl Rogers in the 1940’s. Rogers believed the client was in fact the expert within the therapeutic relationship, which is an alternative view to how Freud believed it was the therapist who was the expert (using the skills and approaches to help a client).  This Therapy modality allows for deeper routed ‘work’ to be done unlike to CBT. </a:t>
            </a:r>
          </a:p>
        </p:txBody>
      </p:sp>
      <p:sp>
        <p:nvSpPr>
          <p:cNvPr id="6" name="TextBox 5">
            <a:extLst>
              <a:ext uri="{FF2B5EF4-FFF2-40B4-BE49-F238E27FC236}">
                <a16:creationId xmlns:a16="http://schemas.microsoft.com/office/drawing/2014/main" id="{8D0E8559-9FA9-421D-9EB2-74D58B462C1D}"/>
              </a:ext>
            </a:extLst>
          </p:cNvPr>
          <p:cNvSpPr txBox="1"/>
          <p:nvPr/>
        </p:nvSpPr>
        <p:spPr>
          <a:xfrm>
            <a:off x="411177" y="6400800"/>
            <a:ext cx="4992524" cy="369332"/>
          </a:xfrm>
          <a:prstGeom prst="rect">
            <a:avLst/>
          </a:prstGeom>
          <a:noFill/>
        </p:spPr>
        <p:txBody>
          <a:bodyPr wrap="square" rtlCol="0">
            <a:spAutoFit/>
          </a:bodyPr>
          <a:lstStyle/>
          <a:p>
            <a:r>
              <a:rPr lang="en-GB" dirty="0">
                <a:solidFill>
                  <a:schemeClr val="bg2"/>
                </a:solidFill>
              </a:rPr>
              <a:t>(Good- therapy, 2018). </a:t>
            </a:r>
          </a:p>
        </p:txBody>
      </p:sp>
      <p:sp>
        <p:nvSpPr>
          <p:cNvPr id="7" name="TextBox 6">
            <a:extLst>
              <a:ext uri="{FF2B5EF4-FFF2-40B4-BE49-F238E27FC236}">
                <a16:creationId xmlns:a16="http://schemas.microsoft.com/office/drawing/2014/main" id="{C2CD75CA-8766-460A-8DDF-1AAD6FB77C08}"/>
              </a:ext>
            </a:extLst>
          </p:cNvPr>
          <p:cNvSpPr txBox="1"/>
          <p:nvPr/>
        </p:nvSpPr>
        <p:spPr>
          <a:xfrm>
            <a:off x="190727" y="4509896"/>
            <a:ext cx="4111946" cy="1754326"/>
          </a:xfrm>
          <a:prstGeom prst="rect">
            <a:avLst/>
          </a:prstGeom>
          <a:noFill/>
        </p:spPr>
        <p:txBody>
          <a:bodyPr wrap="square" rtlCol="0">
            <a:spAutoFit/>
          </a:bodyPr>
          <a:lstStyle/>
          <a:p>
            <a:r>
              <a:rPr lang="en-GB" dirty="0">
                <a:solidFill>
                  <a:schemeClr val="bg2"/>
                </a:solidFill>
              </a:rPr>
              <a:t>“Rather than viewing people as inherently flawed, with problematic behaviours and thoughts that require treatment, person-centered therapy identifies that each person has the capacity and desire for personal growth and change”. </a:t>
            </a:r>
          </a:p>
        </p:txBody>
      </p:sp>
      <p:pic>
        <p:nvPicPr>
          <p:cNvPr id="12" name="Picture 11">
            <a:extLst>
              <a:ext uri="{FF2B5EF4-FFF2-40B4-BE49-F238E27FC236}">
                <a16:creationId xmlns:a16="http://schemas.microsoft.com/office/drawing/2014/main" id="{03F05461-99D3-4B16-8F6A-38AF6B4F7020}"/>
              </a:ext>
            </a:extLst>
          </p:cNvPr>
          <p:cNvPicPr>
            <a:picLocks noChangeAspect="1"/>
          </p:cNvPicPr>
          <p:nvPr/>
        </p:nvPicPr>
        <p:blipFill>
          <a:blip r:embed="rId4"/>
          <a:stretch>
            <a:fillRect/>
          </a:stretch>
        </p:blipFill>
        <p:spPr>
          <a:xfrm>
            <a:off x="7421207" y="2588859"/>
            <a:ext cx="3682303" cy="3743268"/>
          </a:xfrm>
          <a:prstGeom prst="rect">
            <a:avLst/>
          </a:prstGeom>
        </p:spPr>
      </p:pic>
      <p:sp>
        <p:nvSpPr>
          <p:cNvPr id="14" name="Rectangle 13">
            <a:extLst>
              <a:ext uri="{FF2B5EF4-FFF2-40B4-BE49-F238E27FC236}">
                <a16:creationId xmlns:a16="http://schemas.microsoft.com/office/drawing/2014/main" id="{ADF0A570-A265-4417-A4E9-8CDEEFA88F18}"/>
              </a:ext>
            </a:extLst>
          </p:cNvPr>
          <p:cNvSpPr/>
          <p:nvPr/>
        </p:nvSpPr>
        <p:spPr>
          <a:xfrm>
            <a:off x="286705" y="453174"/>
            <a:ext cx="6096000" cy="923330"/>
          </a:xfrm>
          <a:prstGeom prst="rect">
            <a:avLst/>
          </a:prstGeom>
        </p:spPr>
        <p:txBody>
          <a:bodyPr>
            <a:spAutoFit/>
          </a:bodyPr>
          <a:lstStyle/>
          <a:p>
            <a:r>
              <a:rPr lang="en-GB" dirty="0">
                <a:solidFill>
                  <a:schemeClr val="bg2"/>
                </a:solidFill>
              </a:rPr>
              <a:t>As explored earlier in this presentation, the core conditions are seen as valuable skills which not only contribute to the relationship, but also are necessary for therapeutic movement.  </a:t>
            </a:r>
          </a:p>
        </p:txBody>
      </p:sp>
      <p:sp>
        <p:nvSpPr>
          <p:cNvPr id="2" name="Title 1">
            <a:extLst>
              <a:ext uri="{FF2B5EF4-FFF2-40B4-BE49-F238E27FC236}">
                <a16:creationId xmlns:a16="http://schemas.microsoft.com/office/drawing/2014/main" id="{4AA97B6D-EA35-4B59-B385-18191DB23B39}"/>
              </a:ext>
            </a:extLst>
          </p:cNvPr>
          <p:cNvSpPr>
            <a:spLocks noGrp="1"/>
          </p:cNvSpPr>
          <p:nvPr>
            <p:ph type="title"/>
          </p:nvPr>
        </p:nvSpPr>
        <p:spPr>
          <a:xfrm>
            <a:off x="6716951" y="1152736"/>
            <a:ext cx="4613003" cy="1423436"/>
          </a:xfrm>
        </p:spPr>
        <p:txBody>
          <a:bodyPr vert="horz" lIns="91440" tIns="45720" rIns="91440" bIns="45720" rtlCol="0" anchor="b">
            <a:normAutofit fontScale="90000"/>
          </a:bodyPr>
          <a:lstStyle/>
          <a:p>
            <a:pPr algn="r"/>
            <a:r>
              <a:rPr lang="en-US" sz="4800" b="1" dirty="0"/>
              <a:t>Person centered therapy</a:t>
            </a:r>
          </a:p>
        </p:txBody>
      </p:sp>
    </p:spTree>
    <p:extLst>
      <p:ext uri="{BB962C8B-B14F-4D97-AF65-F5344CB8AC3E}">
        <p14:creationId xmlns:p14="http://schemas.microsoft.com/office/powerpoint/2010/main" val="1467885666"/>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4882-8BE3-4208-9B5B-1A924E401C6F}"/>
              </a:ext>
            </a:extLst>
          </p:cNvPr>
          <p:cNvSpPr>
            <a:spLocks noGrp="1"/>
          </p:cNvSpPr>
          <p:nvPr>
            <p:ph type="title"/>
          </p:nvPr>
        </p:nvSpPr>
        <p:spPr/>
        <p:txBody>
          <a:bodyPr/>
          <a:lstStyle/>
          <a:p>
            <a:r>
              <a:rPr lang="en-GB" dirty="0"/>
              <a:t>Skilled helper/ solution focused: </a:t>
            </a:r>
          </a:p>
        </p:txBody>
      </p:sp>
      <p:sp>
        <p:nvSpPr>
          <p:cNvPr id="5" name="Flowchart: Alternate Process 4">
            <a:extLst>
              <a:ext uri="{FF2B5EF4-FFF2-40B4-BE49-F238E27FC236}">
                <a16:creationId xmlns:a16="http://schemas.microsoft.com/office/drawing/2014/main" id="{1822AFD5-2CE5-4E07-A492-EC1A215A07C8}"/>
              </a:ext>
            </a:extLst>
          </p:cNvPr>
          <p:cNvSpPr/>
          <p:nvPr/>
        </p:nvSpPr>
        <p:spPr>
          <a:xfrm>
            <a:off x="7894638" y="1429717"/>
            <a:ext cx="4267200" cy="2971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Egan’s skilled helper model of therapy provides a solution focused technique to allow clients to work through and move forward in a three stage process. It also aids the client to use the methods learnt in therapy in daily life to help with the organisation, sorting and structure of things that would usually cause confusion or disruption to their mind/ thought processing. </a:t>
            </a:r>
          </a:p>
        </p:txBody>
      </p:sp>
      <p:sp>
        <p:nvSpPr>
          <p:cNvPr id="6" name="Flowchart: Punched Tape 5">
            <a:extLst>
              <a:ext uri="{FF2B5EF4-FFF2-40B4-BE49-F238E27FC236}">
                <a16:creationId xmlns:a16="http://schemas.microsoft.com/office/drawing/2014/main" id="{6859CCA3-A814-463F-A0D3-88BA4F985D46}"/>
              </a:ext>
            </a:extLst>
          </p:cNvPr>
          <p:cNvSpPr/>
          <p:nvPr/>
        </p:nvSpPr>
        <p:spPr>
          <a:xfrm>
            <a:off x="466725" y="4447505"/>
            <a:ext cx="4267200" cy="1970038"/>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Effective listening is a key aspect of the skilled helper model. </a:t>
            </a:r>
          </a:p>
        </p:txBody>
      </p:sp>
      <p:sp>
        <p:nvSpPr>
          <p:cNvPr id="7" name="Speech Bubble: Oval 6">
            <a:extLst>
              <a:ext uri="{FF2B5EF4-FFF2-40B4-BE49-F238E27FC236}">
                <a16:creationId xmlns:a16="http://schemas.microsoft.com/office/drawing/2014/main" id="{84380B76-C69F-4F4A-8DC3-D42936410642}"/>
              </a:ext>
            </a:extLst>
          </p:cNvPr>
          <p:cNvSpPr/>
          <p:nvPr/>
        </p:nvSpPr>
        <p:spPr>
          <a:xfrm>
            <a:off x="5160963" y="4401517"/>
            <a:ext cx="3563937" cy="197003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SOLER seating is an essential technique used to allow the therapist to be </a:t>
            </a:r>
            <a:r>
              <a:rPr lang="en-GB" i="1" dirty="0"/>
              <a:t>fully present </a:t>
            </a:r>
            <a:r>
              <a:rPr lang="en-GB" dirty="0"/>
              <a:t>and actively listen. </a:t>
            </a:r>
          </a:p>
        </p:txBody>
      </p:sp>
      <p:sp>
        <p:nvSpPr>
          <p:cNvPr id="8" name="Arrow: Pentagon 7">
            <a:extLst>
              <a:ext uri="{FF2B5EF4-FFF2-40B4-BE49-F238E27FC236}">
                <a16:creationId xmlns:a16="http://schemas.microsoft.com/office/drawing/2014/main" id="{9584C824-0100-496E-92C3-CDE3583399A0}"/>
              </a:ext>
            </a:extLst>
          </p:cNvPr>
          <p:cNvSpPr/>
          <p:nvPr/>
        </p:nvSpPr>
        <p:spPr>
          <a:xfrm>
            <a:off x="685801" y="1847850"/>
            <a:ext cx="6210299" cy="197003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“This therapy promotes positive change rather than dwelling on past problems. Practitioners will encourage you to focus positively on what you do well, set goals and work out how to achieve them. Just three or four sessions may be beneficial” – BACP (2019) </a:t>
            </a:r>
            <a:endParaRPr lang="en-GB" dirty="0"/>
          </a:p>
        </p:txBody>
      </p:sp>
      <p:sp>
        <p:nvSpPr>
          <p:cNvPr id="9" name="TextBox 8">
            <a:extLst>
              <a:ext uri="{FF2B5EF4-FFF2-40B4-BE49-F238E27FC236}">
                <a16:creationId xmlns:a16="http://schemas.microsoft.com/office/drawing/2014/main" id="{4C7F7A8A-9EDB-47B1-BC63-1A0C911A5DE8}"/>
              </a:ext>
            </a:extLst>
          </p:cNvPr>
          <p:cNvSpPr txBox="1"/>
          <p:nvPr/>
        </p:nvSpPr>
        <p:spPr>
          <a:xfrm>
            <a:off x="8724900" y="6371555"/>
            <a:ext cx="3238500" cy="369332"/>
          </a:xfrm>
          <a:prstGeom prst="rect">
            <a:avLst/>
          </a:prstGeom>
          <a:noFill/>
        </p:spPr>
        <p:txBody>
          <a:bodyPr wrap="square" rtlCol="0">
            <a:spAutoFit/>
          </a:bodyPr>
          <a:lstStyle/>
          <a:p>
            <a:r>
              <a:rPr lang="en-GB" dirty="0"/>
              <a:t>(Highgate Counselling, 2007). </a:t>
            </a:r>
          </a:p>
        </p:txBody>
      </p:sp>
    </p:spTree>
    <p:extLst>
      <p:ext uri="{BB962C8B-B14F-4D97-AF65-F5344CB8AC3E}">
        <p14:creationId xmlns:p14="http://schemas.microsoft.com/office/powerpoint/2010/main" val="2745186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57B53-F5AD-4552-866C-642FCD0B4B36}"/>
              </a:ext>
            </a:extLst>
          </p:cNvPr>
          <p:cNvSpPr>
            <a:spLocks noGrp="1"/>
          </p:cNvSpPr>
          <p:nvPr>
            <p:ph type="title"/>
          </p:nvPr>
        </p:nvSpPr>
        <p:spPr>
          <a:xfrm>
            <a:off x="1030287" y="-12700"/>
            <a:ext cx="10131425" cy="1456267"/>
          </a:xfrm>
        </p:spPr>
        <p:txBody>
          <a:bodyPr/>
          <a:lstStyle/>
          <a:p>
            <a:r>
              <a:rPr lang="en-GB" dirty="0"/>
              <a:t>Play, art &amp; alternative therapy methodologies  </a:t>
            </a:r>
          </a:p>
        </p:txBody>
      </p:sp>
      <p:sp>
        <p:nvSpPr>
          <p:cNvPr id="4" name="Rectangle: Diagonal Corners Rounded 3">
            <a:extLst>
              <a:ext uri="{FF2B5EF4-FFF2-40B4-BE49-F238E27FC236}">
                <a16:creationId xmlns:a16="http://schemas.microsoft.com/office/drawing/2014/main" id="{A76C20C8-A952-4411-AB53-4292713D282C}"/>
              </a:ext>
            </a:extLst>
          </p:cNvPr>
          <p:cNvSpPr/>
          <p:nvPr/>
        </p:nvSpPr>
        <p:spPr>
          <a:xfrm>
            <a:off x="6095999" y="1181206"/>
            <a:ext cx="5505450" cy="224779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t>Alternative therapy types such as art therapy, play therapy, music therapy, drama therapy and dance therapy will all have specialist therapists who are able to use a specific set of skills and treatment methods in order to help the client in a therapeutic environment  </a:t>
            </a:r>
          </a:p>
          <a:p>
            <a:pPr algn="ctr"/>
            <a:endParaRPr lang="en-GB" sz="2000" dirty="0"/>
          </a:p>
        </p:txBody>
      </p:sp>
      <p:sp>
        <p:nvSpPr>
          <p:cNvPr id="5" name="Arrow: Pentagon 4">
            <a:extLst>
              <a:ext uri="{FF2B5EF4-FFF2-40B4-BE49-F238E27FC236}">
                <a16:creationId xmlns:a16="http://schemas.microsoft.com/office/drawing/2014/main" id="{ED91657D-C5F1-41CB-AA96-D21B7815FD7E}"/>
              </a:ext>
            </a:extLst>
          </p:cNvPr>
          <p:cNvSpPr/>
          <p:nvPr/>
        </p:nvSpPr>
        <p:spPr>
          <a:xfrm>
            <a:off x="6305548" y="3602355"/>
            <a:ext cx="5886451" cy="29889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American Music Therapy Association (2019) states that: </a:t>
            </a:r>
          </a:p>
          <a:p>
            <a:pPr algn="ctr"/>
            <a:r>
              <a:rPr lang="en-GB" sz="2000" dirty="0"/>
              <a:t>"Music therapy is the clinical and evidence-based use of music to accomplish individualised goals within a therapeutic relationship by a credentialed professional who has completed an approved music therapy program".</a:t>
            </a:r>
          </a:p>
        </p:txBody>
      </p:sp>
      <p:sp>
        <p:nvSpPr>
          <p:cNvPr id="6" name="TextBox 5">
            <a:extLst>
              <a:ext uri="{FF2B5EF4-FFF2-40B4-BE49-F238E27FC236}">
                <a16:creationId xmlns:a16="http://schemas.microsoft.com/office/drawing/2014/main" id="{02C376EF-FF7F-4AED-B578-96B26D0FB053}"/>
              </a:ext>
            </a:extLst>
          </p:cNvPr>
          <p:cNvSpPr txBox="1"/>
          <p:nvPr/>
        </p:nvSpPr>
        <p:spPr>
          <a:xfrm>
            <a:off x="590549" y="6447367"/>
            <a:ext cx="7124700" cy="381000"/>
          </a:xfrm>
          <a:prstGeom prst="rect">
            <a:avLst/>
          </a:prstGeom>
          <a:noFill/>
        </p:spPr>
        <p:txBody>
          <a:bodyPr wrap="square" rtlCol="0">
            <a:spAutoFit/>
          </a:bodyPr>
          <a:lstStyle/>
          <a:p>
            <a:r>
              <a:rPr lang="en-GB" dirty="0"/>
              <a:t>(American Music Therapy Association, 2019).  (Mind, 2018). </a:t>
            </a:r>
          </a:p>
        </p:txBody>
      </p:sp>
      <p:pic>
        <p:nvPicPr>
          <p:cNvPr id="7" name="Picture 6">
            <a:extLst>
              <a:ext uri="{FF2B5EF4-FFF2-40B4-BE49-F238E27FC236}">
                <a16:creationId xmlns:a16="http://schemas.microsoft.com/office/drawing/2014/main" id="{99883059-4CBF-4388-B777-83D1478B5831}"/>
              </a:ext>
            </a:extLst>
          </p:cNvPr>
          <p:cNvPicPr>
            <a:picLocks noChangeAspect="1"/>
          </p:cNvPicPr>
          <p:nvPr/>
        </p:nvPicPr>
        <p:blipFill>
          <a:blip r:embed="rId3"/>
          <a:stretch>
            <a:fillRect/>
          </a:stretch>
        </p:blipFill>
        <p:spPr>
          <a:xfrm>
            <a:off x="203681" y="2171700"/>
            <a:ext cx="5496662" cy="3309409"/>
          </a:xfrm>
          <a:prstGeom prst="rect">
            <a:avLst/>
          </a:prstGeom>
        </p:spPr>
      </p:pic>
    </p:spTree>
    <p:extLst>
      <p:ext uri="{BB962C8B-B14F-4D97-AF65-F5344CB8AC3E}">
        <p14:creationId xmlns:p14="http://schemas.microsoft.com/office/powerpoint/2010/main" val="1993476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90149-6A0D-4310-8C88-91B99196FB3A}"/>
              </a:ext>
            </a:extLst>
          </p:cNvPr>
          <p:cNvSpPr>
            <a:spLocks noGrp="1"/>
          </p:cNvSpPr>
          <p:nvPr>
            <p:ph type="title"/>
          </p:nvPr>
        </p:nvSpPr>
        <p:spPr>
          <a:xfrm>
            <a:off x="665018" y="170796"/>
            <a:ext cx="10131425" cy="1201271"/>
          </a:xfrm>
        </p:spPr>
        <p:txBody>
          <a:bodyPr/>
          <a:lstStyle/>
          <a:p>
            <a:r>
              <a:rPr lang="en-GB" dirty="0"/>
              <a:t>Treatment VS. relationship </a:t>
            </a:r>
          </a:p>
        </p:txBody>
      </p:sp>
      <p:sp>
        <p:nvSpPr>
          <p:cNvPr id="3" name="TextBox 2">
            <a:extLst>
              <a:ext uri="{FF2B5EF4-FFF2-40B4-BE49-F238E27FC236}">
                <a16:creationId xmlns:a16="http://schemas.microsoft.com/office/drawing/2014/main" id="{F05D08DF-D388-43E3-A590-CCFB5473DE83}"/>
              </a:ext>
            </a:extLst>
          </p:cNvPr>
          <p:cNvSpPr txBox="1"/>
          <p:nvPr/>
        </p:nvSpPr>
        <p:spPr>
          <a:xfrm>
            <a:off x="899973" y="1600201"/>
            <a:ext cx="10609728" cy="830997"/>
          </a:xfrm>
          <a:prstGeom prst="rect">
            <a:avLst/>
          </a:prstGeom>
          <a:noFill/>
        </p:spPr>
        <p:txBody>
          <a:bodyPr wrap="square" rtlCol="0">
            <a:spAutoFit/>
          </a:bodyPr>
          <a:lstStyle/>
          <a:p>
            <a:r>
              <a:rPr lang="en-GB" sz="2400" dirty="0"/>
              <a:t>The culture battles in psychotherapy radically pit the treatment technique against the therapeutic relationship</a:t>
            </a:r>
          </a:p>
        </p:txBody>
      </p:sp>
      <p:sp>
        <p:nvSpPr>
          <p:cNvPr id="4" name="Rectangle 3">
            <a:extLst>
              <a:ext uri="{FF2B5EF4-FFF2-40B4-BE49-F238E27FC236}">
                <a16:creationId xmlns:a16="http://schemas.microsoft.com/office/drawing/2014/main" id="{0161DE81-D30D-4A06-8D51-39A92FA5DBF8}"/>
              </a:ext>
            </a:extLst>
          </p:cNvPr>
          <p:cNvSpPr/>
          <p:nvPr/>
        </p:nvSpPr>
        <p:spPr>
          <a:xfrm>
            <a:off x="4046958" y="2798582"/>
            <a:ext cx="8172750" cy="461665"/>
          </a:xfrm>
          <a:prstGeom prst="rect">
            <a:avLst/>
          </a:prstGeom>
        </p:spPr>
        <p:txBody>
          <a:bodyPr wrap="none">
            <a:spAutoFit/>
          </a:bodyPr>
          <a:lstStyle/>
          <a:p>
            <a:r>
              <a:rPr lang="en-GB" sz="2400" dirty="0"/>
              <a:t>“Do treatments cure disorders or do relationships heal people?“</a:t>
            </a:r>
          </a:p>
        </p:txBody>
      </p:sp>
      <p:sp>
        <p:nvSpPr>
          <p:cNvPr id="5" name="TextBox 4">
            <a:extLst>
              <a:ext uri="{FF2B5EF4-FFF2-40B4-BE49-F238E27FC236}">
                <a16:creationId xmlns:a16="http://schemas.microsoft.com/office/drawing/2014/main" id="{1633B906-4AB6-4308-BD2E-8CDB5A55A34F}"/>
              </a:ext>
            </a:extLst>
          </p:cNvPr>
          <p:cNvSpPr txBox="1"/>
          <p:nvPr/>
        </p:nvSpPr>
        <p:spPr>
          <a:xfrm>
            <a:off x="9941859" y="6454587"/>
            <a:ext cx="4500282" cy="369332"/>
          </a:xfrm>
          <a:prstGeom prst="rect">
            <a:avLst/>
          </a:prstGeom>
          <a:noFill/>
        </p:spPr>
        <p:txBody>
          <a:bodyPr wrap="square" rtlCol="0">
            <a:spAutoFit/>
          </a:bodyPr>
          <a:lstStyle/>
          <a:p>
            <a:r>
              <a:rPr lang="en-GB" dirty="0"/>
              <a:t>(Norcross, 2011, p.4)</a:t>
            </a:r>
          </a:p>
        </p:txBody>
      </p:sp>
      <p:sp>
        <p:nvSpPr>
          <p:cNvPr id="6" name="Rectangle 5">
            <a:extLst>
              <a:ext uri="{FF2B5EF4-FFF2-40B4-BE49-F238E27FC236}">
                <a16:creationId xmlns:a16="http://schemas.microsoft.com/office/drawing/2014/main" id="{B8BB5777-93AC-4A35-B336-91010E8DCE42}"/>
              </a:ext>
            </a:extLst>
          </p:cNvPr>
          <p:cNvSpPr/>
          <p:nvPr/>
        </p:nvSpPr>
        <p:spPr>
          <a:xfrm>
            <a:off x="383178" y="3690854"/>
            <a:ext cx="5083956" cy="461665"/>
          </a:xfrm>
          <a:prstGeom prst="rect">
            <a:avLst/>
          </a:prstGeom>
        </p:spPr>
        <p:txBody>
          <a:bodyPr wrap="none">
            <a:spAutoFit/>
          </a:bodyPr>
          <a:lstStyle/>
          <a:p>
            <a:r>
              <a:rPr lang="en-GB" sz="2400" dirty="0"/>
              <a:t>Is one more important than the other? </a:t>
            </a:r>
          </a:p>
        </p:txBody>
      </p:sp>
      <p:sp>
        <p:nvSpPr>
          <p:cNvPr id="7" name="Rectangle 6">
            <a:extLst>
              <a:ext uri="{FF2B5EF4-FFF2-40B4-BE49-F238E27FC236}">
                <a16:creationId xmlns:a16="http://schemas.microsoft.com/office/drawing/2014/main" id="{E9CC88F0-CAB3-41EC-85D3-54A948C1E434}"/>
              </a:ext>
            </a:extLst>
          </p:cNvPr>
          <p:cNvSpPr/>
          <p:nvPr/>
        </p:nvSpPr>
        <p:spPr>
          <a:xfrm>
            <a:off x="6204837" y="3779354"/>
            <a:ext cx="5155835" cy="461665"/>
          </a:xfrm>
          <a:prstGeom prst="rect">
            <a:avLst/>
          </a:prstGeom>
        </p:spPr>
        <p:txBody>
          <a:bodyPr wrap="none">
            <a:spAutoFit/>
          </a:bodyPr>
          <a:lstStyle/>
          <a:p>
            <a:r>
              <a:rPr lang="en-GB" sz="2400" dirty="0"/>
              <a:t>Does it depend on the type of therapy? </a:t>
            </a:r>
          </a:p>
        </p:txBody>
      </p:sp>
      <p:sp>
        <p:nvSpPr>
          <p:cNvPr id="8" name="Rectangle 7">
            <a:extLst>
              <a:ext uri="{FF2B5EF4-FFF2-40B4-BE49-F238E27FC236}">
                <a16:creationId xmlns:a16="http://schemas.microsoft.com/office/drawing/2014/main" id="{680F845C-AFCB-4F02-A081-7F80FDE77650}"/>
              </a:ext>
            </a:extLst>
          </p:cNvPr>
          <p:cNvSpPr/>
          <p:nvPr/>
        </p:nvSpPr>
        <p:spPr>
          <a:xfrm>
            <a:off x="356692" y="5287397"/>
            <a:ext cx="11478615" cy="830997"/>
          </a:xfrm>
          <a:prstGeom prst="rect">
            <a:avLst/>
          </a:prstGeom>
        </p:spPr>
        <p:txBody>
          <a:bodyPr wrap="square">
            <a:spAutoFit/>
          </a:bodyPr>
          <a:lstStyle/>
          <a:p>
            <a:r>
              <a:rPr lang="en-GB" sz="2400" dirty="0"/>
              <a:t>Is the effectiveness of the therapeutic relationship harder to research than the effectiveness of the skills or techniques? </a:t>
            </a:r>
          </a:p>
        </p:txBody>
      </p:sp>
      <p:sp>
        <p:nvSpPr>
          <p:cNvPr id="9" name="TextBox 8">
            <a:extLst>
              <a:ext uri="{FF2B5EF4-FFF2-40B4-BE49-F238E27FC236}">
                <a16:creationId xmlns:a16="http://schemas.microsoft.com/office/drawing/2014/main" id="{46000356-0559-426A-AE12-2472DF555278}"/>
              </a:ext>
            </a:extLst>
          </p:cNvPr>
          <p:cNvSpPr txBox="1"/>
          <p:nvPr/>
        </p:nvSpPr>
        <p:spPr>
          <a:xfrm>
            <a:off x="1143000" y="4572000"/>
            <a:ext cx="7813964" cy="400110"/>
          </a:xfrm>
          <a:prstGeom prst="rect">
            <a:avLst/>
          </a:prstGeom>
          <a:noFill/>
        </p:spPr>
        <p:txBody>
          <a:bodyPr wrap="square" rtlCol="0">
            <a:spAutoFit/>
          </a:bodyPr>
          <a:lstStyle/>
          <a:p>
            <a:endParaRPr lang="en-GB" sz="2000" dirty="0"/>
          </a:p>
        </p:txBody>
      </p:sp>
    </p:spTree>
    <p:extLst>
      <p:ext uri="{BB962C8B-B14F-4D97-AF65-F5344CB8AC3E}">
        <p14:creationId xmlns:p14="http://schemas.microsoft.com/office/powerpoint/2010/main" val="4050661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B3E50-809A-4EF6-B8CA-6AEB434195C7}"/>
              </a:ext>
            </a:extLst>
          </p:cNvPr>
          <p:cNvSpPr>
            <a:spLocks noGrp="1"/>
          </p:cNvSpPr>
          <p:nvPr>
            <p:ph type="title"/>
          </p:nvPr>
        </p:nvSpPr>
        <p:spPr>
          <a:xfrm>
            <a:off x="145473" y="75067"/>
            <a:ext cx="10131425" cy="1177636"/>
          </a:xfrm>
        </p:spPr>
        <p:txBody>
          <a:bodyPr/>
          <a:lstStyle/>
          <a:p>
            <a:r>
              <a:rPr lang="en-GB" dirty="0"/>
              <a:t>Treatment vs. relationship</a:t>
            </a:r>
          </a:p>
        </p:txBody>
      </p:sp>
      <p:sp>
        <p:nvSpPr>
          <p:cNvPr id="4" name="Rectangle 3">
            <a:extLst>
              <a:ext uri="{FF2B5EF4-FFF2-40B4-BE49-F238E27FC236}">
                <a16:creationId xmlns:a16="http://schemas.microsoft.com/office/drawing/2014/main" id="{E3341A45-08FA-4EFA-8B47-47A0639B1341}"/>
              </a:ext>
            </a:extLst>
          </p:cNvPr>
          <p:cNvSpPr/>
          <p:nvPr/>
        </p:nvSpPr>
        <p:spPr>
          <a:xfrm>
            <a:off x="290947" y="1252703"/>
            <a:ext cx="11078259" cy="4832092"/>
          </a:xfrm>
          <a:prstGeom prst="rect">
            <a:avLst/>
          </a:prstGeom>
        </p:spPr>
        <p:txBody>
          <a:bodyPr wrap="square">
            <a:spAutoFit/>
          </a:bodyPr>
          <a:lstStyle/>
          <a:p>
            <a:r>
              <a:rPr lang="en-GB" sz="2800" dirty="0"/>
              <a:t>Evidence suggests that the varied types of therapists (E.g. a counsellor and a psychotherapist) would approach their clients differently. For example, evidence points to psychotherapists perceiving that the therapeutic techniques are </a:t>
            </a:r>
            <a:r>
              <a:rPr lang="en-GB" sz="2800" i="1" dirty="0"/>
              <a:t>more</a:t>
            </a:r>
            <a:r>
              <a:rPr lang="en-GB" sz="2800" dirty="0"/>
              <a:t> important for therapeutic movement, however, the therapeutic alliance and building of the relationship is seen to have more value from a counsellors perspective.</a:t>
            </a:r>
          </a:p>
          <a:p>
            <a:r>
              <a:rPr lang="en-GB" sz="2800" dirty="0"/>
              <a:t> In contrast to this point, Mind UK (2018) stated that “Research has shown the relationship you have with your therapist is really important in how successful you find any talking therapy. Regardless of the type of therapy they practice, if you don't like or trust that person you're less likely to feel able to open up to them, and are less likely to have a positive experience”. </a:t>
            </a:r>
            <a:endParaRPr lang="en-GB" sz="3600" dirty="0"/>
          </a:p>
        </p:txBody>
      </p:sp>
      <p:sp>
        <p:nvSpPr>
          <p:cNvPr id="5" name="TextBox 4">
            <a:extLst>
              <a:ext uri="{FF2B5EF4-FFF2-40B4-BE49-F238E27FC236}">
                <a16:creationId xmlns:a16="http://schemas.microsoft.com/office/drawing/2014/main" id="{222DC171-5D01-47AF-9121-CEC72E39DDF6}"/>
              </a:ext>
            </a:extLst>
          </p:cNvPr>
          <p:cNvSpPr txBox="1"/>
          <p:nvPr/>
        </p:nvSpPr>
        <p:spPr>
          <a:xfrm>
            <a:off x="7564583" y="6151418"/>
            <a:ext cx="4199478" cy="369332"/>
          </a:xfrm>
          <a:prstGeom prst="rect">
            <a:avLst/>
          </a:prstGeom>
          <a:noFill/>
        </p:spPr>
        <p:txBody>
          <a:bodyPr wrap="square" rtlCol="0">
            <a:spAutoFit/>
          </a:bodyPr>
          <a:lstStyle/>
          <a:p>
            <a:r>
              <a:rPr lang="en-GB" dirty="0"/>
              <a:t>(Trauma institute, 2013)  (MIND UK, 2018). </a:t>
            </a:r>
          </a:p>
        </p:txBody>
      </p:sp>
    </p:spTree>
    <p:extLst>
      <p:ext uri="{BB962C8B-B14F-4D97-AF65-F5344CB8AC3E}">
        <p14:creationId xmlns:p14="http://schemas.microsoft.com/office/powerpoint/2010/main" val="141660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D8DC1-12D9-4AD4-969E-07DFCA8760A2}"/>
              </a:ext>
            </a:extLst>
          </p:cNvPr>
          <p:cNvSpPr>
            <a:spLocks noGrp="1"/>
          </p:cNvSpPr>
          <p:nvPr>
            <p:ph type="title"/>
          </p:nvPr>
        </p:nvSpPr>
        <p:spPr>
          <a:xfrm>
            <a:off x="1540114" y="821278"/>
            <a:ext cx="10131425" cy="1456267"/>
          </a:xfrm>
        </p:spPr>
        <p:txBody>
          <a:bodyPr/>
          <a:lstStyle/>
          <a:p>
            <a:r>
              <a:rPr lang="en-GB" dirty="0"/>
              <a:t>Treatment vs. relationship </a:t>
            </a:r>
          </a:p>
        </p:txBody>
      </p:sp>
      <p:sp>
        <p:nvSpPr>
          <p:cNvPr id="4" name="TextBox 3">
            <a:extLst>
              <a:ext uri="{FF2B5EF4-FFF2-40B4-BE49-F238E27FC236}">
                <a16:creationId xmlns:a16="http://schemas.microsoft.com/office/drawing/2014/main" id="{D14CCAE3-21F7-4220-8600-A7B3F28008A1}"/>
              </a:ext>
            </a:extLst>
          </p:cNvPr>
          <p:cNvSpPr txBox="1"/>
          <p:nvPr/>
        </p:nvSpPr>
        <p:spPr>
          <a:xfrm>
            <a:off x="9074988" y="6488668"/>
            <a:ext cx="3864634" cy="369332"/>
          </a:xfrm>
          <a:prstGeom prst="rect">
            <a:avLst/>
          </a:prstGeom>
          <a:noFill/>
        </p:spPr>
        <p:txBody>
          <a:bodyPr wrap="square" rtlCol="0">
            <a:spAutoFit/>
          </a:bodyPr>
          <a:lstStyle/>
          <a:p>
            <a:r>
              <a:rPr lang="en-GB" dirty="0"/>
              <a:t>(Barber et al, 2006, p.229-240) </a:t>
            </a:r>
          </a:p>
        </p:txBody>
      </p:sp>
      <p:sp>
        <p:nvSpPr>
          <p:cNvPr id="5" name="Rectangle 4">
            <a:extLst>
              <a:ext uri="{FF2B5EF4-FFF2-40B4-BE49-F238E27FC236}">
                <a16:creationId xmlns:a16="http://schemas.microsoft.com/office/drawing/2014/main" id="{33426624-46DE-4A71-A621-FE5741565499}"/>
              </a:ext>
            </a:extLst>
          </p:cNvPr>
          <p:cNvSpPr/>
          <p:nvPr/>
        </p:nvSpPr>
        <p:spPr>
          <a:xfrm>
            <a:off x="811406" y="2277545"/>
            <a:ext cx="11151079" cy="3108543"/>
          </a:xfrm>
          <a:prstGeom prst="rect">
            <a:avLst/>
          </a:prstGeom>
        </p:spPr>
        <p:txBody>
          <a:bodyPr wrap="square">
            <a:spAutoFit/>
          </a:bodyPr>
          <a:lstStyle/>
          <a:p>
            <a:r>
              <a:rPr lang="en-GB" sz="2800" dirty="0"/>
              <a:t>The role of the therapy alliance in a therapeutic drug program was examined by Barber et al., (2006) who found that in cases where the therapeutic alliance was strong, adherence to the treatment program did not affect therapy outcomes, however if the relationship between client and therapist was weaker, adherence to treatment was found to be more important. This suggests that in this case, a strong relationship was more influential than the technique.</a:t>
            </a:r>
          </a:p>
        </p:txBody>
      </p:sp>
    </p:spTree>
    <p:extLst>
      <p:ext uri="{BB962C8B-B14F-4D97-AF65-F5344CB8AC3E}">
        <p14:creationId xmlns:p14="http://schemas.microsoft.com/office/powerpoint/2010/main" val="3397401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3AF5F63D-4A9D-473A-886B-7B413E3A3B21}"/>
              </a:ext>
            </a:extLst>
          </p:cNvPr>
          <p:cNvSpPr/>
          <p:nvPr/>
        </p:nvSpPr>
        <p:spPr>
          <a:xfrm>
            <a:off x="422565" y="1532659"/>
            <a:ext cx="11622290" cy="420831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therapeutic relationship is viewed as having more importance than the techniques used when dealing with clients and drug or alcohol abuse. Evidence suggests that often, the misuse of alcohol or drugs is to ‘fill a void’ that was created by the lack of deep meaningful relationships within their lives (this could stem from childhood). However, every case and client is different so this may be the opposite intervention needed for a particular client.  </a:t>
            </a:r>
          </a:p>
        </p:txBody>
      </p:sp>
      <p:sp>
        <p:nvSpPr>
          <p:cNvPr id="6" name="TextBox 5">
            <a:extLst>
              <a:ext uri="{FF2B5EF4-FFF2-40B4-BE49-F238E27FC236}">
                <a16:creationId xmlns:a16="http://schemas.microsoft.com/office/drawing/2014/main" id="{202D8278-9918-4C90-9D6E-C844EFA516C4}"/>
              </a:ext>
            </a:extLst>
          </p:cNvPr>
          <p:cNvSpPr txBox="1"/>
          <p:nvPr/>
        </p:nvSpPr>
        <p:spPr>
          <a:xfrm>
            <a:off x="10148455" y="6296891"/>
            <a:ext cx="1780310" cy="369332"/>
          </a:xfrm>
          <a:prstGeom prst="rect">
            <a:avLst/>
          </a:prstGeom>
          <a:noFill/>
        </p:spPr>
        <p:txBody>
          <a:bodyPr wrap="square" rtlCol="0">
            <a:spAutoFit/>
          </a:bodyPr>
          <a:lstStyle/>
          <a:p>
            <a:r>
              <a:rPr lang="en-GB" dirty="0"/>
              <a:t>(NCBI, 1999). </a:t>
            </a:r>
          </a:p>
        </p:txBody>
      </p:sp>
      <p:pic>
        <p:nvPicPr>
          <p:cNvPr id="7" name="Picture 6">
            <a:extLst>
              <a:ext uri="{FF2B5EF4-FFF2-40B4-BE49-F238E27FC236}">
                <a16:creationId xmlns:a16="http://schemas.microsoft.com/office/drawing/2014/main" id="{6A837330-42AA-4071-A8EB-E60AECFF4A08}"/>
              </a:ext>
            </a:extLst>
          </p:cNvPr>
          <p:cNvPicPr>
            <a:picLocks noChangeAspect="1"/>
          </p:cNvPicPr>
          <p:nvPr/>
        </p:nvPicPr>
        <p:blipFill>
          <a:blip r:embed="rId3"/>
          <a:stretch>
            <a:fillRect/>
          </a:stretch>
        </p:blipFill>
        <p:spPr>
          <a:xfrm>
            <a:off x="717187" y="75589"/>
            <a:ext cx="10321423" cy="1457070"/>
          </a:xfrm>
          <a:prstGeom prst="rect">
            <a:avLst/>
          </a:prstGeom>
        </p:spPr>
      </p:pic>
    </p:spTree>
    <p:extLst>
      <p:ext uri="{BB962C8B-B14F-4D97-AF65-F5344CB8AC3E}">
        <p14:creationId xmlns:p14="http://schemas.microsoft.com/office/powerpoint/2010/main" val="669820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AE69-1382-491D-960A-AA7E888F6678}"/>
              </a:ext>
            </a:extLst>
          </p:cNvPr>
          <p:cNvSpPr>
            <a:spLocks noGrp="1"/>
          </p:cNvSpPr>
          <p:nvPr>
            <p:ph type="title"/>
          </p:nvPr>
        </p:nvSpPr>
        <p:spPr/>
        <p:txBody>
          <a:bodyPr/>
          <a:lstStyle/>
          <a:p>
            <a:r>
              <a:rPr lang="en-GB" dirty="0"/>
              <a:t>Treatment vs. relationship </a:t>
            </a:r>
          </a:p>
        </p:txBody>
      </p:sp>
      <p:sp>
        <p:nvSpPr>
          <p:cNvPr id="4" name="Flowchart: Alternate Process 3">
            <a:extLst>
              <a:ext uri="{FF2B5EF4-FFF2-40B4-BE49-F238E27FC236}">
                <a16:creationId xmlns:a16="http://schemas.microsoft.com/office/drawing/2014/main" id="{B8E16579-661F-44CB-81B5-987A38B4054E}"/>
              </a:ext>
            </a:extLst>
          </p:cNvPr>
          <p:cNvSpPr/>
          <p:nvPr/>
        </p:nvSpPr>
        <p:spPr>
          <a:xfrm>
            <a:off x="685801" y="2065867"/>
            <a:ext cx="10494817" cy="366991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role of therapy alliance within cognitive behavioural therapy, is perceived to have less value than the therapy technique, nevertheless, the relationship is often still strong. An interesting point made by Martin Holtforth (2005) is that this </a:t>
            </a:r>
            <a:r>
              <a:rPr lang="en-GB" sz="2400" i="1" dirty="0"/>
              <a:t>strong</a:t>
            </a:r>
            <a:r>
              <a:rPr lang="en-GB" sz="2400" dirty="0"/>
              <a:t> therapeutic relationship could actually be an </a:t>
            </a:r>
            <a:r>
              <a:rPr lang="en-GB" sz="2400" i="1" dirty="0"/>
              <a:t>epiphenomenon</a:t>
            </a:r>
            <a:r>
              <a:rPr lang="en-GB" sz="2400" dirty="0"/>
              <a:t> of symptom improvement which is a new mental state regarded as a by-product of the brains activity. What is being suggested here by Holtforth (2005), is that the actual CBT counselling, although focuses less on the relationship, still produces a strong relationship as a by-product and change of mindset from the actual therapy alone. </a:t>
            </a:r>
          </a:p>
        </p:txBody>
      </p:sp>
      <p:sp>
        <p:nvSpPr>
          <p:cNvPr id="5" name="TextBox 4">
            <a:extLst>
              <a:ext uri="{FF2B5EF4-FFF2-40B4-BE49-F238E27FC236}">
                <a16:creationId xmlns:a16="http://schemas.microsoft.com/office/drawing/2014/main" id="{D3A79381-9656-43C9-B193-1A2A10F07E4F}"/>
              </a:ext>
            </a:extLst>
          </p:cNvPr>
          <p:cNvSpPr txBox="1"/>
          <p:nvPr/>
        </p:nvSpPr>
        <p:spPr>
          <a:xfrm>
            <a:off x="8562109" y="6400800"/>
            <a:ext cx="3304309" cy="369332"/>
          </a:xfrm>
          <a:prstGeom prst="rect">
            <a:avLst/>
          </a:prstGeom>
          <a:noFill/>
        </p:spPr>
        <p:txBody>
          <a:bodyPr wrap="square" rtlCol="0">
            <a:spAutoFit/>
          </a:bodyPr>
          <a:lstStyle/>
          <a:p>
            <a:r>
              <a:rPr lang="en-GB" dirty="0"/>
              <a:t>(Holtforth, 2005, p.443)</a:t>
            </a:r>
          </a:p>
        </p:txBody>
      </p:sp>
    </p:spTree>
    <p:extLst>
      <p:ext uri="{BB962C8B-B14F-4D97-AF65-F5344CB8AC3E}">
        <p14:creationId xmlns:p14="http://schemas.microsoft.com/office/powerpoint/2010/main" val="1815792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B7E5-7F76-4B37-AD28-A6F07F58D41A}"/>
              </a:ext>
            </a:extLst>
          </p:cNvPr>
          <p:cNvSpPr>
            <a:spLocks noGrp="1"/>
          </p:cNvSpPr>
          <p:nvPr>
            <p:ph type="title"/>
          </p:nvPr>
        </p:nvSpPr>
        <p:spPr>
          <a:xfrm>
            <a:off x="685802" y="609600"/>
            <a:ext cx="6282266" cy="1456267"/>
          </a:xfrm>
        </p:spPr>
        <p:txBody>
          <a:bodyPr vert="horz" lIns="91440" tIns="45720" rIns="91440" bIns="45720" rtlCol="0" anchor="ctr">
            <a:normAutofit/>
          </a:bodyPr>
          <a:lstStyle/>
          <a:p>
            <a:r>
              <a:rPr lang="en-US" dirty="0"/>
              <a:t>synergistic relationship</a:t>
            </a:r>
          </a:p>
        </p:txBody>
      </p:sp>
      <p:sp>
        <p:nvSpPr>
          <p:cNvPr id="4" name="TextBox 3">
            <a:extLst>
              <a:ext uri="{FF2B5EF4-FFF2-40B4-BE49-F238E27FC236}">
                <a16:creationId xmlns:a16="http://schemas.microsoft.com/office/drawing/2014/main" id="{63C4F8E7-8C7E-44F4-95D6-EE38C55D0B60}"/>
              </a:ext>
            </a:extLst>
          </p:cNvPr>
          <p:cNvSpPr txBox="1"/>
          <p:nvPr/>
        </p:nvSpPr>
        <p:spPr>
          <a:xfrm>
            <a:off x="685802" y="2142067"/>
            <a:ext cx="6282266" cy="3649133"/>
          </a:xfrm>
          <a:prstGeom prst="rect">
            <a:avLst/>
          </a:prstGeom>
        </p:spPr>
        <p:txBody>
          <a:bodyPr vert="horz" lIns="91440" tIns="45720" rIns="91440" bIns="45720" rtlCol="0" anchor="ctr">
            <a:normAutofit/>
          </a:bodyPr>
          <a:lstStyle/>
          <a:p>
            <a:pPr>
              <a:spcAft>
                <a:spcPts val="1000"/>
              </a:spcAft>
              <a:buClr>
                <a:schemeClr val="tx1"/>
              </a:buClr>
              <a:buSzPct val="100000"/>
            </a:pPr>
            <a:r>
              <a:rPr lang="en-US" sz="2400" dirty="0" err="1"/>
              <a:t>Markin</a:t>
            </a:r>
            <a:r>
              <a:rPr lang="en-US" sz="2400" dirty="0"/>
              <a:t> (2014) suggests that the therapeutic relationship and the modality used actually work together to create a whole new “thing”… The best way this can be described as is a </a:t>
            </a:r>
            <a:r>
              <a:rPr lang="en-US" sz="2400" i="1" dirty="0"/>
              <a:t>synergistic</a:t>
            </a:r>
            <a:r>
              <a:rPr lang="en-US" sz="2400" dirty="0"/>
              <a:t> relationship whereby the two aspects work together to create a whole other entity which is greater than the two individual aspects. </a:t>
            </a:r>
          </a:p>
        </p:txBody>
      </p:sp>
      <p:pic>
        <p:nvPicPr>
          <p:cNvPr id="3" name="Picture 2">
            <a:extLst>
              <a:ext uri="{FF2B5EF4-FFF2-40B4-BE49-F238E27FC236}">
                <a16:creationId xmlns:a16="http://schemas.microsoft.com/office/drawing/2014/main" id="{BE8E6F97-058D-4377-A24B-C48A365FC397}"/>
              </a:ext>
            </a:extLst>
          </p:cNvPr>
          <p:cNvPicPr>
            <a:picLocks noChangeAspect="1"/>
          </p:cNvPicPr>
          <p:nvPr/>
        </p:nvPicPr>
        <p:blipFill>
          <a:blip r:embed="rId4"/>
          <a:stretch>
            <a:fillRect/>
          </a:stretch>
        </p:blipFill>
        <p:spPr>
          <a:xfrm>
            <a:off x="7590936" y="2413178"/>
            <a:ext cx="3445714" cy="195544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9DED8419-7A37-4A20-A18A-B7FCACC55147}"/>
              </a:ext>
            </a:extLst>
          </p:cNvPr>
          <p:cNvSpPr txBox="1"/>
          <p:nvPr/>
        </p:nvSpPr>
        <p:spPr>
          <a:xfrm>
            <a:off x="8478982" y="6359236"/>
            <a:ext cx="3445714" cy="369332"/>
          </a:xfrm>
          <a:prstGeom prst="rect">
            <a:avLst/>
          </a:prstGeom>
          <a:noFill/>
        </p:spPr>
        <p:txBody>
          <a:bodyPr wrap="square" rtlCol="0">
            <a:spAutoFit/>
          </a:bodyPr>
          <a:lstStyle/>
          <a:p>
            <a:r>
              <a:rPr lang="en-GB" dirty="0"/>
              <a:t>(Markin, 2014, p.328)</a:t>
            </a:r>
          </a:p>
        </p:txBody>
      </p:sp>
    </p:spTree>
    <p:extLst>
      <p:ext uri="{BB962C8B-B14F-4D97-AF65-F5344CB8AC3E}">
        <p14:creationId xmlns:p14="http://schemas.microsoft.com/office/powerpoint/2010/main" val="319585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6077B1-4905-400A-909E-A25D499C8256}"/>
              </a:ext>
            </a:extLst>
          </p:cNvPr>
          <p:cNvSpPr/>
          <p:nvPr/>
        </p:nvSpPr>
        <p:spPr>
          <a:xfrm>
            <a:off x="1163782" y="976746"/>
            <a:ext cx="10474036" cy="4832092"/>
          </a:xfrm>
          <a:prstGeom prst="rect">
            <a:avLst/>
          </a:prstGeom>
        </p:spPr>
        <p:txBody>
          <a:bodyPr wrap="square">
            <a:spAutoFit/>
          </a:bodyPr>
          <a:lstStyle/>
          <a:p>
            <a:r>
              <a:rPr lang="en-GB" sz="2800" dirty="0"/>
              <a:t>Though there are numerous specific interventions that can be helpful,  one of the more significant principles is the acknowledgement that the alliance and technique are </a:t>
            </a:r>
            <a:r>
              <a:rPr lang="en-GB" sz="2800" i="1" dirty="0"/>
              <a:t>interdependent.</a:t>
            </a:r>
            <a:r>
              <a:rPr lang="en-GB" sz="2800" dirty="0"/>
              <a:t> </a:t>
            </a:r>
          </a:p>
          <a:p>
            <a:r>
              <a:rPr lang="en-GB" sz="2800" dirty="0"/>
              <a:t>All interventions are relational acts.  </a:t>
            </a:r>
          </a:p>
          <a:p>
            <a:r>
              <a:rPr lang="en-GB" sz="2800" dirty="0"/>
              <a:t>The impact and meaning of the counsellors intervention is always moulded by who both the client and counsellor are, what they are both experiencing in any particular moment, and how they are recognising themselves and each other. Perhaps the most predominant principles is for counsellors is to constantly reflect on how clients are experiencing their interventions, as well as how their own emotions or feelings in the moment may be colouring their interventions.</a:t>
            </a:r>
          </a:p>
        </p:txBody>
      </p:sp>
    </p:spTree>
    <p:extLst>
      <p:ext uri="{BB962C8B-B14F-4D97-AF65-F5344CB8AC3E}">
        <p14:creationId xmlns:p14="http://schemas.microsoft.com/office/powerpoint/2010/main" val="37328932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1">
            <a:extLst>
              <a:ext uri="{FF2B5EF4-FFF2-40B4-BE49-F238E27FC236}">
                <a16:creationId xmlns:a16="http://schemas.microsoft.com/office/drawing/2014/main" id="{8BEA9AF1-EF35-4EC4-862B-93C14919B5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7" name="Picture 6">
            <a:extLst>
              <a:ext uri="{FF2B5EF4-FFF2-40B4-BE49-F238E27FC236}">
                <a16:creationId xmlns:a16="http://schemas.microsoft.com/office/drawing/2014/main" id="{129FC74B-87EE-4A35-9845-A8A76D041702}"/>
              </a:ext>
            </a:extLst>
          </p:cNvPr>
          <p:cNvPicPr>
            <a:picLocks noChangeAspect="1"/>
          </p:cNvPicPr>
          <p:nvPr/>
        </p:nvPicPr>
        <p:blipFill rotWithShape="1">
          <a:blip r:embed="rId4"/>
          <a:srcRect r="1" b="6174"/>
          <a:stretch/>
        </p:blipFill>
        <p:spPr>
          <a:xfrm>
            <a:off x="516466" y="10"/>
            <a:ext cx="11159068" cy="6857990"/>
          </a:xfrm>
          <a:custGeom>
            <a:avLst/>
            <a:gdLst>
              <a:gd name="connsiteX0" fmla="*/ 1192024 w 11159068"/>
              <a:gd name="connsiteY0" fmla="*/ 0 h 6858000"/>
              <a:gd name="connsiteX1" fmla="*/ 9967044 w 11159068"/>
              <a:gd name="connsiteY1" fmla="*/ 0 h 6858000"/>
              <a:gd name="connsiteX2" fmla="*/ 11159068 w 11159068"/>
              <a:gd name="connsiteY2" fmla="*/ 3433763 h 6858000"/>
              <a:gd name="connsiteX3" fmla="*/ 9971831 w 11159068"/>
              <a:gd name="connsiteY3" fmla="*/ 6858000 h 6858000"/>
              <a:gd name="connsiteX4" fmla="*/ 1187237 w 11159068"/>
              <a:gd name="connsiteY4" fmla="*/ 6858000 h 6858000"/>
              <a:gd name="connsiteX5" fmla="*/ 0 w 11159068"/>
              <a:gd name="connsiteY5" fmla="*/ 3433763 h 6858000"/>
              <a:gd name="connsiteX6" fmla="*/ 1192024 w 11159068"/>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TextBox 7">
            <a:extLst>
              <a:ext uri="{FF2B5EF4-FFF2-40B4-BE49-F238E27FC236}">
                <a16:creationId xmlns:a16="http://schemas.microsoft.com/office/drawing/2014/main" id="{082A568E-5232-4CE1-8C0C-DB9911555CF0}"/>
              </a:ext>
            </a:extLst>
          </p:cNvPr>
          <p:cNvSpPr txBox="1"/>
          <p:nvPr/>
        </p:nvSpPr>
        <p:spPr>
          <a:xfrm>
            <a:off x="2200329" y="5391807"/>
            <a:ext cx="3894083" cy="769441"/>
          </a:xfrm>
          <a:prstGeom prst="rect">
            <a:avLst/>
          </a:prstGeom>
          <a:noFill/>
        </p:spPr>
        <p:txBody>
          <a:bodyPr wrap="square" rtlCol="0">
            <a:spAutoFit/>
          </a:bodyPr>
          <a:lstStyle/>
          <a:p>
            <a:r>
              <a:rPr lang="en-GB" sz="4400" dirty="0">
                <a:solidFill>
                  <a:srgbClr val="FFC000"/>
                </a:solidFill>
              </a:rPr>
              <a:t>Questions?</a:t>
            </a:r>
          </a:p>
        </p:txBody>
      </p:sp>
    </p:spTree>
    <p:extLst>
      <p:ext uri="{BB962C8B-B14F-4D97-AF65-F5344CB8AC3E}">
        <p14:creationId xmlns:p14="http://schemas.microsoft.com/office/powerpoint/2010/main" val="830969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92025BF-53F4-4140-A3D9-8625FFDA4676}"/>
              </a:ext>
            </a:extLst>
          </p:cNvPr>
          <p:cNvSpPr txBox="1"/>
          <p:nvPr/>
        </p:nvSpPr>
        <p:spPr>
          <a:xfrm>
            <a:off x="106017" y="25360"/>
            <a:ext cx="12085983" cy="11049179"/>
          </a:xfrm>
          <a:prstGeom prst="rect">
            <a:avLst/>
          </a:prstGeom>
          <a:noFill/>
        </p:spPr>
        <p:txBody>
          <a:bodyPr wrap="square" rtlCol="0">
            <a:spAutoFit/>
          </a:bodyPr>
          <a:lstStyle/>
          <a:p>
            <a:pPr algn="ctr"/>
            <a:r>
              <a:rPr lang="en-GB" sz="2800" u="sng" dirty="0"/>
              <a:t>References:</a:t>
            </a:r>
          </a:p>
          <a:p>
            <a:endParaRPr lang="en-GB" dirty="0"/>
          </a:p>
          <a:p>
            <a:r>
              <a:rPr lang="en-GB" dirty="0"/>
              <a:t>American Music Therapy Association (2019) Available at: </a:t>
            </a:r>
            <a:r>
              <a:rPr lang="en-GB" dirty="0">
                <a:hlinkClick r:id="rId2"/>
              </a:rPr>
              <a:t>https://www.musictherapy.org/about/musictherapy/</a:t>
            </a:r>
            <a:r>
              <a:rPr lang="en-GB" dirty="0"/>
              <a:t> (Accessed: 16 November 2019). </a:t>
            </a:r>
          </a:p>
          <a:p>
            <a:endParaRPr lang="en-GB" dirty="0"/>
          </a:p>
          <a:p>
            <a:r>
              <a:rPr lang="en-GB" dirty="0"/>
              <a:t>Barber, et al. (2006) ‘The role of therapist adherence, therapist competence, and alliance in predicting outcome of individual drug counselling’:, Results from the National Institute Drug Abuse Collaborative Cocaine Treatment Study, (16), pp. 229-240. DOI:10.1080/10503300500288951.   </a:t>
            </a:r>
          </a:p>
          <a:p>
            <a:endParaRPr lang="en-GB" dirty="0"/>
          </a:p>
          <a:p>
            <a:r>
              <a:rPr lang="en-GB" dirty="0"/>
              <a:t>Barrett-Lennard, G. (2005) Relationship at the centre. Healing the troubled world. London: Whurr Publishers. </a:t>
            </a:r>
          </a:p>
          <a:p>
            <a:endParaRPr lang="en-GB" dirty="0"/>
          </a:p>
          <a:p>
            <a:r>
              <a:rPr lang="en-GB" dirty="0"/>
              <a:t>Beck, A.T. and Freeman, A. and Davis, D.D. (2004) Cognitive therapy of personality disorders. 2nd Ed. New York: Guilford Press.</a:t>
            </a:r>
          </a:p>
          <a:p>
            <a:r>
              <a:rPr lang="en-GB" dirty="0"/>
              <a:t> </a:t>
            </a:r>
          </a:p>
          <a:p>
            <a:r>
              <a:rPr lang="en-GB" dirty="0"/>
              <a:t>British Association for Psychotherapy and Counselling (2019) Available at: </a:t>
            </a:r>
            <a:r>
              <a:rPr lang="en-GB" dirty="0">
                <a:hlinkClick r:id="rId3"/>
              </a:rPr>
              <a:t>https://www.bacp.co.uk/about-therapy/types-of-therapy/</a:t>
            </a:r>
            <a:r>
              <a:rPr lang="en-GB" dirty="0"/>
              <a:t> (Accessed: 15 November 2019). </a:t>
            </a:r>
          </a:p>
          <a:p>
            <a:endParaRPr lang="en-GB" dirty="0"/>
          </a:p>
          <a:p>
            <a:r>
              <a:rPr lang="en-GB" dirty="0"/>
              <a:t>Freshwater, D. and Robertson, C. (2002) Emotions and needs. Buckingham: Open University Press.</a:t>
            </a:r>
          </a:p>
          <a:p>
            <a:endParaRPr lang="en-GB" dirty="0"/>
          </a:p>
          <a:p>
            <a:r>
              <a:rPr lang="en-GB" dirty="0"/>
              <a:t>Good Therapy (2018) Person-Centered Therapy (Rogerian Therapy). Available at: </a:t>
            </a:r>
            <a:r>
              <a:rPr lang="en-GB" dirty="0">
                <a:hlinkClick r:id="rId4"/>
              </a:rPr>
              <a:t>https://www.goodtherapy.org/learn-about-therapy/types/person-centered</a:t>
            </a:r>
            <a:r>
              <a:rPr lang="en-GB" dirty="0"/>
              <a:t> (Accessed: 15 November 2019). </a:t>
            </a:r>
          </a:p>
          <a:p>
            <a:endParaRPr lang="en-GB" dirty="0"/>
          </a:p>
          <a:p>
            <a:r>
              <a:rPr lang="en-GB" dirty="0"/>
              <a:t>Good Therapy (2019) Free Association. Available at: </a:t>
            </a:r>
            <a:r>
              <a:rPr lang="en-GB" dirty="0">
                <a:hlinkClick r:id="rId5"/>
              </a:rPr>
              <a:t>https://www.goodtherapy.org/blog/psychpedia/free-association-in-therapy</a:t>
            </a:r>
            <a:r>
              <a:rPr lang="en-GB" dirty="0"/>
              <a:t>  (Accessed: 15 November 2019).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6764963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2D5085B-31BB-4FAD-B135-3EBA0D10AA7B}"/>
              </a:ext>
            </a:extLst>
          </p:cNvPr>
          <p:cNvSpPr txBox="1"/>
          <p:nvPr/>
        </p:nvSpPr>
        <p:spPr>
          <a:xfrm>
            <a:off x="190500" y="0"/>
            <a:ext cx="12001500" cy="7817525"/>
          </a:xfrm>
          <a:prstGeom prst="rect">
            <a:avLst/>
          </a:prstGeom>
          <a:noFill/>
        </p:spPr>
        <p:txBody>
          <a:bodyPr wrap="square" rtlCol="0">
            <a:spAutoFit/>
          </a:bodyPr>
          <a:lstStyle/>
          <a:p>
            <a:pPr algn="ctr"/>
            <a:r>
              <a:rPr lang="en-GB" b="1" u="sng" dirty="0"/>
              <a:t>References continued:</a:t>
            </a:r>
          </a:p>
          <a:p>
            <a:endParaRPr lang="en-GB" dirty="0"/>
          </a:p>
          <a:p>
            <a:r>
              <a:rPr lang="en-GB" dirty="0"/>
              <a:t>Green, J. (2010) Creating the therapeutic relationship in counselling and psychotherapy. Exeter: Learning Matters. </a:t>
            </a:r>
          </a:p>
          <a:p>
            <a:endParaRPr lang="en-GB" dirty="0"/>
          </a:p>
          <a:p>
            <a:r>
              <a:rPr lang="en-GB" dirty="0"/>
              <a:t>Highgate Counselling (2007) Available at: </a:t>
            </a:r>
            <a:r>
              <a:rPr lang="en-GB" dirty="0">
                <a:hlinkClick r:id="rId2"/>
              </a:rPr>
              <a:t>http://highgatecounselling.org.uk/members/certificate/CT1W3%20Paper%202.pdf</a:t>
            </a:r>
            <a:r>
              <a:rPr lang="en-GB" dirty="0"/>
              <a:t> (Accessed: 17 November 2019). </a:t>
            </a:r>
          </a:p>
          <a:p>
            <a:endParaRPr lang="en-GB" dirty="0"/>
          </a:p>
          <a:p>
            <a:r>
              <a:rPr lang="en-GB" dirty="0"/>
              <a:t>Holtforth, M. (2005) ‘Relationships and Techniques in Cognitive-Behavioural Therapy’, A motivational Approach, 42(4), pp. 443-455. </a:t>
            </a:r>
          </a:p>
          <a:p>
            <a:endParaRPr lang="en-GB" dirty="0"/>
          </a:p>
          <a:p>
            <a:r>
              <a:rPr lang="en-GB" dirty="0"/>
              <a:t>Kahn, M. (2001) Between therapist and client. The new relationship. 2nd Ed. New York: Holt Paperbacks. </a:t>
            </a:r>
          </a:p>
          <a:p>
            <a:endParaRPr lang="en-GB" dirty="0"/>
          </a:p>
          <a:p>
            <a:r>
              <a:rPr lang="en-GB" dirty="0"/>
              <a:t>Markin, R.D. (2014) ‘Toward a common identity for relationally oriented clinicians:’, A Place to Hang Ones Hat, 51(3), pp. 327-333. </a:t>
            </a:r>
          </a:p>
          <a:p>
            <a:endParaRPr lang="en-GB" dirty="0"/>
          </a:p>
          <a:p>
            <a:r>
              <a:rPr lang="en-GB" dirty="0"/>
              <a:t>Mearns, D. (1997) Person-centered training. London: SAGE. </a:t>
            </a:r>
          </a:p>
          <a:p>
            <a:endParaRPr lang="en-GB" dirty="0"/>
          </a:p>
          <a:p>
            <a:r>
              <a:rPr lang="en-GB" dirty="0"/>
              <a:t>Meier, A. and Boivin, M. (2011)  Counselling and therapy techniques. Theory and practise. London: SAGE Publications Ltd. </a:t>
            </a:r>
          </a:p>
          <a:p>
            <a:endParaRPr lang="en-GB" dirty="0"/>
          </a:p>
          <a:p>
            <a:r>
              <a:rPr lang="en-GB" dirty="0"/>
              <a:t>Mind (2018) Available at: </a:t>
            </a:r>
            <a:r>
              <a:rPr lang="en-GB" dirty="0">
                <a:hlinkClick r:id="rId3"/>
              </a:rPr>
              <a:t>https://www.mind.org.uk/media/34727122/arts-and-creative-therapies-2018-pdf-version.pdf</a:t>
            </a:r>
            <a:r>
              <a:rPr lang="en-GB" dirty="0"/>
              <a:t>  (Accessed: 16 November 2019). </a:t>
            </a:r>
          </a:p>
          <a:p>
            <a:endParaRPr lang="en-GB" dirty="0"/>
          </a:p>
          <a:p>
            <a:r>
              <a:rPr lang="en-GB" dirty="0"/>
              <a:t>Mind UK (2018) Talking therapy and counselling. Available at: </a:t>
            </a:r>
            <a:r>
              <a:rPr lang="en-GB" dirty="0">
                <a:hlinkClick r:id="rId4"/>
              </a:rPr>
              <a:t>https://www.mind.org.uk/information-support/drugs-and-treatments/talking-therapy-and-counselling/#.Xdu4lej7TIV</a:t>
            </a:r>
            <a:r>
              <a:rPr lang="en-GB" dirty="0"/>
              <a:t> (Accessed: 23 November 2019).</a:t>
            </a:r>
          </a:p>
          <a:p>
            <a:endParaRPr lang="en-GB" dirty="0"/>
          </a:p>
          <a:p>
            <a:endParaRPr lang="en-GB" dirty="0"/>
          </a:p>
          <a:p>
            <a:r>
              <a:rPr lang="en-GB" dirty="0"/>
              <a:t> </a:t>
            </a:r>
          </a:p>
        </p:txBody>
      </p:sp>
    </p:spTree>
    <p:extLst>
      <p:ext uri="{BB962C8B-B14F-4D97-AF65-F5344CB8AC3E}">
        <p14:creationId xmlns:p14="http://schemas.microsoft.com/office/powerpoint/2010/main" val="4110380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89C1DA-87BD-4F49-9551-7B6F1579AF09}"/>
              </a:ext>
            </a:extLst>
          </p:cNvPr>
          <p:cNvSpPr txBox="1"/>
          <p:nvPr/>
        </p:nvSpPr>
        <p:spPr>
          <a:xfrm>
            <a:off x="256309" y="117693"/>
            <a:ext cx="11679382" cy="11172289"/>
          </a:xfrm>
          <a:prstGeom prst="rect">
            <a:avLst/>
          </a:prstGeom>
          <a:noFill/>
        </p:spPr>
        <p:txBody>
          <a:bodyPr wrap="square" rtlCol="0">
            <a:spAutoFit/>
          </a:bodyPr>
          <a:lstStyle/>
          <a:p>
            <a:r>
              <a:rPr lang="en-GB" b="1" dirty="0"/>
              <a:t>                                                                                     </a:t>
            </a:r>
            <a:r>
              <a:rPr lang="en-GB" sz="2000" b="1" u="sng" dirty="0"/>
              <a:t>References Continued:</a:t>
            </a:r>
          </a:p>
          <a:p>
            <a:r>
              <a:rPr lang="en-GB" dirty="0"/>
              <a:t>National Health Service (2019) Cognitive Behavioural Therapy. Available at: </a:t>
            </a:r>
            <a:r>
              <a:rPr lang="en-GB" dirty="0">
                <a:hlinkClick r:id="rId3"/>
              </a:rPr>
              <a:t>https://www.nhs.uk/conditions/cognitive-behavioural-therapy-cbt/</a:t>
            </a:r>
            <a:r>
              <a:rPr lang="en-GB" dirty="0"/>
              <a:t> (Accessed: 16 November 2019). </a:t>
            </a:r>
          </a:p>
          <a:p>
            <a:endParaRPr lang="en-GB" dirty="0"/>
          </a:p>
          <a:p>
            <a:r>
              <a:rPr lang="en-GB" dirty="0"/>
              <a:t>NCBI (1999) Brief Humanistic and Existential Therapies. Available at: </a:t>
            </a:r>
            <a:r>
              <a:rPr lang="en-GB" dirty="0">
                <a:hlinkClick r:id="rId4"/>
              </a:rPr>
              <a:t>https://www.ncbi.nlm.nih.gov/books/NBK64939/</a:t>
            </a:r>
            <a:r>
              <a:rPr lang="en-GB" dirty="0"/>
              <a:t> (Accessed: 23 November 2019).  </a:t>
            </a:r>
          </a:p>
          <a:p>
            <a:endParaRPr lang="en-GB" dirty="0"/>
          </a:p>
          <a:p>
            <a:r>
              <a:rPr lang="en-GB" dirty="0"/>
              <a:t>Norcross, J.C. (2011) ‘Psychotherapy Relationships that Work II’, 48(1), pp.4-8. </a:t>
            </a:r>
          </a:p>
          <a:p>
            <a:endParaRPr lang="en-GB" dirty="0"/>
          </a:p>
          <a:p>
            <a:r>
              <a:rPr lang="en-GB" dirty="0"/>
              <a:t>Perlman, HH. (1979) Relationship. The heart of helping people. Chicago: The University of Chicago Press. </a:t>
            </a:r>
          </a:p>
          <a:p>
            <a:endParaRPr lang="en-GB" dirty="0"/>
          </a:p>
          <a:p>
            <a:r>
              <a:rPr lang="en-GB" dirty="0"/>
              <a:t>Rogers, CR. (1990) Client Centered Therapy. London: Constable. </a:t>
            </a:r>
          </a:p>
          <a:p>
            <a:endParaRPr lang="en-GB" dirty="0"/>
          </a:p>
          <a:p>
            <a:r>
              <a:rPr lang="en-GB" dirty="0"/>
              <a:t>The Family Institute at North-western University (2008) ‘The importance of the relationship with the therapist’. Available at: </a:t>
            </a:r>
            <a:r>
              <a:rPr lang="en-GB" dirty="0">
                <a:hlinkClick r:id="rId5"/>
              </a:rPr>
              <a:t>https://www.family-institute.org/behavioral-health-resources/importance-relationship-therapist</a:t>
            </a:r>
            <a:r>
              <a:rPr lang="en-GB" dirty="0"/>
              <a:t> (Accessed: 11 November 2019). </a:t>
            </a:r>
          </a:p>
          <a:p>
            <a:endParaRPr lang="en-GB" dirty="0"/>
          </a:p>
          <a:p>
            <a:r>
              <a:rPr lang="en-GB" dirty="0"/>
              <a:t>Thorne, B. (1992) Carl Rogers. London: SAGE. </a:t>
            </a:r>
          </a:p>
          <a:p>
            <a:endParaRPr lang="en-GB" dirty="0"/>
          </a:p>
          <a:p>
            <a:r>
              <a:rPr lang="en-GB" dirty="0"/>
              <a:t>Trauma Institute (2013) Therapeutic Relationship vs. Treatment Model. Available at: </a:t>
            </a:r>
            <a:r>
              <a:rPr lang="en-GB" dirty="0">
                <a:hlinkClick r:id="rId6"/>
              </a:rPr>
              <a:t>http://www.childtrauma.com/blog/therapeutic-relationship-vs-treatment-model/</a:t>
            </a:r>
            <a:r>
              <a:rPr lang="en-GB" dirty="0"/>
              <a:t> (Accessed: 22 November 2019). </a:t>
            </a:r>
          </a:p>
          <a:p>
            <a:endParaRPr lang="en-GB" dirty="0"/>
          </a:p>
          <a:p>
            <a:r>
              <a:rPr lang="en-GB" dirty="0"/>
              <a:t>Very-well mind (2019) What to Know About Psychotherapy. Available at: </a:t>
            </a:r>
            <a:r>
              <a:rPr lang="en-GB" dirty="0">
                <a:hlinkClick r:id="rId7"/>
              </a:rPr>
              <a:t>https://www.verywellmind.com/psychotherapy-4157172</a:t>
            </a:r>
            <a:r>
              <a:rPr lang="en-GB" dirty="0"/>
              <a:t> (Accessed: 15 November 2019). </a:t>
            </a:r>
          </a:p>
          <a:p>
            <a:endParaRPr lang="en-GB"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r>
              <a:rPr lang="en-GB" b="1" u="sng" dirty="0"/>
              <a:t> </a:t>
            </a:r>
          </a:p>
        </p:txBody>
      </p:sp>
    </p:spTree>
    <p:extLst>
      <p:ext uri="{BB962C8B-B14F-4D97-AF65-F5344CB8AC3E}">
        <p14:creationId xmlns:p14="http://schemas.microsoft.com/office/powerpoint/2010/main" val="2265086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6D5668-1971-40BB-BC7C-94C9B101AAB7}">
  <ds:schemaRefs>
    <ds:schemaRef ds:uri="http://schemas.microsoft.com/office/infopath/2007/PartnerControls"/>
    <ds:schemaRef ds:uri="http://purl.org/dc/terms/"/>
    <ds:schemaRef ds:uri="http://schemas.microsoft.com/office/2006/metadata/properties"/>
    <ds:schemaRef ds:uri="http://schemas.microsoft.com/office/2006/documentManagement/types"/>
    <ds:schemaRef ds:uri="http://purl.org/dc/elements/1.1/"/>
    <ds:schemaRef ds:uri="16c05727-aa75-4e4a-9b5f-8a80a1165891"/>
    <ds:schemaRef ds:uri="http://schemas.openxmlformats.org/package/2006/metadata/core-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4587</Words>
  <Application>Microsoft Office PowerPoint</Application>
  <PresentationFormat>Widescreen</PresentationFormat>
  <Paragraphs>403</Paragraphs>
  <Slides>27</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Celestial</vt:lpstr>
      <vt:lpstr>Critically evaluate the common relationship principle – interventions as relational acts</vt:lpstr>
      <vt:lpstr>PowerPoint Presentation</vt:lpstr>
      <vt:lpstr>PowerPoint Presentation</vt:lpstr>
      <vt:lpstr>PowerPoint Presentation</vt:lpstr>
      <vt:lpstr>Therapeutic Frame:</vt:lpstr>
      <vt:lpstr>“The counsellor needs to be available to their client” (green, 2010, p.8). </vt:lpstr>
      <vt:lpstr>A way of being </vt:lpstr>
      <vt:lpstr>PowerPoint Presentation</vt:lpstr>
      <vt:lpstr>Therapeutic Presence… </vt:lpstr>
      <vt:lpstr>PowerPoint Presentation</vt:lpstr>
      <vt:lpstr>How and why does the therapeutic relationship work? </vt:lpstr>
      <vt:lpstr>Treatment Methods, therapeutic techniques &amp; Modalities</vt:lpstr>
      <vt:lpstr>Cognitive behavioural therapy (CBT): </vt:lpstr>
      <vt:lpstr>Person centered therapy</vt:lpstr>
      <vt:lpstr>Skilled helper/ solution focused: </vt:lpstr>
      <vt:lpstr>Play, art &amp; alternative therapy methodologies  </vt:lpstr>
      <vt:lpstr>Treatment VS. relationship </vt:lpstr>
      <vt:lpstr>Treatment vs. relationship</vt:lpstr>
      <vt:lpstr>Treatment vs. relationship </vt:lpstr>
      <vt:lpstr>PowerPoint Presentation</vt:lpstr>
      <vt:lpstr>Treatment vs. relationship </vt:lpstr>
      <vt:lpstr>synergistic relationship</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2019-11-25T11:40:40Z</dcterms:created>
  <dcterms:modified xsi:type="dcterms:W3CDTF">2019-11-25T11:45:54Z</dcterms:modified>
</cp:coreProperties>
</file>