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57" r:id="rId3"/>
    <p:sldId id="263" r:id="rId4"/>
    <p:sldId id="258" r:id="rId5"/>
    <p:sldId id="265" r:id="rId6"/>
    <p:sldId id="259" r:id="rId7"/>
    <p:sldId id="266" r:id="rId8"/>
    <p:sldId id="260" r:id="rId9"/>
    <p:sldId id="267" r:id="rId10"/>
    <p:sldId id="261" r:id="rId11"/>
    <p:sldId id="268" r:id="rId12"/>
    <p:sldId id="262" r:id="rId13"/>
    <p:sldId id="272" r:id="rId14"/>
    <p:sldId id="269" r:id="rId15"/>
    <p:sldId id="270" r:id="rId16"/>
    <p:sldId id="271" r:id="rId17"/>
    <p:sldId id="273"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1887" dt="2026-09-29T16:56:35.457"/>
    <p1510:client id="{1AB6D49F-EE7A-BEC1-ECA7-D5350EBAF3E2}" v="18245" dt="2026-09-29T16:48:14.978"/>
    <p1510:client id="{2B453BDA-4D97-63AC-94BB-C79B138C97FE}" v="2506" dt="2026-09-28T20:18:24.486"/>
    <p1510:client id="{74D4564C-2841-E80F-5F5C-C0688B85898B}" v="109" dt="2026-09-28T12:58:41.124"/>
    <p1510:client id="{7A5D75DB-911F-F359-28F1-06E128BB3288}" v="55" dt="2026-09-28T18:09:44.730"/>
    <p1510:client id="{D9383AD0-0914-8C5D-E033-88D565B7A254}" v="116" dt="2026-09-28T12:42:03.9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9-28T12:58:52.388"/>
    </inkml:context>
    <inkml:brush xml:id="br0">
      <inkml:brushProperty name="width" value="0.1" units="cm"/>
      <inkml:brushProperty name="height" value="0.1" units="cm"/>
      <inkml:brushProperty name="color" value="#E71224"/>
    </inkml:brush>
  </inkml:definitions>
  <inkml:trace contextRef="#ctx0" brushRef="#br0">14543 3069 32767 0 0,'18'-3'0'0'0,"15"-2"0"0"0,15-2 0 0 0,10 0 0 0 0,6 2 0 0 0,2 1 0 0 0,0 1 0 0 0,-3 2 0 0 0,-4 0 0 0 0,-5 1 0 0 0,-6 0 0 0 0,-6 1 0 0 0,-6-1 0 0 0,-5 0 0 0 0,1-2 0 0 0,2-4 0 0 0,0-3 0 0 0,-1-3 0 0 0,-1-3 0 0 0,0-4 0 0 0,0-4 0 0 0,-2-4 0 0 0,-3-2 0 0 0,-3-1 0 0 0,-5 0 0 0 0,-2 0 0 0 0,-3 0 0 0 0,-2 0 0 0 0,-1-2 0 0 0,-3-2 0 0 0,-1-2 0 0 0,-2-2 0 0 0,-1-3 0 0 0,-1-1 0 0 0,-2-1 0 0 0,-1 1 0 0 0,0 1 0 0 0,-2 1 0 0 0,-4 1 0 0 0,-2 2 0 0 0,-3 2 0 0 0,-3 1 0 0 0,-2 2 0 0 0,-3 1 0 0 0,-1 2 0 0 0,-2 1 0 0 0,0 1 0 0 0,-2 3 0 0 0,-1 0 0 0 0,-2 2 0 0 0,-2 0 0 0 0,-3 1 0 0 0,-3 2 0 0 0,-3 0 0 0 0,-2 3 0 0 0,-3 1 0 0 0,-2 4 0 0 0,0 4 0 0 0,0 2 0 0 0,0 3 0 0 0,1 2 0 0 0,1 0 0 0 0,2 2 0 0 0,1 3 0 0 0,1 3 0 0 0,1 2 0 0 0,2 3 0 0 0,0 2 0 0 0,1 4 0 0 0,1 3 0 0 0,1 3 0 0 0,1 2 0 0 0,1 2 0 0 0,1 2 0 0 0,1 2 0 0 0,2 1 0 0 0,1 0 0 0 0,2 1 0 0 0,1 2 0 0 0,2 0 0 0 0,2 1 0 0 0,1 0 0 0 0,1 0 0 0 0,2-2 0 0 0,2-1 0 0 0,1-2 0 0 0,3-3 0 0 0,2 0 0 0 0,4-2 0 0 0,1-2 0 0 0,2-1 0 0 0,0-1 0 0 0,2-2 0 0 0,2 1 0 0 0,2-2 0 0 0,3 3 0 0 0,3 2 0 0 0,5 2 0 0 0,6 3 0 0 0,3-2 0 0 0,0-4 0 0 0,0-3 0 0 0,0-4 0 0 0,-1-3 0 0 0,-1-2 0 0 0,-1-1 0 0 0,-2-4 0 0 0,1 0 0 0 0,-1-2 0 0 0,3 0 0 0 0,3-2 0 0 0,4-1 0 0 0,-3-1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9-28T13:09:37.838"/>
    </inkml:context>
    <inkml:brush xml:id="br0">
      <inkml:brushProperty name="width" value="0.1" units="cm"/>
      <inkml:brushProperty name="height" value="0.1" units="cm"/>
      <inkml:brushProperty name="color" value="#E71224"/>
    </inkml:brush>
  </inkml:definitions>
  <inkml:trace contextRef="#ctx0" brushRef="#br0">4733 13311 32767 0 0,'9'10'0'0'0,"6"5"0"0"0,7 6 0 0 0,6 4 0 0 0,4 2 0 0 0,5 2 0 0 0,5 1 0 0 0,5 0 0 0 0,1-3 0 0 0,3 0 0 0 0,3-2 0 0 0,-1-2 0 0 0,0-1 0 0 0,0-4 0 0 0,-1-3 0 0 0,-3-6 0 0 0,-3-3 0 0 0,-2-6 0 0 0,-1-7 0 0 0,2-8 0 0 0,4-11 0 0 0,1-10 0 0 0,0-9 0 0 0,-1-8 0 0 0,-2-3 0 0 0,-5-2 0 0 0,-5-1 0 0 0,-3 1 0 0 0,-4-1 0 0 0,-3 0 0 0 0,-3-1 0 0 0,-3 2 0 0 0,-2-3 0 0 0,-4-1 0 0 0,-2-2 0 0 0,-2 0 0 0 0,-4-1 0 0 0,-2-2 0 0 0,-3 0 0 0 0,-1-1 0 0 0,-2 0 0 0 0,-3 2 0 0 0,-2 4 0 0 0,-3 0 0 0 0,-3 2 0 0 0,-4 6 0 0 0,-2 2 0 0 0,-3 3 0 0 0,-2 1 0 0 0,-1 5 0 0 0,-1 2 0 0 0,-1 1 0 0 0,0 4 0 0 0,-1 0 0 0 0,-1 3 0 0 0,1 1 0 0 0,-2 0 0 0 0,-1 2 0 0 0,-1 2 0 0 0,0-1 0 0 0,-1 3 0 0 0,0 2 0 0 0,-1 0 0 0 0,0 4 0 0 0,-1 2 0 0 0,0 3 0 0 0,1 3 0 0 0,0 4 0 0 0,0 1 0 0 0,1 4 0 0 0,0 2 0 0 0,2 1 0 0 0,1 3 0 0 0,2 4 0 0 0,1 3 0 0 0,1 4 0 0 0,2 2 0 0 0,1 5 0 0 0,2 3 0 0 0,0 4 0 0 0,3 3 0 0 0,-1 6 0 0 0,1 5 0 0 0,0 7 0 0 0,2 4 0 0 0,-1 5 0 0 0,2 1 0 0 0,1 1 0 0 0,1 0 0 0 0,1-5 0 0 0,1-3 0 0 0,1-7 0 0 0,1-6 0 0 0,2-2 0 0 0,1-4 0 0 0,1-3 0 0 0,0 4 0 0 0,1 5 0 0 0,-1 2 0 0 0,2 0 0 0 0,1 0 0 0 0,1 0 0 0 0,1 1 0 0 0,1 4 0 0 0,0-2 0 0 0,0-3 0 0 0,-2-3 0 0 0,1-2 0 0 0,0-4 0 0 0,-1 2 0 0 0,0 0 0 0 0,0 3 0 0 0,0 3 0 0 0,0 2 0 0 0,0 2 0 0 0,0-1 0 0 0,-1-2 0 0 0,1-3 0 0 0,0-2 0 0 0,0-2 0 0 0,0-2 0 0 0,2 0 0 0 0,2-1 0 0 0,2-4 0 0 0,3-2 0 0 0,4-2 0 0 0,6-2 0 0 0,-1-4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29/09/2026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29/09/2026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29/09/2026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7.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customXml" Target="../ink/ink1.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1.jpe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customXml" Target="../ink/ink2.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62B80E-4736-EAA2-5520-C39B97EA6FDD}"/>
              </a:ext>
            </a:extLst>
          </p:cNvPr>
          <p:cNvSpPr txBox="1"/>
          <p:nvPr/>
        </p:nvSpPr>
        <p:spPr>
          <a:xfrm>
            <a:off x="2105339" y="2707720"/>
            <a:ext cx="7982633"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b="1"/>
              <a:t>DS1</a:t>
            </a:r>
            <a:endParaRPr lang="en-US" sz="4800"/>
          </a:p>
          <a:p>
            <a:pPr algn="ctr"/>
            <a:r>
              <a:rPr lang="en-US" sz="3600"/>
              <a:t>My Digital </a:t>
            </a:r>
            <a:r>
              <a:rPr lang="en-US" sz="4000"/>
              <a:t>Life</a:t>
            </a:r>
          </a:p>
        </p:txBody>
      </p:sp>
    </p:spTree>
    <p:extLst>
      <p:ext uri="{BB962C8B-B14F-4D97-AF65-F5344CB8AC3E}">
        <p14:creationId xmlns:p14="http://schemas.microsoft.com/office/powerpoint/2010/main" val="434171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AI-generated content may be incorrect.">
            <a:extLst>
              <a:ext uri="{FF2B5EF4-FFF2-40B4-BE49-F238E27FC236}">
                <a16:creationId xmlns:a16="http://schemas.microsoft.com/office/drawing/2014/main" id="{A13327E6-B325-F780-969B-9898D607D636}"/>
              </a:ext>
            </a:extLst>
          </p:cNvPr>
          <p:cNvPicPr>
            <a:picLocks noChangeAspect="1"/>
          </p:cNvPicPr>
          <p:nvPr/>
        </p:nvPicPr>
        <p:blipFill>
          <a:blip r:embed="rId2"/>
          <a:srcRect t="-177" r="-155" b="19326"/>
          <a:stretch>
            <a:fillRect/>
          </a:stretch>
        </p:blipFill>
        <p:spPr>
          <a:xfrm>
            <a:off x="8732141" y="1963589"/>
            <a:ext cx="3464020" cy="4894839"/>
          </a:xfrm>
          <a:prstGeom prst="rect">
            <a:avLst/>
          </a:prstGeom>
        </p:spPr>
      </p:pic>
      <p:pic>
        <p:nvPicPr>
          <p:cNvPr id="8" name="Picture 7">
            <a:extLst>
              <a:ext uri="{FF2B5EF4-FFF2-40B4-BE49-F238E27FC236}">
                <a16:creationId xmlns:a16="http://schemas.microsoft.com/office/drawing/2014/main" id="{95A3C528-1FBB-7F75-8A55-D6C006B38CEF}"/>
              </a:ext>
            </a:extLst>
          </p:cNvPr>
          <p:cNvPicPr>
            <a:picLocks noChangeAspect="1"/>
          </p:cNvPicPr>
          <p:nvPr/>
        </p:nvPicPr>
        <p:blipFill>
          <a:blip r:embed="rId3"/>
          <a:stretch>
            <a:fillRect/>
          </a:stretch>
        </p:blipFill>
        <p:spPr>
          <a:xfrm>
            <a:off x="3502913" y="1928301"/>
            <a:ext cx="3075817" cy="4927694"/>
          </a:xfrm>
          <a:prstGeom prst="rect">
            <a:avLst/>
          </a:prstGeom>
        </p:spPr>
      </p:pic>
      <p:pic>
        <p:nvPicPr>
          <p:cNvPr id="2" name="Picture 1">
            <a:extLst>
              <a:ext uri="{FF2B5EF4-FFF2-40B4-BE49-F238E27FC236}">
                <a16:creationId xmlns:a16="http://schemas.microsoft.com/office/drawing/2014/main" id="{94B5D3A1-4C1B-7327-51BD-C9C95A403D8E}"/>
              </a:ext>
            </a:extLst>
          </p:cNvPr>
          <p:cNvPicPr>
            <a:picLocks noChangeAspect="1"/>
          </p:cNvPicPr>
          <p:nvPr/>
        </p:nvPicPr>
        <p:blipFill>
          <a:blip r:embed="rId4"/>
          <a:stretch>
            <a:fillRect/>
          </a:stretch>
        </p:blipFill>
        <p:spPr>
          <a:xfrm>
            <a:off x="-1594" y="-2145"/>
            <a:ext cx="3597482" cy="2826768"/>
          </a:xfrm>
          <a:prstGeom prst="rect">
            <a:avLst/>
          </a:prstGeom>
        </p:spPr>
      </p:pic>
      <p:pic>
        <p:nvPicPr>
          <p:cNvPr id="3" name="Picture 2">
            <a:extLst>
              <a:ext uri="{FF2B5EF4-FFF2-40B4-BE49-F238E27FC236}">
                <a16:creationId xmlns:a16="http://schemas.microsoft.com/office/drawing/2014/main" id="{34C11A8D-1BE1-77A3-83B5-31CD12838923}"/>
              </a:ext>
            </a:extLst>
          </p:cNvPr>
          <p:cNvPicPr>
            <a:picLocks noChangeAspect="1"/>
          </p:cNvPicPr>
          <p:nvPr/>
        </p:nvPicPr>
        <p:blipFill>
          <a:blip r:embed="rId5"/>
          <a:stretch>
            <a:fillRect/>
          </a:stretch>
        </p:blipFill>
        <p:spPr>
          <a:xfrm>
            <a:off x="6577615" y="0"/>
            <a:ext cx="3066498" cy="2862044"/>
          </a:xfrm>
          <a:prstGeom prst="rect">
            <a:avLst/>
          </a:prstGeom>
        </p:spPr>
      </p:pic>
      <p:sp>
        <p:nvSpPr>
          <p:cNvPr id="4" name="Arrow: Bent-Up 3">
            <a:extLst>
              <a:ext uri="{FF2B5EF4-FFF2-40B4-BE49-F238E27FC236}">
                <a16:creationId xmlns:a16="http://schemas.microsoft.com/office/drawing/2014/main" id="{D2BDA9F4-FCF7-7657-509B-574296F0586F}"/>
              </a:ext>
            </a:extLst>
          </p:cNvPr>
          <p:cNvSpPr/>
          <p:nvPr/>
        </p:nvSpPr>
        <p:spPr>
          <a:xfrm rot="5400000">
            <a:off x="2368951" y="2853632"/>
            <a:ext cx="605265" cy="1222144"/>
          </a:xfrm>
          <a:prstGeom prst="bentUpArrow">
            <a:avLst/>
          </a:prstGeom>
          <a:solidFill>
            <a:schemeClr val="tx1">
              <a:lumMod val="50000"/>
              <a:lumOff val="50000"/>
            </a:schemeClr>
          </a:solidFill>
          <a:ln>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Bent-Up 9">
            <a:extLst>
              <a:ext uri="{FF2B5EF4-FFF2-40B4-BE49-F238E27FC236}">
                <a16:creationId xmlns:a16="http://schemas.microsoft.com/office/drawing/2014/main" id="{4A59A0DE-2B00-69C6-18D5-24C49A3A908D}"/>
              </a:ext>
            </a:extLst>
          </p:cNvPr>
          <p:cNvSpPr/>
          <p:nvPr/>
        </p:nvSpPr>
        <p:spPr>
          <a:xfrm rot="5400000">
            <a:off x="7663253" y="3127009"/>
            <a:ext cx="605265" cy="1222144"/>
          </a:xfrm>
          <a:prstGeom prst="bentUpArrow">
            <a:avLst/>
          </a:prstGeom>
          <a:solidFill>
            <a:schemeClr val="tx1">
              <a:lumMod val="50000"/>
              <a:lumOff val="50000"/>
            </a:schemeClr>
          </a:solidFill>
          <a:ln>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7D6856D-0253-1EA0-8BAF-3C1E420BE081}"/>
              </a:ext>
            </a:extLst>
          </p:cNvPr>
          <p:cNvSpPr txBox="1"/>
          <p:nvPr/>
        </p:nvSpPr>
        <p:spPr>
          <a:xfrm>
            <a:off x="213478" y="3231301"/>
            <a:ext cx="263269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Driver's App</a:t>
            </a:r>
          </a:p>
        </p:txBody>
      </p:sp>
      <p:sp>
        <p:nvSpPr>
          <p:cNvPr id="12" name="TextBox 11">
            <a:extLst>
              <a:ext uri="{FF2B5EF4-FFF2-40B4-BE49-F238E27FC236}">
                <a16:creationId xmlns:a16="http://schemas.microsoft.com/office/drawing/2014/main" id="{0E0385AA-CD93-F183-EC4D-DCB8C62EFC99}"/>
              </a:ext>
            </a:extLst>
          </p:cNvPr>
          <p:cNvSpPr txBox="1"/>
          <p:nvPr/>
        </p:nvSpPr>
        <p:spPr>
          <a:xfrm>
            <a:off x="6919892" y="2970843"/>
            <a:ext cx="165449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Admin Site</a:t>
            </a:r>
          </a:p>
        </p:txBody>
      </p:sp>
    </p:spTree>
    <p:extLst>
      <p:ext uri="{BB962C8B-B14F-4D97-AF65-F5344CB8AC3E}">
        <p14:creationId xmlns:p14="http://schemas.microsoft.com/office/powerpoint/2010/main" val="3097002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5064FF-E927-7D94-F144-47EAC9EA1152}"/>
              </a:ext>
            </a:extLst>
          </p:cNvPr>
          <p:cNvSpPr txBox="1"/>
          <p:nvPr/>
        </p:nvSpPr>
        <p:spPr>
          <a:xfrm>
            <a:off x="1930400" y="2149836"/>
            <a:ext cx="833120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a:t>This is </a:t>
            </a:r>
            <a:r>
              <a:rPr lang="en-US" sz="2000" err="1"/>
              <a:t>AssetGo</a:t>
            </a:r>
            <a:r>
              <a:rPr lang="en-US" sz="2000"/>
              <a:t>, which I use daily at work to manage vehicle information. Drivers use the app to complete their daily vehicle checks, while I use the administrator side to check inspections, reported defects and whether vehicles are roadworthy.</a:t>
            </a:r>
          </a:p>
          <a:p>
            <a:pPr algn="ctr"/>
            <a:r>
              <a:rPr lang="en-US" sz="2000"/>
              <a:t>Using </a:t>
            </a:r>
            <a:r>
              <a:rPr lang="en-US" sz="2000" err="1"/>
              <a:t>AssetGo</a:t>
            </a:r>
            <a:r>
              <a:rPr lang="en-US" sz="2000"/>
              <a:t> keeps important vehicle records stored digitally and allows me to quickly check if any problems need my attention. </a:t>
            </a:r>
          </a:p>
          <a:p>
            <a:pPr algn="ctr"/>
            <a:r>
              <a:rPr lang="en-US" sz="2000"/>
              <a:t>​</a:t>
            </a:r>
            <a:endParaRPr lang="en-US"/>
          </a:p>
          <a:p>
            <a:pPr algn="ctr"/>
            <a:endParaRPr lang="en-US" sz="2000"/>
          </a:p>
        </p:txBody>
      </p:sp>
    </p:spTree>
    <p:extLst>
      <p:ext uri="{BB962C8B-B14F-4D97-AF65-F5344CB8AC3E}">
        <p14:creationId xmlns:p14="http://schemas.microsoft.com/office/powerpoint/2010/main" val="2019759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EA9EB7-C7B5-21A7-77DD-E17C196A843A}"/>
              </a:ext>
            </a:extLst>
          </p:cNvPr>
          <p:cNvPicPr>
            <a:picLocks noChangeAspect="1"/>
          </p:cNvPicPr>
          <p:nvPr/>
        </p:nvPicPr>
        <p:blipFill>
          <a:blip r:embed="rId2"/>
          <a:stretch>
            <a:fillRect/>
          </a:stretch>
        </p:blipFill>
        <p:spPr>
          <a:xfrm>
            <a:off x="378060" y="3181250"/>
            <a:ext cx="5339067" cy="3359320"/>
          </a:xfrm>
          <a:prstGeom prst="rect">
            <a:avLst/>
          </a:prstGeom>
        </p:spPr>
      </p:pic>
      <p:pic>
        <p:nvPicPr>
          <p:cNvPr id="7" name="Picture 6">
            <a:extLst>
              <a:ext uri="{FF2B5EF4-FFF2-40B4-BE49-F238E27FC236}">
                <a16:creationId xmlns:a16="http://schemas.microsoft.com/office/drawing/2014/main" id="{C9E1DABA-A808-77B4-957D-5703F3C6823E}"/>
              </a:ext>
            </a:extLst>
          </p:cNvPr>
          <p:cNvPicPr>
            <a:picLocks noChangeAspect="1"/>
          </p:cNvPicPr>
          <p:nvPr/>
        </p:nvPicPr>
        <p:blipFill>
          <a:blip r:embed="rId3"/>
          <a:srcRect t="-431" r="35629" b="215"/>
          <a:stretch>
            <a:fillRect/>
          </a:stretch>
        </p:blipFill>
        <p:spPr>
          <a:xfrm>
            <a:off x="4788664" y="271944"/>
            <a:ext cx="2609455" cy="2499402"/>
          </a:xfrm>
          <a:prstGeom prst="rect">
            <a:avLst/>
          </a:prstGeom>
        </p:spPr>
      </p:pic>
      <p:pic>
        <p:nvPicPr>
          <p:cNvPr id="4" name="Picture 3">
            <a:extLst>
              <a:ext uri="{FF2B5EF4-FFF2-40B4-BE49-F238E27FC236}">
                <a16:creationId xmlns:a16="http://schemas.microsoft.com/office/drawing/2014/main" id="{6A0369C8-E114-F231-6397-3E5CB1B4181B}"/>
              </a:ext>
            </a:extLst>
          </p:cNvPr>
          <p:cNvPicPr>
            <a:picLocks noChangeAspect="1"/>
          </p:cNvPicPr>
          <p:nvPr/>
        </p:nvPicPr>
        <p:blipFill>
          <a:blip r:embed="rId4"/>
          <a:stretch>
            <a:fillRect/>
          </a:stretch>
        </p:blipFill>
        <p:spPr>
          <a:xfrm>
            <a:off x="7496608" y="95251"/>
            <a:ext cx="4552948" cy="2847569"/>
          </a:xfrm>
          <a:prstGeom prst="rect">
            <a:avLst/>
          </a:prstGeom>
        </p:spPr>
      </p:pic>
      <p:pic>
        <p:nvPicPr>
          <p:cNvPr id="8" name="Picture 7">
            <a:extLst>
              <a:ext uri="{FF2B5EF4-FFF2-40B4-BE49-F238E27FC236}">
                <a16:creationId xmlns:a16="http://schemas.microsoft.com/office/drawing/2014/main" id="{97DFE684-F90B-E83E-9D63-C30AFC5E3980}"/>
              </a:ext>
            </a:extLst>
          </p:cNvPr>
          <p:cNvPicPr>
            <a:picLocks noChangeAspect="1"/>
          </p:cNvPicPr>
          <p:nvPr/>
        </p:nvPicPr>
        <p:blipFill>
          <a:blip r:embed="rId5"/>
          <a:stretch>
            <a:fillRect/>
          </a:stretch>
        </p:blipFill>
        <p:spPr>
          <a:xfrm>
            <a:off x="5889097" y="3334001"/>
            <a:ext cx="5921028" cy="3318071"/>
          </a:xfrm>
          <a:prstGeom prst="rect">
            <a:avLst/>
          </a:prstGeom>
        </p:spPr>
      </p:pic>
      <p:pic>
        <p:nvPicPr>
          <p:cNvPr id="3" name="Picture 2">
            <a:extLst>
              <a:ext uri="{FF2B5EF4-FFF2-40B4-BE49-F238E27FC236}">
                <a16:creationId xmlns:a16="http://schemas.microsoft.com/office/drawing/2014/main" id="{659FC6F8-A03F-EDFD-076F-2CA98342F44C}"/>
              </a:ext>
            </a:extLst>
          </p:cNvPr>
          <p:cNvPicPr>
            <a:picLocks noChangeAspect="1"/>
          </p:cNvPicPr>
          <p:nvPr/>
        </p:nvPicPr>
        <p:blipFill>
          <a:blip r:embed="rId6"/>
          <a:stretch>
            <a:fillRect/>
          </a:stretch>
        </p:blipFill>
        <p:spPr>
          <a:xfrm>
            <a:off x="100585" y="97587"/>
            <a:ext cx="4570925" cy="2838718"/>
          </a:xfrm>
          <a:prstGeom prst="rect">
            <a:avLst/>
          </a:prstGeom>
        </p:spPr>
      </p:pic>
      <p:sp>
        <p:nvSpPr>
          <p:cNvPr id="9" name="Arrow: Right 8">
            <a:extLst>
              <a:ext uri="{FF2B5EF4-FFF2-40B4-BE49-F238E27FC236}">
                <a16:creationId xmlns:a16="http://schemas.microsoft.com/office/drawing/2014/main" id="{E07FFD1E-A1F6-94CF-D4F9-C45EEAD191EF}"/>
              </a:ext>
            </a:extLst>
          </p:cNvPr>
          <p:cNvSpPr/>
          <p:nvPr/>
        </p:nvSpPr>
        <p:spPr>
          <a:xfrm rot="-1920000">
            <a:off x="4095300" y="1610294"/>
            <a:ext cx="880162" cy="550157"/>
          </a:xfrm>
          <a:prstGeom prst="right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8A671A5E-3E1B-C12E-2F7E-E93BD4A53EF8}"/>
              </a:ext>
            </a:extLst>
          </p:cNvPr>
          <p:cNvSpPr/>
          <p:nvPr/>
        </p:nvSpPr>
        <p:spPr>
          <a:xfrm>
            <a:off x="6969542" y="2040988"/>
            <a:ext cx="869515" cy="614519"/>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846B72B7-2526-057B-C6CF-E8519AACE2A1}"/>
              </a:ext>
            </a:extLst>
          </p:cNvPr>
          <p:cNvSpPr/>
          <p:nvPr/>
        </p:nvSpPr>
        <p:spPr>
          <a:xfrm>
            <a:off x="9974023" y="2706544"/>
            <a:ext cx="907366" cy="943319"/>
          </a:xfrm>
          <a:prstGeom prst="down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Left 11">
            <a:extLst>
              <a:ext uri="{FF2B5EF4-FFF2-40B4-BE49-F238E27FC236}">
                <a16:creationId xmlns:a16="http://schemas.microsoft.com/office/drawing/2014/main" id="{C593FE3F-B728-DCF4-6235-0D88A2974D12}"/>
              </a:ext>
            </a:extLst>
          </p:cNvPr>
          <p:cNvSpPr/>
          <p:nvPr/>
        </p:nvSpPr>
        <p:spPr>
          <a:xfrm>
            <a:off x="5383698" y="5253279"/>
            <a:ext cx="685491" cy="603797"/>
          </a:xfrm>
          <a:prstGeom prst="left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94520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E857EE2-84D2-3F55-B2C4-EAF6FC43E07E}"/>
              </a:ext>
            </a:extLst>
          </p:cNvPr>
          <p:cNvSpPr txBox="1"/>
          <p:nvPr/>
        </p:nvSpPr>
        <p:spPr>
          <a:xfrm>
            <a:off x="1473798" y="2457207"/>
            <a:ext cx="924440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a:t>This is the Calendar app that I access through my HWB. I use it to keep track of important dates for university and work, such as assignment deadlines, meetings and dates when information needs to be submitted. </a:t>
            </a:r>
          </a:p>
          <a:p>
            <a:pPr algn="ctr"/>
            <a:r>
              <a:rPr lang="en-US" sz="2000"/>
              <a:t>I can add events and reminders to help me organise my time, prioritise important tasks and make sure I don't miss deadlines. </a:t>
            </a:r>
          </a:p>
          <a:p>
            <a:pPr algn="ctr"/>
            <a:endParaRPr lang="en-US" sz="2000"/>
          </a:p>
        </p:txBody>
      </p:sp>
    </p:spTree>
    <p:extLst>
      <p:ext uri="{BB962C8B-B14F-4D97-AF65-F5344CB8AC3E}">
        <p14:creationId xmlns:p14="http://schemas.microsoft.com/office/powerpoint/2010/main" val="3438517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473105-E5BF-7014-7942-EDC4710CDDC6}"/>
              </a:ext>
            </a:extLst>
          </p:cNvPr>
          <p:cNvPicPr>
            <a:picLocks noChangeAspect="1"/>
          </p:cNvPicPr>
          <p:nvPr/>
        </p:nvPicPr>
        <p:blipFill>
          <a:blip r:embed="rId2"/>
          <a:stretch>
            <a:fillRect/>
          </a:stretch>
        </p:blipFill>
        <p:spPr>
          <a:xfrm>
            <a:off x="6219708" y="2851045"/>
            <a:ext cx="5767422" cy="3605414"/>
          </a:xfrm>
          <a:prstGeom prst="rect">
            <a:avLst/>
          </a:prstGeom>
        </p:spPr>
      </p:pic>
      <p:pic>
        <p:nvPicPr>
          <p:cNvPr id="2" name="Picture 1">
            <a:extLst>
              <a:ext uri="{FF2B5EF4-FFF2-40B4-BE49-F238E27FC236}">
                <a16:creationId xmlns:a16="http://schemas.microsoft.com/office/drawing/2014/main" id="{7BEAF2CD-618D-2722-087E-88DFD81844AE}"/>
              </a:ext>
            </a:extLst>
          </p:cNvPr>
          <p:cNvPicPr>
            <a:picLocks noChangeAspect="1"/>
          </p:cNvPicPr>
          <p:nvPr/>
        </p:nvPicPr>
        <p:blipFill>
          <a:blip r:embed="rId3"/>
          <a:stretch>
            <a:fillRect/>
          </a:stretch>
        </p:blipFill>
        <p:spPr>
          <a:xfrm>
            <a:off x="494336" y="622898"/>
            <a:ext cx="4862496" cy="5020413"/>
          </a:xfrm>
          <a:prstGeom prst="rect">
            <a:avLst/>
          </a:prstGeom>
        </p:spPr>
      </p:pic>
      <p:pic>
        <p:nvPicPr>
          <p:cNvPr id="3" name="Picture 2">
            <a:extLst>
              <a:ext uri="{FF2B5EF4-FFF2-40B4-BE49-F238E27FC236}">
                <a16:creationId xmlns:a16="http://schemas.microsoft.com/office/drawing/2014/main" id="{7ACB6673-888B-2F56-18C0-B7572D77DE29}"/>
              </a:ext>
            </a:extLst>
          </p:cNvPr>
          <p:cNvPicPr>
            <a:picLocks noChangeAspect="1"/>
          </p:cNvPicPr>
          <p:nvPr/>
        </p:nvPicPr>
        <p:blipFill>
          <a:blip r:embed="rId4"/>
          <a:srcRect l="3679" t="6634" r="135" b="8599"/>
          <a:stretch>
            <a:fillRect/>
          </a:stretch>
        </p:blipFill>
        <p:spPr>
          <a:xfrm>
            <a:off x="7221272" y="621505"/>
            <a:ext cx="4234284" cy="2054972"/>
          </a:xfrm>
          <a:prstGeom prst="rect">
            <a:avLst/>
          </a:prstGeom>
        </p:spPr>
      </p:pic>
      <p:sp>
        <p:nvSpPr>
          <p:cNvPr id="5" name="Arrow: Right 4">
            <a:extLst>
              <a:ext uri="{FF2B5EF4-FFF2-40B4-BE49-F238E27FC236}">
                <a16:creationId xmlns:a16="http://schemas.microsoft.com/office/drawing/2014/main" id="{EEAB5D8E-BAA8-2713-F911-19D8BFCE4D8E}"/>
              </a:ext>
            </a:extLst>
          </p:cNvPr>
          <p:cNvSpPr/>
          <p:nvPr/>
        </p:nvSpPr>
        <p:spPr>
          <a:xfrm rot="-1920000">
            <a:off x="3896959" y="2384926"/>
            <a:ext cx="3751660" cy="937223"/>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D1DC9A30-8F4C-FB10-D38A-FB778E9285CB}"/>
              </a:ext>
            </a:extLst>
          </p:cNvPr>
          <p:cNvSpPr/>
          <p:nvPr/>
        </p:nvSpPr>
        <p:spPr>
          <a:xfrm>
            <a:off x="9337767" y="2289636"/>
            <a:ext cx="1071570" cy="1293570"/>
          </a:xfrm>
          <a:prstGeom prst="down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6472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6A6B52-C9D1-EF7B-9CA5-1BA6E93436A7}"/>
              </a:ext>
            </a:extLst>
          </p:cNvPr>
          <p:cNvSpPr txBox="1"/>
          <p:nvPr/>
        </p:nvSpPr>
        <p:spPr>
          <a:xfrm>
            <a:off x="1066800" y="2459339"/>
            <a:ext cx="1005361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a:solidFill>
                  <a:srgbClr val="000000"/>
                </a:solidFill>
                <a:latin typeface="Aptos"/>
                <a:ea typeface="Segoe UI"/>
                <a:cs typeface="Segoe UI"/>
              </a:rPr>
              <a:t>This is the My HWB app that I use daily for university on my phone, laptop and iPad. I use it to access my assignments, emails, lessons, important dates and Office 365 applications such as Word, PowerPoint and Outlook.</a:t>
            </a:r>
          </a:p>
          <a:p>
            <a:pPr algn="ctr"/>
            <a:r>
              <a:rPr lang="en-US" sz="2000">
                <a:solidFill>
                  <a:srgbClr val="000000"/>
                </a:solidFill>
                <a:latin typeface="Aptos"/>
                <a:ea typeface="Segoe UI"/>
                <a:cs typeface="Segoe UI"/>
              </a:rPr>
              <a:t>My work can be saved on OneDrive, which allows me to access and continue my work from different devices without having to save everything separately. </a:t>
            </a:r>
          </a:p>
          <a:p>
            <a:pPr algn="ctr"/>
            <a:endParaRPr lang="en-US" sz="2000">
              <a:solidFill>
                <a:srgbClr val="000000"/>
              </a:solidFill>
              <a:latin typeface="Aptos"/>
              <a:ea typeface="Segoe UI"/>
              <a:cs typeface="Segoe UI"/>
            </a:endParaRPr>
          </a:p>
        </p:txBody>
      </p:sp>
    </p:spTree>
    <p:extLst>
      <p:ext uri="{BB962C8B-B14F-4D97-AF65-F5344CB8AC3E}">
        <p14:creationId xmlns:p14="http://schemas.microsoft.com/office/powerpoint/2010/main" val="1225061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1E176B-C2CB-EFA1-A63E-DC29FC466C61}"/>
              </a:ext>
            </a:extLst>
          </p:cNvPr>
          <p:cNvPicPr>
            <a:picLocks noChangeAspect="1"/>
          </p:cNvPicPr>
          <p:nvPr/>
        </p:nvPicPr>
        <p:blipFill>
          <a:blip r:embed="rId2"/>
          <a:stretch>
            <a:fillRect/>
          </a:stretch>
        </p:blipFill>
        <p:spPr>
          <a:xfrm>
            <a:off x="4789752" y="261294"/>
            <a:ext cx="3280781" cy="6389077"/>
          </a:xfrm>
          <a:prstGeom prst="rect">
            <a:avLst/>
          </a:prstGeom>
        </p:spPr>
      </p:pic>
      <p:pic>
        <p:nvPicPr>
          <p:cNvPr id="4" name="Picture 3">
            <a:extLst>
              <a:ext uri="{FF2B5EF4-FFF2-40B4-BE49-F238E27FC236}">
                <a16:creationId xmlns:a16="http://schemas.microsoft.com/office/drawing/2014/main" id="{A16B76CA-E9CB-1797-833A-7DCA2EEA3F70}"/>
              </a:ext>
            </a:extLst>
          </p:cNvPr>
          <p:cNvPicPr>
            <a:picLocks noChangeAspect="1"/>
          </p:cNvPicPr>
          <p:nvPr/>
        </p:nvPicPr>
        <p:blipFill>
          <a:blip r:embed="rId3"/>
          <a:stretch>
            <a:fillRect/>
          </a:stretch>
        </p:blipFill>
        <p:spPr>
          <a:xfrm>
            <a:off x="8493247" y="221439"/>
            <a:ext cx="3297398" cy="6411516"/>
          </a:xfrm>
          <a:prstGeom prst="rect">
            <a:avLst/>
          </a:prstGeom>
        </p:spPr>
      </p:pic>
      <p:pic>
        <p:nvPicPr>
          <p:cNvPr id="5" name="Picture 4">
            <a:extLst>
              <a:ext uri="{FF2B5EF4-FFF2-40B4-BE49-F238E27FC236}">
                <a16:creationId xmlns:a16="http://schemas.microsoft.com/office/drawing/2014/main" id="{132FB982-7D4E-CBEC-04A0-BEEE41D6DCD2}"/>
              </a:ext>
            </a:extLst>
          </p:cNvPr>
          <p:cNvPicPr>
            <a:picLocks noChangeAspect="1"/>
          </p:cNvPicPr>
          <p:nvPr/>
        </p:nvPicPr>
        <p:blipFill>
          <a:blip r:embed="rId4"/>
          <a:stretch>
            <a:fillRect/>
          </a:stretch>
        </p:blipFill>
        <p:spPr>
          <a:xfrm>
            <a:off x="949549" y="373488"/>
            <a:ext cx="2705099" cy="2558601"/>
          </a:xfrm>
          <a:prstGeom prst="rect">
            <a:avLst/>
          </a:prstGeom>
        </p:spPr>
      </p:pic>
      <p:pic>
        <p:nvPicPr>
          <p:cNvPr id="6" name="Picture 5">
            <a:extLst>
              <a:ext uri="{FF2B5EF4-FFF2-40B4-BE49-F238E27FC236}">
                <a16:creationId xmlns:a16="http://schemas.microsoft.com/office/drawing/2014/main" id="{0C058309-BCF4-9DF9-833F-C9A3E0D5E756}"/>
              </a:ext>
            </a:extLst>
          </p:cNvPr>
          <p:cNvPicPr>
            <a:picLocks noChangeAspect="1"/>
          </p:cNvPicPr>
          <p:nvPr/>
        </p:nvPicPr>
        <p:blipFill>
          <a:blip r:embed="rId5"/>
          <a:stretch>
            <a:fillRect/>
          </a:stretch>
        </p:blipFill>
        <p:spPr>
          <a:xfrm>
            <a:off x="949404" y="3455831"/>
            <a:ext cx="3064925" cy="2554310"/>
          </a:xfrm>
          <a:prstGeom prst="rect">
            <a:avLst/>
          </a:prstGeom>
        </p:spPr>
      </p:pic>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591C9225-9EF5-762D-6811-54384886850A}"/>
                  </a:ext>
                </a:extLst>
              </p14:cNvPr>
              <p14:cNvContentPartPr/>
              <p14:nvPr/>
            </p14:nvContentPartPr>
            <p14:xfrm>
              <a:off x="4763952" y="278507"/>
              <a:ext cx="500569" cy="437434"/>
            </p14:xfrm>
          </p:contentPart>
        </mc:Choice>
        <mc:Fallback xmlns="">
          <p:pic>
            <p:nvPicPr>
              <p:cNvPr id="8" name="Ink 7">
                <a:extLst>
                  <a:ext uri="{FF2B5EF4-FFF2-40B4-BE49-F238E27FC236}">
                    <a16:creationId xmlns:a16="http://schemas.microsoft.com/office/drawing/2014/main" id="{591C9225-9EF5-762D-6811-54384886850A}"/>
                  </a:ext>
                </a:extLst>
              </p:cNvPr>
              <p:cNvPicPr/>
              <p:nvPr/>
            </p:nvPicPr>
            <p:blipFill>
              <a:blip r:embed="rId7"/>
              <a:stretch>
                <a:fillRect/>
              </a:stretch>
            </p:blipFill>
            <p:spPr>
              <a:xfrm>
                <a:off x="4745959" y="260520"/>
                <a:ext cx="536195" cy="473047"/>
              </a:xfrm>
              <a:prstGeom prst="rect">
                <a:avLst/>
              </a:prstGeom>
            </p:spPr>
          </p:pic>
        </mc:Fallback>
      </mc:AlternateContent>
      <p:sp>
        <p:nvSpPr>
          <p:cNvPr id="3" name="Arrow: Down 2">
            <a:extLst>
              <a:ext uri="{FF2B5EF4-FFF2-40B4-BE49-F238E27FC236}">
                <a16:creationId xmlns:a16="http://schemas.microsoft.com/office/drawing/2014/main" id="{0FB9F67F-4DE5-4362-1112-44743895B8E3}"/>
              </a:ext>
            </a:extLst>
          </p:cNvPr>
          <p:cNvSpPr/>
          <p:nvPr/>
        </p:nvSpPr>
        <p:spPr>
          <a:xfrm>
            <a:off x="2070332" y="2717420"/>
            <a:ext cx="484632" cy="978408"/>
          </a:xfrm>
          <a:prstGeom prst="down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F3E6AC7A-CB22-118F-CD19-499891DEF982}"/>
              </a:ext>
            </a:extLst>
          </p:cNvPr>
          <p:cNvSpPr/>
          <p:nvPr/>
        </p:nvSpPr>
        <p:spPr>
          <a:xfrm>
            <a:off x="3809051" y="4738869"/>
            <a:ext cx="1334008" cy="484632"/>
          </a:xfrm>
          <a:prstGeom prst="right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1CFF137F-C9B2-5754-AADF-8FD2C292ECA1}"/>
              </a:ext>
            </a:extLst>
          </p:cNvPr>
          <p:cNvSpPr/>
          <p:nvPr/>
        </p:nvSpPr>
        <p:spPr>
          <a:xfrm rot="1500000">
            <a:off x="5348842" y="981876"/>
            <a:ext cx="3473174" cy="632558"/>
          </a:xfrm>
          <a:prstGeom prst="right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29943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9781C5-C0D4-2788-DF69-DC731F1E5138}"/>
              </a:ext>
            </a:extLst>
          </p:cNvPr>
          <p:cNvSpPr txBox="1"/>
          <p:nvPr/>
        </p:nvSpPr>
        <p:spPr>
          <a:xfrm>
            <a:off x="1035922" y="2413000"/>
            <a:ext cx="1011517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rgbClr val="000000"/>
                </a:solidFill>
                <a:latin typeface="Aptos"/>
                <a:ea typeface="Segoe UI"/>
                <a:cs typeface="Segoe UI"/>
              </a:rPr>
              <a:t>This is the Lloyds Business Banking app that I use daily on my phone. I use it to check the account balance and transactions, make payments and transfers, and access important documents such as bank statements.</a:t>
            </a:r>
            <a:endParaRPr lang="en-GB" sz="1800" b="0" i="0">
              <a:solidFill>
                <a:srgbClr val="000000"/>
              </a:solidFill>
              <a:latin typeface="Aptos"/>
              <a:ea typeface="Segoe UI"/>
              <a:cs typeface="Segoe UI"/>
            </a:endParaRPr>
          </a:p>
          <a:p>
            <a:pPr algn="ctr"/>
            <a:r>
              <a:rPr lang="en-GB">
                <a:cs typeface="Segoe UI"/>
              </a:rPr>
              <a:t>The app uses security checks to protect the account and requires me to approve transactions, allowing me to manage everyday business banking safely online.</a:t>
            </a:r>
          </a:p>
          <a:p>
            <a:pPr algn="ctr"/>
            <a:endParaRPr lang="en-GB">
              <a:cs typeface="Segoe UI"/>
            </a:endParaRPr>
          </a:p>
          <a:p>
            <a:pPr algn="ctr"/>
            <a:endParaRPr lang="en-GB"/>
          </a:p>
        </p:txBody>
      </p:sp>
    </p:spTree>
    <p:extLst>
      <p:ext uri="{BB962C8B-B14F-4D97-AF65-F5344CB8AC3E}">
        <p14:creationId xmlns:p14="http://schemas.microsoft.com/office/powerpoint/2010/main" val="1707132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100A97-27DE-33AD-8EF7-5A6DE7014D60}"/>
              </a:ext>
            </a:extLst>
          </p:cNvPr>
          <p:cNvPicPr>
            <a:picLocks noChangeAspect="1"/>
          </p:cNvPicPr>
          <p:nvPr/>
        </p:nvPicPr>
        <p:blipFill>
          <a:blip r:embed="rId2"/>
          <a:srcRect l="-366" t="-678" r="183" b="82752"/>
          <a:stretch>
            <a:fillRect/>
          </a:stretch>
        </p:blipFill>
        <p:spPr>
          <a:xfrm>
            <a:off x="744023" y="4729992"/>
            <a:ext cx="2944520" cy="993225"/>
          </a:xfrm>
          <a:prstGeom prst="rect">
            <a:avLst/>
          </a:prstGeom>
        </p:spPr>
      </p:pic>
      <p:pic>
        <p:nvPicPr>
          <p:cNvPr id="4" name="Picture 3">
            <a:extLst>
              <a:ext uri="{FF2B5EF4-FFF2-40B4-BE49-F238E27FC236}">
                <a16:creationId xmlns:a16="http://schemas.microsoft.com/office/drawing/2014/main" id="{CADF0E5E-4720-BF1B-8330-5AE8E9005D75}"/>
              </a:ext>
            </a:extLst>
          </p:cNvPr>
          <p:cNvPicPr>
            <a:picLocks noChangeAspect="1"/>
          </p:cNvPicPr>
          <p:nvPr/>
        </p:nvPicPr>
        <p:blipFill>
          <a:blip r:embed="rId3"/>
          <a:stretch>
            <a:fillRect/>
          </a:stretch>
        </p:blipFill>
        <p:spPr>
          <a:xfrm>
            <a:off x="8290818" y="161122"/>
            <a:ext cx="3004815" cy="6531214"/>
          </a:xfrm>
          <a:prstGeom prst="rect">
            <a:avLst/>
          </a:prstGeom>
        </p:spPr>
      </p:pic>
      <p:pic>
        <p:nvPicPr>
          <p:cNvPr id="5" name="Picture 4">
            <a:extLst>
              <a:ext uri="{FF2B5EF4-FFF2-40B4-BE49-F238E27FC236}">
                <a16:creationId xmlns:a16="http://schemas.microsoft.com/office/drawing/2014/main" id="{0DF71B76-A741-CE62-FC06-CB576B4FC7A4}"/>
              </a:ext>
            </a:extLst>
          </p:cNvPr>
          <p:cNvPicPr>
            <a:picLocks noChangeAspect="1"/>
          </p:cNvPicPr>
          <p:nvPr/>
        </p:nvPicPr>
        <p:blipFill>
          <a:blip r:embed="rId4"/>
          <a:stretch>
            <a:fillRect/>
          </a:stretch>
        </p:blipFill>
        <p:spPr>
          <a:xfrm>
            <a:off x="566335" y="632154"/>
            <a:ext cx="2961068" cy="2944970"/>
          </a:xfrm>
          <a:prstGeom prst="rect">
            <a:avLst/>
          </a:prstGeom>
        </p:spPr>
      </p:pic>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14E33842-6770-3193-4D7E-811C88D95FC6}"/>
                  </a:ext>
                </a:extLst>
              </p14:cNvPr>
              <p14:cNvContentPartPr/>
              <p14:nvPr/>
            </p14:nvContentPartPr>
            <p14:xfrm>
              <a:off x="746214" y="4807253"/>
              <a:ext cx="488354" cy="801309"/>
            </p14:xfrm>
          </p:contentPart>
        </mc:Choice>
        <mc:Fallback xmlns="">
          <p:pic>
            <p:nvPicPr>
              <p:cNvPr id="6" name="Ink 5">
                <a:extLst>
                  <a:ext uri="{FF2B5EF4-FFF2-40B4-BE49-F238E27FC236}">
                    <a16:creationId xmlns:a16="http://schemas.microsoft.com/office/drawing/2014/main" id="{14E33842-6770-3193-4D7E-811C88D95FC6}"/>
                  </a:ext>
                </a:extLst>
              </p:cNvPr>
              <p:cNvPicPr/>
              <p:nvPr/>
            </p:nvPicPr>
            <p:blipFill>
              <a:blip r:embed="rId6"/>
              <a:stretch>
                <a:fillRect/>
              </a:stretch>
            </p:blipFill>
            <p:spPr>
              <a:xfrm>
                <a:off x="728220" y="4789262"/>
                <a:ext cx="523982" cy="836931"/>
              </a:xfrm>
              <a:prstGeom prst="rect">
                <a:avLst/>
              </a:prstGeom>
            </p:spPr>
          </p:pic>
        </mc:Fallback>
      </mc:AlternateContent>
      <p:pic>
        <p:nvPicPr>
          <p:cNvPr id="8" name="Picture 7">
            <a:extLst>
              <a:ext uri="{FF2B5EF4-FFF2-40B4-BE49-F238E27FC236}">
                <a16:creationId xmlns:a16="http://schemas.microsoft.com/office/drawing/2014/main" id="{D945D959-F5CC-9FAF-2D7B-F32AAA4CC4D6}"/>
              </a:ext>
            </a:extLst>
          </p:cNvPr>
          <p:cNvPicPr>
            <a:picLocks noChangeAspect="1"/>
          </p:cNvPicPr>
          <p:nvPr/>
        </p:nvPicPr>
        <p:blipFill>
          <a:blip r:embed="rId7"/>
          <a:stretch>
            <a:fillRect/>
          </a:stretch>
        </p:blipFill>
        <p:spPr>
          <a:xfrm>
            <a:off x="4257927" y="162560"/>
            <a:ext cx="3340866" cy="6532880"/>
          </a:xfrm>
          <a:prstGeom prst="rect">
            <a:avLst/>
          </a:prstGeom>
        </p:spPr>
      </p:pic>
      <p:sp>
        <p:nvSpPr>
          <p:cNvPr id="3" name="Arrow: Down 2">
            <a:extLst>
              <a:ext uri="{FF2B5EF4-FFF2-40B4-BE49-F238E27FC236}">
                <a16:creationId xmlns:a16="http://schemas.microsoft.com/office/drawing/2014/main" id="{70E36F2E-624C-64F1-46E0-37BB6C1CE116}"/>
              </a:ext>
            </a:extLst>
          </p:cNvPr>
          <p:cNvSpPr/>
          <p:nvPr/>
        </p:nvSpPr>
        <p:spPr>
          <a:xfrm>
            <a:off x="1507925" y="3577950"/>
            <a:ext cx="1060989" cy="1151275"/>
          </a:xfrm>
          <a:prstGeom prst="down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Right 6">
            <a:extLst>
              <a:ext uri="{FF2B5EF4-FFF2-40B4-BE49-F238E27FC236}">
                <a16:creationId xmlns:a16="http://schemas.microsoft.com/office/drawing/2014/main" id="{864148E6-D06B-4B71-9AAE-62E00534F9EC}"/>
              </a:ext>
            </a:extLst>
          </p:cNvPr>
          <p:cNvSpPr/>
          <p:nvPr/>
        </p:nvSpPr>
        <p:spPr>
          <a:xfrm rot="18480000">
            <a:off x="2687318" y="3606026"/>
            <a:ext cx="2304859" cy="720762"/>
          </a:xfrm>
          <a:prstGeom prst="right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B4B85CD5-7A22-7D3F-8C20-1089FCBADE63}"/>
              </a:ext>
            </a:extLst>
          </p:cNvPr>
          <p:cNvSpPr/>
          <p:nvPr/>
        </p:nvSpPr>
        <p:spPr>
          <a:xfrm>
            <a:off x="7047562" y="3576013"/>
            <a:ext cx="1653961" cy="930475"/>
          </a:xfrm>
          <a:prstGeom prst="right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3688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A56EDB-B3D3-705A-82B0-093EFFA6C2B8}"/>
              </a:ext>
            </a:extLst>
          </p:cNvPr>
          <p:cNvSpPr txBox="1"/>
          <p:nvPr/>
        </p:nvSpPr>
        <p:spPr>
          <a:xfrm>
            <a:off x="1926465" y="2154300"/>
            <a:ext cx="8344436"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a:cs typeface="Segoe UI"/>
              </a:rPr>
              <a:t>This is Facebook Marketplace, which I use to search for different products that I may want to buy. I can use the search and category options to find items and compare prices, condition and location before deciding which one of the items is suitable. </a:t>
            </a:r>
          </a:p>
          <a:p>
            <a:pPr algn="ctr"/>
            <a:r>
              <a:rPr lang="en-US" sz="2000">
                <a:cs typeface="Segoe UI"/>
              </a:rPr>
              <a:t>I can also contact sellers through Facebook to ask questions and arrange collection or delivery, which helps me make a more informed decision before buying an item. </a:t>
            </a:r>
          </a:p>
          <a:p>
            <a:pPr algn="ctr"/>
            <a:endParaRPr lang="en-US" sz="2000">
              <a:cs typeface="Segoe UI"/>
            </a:endParaRPr>
          </a:p>
        </p:txBody>
      </p:sp>
    </p:spTree>
    <p:extLst>
      <p:ext uri="{BB962C8B-B14F-4D97-AF65-F5344CB8AC3E}">
        <p14:creationId xmlns:p14="http://schemas.microsoft.com/office/powerpoint/2010/main" val="1253169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BBCB26-1DA9-F9ED-BDB4-CF6CCF2BDD45}"/>
              </a:ext>
            </a:extLst>
          </p:cNvPr>
          <p:cNvSpPr txBox="1"/>
          <p:nvPr/>
        </p:nvSpPr>
        <p:spPr>
          <a:xfrm>
            <a:off x="1157443" y="638304"/>
            <a:ext cx="987080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u="sng"/>
              <a:t>My Reflection</a:t>
            </a:r>
          </a:p>
        </p:txBody>
      </p:sp>
      <p:sp>
        <p:nvSpPr>
          <p:cNvPr id="4" name="TextBox 3">
            <a:extLst>
              <a:ext uri="{FF2B5EF4-FFF2-40B4-BE49-F238E27FC236}">
                <a16:creationId xmlns:a16="http://schemas.microsoft.com/office/drawing/2014/main" id="{1FDC82C7-9B80-D79B-8FDE-D1C724A1111D}"/>
              </a:ext>
            </a:extLst>
          </p:cNvPr>
          <p:cNvSpPr txBox="1"/>
          <p:nvPr/>
        </p:nvSpPr>
        <p:spPr>
          <a:xfrm>
            <a:off x="762099" y="1305552"/>
            <a:ext cx="10661981"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t>I use digital tools </a:t>
            </a:r>
            <a:r>
              <a:rPr lang="en-GB"/>
              <a:t>to help me complete different tasks for work, university and my personal life. </a:t>
            </a:r>
            <a:endParaRPr lang="en-US"/>
          </a:p>
          <a:p>
            <a:pPr algn="ctr"/>
            <a:endParaRPr lang="en-GB"/>
          </a:p>
          <a:p>
            <a:pPr algn="ctr"/>
            <a:r>
              <a:rPr lang="en-GB"/>
              <a:t>At work I use digital systems to manage important information, communicate with others and complete everyday business tasks.</a:t>
            </a:r>
          </a:p>
          <a:p>
            <a:pPr algn="ctr"/>
            <a:endParaRPr lang="en-GB"/>
          </a:p>
          <a:p>
            <a:pPr algn="ctr"/>
            <a:r>
              <a:rPr lang="en-GB"/>
              <a:t>For university, I use digital tools to complete my assignments, communicate through emails, keep track of deadlines and access my work from different devices. </a:t>
            </a:r>
          </a:p>
          <a:p>
            <a:pPr algn="ctr"/>
            <a:endParaRPr lang="en-GB"/>
          </a:p>
          <a:p>
            <a:pPr algn="ctr"/>
            <a:r>
              <a:rPr lang="en-GB"/>
              <a:t>I also use digital tools in my personal life to search for information, compare different options and communicate online.</a:t>
            </a:r>
          </a:p>
          <a:p>
            <a:pPr algn="ctr"/>
            <a:endParaRPr lang="en-GB"/>
          </a:p>
          <a:p>
            <a:pPr algn="ctr"/>
            <a:r>
              <a:rPr lang="en-GB"/>
              <a:t>Using different digital tools has taught me that one app may be better suited to a task than another. I am able to choose the right tool depending on what I need to do, which helps me complete tasks more independently and manage my responsibilities better. </a:t>
            </a:r>
          </a:p>
          <a:p>
            <a:endParaRPr lang="en-GB"/>
          </a:p>
        </p:txBody>
      </p:sp>
    </p:spTree>
    <p:extLst>
      <p:ext uri="{BB962C8B-B14F-4D97-AF65-F5344CB8AC3E}">
        <p14:creationId xmlns:p14="http://schemas.microsoft.com/office/powerpoint/2010/main" val="4108690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27988F-1DEB-C171-9754-81EE256DAC54}"/>
              </a:ext>
            </a:extLst>
          </p:cNvPr>
          <p:cNvSpPr txBox="1"/>
          <p:nvPr/>
        </p:nvSpPr>
        <p:spPr>
          <a:xfrm>
            <a:off x="1835820" y="1106636"/>
            <a:ext cx="8524543" cy="46474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t>I hope</a:t>
            </a:r>
            <a:r>
              <a:rPr lang="en-US" sz="2000"/>
              <a:t> </a:t>
            </a:r>
            <a:r>
              <a:rPr lang="en-US" sz="2000" b="1"/>
              <a:t>this</a:t>
            </a:r>
            <a:r>
              <a:rPr lang="en-US" sz="2000"/>
              <a:t> </a:t>
            </a:r>
            <a:r>
              <a:rPr lang="en-US" sz="2000" b="1"/>
              <a:t>module will</a:t>
            </a:r>
            <a:r>
              <a:rPr lang="en-US" sz="2000"/>
              <a:t> </a:t>
            </a:r>
            <a:r>
              <a:rPr lang="en-US" sz="2000" b="1"/>
              <a:t>help</a:t>
            </a:r>
            <a:r>
              <a:rPr lang="en-US" sz="2000"/>
              <a:t> </a:t>
            </a:r>
            <a:r>
              <a:rPr lang="en-US" sz="2000" b="1"/>
              <a:t>me</a:t>
            </a:r>
            <a:r>
              <a:rPr lang="en-US" sz="2000"/>
              <a:t> improve my digital skills I already have and introduce me to new ways of using technology. So far, the module has made me look more closely at the digital tools I use and notice how apps and websites continue to change over time.</a:t>
            </a:r>
            <a:endParaRPr lang="en-US"/>
          </a:p>
          <a:p>
            <a:pPr algn="ctr"/>
            <a:r>
              <a:rPr lang="en-US" sz="2000"/>
              <a:t>I would like to learn more advanced features that can help me complete tasks more effectively and produce more professional work. I also want to improve how I organise, store and manage digital information safely.</a:t>
            </a:r>
          </a:p>
          <a:p>
            <a:pPr algn="ctr"/>
            <a:r>
              <a:rPr lang="en-US" sz="2000"/>
              <a:t>Another skill I hope to develop is solving simple technical problems myself. Instead of immediately asking for help when something goes wrong, I would like to understand the problem and try different ways to solve it.</a:t>
            </a:r>
          </a:p>
          <a:p>
            <a:pPr algn="ctr"/>
            <a:r>
              <a:rPr lang="en-US" sz="2000"/>
              <a:t>I hope to use what I learn from this module in both university and the workplace. This will help me use technology in a more professional way and apply my digital skills to real tasks that I need to complete. </a:t>
            </a:r>
          </a:p>
          <a:p>
            <a:endParaRPr lang="en-US"/>
          </a:p>
          <a:p>
            <a:endParaRPr lang="en-US"/>
          </a:p>
        </p:txBody>
      </p:sp>
    </p:spTree>
    <p:extLst>
      <p:ext uri="{BB962C8B-B14F-4D97-AF65-F5344CB8AC3E}">
        <p14:creationId xmlns:p14="http://schemas.microsoft.com/office/powerpoint/2010/main" val="41001713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95AA2B-74AF-B01B-CC4A-9BC7F5D1FF40}"/>
              </a:ext>
            </a:extLst>
          </p:cNvPr>
          <p:cNvSpPr txBox="1"/>
          <p:nvPr/>
        </p:nvSpPr>
        <p:spPr>
          <a:xfrm>
            <a:off x="967798" y="1094587"/>
            <a:ext cx="10254636" cy="46705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t>I feel confident when I </a:t>
            </a:r>
            <a:r>
              <a:rPr lang="en-US" sz="2000"/>
              <a:t>use digital tools that I am familiar with and can complete a task without needing help from someone else. Over time, using different apps regularly for work, university and my personal life has helped me develop my digital skills.</a:t>
            </a:r>
            <a:endParaRPr lang="en-US"/>
          </a:p>
          <a:p>
            <a:pPr algn="ctr"/>
            <a:r>
              <a:rPr lang="en-US" sz="2000"/>
              <a:t>At work, I feel confident using digital systems because I find the information I need, understand what I am looking at and deal with tasks independently. My confidence has improved through regular use and training, and I am now able to help or show someone else how to use some of the systems I am familiar with. </a:t>
            </a:r>
          </a:p>
          <a:p>
            <a:pPr algn="ctr"/>
            <a:r>
              <a:rPr lang="en-US" sz="2000"/>
              <a:t>I also feel confident when using technology for university because I can move between different apps, manage my work and solve some simple problems myself. If I don't know how to do something, I am comfortable searching for answers and trying to work it out.</a:t>
            </a:r>
          </a:p>
          <a:p>
            <a:pPr algn="ctr"/>
            <a:r>
              <a:rPr lang="en-US" sz="2000"/>
              <a:t>I have </a:t>
            </a:r>
            <a:r>
              <a:rPr lang="en-US" sz="2000" err="1"/>
              <a:t>realised</a:t>
            </a:r>
            <a:r>
              <a:rPr lang="en-US" sz="2000"/>
              <a:t> that being confident with digital skills does not mean knowing everything. For me, it means being able to use the skills I already have, learn new ones and know what to do when I need help. </a:t>
            </a:r>
          </a:p>
          <a:p>
            <a:endParaRPr lang="en-US" sz="2000"/>
          </a:p>
          <a:p>
            <a:endParaRPr lang="en-US" sz="1750"/>
          </a:p>
        </p:txBody>
      </p:sp>
    </p:spTree>
    <p:extLst>
      <p:ext uri="{BB962C8B-B14F-4D97-AF65-F5344CB8AC3E}">
        <p14:creationId xmlns:p14="http://schemas.microsoft.com/office/powerpoint/2010/main" val="9045485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65CAB5-AA0B-823B-EEBE-CCEACE7AE6F4}"/>
              </a:ext>
            </a:extLst>
          </p:cNvPr>
          <p:cNvSpPr txBox="1"/>
          <p:nvPr/>
        </p:nvSpPr>
        <p:spPr>
          <a:xfrm>
            <a:off x="988941" y="1996794"/>
            <a:ext cx="1021680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I want to improve </a:t>
            </a:r>
            <a:r>
              <a:rPr lang="en-US"/>
              <a:t>my knowledge of the digital tools I already use and learn about features I may not know about. I especially want to improve my skills in Excel and PowerPoint because they can help me produce better work for both university and the workplace.</a:t>
            </a:r>
          </a:p>
          <a:p>
            <a:pPr algn="ctr"/>
            <a:r>
              <a:rPr lang="en-US"/>
              <a:t>I would also like to develop my knowledge of the digital systems I use at work, so I can use more of their features instead of only the ones I am already familiar with.</a:t>
            </a:r>
          </a:p>
          <a:p>
            <a:pPr algn="ctr"/>
            <a:r>
              <a:rPr lang="en-US"/>
              <a:t>Another area I want to improve is how I search for information online. I want to become better at finding reliable information and comparing different resources before deciding what information to use.</a:t>
            </a:r>
          </a:p>
          <a:p>
            <a:pPr algn="ctr"/>
            <a:r>
              <a:rPr lang="en-US"/>
              <a:t>Improving these areas will help me become more independent and give me the confidence to try new digital tools instead of only using the ones I already know. </a:t>
            </a:r>
          </a:p>
        </p:txBody>
      </p:sp>
    </p:spTree>
    <p:extLst>
      <p:ext uri="{BB962C8B-B14F-4D97-AF65-F5344CB8AC3E}">
        <p14:creationId xmlns:p14="http://schemas.microsoft.com/office/powerpoint/2010/main" val="3667070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50FAEA-B467-8A1C-E339-93B9BA8516E5}"/>
              </a:ext>
            </a:extLst>
          </p:cNvPr>
          <p:cNvSpPr txBox="1"/>
          <p:nvPr/>
        </p:nvSpPr>
        <p:spPr>
          <a:xfrm>
            <a:off x="2537649" y="1229820"/>
            <a:ext cx="7120568"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750" b="1"/>
              <a:t>I sometimes feel nervous </a:t>
            </a:r>
            <a:r>
              <a:rPr lang="en-US" sz="1750"/>
              <a:t>when using digital apps because they are updated or changed. When the layout is different or new features are added, it can take me some time to understand where everything is and how to use it.</a:t>
            </a:r>
            <a:endParaRPr lang="en-US"/>
          </a:p>
          <a:p>
            <a:pPr algn="ctr"/>
            <a:r>
              <a:rPr lang="en-US" sz="1750"/>
              <a:t>I have experienced this with some of the apps I use for work and university. At first, I can find the changes confusing, especially when something I regularly use has moved and looks different.</a:t>
            </a:r>
          </a:p>
          <a:p>
            <a:pPr algn="ctr"/>
            <a:r>
              <a:rPr lang="en-US" sz="1750"/>
              <a:t>When this happens, I try to work through the changes myself by looking through different options and practicing using the new layout. If I still don't understand something, I can search for help or ask someone who knows how to use it.</a:t>
            </a:r>
          </a:p>
          <a:p>
            <a:pPr algn="ctr"/>
            <a:r>
              <a:rPr lang="en-US" sz="1750"/>
              <a:t>I have learnt that although changes to technology can make me nervous at first, the more I use the updated system, the more comfortable I become. This has helped me understand that adapting to change is also an important part of improving my digital skills. </a:t>
            </a:r>
          </a:p>
          <a:p>
            <a:endParaRPr lang="en-US" sz="1750"/>
          </a:p>
        </p:txBody>
      </p:sp>
    </p:spTree>
    <p:extLst>
      <p:ext uri="{BB962C8B-B14F-4D97-AF65-F5344CB8AC3E}">
        <p14:creationId xmlns:p14="http://schemas.microsoft.com/office/powerpoint/2010/main" val="2847847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6E4196-5C6C-939A-079E-5C320B77E7B8}"/>
              </a:ext>
            </a:extLst>
          </p:cNvPr>
          <p:cNvSpPr txBox="1"/>
          <p:nvPr/>
        </p:nvSpPr>
        <p:spPr>
          <a:xfrm>
            <a:off x="1935620" y="1029216"/>
            <a:ext cx="8322072"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Digital skills are important to me because </a:t>
            </a:r>
            <a:r>
              <a:rPr lang="en-US"/>
              <a:t>technology is part of my everyday personal, working life and university. Having good digital skills helps me complete tasks, communicate with others and manage different responsibilities.</a:t>
            </a:r>
          </a:p>
          <a:p>
            <a:pPr algn="ctr"/>
            <a:r>
              <a:rPr lang="en-US"/>
              <a:t>In the workplace, digital skills are especially important because many everyday tasks and records are now completed electronically. Being able to use digital systems correctly helps me work more effectively and makes important information easier to access when it is needed. </a:t>
            </a:r>
          </a:p>
          <a:p>
            <a:pPr algn="ctr"/>
            <a:r>
              <a:rPr lang="en-US"/>
              <a:t>Digital skills are also important for my university work because I need to research information, complete assignments, communicate through emails and manage my work online. As I use different devices, being able to access and manage my work digitally is very useful. </a:t>
            </a:r>
          </a:p>
          <a:p>
            <a:pPr algn="ctr"/>
            <a:r>
              <a:rPr lang="en-US"/>
              <a:t>I have realised that digital skills are not only about knowing how to use an app or device. They also involve being able to find and manage information, communicate safely, solve problems and adapt when technology changes.</a:t>
            </a:r>
          </a:p>
          <a:p>
            <a:pPr algn="ctr"/>
            <a:r>
              <a:rPr lang="en-US"/>
              <a:t>Improving my digital skills will help me both now and in the future because technology will continue to be an important part of my education and working life. </a:t>
            </a:r>
          </a:p>
          <a:p>
            <a:pPr algn="ctr"/>
            <a:endParaRPr lang="en-US"/>
          </a:p>
        </p:txBody>
      </p:sp>
    </p:spTree>
    <p:extLst>
      <p:ext uri="{BB962C8B-B14F-4D97-AF65-F5344CB8AC3E}">
        <p14:creationId xmlns:p14="http://schemas.microsoft.com/office/powerpoint/2010/main" val="32922768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2026-09-21T21:43:03Z</dcterms:created>
  <dcterms:modified xsi:type="dcterms:W3CDTF">2026-09-29T17:01:07Z</dcterms:modified>
</cp:coreProperties>
</file>