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skia" initials="S" lastIdx="1" clrIdx="0">
    <p:extLst>
      <p:ext uri="{19B8F6BF-5375-455C-9EA6-DF929625EA0E}">
        <p15:presenceInfo xmlns:p15="http://schemas.microsoft.com/office/powerpoint/2012/main" userId="Saski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p:scale>
          <a:sx n="77" d="100"/>
          <a:sy n="77" d="100"/>
        </p:scale>
        <p:origin x="4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6439F-6E68-459E-B6C7-CF28F1D0F7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CA312D6-9E8E-4478-B8BA-AF6FFFDAFF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9CEF47-31BA-4826-9BDF-CAB977AA41A0}"/>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5" name="Footer Placeholder 4">
            <a:extLst>
              <a:ext uri="{FF2B5EF4-FFF2-40B4-BE49-F238E27FC236}">
                <a16:creationId xmlns:a16="http://schemas.microsoft.com/office/drawing/2014/main" id="{7B998D1A-1E70-4B69-8DA1-A33A96D516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BA0E49-186A-4FE8-B6E2-911905944ABB}"/>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763063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208F-0CA1-4244-A44F-6133E73134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61F63C-B1D5-4248-AA91-A05484A34E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3FBBB-FE32-4815-BCBC-97DCF9FE8CB5}"/>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5" name="Footer Placeholder 4">
            <a:extLst>
              <a:ext uri="{FF2B5EF4-FFF2-40B4-BE49-F238E27FC236}">
                <a16:creationId xmlns:a16="http://schemas.microsoft.com/office/drawing/2014/main" id="{48E49AEC-78B0-4F8E-9471-A6DFBA853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E78010-9CA1-48C4-8F86-74A4E212D9A9}"/>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235714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A4F0-D04F-44C3-8792-4D4E14EE12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D80E56-FC07-4EC0-A4A6-1DDB3F2CD6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8CE027-5BDD-4D0B-B4C5-792B948025E8}"/>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5" name="Footer Placeholder 4">
            <a:extLst>
              <a:ext uri="{FF2B5EF4-FFF2-40B4-BE49-F238E27FC236}">
                <a16:creationId xmlns:a16="http://schemas.microsoft.com/office/drawing/2014/main" id="{1892A9AD-42B8-45ED-B673-C571EADF6E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A0C3B-A29A-477A-8A76-7BD6CA6F0D65}"/>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1707358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ADAE8-F603-48B6-9059-4FF0AA89C8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794C82-0995-4175-8FD0-8E53867938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F8AE04-66C2-45A9-B078-963C33ED47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874BE3-AD8E-44C9-9655-C48C8129808E}"/>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6" name="Footer Placeholder 5">
            <a:extLst>
              <a:ext uri="{FF2B5EF4-FFF2-40B4-BE49-F238E27FC236}">
                <a16:creationId xmlns:a16="http://schemas.microsoft.com/office/drawing/2014/main" id="{0EB0D487-0039-4FD6-A74A-2D6022B3C6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D5BED-F502-40D9-8DA6-D8D8EA7B74FD}"/>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468017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7261-5D09-4ED3-AC2C-ACC462F270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069085-8317-48B7-AC23-8054F35828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0EE77E-EBF5-4B40-9333-0091DDA9EF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401B2F-B6CD-4F46-8301-4893DCFE11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25488A-DAD5-4621-BB34-5E42C237ED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2A4AD1-F60F-4A87-8509-37E79C2DBCF1}"/>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8" name="Footer Placeholder 7">
            <a:extLst>
              <a:ext uri="{FF2B5EF4-FFF2-40B4-BE49-F238E27FC236}">
                <a16:creationId xmlns:a16="http://schemas.microsoft.com/office/drawing/2014/main" id="{176912C9-70D6-436B-A94E-B37845E74A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57CAC0-AEE9-4CA9-9581-B775A57C017B}"/>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3841233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45FD-638D-4705-B49D-DA4A271538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0AF133-12D9-46D2-9439-47F82F3EE447}"/>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4" name="Footer Placeholder 3">
            <a:extLst>
              <a:ext uri="{FF2B5EF4-FFF2-40B4-BE49-F238E27FC236}">
                <a16:creationId xmlns:a16="http://schemas.microsoft.com/office/drawing/2014/main" id="{06081051-8B08-4013-BD00-D0704800AC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0077C0-C7CA-4D8A-B8B6-7B6B9DF7DF3C}"/>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930107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CA8CD-2400-420C-9EA1-9D652A515A9F}"/>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3" name="Footer Placeholder 2">
            <a:extLst>
              <a:ext uri="{FF2B5EF4-FFF2-40B4-BE49-F238E27FC236}">
                <a16:creationId xmlns:a16="http://schemas.microsoft.com/office/drawing/2014/main" id="{3CBED831-C2D6-4D90-A0E7-6C4E37C920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141509-C38D-46DF-97DF-10D549EC0137}"/>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707486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85D8D-F846-46DE-85E5-06EDEA3F17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5A3625-8061-437D-AC4C-DCADA31D34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39D207-C6CD-4272-B85F-2F60648890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BF142C-FD5B-45CD-8640-317DCC890C59}"/>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6" name="Footer Placeholder 5">
            <a:extLst>
              <a:ext uri="{FF2B5EF4-FFF2-40B4-BE49-F238E27FC236}">
                <a16:creationId xmlns:a16="http://schemas.microsoft.com/office/drawing/2014/main" id="{DE9DC12D-BC1D-44ED-A7F7-182406A9D8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74681-4F59-4938-940F-D43BF9E11844}"/>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1332526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9FD1-25EB-4AF2-8D3F-8BC02B0DE3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9A81E1-A8C2-49F1-B106-9F0FF2AFBF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F80C67-A993-4B6D-8FC7-0BAF3C858F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BAE185-368C-4BA0-B6CE-2C8E6298DF91}"/>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6" name="Footer Placeholder 5">
            <a:extLst>
              <a:ext uri="{FF2B5EF4-FFF2-40B4-BE49-F238E27FC236}">
                <a16:creationId xmlns:a16="http://schemas.microsoft.com/office/drawing/2014/main" id="{915FBA82-2CC2-460E-BB2F-FBE328AEB5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E967BF-AEAD-42FE-82FD-EDAA9566D447}"/>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949870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73318-CA87-4EC5-A079-1FFEB5D62A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1AC49B-1F74-4E3D-BFCD-C349E2B500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0041B-4882-4270-94E7-471635B13B59}"/>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5" name="Footer Placeholder 4">
            <a:extLst>
              <a:ext uri="{FF2B5EF4-FFF2-40B4-BE49-F238E27FC236}">
                <a16:creationId xmlns:a16="http://schemas.microsoft.com/office/drawing/2014/main" id="{F254D1C3-BEA0-46AB-B3D4-CD50E2A0D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B3D355-F6A6-476F-A99A-1337EB7EEE48}"/>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3380869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838FF-7817-4050-9CC8-938A293DCD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C69CD9-51E0-4580-A9D4-25AB9F3958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D6879-B82A-4AAC-A312-4B801F040AB3}"/>
              </a:ext>
            </a:extLst>
          </p:cNvPr>
          <p:cNvSpPr>
            <a:spLocks noGrp="1"/>
          </p:cNvSpPr>
          <p:nvPr>
            <p:ph type="dt" sz="half" idx="10"/>
          </p:nvPr>
        </p:nvSpPr>
        <p:spPr/>
        <p:txBody>
          <a:bodyPr/>
          <a:lstStyle/>
          <a:p>
            <a:fld id="{AC436F9D-2E6C-4248-A6EB-2AB33C0CCA93}" type="datetimeFigureOut">
              <a:rPr lang="en-GB" smtClean="0"/>
              <a:t>06/05/2020</a:t>
            </a:fld>
            <a:endParaRPr lang="en-GB"/>
          </a:p>
        </p:txBody>
      </p:sp>
      <p:sp>
        <p:nvSpPr>
          <p:cNvPr id="5" name="Footer Placeholder 4">
            <a:extLst>
              <a:ext uri="{FF2B5EF4-FFF2-40B4-BE49-F238E27FC236}">
                <a16:creationId xmlns:a16="http://schemas.microsoft.com/office/drawing/2014/main" id="{5B90F2C5-8C05-4B31-82FA-B2F41E629D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A15110-D1AB-4B38-AC9B-31C8A8941236}"/>
              </a:ext>
            </a:extLst>
          </p:cNvPr>
          <p:cNvSpPr>
            <a:spLocks noGrp="1"/>
          </p:cNvSpPr>
          <p:nvPr>
            <p:ph type="sldNum" sz="quarter" idx="12"/>
          </p:nvPr>
        </p:nvSpPr>
        <p:spPr/>
        <p:txBody>
          <a:bodyPr/>
          <a:lstStyle/>
          <a:p>
            <a:fld id="{9CAAB3D0-CE2B-494A-B19A-A19B331B6776}" type="slidenum">
              <a:rPr lang="en-GB" smtClean="0"/>
              <a:t>‹#›</a:t>
            </a:fld>
            <a:endParaRPr lang="en-GB"/>
          </a:p>
        </p:txBody>
      </p:sp>
    </p:spTree>
    <p:extLst>
      <p:ext uri="{BB962C8B-B14F-4D97-AF65-F5344CB8AC3E}">
        <p14:creationId xmlns:p14="http://schemas.microsoft.com/office/powerpoint/2010/main" val="4232459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348635-AC49-4279-AF80-CD7A85B629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45F4D1-A0CF-4E3D-956F-3824F5F772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5CDB5D-642C-48BC-82D3-ABAAA6BF62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436F9D-2E6C-4248-A6EB-2AB33C0CCA93}" type="datetimeFigureOut">
              <a:rPr lang="en-GB" smtClean="0"/>
              <a:t>06/05/2020</a:t>
            </a:fld>
            <a:endParaRPr lang="en-GB"/>
          </a:p>
        </p:txBody>
      </p:sp>
      <p:sp>
        <p:nvSpPr>
          <p:cNvPr id="5" name="Footer Placeholder 4">
            <a:extLst>
              <a:ext uri="{FF2B5EF4-FFF2-40B4-BE49-F238E27FC236}">
                <a16:creationId xmlns:a16="http://schemas.microsoft.com/office/drawing/2014/main" id="{363F25EB-0421-479C-93D8-8FB180A7C6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7579DF-C54C-4D81-B3A1-4A03B100BF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AAB3D0-CE2B-494A-B19A-A19B331B6776}" type="slidenum">
              <a:rPr lang="en-GB" smtClean="0"/>
              <a:t>‹#›</a:t>
            </a:fld>
            <a:endParaRPr lang="en-GB"/>
          </a:p>
        </p:txBody>
      </p:sp>
    </p:spTree>
    <p:extLst>
      <p:ext uri="{BB962C8B-B14F-4D97-AF65-F5344CB8AC3E}">
        <p14:creationId xmlns:p14="http://schemas.microsoft.com/office/powerpoint/2010/main" val="37268737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ntent.wisestep.com/education-important-top-reasons/" TargetMode="External"/><Relationship Id="rId2" Type="http://schemas.openxmlformats.org/officeDocument/2006/relationships/hyperlink" Target="https://www.childrensrights.ie/childrens-rights-ireland/childrens-rights-Ireland"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earlyyearscareers.com/eyc/latest-news/observing-childrens-pla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063113-3FBE-4D1E-B4E1-3CB5DB453498}"/>
              </a:ext>
            </a:extLst>
          </p:cNvPr>
          <p:cNvSpPr txBox="1"/>
          <p:nvPr/>
        </p:nvSpPr>
        <p:spPr>
          <a:xfrm>
            <a:off x="636104" y="2398641"/>
            <a:ext cx="5300870" cy="3802081"/>
          </a:xfrm>
          <a:prstGeom prst="rect">
            <a:avLst/>
          </a:prstGeom>
          <a:noFill/>
          <a:ln>
            <a:solidFill>
              <a:srgbClr val="002060"/>
            </a:solidFill>
          </a:ln>
        </p:spPr>
        <p:txBody>
          <a:bodyPr wrap="square" rtlCol="0">
            <a:spAutoFit/>
          </a:bodyPr>
          <a:lstStyle/>
          <a:p>
            <a:endParaRPr lang="en-GB" dirty="0"/>
          </a:p>
        </p:txBody>
      </p:sp>
      <p:pic>
        <p:nvPicPr>
          <p:cNvPr id="5" name="Picture 4">
            <a:extLst>
              <a:ext uri="{FF2B5EF4-FFF2-40B4-BE49-F238E27FC236}">
                <a16:creationId xmlns:a16="http://schemas.microsoft.com/office/drawing/2014/main" id="{32BEA635-9FD7-4764-9017-42E999AB272A}"/>
              </a:ext>
            </a:extLst>
          </p:cNvPr>
          <p:cNvPicPr>
            <a:picLocks noChangeAspect="1"/>
          </p:cNvPicPr>
          <p:nvPr/>
        </p:nvPicPr>
        <p:blipFill>
          <a:blip r:embed="rId2"/>
          <a:stretch>
            <a:fillRect/>
          </a:stretch>
        </p:blipFill>
        <p:spPr>
          <a:xfrm>
            <a:off x="6096000" y="2398641"/>
            <a:ext cx="5678461" cy="3802080"/>
          </a:xfrm>
          <a:prstGeom prst="rect">
            <a:avLst/>
          </a:prstGeom>
        </p:spPr>
      </p:pic>
      <p:pic>
        <p:nvPicPr>
          <p:cNvPr id="7" name="Picture 6">
            <a:extLst>
              <a:ext uri="{FF2B5EF4-FFF2-40B4-BE49-F238E27FC236}">
                <a16:creationId xmlns:a16="http://schemas.microsoft.com/office/drawing/2014/main" id="{A8404E2C-C00A-4450-957E-771EDB312946}"/>
              </a:ext>
            </a:extLst>
          </p:cNvPr>
          <p:cNvPicPr>
            <a:picLocks noChangeAspect="1"/>
          </p:cNvPicPr>
          <p:nvPr/>
        </p:nvPicPr>
        <p:blipFill>
          <a:blip r:embed="rId3"/>
          <a:stretch>
            <a:fillRect/>
          </a:stretch>
        </p:blipFill>
        <p:spPr>
          <a:xfrm>
            <a:off x="636103" y="1385619"/>
            <a:ext cx="11138357" cy="923330"/>
          </a:xfrm>
          <a:prstGeom prst="rect">
            <a:avLst/>
          </a:prstGeom>
        </p:spPr>
      </p:pic>
      <p:sp>
        <p:nvSpPr>
          <p:cNvPr id="8" name="Rectangle 7">
            <a:extLst>
              <a:ext uri="{FF2B5EF4-FFF2-40B4-BE49-F238E27FC236}">
                <a16:creationId xmlns:a16="http://schemas.microsoft.com/office/drawing/2014/main" id="{11DCAB63-D419-4301-B04C-EAE788DB7896}"/>
              </a:ext>
            </a:extLst>
          </p:cNvPr>
          <p:cNvSpPr/>
          <p:nvPr/>
        </p:nvSpPr>
        <p:spPr>
          <a:xfrm>
            <a:off x="3566997" y="203828"/>
            <a:ext cx="4209871" cy="923330"/>
          </a:xfrm>
          <a:prstGeom prst="rect">
            <a:avLst/>
          </a:prstGeom>
          <a:noFill/>
        </p:spPr>
        <p:txBody>
          <a:bodyPr wrap="none" lIns="91440" tIns="45720" rIns="91440" bIns="45720">
            <a:spAutoFit/>
          </a:bodyPr>
          <a:lstStyle/>
          <a:p>
            <a:pPr algn="ctr"/>
            <a:r>
              <a:rPr lang="en-US" sz="5400" b="0" cap="none" spc="0"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Hawliau</a:t>
            </a: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plant</a:t>
            </a:r>
          </a:p>
        </p:txBody>
      </p:sp>
      <p:sp>
        <p:nvSpPr>
          <p:cNvPr id="9" name="TextBox 8">
            <a:extLst>
              <a:ext uri="{FF2B5EF4-FFF2-40B4-BE49-F238E27FC236}">
                <a16:creationId xmlns:a16="http://schemas.microsoft.com/office/drawing/2014/main" id="{C288D88E-BA6E-479C-A327-F9F775A87D2E}"/>
              </a:ext>
            </a:extLst>
          </p:cNvPr>
          <p:cNvSpPr txBox="1"/>
          <p:nvPr/>
        </p:nvSpPr>
        <p:spPr>
          <a:xfrm>
            <a:off x="636102" y="1460614"/>
            <a:ext cx="11138357" cy="1384995"/>
          </a:xfrm>
          <a:prstGeom prst="rect">
            <a:avLst/>
          </a:prstGeom>
          <a:noFill/>
        </p:spPr>
        <p:txBody>
          <a:bodyPr wrap="square" rtlCol="0">
            <a:spAutoFit/>
          </a:bodyPr>
          <a:lstStyle/>
          <a:p>
            <a:pPr algn="just"/>
            <a:r>
              <a:rPr lang="en-GB" sz="1200" b="1" u="sng" dirty="0">
                <a:latin typeface="Arial" panose="020B0604020202020204" pitchFamily="34" charset="0"/>
                <a:cs typeface="Arial" panose="020B0604020202020204" pitchFamily="34" charset="0"/>
              </a:rPr>
              <a:t>Beth </a:t>
            </a:r>
            <a:r>
              <a:rPr lang="en-GB" sz="1200" b="1" u="sng" dirty="0" err="1">
                <a:latin typeface="Arial" panose="020B0604020202020204" pitchFamily="34" charset="0"/>
                <a:cs typeface="Arial" panose="020B0604020202020204" pitchFamily="34" charset="0"/>
              </a:rPr>
              <a:t>yw</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hawliau</a:t>
            </a:r>
            <a:r>
              <a:rPr lang="en-GB" sz="1200" b="1" u="sng"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penderfyniad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hunain</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Dywed</a:t>
            </a:r>
            <a:r>
              <a:rPr lang="en-GB" sz="1200" dirty="0">
                <a:latin typeface="Arial" panose="020B0604020202020204" pitchFamily="34" charset="0"/>
                <a:cs typeface="Arial" panose="020B0604020202020204" pitchFamily="34" charset="0"/>
              </a:rPr>
              <a:t> Children’s Right bod “Children’s rights include the right to health, education, family life, play and recreation, an adequate standard of living and to be protected from abuse and harm”.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amddifyn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hunain</a:t>
            </a:r>
            <a:r>
              <a:rPr lang="en-GB" sz="1200" dirty="0">
                <a:latin typeface="Arial" panose="020B0604020202020204" pitchFamily="34" charset="0"/>
                <a:cs typeface="Arial" panose="020B0604020202020204" pitchFamily="34" charset="0"/>
              </a:rPr>
              <a:t> pa </a:t>
            </a:r>
            <a:r>
              <a:rPr lang="en-GB" sz="1200" dirty="0" err="1">
                <a:latin typeface="Arial" panose="020B0604020202020204" pitchFamily="34" charset="0"/>
                <a:cs typeface="Arial" panose="020B0604020202020204" pitchFamily="34" charset="0"/>
              </a:rPr>
              <a:t>bynnag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sefyllfa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ynddo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rhiant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cefnogi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pendefyniad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penderfynu</a:t>
            </a:r>
            <a:r>
              <a:rPr lang="en-GB" sz="1200" dirty="0">
                <a:latin typeface="Arial" panose="020B0604020202020204" pitchFamily="34" charset="0"/>
                <a:cs typeface="Arial" panose="020B0604020202020204" pitchFamily="34" charset="0"/>
              </a:rPr>
              <a:t> pa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neu pa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defnyddio</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yna</a:t>
            </a:r>
            <a:r>
              <a:rPr lang="en-GB" sz="1200" dirty="0">
                <a:latin typeface="Arial" panose="020B0604020202020204" pitchFamily="34" charset="0"/>
                <a:cs typeface="Arial" panose="020B0604020202020204" pitchFamily="34" charset="0"/>
              </a:rPr>
              <a:t> 54 </a:t>
            </a:r>
            <a:r>
              <a:rPr lang="en-GB" sz="1200" dirty="0" err="1">
                <a:latin typeface="Arial" panose="020B0604020202020204" pitchFamily="34" charset="0"/>
                <a:cs typeface="Arial" panose="020B0604020202020204" pitchFamily="34" charset="0"/>
              </a:rPr>
              <a:t>erthygl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42 o </a:t>
            </a:r>
            <a:r>
              <a:rPr lang="en-GB" sz="1200" dirty="0" err="1">
                <a:latin typeface="Arial" panose="020B0604020202020204" pitchFamily="34" charset="0"/>
                <a:cs typeface="Arial" panose="020B0604020202020204" pitchFamily="34" charset="0"/>
              </a:rPr>
              <a:t>rhain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ymwneud</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plant. Fe </a:t>
            </a:r>
            <a:r>
              <a:rPr lang="en-GB" sz="1200" dirty="0" err="1">
                <a:latin typeface="Arial" panose="020B0604020202020204" pitchFamily="34" charset="0"/>
                <a:cs typeface="Arial" panose="020B0604020202020204" pitchFamily="34" charset="0"/>
              </a:rPr>
              <a:t>fyddaf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trafod</a:t>
            </a:r>
            <a:r>
              <a:rPr lang="en-GB" sz="1200" dirty="0">
                <a:latin typeface="Arial" panose="020B0604020202020204" pitchFamily="34" charset="0"/>
                <a:cs typeface="Arial" panose="020B0604020202020204" pitchFamily="34" charset="0"/>
              </a:rPr>
              <a:t> 4 </a:t>
            </a:r>
            <a:r>
              <a:rPr lang="en-GB" sz="1200" dirty="0" err="1">
                <a:latin typeface="Arial" panose="020B0604020202020204" pitchFamily="34" charset="0"/>
                <a:cs typeface="Arial" panose="020B0604020202020204" pitchFamily="34" charset="0"/>
              </a:rPr>
              <a:t>erthygl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papur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briffo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yma</a:t>
            </a:r>
            <a:r>
              <a:rPr lang="en-GB" sz="1200" dirty="0">
                <a:latin typeface="Arial" panose="020B0604020202020204" pitchFamily="34" charset="0"/>
                <a:cs typeface="Arial" panose="020B0604020202020204" pitchFamily="34" charset="0"/>
              </a:rPr>
              <a:t>.   </a:t>
            </a:r>
          </a:p>
          <a:p>
            <a:pPr algn="just"/>
            <a:r>
              <a:rPr lang="en-GB" dirty="0"/>
              <a:t> </a:t>
            </a:r>
          </a:p>
          <a:p>
            <a:endParaRPr lang="en-GB" dirty="0"/>
          </a:p>
        </p:txBody>
      </p:sp>
      <p:sp>
        <p:nvSpPr>
          <p:cNvPr id="10" name="TextBox 9">
            <a:extLst>
              <a:ext uri="{FF2B5EF4-FFF2-40B4-BE49-F238E27FC236}">
                <a16:creationId xmlns:a16="http://schemas.microsoft.com/office/drawing/2014/main" id="{933357A4-FEB0-49CA-B5EF-4CADB070F158}"/>
              </a:ext>
            </a:extLst>
          </p:cNvPr>
          <p:cNvSpPr txBox="1"/>
          <p:nvPr/>
        </p:nvSpPr>
        <p:spPr>
          <a:xfrm>
            <a:off x="636103" y="2415069"/>
            <a:ext cx="5300871" cy="3785652"/>
          </a:xfrm>
          <a:prstGeom prst="rect">
            <a:avLst/>
          </a:prstGeom>
          <a:noFill/>
        </p:spPr>
        <p:txBody>
          <a:bodyPr wrap="square" rtlCol="0">
            <a:spAutoFit/>
          </a:bodyPr>
          <a:lstStyle/>
          <a:p>
            <a:r>
              <a:rPr lang="en-GB" sz="1200" b="1" u="sng" dirty="0" err="1">
                <a:latin typeface="Arial" panose="020B0604020202020204" pitchFamily="34" charset="0"/>
                <a:cs typeface="Arial" panose="020B0604020202020204" pitchFamily="34" charset="0"/>
              </a:rPr>
              <a:t>Erthygl</a:t>
            </a:r>
            <a:r>
              <a:rPr lang="en-GB" sz="1200" b="1" u="sng" dirty="0">
                <a:latin typeface="Arial" panose="020B0604020202020204" pitchFamily="34" charset="0"/>
                <a:cs typeface="Arial" panose="020B0604020202020204" pitchFamily="34" charset="0"/>
              </a:rPr>
              <a:t> 28: </a:t>
            </a:r>
            <a:r>
              <a:rPr lang="en-GB" sz="1200" b="1" u="sng" dirty="0" err="1">
                <a:latin typeface="Arial" panose="020B0604020202020204" pitchFamily="34" charset="0"/>
                <a:cs typeface="Arial" panose="020B0604020202020204" pitchFamily="34" charset="0"/>
              </a:rPr>
              <a:t>Eich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hawl</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i</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ddysgu</a:t>
            </a:r>
            <a:r>
              <a:rPr lang="en-GB" sz="1200" b="1" u="sng" dirty="0">
                <a:latin typeface="Arial" panose="020B0604020202020204" pitchFamily="34" charset="0"/>
                <a:cs typeface="Arial" panose="020B0604020202020204" pitchFamily="34" charset="0"/>
              </a:rPr>
              <a:t> a </a:t>
            </a:r>
            <a:r>
              <a:rPr lang="en-GB" sz="1200" b="1" u="sng" dirty="0" err="1">
                <a:latin typeface="Arial" panose="020B0604020202020204" pitchFamily="34" charset="0"/>
                <a:cs typeface="Arial" panose="020B0604020202020204" pitchFamily="34" charset="0"/>
              </a:rPr>
              <a:t>fynd</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i’r</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ysgol</a:t>
            </a:r>
            <a:r>
              <a:rPr lang="en-GB" sz="1200" b="1" u="sng"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hollol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paratoi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dyfodol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Hefyd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helpu</a:t>
            </a:r>
            <a:r>
              <a:rPr lang="en-GB" sz="1200" dirty="0">
                <a:latin typeface="Arial" panose="020B0604020202020204" pitchFamily="34" charset="0"/>
                <a:cs typeface="Arial" panose="020B0604020202020204" pitchFamily="34" charset="0"/>
              </a:rPr>
              <a:t> iechyd y plant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cadw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heini</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ymarfer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corff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ôl</a:t>
            </a:r>
            <a:r>
              <a:rPr lang="en-GB" sz="1200" dirty="0">
                <a:latin typeface="Arial" panose="020B0604020202020204" pitchFamily="34" charset="0"/>
                <a:cs typeface="Arial" panose="020B0604020202020204" pitchFamily="34" charset="0"/>
              </a:rPr>
              <a:t> Chitra Reddy bod  “Education is nothing but studying different kinds of subjects to gain knowledge and understanding and trying to apply it in daily life”. </a:t>
            </a:r>
            <a:r>
              <a:rPr lang="en-GB" sz="1200" dirty="0" err="1">
                <a:latin typeface="Arial" panose="020B0604020202020204" pitchFamily="34" charset="0"/>
                <a:cs typeface="Arial" panose="020B0604020202020204" pitchFamily="34" charset="0"/>
              </a:rPr>
              <a:t>Rydych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rhywbeth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dydd</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Cyfnod</a:t>
            </a:r>
            <a:r>
              <a:rPr lang="en-GB" sz="1200" dirty="0">
                <a:latin typeface="Arial" panose="020B0604020202020204" pitchFamily="34" charset="0"/>
                <a:cs typeface="Arial" panose="020B0604020202020204" pitchFamily="34" charset="0"/>
              </a:rPr>
              <a:t> Sylfaen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paratoi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arholiadau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dyfodol</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dala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botel</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sut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fathau</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tegannau</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i plant bod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3 neu 4 </a:t>
            </a:r>
            <a:r>
              <a:rPr lang="en-GB" sz="1200" dirty="0" err="1">
                <a:latin typeface="Arial" panose="020B0604020202020204" pitchFamily="34" charset="0"/>
                <a:cs typeface="Arial" panose="020B0604020202020204" pitchFamily="34" charset="0"/>
              </a:rPr>
              <a:t>mlwydd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oed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dechrau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Feithrinfa</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Meithrinfeidd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paratoi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fynd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rydym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helpu</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datblygu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sgiliau</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creu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ffrindiau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newydd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Meddyliwch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byddwch</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arholiadau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swydd</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unrhyw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ydych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byddwch</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arian</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gweithio</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Meirthinfa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cydweithio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unigol</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helpu’r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orau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Dwi’n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credu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halw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gweld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gwenud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dyfodol</a:t>
            </a:r>
            <a:r>
              <a:rPr lang="en-GB" sz="1200" dirty="0">
                <a:latin typeface="Arial" panose="020B0604020202020204" pitchFamily="34" charset="0"/>
                <a:cs typeface="Arial" panose="020B0604020202020204" pitchFamily="34" charset="0"/>
              </a:rPr>
              <a:t>.  </a:t>
            </a:r>
            <a:endParaRPr lang="en-GB" sz="1200" b="1" u="sng"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852301-B687-4EA3-8DC6-3C085AE46362}"/>
              </a:ext>
            </a:extLst>
          </p:cNvPr>
          <p:cNvSpPr txBox="1"/>
          <p:nvPr/>
        </p:nvSpPr>
        <p:spPr>
          <a:xfrm>
            <a:off x="6150641" y="2406855"/>
            <a:ext cx="5569178" cy="3600986"/>
          </a:xfrm>
          <a:prstGeom prst="rect">
            <a:avLst/>
          </a:prstGeom>
          <a:noFill/>
        </p:spPr>
        <p:txBody>
          <a:bodyPr wrap="square" rtlCol="0">
            <a:spAutoFit/>
          </a:bodyPr>
          <a:lstStyle/>
          <a:p>
            <a:pPr algn="just"/>
            <a:r>
              <a:rPr lang="en-GB" sz="1200" b="1" u="sng" dirty="0" err="1">
                <a:latin typeface="Arial" panose="020B0604020202020204" pitchFamily="34" charset="0"/>
                <a:cs typeface="Arial" panose="020B0604020202020204" pitchFamily="34" charset="0"/>
              </a:rPr>
              <a:t>Erthygl</a:t>
            </a:r>
            <a:r>
              <a:rPr lang="en-GB" sz="1200" b="1" u="sng" dirty="0">
                <a:latin typeface="Arial" panose="020B0604020202020204" pitchFamily="34" charset="0"/>
                <a:cs typeface="Arial" panose="020B0604020202020204" pitchFamily="34" charset="0"/>
              </a:rPr>
              <a:t> 31: </a:t>
            </a:r>
            <a:r>
              <a:rPr lang="en-GB" sz="1200" b="1" u="sng" dirty="0" err="1">
                <a:latin typeface="Arial" panose="020B0604020202020204" pitchFamily="34" charset="0"/>
                <a:cs typeface="Arial" panose="020B0604020202020204" pitchFamily="34" charset="0"/>
              </a:rPr>
              <a:t>Eich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hawl</a:t>
            </a:r>
            <a:r>
              <a:rPr lang="en-GB" sz="1200" b="1" u="sng" dirty="0">
                <a:latin typeface="Arial" panose="020B0604020202020204" pitchFamily="34" charset="0"/>
                <a:cs typeface="Arial" panose="020B0604020202020204" pitchFamily="34" charset="0"/>
              </a:rPr>
              <a:t> I </a:t>
            </a:r>
            <a:r>
              <a:rPr lang="en-GB" sz="1200" b="1" u="sng" dirty="0" err="1">
                <a:latin typeface="Arial" panose="020B0604020202020204" pitchFamily="34" charset="0"/>
                <a:cs typeface="Arial" panose="020B0604020202020204" pitchFamily="34" charset="0"/>
              </a:rPr>
              <a:t>ymlacio</a:t>
            </a:r>
            <a:r>
              <a:rPr lang="en-GB" sz="1200" b="1" u="sng" dirty="0">
                <a:latin typeface="Arial" panose="020B0604020202020204" pitchFamily="34" charset="0"/>
                <a:cs typeface="Arial" panose="020B0604020202020204" pitchFamily="34" charset="0"/>
              </a:rPr>
              <a:t> a </a:t>
            </a:r>
            <a:r>
              <a:rPr lang="en-GB" sz="1200" b="1" u="sng" dirty="0" err="1">
                <a:latin typeface="Arial" panose="020B0604020202020204" pitchFamily="34" charset="0"/>
                <a:cs typeface="Arial" panose="020B0604020202020204" pitchFamily="34" charset="0"/>
              </a:rPr>
              <a:t>chwarae</a:t>
            </a:r>
            <a:endParaRPr lang="en-GB" sz="1200" b="1" u="sng"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ymlacio</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piaget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Dywed</a:t>
            </a:r>
            <a:r>
              <a:rPr lang="en-GB" sz="1200" dirty="0">
                <a:latin typeface="Arial" panose="020B0604020202020204" pitchFamily="34" charset="0"/>
                <a:cs typeface="Arial" panose="020B0604020202020204" pitchFamily="34" charset="0"/>
              </a:rPr>
              <a:t> NHS bod “Playing isn't just fun, it's also the best way for young children to learn. By playing, children can practise all the skills they'll need as they grow up.” Mae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ffordd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mwynhau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oedolion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gweithgareddau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pethau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hwyl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iddyn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gweithgaredd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fewn</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tu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allan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Dywed</a:t>
            </a:r>
            <a:r>
              <a:rPr lang="en-GB" sz="1200" dirty="0">
                <a:latin typeface="Arial" panose="020B0604020202020204" pitchFamily="34" charset="0"/>
                <a:cs typeface="Arial" panose="020B0604020202020204" pitchFamily="34" charset="0"/>
              </a:rPr>
              <a:t> Hactar bod “Play is learning”.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rhywbeth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newydd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bynnag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i plant </a:t>
            </a:r>
            <a:r>
              <a:rPr lang="en-GB" sz="1200" dirty="0" err="1">
                <a:latin typeface="Arial" panose="020B0604020202020204" pitchFamily="34" charset="0"/>
                <a:cs typeface="Arial" panose="020B0604020202020204" pitchFamily="34" charset="0"/>
              </a:rPr>
              <a:t>ymlacio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thread </a:t>
            </a:r>
            <a:r>
              <a:rPr lang="en-GB" sz="1200" dirty="0" err="1">
                <a:latin typeface="Arial" panose="020B0604020202020204" pitchFamily="34" charset="0"/>
                <a:cs typeface="Arial" panose="020B0604020202020204" pitchFamily="34" charset="0"/>
              </a:rPr>
              <a:t>lan</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rhywbeth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gwylio</a:t>
            </a:r>
            <a:r>
              <a:rPr lang="en-GB" sz="1200" dirty="0">
                <a:latin typeface="Arial" panose="020B0604020202020204" pitchFamily="34" charset="0"/>
                <a:cs typeface="Arial" panose="020B0604020202020204" pitchFamily="34" charset="0"/>
              </a:rPr>
              <a:t> teledu.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ymenydd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ymlacio</a:t>
            </a:r>
            <a:r>
              <a:rPr lang="en-GB" sz="1200" dirty="0">
                <a:latin typeface="Arial" panose="020B0604020202020204" pitchFamily="34" charset="0"/>
                <a:cs typeface="Arial" panose="020B0604020202020204" pitchFamily="34" charset="0"/>
              </a:rPr>
              <a:t> a bod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barod</a:t>
            </a:r>
            <a:r>
              <a:rPr lang="en-GB" sz="1200" dirty="0">
                <a:latin typeface="Arial" panose="020B0604020202020204" pitchFamily="34" charset="0"/>
                <a:cs typeface="Arial" panose="020B0604020202020204" pitchFamily="34" charset="0"/>
              </a:rPr>
              <a:t> am y </a:t>
            </a:r>
            <a:r>
              <a:rPr lang="en-GB" sz="1200" dirty="0" err="1">
                <a:latin typeface="Arial" panose="020B0604020202020204" pitchFamily="34" charset="0"/>
                <a:cs typeface="Arial" panose="020B0604020202020204" pitchFamily="34" charset="0"/>
              </a:rPr>
              <a:t>tro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nesaf</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ymlacio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cysylltu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trwy’r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cysgu</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awr</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ddau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ystod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dydd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adnabad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fathau</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tegannau</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adnoddau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creu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gȇm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hunain</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eraill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chwarae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Meddyliwch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sut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oeddech</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wedi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adnabod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fathau</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adnoddau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ydych</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wedi</a:t>
            </a:r>
            <a:r>
              <a:rPr lang="en-GB" sz="1200" dirty="0">
                <a:latin typeface="Arial" panose="020B0604020202020204" pitchFamily="34" charset="0"/>
                <a:cs typeface="Arial" panose="020B0604020202020204" pitchFamily="34" charset="0"/>
              </a:rPr>
              <a:t>. </a:t>
            </a:r>
          </a:p>
        </p:txBody>
      </p:sp>
      <p:pic>
        <p:nvPicPr>
          <p:cNvPr id="12" name="Picture 11">
            <a:extLst>
              <a:ext uri="{FF2B5EF4-FFF2-40B4-BE49-F238E27FC236}">
                <a16:creationId xmlns:a16="http://schemas.microsoft.com/office/drawing/2014/main" id="{0DE0FAAC-75CC-4EE7-801A-A00C62F5C08E}"/>
              </a:ext>
            </a:extLst>
          </p:cNvPr>
          <p:cNvPicPr>
            <a:picLocks noChangeAspect="1"/>
          </p:cNvPicPr>
          <p:nvPr/>
        </p:nvPicPr>
        <p:blipFill>
          <a:blip r:embed="rId4"/>
          <a:stretch>
            <a:fillRect/>
          </a:stretch>
        </p:blipFill>
        <p:spPr>
          <a:xfrm>
            <a:off x="9657253" y="0"/>
            <a:ext cx="2117206" cy="1427287"/>
          </a:xfrm>
          <a:prstGeom prst="rect">
            <a:avLst/>
          </a:prstGeom>
        </p:spPr>
      </p:pic>
      <p:sp>
        <p:nvSpPr>
          <p:cNvPr id="13" name="TextBox 12">
            <a:extLst>
              <a:ext uri="{FF2B5EF4-FFF2-40B4-BE49-F238E27FC236}">
                <a16:creationId xmlns:a16="http://schemas.microsoft.com/office/drawing/2014/main" id="{83A97409-3D7B-4FB1-971A-BB9F8829E307}"/>
              </a:ext>
            </a:extLst>
          </p:cNvPr>
          <p:cNvSpPr txBox="1"/>
          <p:nvPr/>
        </p:nvSpPr>
        <p:spPr>
          <a:xfrm>
            <a:off x="8375374" y="231145"/>
            <a:ext cx="1126435" cy="276999"/>
          </a:xfrm>
          <a:prstGeom prst="rect">
            <a:avLst/>
          </a:prstGeom>
          <a:noFill/>
          <a:ln>
            <a:solidFill>
              <a:srgbClr val="002060"/>
            </a:solidFill>
          </a:ln>
        </p:spPr>
        <p:txBody>
          <a:bodyPr wrap="square" rtlCol="0">
            <a:spAutoFit/>
          </a:bodyPr>
          <a:lstStyle/>
          <a:p>
            <a:r>
              <a:rPr lang="en-GB" sz="1200" dirty="0">
                <a:latin typeface="Arial" panose="020B0604020202020204" pitchFamily="34" charset="0"/>
                <a:cs typeface="Arial" panose="020B0604020202020204" pitchFamily="34" charset="0"/>
              </a:rPr>
              <a:t>42 </a:t>
            </a:r>
            <a:r>
              <a:rPr lang="en-GB" sz="1200" dirty="0" err="1">
                <a:latin typeface="Arial" panose="020B0604020202020204" pitchFamily="34" charset="0"/>
                <a:cs typeface="Arial" panose="020B0604020202020204" pitchFamily="34" charset="0"/>
              </a:rPr>
              <a:t>Erthyglau</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90888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DAC8A9-F178-424B-A7AC-639614F90DEF}"/>
              </a:ext>
            </a:extLst>
          </p:cNvPr>
          <p:cNvPicPr>
            <a:picLocks noChangeAspect="1"/>
          </p:cNvPicPr>
          <p:nvPr/>
        </p:nvPicPr>
        <p:blipFill>
          <a:blip r:embed="rId2"/>
          <a:stretch>
            <a:fillRect/>
          </a:stretch>
        </p:blipFill>
        <p:spPr>
          <a:xfrm>
            <a:off x="363509" y="428185"/>
            <a:ext cx="5397304" cy="3981183"/>
          </a:xfrm>
          <a:prstGeom prst="rect">
            <a:avLst/>
          </a:prstGeom>
        </p:spPr>
      </p:pic>
      <p:pic>
        <p:nvPicPr>
          <p:cNvPr id="6" name="Picture 5">
            <a:extLst>
              <a:ext uri="{FF2B5EF4-FFF2-40B4-BE49-F238E27FC236}">
                <a16:creationId xmlns:a16="http://schemas.microsoft.com/office/drawing/2014/main" id="{2CC47969-0B30-4BFA-9E77-0A544D7DA5B6}"/>
              </a:ext>
            </a:extLst>
          </p:cNvPr>
          <p:cNvPicPr>
            <a:picLocks noChangeAspect="1"/>
          </p:cNvPicPr>
          <p:nvPr/>
        </p:nvPicPr>
        <p:blipFill>
          <a:blip r:embed="rId2"/>
          <a:stretch>
            <a:fillRect/>
          </a:stretch>
        </p:blipFill>
        <p:spPr>
          <a:xfrm>
            <a:off x="6096000" y="428185"/>
            <a:ext cx="5397305" cy="4743234"/>
          </a:xfrm>
          <a:prstGeom prst="rect">
            <a:avLst/>
          </a:prstGeom>
        </p:spPr>
      </p:pic>
      <p:sp>
        <p:nvSpPr>
          <p:cNvPr id="7" name="TextBox 6">
            <a:extLst>
              <a:ext uri="{FF2B5EF4-FFF2-40B4-BE49-F238E27FC236}">
                <a16:creationId xmlns:a16="http://schemas.microsoft.com/office/drawing/2014/main" id="{58774F5B-4F58-49A0-91E1-894E4913F742}"/>
              </a:ext>
            </a:extLst>
          </p:cNvPr>
          <p:cNvSpPr txBox="1"/>
          <p:nvPr/>
        </p:nvSpPr>
        <p:spPr>
          <a:xfrm>
            <a:off x="3419061" y="5230108"/>
            <a:ext cx="8074244" cy="999686"/>
          </a:xfrm>
          <a:prstGeom prst="rect">
            <a:avLst/>
          </a:prstGeom>
          <a:noFill/>
          <a:ln>
            <a:solidFill>
              <a:srgbClr val="002060"/>
            </a:solidFill>
          </a:ln>
        </p:spPr>
        <p:txBody>
          <a:bodyPr wrap="square" rtlCol="0">
            <a:spAutoFit/>
          </a:bodyPr>
          <a:lstStyle/>
          <a:p>
            <a:endParaRPr lang="en-GB" dirty="0"/>
          </a:p>
        </p:txBody>
      </p:sp>
      <p:sp>
        <p:nvSpPr>
          <p:cNvPr id="8" name="TextBox 7">
            <a:extLst>
              <a:ext uri="{FF2B5EF4-FFF2-40B4-BE49-F238E27FC236}">
                <a16:creationId xmlns:a16="http://schemas.microsoft.com/office/drawing/2014/main" id="{42BA72F4-6773-495E-9661-B55299DCA356}"/>
              </a:ext>
            </a:extLst>
          </p:cNvPr>
          <p:cNvSpPr txBox="1"/>
          <p:nvPr/>
        </p:nvSpPr>
        <p:spPr>
          <a:xfrm>
            <a:off x="363508" y="439050"/>
            <a:ext cx="5397305" cy="3785652"/>
          </a:xfrm>
          <a:prstGeom prst="rect">
            <a:avLst/>
          </a:prstGeom>
          <a:noFill/>
        </p:spPr>
        <p:txBody>
          <a:bodyPr wrap="square" rtlCol="0">
            <a:spAutoFit/>
          </a:bodyPr>
          <a:lstStyle/>
          <a:p>
            <a:r>
              <a:rPr lang="en-GB" sz="1200" b="1" u="sng" dirty="0" err="1">
                <a:latin typeface="Arial" panose="020B0604020202020204" pitchFamily="34" charset="0"/>
                <a:cs typeface="Arial" panose="020B0604020202020204" pitchFamily="34" charset="0"/>
              </a:rPr>
              <a:t>Erthygl</a:t>
            </a:r>
            <a:r>
              <a:rPr lang="en-GB" sz="1200" b="1" u="sng" dirty="0">
                <a:latin typeface="Arial" panose="020B0604020202020204" pitchFamily="34" charset="0"/>
                <a:cs typeface="Arial" panose="020B0604020202020204" pitchFamily="34" charset="0"/>
              </a:rPr>
              <a:t> 24: </a:t>
            </a:r>
            <a:r>
              <a:rPr lang="en-GB" sz="1200" b="1" u="sng" dirty="0" err="1">
                <a:latin typeface="Arial" panose="020B0604020202020204" pitchFamily="34" charset="0"/>
                <a:cs typeface="Arial" panose="020B0604020202020204" pitchFamily="34" charset="0"/>
              </a:rPr>
              <a:t>Eich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hawl</a:t>
            </a:r>
            <a:r>
              <a:rPr lang="en-GB" sz="1200" b="1" u="sng" dirty="0">
                <a:latin typeface="Arial" panose="020B0604020202020204" pitchFamily="34" charset="0"/>
                <a:cs typeface="Arial" panose="020B0604020202020204" pitchFamily="34" charset="0"/>
              </a:rPr>
              <a:t> I </a:t>
            </a:r>
            <a:r>
              <a:rPr lang="en-GB" sz="1200" b="1" u="sng" dirty="0" err="1">
                <a:latin typeface="Arial" panose="020B0604020202020204" pitchFamily="34" charset="0"/>
                <a:cs typeface="Arial" panose="020B0604020202020204" pitchFamily="34" charset="0"/>
              </a:rPr>
              <a:t>fwyd</a:t>
            </a:r>
            <a:r>
              <a:rPr lang="en-GB" sz="1200" b="1" u="sng" dirty="0">
                <a:latin typeface="Arial" panose="020B0604020202020204" pitchFamily="34" charset="0"/>
                <a:cs typeface="Arial" panose="020B0604020202020204" pitchFamily="34" charset="0"/>
              </a:rPr>
              <a:t> da a </a:t>
            </a:r>
            <a:r>
              <a:rPr lang="en-GB" sz="1200" b="1" u="sng" dirty="0" err="1">
                <a:latin typeface="Arial" panose="020B0604020202020204" pitchFamily="34" charset="0"/>
                <a:cs typeface="Arial" panose="020B0604020202020204" pitchFamily="34" charset="0"/>
              </a:rPr>
              <a:t>dŵr</a:t>
            </a:r>
            <a:r>
              <a:rPr lang="en-GB" sz="1200" b="1" u="sng" dirty="0">
                <a:latin typeface="Arial" panose="020B0604020202020204" pitchFamily="34" charset="0"/>
                <a:cs typeface="Arial" panose="020B0604020202020204" pitchFamily="34" charset="0"/>
              </a:rPr>
              <a:t> ac I weld </a:t>
            </a:r>
            <a:r>
              <a:rPr lang="en-GB" sz="1200" b="1" u="sng" dirty="0" err="1">
                <a:latin typeface="Arial" panose="020B0604020202020204" pitchFamily="34" charset="0"/>
                <a:cs typeface="Arial" panose="020B0604020202020204" pitchFamily="34" charset="0"/>
              </a:rPr>
              <a:t>meddyg</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os</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ydych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yn</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sâl</a:t>
            </a:r>
            <a:r>
              <a:rPr lang="en-GB" sz="1200" b="1" u="sng" dirty="0">
                <a:latin typeface="Arial" panose="020B0604020202020204" pitchFamily="34" charset="0"/>
                <a:cs typeface="Arial" panose="020B0604020202020204" pitchFamily="34" charset="0"/>
              </a:rPr>
              <a:t> </a:t>
            </a:r>
          </a:p>
          <a:p>
            <a:pPr algn="just"/>
            <a:r>
              <a:rPr lang="en-GB" sz="1200" dirty="0">
                <a:latin typeface="Arial" panose="020B0604020202020204" pitchFamily="34" charset="0"/>
                <a:cs typeface="Arial" panose="020B0604020202020204" pitchFamily="34" charset="0"/>
              </a:rPr>
              <a:t>Mae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person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fwyd</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dŵr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gweld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meddyg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sâl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Edrychwch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ymlaen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nawr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COVID 19. Mae </a:t>
            </a:r>
            <a:r>
              <a:rPr lang="en-GB" sz="1200" dirty="0" err="1">
                <a:latin typeface="Arial" panose="020B0604020202020204" pitchFamily="34" charset="0"/>
                <a:cs typeface="Arial" panose="020B0604020202020204" pitchFamily="34" charset="0"/>
              </a:rPr>
              <a:t>pobl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marw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virws</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sylw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tuag</a:t>
            </a:r>
            <a:r>
              <a:rPr lang="en-GB" sz="1200" dirty="0">
                <a:latin typeface="Arial" panose="020B0604020202020204" pitchFamily="34" charset="0"/>
                <a:cs typeface="Arial" panose="020B0604020202020204" pitchFamily="34" charset="0"/>
              </a:rPr>
              <a:t> at y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t>
            </a:r>
            <a:r>
              <a:rPr lang="en-GB" sz="1200" dirty="0">
                <a:latin typeface="Arial" panose="020B0604020202020204" pitchFamily="34" charset="0"/>
                <a:cs typeface="Arial" panose="020B0604020202020204" pitchFamily="34" charset="0"/>
              </a:rPr>
              <a:t> nag </a:t>
            </a:r>
            <a:r>
              <a:rPr lang="en-GB" sz="1200" dirty="0" err="1">
                <a:latin typeface="Arial" panose="020B0604020202020204" pitchFamily="34" charset="0"/>
                <a:cs typeface="Arial" panose="020B0604020202020204" pitchFamily="34" charset="0"/>
              </a:rPr>
              <a:t>oedolion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gallu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ymdopi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gwella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wrth</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dost. Mae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allergedd</a:t>
            </a:r>
            <a:r>
              <a:rPr lang="en-GB" sz="1200" dirty="0">
                <a:latin typeface="Arial" panose="020B0604020202020204" pitchFamily="34" charset="0"/>
                <a:cs typeface="Arial" panose="020B0604020202020204" pitchFamily="34" charset="0"/>
              </a:rPr>
              <a:t> felly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siwr</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ni’n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gwybod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yw</a:t>
            </a:r>
            <a:r>
              <a:rPr lang="en-GB" sz="1200" dirty="0">
                <a:latin typeface="Arial" panose="020B0604020202020204" pitchFamily="34" charset="0"/>
                <a:cs typeface="Arial" panose="020B0604020202020204" pitchFamily="34" charset="0"/>
              </a:rPr>
              <a:t> e ac </a:t>
            </a:r>
            <a:r>
              <a:rPr lang="en-GB" sz="1200" dirty="0" err="1">
                <a:latin typeface="Arial" panose="020B0604020202020204" pitchFamily="34" charset="0"/>
                <a:cs typeface="Arial" panose="020B0604020202020204" pitchFamily="34" charset="0"/>
              </a:rPr>
              <a:t>wedi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chyfnodi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ôl</a:t>
            </a:r>
            <a:r>
              <a:rPr lang="en-GB" sz="1200" dirty="0">
                <a:latin typeface="Arial" panose="020B0604020202020204" pitchFamily="34" charset="0"/>
                <a:cs typeface="Arial" panose="020B0604020202020204" pitchFamily="34" charset="0"/>
              </a:rPr>
              <a:t> Julie Kelley “Giving children nutritionally dense food options is important for proper overall growth and development”. </a:t>
            </a:r>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bwyta’n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mwyn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iddyn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tyfu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iach</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iawn</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person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pwysau</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bwyta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tost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bore am 9:00am, </a:t>
            </a:r>
            <a:r>
              <a:rPr lang="en-GB" sz="1200" dirty="0" err="1">
                <a:latin typeface="Arial" panose="020B0604020202020204" pitchFamily="34" charset="0"/>
                <a:cs typeface="Arial" panose="020B0604020202020204" pitchFamily="34" charset="0"/>
              </a:rPr>
              <a:t>Cinio</a:t>
            </a:r>
            <a:r>
              <a:rPr lang="en-GB" sz="1200" dirty="0">
                <a:latin typeface="Arial" panose="020B0604020202020204" pitchFamily="34" charset="0"/>
                <a:cs typeface="Arial" panose="020B0604020202020204" pitchFamily="34" charset="0"/>
              </a:rPr>
              <a:t> am 12:00pm a </a:t>
            </a:r>
            <a:r>
              <a:rPr lang="en-GB" sz="1200" dirty="0" err="1">
                <a:latin typeface="Arial" panose="020B0604020202020204" pitchFamily="34" charset="0"/>
                <a:cs typeface="Arial" panose="020B0604020202020204" pitchFamily="34" charset="0"/>
              </a:rPr>
              <a:t>Tȇ</a:t>
            </a:r>
            <a:r>
              <a:rPr lang="en-GB" sz="1200" dirty="0">
                <a:latin typeface="Arial" panose="020B0604020202020204" pitchFamily="34" charset="0"/>
                <a:cs typeface="Arial" panose="020B0604020202020204" pitchFamily="34" charset="0"/>
              </a:rPr>
              <a:t> am 3:00pm. </a:t>
            </a:r>
            <a:r>
              <a:rPr lang="en-GB" sz="1200" dirty="0" err="1">
                <a:latin typeface="Arial" panose="020B0604020202020204" pitchFamily="34" charset="0"/>
                <a:cs typeface="Arial" panose="020B0604020202020204" pitchFamily="34" charset="0"/>
              </a:rPr>
              <a:t>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dost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gweld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tymheredd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caniatad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cyd-weithio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mwyn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siwr</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nhw’n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bwyta’n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siocled</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losin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trwy’r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amser</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siwr</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wedi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cofrestru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meddygfa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agos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ble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byw</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doctors am “regular check ups”.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cynllunio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bwydlen</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wythnos</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dangos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bwyta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bwyta’n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51AE3440-4A07-4D3F-85B2-118E38C67AF4}"/>
              </a:ext>
            </a:extLst>
          </p:cNvPr>
          <p:cNvSpPr txBox="1"/>
          <p:nvPr/>
        </p:nvSpPr>
        <p:spPr>
          <a:xfrm>
            <a:off x="6074289" y="445311"/>
            <a:ext cx="5397304" cy="4708981"/>
          </a:xfrm>
          <a:prstGeom prst="rect">
            <a:avLst/>
          </a:prstGeom>
          <a:noFill/>
        </p:spPr>
        <p:txBody>
          <a:bodyPr wrap="square" rtlCol="0">
            <a:spAutoFit/>
          </a:bodyPr>
          <a:lstStyle/>
          <a:p>
            <a:pPr algn="just"/>
            <a:r>
              <a:rPr lang="en-GB" sz="1200" b="1" u="sng" dirty="0" err="1">
                <a:latin typeface="Arial" panose="020B0604020202020204" pitchFamily="34" charset="0"/>
                <a:cs typeface="Arial" panose="020B0604020202020204" pitchFamily="34" charset="0"/>
              </a:rPr>
              <a:t>Erthygl</a:t>
            </a:r>
            <a:r>
              <a:rPr lang="en-GB" sz="1200" b="1" u="sng" dirty="0">
                <a:latin typeface="Arial" panose="020B0604020202020204" pitchFamily="34" charset="0"/>
                <a:cs typeface="Arial" panose="020B0604020202020204" pitchFamily="34" charset="0"/>
              </a:rPr>
              <a:t> 30: </a:t>
            </a:r>
            <a:r>
              <a:rPr lang="en-GB" sz="1200" b="1" u="sng" dirty="0" err="1">
                <a:latin typeface="Arial" panose="020B0604020202020204" pitchFamily="34" charset="0"/>
                <a:cs typeface="Arial" panose="020B0604020202020204" pitchFamily="34" charset="0"/>
              </a:rPr>
              <a:t>Eich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hawl</a:t>
            </a:r>
            <a:r>
              <a:rPr lang="en-GB" sz="1200" b="1" u="sng" dirty="0">
                <a:latin typeface="Arial" panose="020B0604020202020204" pitchFamily="34" charset="0"/>
                <a:cs typeface="Arial" panose="020B0604020202020204" pitchFamily="34" charset="0"/>
              </a:rPr>
              <a:t> i </a:t>
            </a:r>
            <a:r>
              <a:rPr lang="en-GB" sz="1200" b="1" u="sng" dirty="0" err="1">
                <a:latin typeface="Arial" panose="020B0604020202020204" pitchFamily="34" charset="0"/>
                <a:cs typeface="Arial" panose="020B0604020202020204" pitchFamily="34" charset="0"/>
              </a:rPr>
              <a:t>defnyddio</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eich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iaith</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hun</a:t>
            </a:r>
            <a:endParaRPr lang="en-GB" sz="1200" b="1" u="sng"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Dylai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dewis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siarad</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cartref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myndiI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pam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ifanc</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effallai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dim </a:t>
            </a:r>
            <a:r>
              <a:rPr lang="en-GB" sz="1200" dirty="0" err="1">
                <a:latin typeface="Arial" panose="020B0604020202020204" pitchFamily="34" charset="0"/>
                <a:cs typeface="Arial" panose="020B0604020202020204" pitchFamily="34" charset="0"/>
              </a:rPr>
              <a:t>cyfle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arall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Dywed</a:t>
            </a:r>
            <a:r>
              <a:rPr lang="en-GB" sz="1200" dirty="0">
                <a:latin typeface="Arial" panose="020B0604020202020204" pitchFamily="34" charset="0"/>
                <a:cs typeface="Arial" panose="020B0604020202020204" pitchFamily="34" charset="0"/>
              </a:rPr>
              <a:t> British International school “First language, mother tongue or home language is the language spoken by parents at home before a child starts schooling”.  Mae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fwyaf</a:t>
            </a:r>
            <a:r>
              <a:rPr lang="en-GB" sz="1200" dirty="0">
                <a:latin typeface="Arial" panose="020B0604020202020204" pitchFamily="34" charset="0"/>
                <a:cs typeface="Arial" panose="020B0604020202020204" pitchFamily="34" charset="0"/>
              </a:rPr>
              <a:t> o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defnyddio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cyntaf</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wedyn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ddysgu</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amleithrwydd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sef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gwybod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na</a:t>
            </a:r>
            <a:r>
              <a:rPr lang="en-GB" sz="1200" dirty="0">
                <a:latin typeface="Arial" panose="020B0604020202020204" pitchFamily="34" charset="0"/>
                <a:cs typeface="Arial" panose="020B0604020202020204" pitchFamily="34" charset="0"/>
              </a:rPr>
              <a:t> un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debynnu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siarad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gartref</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fwyaf</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pobl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siarad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ieithioedd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gwahanol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cysytlltu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ohonyn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siarad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gyda’r</a:t>
            </a:r>
            <a:r>
              <a:rPr lang="en-GB" sz="1200" dirty="0">
                <a:latin typeface="Arial" panose="020B0604020202020204" pitchFamily="34" charset="0"/>
                <a:cs typeface="Arial" panose="020B0604020202020204" pitchFamily="34" charset="0"/>
              </a:rPr>
              <a:t> plant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helpu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dewis</a:t>
            </a:r>
            <a:r>
              <a:rPr lang="en-GB" sz="1200" dirty="0">
                <a:latin typeface="Arial" panose="020B0604020202020204" pitchFamily="34" charset="0"/>
                <a:cs typeface="Arial" panose="020B0604020202020204" pitchFamily="34" charset="0"/>
              </a:rPr>
              <a:t> pa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neu pa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mo’yn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orau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rhieni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athrawon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cyd-weithio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gilydd</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helpu’r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athrawon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siarad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wedi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cyfneithu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pawb</a:t>
            </a:r>
            <a:r>
              <a:rPr lang="en-GB" sz="1200" dirty="0">
                <a:latin typeface="Arial" panose="020B0604020202020204" pitchFamily="34" charset="0"/>
                <a:cs typeface="Arial" panose="020B0604020202020204" pitchFamily="34" charset="0"/>
              </a:rPr>
              <a:t> deal. Mae </a:t>
            </a:r>
            <a:r>
              <a:rPr lang="en-GB" sz="1200" dirty="0" err="1">
                <a:latin typeface="Arial" panose="020B0604020202020204" pitchFamily="34" charset="0"/>
                <a:cs typeface="Arial" panose="020B0604020202020204" pitchFamily="34" charset="0"/>
              </a:rPr>
              <a:t>gennyn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rhai</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teulu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Meithrinfa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geiriau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newydd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dydd</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fwy</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siawns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pobl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amlieithrwydd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gorau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fi </a:t>
            </a:r>
            <a:r>
              <a:rPr lang="en-GB" sz="1200" dirty="0" err="1">
                <a:latin typeface="Arial" panose="020B0604020202020204" pitchFamily="34" charset="0"/>
                <a:cs typeface="Arial" panose="020B0604020202020204" pitchFamily="34" charset="0"/>
              </a:rPr>
              <a:t>oedd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dwi’n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dod</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teulu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iaith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newydd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mynd</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helpu</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dyfodol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Tra</a:t>
            </a:r>
            <a:r>
              <a:rPr lang="en-GB" sz="1200" dirty="0">
                <a:latin typeface="Arial" panose="020B0604020202020204" pitchFamily="34" charset="0"/>
                <a:cs typeface="Arial" panose="020B0604020202020204" pitchFamily="34" charset="0"/>
              </a:rPr>
              <a:t> bod y </a:t>
            </a:r>
            <a:r>
              <a:rPr lang="en-GB" sz="1200" dirty="0" err="1">
                <a:latin typeface="Arial" panose="020B0604020202020204" pitchFamily="34" charset="0"/>
                <a:cs typeface="Arial" panose="020B0604020202020204" pitchFamily="34" charset="0"/>
              </a:rPr>
              <a:t>cyfle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e. Mae </a:t>
            </a:r>
            <a:r>
              <a:rPr lang="en-GB" sz="1200" dirty="0" err="1">
                <a:latin typeface="Arial" panose="020B0604020202020204" pitchFamily="34" charset="0"/>
                <a:cs typeface="Arial" panose="020B0604020202020204" pitchFamily="34" charset="0"/>
              </a:rPr>
              <a:t>rhan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fwyaf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dewis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oherwydd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rhwyddach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ond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e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un </a:t>
            </a:r>
            <a:r>
              <a:rPr lang="en-GB" sz="1200" dirty="0" err="1">
                <a:latin typeface="Arial" panose="020B0604020202020204" pitchFamily="34" charset="0"/>
                <a:cs typeface="Arial" panose="020B0604020202020204" pitchFamily="34" charset="0"/>
              </a:rPr>
              <a:t>peth</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Meddyliwch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angen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chi </a:t>
            </a:r>
            <a:r>
              <a:rPr lang="en-GB" sz="1200" dirty="0" err="1">
                <a:latin typeface="Arial" panose="020B0604020202020204" pitchFamily="34" charset="0"/>
                <a:cs typeface="Arial" panose="020B0604020202020204" pitchFamily="34" charset="0"/>
              </a:rPr>
              <a:t>Saesneg</a:t>
            </a:r>
            <a:r>
              <a:rPr lang="en-GB" sz="1200" dirty="0">
                <a:latin typeface="Arial" panose="020B0604020202020204" pitchFamily="34" charset="0"/>
                <a:cs typeface="Arial" panose="020B0604020202020204" pitchFamily="34" charset="0"/>
              </a:rPr>
              <a:t> felly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un </a:t>
            </a:r>
            <a:r>
              <a:rPr lang="en-GB" sz="1200" dirty="0" err="1">
                <a:latin typeface="Arial" panose="020B0604020202020204" pitchFamily="34" charset="0"/>
                <a:cs typeface="Arial" panose="020B0604020202020204" pitchFamily="34" charset="0"/>
              </a:rPr>
              <a:t>peth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Cymraeg</a:t>
            </a:r>
            <a:r>
              <a:rPr lang="en-GB" sz="12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F1E7AFDC-C2F4-4508-BBB5-FAAE8DCD5207}"/>
              </a:ext>
            </a:extLst>
          </p:cNvPr>
          <p:cNvSpPr txBox="1"/>
          <p:nvPr/>
        </p:nvSpPr>
        <p:spPr>
          <a:xfrm>
            <a:off x="1736035" y="5112730"/>
            <a:ext cx="1842052" cy="625461"/>
          </a:xfrm>
          <a:prstGeom prst="rect">
            <a:avLst/>
          </a:prstGeom>
          <a:noFill/>
        </p:spPr>
        <p:txBody>
          <a:bodyPr wrap="square" rtlCol="0">
            <a:spAutoFit/>
          </a:bodyPr>
          <a:lstStyle/>
          <a:p>
            <a:endParaRPr lang="en-GB" dirty="0"/>
          </a:p>
        </p:txBody>
      </p:sp>
      <p:pic>
        <p:nvPicPr>
          <p:cNvPr id="12" name="Picture 11">
            <a:extLst>
              <a:ext uri="{FF2B5EF4-FFF2-40B4-BE49-F238E27FC236}">
                <a16:creationId xmlns:a16="http://schemas.microsoft.com/office/drawing/2014/main" id="{530FC224-B333-4E9D-B41E-05F5AE05D6D9}"/>
              </a:ext>
            </a:extLst>
          </p:cNvPr>
          <p:cNvPicPr>
            <a:picLocks noChangeAspect="1"/>
          </p:cNvPicPr>
          <p:nvPr/>
        </p:nvPicPr>
        <p:blipFill>
          <a:blip r:embed="rId3"/>
          <a:stretch>
            <a:fillRect/>
          </a:stretch>
        </p:blipFill>
        <p:spPr>
          <a:xfrm>
            <a:off x="363508" y="4518991"/>
            <a:ext cx="3055553" cy="2265115"/>
          </a:xfrm>
          <a:prstGeom prst="rect">
            <a:avLst/>
          </a:prstGeom>
        </p:spPr>
      </p:pic>
      <p:sp>
        <p:nvSpPr>
          <p:cNvPr id="13" name="TextBox 12">
            <a:extLst>
              <a:ext uri="{FF2B5EF4-FFF2-40B4-BE49-F238E27FC236}">
                <a16:creationId xmlns:a16="http://schemas.microsoft.com/office/drawing/2014/main" id="{7C95600B-7764-4D13-B337-914E1E27E44E}"/>
              </a:ext>
            </a:extLst>
          </p:cNvPr>
          <p:cNvSpPr txBox="1"/>
          <p:nvPr/>
        </p:nvSpPr>
        <p:spPr>
          <a:xfrm>
            <a:off x="3419061" y="4743398"/>
            <a:ext cx="1842052" cy="276999"/>
          </a:xfrm>
          <a:prstGeom prst="rect">
            <a:avLst/>
          </a:prstGeom>
          <a:noFill/>
          <a:ln>
            <a:solidFill>
              <a:srgbClr val="002060"/>
            </a:solidFill>
          </a:ln>
        </p:spPr>
        <p:txBody>
          <a:bodyPr wrap="square" rtlCol="0">
            <a:spAutoFit/>
          </a:bodyPr>
          <a:lstStyle/>
          <a:p>
            <a:r>
              <a:rPr lang="en-GB" sz="1200" dirty="0">
                <a:latin typeface="Arial" panose="020B0604020202020204" pitchFamily="34" charset="0"/>
                <a:cs typeface="Arial" panose="020B0604020202020204" pitchFamily="34" charset="0"/>
              </a:rPr>
              <a:t>Healthy Eating (2020).</a:t>
            </a:r>
          </a:p>
        </p:txBody>
      </p:sp>
      <p:sp>
        <p:nvSpPr>
          <p:cNvPr id="14" name="TextBox 13">
            <a:extLst>
              <a:ext uri="{FF2B5EF4-FFF2-40B4-BE49-F238E27FC236}">
                <a16:creationId xmlns:a16="http://schemas.microsoft.com/office/drawing/2014/main" id="{18379D5A-5200-406A-8AE8-9C7C8EAE79D1}"/>
              </a:ext>
            </a:extLst>
          </p:cNvPr>
          <p:cNvSpPr txBox="1"/>
          <p:nvPr/>
        </p:nvSpPr>
        <p:spPr>
          <a:xfrm>
            <a:off x="3397349" y="5164993"/>
            <a:ext cx="8074244" cy="1015663"/>
          </a:xfrm>
          <a:prstGeom prst="rect">
            <a:avLst/>
          </a:prstGeom>
          <a:noFill/>
        </p:spPr>
        <p:txBody>
          <a:bodyPr wrap="square" rtlCol="0">
            <a:spAutoFit/>
          </a:bodyPr>
          <a:lstStyle/>
          <a:p>
            <a:pPr algn="just"/>
            <a:r>
              <a:rPr lang="en-GB" sz="1200" b="1" u="sng" dirty="0" err="1">
                <a:latin typeface="Arial" panose="020B0604020202020204" pitchFamily="34" charset="0"/>
                <a:cs typeface="Arial" panose="020B0604020202020204" pitchFamily="34" charset="0"/>
              </a:rPr>
              <a:t>Diweddglo</a:t>
            </a:r>
            <a:r>
              <a:rPr lang="en-GB" dirty="0"/>
              <a:t>: </a:t>
            </a:r>
            <a:r>
              <a:rPr lang="en-GB" sz="1200" dirty="0" err="1">
                <a:latin typeface="Arial" panose="020B0604020202020204" pitchFamily="34" charset="0"/>
                <a:cs typeface="Arial" panose="020B0604020202020204" pitchFamily="34" charset="0"/>
              </a:rPr>
              <a:t>Prif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pwyntiau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siwr</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pob</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rhoi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barn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seiliedig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Mae </a:t>
            </a:r>
            <a:r>
              <a:rPr lang="en-GB" sz="1200" dirty="0" err="1">
                <a:latin typeface="Arial" panose="020B0604020202020204" pitchFamily="34" charset="0"/>
                <a:cs typeface="Arial" panose="020B0604020202020204" pitchFamily="34" charset="0"/>
              </a:rPr>
              <a:t>gan</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Ciricwlwm</a:t>
            </a:r>
            <a:r>
              <a:rPr lang="en-GB" sz="1200" dirty="0">
                <a:latin typeface="Arial" panose="020B0604020202020204" pitchFamily="34" charset="0"/>
                <a:cs typeface="Arial" panose="020B0604020202020204" pitchFamily="34" charset="0"/>
              </a:rPr>
              <a:t> Cymru </a:t>
            </a:r>
            <a:r>
              <a:rPr lang="en-GB" sz="1200" dirty="0" err="1">
                <a:latin typeface="Arial" panose="020B0604020202020204" pitchFamily="34" charset="0"/>
                <a:cs typeface="Arial" panose="020B0604020202020204" pitchFamily="34" charset="0"/>
              </a:rPr>
              <a:t>rôl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pwysig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hybu</a:t>
            </a:r>
            <a:r>
              <a:rPr lang="en-GB" sz="1200" dirty="0">
                <a:latin typeface="Arial" panose="020B0604020202020204" pitchFamily="34" charset="0"/>
                <a:cs typeface="Arial" panose="020B0604020202020204" pitchFamily="34" charset="0"/>
              </a:rPr>
              <a:t> parch at </a:t>
            </a:r>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dynol</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plant. Felly </a:t>
            </a:r>
            <a:r>
              <a:rPr lang="en-GB" sz="1200" dirty="0" err="1">
                <a:latin typeface="Arial" panose="020B0604020202020204" pitchFamily="34" charset="0"/>
                <a:cs typeface="Arial" panose="020B0604020202020204" pitchFamily="34" charset="0"/>
              </a:rPr>
              <a:t>wrth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darllen</a:t>
            </a:r>
            <a:r>
              <a:rPr lang="en-GB" sz="1200" dirty="0">
                <a:latin typeface="Arial" panose="020B0604020202020204" pitchFamily="34" charset="0"/>
                <a:cs typeface="Arial" panose="020B0604020202020204" pitchFamily="34" charset="0"/>
              </a:rPr>
              <a:t> y poster </a:t>
            </a:r>
            <a:r>
              <a:rPr lang="en-GB" sz="1200" dirty="0" err="1">
                <a:latin typeface="Arial" panose="020B0604020202020204" pitchFamily="34" charset="0"/>
                <a:cs typeface="Arial" panose="020B0604020202020204" pitchFamily="34" charset="0"/>
              </a:rPr>
              <a:t>rydych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wedi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gweld</a:t>
            </a:r>
            <a:r>
              <a:rPr lang="en-GB" sz="1200" dirty="0">
                <a:latin typeface="Arial" panose="020B0604020202020204" pitchFamily="34" charset="0"/>
                <a:cs typeface="Arial" panose="020B0604020202020204" pitchFamily="34" charset="0"/>
              </a:rPr>
              <a:t> 4 </a:t>
            </a:r>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dwi’n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bwysig</a:t>
            </a:r>
            <a:r>
              <a:rPr lang="en-GB" sz="1200" dirty="0">
                <a:latin typeface="Arial" panose="020B0604020202020204" pitchFamily="34" charset="0"/>
                <a:cs typeface="Arial" panose="020B0604020202020204" pitchFamily="34" charset="0"/>
              </a:rPr>
              <a:t> i plant </a:t>
            </a:r>
            <a:r>
              <a:rPr lang="en-GB" sz="1200" dirty="0" err="1">
                <a:latin typeface="Arial" panose="020B0604020202020204" pitchFamily="34" charset="0"/>
                <a:cs typeface="Arial" panose="020B0604020202020204" pitchFamily="34" charset="0"/>
              </a:rPr>
              <a:t>ifanc</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Fodd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bynnag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dwi’n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gobeithio</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chi’n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cytuno</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a:t>
            </a:r>
            <a:r>
              <a:rPr lang="en-GB" sz="1200" dirty="0">
                <a:latin typeface="Arial" panose="020B0604020202020204" pitchFamily="34" charset="0"/>
                <a:cs typeface="Arial" panose="020B0604020202020204" pitchFamily="34" charset="0"/>
              </a:rPr>
              <a:t> fi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meddwl</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ifanc</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gyda’r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gwenud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penderfyniadau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hunain</a:t>
            </a:r>
            <a:r>
              <a:rPr lang="en-GB" sz="1200" dirty="0">
                <a:latin typeface="Arial" panose="020B0604020202020204" pitchFamily="34" charset="0"/>
                <a:cs typeface="Arial" panose="020B0604020202020204" pitchFamily="34" charset="0"/>
              </a:rPr>
              <a:t>. </a:t>
            </a:r>
            <a:r>
              <a:rPr lang="en-GB" dirty="0"/>
              <a:t>  </a:t>
            </a:r>
          </a:p>
        </p:txBody>
      </p:sp>
    </p:spTree>
    <p:extLst>
      <p:ext uri="{BB962C8B-B14F-4D97-AF65-F5344CB8AC3E}">
        <p14:creationId xmlns:p14="http://schemas.microsoft.com/office/powerpoint/2010/main" val="61296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D954671-C96D-483A-AC1F-41A3219C9D21}"/>
              </a:ext>
            </a:extLst>
          </p:cNvPr>
          <p:cNvSpPr txBox="1"/>
          <p:nvPr/>
        </p:nvSpPr>
        <p:spPr>
          <a:xfrm>
            <a:off x="638827" y="527908"/>
            <a:ext cx="10711660" cy="4339650"/>
          </a:xfrm>
          <a:prstGeom prst="rect">
            <a:avLst/>
          </a:prstGeom>
          <a:noFill/>
        </p:spPr>
        <p:txBody>
          <a:bodyPr wrap="square" rtlCol="0">
            <a:spAutoFit/>
          </a:bodyPr>
          <a:lstStyle/>
          <a:p>
            <a:r>
              <a:rPr lang="en-GB" sz="1200" b="1" i="1" u="sng" dirty="0" err="1">
                <a:latin typeface="Arial" panose="020B0604020202020204" pitchFamily="34" charset="0"/>
                <a:cs typeface="Arial" panose="020B0604020202020204" pitchFamily="34" charset="0"/>
              </a:rPr>
              <a:t>Rhestr</a:t>
            </a:r>
            <a:r>
              <a:rPr lang="en-GB" sz="1200" b="1" i="1" u="sng" dirty="0">
                <a:latin typeface="Arial" panose="020B0604020202020204" pitchFamily="34" charset="0"/>
                <a:cs typeface="Arial" panose="020B0604020202020204" pitchFamily="34" charset="0"/>
              </a:rPr>
              <a:t> </a:t>
            </a:r>
            <a:r>
              <a:rPr lang="en-GB" sz="1200" b="1" i="1" u="sng" dirty="0" err="1">
                <a:latin typeface="Arial" panose="020B0604020202020204" pitchFamily="34" charset="0"/>
                <a:cs typeface="Arial" panose="020B0604020202020204" pitchFamily="34" charset="0"/>
              </a:rPr>
              <a:t>Cyfernodi</a:t>
            </a:r>
            <a:r>
              <a:rPr lang="en-GB" sz="1200" b="1" i="1" u="sng" dirty="0">
                <a:latin typeface="Arial" panose="020B0604020202020204" pitchFamily="34" charset="0"/>
                <a:cs typeface="Arial" panose="020B0604020202020204" pitchFamily="34" charset="0"/>
              </a:rPr>
              <a:t>  </a:t>
            </a:r>
            <a:r>
              <a:rPr lang="en-GB" sz="1200" b="1" i="1" u="sng" dirty="0" err="1">
                <a:latin typeface="Arial" panose="020B0604020202020204" pitchFamily="34" charset="0"/>
                <a:cs typeface="Arial" panose="020B0604020202020204" pitchFamily="34" charset="0"/>
              </a:rPr>
              <a:t>Papur</a:t>
            </a:r>
            <a:r>
              <a:rPr lang="en-GB" sz="1200" b="1" i="1" u="sng" dirty="0">
                <a:latin typeface="Arial" panose="020B0604020202020204" pitchFamily="34" charset="0"/>
                <a:cs typeface="Arial" panose="020B0604020202020204" pitchFamily="34" charset="0"/>
              </a:rPr>
              <a:t> </a:t>
            </a:r>
            <a:r>
              <a:rPr lang="en-GB" sz="1200" b="1" i="1" u="sng" dirty="0" err="1">
                <a:latin typeface="Arial" panose="020B0604020202020204" pitchFamily="34" charset="0"/>
                <a:cs typeface="Arial" panose="020B0604020202020204" pitchFamily="34" charset="0"/>
              </a:rPr>
              <a:t>briffio</a:t>
            </a:r>
            <a:r>
              <a:rPr lang="en-GB" b="1" dirty="0"/>
              <a:t>:</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British International School. (2016). “</a:t>
            </a:r>
            <a:r>
              <a:rPr lang="en-GB" sz="1200" i="1" dirty="0">
                <a:latin typeface="Arial" panose="020B0604020202020204" pitchFamily="34" charset="0"/>
                <a:cs typeface="Arial" panose="020B0604020202020204" pitchFamily="34" charset="0"/>
              </a:rPr>
              <a:t>The importance of first language</a:t>
            </a:r>
            <a:r>
              <a:rPr lang="en-GB" sz="1200" dirty="0">
                <a:latin typeface="Arial" panose="020B0604020202020204" pitchFamily="34" charset="0"/>
                <a:cs typeface="Arial" panose="020B0604020202020204" pitchFamily="34" charset="0"/>
              </a:rPr>
              <a:t>“. Available at </a:t>
            </a:r>
            <a:r>
              <a:rPr lang="en-GB" sz="1200" dirty="0">
                <a:solidFill>
                  <a:srgbClr val="00B0F0"/>
                </a:solidFill>
                <a:latin typeface="Arial" panose="020B0604020202020204" pitchFamily="34" charset="0"/>
                <a:cs typeface="Arial" panose="020B0604020202020204" pitchFamily="34" charset="0"/>
              </a:rPr>
              <a:t>https://www.nordangliaeducation.com/our-schools/vietnam/ho-chi-minh-city/bis/article/2016/9/8/the-importance-of-first-language. </a:t>
            </a:r>
            <a:r>
              <a:rPr lang="en-GB" sz="1200" dirty="0">
                <a:latin typeface="Arial" panose="020B0604020202020204" pitchFamily="34" charset="0"/>
                <a:cs typeface="Arial" panose="020B0604020202020204" pitchFamily="34" charset="0"/>
              </a:rPr>
              <a:t>(Accessed 8fed o Fai).</a:t>
            </a:r>
          </a:p>
          <a:p>
            <a:pPr algn="just"/>
            <a:endParaRPr lang="en-GB"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Children’s Right, (2013). “</a:t>
            </a:r>
            <a:r>
              <a:rPr lang="en-GB" sz="1200" i="1" dirty="0">
                <a:latin typeface="Arial" panose="020B0604020202020204" pitchFamily="34" charset="0"/>
                <a:cs typeface="Arial" panose="020B0604020202020204" pitchFamily="34" charset="0"/>
              </a:rPr>
              <a:t>What are Children’s Right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https://www.childrensrights.ie/childrens-rights-ireland/childrens-rights-Ireland</a:t>
            </a:r>
            <a:r>
              <a:rPr lang="en-GB" sz="1200" dirty="0">
                <a:latin typeface="Arial" panose="020B0604020202020204" pitchFamily="34" charset="0"/>
                <a:cs typeface="Arial" panose="020B0604020202020204" pitchFamily="34" charset="0"/>
              </a:rPr>
              <a:t>. (Accessed 7fed o Fai).</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Hactar. (2017). “</a:t>
            </a:r>
            <a:r>
              <a:rPr lang="en-GB" sz="1200" i="1" dirty="0">
                <a:latin typeface="Arial" panose="020B0604020202020204" pitchFamily="34" charset="0"/>
                <a:cs typeface="Arial" panose="020B0604020202020204" pitchFamily="34" charset="0"/>
              </a:rPr>
              <a:t>10 reasons why play is important</a:t>
            </a:r>
            <a:r>
              <a:rPr lang="en-GB" sz="1200" dirty="0">
                <a:latin typeface="Arial" panose="020B0604020202020204" pitchFamily="34" charset="0"/>
                <a:cs typeface="Arial" panose="020B0604020202020204" pitchFamily="34" charset="0"/>
              </a:rPr>
              <a:t>”. Available at</a:t>
            </a:r>
            <a:r>
              <a:rPr lang="en-GB" sz="1200" dirty="0">
                <a:solidFill>
                  <a:srgbClr val="00B0F0"/>
                </a:solidFill>
                <a:latin typeface="Arial" panose="020B0604020202020204" pitchFamily="34" charset="0"/>
                <a:cs typeface="Arial" panose="020B0604020202020204" pitchFamily="34" charset="0"/>
              </a:rPr>
              <a:t>: https://literacytrust.org.uk/resources/10-reasons-why-play-important/. </a:t>
            </a:r>
            <a:r>
              <a:rPr lang="en-GB" sz="1200" dirty="0">
                <a:latin typeface="Arial" panose="020B0604020202020204" pitchFamily="34" charset="0"/>
                <a:cs typeface="Arial" panose="020B0604020202020204" pitchFamily="34" charset="0"/>
              </a:rPr>
              <a:t>(Accessed 8fed o Fai).</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Healthy Eating. (2020). “</a:t>
            </a:r>
            <a:r>
              <a:rPr lang="en-GB" sz="1200" i="1" dirty="0">
                <a:latin typeface="Arial" panose="020B0604020202020204" pitchFamily="34" charset="0"/>
                <a:cs typeface="Arial" panose="020B0604020202020204" pitchFamily="34" charset="0"/>
              </a:rPr>
              <a:t>Healthy information for all</a:t>
            </a:r>
            <a:r>
              <a:rPr lang="en-GB" sz="1200" dirty="0">
                <a:latin typeface="Arial" panose="020B0604020202020204" pitchFamily="34" charset="0"/>
                <a:cs typeface="Arial" panose="020B0604020202020204" pitchFamily="34" charset="0"/>
              </a:rPr>
              <a:t>”. Available at</a:t>
            </a:r>
            <a:r>
              <a:rPr lang="en-GB" sz="1200" dirty="0">
                <a:solidFill>
                  <a:srgbClr val="00B0F0"/>
                </a:solidFill>
                <a:latin typeface="Arial" panose="020B0604020202020204" pitchFamily="34" charset="0"/>
                <a:cs typeface="Arial" panose="020B0604020202020204" pitchFamily="34" charset="0"/>
              </a:rPr>
              <a:t>: http://www.comiccompany.co.uk/?category=2&amp;collection=134&amp;code=532</a:t>
            </a:r>
            <a:r>
              <a:rPr lang="en-GB" sz="1200" dirty="0">
                <a:latin typeface="Arial" panose="020B0604020202020204" pitchFamily="34" charset="0"/>
                <a:cs typeface="Arial" panose="020B0604020202020204" pitchFamily="34" charset="0"/>
              </a:rPr>
              <a:t>. (Accessed 8fed o Fai).</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Kelley, J. (2018). “</a:t>
            </a:r>
            <a:r>
              <a:rPr lang="en-GB" sz="1200" i="1" dirty="0">
                <a:latin typeface="Arial" panose="020B0604020202020204" pitchFamily="34" charset="0"/>
                <a:cs typeface="Arial" panose="020B0604020202020204" pitchFamily="34" charset="0"/>
              </a:rPr>
              <a:t>The importance of healthy eating in children”. </a:t>
            </a:r>
            <a:r>
              <a:rPr lang="en-GB" sz="1200" dirty="0">
                <a:latin typeface="Arial" panose="020B0604020202020204" pitchFamily="34" charset="0"/>
                <a:cs typeface="Arial" panose="020B0604020202020204" pitchFamily="34" charset="0"/>
              </a:rPr>
              <a:t>Available at: </a:t>
            </a:r>
            <a:r>
              <a:rPr lang="en-GB" sz="1200" dirty="0">
                <a:solidFill>
                  <a:srgbClr val="00B0F0"/>
                </a:solidFill>
                <a:latin typeface="Arial" panose="020B0604020202020204" pitchFamily="34" charset="0"/>
                <a:cs typeface="Arial" panose="020B0604020202020204" pitchFamily="34" charset="0"/>
              </a:rPr>
              <a:t>https://healthfully.com/the-importance-of-healthy-eating-in-children-4105481.html</a:t>
            </a:r>
            <a:r>
              <a:rPr lang="en-GB" sz="1200" dirty="0">
                <a:latin typeface="Arial" panose="020B0604020202020204" pitchFamily="34" charset="0"/>
                <a:cs typeface="Arial" panose="020B0604020202020204" pitchFamily="34" charset="0"/>
              </a:rPr>
              <a:t>. ( Accessed 8fed o Fai).</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NHS.  (2018). “</a:t>
            </a:r>
            <a:r>
              <a:rPr lang="en-GB" sz="1200" i="1" dirty="0">
                <a:latin typeface="Arial" panose="020B0604020202020204" pitchFamily="34" charset="0"/>
                <a:cs typeface="Arial" panose="020B0604020202020204" pitchFamily="34" charset="0"/>
              </a:rPr>
              <a:t>Why play is important</a:t>
            </a:r>
            <a:r>
              <a:rPr lang="en-GB" sz="1200" dirty="0">
                <a:latin typeface="Arial" panose="020B0604020202020204" pitchFamily="34" charset="0"/>
                <a:cs typeface="Arial" panose="020B0604020202020204" pitchFamily="34" charset="0"/>
              </a:rPr>
              <a:t>?”. Available at: </a:t>
            </a:r>
            <a:r>
              <a:rPr lang="en-GB" sz="1200" dirty="0">
                <a:solidFill>
                  <a:srgbClr val="00B0F0"/>
                </a:solidFill>
                <a:latin typeface="Arial" panose="020B0604020202020204" pitchFamily="34" charset="0"/>
                <a:cs typeface="Arial" panose="020B0604020202020204" pitchFamily="34" charset="0"/>
              </a:rPr>
              <a:t>https://www.nhs.uk/conditions/pregnancy-and-baby/why-play-is-important/. </a:t>
            </a:r>
            <a:r>
              <a:rPr lang="en-GB" sz="1200" dirty="0">
                <a:latin typeface="Arial" panose="020B0604020202020204" pitchFamily="34" charset="0"/>
                <a:cs typeface="Arial" panose="020B0604020202020204" pitchFamily="34" charset="0"/>
              </a:rPr>
              <a:t>(Accessed 8fed o Fai). </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Reddy, C. (2017). “</a:t>
            </a:r>
            <a:r>
              <a:rPr lang="en-GB" sz="1200" i="1" dirty="0">
                <a:latin typeface="Arial" panose="020B0604020202020204" pitchFamily="34" charset="0"/>
                <a:cs typeface="Arial" panose="020B0604020202020204" pitchFamily="34" charset="0"/>
              </a:rPr>
              <a:t>Why Education is important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https://content.wisestep.com/education-important-top-reasons/</a:t>
            </a:r>
            <a:r>
              <a:rPr lang="en-GB" sz="1200" dirty="0">
                <a:latin typeface="Arial" panose="020B0604020202020204" pitchFamily="34" charset="0"/>
                <a:cs typeface="Arial" panose="020B0604020202020204" pitchFamily="34" charset="0"/>
              </a:rPr>
              <a:t>. (Accessed 7fed o Fai). </a:t>
            </a:r>
          </a:p>
          <a:p>
            <a:pPr algn="just"/>
            <a:endParaRPr lang="en-GB" sz="1200" dirty="0"/>
          </a:p>
          <a:p>
            <a:pPr algn="just"/>
            <a:endParaRPr lang="en-GB" sz="1200" dirty="0"/>
          </a:p>
          <a:p>
            <a:pPr algn="just"/>
            <a:endParaRPr lang="en-GB" sz="1200" dirty="0"/>
          </a:p>
        </p:txBody>
      </p:sp>
    </p:spTree>
    <p:extLst>
      <p:ext uri="{BB962C8B-B14F-4D97-AF65-F5344CB8AC3E}">
        <p14:creationId xmlns:p14="http://schemas.microsoft.com/office/powerpoint/2010/main" val="956075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DA95C8-74FC-4A4E-8A43-354B3E1C608A}"/>
              </a:ext>
            </a:extLst>
          </p:cNvPr>
          <p:cNvSpPr txBox="1"/>
          <p:nvPr/>
        </p:nvSpPr>
        <p:spPr>
          <a:xfrm>
            <a:off x="980660" y="569843"/>
            <a:ext cx="9678989" cy="5262979"/>
          </a:xfrm>
          <a:prstGeom prst="rect">
            <a:avLst/>
          </a:prstGeom>
          <a:noFill/>
        </p:spPr>
        <p:txBody>
          <a:bodyPr wrap="square" rtlCol="0">
            <a:spAutoFit/>
          </a:bodyPr>
          <a:lstStyle/>
          <a:p>
            <a:r>
              <a:rPr lang="en-GB" sz="1200" b="1" u="sng" dirty="0" err="1">
                <a:latin typeface="Arial" panose="020B0604020202020204" pitchFamily="34" charset="0"/>
                <a:cs typeface="Arial" panose="020B0604020202020204" pitchFamily="34" charset="0"/>
              </a:rPr>
              <a:t>Rhestr</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Cyfernodi</a:t>
            </a:r>
            <a:r>
              <a:rPr lang="en-GB" sz="1200" b="1" u="sng" dirty="0">
                <a:latin typeface="Arial" panose="020B0604020202020204" pitchFamily="34" charset="0"/>
                <a:cs typeface="Arial" panose="020B0604020202020204" pitchFamily="34" charset="0"/>
              </a:rPr>
              <a:t> </a:t>
            </a:r>
            <a:r>
              <a:rPr lang="en-GB" sz="1200" b="1" u="sng" dirty="0" err="1">
                <a:latin typeface="Arial" panose="020B0604020202020204" pitchFamily="34" charset="0"/>
                <a:cs typeface="Arial" panose="020B0604020202020204" pitchFamily="34" charset="0"/>
              </a:rPr>
              <a:t>Cyflwyniad</a:t>
            </a:r>
            <a:r>
              <a:rPr lang="en-GB" sz="1200" b="1" u="sng" dirty="0">
                <a:latin typeface="Arial" panose="020B0604020202020204" pitchFamily="34" charset="0"/>
                <a:cs typeface="Arial" panose="020B0604020202020204" pitchFamily="34" charset="0"/>
              </a:rPr>
              <a:t>:</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Comisiynydd Cymru. (2020). “</a:t>
            </a:r>
            <a:r>
              <a:rPr lang="en-GB" sz="1200" i="1" dirty="0" err="1">
                <a:latin typeface="Arial" panose="020B0604020202020204" pitchFamily="34" charset="0"/>
                <a:cs typeface="Arial" panose="020B0604020202020204" pitchFamily="34" charset="0"/>
              </a:rPr>
              <a:t>Hawliau</a:t>
            </a:r>
            <a:r>
              <a:rPr lang="en-GB" sz="1200" i="1" dirty="0">
                <a:latin typeface="Arial" panose="020B0604020202020204" pitchFamily="34" charset="0"/>
                <a:cs typeface="Arial" panose="020B0604020202020204" pitchFamily="34" charset="0"/>
              </a:rPr>
              <a:t> plant</a:t>
            </a:r>
            <a:r>
              <a:rPr lang="en-GB" sz="1200" dirty="0">
                <a:latin typeface="Arial" panose="020B0604020202020204" pitchFamily="34" charset="0"/>
                <a:cs typeface="Arial" panose="020B0604020202020204" pitchFamily="34" charset="0"/>
              </a:rPr>
              <a:t>”. Available at</a:t>
            </a:r>
            <a:r>
              <a:rPr lang="en-GB" sz="1200" dirty="0">
                <a:solidFill>
                  <a:srgbClr val="00B0F0"/>
                </a:solidFill>
                <a:latin typeface="Arial" panose="020B0604020202020204" pitchFamily="34" charset="0"/>
                <a:cs typeface="Arial" panose="020B0604020202020204" pitchFamily="34" charset="0"/>
              </a:rPr>
              <a:t>: https://www.complantcymru.org.uk/ccuhp-hawliau-plant/adrodd-ar-ccuhp/. </a:t>
            </a:r>
            <a:r>
              <a:rPr lang="en-GB" sz="1200" dirty="0">
                <a:latin typeface="Arial" panose="020B0604020202020204" pitchFamily="34" charset="0"/>
                <a:cs typeface="Arial" panose="020B0604020202020204" pitchFamily="34" charset="0"/>
              </a:rPr>
              <a:t>(Accessed 12fed o Fai).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Kelly. (2016). “</a:t>
            </a:r>
            <a:r>
              <a:rPr lang="en-GB" sz="1200" i="1" dirty="0">
                <a:latin typeface="Arial" panose="020B0604020202020204" pitchFamily="34" charset="0"/>
                <a:cs typeface="Arial" panose="020B0604020202020204" pitchFamily="34" charset="0"/>
              </a:rPr>
              <a:t>Observing</a:t>
            </a:r>
            <a:r>
              <a:rPr lang="en-GB" sz="1200" dirty="0">
                <a:latin typeface="Arial" panose="020B0604020202020204" pitchFamily="34" charset="0"/>
                <a:cs typeface="Arial" panose="020B0604020202020204" pitchFamily="34" charset="0"/>
              </a:rPr>
              <a:t>”. Available at:  </a:t>
            </a:r>
            <a:r>
              <a:rPr lang="en-GB" sz="1200" u="sng" dirty="0">
                <a:solidFill>
                  <a:srgbClr val="00B0F0"/>
                </a:solidFill>
                <a:latin typeface="Arial" panose="020B0604020202020204" pitchFamily="34" charset="0"/>
                <a:cs typeface="Arial" panose="020B0604020202020204" pitchFamily="34" charset="0"/>
                <a:hlinkClick r:id="rId2"/>
              </a:rPr>
              <a:t>http://www.earlyyearscareers.com/eyc/latest-news/observing-childrens-play/</a:t>
            </a:r>
            <a:r>
              <a:rPr lang="en-GB" sz="1200" u="sng" dirty="0">
                <a:solidFill>
                  <a:srgbClr val="00B0F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9fed o Fai).</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Kelly. (2016). “</a:t>
            </a:r>
            <a:r>
              <a:rPr lang="en-GB" sz="1200" i="1" dirty="0">
                <a:latin typeface="Arial" panose="020B0604020202020204" pitchFamily="34" charset="0"/>
                <a:cs typeface="Arial" panose="020B0604020202020204" pitchFamily="34" charset="0"/>
              </a:rPr>
              <a:t>Helping children settling into nursery</a:t>
            </a:r>
            <a:r>
              <a:rPr lang="en-GB" sz="1200" dirty="0">
                <a:latin typeface="Arial" panose="020B0604020202020204" pitchFamily="34" charset="0"/>
                <a:cs typeface="Arial" panose="020B0604020202020204" pitchFamily="34" charset="0"/>
              </a:rPr>
              <a:t>”. Available at: </a:t>
            </a:r>
            <a:r>
              <a:rPr lang="en-GB" sz="1200" dirty="0">
                <a:solidFill>
                  <a:srgbClr val="00B0F0"/>
                </a:solidFill>
                <a:latin typeface="Arial" panose="020B0604020202020204" pitchFamily="34" charset="0"/>
                <a:cs typeface="Arial" panose="020B0604020202020204" pitchFamily="34" charset="0"/>
              </a:rPr>
              <a:t>https://www.earlyyearscareers.com/eyc/latest-news/helping-children-to-settle-into-nursery/.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Acceseed</a:t>
            </a:r>
            <a:r>
              <a:rPr lang="en-GB" sz="1200" dirty="0">
                <a:latin typeface="Arial" panose="020B0604020202020204" pitchFamily="34" charset="0"/>
                <a:cs typeface="Arial" panose="020B0604020202020204" pitchFamily="34" charset="0"/>
              </a:rPr>
              <a:t> 12fed o Fai).</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Kelly. (2016). “</a:t>
            </a:r>
            <a:r>
              <a:rPr lang="en-GB" sz="1200" i="1" dirty="0">
                <a:latin typeface="Arial" panose="020B0604020202020204" pitchFamily="34" charset="0"/>
                <a:cs typeface="Arial" panose="020B0604020202020204" pitchFamily="34" charset="0"/>
              </a:rPr>
              <a:t>Why parent partnerships are so important</a:t>
            </a:r>
            <a:r>
              <a:rPr lang="en-GB" sz="1200" dirty="0">
                <a:latin typeface="Arial" panose="020B0604020202020204" pitchFamily="34" charset="0"/>
                <a:cs typeface="Arial" panose="020B0604020202020204" pitchFamily="34" charset="0"/>
              </a:rPr>
              <a:t>”. Available at: </a:t>
            </a:r>
            <a:r>
              <a:rPr lang="en-GB" sz="1200" dirty="0">
                <a:solidFill>
                  <a:srgbClr val="00B0F0"/>
                </a:solidFill>
                <a:latin typeface="Arial" panose="020B0604020202020204" pitchFamily="34" charset="0"/>
                <a:cs typeface="Arial" panose="020B0604020202020204" pitchFamily="34" charset="0"/>
              </a:rPr>
              <a:t>http://www.earlyyearscareers.com/eyc/early-years-practice/parent-partnerships-important/. </a:t>
            </a:r>
            <a:r>
              <a:rPr lang="en-GB" sz="1200" dirty="0">
                <a:latin typeface="Arial" panose="020B0604020202020204" pitchFamily="34" charset="0"/>
                <a:cs typeface="Arial" panose="020B0604020202020204" pitchFamily="34" charset="0"/>
              </a:rPr>
              <a:t>(Accessed 12fed o Fai).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Rizzo, D. (2013). “</a:t>
            </a:r>
            <a:r>
              <a:rPr lang="en-GB" sz="1200" i="1" dirty="0">
                <a:latin typeface="Arial" panose="020B0604020202020204" pitchFamily="34" charset="0"/>
                <a:cs typeface="Arial" panose="020B0604020202020204" pitchFamily="34" charset="0"/>
              </a:rPr>
              <a:t>6 things you never knew about the post-it note</a:t>
            </a:r>
            <a:r>
              <a:rPr lang="en-GB" sz="1200" dirty="0">
                <a:latin typeface="Arial" panose="020B0604020202020204" pitchFamily="34" charset="0"/>
                <a:cs typeface="Arial" panose="020B0604020202020204" pitchFamily="34" charset="0"/>
              </a:rPr>
              <a:t>”. Available at: </a:t>
            </a:r>
            <a:r>
              <a:rPr lang="en-GB" sz="1200" dirty="0">
                <a:solidFill>
                  <a:srgbClr val="00B0F0"/>
                </a:solidFill>
                <a:latin typeface="Arial" panose="020B0604020202020204" pitchFamily="34" charset="0"/>
                <a:cs typeface="Arial" panose="020B0604020202020204" pitchFamily="34" charset="0"/>
              </a:rPr>
              <a:t>https://listproducer.com/2013/10/6-things-never-knew-post-note/</a:t>
            </a:r>
            <a:r>
              <a:rPr lang="en-GB" sz="1200" dirty="0">
                <a:latin typeface="Arial" panose="020B0604020202020204" pitchFamily="34" charset="0"/>
                <a:cs typeface="Arial" panose="020B0604020202020204" pitchFamily="34" charset="0"/>
              </a:rPr>
              <a:t>. (Accessed 12fed o Fai).</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b="1" u="sng" dirty="0">
                <a:latin typeface="Arial" panose="020B0604020202020204" pitchFamily="34" charset="0"/>
                <a:cs typeface="Arial" panose="020B0604020202020204" pitchFamily="34" charset="0"/>
              </a:rPr>
              <a:t> </a:t>
            </a:r>
          </a:p>
          <a:p>
            <a:endParaRPr lang="en-GB" sz="1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4239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11662</TotalTime>
  <Words>1811</Words>
  <Application>Microsoft Office PowerPoint</Application>
  <PresentationFormat>Widescreen</PresentationFormat>
  <Paragraphs>52</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Saskia</dc:creator>
  <cp:lastModifiedBy>Saskia</cp:lastModifiedBy>
  <cp:revision>41</cp:revision>
  <dcterms:created xsi:type="dcterms:W3CDTF">2020-05-06T16:04:54Z</dcterms:created>
  <dcterms:modified xsi:type="dcterms:W3CDTF">2020-05-14T18:26:59Z</dcterms:modified>
</cp:coreProperties>
</file>