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tags/tag9.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10.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11.xml" ContentType="application/vnd.openxmlformats-officedocument.presentationml.tags+xml"/>
  <Override PartName="/ppt/notesSlides/notesSlide26.xml" ContentType="application/vnd.openxmlformats-officedocument.presentationml.notesSlide+xml"/>
  <Override PartName="/ppt/tags/tag12.xml" ContentType="application/vnd.openxmlformats-officedocument.presentationml.tags+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3"/>
  </p:notesMasterIdLst>
  <p:sldIdLst>
    <p:sldId id="292" r:id="rId9"/>
    <p:sldId id="294" r:id="rId10"/>
    <p:sldId id="461" r:id="rId11"/>
    <p:sldId id="400" r:id="rId12"/>
    <p:sldId id="462" r:id="rId13"/>
    <p:sldId id="464" r:id="rId14"/>
    <p:sldId id="465" r:id="rId15"/>
    <p:sldId id="438" r:id="rId16"/>
    <p:sldId id="801" r:id="rId17"/>
    <p:sldId id="466" r:id="rId18"/>
    <p:sldId id="802" r:id="rId19"/>
    <p:sldId id="467" r:id="rId20"/>
    <p:sldId id="468" r:id="rId21"/>
    <p:sldId id="469" r:id="rId22"/>
    <p:sldId id="275" r:id="rId23"/>
    <p:sldId id="1080" r:id="rId24"/>
    <p:sldId id="441" r:id="rId25"/>
    <p:sldId id="280" r:id="rId26"/>
    <p:sldId id="282" r:id="rId27"/>
    <p:sldId id="1086" r:id="rId28"/>
    <p:sldId id="1087" r:id="rId29"/>
    <p:sldId id="283" r:id="rId30"/>
    <p:sldId id="1088" r:id="rId31"/>
    <p:sldId id="1089" r:id="rId32"/>
    <p:sldId id="284" r:id="rId33"/>
    <p:sldId id="1090" r:id="rId34"/>
    <p:sldId id="1091" r:id="rId35"/>
    <p:sldId id="1092" r:id="rId36"/>
    <p:sldId id="1093" r:id="rId37"/>
    <p:sldId id="470" r:id="rId38"/>
    <p:sldId id="471" r:id="rId39"/>
    <p:sldId id="1094" r:id="rId40"/>
    <p:sldId id="1095" r:id="rId41"/>
    <p:sldId id="1096"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CA47C6-65DC-4B6F-9540-3B3CD5BE1E51}" v="9" dt="2026-02-08T14:22:16.4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652" autoAdjust="0"/>
    <p:restoredTop sz="86741" autoAdjust="0"/>
  </p:normalViewPr>
  <p:slideViewPr>
    <p:cSldViewPr snapToGrid="0">
      <p:cViewPr varScale="1">
        <p:scale>
          <a:sx n="96" d="100"/>
          <a:sy n="96" d="100"/>
        </p:scale>
        <p:origin x="94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microsoft.com/office/2015/10/relationships/revisionInfo" Target="revisionInfo.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theme" Target="theme/theme1.xml"/><Relationship Id="rId20" Type="http://schemas.openxmlformats.org/officeDocument/2006/relationships/slide" Target="slides/slide12.xml"/><Relationship Id="rId41" Type="http://schemas.openxmlformats.org/officeDocument/2006/relationships/slide" Target="slides/slide33.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BBAD60DF-75FC-47FB-864F-62F5392E6509}"/>
    <pc:docChg chg="undo custSel addSld delSld modSld sldOrd">
      <pc:chgData name="Munyaradzi Nicholas Murira" userId="6ab3fae5-94bd-47ef-9f25-6c1f645127cf" providerId="ADAL" clId="{BBAD60DF-75FC-47FB-864F-62F5392E6509}" dt="2026-02-08T14:22:16.406" v="168"/>
      <pc:docMkLst>
        <pc:docMk/>
      </pc:docMkLst>
      <pc:sldChg chg="addSp delSp modSp add mod">
        <pc:chgData name="Munyaradzi Nicholas Murira" userId="6ab3fae5-94bd-47ef-9f25-6c1f645127cf" providerId="ADAL" clId="{BBAD60DF-75FC-47FB-864F-62F5392E6509}" dt="2026-02-08T12:14:00.707" v="31" actId="113"/>
        <pc:sldMkLst>
          <pc:docMk/>
          <pc:sldMk cId="0" sldId="275"/>
        </pc:sldMkLst>
        <pc:spChg chg="del mod">
          <ac:chgData name="Munyaradzi Nicholas Murira" userId="6ab3fae5-94bd-47ef-9f25-6c1f645127cf" providerId="ADAL" clId="{BBAD60DF-75FC-47FB-864F-62F5392E6509}" dt="2026-02-08T12:12:47.078" v="25" actId="478"/>
          <ac:spMkLst>
            <pc:docMk/>
            <pc:sldMk cId="0" sldId="275"/>
            <ac:spMk id="2" creationId="{00000000-0000-0000-0000-000000000000}"/>
          </ac:spMkLst>
        </pc:spChg>
        <pc:spChg chg="mod">
          <ac:chgData name="Munyaradzi Nicholas Murira" userId="6ab3fae5-94bd-47ef-9f25-6c1f645127cf" providerId="ADAL" clId="{BBAD60DF-75FC-47FB-864F-62F5392E6509}" dt="2026-02-08T12:14:00.707" v="31" actId="113"/>
          <ac:spMkLst>
            <pc:docMk/>
            <pc:sldMk cId="0" sldId="275"/>
            <ac:spMk id="4" creationId="{3BD1A4EE-8520-91D7-5022-E45E7E6B63FE}"/>
          </ac:spMkLst>
        </pc:spChg>
        <pc:spChg chg="add del mod">
          <ac:chgData name="Munyaradzi Nicholas Murira" userId="6ab3fae5-94bd-47ef-9f25-6c1f645127cf" providerId="ADAL" clId="{BBAD60DF-75FC-47FB-864F-62F5392E6509}" dt="2026-02-08T12:13:34.064" v="27" actId="478"/>
          <ac:spMkLst>
            <pc:docMk/>
            <pc:sldMk cId="0" sldId="275"/>
            <ac:spMk id="7" creationId="{0E47D58D-98F1-2FE7-E0C0-87AC03B83E89}"/>
          </ac:spMkLst>
        </pc:spChg>
        <pc:spChg chg="mod">
          <ac:chgData name="Munyaradzi Nicholas Murira" userId="6ab3fae5-94bd-47ef-9f25-6c1f645127cf" providerId="ADAL" clId="{BBAD60DF-75FC-47FB-864F-62F5392E6509}" dt="2026-02-08T12:12:37.033" v="21"/>
          <ac:spMkLst>
            <pc:docMk/>
            <pc:sldMk cId="0" sldId="275"/>
            <ac:spMk id="25" creationId="{00000000-0000-0000-0000-000000000000}"/>
          </ac:spMkLst>
        </pc:spChg>
      </pc:sldChg>
      <pc:sldChg chg="modSp add">
        <pc:chgData name="Munyaradzi Nicholas Murira" userId="6ab3fae5-94bd-47ef-9f25-6c1f645127cf" providerId="ADAL" clId="{BBAD60DF-75FC-47FB-864F-62F5392E6509}" dt="2026-02-08T12:23:53.219" v="33"/>
        <pc:sldMkLst>
          <pc:docMk/>
          <pc:sldMk cId="0" sldId="280"/>
        </pc:sldMkLst>
        <pc:spChg chg="mod">
          <ac:chgData name="Munyaradzi Nicholas Murira" userId="6ab3fae5-94bd-47ef-9f25-6c1f645127cf" providerId="ADAL" clId="{BBAD60DF-75FC-47FB-864F-62F5392E6509}" dt="2026-02-08T12:23:53.219" v="33"/>
          <ac:spMkLst>
            <pc:docMk/>
            <pc:sldMk cId="0" sldId="280"/>
            <ac:spMk id="25" creationId="{00000000-0000-0000-0000-000000000000}"/>
          </ac:spMkLst>
        </pc:spChg>
      </pc:sldChg>
      <pc:sldChg chg="modSp add mod">
        <pc:chgData name="Munyaradzi Nicholas Murira" userId="6ab3fae5-94bd-47ef-9f25-6c1f645127cf" providerId="ADAL" clId="{BBAD60DF-75FC-47FB-864F-62F5392E6509}" dt="2026-02-08T12:26:18.349" v="35" actId="27636"/>
        <pc:sldMkLst>
          <pc:docMk/>
          <pc:sldMk cId="0" sldId="282"/>
        </pc:sldMkLst>
        <pc:spChg chg="mod">
          <ac:chgData name="Munyaradzi Nicholas Murira" userId="6ab3fae5-94bd-47ef-9f25-6c1f645127cf" providerId="ADAL" clId="{BBAD60DF-75FC-47FB-864F-62F5392E6509}" dt="2026-02-08T12:26:18.349" v="35" actId="27636"/>
          <ac:spMkLst>
            <pc:docMk/>
            <pc:sldMk cId="0" sldId="282"/>
            <ac:spMk id="2" creationId="{00000000-0000-0000-0000-000000000000}"/>
          </ac:spMkLst>
        </pc:spChg>
        <pc:spChg chg="mod">
          <ac:chgData name="Munyaradzi Nicholas Murira" userId="6ab3fae5-94bd-47ef-9f25-6c1f645127cf" providerId="ADAL" clId="{BBAD60DF-75FC-47FB-864F-62F5392E6509}" dt="2026-02-08T12:26:18.280" v="34"/>
          <ac:spMkLst>
            <pc:docMk/>
            <pc:sldMk cId="0" sldId="282"/>
            <ac:spMk id="25" creationId="{00000000-0000-0000-0000-000000000000}"/>
          </ac:spMkLst>
        </pc:spChg>
      </pc:sldChg>
      <pc:sldChg chg="modSp add mod">
        <pc:chgData name="Munyaradzi Nicholas Murira" userId="6ab3fae5-94bd-47ef-9f25-6c1f645127cf" providerId="ADAL" clId="{BBAD60DF-75FC-47FB-864F-62F5392E6509}" dt="2026-02-08T12:26:18.381" v="38" actId="27636"/>
        <pc:sldMkLst>
          <pc:docMk/>
          <pc:sldMk cId="0" sldId="283"/>
        </pc:sldMkLst>
        <pc:spChg chg="mod">
          <ac:chgData name="Munyaradzi Nicholas Murira" userId="6ab3fae5-94bd-47ef-9f25-6c1f645127cf" providerId="ADAL" clId="{BBAD60DF-75FC-47FB-864F-62F5392E6509}" dt="2026-02-08T12:26:18.381" v="38" actId="27636"/>
          <ac:spMkLst>
            <pc:docMk/>
            <pc:sldMk cId="0" sldId="283"/>
            <ac:spMk id="2" creationId="{00000000-0000-0000-0000-000000000000}"/>
          </ac:spMkLst>
        </pc:spChg>
        <pc:spChg chg="mod">
          <ac:chgData name="Munyaradzi Nicholas Murira" userId="6ab3fae5-94bd-47ef-9f25-6c1f645127cf" providerId="ADAL" clId="{BBAD60DF-75FC-47FB-864F-62F5392E6509}" dt="2026-02-08T12:26:18.280" v="34"/>
          <ac:spMkLst>
            <pc:docMk/>
            <pc:sldMk cId="0" sldId="283"/>
            <ac:spMk id="25" creationId="{00000000-0000-0000-0000-000000000000}"/>
          </ac:spMkLst>
        </pc:spChg>
      </pc:sldChg>
      <pc:sldChg chg="modSp add mod">
        <pc:chgData name="Munyaradzi Nicholas Murira" userId="6ab3fae5-94bd-47ef-9f25-6c1f645127cf" providerId="ADAL" clId="{BBAD60DF-75FC-47FB-864F-62F5392E6509}" dt="2026-02-08T12:26:18.390" v="42" actId="27636"/>
        <pc:sldMkLst>
          <pc:docMk/>
          <pc:sldMk cId="0" sldId="284"/>
        </pc:sldMkLst>
        <pc:spChg chg="mod">
          <ac:chgData name="Munyaradzi Nicholas Murira" userId="6ab3fae5-94bd-47ef-9f25-6c1f645127cf" providerId="ADAL" clId="{BBAD60DF-75FC-47FB-864F-62F5392E6509}" dt="2026-02-08T12:26:18.390" v="42" actId="27636"/>
          <ac:spMkLst>
            <pc:docMk/>
            <pc:sldMk cId="0" sldId="284"/>
            <ac:spMk id="2" creationId="{00000000-0000-0000-0000-000000000000}"/>
          </ac:spMkLst>
        </pc:spChg>
        <pc:spChg chg="mod">
          <ac:chgData name="Munyaradzi Nicholas Murira" userId="6ab3fae5-94bd-47ef-9f25-6c1f645127cf" providerId="ADAL" clId="{BBAD60DF-75FC-47FB-864F-62F5392E6509}" dt="2026-02-08T12:26:18.390" v="41" actId="27636"/>
          <ac:spMkLst>
            <pc:docMk/>
            <pc:sldMk cId="0" sldId="284"/>
            <ac:spMk id="3" creationId="{00000000-0000-0000-0000-000000000000}"/>
          </ac:spMkLst>
        </pc:spChg>
        <pc:spChg chg="mod">
          <ac:chgData name="Munyaradzi Nicholas Murira" userId="6ab3fae5-94bd-47ef-9f25-6c1f645127cf" providerId="ADAL" clId="{BBAD60DF-75FC-47FB-864F-62F5392E6509}" dt="2026-02-08T12:26:18.280" v="34"/>
          <ac:spMkLst>
            <pc:docMk/>
            <pc:sldMk cId="0" sldId="284"/>
            <ac:spMk id="25" creationId="{00000000-0000-0000-0000-000000000000}"/>
          </ac:spMkLst>
        </pc:spChg>
      </pc:sldChg>
      <pc:sldChg chg="modSp mod">
        <pc:chgData name="Munyaradzi Nicholas Murira" userId="6ab3fae5-94bd-47ef-9f25-6c1f645127cf" providerId="ADAL" clId="{BBAD60DF-75FC-47FB-864F-62F5392E6509}" dt="2026-02-08T12:37:12.502" v="148" actId="6549"/>
        <pc:sldMkLst>
          <pc:docMk/>
          <pc:sldMk cId="3013047521" sldId="461"/>
        </pc:sldMkLst>
        <pc:spChg chg="mod">
          <ac:chgData name="Munyaradzi Nicholas Murira" userId="6ab3fae5-94bd-47ef-9f25-6c1f645127cf" providerId="ADAL" clId="{BBAD60DF-75FC-47FB-864F-62F5392E6509}" dt="2026-02-08T12:37:03.583" v="147" actId="20577"/>
          <ac:spMkLst>
            <pc:docMk/>
            <pc:sldMk cId="3013047521" sldId="461"/>
            <ac:spMk id="2" creationId="{00000000-0000-0000-0000-000000000000}"/>
          </ac:spMkLst>
        </pc:spChg>
        <pc:spChg chg="mod">
          <ac:chgData name="Munyaradzi Nicholas Murira" userId="6ab3fae5-94bd-47ef-9f25-6c1f645127cf" providerId="ADAL" clId="{BBAD60DF-75FC-47FB-864F-62F5392E6509}" dt="2026-02-08T12:34:46.041" v="58" actId="5793"/>
          <ac:spMkLst>
            <pc:docMk/>
            <pc:sldMk cId="3013047521" sldId="461"/>
            <ac:spMk id="3" creationId="{00000000-0000-0000-0000-000000000000}"/>
          </ac:spMkLst>
        </pc:spChg>
        <pc:spChg chg="mod">
          <ac:chgData name="Munyaradzi Nicholas Murira" userId="6ab3fae5-94bd-47ef-9f25-6c1f645127cf" providerId="ADAL" clId="{BBAD60DF-75FC-47FB-864F-62F5392E6509}" dt="2026-02-08T12:37:12.502" v="148" actId="6549"/>
          <ac:spMkLst>
            <pc:docMk/>
            <pc:sldMk cId="3013047521" sldId="461"/>
            <ac:spMk id="4" creationId="{00000000-0000-0000-0000-000000000000}"/>
          </ac:spMkLst>
        </pc:spChg>
      </pc:sldChg>
      <pc:sldChg chg="modSp mod">
        <pc:chgData name="Munyaradzi Nicholas Murira" userId="6ab3fae5-94bd-47ef-9f25-6c1f645127cf" providerId="ADAL" clId="{BBAD60DF-75FC-47FB-864F-62F5392E6509}" dt="2026-02-08T12:06:57.939" v="20" actId="6549"/>
        <pc:sldMkLst>
          <pc:docMk/>
          <pc:sldMk cId="3401226450" sldId="468"/>
        </pc:sldMkLst>
        <pc:spChg chg="mod">
          <ac:chgData name="Munyaradzi Nicholas Murira" userId="6ab3fae5-94bd-47ef-9f25-6c1f645127cf" providerId="ADAL" clId="{BBAD60DF-75FC-47FB-864F-62F5392E6509}" dt="2026-02-08T12:06:57.939" v="20" actId="6549"/>
          <ac:spMkLst>
            <pc:docMk/>
            <pc:sldMk cId="3401226450" sldId="468"/>
            <ac:spMk id="5" creationId="{70EF733A-51C9-4841-81B5-FF55AEB4CF5A}"/>
          </ac:spMkLst>
        </pc:spChg>
      </pc:sldChg>
      <pc:sldChg chg="del ord">
        <pc:chgData name="Munyaradzi Nicholas Murira" userId="6ab3fae5-94bd-47ef-9f25-6c1f645127cf" providerId="ADAL" clId="{BBAD60DF-75FC-47FB-864F-62F5392E6509}" dt="2026-02-08T12:30:48.143" v="50" actId="47"/>
        <pc:sldMkLst>
          <pc:docMk/>
          <pc:sldMk cId="3795487341" sldId="472"/>
        </pc:sldMkLst>
      </pc:sldChg>
      <pc:sldChg chg="modSp add mod ord">
        <pc:chgData name="Munyaradzi Nicholas Murira" userId="6ab3fae5-94bd-47ef-9f25-6c1f645127cf" providerId="ADAL" clId="{BBAD60DF-75FC-47FB-864F-62F5392E6509}" dt="2026-02-08T14:22:02.904" v="167"/>
        <pc:sldMkLst>
          <pc:docMk/>
          <pc:sldMk cId="4082645422" sldId="801"/>
        </pc:sldMkLst>
        <pc:spChg chg="mod">
          <ac:chgData name="Munyaradzi Nicholas Murira" userId="6ab3fae5-94bd-47ef-9f25-6c1f645127cf" providerId="ADAL" clId="{BBAD60DF-75FC-47FB-864F-62F5392E6509}" dt="2026-02-08T14:21:03.500" v="165" actId="20577"/>
          <ac:spMkLst>
            <pc:docMk/>
            <pc:sldMk cId="4082645422" sldId="801"/>
            <ac:spMk id="2" creationId="{00000000-0000-0000-0000-000000000000}"/>
          </ac:spMkLst>
        </pc:spChg>
      </pc:sldChg>
      <pc:sldChg chg="add">
        <pc:chgData name="Munyaradzi Nicholas Murira" userId="6ab3fae5-94bd-47ef-9f25-6c1f645127cf" providerId="ADAL" clId="{BBAD60DF-75FC-47FB-864F-62F5392E6509}" dt="2026-02-08T14:22:16.406" v="168"/>
        <pc:sldMkLst>
          <pc:docMk/>
          <pc:sldMk cId="4287917561" sldId="802"/>
        </pc:sldMkLst>
      </pc:sldChg>
      <pc:sldChg chg="modSp add mod">
        <pc:chgData name="Munyaradzi Nicholas Murira" userId="6ab3fae5-94bd-47ef-9f25-6c1f645127cf" providerId="ADAL" clId="{BBAD60DF-75FC-47FB-864F-62F5392E6509}" dt="2026-02-08T12:14:06.399" v="32" actId="1076"/>
        <pc:sldMkLst>
          <pc:docMk/>
          <pc:sldMk cId="3005069677" sldId="1080"/>
        </pc:sldMkLst>
        <pc:spChg chg="mod">
          <ac:chgData name="Munyaradzi Nicholas Murira" userId="6ab3fae5-94bd-47ef-9f25-6c1f645127cf" providerId="ADAL" clId="{BBAD60DF-75FC-47FB-864F-62F5392E6509}" dt="2026-02-08T12:12:37.124" v="23" actId="27636"/>
          <ac:spMkLst>
            <pc:docMk/>
            <pc:sldMk cId="3005069677" sldId="1080"/>
            <ac:spMk id="2" creationId="{00000000-0000-0000-0000-000000000000}"/>
          </ac:spMkLst>
        </pc:spChg>
        <pc:spChg chg="mod">
          <ac:chgData name="Munyaradzi Nicholas Murira" userId="6ab3fae5-94bd-47ef-9f25-6c1f645127cf" providerId="ADAL" clId="{BBAD60DF-75FC-47FB-864F-62F5392E6509}" dt="2026-02-08T12:14:06.399" v="32" actId="1076"/>
          <ac:spMkLst>
            <pc:docMk/>
            <pc:sldMk cId="3005069677" sldId="1080"/>
            <ac:spMk id="6" creationId="{F65D8CB3-AE70-5A71-48FC-DD2841873D5F}"/>
          </ac:spMkLst>
        </pc:spChg>
        <pc:spChg chg="mod">
          <ac:chgData name="Munyaradzi Nicholas Murira" userId="6ab3fae5-94bd-47ef-9f25-6c1f645127cf" providerId="ADAL" clId="{BBAD60DF-75FC-47FB-864F-62F5392E6509}" dt="2026-02-08T12:12:37.033" v="21"/>
          <ac:spMkLst>
            <pc:docMk/>
            <pc:sldMk cId="3005069677" sldId="1080"/>
            <ac:spMk id="25" creationId="{00000000-0000-0000-0000-000000000000}"/>
          </ac:spMkLst>
        </pc:spChg>
      </pc:sldChg>
      <pc:sldChg chg="modSp add mod">
        <pc:chgData name="Munyaradzi Nicholas Murira" userId="6ab3fae5-94bd-47ef-9f25-6c1f645127cf" providerId="ADAL" clId="{BBAD60DF-75FC-47FB-864F-62F5392E6509}" dt="2026-02-08T12:26:18.372" v="36" actId="27636"/>
        <pc:sldMkLst>
          <pc:docMk/>
          <pc:sldMk cId="2070236207" sldId="1086"/>
        </pc:sldMkLst>
        <pc:spChg chg="mod">
          <ac:chgData name="Munyaradzi Nicholas Murira" userId="6ab3fae5-94bd-47ef-9f25-6c1f645127cf" providerId="ADAL" clId="{BBAD60DF-75FC-47FB-864F-62F5392E6509}" dt="2026-02-08T12:26:18.372" v="36" actId="27636"/>
          <ac:spMkLst>
            <pc:docMk/>
            <pc:sldMk cId="2070236207" sldId="1086"/>
            <ac:spMk id="2" creationId="{00000000-0000-0000-0000-000000000000}"/>
          </ac:spMkLst>
        </pc:spChg>
        <pc:spChg chg="mod">
          <ac:chgData name="Munyaradzi Nicholas Murira" userId="6ab3fae5-94bd-47ef-9f25-6c1f645127cf" providerId="ADAL" clId="{BBAD60DF-75FC-47FB-864F-62F5392E6509}" dt="2026-02-08T12:26:18.280" v="34"/>
          <ac:spMkLst>
            <pc:docMk/>
            <pc:sldMk cId="2070236207" sldId="1086"/>
            <ac:spMk id="25" creationId="{00000000-0000-0000-0000-000000000000}"/>
          </ac:spMkLst>
        </pc:spChg>
      </pc:sldChg>
      <pc:sldChg chg="modSp add mod">
        <pc:chgData name="Munyaradzi Nicholas Murira" userId="6ab3fae5-94bd-47ef-9f25-6c1f645127cf" providerId="ADAL" clId="{BBAD60DF-75FC-47FB-864F-62F5392E6509}" dt="2026-02-08T12:26:18.378" v="37" actId="27636"/>
        <pc:sldMkLst>
          <pc:docMk/>
          <pc:sldMk cId="1144628830" sldId="1087"/>
        </pc:sldMkLst>
        <pc:spChg chg="mod">
          <ac:chgData name="Munyaradzi Nicholas Murira" userId="6ab3fae5-94bd-47ef-9f25-6c1f645127cf" providerId="ADAL" clId="{BBAD60DF-75FC-47FB-864F-62F5392E6509}" dt="2026-02-08T12:26:18.378" v="37" actId="27636"/>
          <ac:spMkLst>
            <pc:docMk/>
            <pc:sldMk cId="1144628830" sldId="1087"/>
            <ac:spMk id="2" creationId="{00000000-0000-0000-0000-000000000000}"/>
          </ac:spMkLst>
        </pc:spChg>
        <pc:spChg chg="mod">
          <ac:chgData name="Munyaradzi Nicholas Murira" userId="6ab3fae5-94bd-47ef-9f25-6c1f645127cf" providerId="ADAL" clId="{BBAD60DF-75FC-47FB-864F-62F5392E6509}" dt="2026-02-08T12:26:18.280" v="34"/>
          <ac:spMkLst>
            <pc:docMk/>
            <pc:sldMk cId="1144628830" sldId="1087"/>
            <ac:spMk id="25" creationId="{00000000-0000-0000-0000-000000000000}"/>
          </ac:spMkLst>
        </pc:spChg>
      </pc:sldChg>
      <pc:sldChg chg="modSp add mod">
        <pc:chgData name="Munyaradzi Nicholas Murira" userId="6ab3fae5-94bd-47ef-9f25-6c1f645127cf" providerId="ADAL" clId="{BBAD60DF-75FC-47FB-864F-62F5392E6509}" dt="2026-02-08T12:26:18.384" v="39" actId="27636"/>
        <pc:sldMkLst>
          <pc:docMk/>
          <pc:sldMk cId="2052094105" sldId="1088"/>
        </pc:sldMkLst>
        <pc:spChg chg="mod">
          <ac:chgData name="Munyaradzi Nicholas Murira" userId="6ab3fae5-94bd-47ef-9f25-6c1f645127cf" providerId="ADAL" clId="{BBAD60DF-75FC-47FB-864F-62F5392E6509}" dt="2026-02-08T12:26:18.384" v="39" actId="27636"/>
          <ac:spMkLst>
            <pc:docMk/>
            <pc:sldMk cId="2052094105" sldId="1088"/>
            <ac:spMk id="2" creationId="{00000000-0000-0000-0000-000000000000}"/>
          </ac:spMkLst>
        </pc:spChg>
        <pc:spChg chg="mod">
          <ac:chgData name="Munyaradzi Nicholas Murira" userId="6ab3fae5-94bd-47ef-9f25-6c1f645127cf" providerId="ADAL" clId="{BBAD60DF-75FC-47FB-864F-62F5392E6509}" dt="2026-02-08T12:26:18.280" v="34"/>
          <ac:spMkLst>
            <pc:docMk/>
            <pc:sldMk cId="2052094105" sldId="1088"/>
            <ac:spMk id="25" creationId="{00000000-0000-0000-0000-000000000000}"/>
          </ac:spMkLst>
        </pc:spChg>
      </pc:sldChg>
      <pc:sldChg chg="modSp add mod">
        <pc:chgData name="Munyaradzi Nicholas Murira" userId="6ab3fae5-94bd-47ef-9f25-6c1f645127cf" providerId="ADAL" clId="{BBAD60DF-75FC-47FB-864F-62F5392E6509}" dt="2026-02-08T12:26:18.387" v="40" actId="27636"/>
        <pc:sldMkLst>
          <pc:docMk/>
          <pc:sldMk cId="107386568" sldId="1089"/>
        </pc:sldMkLst>
        <pc:spChg chg="mod">
          <ac:chgData name="Munyaradzi Nicholas Murira" userId="6ab3fae5-94bd-47ef-9f25-6c1f645127cf" providerId="ADAL" clId="{BBAD60DF-75FC-47FB-864F-62F5392E6509}" dt="2026-02-08T12:26:18.387" v="40" actId="27636"/>
          <ac:spMkLst>
            <pc:docMk/>
            <pc:sldMk cId="107386568" sldId="1089"/>
            <ac:spMk id="2" creationId="{00000000-0000-0000-0000-000000000000}"/>
          </ac:spMkLst>
        </pc:spChg>
        <pc:spChg chg="mod">
          <ac:chgData name="Munyaradzi Nicholas Murira" userId="6ab3fae5-94bd-47ef-9f25-6c1f645127cf" providerId="ADAL" clId="{BBAD60DF-75FC-47FB-864F-62F5392E6509}" dt="2026-02-08T12:26:18.280" v="34"/>
          <ac:spMkLst>
            <pc:docMk/>
            <pc:sldMk cId="107386568" sldId="1089"/>
            <ac:spMk id="25" creationId="{00000000-0000-0000-0000-000000000000}"/>
          </ac:spMkLst>
        </pc:spChg>
      </pc:sldChg>
      <pc:sldChg chg="modSp add mod">
        <pc:chgData name="Munyaradzi Nicholas Murira" userId="6ab3fae5-94bd-47ef-9f25-6c1f645127cf" providerId="ADAL" clId="{BBAD60DF-75FC-47FB-864F-62F5392E6509}" dt="2026-02-08T12:26:18.394" v="43" actId="27636"/>
        <pc:sldMkLst>
          <pc:docMk/>
          <pc:sldMk cId="192106083" sldId="1090"/>
        </pc:sldMkLst>
        <pc:spChg chg="mod">
          <ac:chgData name="Munyaradzi Nicholas Murira" userId="6ab3fae5-94bd-47ef-9f25-6c1f645127cf" providerId="ADAL" clId="{BBAD60DF-75FC-47FB-864F-62F5392E6509}" dt="2026-02-08T12:26:18.394" v="43" actId="27636"/>
          <ac:spMkLst>
            <pc:docMk/>
            <pc:sldMk cId="192106083" sldId="1090"/>
            <ac:spMk id="2" creationId="{00000000-0000-0000-0000-000000000000}"/>
          </ac:spMkLst>
        </pc:spChg>
        <pc:spChg chg="mod">
          <ac:chgData name="Munyaradzi Nicholas Murira" userId="6ab3fae5-94bd-47ef-9f25-6c1f645127cf" providerId="ADAL" clId="{BBAD60DF-75FC-47FB-864F-62F5392E6509}" dt="2026-02-08T12:26:18.280" v="34"/>
          <ac:spMkLst>
            <pc:docMk/>
            <pc:sldMk cId="192106083" sldId="1090"/>
            <ac:spMk id="25" creationId="{00000000-0000-0000-0000-000000000000}"/>
          </ac:spMkLst>
        </pc:spChg>
      </pc:sldChg>
      <pc:sldChg chg="modSp add mod">
        <pc:chgData name="Munyaradzi Nicholas Murira" userId="6ab3fae5-94bd-47ef-9f25-6c1f645127cf" providerId="ADAL" clId="{BBAD60DF-75FC-47FB-864F-62F5392E6509}" dt="2026-02-08T12:26:18.399" v="44" actId="27636"/>
        <pc:sldMkLst>
          <pc:docMk/>
          <pc:sldMk cId="2270868418" sldId="1091"/>
        </pc:sldMkLst>
        <pc:spChg chg="mod">
          <ac:chgData name="Munyaradzi Nicholas Murira" userId="6ab3fae5-94bd-47ef-9f25-6c1f645127cf" providerId="ADAL" clId="{BBAD60DF-75FC-47FB-864F-62F5392E6509}" dt="2026-02-08T12:26:18.399" v="44" actId="27636"/>
          <ac:spMkLst>
            <pc:docMk/>
            <pc:sldMk cId="2270868418" sldId="1091"/>
            <ac:spMk id="2" creationId="{00000000-0000-0000-0000-000000000000}"/>
          </ac:spMkLst>
        </pc:spChg>
        <pc:spChg chg="mod">
          <ac:chgData name="Munyaradzi Nicholas Murira" userId="6ab3fae5-94bd-47ef-9f25-6c1f645127cf" providerId="ADAL" clId="{BBAD60DF-75FC-47FB-864F-62F5392E6509}" dt="2026-02-08T12:26:18.280" v="34"/>
          <ac:spMkLst>
            <pc:docMk/>
            <pc:sldMk cId="2270868418" sldId="1091"/>
            <ac:spMk id="25" creationId="{00000000-0000-0000-0000-000000000000}"/>
          </ac:spMkLst>
        </pc:spChg>
      </pc:sldChg>
      <pc:sldChg chg="modSp add mod">
        <pc:chgData name="Munyaradzi Nicholas Murira" userId="6ab3fae5-94bd-47ef-9f25-6c1f645127cf" providerId="ADAL" clId="{BBAD60DF-75FC-47FB-864F-62F5392E6509}" dt="2026-02-08T12:26:18.407" v="45" actId="27636"/>
        <pc:sldMkLst>
          <pc:docMk/>
          <pc:sldMk cId="501911456" sldId="1092"/>
        </pc:sldMkLst>
        <pc:spChg chg="mod">
          <ac:chgData name="Munyaradzi Nicholas Murira" userId="6ab3fae5-94bd-47ef-9f25-6c1f645127cf" providerId="ADAL" clId="{BBAD60DF-75FC-47FB-864F-62F5392E6509}" dt="2026-02-08T12:26:18.407" v="45" actId="27636"/>
          <ac:spMkLst>
            <pc:docMk/>
            <pc:sldMk cId="501911456" sldId="1092"/>
            <ac:spMk id="2" creationId="{00000000-0000-0000-0000-000000000000}"/>
          </ac:spMkLst>
        </pc:spChg>
        <pc:spChg chg="mod">
          <ac:chgData name="Munyaradzi Nicholas Murira" userId="6ab3fae5-94bd-47ef-9f25-6c1f645127cf" providerId="ADAL" clId="{BBAD60DF-75FC-47FB-864F-62F5392E6509}" dt="2026-02-08T12:26:18.280" v="34"/>
          <ac:spMkLst>
            <pc:docMk/>
            <pc:sldMk cId="501911456" sldId="1092"/>
            <ac:spMk id="25" creationId="{00000000-0000-0000-0000-000000000000}"/>
          </ac:spMkLst>
        </pc:spChg>
      </pc:sldChg>
      <pc:sldChg chg="modSp add mod">
        <pc:chgData name="Munyaradzi Nicholas Murira" userId="6ab3fae5-94bd-47ef-9f25-6c1f645127cf" providerId="ADAL" clId="{BBAD60DF-75FC-47FB-864F-62F5392E6509}" dt="2026-02-08T12:26:18.412" v="47" actId="27636"/>
        <pc:sldMkLst>
          <pc:docMk/>
          <pc:sldMk cId="928477750" sldId="1093"/>
        </pc:sldMkLst>
        <pc:spChg chg="mod">
          <ac:chgData name="Munyaradzi Nicholas Murira" userId="6ab3fae5-94bd-47ef-9f25-6c1f645127cf" providerId="ADAL" clId="{BBAD60DF-75FC-47FB-864F-62F5392E6509}" dt="2026-02-08T12:26:18.411" v="46" actId="27636"/>
          <ac:spMkLst>
            <pc:docMk/>
            <pc:sldMk cId="928477750" sldId="1093"/>
            <ac:spMk id="2" creationId="{00000000-0000-0000-0000-000000000000}"/>
          </ac:spMkLst>
        </pc:spChg>
        <pc:spChg chg="mod">
          <ac:chgData name="Munyaradzi Nicholas Murira" userId="6ab3fae5-94bd-47ef-9f25-6c1f645127cf" providerId="ADAL" clId="{BBAD60DF-75FC-47FB-864F-62F5392E6509}" dt="2026-02-08T12:26:18.412" v="47" actId="27636"/>
          <ac:spMkLst>
            <pc:docMk/>
            <pc:sldMk cId="928477750" sldId="1093"/>
            <ac:spMk id="3" creationId="{00000000-0000-0000-0000-000000000000}"/>
          </ac:spMkLst>
        </pc:spChg>
        <pc:spChg chg="mod">
          <ac:chgData name="Munyaradzi Nicholas Murira" userId="6ab3fae5-94bd-47ef-9f25-6c1f645127cf" providerId="ADAL" clId="{BBAD60DF-75FC-47FB-864F-62F5392E6509}" dt="2026-02-08T12:26:18.280" v="34"/>
          <ac:spMkLst>
            <pc:docMk/>
            <pc:sldMk cId="928477750" sldId="1093"/>
            <ac:spMk id="25" creationId="{00000000-0000-0000-0000-000000000000}"/>
          </ac:spMkLst>
        </pc:spChg>
      </pc:sldChg>
      <pc:sldChg chg="add del">
        <pc:chgData name="Munyaradzi Nicholas Murira" userId="6ab3fae5-94bd-47ef-9f25-6c1f645127cf" providerId="ADAL" clId="{BBAD60DF-75FC-47FB-864F-62F5392E6509}" dt="2026-02-08T12:34:09.338" v="53"/>
        <pc:sldMkLst>
          <pc:docMk/>
          <pc:sldMk cId="764905935" sldId="1094"/>
        </pc:sldMkLst>
      </pc:sldChg>
      <pc:sldChg chg="add del">
        <pc:chgData name="Munyaradzi Nicholas Murira" userId="6ab3fae5-94bd-47ef-9f25-6c1f645127cf" providerId="ADAL" clId="{BBAD60DF-75FC-47FB-864F-62F5392E6509}" dt="2026-02-08T12:34:09.338" v="53"/>
        <pc:sldMkLst>
          <pc:docMk/>
          <pc:sldMk cId="2854723105" sldId="1095"/>
        </pc:sldMkLst>
      </pc:sldChg>
      <pc:sldChg chg="add del">
        <pc:chgData name="Munyaradzi Nicholas Murira" userId="6ab3fae5-94bd-47ef-9f25-6c1f645127cf" providerId="ADAL" clId="{BBAD60DF-75FC-47FB-864F-62F5392E6509}" dt="2026-02-08T12:34:09.338" v="53"/>
        <pc:sldMkLst>
          <pc:docMk/>
          <pc:sldMk cId="1834200096" sldId="109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08/02/2026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2197813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13409003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41087603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10717359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14613083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5953268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10.2.3: Packet Tracer - Examine NAT on a Wireless Router</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9388113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8.6.7: Activity - Unicast, Broadcast, or Multicast</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3920122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8.6.7: Activity - Unicast, Broadcast, or Multicast</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2554082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9: IPv4 Addressing
9.2: Types of IPv4 Addresses
9.2.4: Special Use IPv4 Addresses
</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IPv4 Addressing
9.2: Types of IPv4 Addresses
9.2.4: Special Use IPv4 Addresses </a:t>
            </a:r>
            <a:r>
              <a:rPr lang="en-US" dirty="0">
                <a:latin typeface="Arial"/>
                <a:cs typeface="Arial"/>
              </a:rPr>
              <a:t>(Cont.)</a:t>
            </a:r>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22523175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6650962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9: IPv4 Addressing
9.3: Network Segmentation
</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9: IPv4 Addressing
9.3: Network Segmentation
9.3.2: Broadcast Domains and Segmentation
</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IPv4 Addressing
9.3: Network Segmentation
9.3.2: Broadcast Domains and Segmentation (Cont.)
</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21836950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IPv4 Addressing
9.3: Network Segmentation
9.3.2: Broadcast Domains and Segmentation (Cont.)
</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22750665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9: IPv4 Addressing
9.3: Network Segmentation
9.3.3: Problems with Large Broadcast Domains
</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IPv4 Addressing
9.3: Network Segmentation
9.3.3: Problems with Large Broadcast Domains (Cont.)
</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3685296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IPv4 Addressing
9.3: Network Segmentation
9.3.3: Problems with Large Broadcast Domains (Cont.)
</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29853154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9: IPv4 Addressing
9.3: Network Segmentation
9.3.4: Reasons for Segmenting Networks
</a:t>
            </a:r>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IPv4 Addressing
9.3: Network Segmentation
9.3.4: Reasons for Segmenting Networks (Cont.)
</a:t>
            </a:r>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58491682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IPv4 Addressing
9.3: Network Segmentation
9.3.4: Reasons for Segmenting Networks (Cont.)
</a:t>
            </a:r>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32924351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IPv4 Addressing
9.3: Network Segmentation
9.3.4: Reasons for Segmenting Networks (Cont.)
</a:t>
            </a:r>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319821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IPv4 Addressing
9.3: Network Segmentation
9.3.4: Reasons for Segmenting Networks (Cont.)
9.3.5: Check Your Understanding - Network Segmentation
</a:t>
            </a:r>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239196723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308406480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37236461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cSld name="CHUNK">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365760"/>
            <a:ext cx="12192000" cy="1219200"/>
          </a:xfrm>
          <a:prstGeom prst="rect">
            <a:avLst/>
          </a:prstGeom>
          <a:noFill/>
          <a:ln/>
        </p:spPr>
        <p:txBody>
          <a:bodyPr wrap="square" rtlCol="0"/>
          <a:lstStyle>
            <a:lvl1pPr marL="0" indent="0">
              <a:buNone/>
              <a:defRPr lang="en-US" sz="2933" dirty="0">
                <a:solidFill>
                  <a:srgbClr val="024C69"/>
                </a:solidFill>
                <a:latin typeface="Arial" pitchFamily="34" charset="0"/>
                <a:ea typeface="Arial" pitchFamily="34" charset="-122"/>
                <a:cs typeface="Arial" pitchFamily="34" charset="-120"/>
              </a:defRPr>
            </a:lvl1pPr>
          </a:lstStyle>
          <a:p>
            <a:pPr marL="0" indent="0">
              <a:buNone/>
            </a:pPr>
            <a:r>
              <a:rPr lang="en-US" sz="2933">
                <a:solidFill>
                  <a:srgbClr val="024C69"/>
                </a:solidFill>
                <a:latin typeface="Arial" pitchFamily="34" charset="0"/>
                <a:ea typeface="Arial" pitchFamily="34" charset="-122"/>
                <a:cs typeface="Arial" pitchFamily="34" charset="-120"/>
              </a:rPr>
              <a:t>(custom placeholder text!)</a:t>
            </a:r>
            <a:endParaRPr lang="en-US" sz="2933"/>
          </a:p>
        </p:txBody>
      </p:sp>
      <p:sp>
        <p:nvSpPr>
          <p:cNvPr id="3" name="Text 0"/>
          <p:cNvSpPr>
            <a:spLocks noGrp="1"/>
          </p:cNvSpPr>
          <p:nvPr>
            <p:ph type="body" idx="101" hasCustomPrompt="1"/>
          </p:nvPr>
        </p:nvSpPr>
        <p:spPr>
          <a:xfrm>
            <a:off x="0" y="0"/>
            <a:ext cx="12192000" cy="365760"/>
          </a:xfrm>
          <a:prstGeom prst="rect">
            <a:avLst/>
          </a:prstGeom>
          <a:noFill/>
          <a:ln/>
        </p:spPr>
        <p:txBody>
          <a:bodyPr wrap="square" rtlCol="0"/>
          <a:lstStyle>
            <a:lvl1pPr marL="0" indent="0">
              <a:buNone/>
              <a:defRPr lang="en-US" sz="2133" dirty="0">
                <a:solidFill>
                  <a:srgbClr val="024C69"/>
                </a:solidFill>
                <a:latin typeface="Arial" pitchFamily="34" charset="0"/>
                <a:ea typeface="Arial" pitchFamily="34" charset="-122"/>
                <a:cs typeface="Arial" pitchFamily="34" charset="-120"/>
              </a:defRPr>
            </a:lvl1pPr>
          </a:lstStyle>
          <a:p>
            <a:pPr marL="0" indent="0">
              <a:buNone/>
            </a:pPr>
            <a:r>
              <a:rPr lang="en-US" sz="2133">
                <a:solidFill>
                  <a:srgbClr val="024C69"/>
                </a:solidFill>
                <a:latin typeface="Arial" pitchFamily="34" charset="0"/>
                <a:ea typeface="Arial" pitchFamily="34" charset="-122"/>
                <a:cs typeface="Arial" pitchFamily="34" charset="-120"/>
              </a:rPr>
              <a:t>(custom placeholder text!)</a:t>
            </a:r>
            <a:endParaRPr lang="en-US" sz="2133"/>
          </a:p>
        </p:txBody>
      </p:sp>
      <p:sp>
        <p:nvSpPr>
          <p:cNvPr id="4" name="Text 0"/>
          <p:cNvSpPr/>
          <p:nvPr/>
        </p:nvSpPr>
        <p:spPr>
          <a:xfrm>
            <a:off x="1219200" y="6172200"/>
            <a:ext cx="10363200" cy="304800"/>
          </a:xfrm>
          <a:prstGeom prst="rect">
            <a:avLst/>
          </a:prstGeom>
          <a:noFill/>
          <a:ln/>
        </p:spPr>
        <p:txBody>
          <a:bodyPr wrap="square" rtlCol="0" anchor="t">
            <a:normAutofit/>
          </a:bodyPr>
          <a:lstStyle/>
          <a:p>
            <a:pPr algn="r"/>
            <a:r>
              <a:rPr lang="en-US" sz="800">
                <a:solidFill>
                  <a:srgbClr val="D9D9D9"/>
                </a:solidFill>
              </a:rPr>
              <a:t>© 2020  Cisco and/or its affiliates. All rights reserved.   Cisco Confidential</a:t>
            </a:r>
            <a:endParaRPr lang="en-US" sz="800"/>
          </a:p>
        </p:txBody>
      </p:sp>
      <p:pic>
        <p:nvPicPr>
          <p:cNvPr id="5" name="Image 0" descr="C:/Users/ahungerf/git/netacad-vudu/src/pptx/assets/Cisco_logo_sm.png"/>
          <p:cNvPicPr>
            <a:picLocks noChangeAspect="1"/>
          </p:cNvPicPr>
          <p:nvPr/>
        </p:nvPicPr>
        <p:blipFill>
          <a:blip r:embed="rId2"/>
          <a:stretch>
            <a:fillRect/>
          </a:stretch>
        </p:blipFill>
        <p:spPr>
          <a:xfrm>
            <a:off x="609600" y="6172200"/>
            <a:ext cx="487680" cy="243840"/>
          </a:xfrm>
          <a:prstGeom prst="rect">
            <a:avLst/>
          </a:prstGeom>
        </p:spPr>
      </p:pic>
      <p:sp>
        <p:nvSpPr>
          <p:cNvPr id="25" name="Slide Number Placeholder 0"/>
          <p:cNvSpPr>
            <a:spLocks noGrp="1"/>
          </p:cNvSpPr>
          <p:nvPr>
            <p:ph type="sldNum" sz="quarter" idx="4294967295"/>
          </p:nvPr>
        </p:nvSpPr>
        <p:spPr>
          <a:xfrm>
            <a:off x="11582400" y="6172200"/>
            <a:ext cx="609600" cy="304800"/>
          </a:xfrm>
          <a:prstGeom prst="rect">
            <a:avLst/>
          </a:prstGeom>
          <a:extLst>
            <a:ext uri="{C572A759-6A51-4108-AA02-DFA0A04FC94B}">
              <ma14:wrappingTextBoxFlag xmlns="" xmlns:ma14="http://schemas.microsoft.com/office/mac/drawingml/2011/main" val="0"/>
            </a:ext>
          </a:extLst>
        </p:spPr>
        <p:txBody>
          <a:bodyPr anchor="t"/>
          <a:lstStyle>
            <a:lvl1pPr>
              <a:defRPr sz="8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30329645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BLOCK">
    <p:bg>
      <p:bgPr>
        <a:solidFill>
          <a:srgbClr val="00394F"/>
        </a:solidFill>
        <a:effectLst/>
      </p:bgPr>
    </p:bg>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609600" y="2743200"/>
            <a:ext cx="10972800" cy="1219200"/>
          </a:xfrm>
          <a:prstGeom prst="rect">
            <a:avLst/>
          </a:prstGeom>
          <a:noFill/>
          <a:ln/>
        </p:spPr>
        <p:txBody>
          <a:bodyPr wrap="square" rtlCol="0"/>
          <a:lstStyle>
            <a:lvl1pPr marL="0" indent="0">
              <a:buNone/>
              <a:defRPr lang="en-US" sz="6133" dirty="0">
                <a:solidFill>
                  <a:srgbClr val="B1E8FA"/>
                </a:solidFill>
                <a:latin typeface="Arial" pitchFamily="34" charset="0"/>
                <a:ea typeface="Arial" pitchFamily="34" charset="-122"/>
                <a:cs typeface="Arial" pitchFamily="34" charset="-120"/>
              </a:defRPr>
            </a:lvl1pPr>
          </a:lstStyle>
          <a:p>
            <a:pPr marL="0" indent="0">
              <a:buNone/>
            </a:pPr>
            <a:r>
              <a:rPr lang="en-US" sz="6133">
                <a:solidFill>
                  <a:srgbClr val="B1E8FA"/>
                </a:solidFill>
                <a:latin typeface="Arial" pitchFamily="34" charset="0"/>
                <a:ea typeface="Arial" pitchFamily="34" charset="-122"/>
                <a:cs typeface="Arial" pitchFamily="34" charset="-120"/>
              </a:rPr>
              <a:t>(custom placeholder text!)</a:t>
            </a:r>
            <a:endParaRPr lang="en-US" sz="6133"/>
          </a:p>
        </p:txBody>
      </p:sp>
      <p:sp>
        <p:nvSpPr>
          <p:cNvPr id="3" name="Text 0"/>
          <p:cNvSpPr/>
          <p:nvPr/>
        </p:nvSpPr>
        <p:spPr>
          <a:xfrm>
            <a:off x="1219200" y="6172200"/>
            <a:ext cx="10363200" cy="304800"/>
          </a:xfrm>
          <a:prstGeom prst="rect">
            <a:avLst/>
          </a:prstGeom>
          <a:noFill/>
          <a:ln/>
        </p:spPr>
        <p:txBody>
          <a:bodyPr wrap="square" rtlCol="0" anchor="t">
            <a:normAutofit/>
          </a:bodyPr>
          <a:lstStyle/>
          <a:p>
            <a:pPr algn="r"/>
            <a:r>
              <a:rPr lang="en-US" sz="800">
                <a:solidFill>
                  <a:srgbClr val="D9D9D9"/>
                </a:solidFill>
              </a:rPr>
              <a:t>© 2020  Cisco and/or its affiliates. All rights reserved.   Cisco Confidential</a:t>
            </a:r>
            <a:endParaRPr lang="en-US" sz="800"/>
          </a:p>
        </p:txBody>
      </p:sp>
      <p:pic>
        <p:nvPicPr>
          <p:cNvPr id="4" name="Image 0" descr="C:/Users/ahungerf/git/netacad-vudu/src/pptx/assets/Cisco_logo_sm.png"/>
          <p:cNvPicPr>
            <a:picLocks noChangeAspect="1"/>
          </p:cNvPicPr>
          <p:nvPr/>
        </p:nvPicPr>
        <p:blipFill>
          <a:blip r:embed="rId2"/>
          <a:srcRect t="-16667" b="-16667"/>
          <a:stretch/>
        </p:blipFill>
        <p:spPr>
          <a:xfrm>
            <a:off x="609600" y="6172200"/>
            <a:ext cx="487680" cy="487680"/>
          </a:xfrm>
          <a:prstGeom prst="rect">
            <a:avLst/>
          </a:prstGeom>
        </p:spPr>
      </p:pic>
      <p:sp>
        <p:nvSpPr>
          <p:cNvPr id="25" name="Slide Number Placeholder 0"/>
          <p:cNvSpPr>
            <a:spLocks noGrp="1"/>
          </p:cNvSpPr>
          <p:nvPr>
            <p:ph type="sldNum" sz="quarter" idx="4294967295"/>
          </p:nvPr>
        </p:nvSpPr>
        <p:spPr>
          <a:xfrm>
            <a:off x="11582400" y="6172200"/>
            <a:ext cx="609600" cy="304800"/>
          </a:xfrm>
          <a:prstGeom prst="rect">
            <a:avLst/>
          </a:prstGeom>
          <a:extLst>
            <a:ext uri="{C572A759-6A51-4108-AA02-DFA0A04FC94B}">
              <ma14:wrappingTextBoxFlag xmlns="" xmlns:ma14="http://schemas.microsoft.com/office/mac/drawingml/2011/main" val="0"/>
            </a:ext>
          </a:extLst>
        </p:spPr>
        <p:txBody>
          <a:bodyPr anchor="t"/>
          <a:lstStyle>
            <a:lvl1pPr>
              <a:defRPr sz="8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3957561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4DB0B7-81AE-AF47-96A2-2F5370D3CE9C}" type="datetimeFigureOut">
              <a:rPr lang="en-US" smtClean="0"/>
              <a:pPr/>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65DFF1-0632-DC41-8079-D9882AFED7B7}" type="slidenum">
              <a:rPr lang="en-US" smtClean="0"/>
              <a:pPr/>
              <a:t>‹#›</a:t>
            </a:fld>
            <a:endParaRPr lang="en-US"/>
          </a:p>
        </p:txBody>
      </p:sp>
    </p:spTree>
    <p:extLst>
      <p:ext uri="{BB962C8B-B14F-4D97-AF65-F5344CB8AC3E}">
        <p14:creationId xmlns:p14="http://schemas.microsoft.com/office/powerpoint/2010/main" val="4508673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3.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3.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2/8/2026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 id="2147483686" r:id="rId4"/>
    <p:sldLayoutId id="214748368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1.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2.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3.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4.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5.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6.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7.xml"/><Relationship Id="rId6" Type="http://schemas.openxmlformats.org/officeDocument/2006/relationships/image" Target="../media/image16.png"/><Relationship Id="rId5" Type="http://schemas.openxmlformats.org/officeDocument/2006/relationships/image" Target="../media/image14.pn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8.xml"/><Relationship Id="rId5" Type="http://schemas.openxmlformats.org/officeDocument/2006/relationships/image" Target="../media/image18.png"/><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9.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0.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4.xml"/><Relationship Id="rId1" Type="http://schemas.openxmlformats.org/officeDocument/2006/relationships/tags" Target="../tags/tag11.xml"/><Relationship Id="rId5" Type="http://schemas.openxmlformats.org/officeDocument/2006/relationships/image" Target="../media/image29.PNG"/><Relationship Id="rId4" Type="http://schemas.openxmlformats.org/officeDocument/2006/relationships/image" Target="../media/image28.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4.xml"/><Relationship Id="rId1" Type="http://schemas.openxmlformats.org/officeDocument/2006/relationships/tags" Target="../tags/tag12.xml"/><Relationship Id="rId5" Type="http://schemas.openxmlformats.org/officeDocument/2006/relationships/image" Target="../media/image31.png"/><Relationship Id="rId4" Type="http://schemas.openxmlformats.org/officeDocument/2006/relationships/image" Target="../media/image30.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IP ADDRESSING</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22799" y="970667"/>
            <a:ext cx="5398301" cy="2031325"/>
          </a:xfrm>
          <a:prstGeom prst="rect">
            <a:avLst/>
          </a:prstGeom>
        </p:spPr>
        <p:txBody>
          <a:bodyPr wrap="square">
            <a:spAutoFit/>
          </a:bodyPr>
          <a:lstStyle/>
          <a:p>
            <a:pPr algn="just">
              <a:spcBef>
                <a:spcPts val="0"/>
              </a:spcBef>
            </a:pPr>
            <a:r>
              <a:rPr lang="en-US" i="1" dirty="0">
                <a:solidFill>
                  <a:schemeClr val="tx1">
                    <a:lumMod val="50000"/>
                  </a:schemeClr>
                </a:solidFill>
              </a:rPr>
              <a:t>In this lecture, you will understand the purpose of logical addressing (IP Address). How IP address are classified/ derived, how they are organized, how they are used etc. In addition to that, you will also learn about the different methods of assigning IP addresses (static and dynamic). When talking about IP addressing, it is also very important to look at the concept of NAT. </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585323"/>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IP ADDRESSING </a:t>
            </a:r>
          </a:p>
          <a:p>
            <a:pPr marL="742950" lvl="1" indent="-285750" fontAlgn="t">
              <a:buFont typeface="Wingdings" panose="05000000000000000000" pitchFamily="2" charset="2"/>
              <a:buChar char="ü"/>
            </a:pPr>
            <a:r>
              <a:rPr lang="en-GB" b="1" dirty="0">
                <a:solidFill>
                  <a:schemeClr val="bg1"/>
                </a:solidFill>
              </a:rPr>
              <a:t>IPv4: Purpose, Conversion, Operation, Subnet Mask, Classes, Range </a:t>
            </a:r>
          </a:p>
          <a:p>
            <a:pPr marL="742950" lvl="1" indent="-285750" fontAlgn="t">
              <a:buFont typeface="Wingdings" panose="05000000000000000000" pitchFamily="2" charset="2"/>
              <a:buChar char="ü"/>
            </a:pPr>
            <a:r>
              <a:rPr lang="en-GB" b="1" dirty="0">
                <a:solidFill>
                  <a:schemeClr val="bg1"/>
                </a:solidFill>
              </a:rPr>
              <a:t>Static and Dynamic Addressing</a:t>
            </a:r>
          </a:p>
          <a:p>
            <a:pPr marL="742950" lvl="1" indent="-285750" fontAlgn="t">
              <a:buFont typeface="Wingdings" panose="05000000000000000000" pitchFamily="2" charset="2"/>
              <a:buChar char="ü"/>
            </a:pPr>
            <a:r>
              <a:rPr lang="en-GB" b="1" dirty="0">
                <a:solidFill>
                  <a:schemeClr val="bg1"/>
                </a:solidFill>
              </a:rPr>
              <a:t>DHCPv4</a:t>
            </a:r>
          </a:p>
          <a:p>
            <a:pPr marL="742950" lvl="1" indent="-285750" fontAlgn="t">
              <a:buFont typeface="Wingdings" panose="05000000000000000000" pitchFamily="2" charset="2"/>
              <a:buChar char="ü"/>
            </a:pPr>
            <a:r>
              <a:rPr lang="en-GB" b="1" dirty="0">
                <a:solidFill>
                  <a:schemeClr val="bg1"/>
                </a:solidFill>
              </a:rPr>
              <a:t>Network Address Translation</a:t>
            </a:r>
          </a:p>
          <a:p>
            <a:pPr lvl="1" fontAlgn="t"/>
            <a:endParaRPr lang="en-GB" b="1" dirty="0">
              <a:solidFill>
                <a:schemeClr val="bg1"/>
              </a:solidFill>
            </a:endParaRPr>
          </a:p>
          <a:p>
            <a:pPr marL="285750" indent="-285750" fontAlgn="t">
              <a:buFont typeface="Wingdings" panose="05000000000000000000" pitchFamily="2" charset="2"/>
              <a:buChar char="ü"/>
            </a:pPr>
            <a:endParaRPr lang="en-GB" b="1" dirty="0">
              <a:solidFill>
                <a:schemeClr val="bg1"/>
              </a:solidFill>
            </a:endParaRPr>
          </a:p>
        </p:txBody>
      </p:sp>
      <p:sp>
        <p:nvSpPr>
          <p:cNvPr id="2" name="Rectangle 1"/>
          <p:cNvSpPr/>
          <p:nvPr/>
        </p:nvSpPr>
        <p:spPr>
          <a:xfrm>
            <a:off x="187459" y="4222447"/>
            <a:ext cx="5288431" cy="923330"/>
          </a:xfrm>
          <a:prstGeom prst="rect">
            <a:avLst/>
          </a:prstGeom>
        </p:spPr>
        <p:txBody>
          <a:bodyPr wrap="square">
            <a:spAutoFit/>
          </a:bodyPr>
          <a:lstStyle/>
          <a:p>
            <a:pPr algn="just">
              <a:spcBef>
                <a:spcPts val="0"/>
              </a:spcBef>
            </a:pPr>
            <a:r>
              <a:rPr lang="en-US" b="1" dirty="0">
                <a:solidFill>
                  <a:schemeClr val="bg1"/>
                </a:solidFill>
              </a:rPr>
              <a:t>Tutorial session: </a:t>
            </a:r>
          </a:p>
          <a:p>
            <a:pPr marL="285750" indent="-285750" algn="just">
              <a:spcBef>
                <a:spcPts val="0"/>
              </a:spcBef>
              <a:buFont typeface="Wingdings" panose="05000000000000000000" pitchFamily="2" charset="2"/>
              <a:buChar char="ü"/>
            </a:pPr>
            <a:r>
              <a:rPr lang="en-US" b="1" dirty="0">
                <a:solidFill>
                  <a:schemeClr val="bg1"/>
                </a:solidFill>
              </a:rPr>
              <a:t>Configure Routers to connect networks, configure DHCP and Examining NAT</a:t>
            </a:r>
          </a:p>
        </p:txBody>
      </p:sp>
    </p:spTree>
    <p:extLst>
      <p:ext uri="{BB962C8B-B14F-4D97-AF65-F5344CB8AC3E}">
        <p14:creationId xmlns:p14="http://schemas.microsoft.com/office/powerpoint/2010/main" val="3013047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Purpose</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7066288" cy="4455952"/>
          </a:xfrm>
        </p:spPr>
        <p:txBody>
          <a:bodyPr/>
          <a:lstStyle/>
          <a:p>
            <a:pPr marL="342900" indent="-342900" algn="just">
              <a:buFont typeface="Wingdings" panose="05000000000000000000" pitchFamily="2" charset="2"/>
              <a:buChar char="ü"/>
            </a:pPr>
            <a:r>
              <a:rPr lang="en-US" dirty="0">
                <a:solidFill>
                  <a:srgbClr val="002060"/>
                </a:solidFill>
              </a:rPr>
              <a:t>The IPv4 address is a logical network address that identifies a particular host. Must be properly configured and unique within the LAN and world</a:t>
            </a:r>
          </a:p>
          <a:p>
            <a:pPr marL="342900" indent="-342900" algn="just">
              <a:buFont typeface="Wingdings" panose="05000000000000000000" pitchFamily="2" charset="2"/>
              <a:buChar char="ü"/>
            </a:pPr>
            <a:r>
              <a:rPr lang="en-US" dirty="0">
                <a:solidFill>
                  <a:srgbClr val="002060"/>
                </a:solidFill>
              </a:rPr>
              <a:t>An IPv4 address is assigned to the network interface connection for a host such as workstations, servers, network printers, and IP phones. </a:t>
            </a:r>
          </a:p>
          <a:p>
            <a:pPr marL="342900" indent="-342900" algn="just">
              <a:buFont typeface="Wingdings" panose="05000000000000000000" pitchFamily="2" charset="2"/>
              <a:buChar char="ü"/>
            </a:pPr>
            <a:r>
              <a:rPr lang="en-US" dirty="0">
                <a:solidFill>
                  <a:srgbClr val="002060"/>
                </a:solidFill>
              </a:rPr>
              <a:t>Router interfaces that provide connections to an IP network will also have an IPv4 address.</a:t>
            </a:r>
          </a:p>
          <a:p>
            <a:pPr marL="342900" indent="-342900" algn="just">
              <a:buFont typeface="Wingdings" panose="05000000000000000000" pitchFamily="2" charset="2"/>
              <a:buChar char="ü"/>
            </a:pPr>
            <a:r>
              <a:rPr lang="en-US" dirty="0">
                <a:solidFill>
                  <a:srgbClr val="002060"/>
                </a:solidFill>
              </a:rPr>
              <a:t>Every packet sent across the internet has a source and destination IPv4 address. </a:t>
            </a:r>
          </a:p>
          <a:p>
            <a:pPr marL="342900" indent="-342900" algn="just">
              <a:buFont typeface="Wingdings" panose="05000000000000000000" pitchFamily="2" charset="2"/>
              <a:buChar char="ü"/>
            </a:pPr>
            <a:r>
              <a:rPr lang="en-US" dirty="0">
                <a:solidFill>
                  <a:srgbClr val="002060"/>
                </a:solidFill>
              </a:rPr>
              <a:t>Required by networking devices to ensure the information gets to the destination and any replies are returned to the source</a:t>
            </a:r>
          </a:p>
          <a:p>
            <a:pPr marL="536575" indent="0" algn="just"/>
            <a:endParaRPr lang="en-US" dirty="0">
              <a:solidFill>
                <a:srgbClr val="002060"/>
              </a:solidFill>
            </a:endParaRPr>
          </a:p>
          <a:p>
            <a:pPr marL="0" indent="0" algn="just"/>
            <a:endParaRPr lang="en-US" dirty="0">
              <a:solidFill>
                <a:srgbClr val="002060"/>
              </a:solidFill>
            </a:endParaRPr>
          </a:p>
        </p:txBody>
      </p:sp>
      <p:pic>
        <p:nvPicPr>
          <p:cNvPr id="26" name="Picture 25"/>
          <p:cNvPicPr>
            <a:picLocks noChangeAspect="1"/>
          </p:cNvPicPr>
          <p:nvPr/>
        </p:nvPicPr>
        <p:blipFill>
          <a:blip r:embed="rId4"/>
          <a:stretch>
            <a:fillRect/>
          </a:stretch>
        </p:blipFill>
        <p:spPr>
          <a:xfrm>
            <a:off x="7514898" y="97009"/>
            <a:ext cx="4597865" cy="2656702"/>
          </a:xfrm>
          <a:prstGeom prst="rect">
            <a:avLst/>
          </a:prstGeom>
        </p:spPr>
      </p:pic>
      <p:pic>
        <p:nvPicPr>
          <p:cNvPr id="27" name="Picture 26">
            <a:extLst>
              <a:ext uri="{FF2B5EF4-FFF2-40B4-BE49-F238E27FC236}">
                <a16:creationId xmlns:a16="http://schemas.microsoft.com/office/drawing/2014/main" id="{6B9D69A5-62EE-433F-9CB6-9B7A2CFF5F69}"/>
              </a:ext>
            </a:extLst>
          </p:cNvPr>
          <p:cNvPicPr>
            <a:picLocks noChangeAspect="1"/>
          </p:cNvPicPr>
          <p:nvPr/>
        </p:nvPicPr>
        <p:blipFill>
          <a:blip r:embed="rId5"/>
          <a:stretch>
            <a:fillRect/>
          </a:stretch>
        </p:blipFill>
        <p:spPr>
          <a:xfrm>
            <a:off x="9049406" y="2427200"/>
            <a:ext cx="2919838" cy="3292205"/>
          </a:xfrm>
          <a:prstGeom prst="rect">
            <a:avLst/>
          </a:prstGeom>
        </p:spPr>
      </p:pic>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Conversion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5744769" cy="4455952"/>
          </a:xfrm>
        </p:spPr>
        <p:txBody>
          <a:bodyPr/>
          <a:lstStyle/>
          <a:p>
            <a:pPr marL="342900" indent="-342900" algn="just">
              <a:buFont typeface="Wingdings" panose="05000000000000000000" pitchFamily="2" charset="2"/>
              <a:buChar char="ü"/>
            </a:pPr>
            <a:r>
              <a:rPr lang="en-US" dirty="0">
                <a:solidFill>
                  <a:srgbClr val="002060"/>
                </a:solidFill>
              </a:rPr>
              <a:t>An IPv4 address is a series of 32 binary bits (ones and zeros). </a:t>
            </a:r>
          </a:p>
          <a:p>
            <a:pPr marL="342900" indent="-342900" algn="just">
              <a:buFont typeface="Wingdings" panose="05000000000000000000" pitchFamily="2" charset="2"/>
              <a:buChar char="ü"/>
            </a:pPr>
            <a:r>
              <a:rPr lang="en-US" dirty="0">
                <a:solidFill>
                  <a:srgbClr val="002060"/>
                </a:solidFill>
              </a:rPr>
              <a:t>The 32 bits are grouped into four 8-bit bytes called octets. </a:t>
            </a:r>
          </a:p>
          <a:p>
            <a:pPr marL="342900" indent="-342900" algn="just">
              <a:buFont typeface="Wingdings" panose="05000000000000000000" pitchFamily="2" charset="2"/>
              <a:buChar char="ü"/>
            </a:pPr>
            <a:r>
              <a:rPr lang="en-US" dirty="0">
                <a:solidFill>
                  <a:srgbClr val="002060"/>
                </a:solidFill>
              </a:rPr>
              <a:t>To make the IPv4 address easier to understand, each octet is presented as its decimal value, separated by a decimal point or period. </a:t>
            </a:r>
            <a:r>
              <a:rPr lang="en-US" sz="2000" dirty="0">
                <a:solidFill>
                  <a:srgbClr val="002060"/>
                </a:solidFill>
                <a:cs typeface="CiscoSans ExtraLight"/>
              </a:rPr>
              <a:t>This is referred to as dotted-decimal notation.</a:t>
            </a:r>
          </a:p>
          <a:p>
            <a:pPr marL="342900" indent="-342900" algn="just">
              <a:buFont typeface="Wingdings" panose="05000000000000000000" pitchFamily="2" charset="2"/>
              <a:buChar char="ü"/>
            </a:pPr>
            <a:r>
              <a:rPr lang="en-US" dirty="0">
                <a:solidFill>
                  <a:srgbClr val="002060"/>
                </a:solidFill>
              </a:rPr>
              <a:t>When a host is configured with an IPv4 address, it is entered as a dotted decimal number such as 192.168.1.5. </a:t>
            </a:r>
          </a:p>
          <a:p>
            <a:pPr marL="342900" indent="-342900" algn="just">
              <a:buFont typeface="Wingdings" panose="05000000000000000000" pitchFamily="2" charset="2"/>
              <a:buChar char="ü"/>
            </a:pPr>
            <a:r>
              <a:rPr lang="en-US" dirty="0">
                <a:solidFill>
                  <a:srgbClr val="002060"/>
                </a:solidFill>
              </a:rPr>
              <a:t>The 32-bit binary equivalent is: 11000000101010000000000100000101. </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7" name="Picture 6">
            <a:extLst>
              <a:ext uri="{FF2B5EF4-FFF2-40B4-BE49-F238E27FC236}">
                <a16:creationId xmlns:a16="http://schemas.microsoft.com/office/drawing/2014/main" id="{FDD8C850-362B-4CE5-8B10-807C702585BC}"/>
              </a:ext>
            </a:extLst>
          </p:cNvPr>
          <p:cNvPicPr>
            <a:picLocks noChangeAspect="1"/>
          </p:cNvPicPr>
          <p:nvPr/>
        </p:nvPicPr>
        <p:blipFill>
          <a:blip r:embed="rId4"/>
          <a:stretch>
            <a:fillRect/>
          </a:stretch>
        </p:blipFill>
        <p:spPr>
          <a:xfrm>
            <a:off x="6109296" y="1169873"/>
            <a:ext cx="5951659" cy="3617237"/>
          </a:xfrm>
          <a:prstGeom prst="rect">
            <a:avLst/>
          </a:prstGeom>
        </p:spPr>
      </p:pic>
    </p:spTree>
    <p:custDataLst>
      <p:tags r:id="rId1"/>
    </p:custDataLst>
    <p:extLst>
      <p:ext uri="{BB962C8B-B14F-4D97-AF65-F5344CB8AC3E}">
        <p14:creationId xmlns:p14="http://schemas.microsoft.com/office/powerpoint/2010/main" val="1874368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Operation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6057294" cy="4455952"/>
          </a:xfrm>
        </p:spPr>
        <p:txBody>
          <a:bodyPr/>
          <a:lstStyle/>
          <a:p>
            <a:pPr marL="342900" indent="-342900" algn="just">
              <a:buFont typeface="Wingdings" panose="05000000000000000000" pitchFamily="2" charset="2"/>
              <a:buChar char="ü"/>
            </a:pPr>
            <a:r>
              <a:rPr lang="en-US" dirty="0">
                <a:solidFill>
                  <a:srgbClr val="002060"/>
                </a:solidFill>
              </a:rPr>
              <a:t>The logical 32-bit IPv4 address is hierarchical and is made up of </a:t>
            </a:r>
            <a:r>
              <a:rPr lang="en-US" b="1" dirty="0">
                <a:solidFill>
                  <a:srgbClr val="002060"/>
                </a:solidFill>
              </a:rPr>
              <a:t>two parts</a:t>
            </a:r>
            <a:r>
              <a:rPr lang="en-US" dirty="0">
                <a:solidFill>
                  <a:srgbClr val="002060"/>
                </a:solidFill>
              </a:rPr>
              <a:t>, the network and the host. Both parts are required in an IPv4 address. </a:t>
            </a:r>
          </a:p>
          <a:p>
            <a:pPr marL="342900" indent="-342900" algn="just">
              <a:buFont typeface="Wingdings" panose="05000000000000000000" pitchFamily="2" charset="2"/>
              <a:buChar char="ü"/>
            </a:pPr>
            <a:r>
              <a:rPr lang="en-US" dirty="0">
                <a:solidFill>
                  <a:srgbClr val="002060"/>
                </a:solidFill>
              </a:rPr>
              <a:t>As an example, there is a host with an IPv4 address 192.168.18.99 with a subnet mask of 255.255.255.0. </a:t>
            </a:r>
          </a:p>
          <a:p>
            <a:pPr marL="342900" indent="-342900" algn="just">
              <a:buFont typeface="Wingdings" panose="05000000000000000000" pitchFamily="2" charset="2"/>
              <a:buChar char="ü"/>
            </a:pPr>
            <a:r>
              <a:rPr lang="en-US" dirty="0">
                <a:solidFill>
                  <a:srgbClr val="002060"/>
                </a:solidFill>
              </a:rPr>
              <a:t>The first three octets, (192.168.18), identify the network portion of the address, and the last octet, (99) identifies the host. </a:t>
            </a:r>
          </a:p>
          <a:p>
            <a:pPr marL="342900" indent="-342900" algn="just">
              <a:buFont typeface="Wingdings" panose="05000000000000000000" pitchFamily="2" charset="2"/>
              <a:buChar char="ü"/>
            </a:pPr>
            <a:r>
              <a:rPr lang="en-US" dirty="0">
                <a:solidFill>
                  <a:srgbClr val="002060"/>
                </a:solidFill>
              </a:rPr>
              <a:t>This is known as hierarchical addressing because the network portion indicates the network on which each unique host address is located. </a:t>
            </a:r>
          </a:p>
          <a:p>
            <a:pPr marL="342900" indent="-342900" algn="just">
              <a:buFont typeface="Wingdings" panose="05000000000000000000" pitchFamily="2" charset="2"/>
              <a:buChar char="ü"/>
            </a:pPr>
            <a:r>
              <a:rPr lang="en-US" dirty="0">
                <a:solidFill>
                  <a:srgbClr val="002060"/>
                </a:solidFill>
              </a:rPr>
              <a:t>Routers only need to know how to reach each network, rather than needing to know the location of each individual host.</a:t>
            </a:r>
          </a:p>
        </p:txBody>
      </p:sp>
      <p:pic>
        <p:nvPicPr>
          <p:cNvPr id="6" name="Picture 5"/>
          <p:cNvPicPr>
            <a:picLocks noChangeAspect="1"/>
          </p:cNvPicPr>
          <p:nvPr/>
        </p:nvPicPr>
        <p:blipFill>
          <a:blip r:embed="rId4"/>
          <a:stretch>
            <a:fillRect/>
          </a:stretch>
        </p:blipFill>
        <p:spPr>
          <a:xfrm>
            <a:off x="6505903" y="1459260"/>
            <a:ext cx="5554106" cy="2828961"/>
          </a:xfrm>
          <a:prstGeom prst="rect">
            <a:avLst/>
          </a:prstGeom>
        </p:spPr>
      </p:pic>
    </p:spTree>
    <p:custDataLst>
      <p:tags r:id="rId1"/>
    </p:custDataLst>
    <p:extLst>
      <p:ext uri="{BB962C8B-B14F-4D97-AF65-F5344CB8AC3E}">
        <p14:creationId xmlns:p14="http://schemas.microsoft.com/office/powerpoint/2010/main" val="27873143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Subnet Mask</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7339556" cy="4455952"/>
          </a:xfrm>
        </p:spPr>
        <p:txBody>
          <a:bodyPr/>
          <a:lstStyle/>
          <a:p>
            <a:pPr marL="342900" indent="-342900" algn="just">
              <a:buFont typeface="Wingdings" panose="05000000000000000000" pitchFamily="2" charset="2"/>
              <a:buChar char="ü"/>
            </a:pPr>
            <a:r>
              <a:rPr lang="en-US" sz="1800" dirty="0">
                <a:solidFill>
                  <a:srgbClr val="002060"/>
                </a:solidFill>
              </a:rPr>
              <a:t>How do hosts know which portion of an IPv4 address is the network and which is the host? </a:t>
            </a:r>
          </a:p>
          <a:p>
            <a:pPr marL="0" indent="0" algn="just"/>
            <a:r>
              <a:rPr lang="en-US" sz="1800" b="1" dirty="0">
                <a:solidFill>
                  <a:srgbClr val="002060"/>
                </a:solidFill>
              </a:rPr>
              <a:t>Answer – The subnet mask</a:t>
            </a:r>
          </a:p>
          <a:p>
            <a:pPr marL="987425" indent="-273050" algn="just">
              <a:buFont typeface="Wingdings" panose="05000000000000000000" pitchFamily="2" charset="2"/>
              <a:buChar char="Ø"/>
            </a:pPr>
            <a:r>
              <a:rPr lang="en-US" sz="1800" dirty="0">
                <a:solidFill>
                  <a:srgbClr val="002060"/>
                </a:solidFill>
              </a:rPr>
              <a:t>The subnet mask signifies which part of the IPv4 address is network and which part is host. The subnet mask is compared to the IPv4 address from left to right, bit for bit. </a:t>
            </a:r>
          </a:p>
          <a:p>
            <a:pPr marL="987425" lvl="1" indent="-273050" algn="just" defTabSz="457105">
              <a:lnSpc>
                <a:spcPct val="100000"/>
              </a:lnSpc>
              <a:spcBef>
                <a:spcPct val="20000"/>
              </a:spcBef>
              <a:buFont typeface="Wingdings" panose="05000000000000000000" pitchFamily="2" charset="2"/>
              <a:buChar char="Ø"/>
            </a:pPr>
            <a:r>
              <a:rPr lang="en-US" sz="1800" dirty="0">
                <a:solidFill>
                  <a:srgbClr val="002060"/>
                </a:solidFill>
                <a:cs typeface="CiscoSans ExtraLight"/>
              </a:rPr>
              <a:t>The 1s in the subnet mask represent the network portion; the 0s represent the host portion.</a:t>
            </a:r>
          </a:p>
          <a:p>
            <a:pPr marL="987425" lvl="1" indent="-273050" algn="just" defTabSz="457105">
              <a:lnSpc>
                <a:spcPct val="100000"/>
              </a:lnSpc>
              <a:spcBef>
                <a:spcPct val="20000"/>
              </a:spcBef>
              <a:buFont typeface="Wingdings" panose="05000000000000000000" pitchFamily="2" charset="2"/>
              <a:buChar char="Ø"/>
            </a:pPr>
            <a:r>
              <a:rPr lang="en-US" sz="1800" dirty="0">
                <a:solidFill>
                  <a:srgbClr val="002060"/>
                </a:solidFill>
                <a:cs typeface="CiscoSans ExtraLight"/>
              </a:rPr>
              <a:t>When a host sends a packet, it compares its subnet mask to its own IPv4 address and the destination IPv4 address. </a:t>
            </a:r>
          </a:p>
          <a:p>
            <a:pPr marL="987425" lvl="2" indent="-273050" algn="just" defTabSz="457105">
              <a:lnSpc>
                <a:spcPct val="100000"/>
              </a:lnSpc>
              <a:spcBef>
                <a:spcPct val="20000"/>
              </a:spcBef>
              <a:buFont typeface="Wingdings" panose="05000000000000000000" pitchFamily="2" charset="2"/>
              <a:buChar char="Ø"/>
            </a:pPr>
            <a:r>
              <a:rPr lang="en-US" sz="1800" dirty="0">
                <a:solidFill>
                  <a:srgbClr val="002060"/>
                </a:solidFill>
                <a:cs typeface="CiscoSans ExtraLight"/>
              </a:rPr>
              <a:t>If the network bits match, both the source and destination host are on the same network and the packet can be delivered locally. </a:t>
            </a:r>
          </a:p>
          <a:p>
            <a:pPr marL="987425" lvl="2" indent="-273050" algn="just" defTabSz="457105">
              <a:lnSpc>
                <a:spcPct val="100000"/>
              </a:lnSpc>
              <a:spcBef>
                <a:spcPct val="20000"/>
              </a:spcBef>
              <a:buFont typeface="Wingdings" panose="05000000000000000000" pitchFamily="2" charset="2"/>
              <a:buChar char="Ø"/>
            </a:pPr>
            <a:r>
              <a:rPr lang="en-US" sz="1800" dirty="0">
                <a:solidFill>
                  <a:srgbClr val="002060"/>
                </a:solidFill>
                <a:cs typeface="CiscoSans ExtraLight"/>
              </a:rPr>
              <a:t>If the network bits do not match, the sending host forwards the packet to the local router interface to be sent on to the other network.</a:t>
            </a:r>
          </a:p>
          <a:p>
            <a:pPr marL="342900" indent="-342900" algn="just">
              <a:buFont typeface="Wingdings" panose="05000000000000000000" pitchFamily="2" charset="2"/>
              <a:buChar char="ü"/>
            </a:pPr>
            <a:endParaRPr lang="en-US" sz="1800" dirty="0">
              <a:solidFill>
                <a:srgbClr val="002060"/>
              </a:solidFill>
            </a:endParaRPr>
          </a:p>
        </p:txBody>
      </p:sp>
      <p:pic>
        <p:nvPicPr>
          <p:cNvPr id="6" name="Picture 5"/>
          <p:cNvPicPr>
            <a:picLocks noChangeAspect="1"/>
          </p:cNvPicPr>
          <p:nvPr/>
        </p:nvPicPr>
        <p:blipFill>
          <a:blip r:embed="rId4"/>
          <a:stretch>
            <a:fillRect/>
          </a:stretch>
        </p:blipFill>
        <p:spPr>
          <a:xfrm>
            <a:off x="7704083" y="1907058"/>
            <a:ext cx="4261352" cy="2484073"/>
          </a:xfrm>
          <a:prstGeom prst="rect">
            <a:avLst/>
          </a:prstGeom>
        </p:spPr>
      </p:pic>
      <p:sp>
        <p:nvSpPr>
          <p:cNvPr id="2" name="Rectangle 1"/>
          <p:cNvSpPr/>
          <p:nvPr/>
        </p:nvSpPr>
        <p:spPr>
          <a:xfrm>
            <a:off x="7956331" y="181602"/>
            <a:ext cx="4135228" cy="1384995"/>
          </a:xfrm>
          <a:prstGeom prst="rect">
            <a:avLst/>
          </a:prstGeom>
        </p:spPr>
        <p:txBody>
          <a:bodyPr wrap="square">
            <a:spAutoFit/>
          </a:bodyPr>
          <a:lstStyle/>
          <a:p>
            <a:pPr marL="179388" lvl="1" indent="-179388" algn="just"/>
            <a:r>
              <a:rPr lang="en-US" sz="1400" b="1" dirty="0"/>
              <a:t>255.0.0.0 (8-bits)</a:t>
            </a:r>
          </a:p>
          <a:p>
            <a:pPr marL="0" lvl="1" algn="just"/>
            <a:r>
              <a:rPr lang="en-US" sz="1400" b="1" dirty="0"/>
              <a:t>255.255.0.0 (16 bits)</a:t>
            </a:r>
          </a:p>
          <a:p>
            <a:pPr marL="0" lvl="1" algn="just"/>
            <a:r>
              <a:rPr lang="en-US" sz="1400" b="1" dirty="0"/>
              <a:t>255.255.255.0 (24 bits)</a:t>
            </a:r>
          </a:p>
          <a:p>
            <a:pPr marL="0" lvl="1" algn="just"/>
            <a:r>
              <a:rPr lang="en-US" sz="1400" b="1" dirty="0"/>
              <a:t>A subnet mask of 255.255.255.0 (decimal) or </a:t>
            </a:r>
            <a:br>
              <a:rPr lang="en-US" sz="1400" b="1" dirty="0"/>
            </a:br>
            <a:r>
              <a:rPr lang="en-US" sz="1400" b="1" dirty="0"/>
              <a:t>11111111.11111111.1111111.00000000 (binary) uses 24 network bits and 8 host bits.</a:t>
            </a:r>
          </a:p>
        </p:txBody>
      </p:sp>
      <p:sp>
        <p:nvSpPr>
          <p:cNvPr id="4" name="Rectangle 3"/>
          <p:cNvSpPr/>
          <p:nvPr/>
        </p:nvSpPr>
        <p:spPr>
          <a:xfrm>
            <a:off x="7704083" y="4708760"/>
            <a:ext cx="4387476" cy="954107"/>
          </a:xfrm>
          <a:prstGeom prst="rect">
            <a:avLst/>
          </a:prstGeom>
        </p:spPr>
        <p:txBody>
          <a:bodyPr wrap="square">
            <a:spAutoFit/>
          </a:bodyPr>
          <a:lstStyle/>
          <a:p>
            <a:pPr marL="0" lvl="1"/>
            <a:r>
              <a:rPr lang="en-US" sz="1400" i="1" dirty="0"/>
              <a:t>To determine how many hosts can be on that network, take the number 2 to the power of the number of host bits (2 </a:t>
            </a:r>
            <a:r>
              <a:rPr lang="en-US" sz="1400" i="1" baseline="30000" dirty="0"/>
              <a:t>8</a:t>
            </a:r>
            <a:r>
              <a:rPr lang="en-US" sz="1400" i="1" dirty="0"/>
              <a:t> = 256). </a:t>
            </a:r>
          </a:p>
          <a:p>
            <a:pPr marL="0" lvl="1"/>
            <a:r>
              <a:rPr lang="en-US" sz="1400" i="1" dirty="0"/>
              <a:t>Subtract 2 (256-2) for numbers that cannot be used</a:t>
            </a:r>
          </a:p>
        </p:txBody>
      </p:sp>
    </p:spTree>
    <p:custDataLst>
      <p:tags r:id="rId1"/>
    </p:custDataLst>
    <p:extLst>
      <p:ext uri="{BB962C8B-B14F-4D97-AF65-F5344CB8AC3E}">
        <p14:creationId xmlns:p14="http://schemas.microsoft.com/office/powerpoint/2010/main" val="1347771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–Classes (Classful and Classless)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7066288" cy="4455952"/>
          </a:xfrm>
        </p:spPr>
        <p:txBody>
          <a:bodyPr/>
          <a:lstStyle/>
          <a:p>
            <a:pPr marL="342900" indent="-342900" algn="just">
              <a:buFont typeface="Wingdings" panose="05000000000000000000" pitchFamily="2" charset="2"/>
              <a:buChar char="ü"/>
            </a:pPr>
            <a:r>
              <a:rPr lang="en-US" sz="1800" dirty="0">
                <a:solidFill>
                  <a:srgbClr val="002060"/>
                </a:solidFill>
              </a:rPr>
              <a:t>IPv4 addresses are divided into the following ranges or classes:</a:t>
            </a:r>
          </a:p>
          <a:p>
            <a:pPr marL="743010" lvl="1" indent="-342900" algn="just">
              <a:buFont typeface="Wingdings" panose="05000000000000000000" pitchFamily="2" charset="2"/>
              <a:buChar char="§"/>
            </a:pPr>
            <a:r>
              <a:rPr lang="en-US" sz="1800" dirty="0">
                <a:solidFill>
                  <a:srgbClr val="002060"/>
                </a:solidFill>
              </a:rPr>
              <a:t>Class A (0.0.0.0/8 to 127.0.0.0/8) - Designed to support extremely large networks with more than 16 million host addresses. It used a fixed /8 prefix (255.0.0.0).</a:t>
            </a:r>
          </a:p>
          <a:p>
            <a:pPr marL="743010" lvl="1" indent="-342900" algn="just">
              <a:buFont typeface="Wingdings" panose="05000000000000000000" pitchFamily="2" charset="2"/>
              <a:buChar char="§"/>
            </a:pPr>
            <a:r>
              <a:rPr lang="en-US" sz="1800" dirty="0">
                <a:solidFill>
                  <a:srgbClr val="002060"/>
                </a:solidFill>
              </a:rPr>
              <a:t>Class B (128.0.0.0 /16 - 191.255.0.0 /16) - Designed to support the needs of moderate to large size networks with up to approximately 65,000 host addresses. It used a fixed /16 prefix (255.255.0.0).</a:t>
            </a:r>
          </a:p>
          <a:p>
            <a:pPr marL="743010" lvl="1" indent="-342900" algn="just">
              <a:buFont typeface="Wingdings" panose="05000000000000000000" pitchFamily="2" charset="2"/>
              <a:buChar char="§"/>
            </a:pPr>
            <a:r>
              <a:rPr lang="en-US" sz="1800" dirty="0">
                <a:solidFill>
                  <a:srgbClr val="002060"/>
                </a:solidFill>
              </a:rPr>
              <a:t>Class C (192.0.0.0 /24 - 223.255.255.0 /24) - Designed to support small networks with a maximum of 254 hosts. It used a fixed /24 prefix (255.255.255.0).</a:t>
            </a:r>
          </a:p>
          <a:p>
            <a:pPr marL="0" lvl="1" indent="0" algn="just">
              <a:buNone/>
            </a:pPr>
            <a:endParaRPr lang="en-US" sz="1800" dirty="0">
              <a:solidFill>
                <a:srgbClr val="002060"/>
              </a:solidFill>
            </a:endParaRPr>
          </a:p>
          <a:p>
            <a:pPr marL="0" lvl="1" indent="0" algn="just">
              <a:buNone/>
            </a:pPr>
            <a:r>
              <a:rPr lang="en-US" sz="1800" i="1" dirty="0">
                <a:solidFill>
                  <a:srgbClr val="002060"/>
                </a:solidFill>
              </a:rPr>
              <a:t>Note: There is also a Class D multicast block consisting of 224.0.0.0 to 239.0.0.0 and a Class E experimental address block consisting of 240.0.0.0 - 255.0.0.0.</a:t>
            </a:r>
          </a:p>
          <a:p>
            <a:pPr marL="342900" indent="-342900" algn="just">
              <a:buFont typeface="Wingdings" panose="05000000000000000000" pitchFamily="2" charset="2"/>
              <a:buChar char="§"/>
            </a:pPr>
            <a:endParaRPr lang="en-US" sz="1800" dirty="0">
              <a:solidFill>
                <a:srgbClr val="002060"/>
              </a:solidFill>
            </a:endParaRPr>
          </a:p>
          <a:p>
            <a:pPr marL="342900" indent="-342900" algn="just">
              <a:buFont typeface="Wingdings" panose="05000000000000000000" pitchFamily="2" charset="2"/>
              <a:buChar char="§"/>
            </a:pPr>
            <a:endParaRPr lang="en-US" sz="1800" dirty="0">
              <a:solidFill>
                <a:srgbClr val="002060"/>
              </a:solidFill>
            </a:endParaRPr>
          </a:p>
          <a:p>
            <a:pPr marL="342900" indent="-342900" algn="just">
              <a:buFont typeface="Wingdings" panose="05000000000000000000" pitchFamily="2" charset="2"/>
              <a:buChar char="§"/>
            </a:pPr>
            <a:endParaRPr lang="en-US" sz="1800" dirty="0">
              <a:solidFill>
                <a:srgbClr val="002060"/>
              </a:solidFill>
            </a:endParaRPr>
          </a:p>
        </p:txBody>
      </p:sp>
      <p:pic>
        <p:nvPicPr>
          <p:cNvPr id="9" name="Picture 8"/>
          <p:cNvPicPr>
            <a:picLocks noChangeAspect="1"/>
          </p:cNvPicPr>
          <p:nvPr/>
        </p:nvPicPr>
        <p:blipFill>
          <a:blip r:embed="rId4"/>
          <a:stretch>
            <a:fillRect/>
          </a:stretch>
        </p:blipFill>
        <p:spPr>
          <a:xfrm>
            <a:off x="7430815" y="1730595"/>
            <a:ext cx="4592506" cy="2727670"/>
          </a:xfrm>
          <a:prstGeom prst="rect">
            <a:avLst/>
          </a:prstGeom>
        </p:spPr>
      </p:pic>
    </p:spTree>
    <p:custDataLst>
      <p:tags r:id="rId1"/>
    </p:custDataLst>
    <p:extLst>
      <p:ext uri="{BB962C8B-B14F-4D97-AF65-F5344CB8AC3E}">
        <p14:creationId xmlns:p14="http://schemas.microsoft.com/office/powerpoint/2010/main" val="2754957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9766" y="380999"/>
            <a:ext cx="7588705" cy="914401"/>
          </a:xfrm>
        </p:spPr>
        <p:txBody>
          <a:bodyPr>
            <a:noAutofit/>
          </a:bodyPr>
          <a:lstStyle/>
          <a:p>
            <a:pPr algn="l"/>
            <a:r>
              <a:rPr lang="en-US" sz="3264" b="1" dirty="0">
                <a:solidFill>
                  <a:srgbClr val="FF0000"/>
                </a:solidFill>
              </a:rPr>
              <a:t>Exercise…Classify the IP Addresses( A, B ,C)</a:t>
            </a:r>
          </a:p>
        </p:txBody>
      </p:sp>
      <p:sp>
        <p:nvSpPr>
          <p:cNvPr id="3" name="Content Placeholder 2"/>
          <p:cNvSpPr>
            <a:spLocks noGrp="1"/>
          </p:cNvSpPr>
          <p:nvPr>
            <p:ph idx="1"/>
          </p:nvPr>
        </p:nvSpPr>
        <p:spPr>
          <a:xfrm>
            <a:off x="1734390" y="1295401"/>
            <a:ext cx="8723221" cy="4830763"/>
          </a:xfrm>
        </p:spPr>
        <p:txBody>
          <a:bodyPr>
            <a:normAutofit/>
          </a:bodyPr>
          <a:lstStyle/>
          <a:p>
            <a:r>
              <a:rPr lang="en-US" dirty="0"/>
              <a:t>192.168.20.2 /24</a:t>
            </a:r>
          </a:p>
          <a:p>
            <a:r>
              <a:rPr lang="en-US" dirty="0"/>
              <a:t>10.120.20.2  /8</a:t>
            </a:r>
          </a:p>
          <a:p>
            <a:r>
              <a:rPr lang="en-US" dirty="0"/>
              <a:t>120.45.56.2    /8</a:t>
            </a:r>
          </a:p>
          <a:p>
            <a:r>
              <a:rPr lang="en-US" dirty="0"/>
              <a:t>172.16.40.7   /16</a:t>
            </a:r>
          </a:p>
          <a:p>
            <a:r>
              <a:rPr lang="en-US" dirty="0"/>
              <a:t>220.24.5.0     /24</a:t>
            </a:r>
          </a:p>
          <a:p>
            <a:r>
              <a:rPr lang="en-US" dirty="0"/>
              <a:t>9.0.0.0   /16</a:t>
            </a:r>
          </a:p>
          <a:p>
            <a:r>
              <a:rPr lang="en-US" dirty="0"/>
              <a:t>172.16.0.0   /24</a:t>
            </a:r>
          </a:p>
          <a:p>
            <a:pPr marL="0" indent="0">
              <a:buNone/>
            </a:pPr>
            <a:endParaRPr lang="en-US" dirty="0"/>
          </a:p>
        </p:txBody>
      </p:sp>
    </p:spTree>
    <p:extLst>
      <p:ext uri="{BB962C8B-B14F-4D97-AF65-F5344CB8AC3E}">
        <p14:creationId xmlns:p14="http://schemas.microsoft.com/office/powerpoint/2010/main" val="4082645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2EA4CC2-93C3-41F7-9A5E-B68EFBE9C8AC}"/>
              </a:ext>
            </a:extLst>
          </p:cNvPr>
          <p:cNvPicPr>
            <a:picLocks noChangeAspect="1"/>
          </p:cNvPicPr>
          <p:nvPr/>
        </p:nvPicPr>
        <p:blipFill rotWithShape="1">
          <a:blip r:embed="rId4"/>
          <a:srcRect t="38573"/>
          <a:stretch/>
        </p:blipFill>
        <p:spPr>
          <a:xfrm>
            <a:off x="6658372" y="2564524"/>
            <a:ext cx="5241388" cy="1807778"/>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Public and Private</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7066288" cy="4455952"/>
          </a:xfrm>
        </p:spPr>
        <p:txBody>
          <a:bodyPr/>
          <a:lstStyle/>
          <a:p>
            <a:pPr marL="342900" indent="-342900" algn="just">
              <a:buFont typeface="Wingdings" panose="05000000000000000000" pitchFamily="2" charset="2"/>
              <a:buChar char="ü"/>
            </a:pPr>
            <a:r>
              <a:rPr lang="en-US" sz="1800" dirty="0">
                <a:solidFill>
                  <a:srgbClr val="002060"/>
                </a:solidFill>
              </a:rPr>
              <a:t>Public IPv4 addresses are addresses which are globally routed between ISP (internet service provider) routers. </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dirty="0">
                <a:solidFill>
                  <a:srgbClr val="002060"/>
                </a:solidFill>
              </a:rPr>
              <a:t>Private IPv4 addresses were introduced because of the depletion of IPv4 address space. Private IPv4 addresses are not unique and can be used by an internal network.</a:t>
            </a:r>
          </a:p>
          <a:p>
            <a:pPr marL="342900" indent="-342900" algn="just">
              <a:buFont typeface="Wingdings" panose="05000000000000000000" pitchFamily="2" charset="2"/>
              <a:buChar char="ü"/>
            </a:pPr>
            <a:r>
              <a:rPr lang="en-US" sz="1800" dirty="0">
                <a:solidFill>
                  <a:srgbClr val="002060"/>
                </a:solidFill>
              </a:rPr>
              <a:t>Specifically, the private address blocks are:</a:t>
            </a:r>
          </a:p>
          <a:p>
            <a:pPr marL="742950" lvl="1" indent="-342900" algn="just">
              <a:buFont typeface="Wingdings" panose="05000000000000000000" pitchFamily="2" charset="2"/>
              <a:buChar char="§"/>
            </a:pPr>
            <a:r>
              <a:rPr lang="en-US" sz="1800" dirty="0">
                <a:solidFill>
                  <a:srgbClr val="002060"/>
                </a:solidFill>
                <a:cs typeface="CiscoSans ExtraLight"/>
              </a:rPr>
              <a:t>10.0.0.0 /8 or 10.0.0.0 to 10.255.255.255</a:t>
            </a:r>
          </a:p>
          <a:p>
            <a:pPr marL="742950" lvl="1" indent="-342900" algn="just">
              <a:buFont typeface="Wingdings" panose="05000000000000000000" pitchFamily="2" charset="2"/>
              <a:buChar char="§"/>
            </a:pPr>
            <a:r>
              <a:rPr lang="en-US" sz="1800" dirty="0">
                <a:solidFill>
                  <a:srgbClr val="002060"/>
                </a:solidFill>
                <a:cs typeface="CiscoSans ExtraLight"/>
              </a:rPr>
              <a:t>172.16.0.0 /12 or 172.16.0.0 to 172.31.255.255</a:t>
            </a:r>
          </a:p>
          <a:p>
            <a:pPr marL="742950" lvl="1" indent="-342900" algn="just">
              <a:buFont typeface="Wingdings" panose="05000000000000000000" pitchFamily="2" charset="2"/>
              <a:buChar char="§"/>
            </a:pPr>
            <a:r>
              <a:rPr lang="en-US" sz="1800" dirty="0">
                <a:solidFill>
                  <a:srgbClr val="002060"/>
                </a:solidFill>
                <a:cs typeface="CiscoSans ExtraLight"/>
              </a:rPr>
              <a:t>192.168.0.0 /16 or 192.168.0.0 to 192.168.255.255</a:t>
            </a:r>
          </a:p>
          <a:p>
            <a:pPr marL="0" indent="0" algn="just"/>
            <a:endParaRPr lang="en-US" sz="1800" i="1" dirty="0">
              <a:solidFill>
                <a:srgbClr val="002060"/>
              </a:solidFill>
            </a:endParaRPr>
          </a:p>
          <a:p>
            <a:pPr marL="342900" indent="-342900" algn="just">
              <a:buFont typeface="Wingdings" panose="05000000000000000000" pitchFamily="2" charset="2"/>
              <a:buChar char="ü"/>
            </a:pPr>
            <a:r>
              <a:rPr lang="en-US" sz="1800" i="1" dirty="0">
                <a:solidFill>
                  <a:srgbClr val="002060"/>
                </a:solidFill>
              </a:rPr>
              <a:t>Note: Private addresses are defined in RFC 1918.</a:t>
            </a:r>
            <a:endParaRPr lang="en-US" sz="1800" dirty="0">
              <a:solidFill>
                <a:srgbClr val="002060"/>
              </a:solidFill>
            </a:endParaRPr>
          </a:p>
          <a:p>
            <a:pPr marL="342900" indent="-342900" algn="just">
              <a:buFont typeface="Wingdings" panose="05000000000000000000" pitchFamily="2" charset="2"/>
              <a:buChar char="ü"/>
            </a:pPr>
            <a:r>
              <a:rPr lang="en-US" sz="1800" dirty="0">
                <a:solidFill>
                  <a:srgbClr val="002060"/>
                </a:solidFill>
              </a:rPr>
              <a:t>Most organizations use private IPv4 addresses for their internal hosts. However, these RFC 1918 addresses are not routable in the internet and must be translated to a public IPv4 address. </a:t>
            </a:r>
          </a:p>
        </p:txBody>
      </p:sp>
    </p:spTree>
    <p:custDataLst>
      <p:tags r:id="rId1"/>
    </p:custDataLst>
    <p:extLst>
      <p:ext uri="{BB962C8B-B14F-4D97-AF65-F5344CB8AC3E}">
        <p14:creationId xmlns:p14="http://schemas.microsoft.com/office/powerpoint/2010/main" val="4151909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9766" y="380999"/>
            <a:ext cx="7588705" cy="914401"/>
          </a:xfrm>
        </p:spPr>
        <p:txBody>
          <a:bodyPr>
            <a:noAutofit/>
          </a:bodyPr>
          <a:lstStyle/>
          <a:p>
            <a:pPr algn="l"/>
            <a:r>
              <a:rPr lang="en-US" sz="3264" b="1" dirty="0">
                <a:solidFill>
                  <a:srgbClr val="FF0000"/>
                </a:solidFill>
              </a:rPr>
              <a:t>Exercise…Identify Public and Private Addresses</a:t>
            </a:r>
          </a:p>
        </p:txBody>
      </p:sp>
      <p:sp>
        <p:nvSpPr>
          <p:cNvPr id="3" name="Content Placeholder 2"/>
          <p:cNvSpPr>
            <a:spLocks noGrp="1"/>
          </p:cNvSpPr>
          <p:nvPr>
            <p:ph idx="1"/>
          </p:nvPr>
        </p:nvSpPr>
        <p:spPr>
          <a:xfrm>
            <a:off x="1734390" y="1295401"/>
            <a:ext cx="8723221" cy="4830763"/>
          </a:xfrm>
        </p:spPr>
        <p:txBody>
          <a:bodyPr>
            <a:normAutofit/>
          </a:bodyPr>
          <a:lstStyle/>
          <a:p>
            <a:r>
              <a:rPr lang="en-US" dirty="0"/>
              <a:t>192.168.20.2   </a:t>
            </a:r>
          </a:p>
          <a:p>
            <a:r>
              <a:rPr lang="en-US" dirty="0"/>
              <a:t>172.16.40.0</a:t>
            </a:r>
          </a:p>
          <a:p>
            <a:r>
              <a:rPr lang="en-US" dirty="0"/>
              <a:t>220.24.5.0</a:t>
            </a:r>
          </a:p>
          <a:p>
            <a:r>
              <a:rPr lang="en-US" dirty="0"/>
              <a:t>9.0.0.0</a:t>
            </a:r>
          </a:p>
          <a:p>
            <a:r>
              <a:rPr lang="en-US" dirty="0"/>
              <a:t>10.120.20.2</a:t>
            </a:r>
          </a:p>
          <a:p>
            <a:r>
              <a:rPr lang="en-US" dirty="0"/>
              <a:t>172.16.0.0</a:t>
            </a:r>
          </a:p>
          <a:p>
            <a:pPr>
              <a:buFont typeface="Arial" panose="020B0604020202020204" pitchFamily="34" charset="0"/>
              <a:buChar char="•"/>
            </a:pPr>
            <a:r>
              <a:rPr lang="en-US" dirty="0"/>
              <a:t>120.45.56.2</a:t>
            </a:r>
          </a:p>
          <a:p>
            <a:pPr>
              <a:buFont typeface="Arial" panose="020B0604020202020204" pitchFamily="34" charset="0"/>
              <a:buChar char="•"/>
            </a:pPr>
            <a:r>
              <a:rPr lang="en-US" dirty="0"/>
              <a:t>10.0.1.0</a:t>
            </a:r>
          </a:p>
          <a:p>
            <a:pPr marL="0" indent="0">
              <a:buNone/>
            </a:pPr>
            <a:endParaRPr lang="en-US" dirty="0"/>
          </a:p>
        </p:txBody>
      </p:sp>
    </p:spTree>
    <p:extLst>
      <p:ext uri="{BB962C8B-B14F-4D97-AF65-F5344CB8AC3E}">
        <p14:creationId xmlns:p14="http://schemas.microsoft.com/office/powerpoint/2010/main" val="4287917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4"/>
          <a:stretch>
            <a:fillRect/>
          </a:stretch>
        </p:blipFill>
        <p:spPr>
          <a:xfrm>
            <a:off x="77776" y="1434816"/>
            <a:ext cx="5303520" cy="3107531"/>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Public</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54323" y="4491673"/>
            <a:ext cx="11945904" cy="864141"/>
          </a:xfrm>
        </p:spPr>
        <p:txBody>
          <a:bodyPr/>
          <a:lstStyle/>
          <a:p>
            <a:pPr marL="342900" indent="-342900" algn="just">
              <a:buFont typeface="Wingdings" panose="05000000000000000000" pitchFamily="2" charset="2"/>
              <a:buChar char="ü"/>
            </a:pPr>
            <a:r>
              <a:rPr lang="en-US" sz="1800" dirty="0">
                <a:solidFill>
                  <a:srgbClr val="002060"/>
                </a:solidFill>
              </a:rPr>
              <a:t>Network Address Translation (NAT) is used to translate between private IPv4 and public IPv4 addresses. </a:t>
            </a:r>
            <a:r>
              <a:rPr lang="en-US" sz="1800" dirty="0">
                <a:solidFill>
                  <a:srgbClr val="002060"/>
                </a:solidFill>
                <a:cs typeface="CiscoSans ExtraLight"/>
              </a:rPr>
              <a:t>This is usually done on the router that connects the internal network to the ISP's network</a:t>
            </a:r>
            <a:r>
              <a:rPr lang="en-US" sz="1800" dirty="0">
                <a:solidFill>
                  <a:srgbClr val="002060"/>
                </a:solidFill>
              </a:rPr>
              <a:t>. One public address can be shared among many private IP addresses through the use of port numbers.</a:t>
            </a:r>
            <a:endParaRPr lang="en-US" sz="1800" dirty="0">
              <a:solidFill>
                <a:srgbClr val="002060"/>
              </a:solidFill>
              <a:cs typeface="CiscoSans ExtraLight"/>
            </a:endParaRPr>
          </a:p>
          <a:p>
            <a:pPr marL="342900" lvl="1"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Home routers provide the same capability.  </a:t>
            </a:r>
          </a:p>
          <a:p>
            <a:pPr marL="342900" lvl="1" indent="-342900" algn="just" defTabSz="457105">
              <a:lnSpc>
                <a:spcPct val="100000"/>
              </a:lnSpc>
              <a:spcBef>
                <a:spcPct val="20000"/>
              </a:spcBef>
              <a:buFont typeface="Wingdings" panose="05000000000000000000" pitchFamily="2" charset="2"/>
              <a:buChar char="ü"/>
            </a:pPr>
            <a:endParaRPr lang="en-US" sz="1800" dirty="0">
              <a:solidFill>
                <a:srgbClr val="002060"/>
              </a:solidFill>
              <a:cs typeface="CiscoSans ExtraLight"/>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pic>
        <p:nvPicPr>
          <p:cNvPr id="6" name="Picture 5">
            <a:extLst>
              <a:ext uri="{FF2B5EF4-FFF2-40B4-BE49-F238E27FC236}">
                <a16:creationId xmlns:a16="http://schemas.microsoft.com/office/drawing/2014/main" id="{E2EA4CC2-93C3-41F7-9A5E-B68EFBE9C8AC}"/>
              </a:ext>
            </a:extLst>
          </p:cNvPr>
          <p:cNvPicPr>
            <a:picLocks noChangeAspect="1"/>
          </p:cNvPicPr>
          <p:nvPr/>
        </p:nvPicPr>
        <p:blipFill rotWithShape="1">
          <a:blip r:embed="rId5"/>
          <a:srcRect b="46976"/>
          <a:stretch/>
        </p:blipFill>
        <p:spPr>
          <a:xfrm>
            <a:off x="3405352" y="95233"/>
            <a:ext cx="5076496" cy="1511395"/>
          </a:xfrm>
          <a:prstGeom prst="rect">
            <a:avLst/>
          </a:prstGeom>
        </p:spPr>
      </p:pic>
      <p:sp>
        <p:nvSpPr>
          <p:cNvPr id="7" name="Content Placeholder 4">
            <a:extLst>
              <a:ext uri="{FF2B5EF4-FFF2-40B4-BE49-F238E27FC236}">
                <a16:creationId xmlns:a16="http://schemas.microsoft.com/office/drawing/2014/main" id="{70EF733A-51C9-4841-81B5-FF55AEB4CF5A}"/>
              </a:ext>
            </a:extLst>
          </p:cNvPr>
          <p:cNvSpPr txBox="1">
            <a:spLocks/>
          </p:cNvSpPr>
          <p:nvPr/>
        </p:nvSpPr>
        <p:spPr>
          <a:xfrm>
            <a:off x="5968465" y="2155898"/>
            <a:ext cx="6002818" cy="2205896"/>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a:buFont typeface="Wingdings" panose="05000000000000000000" pitchFamily="2" charset="2"/>
              <a:buChar char="§"/>
            </a:pPr>
            <a:r>
              <a:rPr lang="en-US" sz="1600" i="1" dirty="0">
                <a:solidFill>
                  <a:schemeClr val="tx1"/>
                </a:solidFill>
              </a:rPr>
              <a:t>Both IPv4 and IPv6 addresses are managed by the Internet Assigned Numbers Authority (IANA). </a:t>
            </a:r>
          </a:p>
          <a:p>
            <a:pPr marL="342900" indent="-342900" algn="just">
              <a:buFont typeface="Wingdings" panose="05000000000000000000" pitchFamily="2" charset="2"/>
              <a:buChar char="§"/>
            </a:pPr>
            <a:r>
              <a:rPr lang="en-US" sz="1600" i="1" dirty="0">
                <a:solidFill>
                  <a:schemeClr val="tx1"/>
                </a:solidFill>
              </a:rPr>
              <a:t>The IANA manages and allocates blocks of IP addresses to the Regional Internet Registries (RIRs). </a:t>
            </a:r>
          </a:p>
          <a:p>
            <a:pPr marL="342900" lvl="1" indent="-342900" algn="just" defTabSz="457105">
              <a:lnSpc>
                <a:spcPct val="100000"/>
              </a:lnSpc>
              <a:spcBef>
                <a:spcPct val="20000"/>
              </a:spcBef>
              <a:buFont typeface="Wingdings" panose="05000000000000000000" pitchFamily="2" charset="2"/>
              <a:buChar char="§"/>
            </a:pPr>
            <a:r>
              <a:rPr lang="en-US" sz="1600" i="1" dirty="0">
                <a:cs typeface="CiscoSans ExtraLight"/>
              </a:rPr>
              <a:t>RIRs are responsible for allocating IP addresses to ISPs, who in turn provide IPv4 address blocks to organizations and smaller ISPs. </a:t>
            </a:r>
          </a:p>
          <a:p>
            <a:pPr marL="342900" lvl="2" indent="-342900" algn="just" defTabSz="457105">
              <a:lnSpc>
                <a:spcPct val="100000"/>
              </a:lnSpc>
              <a:spcBef>
                <a:spcPct val="20000"/>
              </a:spcBef>
              <a:buFont typeface="Wingdings" panose="05000000000000000000" pitchFamily="2" charset="2"/>
              <a:buChar char="§"/>
            </a:pPr>
            <a:r>
              <a:rPr lang="en-US" sz="1600" i="1" dirty="0">
                <a:cs typeface="CiscoSans ExtraLight"/>
              </a:rPr>
              <a:t>Organizations can get their addresses directly from an RIR subject to the policies of that RIR.</a:t>
            </a:r>
          </a:p>
        </p:txBody>
      </p:sp>
      <p:pic>
        <p:nvPicPr>
          <p:cNvPr id="8" name="Picture 7"/>
          <p:cNvPicPr>
            <a:picLocks noChangeAspect="1"/>
          </p:cNvPicPr>
          <p:nvPr/>
        </p:nvPicPr>
        <p:blipFill>
          <a:blip r:embed="rId6"/>
          <a:stretch>
            <a:fillRect/>
          </a:stretch>
        </p:blipFill>
        <p:spPr>
          <a:xfrm>
            <a:off x="7846597" y="222907"/>
            <a:ext cx="3783980" cy="1927688"/>
          </a:xfrm>
          <a:prstGeom prst="rect">
            <a:avLst/>
          </a:prstGeom>
        </p:spPr>
      </p:pic>
    </p:spTree>
    <p:custDataLst>
      <p:tags r:id="rId1"/>
    </p:custDataLst>
    <p:extLst>
      <p:ext uri="{BB962C8B-B14F-4D97-AF65-F5344CB8AC3E}">
        <p14:creationId xmlns:p14="http://schemas.microsoft.com/office/powerpoint/2010/main" val="13860904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Transmission </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82205" y="3429000"/>
            <a:ext cx="11575225" cy="1666539"/>
          </a:xfrm>
        </p:spPr>
        <p:txBody>
          <a:bodyPr/>
          <a:lstStyle/>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Unicast: </a:t>
            </a:r>
            <a:r>
              <a:rPr lang="en-US" sz="1800" b="1" dirty="0">
                <a:solidFill>
                  <a:srgbClr val="002060"/>
                </a:solidFill>
                <a:cs typeface="CiscoSans ExtraLight"/>
              </a:rPr>
              <a:t>host-to-host communication </a:t>
            </a:r>
            <a:r>
              <a:rPr lang="en-US" sz="1800" dirty="0">
                <a:solidFill>
                  <a:srgbClr val="002060"/>
                </a:solidFill>
                <a:cs typeface="CiscoSans ExtraLight"/>
              </a:rPr>
              <a:t>in both a client/server and a peer-to-peer network. Unicast packets use the address of the destination device as the destination address and can be routed through an internetwork.</a:t>
            </a:r>
          </a:p>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Broadcast packets are </a:t>
            </a:r>
            <a:r>
              <a:rPr lang="en-US" sz="1800" b="1" dirty="0">
                <a:solidFill>
                  <a:srgbClr val="002060"/>
                </a:solidFill>
                <a:cs typeface="CiscoSans ExtraLight"/>
              </a:rPr>
              <a:t>sent to all hosts in the network</a:t>
            </a:r>
            <a:r>
              <a:rPr lang="en-US" sz="1800" dirty="0">
                <a:solidFill>
                  <a:srgbClr val="002060"/>
                </a:solidFill>
                <a:cs typeface="CiscoSans ExtraLight"/>
              </a:rPr>
              <a:t> using a broadcast address. A broadcast packet contains a destination IPv4 address with all ones (1s) in the host portion. When a host receives a broadcast packet, the host processes the packet as it would a packet addressed to its unicast address. </a:t>
            </a:r>
          </a:p>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Broadcast may be </a:t>
            </a:r>
            <a:r>
              <a:rPr lang="en-US" sz="1800" b="1" dirty="0">
                <a:solidFill>
                  <a:srgbClr val="002060"/>
                </a:solidFill>
                <a:cs typeface="CiscoSans ExtraLight"/>
              </a:rPr>
              <a:t>directed</a:t>
            </a:r>
            <a:r>
              <a:rPr lang="en-US" sz="1800" dirty="0">
                <a:solidFill>
                  <a:srgbClr val="002060"/>
                </a:solidFill>
                <a:cs typeface="CiscoSans ExtraLight"/>
              </a:rPr>
              <a:t> or </a:t>
            </a:r>
            <a:r>
              <a:rPr lang="en-US" sz="1800" b="1" dirty="0">
                <a:solidFill>
                  <a:srgbClr val="002060"/>
                </a:solidFill>
                <a:cs typeface="CiscoSans ExtraLight"/>
              </a:rPr>
              <a:t>limited</a:t>
            </a:r>
            <a:r>
              <a:rPr lang="en-US" sz="1800" dirty="0">
                <a:solidFill>
                  <a:srgbClr val="002060"/>
                </a:solidFill>
                <a:cs typeface="CiscoSans ExtraLight"/>
              </a:rPr>
              <a:t>: </a:t>
            </a:r>
            <a:r>
              <a:rPr lang="en-US" sz="1800" dirty="0">
                <a:solidFill>
                  <a:schemeClr val="tx2"/>
                </a:solidFill>
                <a:latin typeface="Calibri(body)"/>
                <a:ea typeface="+mn-lt"/>
                <a:cs typeface="+mn-lt"/>
              </a:rPr>
              <a:t>For example, a 172.16.4.0/24 network host sends a packet to 172.16.4.255. A limited broadcast is sent to 255.255.255.255. </a:t>
            </a:r>
            <a:endParaRPr lang="en-US" sz="1800" dirty="0">
              <a:solidFill>
                <a:srgbClr val="002060"/>
              </a:solidFill>
              <a:cs typeface="CiscoSans ExtraLight"/>
            </a:endParaRPr>
          </a:p>
        </p:txBody>
      </p:sp>
      <p:pic>
        <p:nvPicPr>
          <p:cNvPr id="8" name="Picture 7">
            <a:extLst>
              <a:ext uri="{FF2B5EF4-FFF2-40B4-BE49-F238E27FC236}">
                <a16:creationId xmlns:a16="http://schemas.microsoft.com/office/drawing/2014/main" id="{F23313C3-2811-4A4A-BE54-D4CB885B9AF2}"/>
              </a:ext>
            </a:extLst>
          </p:cNvPr>
          <p:cNvPicPr>
            <a:picLocks noChangeAspect="1"/>
          </p:cNvPicPr>
          <p:nvPr/>
        </p:nvPicPr>
        <p:blipFill>
          <a:blip r:embed="rId4"/>
          <a:stretch>
            <a:fillRect/>
          </a:stretch>
        </p:blipFill>
        <p:spPr>
          <a:xfrm>
            <a:off x="684740" y="713025"/>
            <a:ext cx="3317294" cy="2794747"/>
          </a:xfrm>
          <a:prstGeom prst="rect">
            <a:avLst/>
          </a:prstGeom>
        </p:spPr>
      </p:pic>
      <p:pic>
        <p:nvPicPr>
          <p:cNvPr id="9" name="Picture 8">
            <a:extLst>
              <a:ext uri="{FF2B5EF4-FFF2-40B4-BE49-F238E27FC236}">
                <a16:creationId xmlns:a16="http://schemas.microsoft.com/office/drawing/2014/main" id="{18217881-470B-4E0B-A51C-42EA0D86BB1C}"/>
              </a:ext>
            </a:extLst>
          </p:cNvPr>
          <p:cNvPicPr>
            <a:picLocks noChangeAspect="1"/>
          </p:cNvPicPr>
          <p:nvPr/>
        </p:nvPicPr>
        <p:blipFill>
          <a:blip r:embed="rId5"/>
          <a:srcRect/>
          <a:stretch/>
        </p:blipFill>
        <p:spPr>
          <a:xfrm>
            <a:off x="4325310" y="713024"/>
            <a:ext cx="3239365" cy="2794747"/>
          </a:xfrm>
          <a:prstGeom prst="rect">
            <a:avLst/>
          </a:prstGeom>
        </p:spPr>
      </p:pic>
      <p:sp>
        <p:nvSpPr>
          <p:cNvPr id="2" name="Rectangle 1"/>
          <p:cNvSpPr/>
          <p:nvPr/>
        </p:nvSpPr>
        <p:spPr>
          <a:xfrm>
            <a:off x="7591731" y="1255148"/>
            <a:ext cx="4365699" cy="1126462"/>
          </a:xfrm>
          <a:prstGeom prst="rect">
            <a:avLst/>
          </a:prstGeom>
        </p:spPr>
        <p:txBody>
          <a:bodyPr wrap="square">
            <a:spAutoFit/>
          </a:bodyPr>
          <a:lstStyle/>
          <a:p>
            <a:pPr marL="0" lvl="2" algn="just" defTabSz="457105">
              <a:lnSpc>
                <a:spcPct val="100000"/>
              </a:lnSpc>
              <a:spcBef>
                <a:spcPct val="20000"/>
              </a:spcBef>
            </a:pPr>
            <a:r>
              <a:rPr lang="en-US" sz="1600" i="1" dirty="0">
                <a:cs typeface="CiscoSans ExtraLight"/>
              </a:rPr>
              <a:t>By default, routers do not forward broadcasts.</a:t>
            </a:r>
          </a:p>
          <a:p>
            <a:pPr marL="0" lvl="2" algn="just" defTabSz="457105">
              <a:lnSpc>
                <a:spcPct val="100000"/>
              </a:lnSpc>
              <a:spcBef>
                <a:spcPct val="20000"/>
              </a:spcBef>
            </a:pPr>
            <a:r>
              <a:rPr lang="en-US" sz="1600" i="1" dirty="0">
                <a:cs typeface="CiscoSans ExtraLight"/>
              </a:rPr>
              <a:t>Routers can eliminate excessive broadcast traffic by subdividing networks into separate broadcast domains.</a:t>
            </a:r>
          </a:p>
        </p:txBody>
      </p:sp>
    </p:spTree>
    <p:custDataLst>
      <p:tags r:id="rId1"/>
    </p:custDataLst>
    <p:extLst>
      <p:ext uri="{BB962C8B-B14F-4D97-AF65-F5344CB8AC3E}">
        <p14:creationId xmlns:p14="http://schemas.microsoft.com/office/powerpoint/2010/main" val="3401226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Transmission </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59421" y="3588633"/>
            <a:ext cx="11575225" cy="1666539"/>
          </a:xfrm>
        </p:spPr>
        <p:txBody>
          <a:bodyPr/>
          <a:lstStyle/>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Multicast transmission reduces traffic by allowing a host to send a single packet to a selected set of hosts that subscribe to a multicast group. IPv4 has reserved the 224.0.0.0 to 239.255.255.255 addresses as a multicast range. The IPv4 multicast addresses 224.0.0.0 to 224.0.0.255 are reserved for multicasting on the local network only. </a:t>
            </a:r>
          </a:p>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A router connected to the local network will not forward them further. Hosts that receive multicast data are called multicast clients. </a:t>
            </a:r>
          </a:p>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The multicast clients use services requested by a client program to subscribe to the multicast group. Each multicast group is represented by a single IPv4 multicast destination address. </a:t>
            </a:r>
          </a:p>
        </p:txBody>
      </p:sp>
      <p:pic>
        <p:nvPicPr>
          <p:cNvPr id="8" name="Picture 7">
            <a:extLst>
              <a:ext uri="{FF2B5EF4-FFF2-40B4-BE49-F238E27FC236}">
                <a16:creationId xmlns:a16="http://schemas.microsoft.com/office/drawing/2014/main" id="{F23313C3-2811-4A4A-BE54-D4CB885B9AF2}"/>
              </a:ext>
            </a:extLst>
          </p:cNvPr>
          <p:cNvPicPr>
            <a:picLocks noChangeAspect="1"/>
          </p:cNvPicPr>
          <p:nvPr/>
        </p:nvPicPr>
        <p:blipFill>
          <a:blip r:embed="rId4"/>
          <a:stretch>
            <a:fillRect/>
          </a:stretch>
        </p:blipFill>
        <p:spPr>
          <a:xfrm>
            <a:off x="684740" y="713024"/>
            <a:ext cx="3317294" cy="2794747"/>
          </a:xfrm>
          <a:prstGeom prst="rect">
            <a:avLst/>
          </a:prstGeom>
        </p:spPr>
      </p:pic>
      <p:pic>
        <p:nvPicPr>
          <p:cNvPr id="9" name="Picture 8">
            <a:extLst>
              <a:ext uri="{FF2B5EF4-FFF2-40B4-BE49-F238E27FC236}">
                <a16:creationId xmlns:a16="http://schemas.microsoft.com/office/drawing/2014/main" id="{18217881-470B-4E0B-A51C-42EA0D86BB1C}"/>
              </a:ext>
            </a:extLst>
          </p:cNvPr>
          <p:cNvPicPr>
            <a:picLocks noChangeAspect="1"/>
          </p:cNvPicPr>
          <p:nvPr/>
        </p:nvPicPr>
        <p:blipFill>
          <a:blip r:embed="rId5"/>
          <a:srcRect/>
          <a:stretch/>
        </p:blipFill>
        <p:spPr>
          <a:xfrm>
            <a:off x="4686774" y="713024"/>
            <a:ext cx="2958359" cy="2552310"/>
          </a:xfrm>
          <a:prstGeom prst="rect">
            <a:avLst/>
          </a:prstGeom>
        </p:spPr>
      </p:pic>
      <p:pic>
        <p:nvPicPr>
          <p:cNvPr id="10" name="Picture 9">
            <a:extLst>
              <a:ext uri="{FF2B5EF4-FFF2-40B4-BE49-F238E27FC236}">
                <a16:creationId xmlns:a16="http://schemas.microsoft.com/office/drawing/2014/main" id="{DDB3EA43-35A4-4726-8357-8E8F2CABDB1E}"/>
              </a:ext>
            </a:extLst>
          </p:cNvPr>
          <p:cNvPicPr>
            <a:picLocks noChangeAspect="1"/>
          </p:cNvPicPr>
          <p:nvPr/>
        </p:nvPicPr>
        <p:blipFill>
          <a:blip r:embed="rId6"/>
          <a:srcRect/>
          <a:stretch/>
        </p:blipFill>
        <p:spPr>
          <a:xfrm>
            <a:off x="8127519" y="713024"/>
            <a:ext cx="3684538" cy="2429569"/>
          </a:xfrm>
          <a:prstGeom prst="rect">
            <a:avLst/>
          </a:prstGeom>
        </p:spPr>
      </p:pic>
    </p:spTree>
    <p:custDataLst>
      <p:tags r:id="rId1"/>
    </p:custDataLst>
    <p:extLst>
      <p:ext uri="{BB962C8B-B14F-4D97-AF65-F5344CB8AC3E}">
        <p14:creationId xmlns:p14="http://schemas.microsoft.com/office/powerpoint/2010/main" val="3711737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a:spLocks noGrp="1"/>
          </p:cNvSpPr>
          <p:nvPr>
            <p:ph type="body" idx="100" hasCustomPrompt="1"/>
          </p:nvPr>
        </p:nvSpPr>
        <p:spPr>
          <a:xfrm>
            <a:off x="0" y="365760"/>
            <a:ext cx="12192000" cy="507344"/>
          </a:xfrm>
          <a:prstGeom prst="rect">
            <a:avLst/>
          </a:prstGeom>
          <a:noFill/>
          <a:ln/>
        </p:spPr>
        <p:txBody>
          <a:bodyPr wrap="square" rtlCol="0" anchor="t"/>
          <a:lstStyle/>
          <a:p>
            <a:r>
              <a:rPr lang="en-US"/>
              <a:t>Special Use IPv4 Addresses</a:t>
            </a:r>
          </a:p>
        </p:txBody>
      </p:sp>
      <p:sp>
        <p:nvSpPr>
          <p:cNvPr id="5" name="Text 2"/>
          <p:cNvSpPr/>
          <p:nvPr/>
        </p:nvSpPr>
        <p:spPr>
          <a:xfrm>
            <a:off x="612099" y="1245943"/>
            <a:ext cx="10972800" cy="1394824"/>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Specific addresses, such as network and broadcast addresses, cannot be assigned to hosts.</a:t>
            </a:r>
            <a:endParaRPr lang="en-US" sz="1867" dirty="0">
              <a:latin typeface="Arial"/>
              <a:ea typeface="+mn-lt"/>
              <a:cs typeface="Arial"/>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Special addresses can also be set to hosts, but with restrictions on how those hosts can interact within the network. </a:t>
            </a:r>
            <a:endParaRPr lang="en-US" sz="1867">
              <a:latin typeface="Arial"/>
              <a:cs typeface="Arial"/>
            </a:endParaRPr>
          </a:p>
          <a:p>
            <a:pPr>
              <a:buFont typeface="Arial"/>
              <a:buChar char="•"/>
            </a:pPr>
            <a:endParaRPr lang="en-US" sz="1867">
              <a:latin typeface="Arial"/>
              <a:cs typeface="Arial"/>
            </a:endParaRPr>
          </a:p>
          <a:p>
            <a:pPr marL="380990" indent="-380990">
              <a:buFont typeface="Arial"/>
              <a:buChar char="•"/>
            </a:pPr>
            <a:endParaRPr lang="en-US" sz="1867">
              <a:latin typeface="Arial"/>
              <a:cs typeface="Arial"/>
            </a:endParaRPr>
          </a:p>
        </p:txBody>
      </p:sp>
      <p:sp>
        <p:nvSpPr>
          <p:cNvPr id="4" name="Text 2">
            <a:extLst>
              <a:ext uri="{FF2B5EF4-FFF2-40B4-BE49-F238E27FC236}">
                <a16:creationId xmlns:a16="http://schemas.microsoft.com/office/drawing/2014/main" id="{3BD1A4EE-8520-91D7-5022-E45E7E6B63FE}"/>
              </a:ext>
            </a:extLst>
          </p:cNvPr>
          <p:cNvSpPr/>
          <p:nvPr/>
        </p:nvSpPr>
        <p:spPr>
          <a:xfrm>
            <a:off x="612099" y="2746723"/>
            <a:ext cx="10972800" cy="3429000"/>
          </a:xfrm>
          <a:prstGeom prst="rect">
            <a:avLst/>
          </a:prstGeom>
          <a:noFill/>
          <a:ln/>
        </p:spPr>
        <p:txBody>
          <a:bodyPr wrap="square" lIns="121920" tIns="60960" rIns="121920" bIns="6096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867" b="1" dirty="0">
                <a:latin typeface="Arial"/>
                <a:ea typeface="+mn-lt"/>
                <a:cs typeface="+mn-lt"/>
              </a:rPr>
              <a:t>Link-Local addresses </a:t>
            </a:r>
            <a:endParaRPr lang="en-US" sz="1867" dirty="0">
              <a:latin typeface="Arial"/>
              <a:cs typeface="Arial"/>
            </a:endParaRPr>
          </a:p>
          <a:p>
            <a:endParaRPr lang="en-US" sz="1867" dirty="0">
              <a:latin typeface="Arial"/>
              <a:cs typeface="Arial"/>
            </a:endParaRPr>
          </a:p>
          <a:p>
            <a:pPr marL="380990" indent="-380990">
              <a:buFont typeface="Arial"/>
              <a:buChar char="•"/>
            </a:pPr>
            <a:r>
              <a:rPr lang="en-US" sz="1867" dirty="0">
                <a:latin typeface="Arial"/>
                <a:ea typeface="+mn-lt"/>
                <a:cs typeface="+mn-lt"/>
              </a:rPr>
              <a:t>Link-local addresses (</a:t>
            </a:r>
            <a:r>
              <a:rPr lang="en-US" sz="1867" b="1" dirty="0">
                <a:latin typeface="Arial"/>
                <a:ea typeface="+mn-lt"/>
                <a:cs typeface="+mn-lt"/>
              </a:rPr>
              <a:t>169.254.0.0 /16 </a:t>
            </a:r>
            <a:r>
              <a:rPr lang="en-US" sz="1867" dirty="0">
                <a:latin typeface="Arial"/>
                <a:ea typeface="+mn-lt"/>
                <a:cs typeface="+mn-lt"/>
              </a:rPr>
              <a:t>or </a:t>
            </a:r>
            <a:r>
              <a:rPr lang="en-US" sz="1867" b="1" dirty="0">
                <a:solidFill>
                  <a:schemeClr val="tx2"/>
                </a:solidFill>
                <a:latin typeface="Arial"/>
                <a:ea typeface="+mn-lt"/>
                <a:cs typeface="+mn-lt"/>
              </a:rPr>
              <a:t>169.254.0.1 to 169.254.255.254</a:t>
            </a:r>
            <a:r>
              <a:rPr lang="en-US" sz="1867" dirty="0">
                <a:latin typeface="Arial"/>
                <a:ea typeface="+mn-lt"/>
                <a:cs typeface="+mn-lt"/>
              </a:rPr>
              <a:t>) are more commonly known as the Automatic Private IP Addressing (APIPA) addresses or self-assigned addresses. </a:t>
            </a:r>
            <a:endParaRPr lang="en-US" sz="1867" dirty="0">
              <a:latin typeface="Arial"/>
              <a:ea typeface="+mn-lt"/>
              <a:cs typeface="Arial"/>
            </a:endParaRPr>
          </a:p>
          <a:p>
            <a:pPr marL="380990" indent="-380990">
              <a:buFont typeface="Arial"/>
              <a:buChar char="•"/>
            </a:pPr>
            <a:endParaRPr lang="en-US" sz="1867" dirty="0">
              <a:latin typeface="Arial"/>
              <a:cs typeface="Arial"/>
            </a:endParaRPr>
          </a:p>
          <a:p>
            <a:pPr marL="380990" indent="-380990">
              <a:buFont typeface="Arial"/>
              <a:buChar char="•"/>
            </a:pPr>
            <a:r>
              <a:rPr lang="en-US" sz="1867" dirty="0">
                <a:latin typeface="Arial"/>
                <a:ea typeface="+mn-lt"/>
                <a:cs typeface="+mn-lt"/>
              </a:rPr>
              <a:t>A Windows client uses them to self-configure if the client cannot obtain an IP address through other methods. </a:t>
            </a:r>
            <a:endParaRPr lang="en-US" sz="1867" dirty="0">
              <a:latin typeface="Arial"/>
              <a:cs typeface="Arial"/>
            </a:endParaRPr>
          </a:p>
          <a:p>
            <a:pPr marL="380990" indent="-380990">
              <a:buFont typeface="Arial"/>
              <a:buChar char="•"/>
            </a:pPr>
            <a:endParaRPr lang="en-US" sz="1867" dirty="0">
              <a:latin typeface="Arial"/>
              <a:cs typeface="Arial"/>
            </a:endParaRPr>
          </a:p>
          <a:p>
            <a:pPr marL="380990" indent="-380990">
              <a:buFont typeface="Arial"/>
              <a:buChar char="•"/>
            </a:pPr>
            <a:r>
              <a:rPr lang="en-US" sz="1867" dirty="0">
                <a:latin typeface="Arial"/>
                <a:ea typeface="+mn-lt"/>
                <a:cs typeface="+mn-lt"/>
              </a:rPr>
              <a:t>Link-local addresses can be used in a peer-to-peer connection but are not commonly used for this purpose.</a:t>
            </a:r>
            <a:endParaRPr lang="en-US" sz="2400" dirty="0">
              <a:latin typeface="Arial"/>
            </a:endParaRPr>
          </a:p>
          <a:p>
            <a:endParaRPr lang="en-US" sz="1867" b="1" dirty="0">
              <a:latin typeface="Arial"/>
              <a:cs typeface="Arial"/>
            </a:endParaRPr>
          </a:p>
          <a:p>
            <a:endParaRPr lang="en-US" sz="1867" b="1"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Types of IPv4 Addresses</a:t>
            </a:r>
          </a:p>
        </p:txBody>
      </p:sp>
      <p:sp>
        <p:nvSpPr>
          <p:cNvPr id="3" name="Text 0"/>
          <p:cNvSpPr>
            <a:spLocks noGrp="1"/>
          </p:cNvSpPr>
          <p:nvPr>
            <p:ph type="body" idx="100" hasCustomPrompt="1"/>
          </p:nvPr>
        </p:nvSpPr>
        <p:spPr>
          <a:xfrm>
            <a:off x="0" y="365760"/>
            <a:ext cx="12192000" cy="556512"/>
          </a:xfrm>
          <a:prstGeom prst="rect">
            <a:avLst/>
          </a:prstGeom>
          <a:noFill/>
          <a:ln/>
        </p:spPr>
        <p:txBody>
          <a:bodyPr vert="horz" wrap="square" lIns="121920" tIns="60960" rIns="121920" bIns="60960" rtlCol="0" anchor="t">
            <a:normAutofit/>
          </a:bodyPr>
          <a:lstStyle/>
          <a:p>
            <a:r>
              <a:rPr lang="en-US" dirty="0">
                <a:latin typeface="Arial"/>
                <a:cs typeface="Arial"/>
              </a:rPr>
              <a:t>Special Use IPv4 Addresses (Cont</a:t>
            </a:r>
            <a:r>
              <a:rPr lang="en-US">
                <a:latin typeface="Arial"/>
                <a:cs typeface="Arial"/>
              </a:rPr>
              <a:t>.)</a:t>
            </a:r>
            <a:endParaRPr lang="en-US"/>
          </a:p>
        </p:txBody>
      </p:sp>
      <p:sp>
        <p:nvSpPr>
          <p:cNvPr id="6" name="TextBox 5">
            <a:extLst>
              <a:ext uri="{FF2B5EF4-FFF2-40B4-BE49-F238E27FC236}">
                <a16:creationId xmlns:a16="http://schemas.microsoft.com/office/drawing/2014/main" id="{F65D8CB3-AE70-5A71-48FC-DD2841873D5F}"/>
              </a:ext>
            </a:extLst>
          </p:cNvPr>
          <p:cNvSpPr txBox="1"/>
          <p:nvPr/>
        </p:nvSpPr>
        <p:spPr>
          <a:xfrm>
            <a:off x="300895" y="1004175"/>
            <a:ext cx="5561132" cy="4720267"/>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en-US" sz="1867" b="1" dirty="0">
                <a:latin typeface="Arial"/>
                <a:cs typeface="Arial"/>
              </a:rPr>
              <a:t>Loopback addresses </a:t>
            </a:r>
            <a:endParaRPr lang="en-US" sz="1867" dirty="0">
              <a:latin typeface="Arial"/>
              <a:ea typeface="+mn-lt"/>
              <a:cs typeface="+mn-lt"/>
            </a:endParaRPr>
          </a:p>
          <a:p>
            <a:pPr marL="380990" indent="-380990">
              <a:buFont typeface="Arial,Sans-Serif"/>
              <a:buChar char="•"/>
            </a:pPr>
            <a:endParaRPr lang="en-US" sz="1867" dirty="0">
              <a:latin typeface="Arial"/>
              <a:ea typeface="+mn-lt"/>
              <a:cs typeface="+mn-lt"/>
            </a:endParaRPr>
          </a:p>
          <a:p>
            <a:pPr marL="380990" indent="-380990">
              <a:buFont typeface="Arial,Sans-Serif"/>
              <a:buChar char="•"/>
            </a:pPr>
            <a:r>
              <a:rPr lang="en-US" sz="1867" dirty="0">
                <a:latin typeface="Arial"/>
                <a:cs typeface="Arial"/>
              </a:rPr>
              <a:t>Loopback addresses (127.0.0.0 /8 or 127.0.0.1 to 127.255.255.254) commonly identify as only 127.0.0.1. </a:t>
            </a:r>
            <a:endParaRPr lang="en-US" sz="1867" dirty="0">
              <a:latin typeface="Arial"/>
              <a:cs typeface="Calibri" panose="020F0502020204030204"/>
            </a:endParaRPr>
          </a:p>
          <a:p>
            <a:pPr marL="380990" indent="-380990">
              <a:buFont typeface="Arial,Sans-Serif"/>
              <a:buChar char="•"/>
            </a:pPr>
            <a:endParaRPr lang="en-US" sz="1867" dirty="0">
              <a:latin typeface="Arial"/>
              <a:cs typeface="Arial"/>
            </a:endParaRPr>
          </a:p>
          <a:p>
            <a:pPr marL="380990" indent="-380990">
              <a:buFont typeface="Arial,Sans-Serif"/>
              <a:buChar char="•"/>
            </a:pPr>
            <a:r>
              <a:rPr lang="en-US" sz="1867" dirty="0">
                <a:latin typeface="Arial"/>
                <a:cs typeface="Arial"/>
              </a:rPr>
              <a:t>These are special addresses used by a host to direct traffic to itself. </a:t>
            </a:r>
            <a:endParaRPr lang="en-US" sz="1867" dirty="0">
              <a:latin typeface="Arial"/>
              <a:cs typeface="Calibri" panose="020F0502020204030204"/>
            </a:endParaRPr>
          </a:p>
          <a:p>
            <a:pPr marL="380990" indent="-380990">
              <a:buFont typeface="Arial,Sans-Serif"/>
              <a:buChar char="•"/>
            </a:pPr>
            <a:endParaRPr lang="en-US" sz="1867" dirty="0">
              <a:latin typeface="Arial"/>
              <a:cs typeface="Arial"/>
            </a:endParaRPr>
          </a:p>
          <a:p>
            <a:pPr marL="380990" indent="-380990">
              <a:buFont typeface="Arial,Sans-Serif"/>
              <a:buChar char="•"/>
            </a:pPr>
            <a:r>
              <a:rPr lang="en-US" sz="1867" dirty="0">
                <a:latin typeface="Arial"/>
                <a:cs typeface="Arial"/>
              </a:rPr>
              <a:t>For example, test connections frequently use the ping command to other hosts. (Ping will be covered later in this course.)</a:t>
            </a:r>
            <a:endParaRPr lang="en-US" sz="1867" dirty="0">
              <a:latin typeface="Arial"/>
              <a:cs typeface="Calibri" panose="020F0502020204030204"/>
            </a:endParaRPr>
          </a:p>
          <a:p>
            <a:pPr marL="380990" indent="-380990">
              <a:buFont typeface="Arial,Sans-Serif"/>
              <a:buChar char="•"/>
            </a:pPr>
            <a:endParaRPr lang="en-US" sz="1867" dirty="0">
              <a:latin typeface="Arial"/>
              <a:cs typeface="Arial"/>
            </a:endParaRPr>
          </a:p>
          <a:p>
            <a:pPr marL="380990" indent="-380990">
              <a:buFont typeface="Arial,Sans-Serif"/>
              <a:buChar char="•"/>
            </a:pPr>
            <a:r>
              <a:rPr lang="en-US" sz="1867" dirty="0">
                <a:latin typeface="Arial"/>
                <a:cs typeface="Arial"/>
              </a:rPr>
              <a:t>But you can also use the ping command to test the IP configuration on your device, as shown in the figure. </a:t>
            </a:r>
            <a:endParaRPr lang="en-US" sz="1867" dirty="0">
              <a:latin typeface="Arial"/>
              <a:ea typeface="+mn-lt"/>
              <a:cs typeface="+mn-lt"/>
            </a:endParaRPr>
          </a:p>
        </p:txBody>
      </p:sp>
      <p:sp>
        <p:nvSpPr>
          <p:cNvPr id="5" name="Text 2"/>
          <p:cNvSpPr/>
          <p:nvPr/>
        </p:nvSpPr>
        <p:spPr>
          <a:xfrm>
            <a:off x="7034671" y="1063807"/>
            <a:ext cx="3815444" cy="416603"/>
          </a:xfrm>
          <a:prstGeom prst="rect">
            <a:avLst/>
          </a:prstGeom>
          <a:noFill/>
          <a:ln/>
        </p:spPr>
        <p:txBody>
          <a:bodyPr wrap="square" lIns="121920" tIns="60960" rIns="121920" bIns="60960" rtlCol="0" anchor="t"/>
          <a:lstStyle/>
          <a:p>
            <a:r>
              <a:rPr lang="en-US" sz="1867" b="1">
                <a:solidFill>
                  <a:srgbClr val="000000"/>
                </a:solidFill>
                <a:latin typeface="Arial"/>
                <a:cs typeface="Arial"/>
              </a:rPr>
              <a:t>Pinging the </a:t>
            </a:r>
            <a:r>
              <a:rPr lang="en-US" sz="1867" b="1">
                <a:solidFill>
                  <a:srgbClr val="000000"/>
                </a:solidFill>
                <a:latin typeface="Arial"/>
                <a:ea typeface="Arial" pitchFamily="34" charset="-122"/>
                <a:cs typeface="Arial"/>
              </a:rPr>
              <a:t>Loopback Interface</a:t>
            </a:r>
            <a:endParaRPr lang="en-US" sz="2400">
              <a:cs typeface="Calibri" panose="020F0502020204030204"/>
            </a:endParaRPr>
          </a:p>
          <a:p>
            <a:endParaRPr lang="en-US" sz="1867">
              <a:latin typeface="Arial"/>
              <a:cs typeface="Arial"/>
            </a:endParaRPr>
          </a:p>
        </p:txBody>
      </p:sp>
      <p:pic>
        <p:nvPicPr>
          <p:cNvPr id="7" name="Picture 7" descr="Text&#10;&#10;Description automatically generated">
            <a:extLst>
              <a:ext uri="{FF2B5EF4-FFF2-40B4-BE49-F238E27FC236}">
                <a16:creationId xmlns:a16="http://schemas.microsoft.com/office/drawing/2014/main" id="{8740BC24-3CC7-5FD3-4CEB-7771068B3359}"/>
              </a:ext>
            </a:extLst>
          </p:cNvPr>
          <p:cNvPicPr>
            <a:picLocks noChangeAspect="1"/>
          </p:cNvPicPr>
          <p:nvPr/>
        </p:nvPicPr>
        <p:blipFill>
          <a:blip r:embed="rId3"/>
          <a:stretch>
            <a:fillRect/>
          </a:stretch>
        </p:blipFill>
        <p:spPr>
          <a:xfrm>
            <a:off x="6455508" y="1546205"/>
            <a:ext cx="5435597" cy="5055132"/>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16</a:t>
            </a:fld>
            <a:endParaRPr lang="en-US"/>
          </a:p>
        </p:txBody>
      </p:sp>
    </p:spTree>
    <p:extLst>
      <p:ext uri="{BB962C8B-B14F-4D97-AF65-F5344CB8AC3E}">
        <p14:creationId xmlns:p14="http://schemas.microsoft.com/office/powerpoint/2010/main" val="30050696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 – Assignment</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4782206" y="866454"/>
            <a:ext cx="7231117" cy="4455952"/>
          </a:xfrm>
        </p:spPr>
        <p:txBody>
          <a:bodyPr/>
          <a:lstStyle/>
          <a:p>
            <a:pPr marL="285750" indent="-285750" algn="just">
              <a:buFont typeface="Wingdings" panose="05000000000000000000" pitchFamily="2" charset="2"/>
              <a:buChar char="ü"/>
            </a:pPr>
            <a:r>
              <a:rPr lang="en-US" sz="1800" dirty="0">
                <a:solidFill>
                  <a:srgbClr val="002060"/>
                </a:solidFill>
              </a:rPr>
              <a:t>IPv4 addresses can be assigned either  statically or dynamically. With a static assignment, the host IPv4 address must be configured manually, together with subnet mask, default gateway, and DNS server address.</a:t>
            </a:r>
          </a:p>
          <a:p>
            <a:pPr marL="285750" indent="-285750" algn="just">
              <a:buFont typeface="Wingdings" panose="05000000000000000000" pitchFamily="2" charset="2"/>
              <a:buChar char="ü"/>
            </a:pPr>
            <a:r>
              <a:rPr lang="en-US" sz="1800" dirty="0">
                <a:solidFill>
                  <a:srgbClr val="002060"/>
                </a:solidFill>
              </a:rPr>
              <a:t>Static addresses are typically assigned for printers, servers, and other networking devices that need to retain a fixed IP address to provide services. Static assignment can be time consuming to implement. It is prone to errors because manual configuration is required.</a:t>
            </a:r>
          </a:p>
          <a:p>
            <a:pPr marL="285750" indent="-285750" algn="just">
              <a:buFont typeface="Wingdings" panose="05000000000000000000" pitchFamily="2" charset="2"/>
              <a:buChar char="ü"/>
            </a:pPr>
            <a:r>
              <a:rPr lang="en-US" sz="1800" dirty="0">
                <a:solidFill>
                  <a:srgbClr val="002060"/>
                </a:solidFill>
              </a:rPr>
              <a:t>IPv4 addresses can be dynamically assigned to end devices through an application protocol known as Dynamic Host Configuration Protocol (DHCP).</a:t>
            </a:r>
          </a:p>
          <a:p>
            <a:pPr marL="285750" indent="-285750" algn="just">
              <a:buFont typeface="Wingdings" panose="05000000000000000000" pitchFamily="2" charset="2"/>
              <a:buChar char="ü"/>
            </a:pPr>
            <a:r>
              <a:rPr lang="en-US" sz="1800" dirty="0">
                <a:solidFill>
                  <a:srgbClr val="002060"/>
                </a:solidFill>
              </a:rPr>
              <a:t>DHCP automatically assigns addressing information such as IPv4 address, subnet mask, default gateway, and other configuration information.</a:t>
            </a:r>
          </a:p>
          <a:p>
            <a:pPr marL="285750" lvl="1" indent="-28575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Using DHCP, reduces the burden on network support staff and virtually eliminates entry errors.</a:t>
            </a:r>
          </a:p>
          <a:p>
            <a:pPr marL="285750" lvl="1" indent="-28575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A dynamic IP address is not permanently assigned to a host but is only leased for a period of time.</a:t>
            </a:r>
          </a:p>
          <a:p>
            <a:pPr marL="285750" indent="-285750" algn="just">
              <a:buFont typeface="Wingdings" panose="05000000000000000000" pitchFamily="2" charset="2"/>
              <a:buChar char="ü"/>
            </a:pPr>
            <a:endParaRPr lang="en-US" sz="1800" dirty="0">
              <a:solidFill>
                <a:srgbClr val="002060"/>
              </a:solidFill>
            </a:endParaRPr>
          </a:p>
          <a:p>
            <a:pPr marL="285750" indent="-285750" algn="just">
              <a:buFont typeface="Wingdings" panose="05000000000000000000" pitchFamily="2" charset="2"/>
              <a:buChar char="ü"/>
            </a:pPr>
            <a:endParaRPr lang="en-US" sz="1800" dirty="0">
              <a:solidFill>
                <a:srgbClr val="002060"/>
              </a:solidFill>
            </a:endParaRPr>
          </a:p>
        </p:txBody>
      </p:sp>
      <p:pic>
        <p:nvPicPr>
          <p:cNvPr id="6" name="Picture 5" descr="Graphical user interface, text&#10;&#10;Description automatically generated">
            <a:extLst>
              <a:ext uri="{FF2B5EF4-FFF2-40B4-BE49-F238E27FC236}">
                <a16:creationId xmlns:a16="http://schemas.microsoft.com/office/drawing/2014/main" id="{65B71934-9F43-45E1-A373-FBC3CE7DF3CA}"/>
              </a:ext>
            </a:extLst>
          </p:cNvPr>
          <p:cNvPicPr>
            <a:picLocks noChangeAspect="1"/>
          </p:cNvPicPr>
          <p:nvPr/>
        </p:nvPicPr>
        <p:blipFill>
          <a:blip r:embed="rId4"/>
          <a:stretch>
            <a:fillRect/>
          </a:stretch>
        </p:blipFill>
        <p:spPr>
          <a:xfrm>
            <a:off x="364526" y="866454"/>
            <a:ext cx="4194645" cy="4735560"/>
          </a:xfrm>
          <a:prstGeom prst="rect">
            <a:avLst/>
          </a:prstGeom>
        </p:spPr>
      </p:pic>
    </p:spTree>
    <p:custDataLst>
      <p:tags r:id="rId1"/>
    </p:custDataLst>
    <p:extLst>
      <p:ext uri="{BB962C8B-B14F-4D97-AF65-F5344CB8AC3E}">
        <p14:creationId xmlns:p14="http://schemas.microsoft.com/office/powerpoint/2010/main" val="2714386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609600" y="2743200"/>
            <a:ext cx="10972800" cy="1219200"/>
          </a:xfrm>
          <a:prstGeom prst="rect">
            <a:avLst/>
          </a:prstGeom>
          <a:noFill/>
          <a:ln/>
        </p:spPr>
        <p:txBody>
          <a:bodyPr wrap="square" rtlCol="0"/>
          <a:lstStyle/>
          <a:p>
            <a:r>
              <a:rPr lang="en-US"/>
              <a:t>9.3 Network Segmentation</a:t>
            </a: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0"/>
            <a:ext cx="12192000" cy="530941"/>
          </a:xfrm>
          <a:prstGeom prst="rect">
            <a:avLst/>
          </a:prstGeom>
          <a:noFill/>
          <a:ln/>
        </p:spPr>
        <p:txBody>
          <a:bodyPr wrap="square" rtlCol="0" anchor="t"/>
          <a:lstStyle/>
          <a:p>
            <a:r>
              <a:rPr lang="en-US"/>
              <a:t>Broadcast Domains and Segmentation</a:t>
            </a:r>
          </a:p>
        </p:txBody>
      </p:sp>
      <p:sp>
        <p:nvSpPr>
          <p:cNvPr id="5" name="Text 2"/>
          <p:cNvSpPr/>
          <p:nvPr/>
        </p:nvSpPr>
        <p:spPr>
          <a:xfrm>
            <a:off x="435205" y="1261360"/>
            <a:ext cx="10972800" cy="4755577"/>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In an Ethernet LAN, devices use broadcasts and the Address Resolution Protocol (ARP) to locate other devices. </a:t>
            </a:r>
            <a:endParaRPr lang="en-US" sz="1867" dirty="0">
              <a:latin typeface="Arial"/>
              <a:ea typeface="+mn-lt"/>
              <a:cs typeface="Calibri"/>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ARP sends Layer 2 broadcasts to a known IPv4 address on the local network to discover the MAC address. </a:t>
            </a: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Devices on Ethernet LANs also find other devices using services. </a:t>
            </a: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A host typically acquires its IPv4 address configuration using the Dynamic Host Configuration Protocol (DHCP), which sends broadcasts on the local network to locate a DHCP server. </a:t>
            </a:r>
            <a:endParaRPr lang="en-US" sz="1867" dirty="0">
              <a:latin typeface="Arial"/>
              <a:cs typeface="Calibri" panose="020F0502020204030204"/>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Switches propagate broadcasts out all interfaces except the interface on which it was received.</a:t>
            </a:r>
            <a:endParaRPr lang="en-US" sz="2400" dirty="0">
              <a:latin typeface="Arial"/>
              <a:ea typeface="+mn-lt"/>
              <a:cs typeface="+mn-lt"/>
            </a:endParaRPr>
          </a:p>
          <a:p>
            <a:pPr marL="380990" indent="-380990">
              <a:buFont typeface="Arial"/>
              <a:buChar char="•"/>
            </a:pPr>
            <a:endParaRPr lang="en-US" sz="2400">
              <a:latin typeface="Arial"/>
              <a:ea typeface="+mn-lt"/>
              <a:cs typeface="+mn-lt"/>
            </a:endParaRPr>
          </a:p>
          <a:p>
            <a:pPr marL="380990" indent="-380990">
              <a:buFont typeface="Arial"/>
              <a:buChar char="•"/>
            </a:pPr>
            <a:r>
              <a:rPr lang="en-US" sz="1867" dirty="0">
                <a:latin typeface="Arial"/>
                <a:ea typeface="+mn-lt"/>
                <a:cs typeface="+mn-lt"/>
              </a:rPr>
              <a:t>For example, if a switch in the figure were to receive a broadcast, it would forward it to the other switches and users connected to the network.</a:t>
            </a:r>
            <a:endParaRPr lang="en-US" sz="2400" dirty="0">
              <a:latin typeface="Arial"/>
              <a:cs typeface="Calibri" panose="020F0502020204030204"/>
            </a:endParaRPr>
          </a:p>
          <a:p>
            <a:pPr marL="380990" indent="-380990">
              <a:buFont typeface="Arial"/>
              <a:buChar char="•"/>
            </a:pPr>
            <a:endParaRPr lang="en-US" sz="1867">
              <a:latin typeface="Arial"/>
              <a:cs typeface="Arial"/>
            </a:endParaRPr>
          </a:p>
          <a:p>
            <a:pPr>
              <a:lnSpc>
                <a:spcPts val="2667"/>
              </a:lnSpc>
            </a:pPr>
            <a:endParaRPr lang="en-US" sz="1867">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19</a:t>
            </a:fld>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0"/>
            <a:ext cx="12192000" cy="609600"/>
          </a:xfrm>
          <a:prstGeom prst="rect">
            <a:avLst/>
          </a:prstGeom>
          <a:noFill/>
          <a:ln/>
        </p:spPr>
        <p:txBody>
          <a:bodyPr vert="horz" wrap="square" lIns="121920" tIns="60960" rIns="121920" bIns="60960" rtlCol="0" anchor="t">
            <a:normAutofit/>
          </a:bodyPr>
          <a:lstStyle/>
          <a:p>
            <a:r>
              <a:rPr lang="en-US" dirty="0">
                <a:latin typeface="Arial"/>
                <a:cs typeface="Arial"/>
              </a:rPr>
              <a:t>Broadcast Domains and Segmentation (Cont</a:t>
            </a:r>
            <a:r>
              <a:rPr lang="en-US">
                <a:latin typeface="Arial"/>
                <a:cs typeface="Arial"/>
              </a:rPr>
              <a:t>.)</a:t>
            </a:r>
            <a:endParaRPr lang="en-US"/>
          </a:p>
        </p:txBody>
      </p:sp>
      <p:sp>
        <p:nvSpPr>
          <p:cNvPr id="5" name="Text 2"/>
          <p:cNvSpPr/>
          <p:nvPr/>
        </p:nvSpPr>
        <p:spPr>
          <a:xfrm>
            <a:off x="2328883" y="1318413"/>
            <a:ext cx="4832424" cy="399319"/>
          </a:xfrm>
          <a:prstGeom prst="rect">
            <a:avLst/>
          </a:prstGeom>
          <a:noFill/>
          <a:ln/>
        </p:spPr>
        <p:txBody>
          <a:bodyPr wrap="square" lIns="121920" tIns="60960" rIns="121920" bIns="60960" rtlCol="0" anchor="t"/>
          <a:lstStyle/>
          <a:p>
            <a:r>
              <a:rPr lang="en-US" sz="1867" b="1">
                <a:solidFill>
                  <a:srgbClr val="000000"/>
                </a:solidFill>
                <a:latin typeface="Arial"/>
                <a:cs typeface="Arial"/>
              </a:rPr>
              <a:t>Routers Segment Broadcast Domains</a:t>
            </a:r>
            <a:endParaRPr lang="en-US" sz="2400" b="1">
              <a:cs typeface="Calibri"/>
            </a:endParaRPr>
          </a:p>
          <a:p>
            <a:endParaRPr lang="en-US" sz="1867" b="1">
              <a:latin typeface="Arial"/>
              <a:cs typeface="Arial"/>
            </a:endParaRPr>
          </a:p>
        </p:txBody>
      </p:sp>
      <p:pic>
        <p:nvPicPr>
          <p:cNvPr id="4" name="Picture 5" descr="Diagram&#10;&#10;Description automatically generated">
            <a:extLst>
              <a:ext uri="{FF2B5EF4-FFF2-40B4-BE49-F238E27FC236}">
                <a16:creationId xmlns:a16="http://schemas.microsoft.com/office/drawing/2014/main" id="{2C41A226-62F0-3893-E44C-4EABDAFB6B4F}"/>
              </a:ext>
            </a:extLst>
          </p:cNvPr>
          <p:cNvPicPr>
            <a:picLocks noChangeAspect="1"/>
          </p:cNvPicPr>
          <p:nvPr/>
        </p:nvPicPr>
        <p:blipFill rotWithShape="1">
          <a:blip r:embed="rId3"/>
          <a:srcRect l="19512" t="23792" r="16972" b="9481"/>
          <a:stretch/>
        </p:blipFill>
        <p:spPr>
          <a:xfrm>
            <a:off x="2256897" y="1769082"/>
            <a:ext cx="7681932" cy="4615993"/>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20</a:t>
            </a:fld>
            <a:endParaRPr lang="en-US"/>
          </a:p>
        </p:txBody>
      </p:sp>
    </p:spTree>
    <p:extLst>
      <p:ext uri="{BB962C8B-B14F-4D97-AF65-F5344CB8AC3E}">
        <p14:creationId xmlns:p14="http://schemas.microsoft.com/office/powerpoint/2010/main" val="20702362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1"/>
            <a:ext cx="12192000" cy="648929"/>
          </a:xfrm>
          <a:prstGeom prst="rect">
            <a:avLst/>
          </a:prstGeom>
          <a:noFill/>
          <a:ln/>
        </p:spPr>
        <p:txBody>
          <a:bodyPr vert="horz" wrap="square" lIns="121920" tIns="60960" rIns="121920" bIns="60960" rtlCol="0" anchor="t">
            <a:normAutofit/>
          </a:bodyPr>
          <a:lstStyle/>
          <a:p>
            <a:r>
              <a:rPr lang="en-US" dirty="0">
                <a:latin typeface="Arial"/>
                <a:cs typeface="Arial"/>
              </a:rPr>
              <a:t>Broadcast Domains and Segmentation (Cont</a:t>
            </a:r>
            <a:r>
              <a:rPr lang="en-US">
                <a:latin typeface="Arial"/>
                <a:cs typeface="Arial"/>
              </a:rPr>
              <a:t>.)</a:t>
            </a:r>
            <a:endParaRPr lang="en-US"/>
          </a:p>
        </p:txBody>
      </p:sp>
      <p:sp>
        <p:nvSpPr>
          <p:cNvPr id="5" name="Text 2"/>
          <p:cNvSpPr/>
          <p:nvPr/>
        </p:nvSpPr>
        <p:spPr>
          <a:xfrm>
            <a:off x="587116" y="1593955"/>
            <a:ext cx="11000507" cy="2616583"/>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Routers do not propagate broadcasts. </a:t>
            </a:r>
            <a:endParaRPr lang="en-US" sz="1867" dirty="0">
              <a:latin typeface="Arial"/>
              <a:ea typeface="+mn-lt"/>
              <a:cs typeface="Arial"/>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When a router receives a broadcast, it does not forward it to other interfaces. </a:t>
            </a:r>
            <a:endParaRPr lang="en-US" sz="1867">
              <a:latin typeface="Arial"/>
              <a:ea typeface="+mn-lt"/>
              <a:cs typeface="Arial"/>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For instance, when R1 receives a broadcast on its Gigabit Ethernet 0/0 interface, it does not forward out another interface. </a:t>
            </a:r>
            <a:endParaRPr lang="en-US" sz="1867">
              <a:latin typeface="Arial"/>
              <a:cs typeface="Arial"/>
            </a:endParaRPr>
          </a:p>
          <a:p>
            <a:pPr>
              <a:buFont typeface="Arial"/>
              <a:buChar char="•"/>
            </a:pPr>
            <a:endParaRPr lang="en-US" sz="1867">
              <a:latin typeface="Arial"/>
              <a:cs typeface="Arial"/>
            </a:endParaRPr>
          </a:p>
          <a:p>
            <a:pPr marL="380990" indent="-380990">
              <a:buFont typeface="Arial"/>
              <a:buChar char="•"/>
            </a:pPr>
            <a:r>
              <a:rPr lang="en-US" sz="1867" dirty="0">
                <a:latin typeface="Arial"/>
                <a:ea typeface="+mn-lt"/>
                <a:cs typeface="+mn-lt"/>
              </a:rPr>
              <a:t>Therefore, each router interface connects to a broadcast domain and only propagates within that specific broadcast domain.</a:t>
            </a:r>
            <a:endParaRPr lang="en-US" sz="2400" dirty="0">
              <a:latin typeface="Arial"/>
              <a:cs typeface="Calibri" panose="020F0502020204030204"/>
            </a:endParaRPr>
          </a:p>
          <a:p>
            <a:pPr marL="380990" indent="-380990">
              <a:buFont typeface="Arial"/>
              <a:buChar char="•"/>
            </a:pPr>
            <a:endParaRPr lang="en-US" sz="1867">
              <a:latin typeface="Arial"/>
              <a:cs typeface="Arial"/>
            </a:endParaRPr>
          </a:p>
          <a:p>
            <a:endParaRPr lang="en-US" sz="1867">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21</a:t>
            </a:fld>
            <a:endParaRPr lang="en-US"/>
          </a:p>
        </p:txBody>
      </p:sp>
    </p:spTree>
    <p:extLst>
      <p:ext uri="{BB962C8B-B14F-4D97-AF65-F5344CB8AC3E}">
        <p14:creationId xmlns:p14="http://schemas.microsoft.com/office/powerpoint/2010/main" val="11446288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1"/>
            <a:ext cx="12192000" cy="578137"/>
          </a:xfrm>
          <a:prstGeom prst="rect">
            <a:avLst/>
          </a:prstGeom>
          <a:noFill/>
          <a:ln/>
        </p:spPr>
        <p:txBody>
          <a:bodyPr wrap="square" rtlCol="0" anchor="t"/>
          <a:lstStyle/>
          <a:p>
            <a:r>
              <a:rPr lang="en-US"/>
              <a:t>Problems with Large Broadcast Domains</a:t>
            </a:r>
          </a:p>
        </p:txBody>
      </p:sp>
      <p:sp>
        <p:nvSpPr>
          <p:cNvPr id="5" name="Text 2"/>
          <p:cNvSpPr/>
          <p:nvPr/>
        </p:nvSpPr>
        <p:spPr>
          <a:xfrm>
            <a:off x="465560" y="1032735"/>
            <a:ext cx="10972800" cy="1334916"/>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A large broadcast domain is a network that connects many hosts. </a:t>
            </a:r>
            <a:endParaRPr lang="en-US" sz="1867" dirty="0">
              <a:latin typeface="Arial"/>
              <a:cs typeface="Arial"/>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A problem with a large broadcast domain is that these hosts can generate excessive broadcasts and negatively affect the network. </a:t>
            </a:r>
            <a:endParaRPr lang="en-US" sz="1867" dirty="0">
              <a:latin typeface="Arial"/>
              <a:cs typeface="Calibri" panose="020F0502020204030204"/>
            </a:endParaRPr>
          </a:p>
        </p:txBody>
      </p:sp>
      <p:sp>
        <p:nvSpPr>
          <p:cNvPr id="6" name="TextBox 5">
            <a:extLst>
              <a:ext uri="{FF2B5EF4-FFF2-40B4-BE49-F238E27FC236}">
                <a16:creationId xmlns:a16="http://schemas.microsoft.com/office/drawing/2014/main" id="{53E7AE77-0978-EB8F-B230-30CC22C19223}"/>
              </a:ext>
            </a:extLst>
          </p:cNvPr>
          <p:cNvSpPr txBox="1"/>
          <p:nvPr/>
        </p:nvSpPr>
        <p:spPr>
          <a:xfrm>
            <a:off x="464039" y="2728056"/>
            <a:ext cx="5009173" cy="2709011"/>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marL="380990" indent="-380990">
              <a:buFont typeface="Arial,Sans-Serif"/>
              <a:buChar char="•"/>
            </a:pPr>
            <a:r>
              <a:rPr lang="en-US" sz="1867" dirty="0">
                <a:latin typeface="Arial"/>
                <a:cs typeface="Arial"/>
              </a:rPr>
              <a:t>In the figure, LAN 1 connects 400 users, which could generate excessive broadcast traffic. </a:t>
            </a:r>
            <a:endParaRPr lang="en-US" sz="1867" dirty="0">
              <a:latin typeface="Arial"/>
              <a:ea typeface="+mn-lt"/>
              <a:cs typeface="+mn-lt"/>
            </a:endParaRPr>
          </a:p>
          <a:p>
            <a:pPr marL="380990" indent="-380990">
              <a:buFont typeface="Arial,Sans-Serif"/>
              <a:buChar char="•"/>
            </a:pPr>
            <a:endParaRPr lang="en-US" sz="1867" dirty="0">
              <a:latin typeface="Arial"/>
              <a:cs typeface="Arial"/>
            </a:endParaRPr>
          </a:p>
          <a:p>
            <a:pPr marL="380990" indent="-380990">
              <a:buFont typeface="Arial,Sans-Serif"/>
              <a:buChar char="•"/>
            </a:pPr>
            <a:r>
              <a:rPr lang="en-US" sz="1867" dirty="0">
                <a:latin typeface="Arial"/>
                <a:cs typeface="Arial"/>
              </a:rPr>
              <a:t>This results in slow network operations due to the significant amount of traffic it can cause and slow device operations because a device must accept and process each broadcast packet.</a:t>
            </a:r>
          </a:p>
        </p:txBody>
      </p:sp>
      <p:pic>
        <p:nvPicPr>
          <p:cNvPr id="4" name="Picture 5" descr="Diagram&#10;&#10;Description automatically generated">
            <a:extLst>
              <a:ext uri="{FF2B5EF4-FFF2-40B4-BE49-F238E27FC236}">
                <a16:creationId xmlns:a16="http://schemas.microsoft.com/office/drawing/2014/main" id="{918BB17F-0D85-7C8E-BEFB-F08F97A23444}"/>
              </a:ext>
            </a:extLst>
          </p:cNvPr>
          <p:cNvPicPr>
            <a:picLocks noChangeAspect="1"/>
          </p:cNvPicPr>
          <p:nvPr/>
        </p:nvPicPr>
        <p:blipFill rotWithShape="1">
          <a:blip r:embed="rId3"/>
          <a:srcRect l="25678" t="31608" r="22442" b="13678"/>
          <a:stretch/>
        </p:blipFill>
        <p:spPr>
          <a:xfrm>
            <a:off x="5951961" y="2367651"/>
            <a:ext cx="5904895" cy="3511133"/>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22</a:t>
            </a:fld>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1"/>
            <a:ext cx="12192000" cy="625332"/>
          </a:xfrm>
          <a:prstGeom prst="rect">
            <a:avLst/>
          </a:prstGeom>
          <a:noFill/>
          <a:ln/>
        </p:spPr>
        <p:txBody>
          <a:bodyPr vert="horz" wrap="square" lIns="121920" tIns="60960" rIns="121920" bIns="60960" rtlCol="0" anchor="t">
            <a:normAutofit/>
          </a:bodyPr>
          <a:lstStyle/>
          <a:p>
            <a:r>
              <a:rPr lang="en-US" dirty="0">
                <a:latin typeface="Arial"/>
                <a:cs typeface="Arial"/>
              </a:rPr>
              <a:t>Problems with Large Broadcast Domains (Cont</a:t>
            </a:r>
            <a:r>
              <a:rPr lang="en-US">
                <a:latin typeface="Arial"/>
                <a:cs typeface="Arial"/>
              </a:rPr>
              <a:t>.)</a:t>
            </a:r>
            <a:endParaRPr lang="en-US"/>
          </a:p>
        </p:txBody>
      </p:sp>
      <p:sp>
        <p:nvSpPr>
          <p:cNvPr id="5" name="Text 2"/>
          <p:cNvSpPr/>
          <p:nvPr/>
        </p:nvSpPr>
        <p:spPr>
          <a:xfrm>
            <a:off x="609600" y="1377195"/>
            <a:ext cx="10963032" cy="824123"/>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The solution is to reduce the network size to create smaller broadcast domains in a subnetting process. These smaller network spaces are called subnets. </a:t>
            </a:r>
            <a:endParaRPr lang="en-US" sz="1867" dirty="0">
              <a:latin typeface="Arial"/>
              <a:cs typeface="Arial"/>
            </a:endParaRPr>
          </a:p>
          <a:p>
            <a:pPr marL="380990" indent="-380990">
              <a:buFont typeface="Arial"/>
              <a:buChar char="•"/>
            </a:pPr>
            <a:endParaRPr lang="en-US" sz="1867">
              <a:latin typeface="Arial"/>
              <a:cs typeface="Arial"/>
            </a:endParaRPr>
          </a:p>
          <a:p>
            <a:pPr>
              <a:lnSpc>
                <a:spcPts val="2667"/>
              </a:lnSpc>
            </a:pPr>
            <a:endParaRPr lang="en-US" sz="1867">
              <a:latin typeface="Arial"/>
              <a:cs typeface="Arial"/>
            </a:endParaRPr>
          </a:p>
        </p:txBody>
      </p:sp>
      <p:sp>
        <p:nvSpPr>
          <p:cNvPr id="4" name="TextBox 3">
            <a:extLst>
              <a:ext uri="{FF2B5EF4-FFF2-40B4-BE49-F238E27FC236}">
                <a16:creationId xmlns:a16="http://schemas.microsoft.com/office/drawing/2014/main" id="{33DECEBD-F52F-A32D-47E5-42C60367E510}"/>
              </a:ext>
            </a:extLst>
          </p:cNvPr>
          <p:cNvSpPr txBox="1"/>
          <p:nvPr/>
        </p:nvSpPr>
        <p:spPr>
          <a:xfrm>
            <a:off x="608133" y="2347059"/>
            <a:ext cx="4115288" cy="3570978"/>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pPr marL="380990" indent="-380990">
              <a:buFont typeface="Arial"/>
              <a:buChar char="•"/>
            </a:pPr>
            <a:r>
              <a:rPr lang="en-US" sz="1867" dirty="0">
                <a:latin typeface="Arial"/>
                <a:cs typeface="Arial"/>
              </a:rPr>
              <a:t>In the figure, the 400 users in LAN 1 with network address 172.16.0.0 /16 have been divided into two subnets of 200 users each: 172.16.0.0 /24 and 172.16.1.0 /24. </a:t>
            </a:r>
            <a:endParaRPr lang="en-US" sz="1867" dirty="0">
              <a:latin typeface="Calibri" panose="020F0502020204030204"/>
              <a:cs typeface="Calibri" panose="020F0502020204030204"/>
            </a:endParaRPr>
          </a:p>
          <a:p>
            <a:pPr marL="380990" indent="-380990">
              <a:buFont typeface="Arial"/>
              <a:buChar char="•"/>
            </a:pPr>
            <a:endParaRPr lang="en-US" sz="1867" dirty="0">
              <a:latin typeface="Arial"/>
              <a:cs typeface="Arial"/>
            </a:endParaRPr>
          </a:p>
          <a:p>
            <a:pPr marL="380990" indent="-380990">
              <a:buFont typeface="Arial"/>
              <a:buChar char="•"/>
            </a:pPr>
            <a:r>
              <a:rPr lang="en-US" sz="1867" dirty="0">
                <a:latin typeface="Arial"/>
                <a:cs typeface="Arial"/>
              </a:rPr>
              <a:t>Broadcasts only propagate within the smaller broadcast domains. </a:t>
            </a:r>
            <a:endParaRPr lang="en-US" sz="1867">
              <a:latin typeface="Calibri" panose="020F0502020204030204"/>
              <a:cs typeface="Calibri" panose="020F0502020204030204"/>
            </a:endParaRPr>
          </a:p>
          <a:p>
            <a:pPr marL="380990" indent="-380990">
              <a:buFont typeface="Arial"/>
              <a:buChar char="•"/>
            </a:pPr>
            <a:endParaRPr lang="en-US" sz="1867" dirty="0">
              <a:latin typeface="Arial"/>
              <a:cs typeface="Arial"/>
            </a:endParaRPr>
          </a:p>
          <a:p>
            <a:pPr marL="380990" indent="-380990">
              <a:buFont typeface="Arial"/>
              <a:buChar char="•"/>
            </a:pPr>
            <a:r>
              <a:rPr lang="en-US" sz="1867" dirty="0">
                <a:latin typeface="Arial"/>
                <a:cs typeface="Arial"/>
              </a:rPr>
              <a:t>Therefore, a broadcast in LAN 1 would not propagate to LAN 2.</a:t>
            </a:r>
            <a:endParaRPr lang="en-US" sz="1867">
              <a:cs typeface="Calibri" panose="020F0502020204030204"/>
            </a:endParaRPr>
          </a:p>
        </p:txBody>
      </p:sp>
      <p:pic>
        <p:nvPicPr>
          <p:cNvPr id="6" name="Picture 6" descr="Diagram&#10;&#10;Description automatically generated">
            <a:extLst>
              <a:ext uri="{FF2B5EF4-FFF2-40B4-BE49-F238E27FC236}">
                <a16:creationId xmlns:a16="http://schemas.microsoft.com/office/drawing/2014/main" id="{99263C49-B465-7730-0535-1A770FAC37CF}"/>
              </a:ext>
            </a:extLst>
          </p:cNvPr>
          <p:cNvPicPr>
            <a:picLocks noChangeAspect="1"/>
          </p:cNvPicPr>
          <p:nvPr/>
        </p:nvPicPr>
        <p:blipFill rotWithShape="1">
          <a:blip r:embed="rId3"/>
          <a:srcRect l="16598" t="28650" r="13859" b="14051"/>
          <a:stretch/>
        </p:blipFill>
        <p:spPr>
          <a:xfrm>
            <a:off x="5127052" y="2580792"/>
            <a:ext cx="6253344" cy="2897785"/>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23</a:t>
            </a:fld>
            <a:endParaRPr lang="en-US"/>
          </a:p>
        </p:txBody>
      </p:sp>
    </p:spTree>
    <p:extLst>
      <p:ext uri="{BB962C8B-B14F-4D97-AF65-F5344CB8AC3E}">
        <p14:creationId xmlns:p14="http://schemas.microsoft.com/office/powerpoint/2010/main" val="20520941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0"/>
            <a:ext cx="12192000" cy="586003"/>
          </a:xfrm>
          <a:prstGeom prst="rect">
            <a:avLst/>
          </a:prstGeom>
          <a:noFill/>
          <a:ln/>
        </p:spPr>
        <p:txBody>
          <a:bodyPr vert="horz" wrap="square" lIns="121920" tIns="60960" rIns="121920" bIns="60960" rtlCol="0" anchor="t">
            <a:normAutofit/>
          </a:bodyPr>
          <a:lstStyle/>
          <a:p>
            <a:r>
              <a:rPr lang="en-US" dirty="0">
                <a:latin typeface="Arial"/>
                <a:cs typeface="Arial"/>
              </a:rPr>
              <a:t>Problems with Large Broadcast Domains (Cont</a:t>
            </a:r>
            <a:r>
              <a:rPr lang="en-US">
                <a:latin typeface="Arial"/>
                <a:cs typeface="Arial"/>
              </a:rPr>
              <a:t>.)</a:t>
            </a:r>
            <a:endParaRPr lang="en-US"/>
          </a:p>
        </p:txBody>
      </p:sp>
      <p:sp>
        <p:nvSpPr>
          <p:cNvPr id="5" name="Text 2"/>
          <p:cNvSpPr/>
          <p:nvPr/>
        </p:nvSpPr>
        <p:spPr>
          <a:xfrm>
            <a:off x="612099" y="1656413"/>
            <a:ext cx="10972800" cy="2364155"/>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Notice how the prefix length has changed from a single /16 network to two /24 networks. </a:t>
            </a:r>
            <a:endParaRPr lang="en-US" sz="1867" dirty="0">
              <a:latin typeface="Arial"/>
              <a:ea typeface="+mn-lt"/>
              <a:cs typeface="Arial"/>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This is the basis of subnetting: using host bits to create additional subnets. </a:t>
            </a:r>
            <a:endParaRPr lang="en-US" sz="1867">
              <a:latin typeface="Arial"/>
              <a:cs typeface="Arial"/>
            </a:endParaRPr>
          </a:p>
          <a:p>
            <a:pPr>
              <a:buFont typeface="Arial"/>
              <a:buChar char="•"/>
            </a:pPr>
            <a:endParaRPr lang="en-US" sz="1867">
              <a:latin typeface="Arial"/>
              <a:cs typeface="Arial"/>
            </a:endParaRPr>
          </a:p>
          <a:p>
            <a:pPr marL="380990" indent="-380990">
              <a:buFont typeface="Arial"/>
              <a:buChar char="•"/>
            </a:pPr>
            <a:r>
              <a:rPr lang="en-US" sz="1867" dirty="0">
                <a:latin typeface="Arial"/>
                <a:ea typeface="+mn-lt"/>
                <a:cs typeface="+mn-lt"/>
              </a:rPr>
              <a:t>The use of the terms subnet and network are interchangeable. </a:t>
            </a:r>
            <a:endParaRPr lang="en-US" sz="2400" dirty="0">
              <a:latin typeface="Arial"/>
              <a:ea typeface="+mn-lt"/>
              <a:cs typeface="+mn-lt"/>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Most networks are a subnet of some larger address block.</a:t>
            </a:r>
            <a:endParaRPr lang="en-US" sz="2400">
              <a:latin typeface="Arial"/>
              <a:cs typeface="Calibri" panose="020F0502020204030204"/>
            </a:endParaRPr>
          </a:p>
          <a:p>
            <a:pPr marL="380990" indent="-380990">
              <a:buFont typeface="Arial"/>
              <a:buChar char="•"/>
            </a:pPr>
            <a:endParaRPr lang="en-US" sz="1867">
              <a:latin typeface="Arial"/>
              <a:cs typeface="Arial"/>
            </a:endParaRPr>
          </a:p>
          <a:p>
            <a:endParaRPr lang="en-US" sz="1867">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24</a:t>
            </a:fld>
            <a:endParaRPr lang="en-US"/>
          </a:p>
        </p:txBody>
      </p:sp>
    </p:spTree>
    <p:extLst>
      <p:ext uri="{BB962C8B-B14F-4D97-AF65-F5344CB8AC3E}">
        <p14:creationId xmlns:p14="http://schemas.microsoft.com/office/powerpoint/2010/main" val="1073865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0"/>
            <a:ext cx="12192000" cy="483747"/>
          </a:xfrm>
          <a:prstGeom prst="rect">
            <a:avLst/>
          </a:prstGeom>
          <a:noFill/>
          <a:ln/>
        </p:spPr>
        <p:txBody>
          <a:bodyPr wrap="square" rtlCol="0" anchor="t">
            <a:normAutofit lnSpcReduction="10000"/>
          </a:bodyPr>
          <a:lstStyle/>
          <a:p>
            <a:r>
              <a:rPr lang="en-US"/>
              <a:t>Reasons for Segmenting Networks</a:t>
            </a:r>
          </a:p>
        </p:txBody>
      </p:sp>
      <p:sp>
        <p:nvSpPr>
          <p:cNvPr id="5" name="Text 2"/>
          <p:cNvSpPr/>
          <p:nvPr/>
        </p:nvSpPr>
        <p:spPr>
          <a:xfrm>
            <a:off x="489635" y="1634777"/>
            <a:ext cx="10972800" cy="3429000"/>
          </a:xfrm>
          <a:prstGeom prst="rect">
            <a:avLst/>
          </a:prstGeom>
          <a:noFill/>
          <a:ln/>
        </p:spPr>
        <p:txBody>
          <a:bodyPr wrap="square" lIns="121920" tIns="60960" rIns="121920" bIns="60960" rtlCol="0" anchor="t"/>
          <a:lstStyle/>
          <a:p>
            <a:pPr marL="380990" indent="-380990">
              <a:buFont typeface="Arial"/>
              <a:buChar char="•"/>
            </a:pPr>
            <a:r>
              <a:rPr lang="en-US" sz="1867">
                <a:latin typeface="Arial"/>
                <a:ea typeface="+mn-lt"/>
                <a:cs typeface="+mn-lt"/>
              </a:rPr>
              <a:t>Subnetting reduces overall network traffic and improves network performance. </a:t>
            </a:r>
            <a:endParaRPr lang="en-US" sz="1867">
              <a:latin typeface="Arial"/>
              <a:cs typeface="Arial"/>
            </a:endParaRPr>
          </a:p>
          <a:p>
            <a:pPr>
              <a:buFont typeface="Arial"/>
              <a:buChar char="•"/>
            </a:pPr>
            <a:endParaRPr lang="en-US" sz="1867">
              <a:latin typeface="Arial"/>
              <a:cs typeface="Arial"/>
            </a:endParaRPr>
          </a:p>
          <a:p>
            <a:pPr marL="380990" indent="-380990">
              <a:buFont typeface="Arial"/>
              <a:buChar char="•"/>
            </a:pPr>
            <a:r>
              <a:rPr lang="en-US" sz="1867">
                <a:latin typeface="Arial"/>
                <a:ea typeface="+mn-lt"/>
                <a:cs typeface="+mn-lt"/>
              </a:rPr>
              <a:t>It also enables an administrator to implement security policies, such as which subnets are allowed or not allowed to communicate together. </a:t>
            </a:r>
            <a:endParaRPr lang="en-US" sz="1867">
              <a:latin typeface="Arial"/>
              <a:cs typeface="Calibri" panose="020F0502020204030204"/>
            </a:endParaRPr>
          </a:p>
          <a:p>
            <a:pPr>
              <a:buFont typeface="Arial"/>
              <a:buChar char="•"/>
            </a:pPr>
            <a:endParaRPr lang="en-US" sz="1867">
              <a:latin typeface="Arial"/>
              <a:cs typeface="Arial"/>
            </a:endParaRPr>
          </a:p>
          <a:p>
            <a:pPr marL="380990" indent="-380990">
              <a:buFont typeface="Arial"/>
              <a:buChar char="•"/>
            </a:pPr>
            <a:r>
              <a:rPr lang="en-US" sz="1867">
                <a:latin typeface="Arial"/>
                <a:ea typeface="+mn-lt"/>
                <a:cs typeface="+mn-lt"/>
              </a:rPr>
              <a:t>Another reason is that it reduces the number of devices affected by abnormal broadcast traffic due to misconfigurations, hardware/software problems, or malicious intent. </a:t>
            </a:r>
            <a:endParaRPr lang="en-US" sz="1867">
              <a:latin typeface="Arial"/>
              <a:cs typeface="Calibri" panose="020F0502020204030204"/>
            </a:endParaRPr>
          </a:p>
          <a:p>
            <a:pPr>
              <a:buFont typeface="Arial"/>
              <a:buChar char="•"/>
            </a:pPr>
            <a:endParaRPr lang="en-US" sz="1867">
              <a:latin typeface="Arial"/>
              <a:cs typeface="Arial"/>
            </a:endParaRPr>
          </a:p>
          <a:p>
            <a:pPr marL="380990" indent="-380990">
              <a:buFont typeface="Arial"/>
              <a:buChar char="•"/>
            </a:pPr>
            <a:r>
              <a:rPr lang="en-US" sz="1867">
                <a:latin typeface="Arial"/>
                <a:ea typeface="+mn-lt"/>
                <a:cs typeface="+mn-lt"/>
              </a:rPr>
              <a:t>There are various ways of using subnets to help manage network devices.</a:t>
            </a:r>
            <a:endParaRPr lang="en-US" sz="2400">
              <a:latin typeface="Arial"/>
              <a:cs typeface="Calibri" panose="020F0502020204030204"/>
            </a:endParaRPr>
          </a:p>
          <a:p>
            <a:pPr marL="380990" indent="-380990">
              <a:buFont typeface="Arial"/>
              <a:buChar char="•"/>
            </a:pPr>
            <a:endParaRPr lang="en-US" sz="1867">
              <a:latin typeface="Arial"/>
              <a:cs typeface="Arial"/>
            </a:endParaRPr>
          </a:p>
          <a:p>
            <a:pPr>
              <a:lnSpc>
                <a:spcPts val="2667"/>
              </a:lnSpc>
            </a:pPr>
            <a:endParaRPr lang="en-US" sz="1867">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25</a:t>
            </a:fld>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0"/>
            <a:ext cx="12192000" cy="609600"/>
          </a:xfrm>
          <a:prstGeom prst="rect">
            <a:avLst/>
          </a:prstGeom>
          <a:noFill/>
          <a:ln/>
        </p:spPr>
        <p:txBody>
          <a:bodyPr vert="horz" wrap="square" lIns="121920" tIns="60960" rIns="121920" bIns="60960" rtlCol="0" anchor="t">
            <a:normAutofit/>
          </a:bodyPr>
          <a:lstStyle/>
          <a:p>
            <a:r>
              <a:rPr lang="en-US" dirty="0">
                <a:latin typeface="Arial"/>
                <a:cs typeface="Arial"/>
              </a:rPr>
              <a:t>Reasons for Segmenting Networks (Cont</a:t>
            </a:r>
            <a:r>
              <a:rPr lang="en-US">
                <a:latin typeface="Arial"/>
                <a:cs typeface="Arial"/>
              </a:rPr>
              <a:t>.)</a:t>
            </a:r>
          </a:p>
        </p:txBody>
      </p:sp>
      <p:sp>
        <p:nvSpPr>
          <p:cNvPr id="5" name="Text 2"/>
          <p:cNvSpPr/>
          <p:nvPr/>
        </p:nvSpPr>
        <p:spPr>
          <a:xfrm>
            <a:off x="612099" y="1444053"/>
            <a:ext cx="10972800" cy="435875"/>
          </a:xfrm>
          <a:prstGeom prst="rect">
            <a:avLst/>
          </a:prstGeom>
          <a:noFill/>
          <a:ln/>
        </p:spPr>
        <p:txBody>
          <a:bodyPr wrap="square" lIns="121920" tIns="60960" rIns="121920" bIns="60960" rtlCol="0" anchor="t"/>
          <a:lstStyle/>
          <a:p>
            <a:r>
              <a:rPr lang="en-US" sz="1867" b="1">
                <a:latin typeface="Arial"/>
                <a:cs typeface="Arial"/>
              </a:rPr>
              <a:t>Subnetting by Location</a:t>
            </a:r>
          </a:p>
        </p:txBody>
      </p:sp>
      <p:pic>
        <p:nvPicPr>
          <p:cNvPr id="4" name="Picture 5" descr="Graphical user interface&#10;&#10;Description automatically generated">
            <a:extLst>
              <a:ext uri="{FF2B5EF4-FFF2-40B4-BE49-F238E27FC236}">
                <a16:creationId xmlns:a16="http://schemas.microsoft.com/office/drawing/2014/main" id="{F953EA9D-CDA2-E61C-3396-D044D7AC8074}"/>
              </a:ext>
            </a:extLst>
          </p:cNvPr>
          <p:cNvPicPr>
            <a:picLocks noChangeAspect="1"/>
          </p:cNvPicPr>
          <p:nvPr/>
        </p:nvPicPr>
        <p:blipFill rotWithShape="1">
          <a:blip r:embed="rId3"/>
          <a:srcRect l="27731" t="45336" r="27521" b="15672"/>
          <a:stretch/>
        </p:blipFill>
        <p:spPr>
          <a:xfrm>
            <a:off x="2118611" y="2137973"/>
            <a:ext cx="7943683" cy="3918219"/>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26</a:t>
            </a:fld>
            <a:endParaRPr lang="en-US"/>
          </a:p>
        </p:txBody>
      </p:sp>
    </p:spTree>
    <p:extLst>
      <p:ext uri="{BB962C8B-B14F-4D97-AF65-F5344CB8AC3E}">
        <p14:creationId xmlns:p14="http://schemas.microsoft.com/office/powerpoint/2010/main" val="1921060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0"/>
            <a:ext cx="12192000" cy="562405"/>
          </a:xfrm>
          <a:prstGeom prst="rect">
            <a:avLst/>
          </a:prstGeom>
          <a:noFill/>
          <a:ln/>
        </p:spPr>
        <p:txBody>
          <a:bodyPr vert="horz" wrap="square" lIns="121920" tIns="60960" rIns="121920" bIns="60960" rtlCol="0" anchor="t">
            <a:normAutofit/>
          </a:bodyPr>
          <a:lstStyle/>
          <a:p>
            <a:r>
              <a:rPr lang="en-US" dirty="0">
                <a:latin typeface="Arial"/>
                <a:cs typeface="Arial"/>
              </a:rPr>
              <a:t>Reasons for Segmenting Networks (Cont</a:t>
            </a:r>
            <a:r>
              <a:rPr lang="en-US">
                <a:latin typeface="Arial"/>
                <a:cs typeface="Arial"/>
              </a:rPr>
              <a:t>.)</a:t>
            </a:r>
          </a:p>
        </p:txBody>
      </p:sp>
      <p:sp>
        <p:nvSpPr>
          <p:cNvPr id="5" name="Text 2"/>
          <p:cNvSpPr/>
          <p:nvPr/>
        </p:nvSpPr>
        <p:spPr>
          <a:xfrm>
            <a:off x="3972584" y="1293926"/>
            <a:ext cx="3998321" cy="396545"/>
          </a:xfrm>
          <a:prstGeom prst="rect">
            <a:avLst/>
          </a:prstGeom>
          <a:noFill/>
          <a:ln/>
        </p:spPr>
        <p:txBody>
          <a:bodyPr wrap="square" lIns="121920" tIns="60960" rIns="121920" bIns="60960" rtlCol="0" anchor="t"/>
          <a:lstStyle/>
          <a:p>
            <a:r>
              <a:rPr lang="en-US" sz="1867" b="1">
                <a:latin typeface="Arial"/>
                <a:cs typeface="Arial"/>
              </a:rPr>
              <a:t>Subnetting by Group or Function</a:t>
            </a:r>
            <a:endParaRPr lang="en-US" sz="2400"/>
          </a:p>
        </p:txBody>
      </p:sp>
      <p:pic>
        <p:nvPicPr>
          <p:cNvPr id="6" name="Picture 6">
            <a:extLst>
              <a:ext uri="{FF2B5EF4-FFF2-40B4-BE49-F238E27FC236}">
                <a16:creationId xmlns:a16="http://schemas.microsoft.com/office/drawing/2014/main" id="{A639C3D9-1DCE-8C54-44B4-639E919B9B1A}"/>
              </a:ext>
            </a:extLst>
          </p:cNvPr>
          <p:cNvPicPr>
            <a:picLocks noChangeAspect="1"/>
          </p:cNvPicPr>
          <p:nvPr/>
        </p:nvPicPr>
        <p:blipFill rotWithShape="1">
          <a:blip r:embed="rId3"/>
          <a:srcRect l="25887" t="28200" r="24400" b="13729"/>
          <a:stretch/>
        </p:blipFill>
        <p:spPr>
          <a:xfrm>
            <a:off x="2668249" y="1900630"/>
            <a:ext cx="6847336" cy="4502133"/>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27</a:t>
            </a:fld>
            <a:endParaRPr lang="en-US"/>
          </a:p>
        </p:txBody>
      </p:sp>
    </p:spTree>
    <p:extLst>
      <p:ext uri="{BB962C8B-B14F-4D97-AF65-F5344CB8AC3E}">
        <p14:creationId xmlns:p14="http://schemas.microsoft.com/office/powerpoint/2010/main" val="22708684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0"/>
            <a:ext cx="12192000" cy="569003"/>
          </a:xfrm>
          <a:prstGeom prst="rect">
            <a:avLst/>
          </a:prstGeom>
          <a:noFill/>
          <a:ln/>
        </p:spPr>
        <p:txBody>
          <a:bodyPr vert="horz" wrap="square" lIns="121920" tIns="60960" rIns="121920" bIns="60960" rtlCol="0" anchor="t">
            <a:normAutofit/>
          </a:bodyPr>
          <a:lstStyle/>
          <a:p>
            <a:r>
              <a:rPr lang="en-US" dirty="0">
                <a:latin typeface="Arial"/>
                <a:cs typeface="Arial"/>
              </a:rPr>
              <a:t>Reasons for Segmenting Networks (Cont</a:t>
            </a:r>
            <a:r>
              <a:rPr lang="en-US">
                <a:latin typeface="Arial"/>
                <a:cs typeface="Arial"/>
              </a:rPr>
              <a:t>.)</a:t>
            </a:r>
            <a:endParaRPr lang="en-US"/>
          </a:p>
        </p:txBody>
      </p:sp>
      <p:sp>
        <p:nvSpPr>
          <p:cNvPr id="5" name="Text 2"/>
          <p:cNvSpPr/>
          <p:nvPr/>
        </p:nvSpPr>
        <p:spPr>
          <a:xfrm>
            <a:off x="4525834" y="1300523"/>
            <a:ext cx="3281145" cy="451607"/>
          </a:xfrm>
          <a:prstGeom prst="rect">
            <a:avLst/>
          </a:prstGeom>
          <a:noFill/>
          <a:ln/>
        </p:spPr>
        <p:txBody>
          <a:bodyPr wrap="square" lIns="121920" tIns="60960" rIns="121920" bIns="60960" rtlCol="0" anchor="t"/>
          <a:lstStyle/>
          <a:p>
            <a:r>
              <a:rPr lang="en-US" sz="1867" b="1" dirty="0">
                <a:latin typeface="Arial"/>
                <a:cs typeface="Arial"/>
              </a:rPr>
              <a:t>Subnetting by Device Type</a:t>
            </a:r>
            <a:endParaRPr lang="en-US" sz="2400" dirty="0"/>
          </a:p>
        </p:txBody>
      </p:sp>
      <p:pic>
        <p:nvPicPr>
          <p:cNvPr id="4" name="Picture 6" descr="Graphical user interface, diagram&#10;&#10;Description automatically generated">
            <a:extLst>
              <a:ext uri="{FF2B5EF4-FFF2-40B4-BE49-F238E27FC236}">
                <a16:creationId xmlns:a16="http://schemas.microsoft.com/office/drawing/2014/main" id="{37D0F974-D8D5-223F-F146-29F74DA17796}"/>
              </a:ext>
            </a:extLst>
          </p:cNvPr>
          <p:cNvPicPr>
            <a:picLocks noChangeAspect="1"/>
          </p:cNvPicPr>
          <p:nvPr/>
        </p:nvPicPr>
        <p:blipFill rotWithShape="1">
          <a:blip r:embed="rId3"/>
          <a:srcRect l="26987" t="29228" r="24686" b="14706"/>
          <a:stretch/>
        </p:blipFill>
        <p:spPr>
          <a:xfrm>
            <a:off x="2718218" y="2013057"/>
            <a:ext cx="6744383" cy="4464484"/>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28</a:t>
            </a:fld>
            <a:endParaRPr lang="en-US"/>
          </a:p>
        </p:txBody>
      </p:sp>
    </p:spTree>
    <p:extLst>
      <p:ext uri="{BB962C8B-B14F-4D97-AF65-F5344CB8AC3E}">
        <p14:creationId xmlns:p14="http://schemas.microsoft.com/office/powerpoint/2010/main" val="5019114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0"/>
            <a:ext cx="12192000" cy="365760"/>
          </a:xfrm>
          <a:prstGeom prst="rect">
            <a:avLst/>
          </a:prstGeom>
          <a:noFill/>
          <a:ln/>
        </p:spPr>
        <p:txBody>
          <a:bodyPr wrap="square" rtlCol="0" anchor="t">
            <a:normAutofit lnSpcReduction="10000"/>
          </a:bodyPr>
          <a:lstStyle/>
          <a:p>
            <a:r>
              <a:rPr lang="en-US"/>
              <a:t>Network Segmentation</a:t>
            </a:r>
          </a:p>
        </p:txBody>
      </p:sp>
      <p:sp>
        <p:nvSpPr>
          <p:cNvPr id="3" name="Text 0"/>
          <p:cNvSpPr>
            <a:spLocks noGrp="1"/>
          </p:cNvSpPr>
          <p:nvPr>
            <p:ph type="body" idx="100" hasCustomPrompt="1"/>
          </p:nvPr>
        </p:nvSpPr>
        <p:spPr>
          <a:xfrm>
            <a:off x="0" y="365760"/>
            <a:ext cx="12192000" cy="491613"/>
          </a:xfrm>
          <a:prstGeom prst="rect">
            <a:avLst/>
          </a:prstGeom>
          <a:noFill/>
          <a:ln/>
        </p:spPr>
        <p:txBody>
          <a:bodyPr vert="horz" wrap="square" lIns="121920" tIns="60960" rIns="121920" bIns="60960" rtlCol="0" anchor="t">
            <a:normAutofit lnSpcReduction="10000"/>
          </a:bodyPr>
          <a:lstStyle/>
          <a:p>
            <a:r>
              <a:rPr lang="en-US" dirty="0">
                <a:latin typeface="Arial"/>
                <a:cs typeface="Arial"/>
              </a:rPr>
              <a:t>Reasons for Segmenting Networks (Cont</a:t>
            </a:r>
            <a:r>
              <a:rPr lang="en-US">
                <a:latin typeface="Arial"/>
                <a:cs typeface="Arial"/>
              </a:rPr>
              <a:t>.)</a:t>
            </a:r>
          </a:p>
        </p:txBody>
      </p:sp>
      <p:sp>
        <p:nvSpPr>
          <p:cNvPr id="5" name="Text 2"/>
          <p:cNvSpPr/>
          <p:nvPr/>
        </p:nvSpPr>
        <p:spPr>
          <a:xfrm>
            <a:off x="612099" y="1593956"/>
            <a:ext cx="10972800" cy="3606763"/>
          </a:xfrm>
          <a:prstGeom prst="rect">
            <a:avLst/>
          </a:prstGeom>
          <a:noFill/>
          <a:ln/>
        </p:spPr>
        <p:txBody>
          <a:bodyPr wrap="square" lIns="121920" tIns="60960" rIns="121920" bIns="60960" rtlCol="0" anchor="t"/>
          <a:lstStyle/>
          <a:p>
            <a:pPr marL="380990" indent="-380990">
              <a:buFont typeface="Arial"/>
              <a:buChar char="•"/>
            </a:pPr>
            <a:r>
              <a:rPr lang="en-US" sz="1867" dirty="0">
                <a:latin typeface="Arial"/>
                <a:ea typeface="+mn-lt"/>
                <a:cs typeface="+mn-lt"/>
              </a:rPr>
              <a:t>Network administrators can create subnets using any other division that makes sense for the network. </a:t>
            </a:r>
            <a:endParaRPr lang="en-US" sz="1867" dirty="0">
              <a:latin typeface="Arial"/>
              <a:ea typeface="+mn-lt"/>
              <a:cs typeface="Arial"/>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Notice in each figure the subnets use longer prefix lengths to identify networks. </a:t>
            </a:r>
            <a:endParaRPr lang="en-US" sz="1867" dirty="0">
              <a:latin typeface="Arial"/>
              <a:cs typeface="Arial"/>
            </a:endParaRPr>
          </a:p>
          <a:p>
            <a:pPr>
              <a:buFont typeface="Arial"/>
              <a:buChar char="•"/>
            </a:pPr>
            <a:endParaRPr lang="en-US" sz="1867">
              <a:latin typeface="Arial"/>
              <a:cs typeface="Arial"/>
            </a:endParaRPr>
          </a:p>
          <a:p>
            <a:pPr marL="380990" indent="-380990">
              <a:buFont typeface="Arial"/>
              <a:buChar char="•"/>
            </a:pPr>
            <a:r>
              <a:rPr lang="en-US" sz="1867" dirty="0">
                <a:latin typeface="Arial"/>
                <a:ea typeface="+mn-lt"/>
                <a:cs typeface="+mn-lt"/>
              </a:rPr>
              <a:t>Understanding how to subnet networks is a fundamental skill that all network administrators must develop. </a:t>
            </a:r>
            <a:endParaRPr lang="en-US" sz="2400" dirty="0">
              <a:latin typeface="Arial"/>
              <a:ea typeface="+mn-lt"/>
              <a:cs typeface="+mn-lt"/>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This process creates various methods to understand it better. </a:t>
            </a:r>
            <a:endParaRPr lang="en-US" sz="2400" dirty="0">
              <a:latin typeface="Arial"/>
              <a:ea typeface="+mn-lt"/>
              <a:cs typeface="+mn-lt"/>
            </a:endParaRPr>
          </a:p>
          <a:p>
            <a:pPr marL="380990" indent="-380990">
              <a:buFont typeface="Arial"/>
              <a:buChar char="•"/>
            </a:pPr>
            <a:endParaRPr lang="en-US" sz="1867" dirty="0">
              <a:latin typeface="Arial"/>
              <a:ea typeface="+mn-lt"/>
              <a:cs typeface="+mn-lt"/>
            </a:endParaRPr>
          </a:p>
          <a:p>
            <a:pPr marL="380990" indent="-380990">
              <a:buFont typeface="Arial"/>
              <a:buChar char="•"/>
            </a:pPr>
            <a:r>
              <a:rPr lang="en-US" sz="1867" dirty="0">
                <a:latin typeface="Arial"/>
                <a:ea typeface="+mn-lt"/>
                <a:cs typeface="+mn-lt"/>
              </a:rPr>
              <a:t>Although a little overwhelming initially, pay close attention to the detail, and subnetting will become easier with practice.</a:t>
            </a:r>
            <a:endParaRPr lang="en-US" sz="2400">
              <a:latin typeface="Arial"/>
              <a:cs typeface="Calibri" panose="020F0502020204030204"/>
            </a:endParaRPr>
          </a:p>
          <a:p>
            <a:pPr marL="380990" indent="-380990">
              <a:buFont typeface="Arial"/>
              <a:buChar char="•"/>
            </a:pPr>
            <a:endParaRPr lang="en-US" sz="1867">
              <a:latin typeface="Arial"/>
              <a:cs typeface="Arial"/>
            </a:endParaRPr>
          </a:p>
          <a:p>
            <a:endParaRPr lang="en-US" sz="1867">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29</a:t>
            </a:fld>
            <a:endParaRPr lang="en-US"/>
          </a:p>
        </p:txBody>
      </p:sp>
    </p:spTree>
    <p:extLst>
      <p:ext uri="{BB962C8B-B14F-4D97-AF65-F5344CB8AC3E}">
        <p14:creationId xmlns:p14="http://schemas.microsoft.com/office/powerpoint/2010/main" val="9284777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 – DHCP Servers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677" y="866454"/>
            <a:ext cx="7132086" cy="2227976"/>
          </a:xfrm>
        </p:spPr>
        <p:txBody>
          <a:bodyPr/>
          <a:lstStyle/>
          <a:p>
            <a:pPr marL="285750" indent="-285750" algn="just">
              <a:buFont typeface="Wingdings" panose="05000000000000000000" pitchFamily="2" charset="2"/>
              <a:buChar char="ü"/>
            </a:pPr>
            <a:r>
              <a:rPr lang="en-US" sz="1800" dirty="0">
                <a:solidFill>
                  <a:srgbClr val="002060"/>
                </a:solidFill>
              </a:rPr>
              <a:t>A device can be a DHCP server if it is running the DHCP service software. </a:t>
            </a:r>
          </a:p>
          <a:p>
            <a:pPr marL="285750" indent="-285750" algn="just">
              <a:buFont typeface="Wingdings" panose="05000000000000000000" pitchFamily="2" charset="2"/>
              <a:buChar char="ü"/>
            </a:pPr>
            <a:r>
              <a:rPr lang="en-US" sz="1800" dirty="0">
                <a:solidFill>
                  <a:srgbClr val="002060"/>
                </a:solidFill>
              </a:rPr>
              <a:t>DHCPv4 servers are typically connected to a LAN because it uses broadcast. DHCPv4 servers deployed outside of a LAN will require relay service.</a:t>
            </a:r>
          </a:p>
          <a:p>
            <a:pPr marL="285750" indent="-285750" algn="just">
              <a:buFont typeface="Wingdings" panose="05000000000000000000" pitchFamily="2" charset="2"/>
              <a:buChar char="ü"/>
            </a:pPr>
            <a:r>
              <a:rPr lang="en-US" sz="1800" dirty="0">
                <a:solidFill>
                  <a:srgbClr val="002060"/>
                </a:solidFill>
              </a:rPr>
              <a:t>In a home network or SOHO, a wireless router provides DHCP service to end devices. It is also a DHCP client to get IPv4 address from ISP.</a:t>
            </a:r>
          </a:p>
          <a:p>
            <a:pPr marL="285750" indent="-285750" algn="just">
              <a:buFont typeface="Wingdings" panose="05000000000000000000" pitchFamily="2" charset="2"/>
              <a:buChar char="ü"/>
            </a:pPr>
            <a:endParaRPr lang="en-US" sz="1800" dirty="0">
              <a:solidFill>
                <a:srgbClr val="002060"/>
              </a:solidFill>
            </a:endParaRPr>
          </a:p>
          <a:p>
            <a:pPr marL="285750" indent="-285750" algn="just">
              <a:buFont typeface="Wingdings" panose="05000000000000000000" pitchFamily="2" charset="2"/>
              <a:buChar char="ü"/>
            </a:pPr>
            <a:endParaRPr lang="en-US" sz="1800" dirty="0">
              <a:solidFill>
                <a:srgbClr val="002060"/>
              </a:solidFill>
            </a:endParaRPr>
          </a:p>
        </p:txBody>
      </p:sp>
      <p:pic>
        <p:nvPicPr>
          <p:cNvPr id="7" name="Picture 6" descr="Diagram&#10;&#10;Description automatically generated">
            <a:extLst>
              <a:ext uri="{FF2B5EF4-FFF2-40B4-BE49-F238E27FC236}">
                <a16:creationId xmlns:a16="http://schemas.microsoft.com/office/drawing/2014/main" id="{EFF849FF-054D-4D6B-941F-C868ECB162F8}"/>
              </a:ext>
            </a:extLst>
          </p:cNvPr>
          <p:cNvPicPr>
            <a:picLocks noChangeAspect="1"/>
          </p:cNvPicPr>
          <p:nvPr/>
        </p:nvPicPr>
        <p:blipFill>
          <a:blip r:embed="rId4"/>
          <a:stretch>
            <a:fillRect/>
          </a:stretch>
        </p:blipFill>
        <p:spPr>
          <a:xfrm>
            <a:off x="7310762" y="109921"/>
            <a:ext cx="4702561" cy="3136899"/>
          </a:xfrm>
          <a:prstGeom prst="rect">
            <a:avLst/>
          </a:prstGeom>
        </p:spPr>
      </p:pic>
      <p:pic>
        <p:nvPicPr>
          <p:cNvPr id="8" name="Picture 7" descr="Diagram&#10;&#10;Description automatically generated">
            <a:extLst>
              <a:ext uri="{FF2B5EF4-FFF2-40B4-BE49-F238E27FC236}">
                <a16:creationId xmlns:a16="http://schemas.microsoft.com/office/drawing/2014/main" id="{3A596EC9-0932-4C57-983D-2D3E39F46059}"/>
              </a:ext>
            </a:extLst>
          </p:cNvPr>
          <p:cNvPicPr>
            <a:picLocks noChangeAspect="1"/>
          </p:cNvPicPr>
          <p:nvPr/>
        </p:nvPicPr>
        <p:blipFill>
          <a:blip r:embed="rId5"/>
          <a:stretch>
            <a:fillRect/>
          </a:stretch>
        </p:blipFill>
        <p:spPr>
          <a:xfrm>
            <a:off x="178676" y="3094430"/>
            <a:ext cx="4066866" cy="2580896"/>
          </a:xfrm>
          <a:prstGeom prst="rect">
            <a:avLst/>
          </a:prstGeom>
        </p:spPr>
      </p:pic>
      <p:sp>
        <p:nvSpPr>
          <p:cNvPr id="9" name="Content Placeholder 4">
            <a:extLst>
              <a:ext uri="{FF2B5EF4-FFF2-40B4-BE49-F238E27FC236}">
                <a16:creationId xmlns:a16="http://schemas.microsoft.com/office/drawing/2014/main" id="{70EF733A-51C9-4841-81B5-FF55AEB4CF5A}"/>
              </a:ext>
            </a:extLst>
          </p:cNvPr>
          <p:cNvSpPr txBox="1">
            <a:spLocks/>
          </p:cNvSpPr>
          <p:nvPr/>
        </p:nvSpPr>
        <p:spPr>
          <a:xfrm>
            <a:off x="3983602" y="3137490"/>
            <a:ext cx="8029721" cy="2227976"/>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r>
              <a:rPr lang="en-US" sz="1800" dirty="0">
                <a:solidFill>
                  <a:srgbClr val="002060"/>
                </a:solidFill>
              </a:rPr>
              <a:t>When a host is configured using DHCP, it will try to obtain an  IPv4 address, subnet mask, default gateway, and DNS server from a DHCP. The process is as follows:</a:t>
            </a:r>
          </a:p>
          <a:p>
            <a:pPr marL="714375" lvl="1" indent="-357188" algn="just" defTabSz="457105">
              <a:lnSpc>
                <a:spcPct val="100000"/>
              </a:lnSpc>
              <a:spcBef>
                <a:spcPct val="20000"/>
              </a:spcBef>
              <a:buFont typeface="Wingdings" panose="05000000000000000000" pitchFamily="2" charset="2"/>
              <a:buChar char="Ø"/>
            </a:pPr>
            <a:r>
              <a:rPr lang="en-US" sz="1600" dirty="0">
                <a:solidFill>
                  <a:srgbClr val="002060"/>
                </a:solidFill>
                <a:cs typeface="CiscoSans ExtraLight"/>
              </a:rPr>
              <a:t>The client sends a DHCPDISCOVER message using broadcast.</a:t>
            </a:r>
          </a:p>
          <a:p>
            <a:pPr marL="714375" lvl="1" indent="-357188" algn="just" defTabSz="457105">
              <a:lnSpc>
                <a:spcPct val="100000"/>
              </a:lnSpc>
              <a:spcBef>
                <a:spcPct val="20000"/>
              </a:spcBef>
              <a:buFont typeface="Wingdings" panose="05000000000000000000" pitchFamily="2" charset="2"/>
              <a:buChar char="Ø"/>
            </a:pPr>
            <a:r>
              <a:rPr lang="en-US" sz="1600" dirty="0">
                <a:solidFill>
                  <a:srgbClr val="002060"/>
                </a:solidFill>
                <a:cs typeface="CiscoSans ExtraLight"/>
              </a:rPr>
              <a:t>A DHCP server responds with a DHCPOFFER message with a set of IPv4 addressing information.</a:t>
            </a:r>
          </a:p>
          <a:p>
            <a:pPr marL="714375" lvl="1" indent="-357188" algn="just" defTabSz="457105">
              <a:lnSpc>
                <a:spcPct val="100000"/>
              </a:lnSpc>
              <a:spcBef>
                <a:spcPct val="20000"/>
              </a:spcBef>
              <a:buFont typeface="Wingdings" panose="05000000000000000000" pitchFamily="2" charset="2"/>
              <a:buChar char="Ø"/>
            </a:pPr>
            <a:r>
              <a:rPr lang="en-US" sz="1600" dirty="0">
                <a:solidFill>
                  <a:srgbClr val="002060"/>
                </a:solidFill>
                <a:cs typeface="CiscoSans ExtraLight"/>
              </a:rPr>
              <a:t>The client then sends a DHCPREQUEST message to request the use of IPv4 addressing information offered by the SHCP server.</a:t>
            </a:r>
          </a:p>
          <a:p>
            <a:pPr marL="714375" lvl="1" indent="-357188" algn="just" defTabSz="457105">
              <a:lnSpc>
                <a:spcPct val="100000"/>
              </a:lnSpc>
              <a:spcBef>
                <a:spcPct val="20000"/>
              </a:spcBef>
              <a:buFont typeface="Wingdings" panose="05000000000000000000" pitchFamily="2" charset="2"/>
              <a:buChar char="Ø"/>
            </a:pPr>
            <a:r>
              <a:rPr lang="en-US" sz="1600" dirty="0">
                <a:solidFill>
                  <a:srgbClr val="002060"/>
                </a:solidFill>
                <a:cs typeface="CiscoSans ExtraLight"/>
              </a:rPr>
              <a:t>The DHCP server responds with a DHCPACK message to grant the request from the client.</a:t>
            </a:r>
            <a:endParaRPr lang="en-US" sz="1600" dirty="0">
              <a:solidFill>
                <a:srgbClr val="002060"/>
              </a:solidFill>
            </a:endParaRPr>
          </a:p>
          <a:p>
            <a:pPr marL="714375" indent="-357188" algn="just">
              <a:buFont typeface="Wingdings" panose="05000000000000000000" pitchFamily="2" charset="2"/>
              <a:buChar char="Ø"/>
            </a:pPr>
            <a:endParaRPr lang="en-US" sz="1600" dirty="0">
              <a:solidFill>
                <a:srgbClr val="002060"/>
              </a:solidFill>
            </a:endParaRPr>
          </a:p>
        </p:txBody>
      </p:sp>
    </p:spTree>
    <p:custDataLst>
      <p:tags r:id="rId1"/>
    </p:custDataLst>
    <p:extLst>
      <p:ext uri="{BB962C8B-B14F-4D97-AF65-F5344CB8AC3E}">
        <p14:creationId xmlns:p14="http://schemas.microsoft.com/office/powerpoint/2010/main" val="2990527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 – DHCP Servers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677" y="866454"/>
            <a:ext cx="7132086" cy="2227976"/>
          </a:xfrm>
        </p:spPr>
        <p:txBody>
          <a:bodyPr/>
          <a:lstStyle/>
          <a:p>
            <a:pPr marL="285750" indent="-285750" algn="just">
              <a:buFont typeface="Wingdings" panose="05000000000000000000" pitchFamily="2" charset="2"/>
              <a:buChar char="ü"/>
            </a:pPr>
            <a:r>
              <a:rPr lang="en-US" sz="1800" dirty="0">
                <a:solidFill>
                  <a:srgbClr val="002060"/>
                </a:solidFill>
              </a:rPr>
              <a:t>Routers are used to connect networks. Each router interface connects to a separate network. </a:t>
            </a:r>
          </a:p>
          <a:p>
            <a:pPr marL="285750" indent="-285750" algn="just">
              <a:buFont typeface="Wingdings" panose="05000000000000000000" pitchFamily="2" charset="2"/>
              <a:buChar char="ü"/>
            </a:pPr>
            <a:r>
              <a:rPr lang="en-US" sz="1800" dirty="0">
                <a:solidFill>
                  <a:srgbClr val="002060"/>
                </a:solidFill>
              </a:rPr>
              <a:t>The IPv4 address assigned to the interface is the </a:t>
            </a:r>
            <a:r>
              <a:rPr lang="en-US" sz="1800" b="1" dirty="0">
                <a:solidFill>
                  <a:srgbClr val="002060"/>
                </a:solidFill>
              </a:rPr>
              <a:t>default gateway address</a:t>
            </a:r>
            <a:r>
              <a:rPr lang="en-US" sz="1800" dirty="0">
                <a:solidFill>
                  <a:srgbClr val="002060"/>
                </a:solidFill>
              </a:rPr>
              <a:t> for all hosts connected to that same network.</a:t>
            </a:r>
          </a:p>
          <a:p>
            <a:pPr marL="285750" indent="-285750" algn="just">
              <a:buFont typeface="Wingdings" panose="05000000000000000000" pitchFamily="2" charset="2"/>
              <a:buChar char="ü"/>
            </a:pPr>
            <a:endParaRPr lang="en-US" sz="1800" dirty="0">
              <a:solidFill>
                <a:srgbClr val="002060"/>
              </a:solidFill>
            </a:endParaRPr>
          </a:p>
          <a:p>
            <a:pPr marL="285750" indent="-285750" algn="just">
              <a:buFont typeface="Wingdings" panose="05000000000000000000" pitchFamily="2" charset="2"/>
              <a:buChar char="ü"/>
            </a:pPr>
            <a:endParaRPr lang="en-US" sz="1800" dirty="0">
              <a:solidFill>
                <a:srgbClr val="002060"/>
              </a:solidFill>
            </a:endParaRPr>
          </a:p>
        </p:txBody>
      </p:sp>
      <p:sp>
        <p:nvSpPr>
          <p:cNvPr id="9" name="Content Placeholder 4">
            <a:extLst>
              <a:ext uri="{FF2B5EF4-FFF2-40B4-BE49-F238E27FC236}">
                <a16:creationId xmlns:a16="http://schemas.microsoft.com/office/drawing/2014/main" id="{70EF733A-51C9-4841-81B5-FF55AEB4CF5A}"/>
              </a:ext>
            </a:extLst>
          </p:cNvPr>
          <p:cNvSpPr txBox="1">
            <a:spLocks/>
          </p:cNvSpPr>
          <p:nvPr/>
        </p:nvSpPr>
        <p:spPr>
          <a:xfrm>
            <a:off x="6074979" y="3137490"/>
            <a:ext cx="5938344" cy="2227976"/>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just">
              <a:lnSpc>
                <a:spcPts val="2000"/>
              </a:lnSpc>
              <a:buFont typeface="Wingdings" panose="05000000000000000000" pitchFamily="2" charset="2"/>
              <a:buChar char="ü"/>
            </a:pPr>
            <a:r>
              <a:rPr lang="en-US" sz="1800" dirty="0">
                <a:solidFill>
                  <a:srgbClr val="002060"/>
                </a:solidFill>
              </a:rPr>
              <a:t>A wireless router commonly provides IP addressing information for local internal hosts.</a:t>
            </a:r>
          </a:p>
          <a:p>
            <a:pPr marL="285750" indent="-285750" algn="just">
              <a:lnSpc>
                <a:spcPts val="2000"/>
              </a:lnSpc>
              <a:buFont typeface="Wingdings" panose="05000000000000000000" pitchFamily="2" charset="2"/>
              <a:buChar char="ü"/>
            </a:pPr>
            <a:r>
              <a:rPr lang="en-US" sz="1800" dirty="0">
                <a:solidFill>
                  <a:srgbClr val="002060"/>
                </a:solidFill>
              </a:rPr>
              <a:t>A router that connects to the internet commonly gets addressing information using DHCP from the internet provider.</a:t>
            </a:r>
          </a:p>
          <a:p>
            <a:pPr marL="0" indent="0" algn="just"/>
            <a:endParaRPr lang="en-US" sz="1800" dirty="0">
              <a:solidFill>
                <a:srgbClr val="002060"/>
              </a:solidFill>
            </a:endParaRPr>
          </a:p>
        </p:txBody>
      </p:sp>
      <p:pic>
        <p:nvPicPr>
          <p:cNvPr id="10" name="Picture 9"/>
          <p:cNvPicPr>
            <a:picLocks noChangeAspect="1"/>
          </p:cNvPicPr>
          <p:nvPr/>
        </p:nvPicPr>
        <p:blipFill>
          <a:blip r:embed="rId4"/>
          <a:stretch>
            <a:fillRect/>
          </a:stretch>
        </p:blipFill>
        <p:spPr>
          <a:xfrm>
            <a:off x="7489440" y="1"/>
            <a:ext cx="4562955" cy="3170053"/>
          </a:xfrm>
          <a:prstGeom prst="rect">
            <a:avLst/>
          </a:prstGeom>
        </p:spPr>
      </p:pic>
      <p:pic>
        <p:nvPicPr>
          <p:cNvPr id="11" name="Picture 10"/>
          <p:cNvPicPr>
            <a:picLocks noChangeAspect="1"/>
          </p:cNvPicPr>
          <p:nvPr/>
        </p:nvPicPr>
        <p:blipFill>
          <a:blip r:embed="rId5"/>
          <a:stretch>
            <a:fillRect/>
          </a:stretch>
        </p:blipFill>
        <p:spPr>
          <a:xfrm>
            <a:off x="0" y="2489035"/>
            <a:ext cx="6143366" cy="2943696"/>
          </a:xfrm>
          <a:prstGeom prst="rect">
            <a:avLst/>
          </a:prstGeom>
        </p:spPr>
      </p:pic>
    </p:spTree>
    <p:custDataLst>
      <p:tags r:id="rId1"/>
    </p:custDataLst>
    <p:extLst>
      <p:ext uri="{BB962C8B-B14F-4D97-AF65-F5344CB8AC3E}">
        <p14:creationId xmlns:p14="http://schemas.microsoft.com/office/powerpoint/2010/main" val="1705093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  END  and Thank You?</a:t>
            </a:r>
          </a:p>
          <a:p>
            <a:endParaRPr lang="en-GB" dirty="0"/>
          </a:p>
        </p:txBody>
      </p:sp>
    </p:spTree>
    <p:extLst>
      <p:ext uri="{BB962C8B-B14F-4D97-AF65-F5344CB8AC3E}">
        <p14:creationId xmlns:p14="http://schemas.microsoft.com/office/powerpoint/2010/main" val="7649059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47231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1BC8AE-3AAB-646C-552F-CA8812F61DE9}"/>
            </a:ext>
          </a:extLst>
        </p:cNvPr>
        <p:cNvGrpSpPr/>
        <p:nvPr/>
      </p:nvGrpSpPr>
      <p:grpSpPr>
        <a:xfrm>
          <a:off x="0" y="0"/>
          <a:ext cx="0" cy="0"/>
          <a:chOff x="0" y="0"/>
          <a:chExt cx="0" cy="0"/>
        </a:xfrm>
      </p:grpSpPr>
    </p:spTree>
    <p:extLst>
      <p:ext uri="{BB962C8B-B14F-4D97-AF65-F5344CB8AC3E}">
        <p14:creationId xmlns:p14="http://schemas.microsoft.com/office/powerpoint/2010/main" val="183420009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9902240c-f584-4322-946e-7b0be23bca91"/>
    <ds:schemaRef ds:uri="http://schemas.openxmlformats.org/package/2006/metadata/core-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3068</Words>
  <Application>Microsoft Office PowerPoint</Application>
  <PresentationFormat>Widescreen</PresentationFormat>
  <Paragraphs>290</Paragraphs>
  <Slides>34</Slides>
  <Notes>27</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34</vt:i4>
      </vt:variant>
    </vt:vector>
  </HeadingPairs>
  <TitlesOfParts>
    <vt:vector size="46" baseType="lpstr">
      <vt:lpstr>Arial,Sans-Serif</vt:lpstr>
      <vt:lpstr>Calibri(body)</vt:lpstr>
      <vt:lpstr>CiscoSans ExtraLight</vt: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IP Addressing - Purpose</vt:lpstr>
      <vt:lpstr>IP Addressing - Conversion</vt:lpstr>
      <vt:lpstr>IP Addressing - Operation</vt:lpstr>
      <vt:lpstr>IP Addressing - Subnet Mask</vt:lpstr>
      <vt:lpstr>IP Addressing –Classes (Classful and Classless)</vt:lpstr>
      <vt:lpstr>Exercise…Classify the IP Addresses( A, B ,C)</vt:lpstr>
      <vt:lpstr>IP Addressing - Public and Private</vt:lpstr>
      <vt:lpstr>Exercise…Identify Public and Private Addresses</vt:lpstr>
      <vt:lpstr>IP Addressing - Public</vt:lpstr>
      <vt:lpstr>IP Addressing – Transmission </vt:lpstr>
      <vt:lpstr>IP Addressing – Transmission </vt:lpstr>
      <vt:lpstr>PowerPoint Presentation</vt:lpstr>
      <vt:lpstr>PowerPoint Presentation</vt:lpstr>
      <vt:lpstr>IP Address – Assignment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IP Address – DHCP Servers</vt:lpstr>
      <vt:lpstr>IP Address – DHCP Servers</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107</cp:revision>
  <dcterms:created xsi:type="dcterms:W3CDTF">2021-03-05T06:07:01Z</dcterms:created>
  <dcterms:modified xsi:type="dcterms:W3CDTF">2026-02-08T14:22:24Z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