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69" r:id="rId4"/>
    <p:sldId id="261" r:id="rId5"/>
    <p:sldId id="267" r:id="rId6"/>
    <p:sldId id="260" r:id="rId7"/>
    <p:sldId id="262" r:id="rId8"/>
    <p:sldId id="258" r:id="rId9"/>
    <p:sldId id="263" r:id="rId10"/>
    <p:sldId id="264" r:id="rId11"/>
    <p:sldId id="270" r:id="rId12"/>
    <p:sldId id="265" r:id="rId13"/>
    <p:sldId id="259" r:id="rId14"/>
    <p:sldId id="268" r:id="rId15"/>
  </p:sldIdLst>
  <p:sldSz cx="9144000" cy="6858000" type="screen4x3"/>
  <p:notesSz cx="6889750" cy="9671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r">
              <a:defRPr sz="1200"/>
            </a:lvl1pPr>
          </a:lstStyle>
          <a:p>
            <a:fld id="{7547EBB7-B7FF-4651-A9FD-084FA674FF2E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85819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7" y="9185819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r">
              <a:defRPr sz="1200"/>
            </a:lvl1pPr>
          </a:lstStyle>
          <a:p>
            <a:fld id="{44F2B80D-B5BA-47CB-8DCD-47B3485AC2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0619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/>
          <a:lstStyle>
            <a:lvl1pPr algn="r">
              <a:defRPr sz="1200"/>
            </a:lvl1pPr>
          </a:lstStyle>
          <a:p>
            <a:fld id="{1A89959C-C379-4534-903C-1D857C2D2C7E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28700" y="725488"/>
            <a:ext cx="4832350" cy="36258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631" tIns="47316" rIns="94631" bIns="47316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593749"/>
            <a:ext cx="5511800" cy="4351973"/>
          </a:xfrm>
          <a:prstGeom prst="rect">
            <a:avLst/>
          </a:prstGeom>
        </p:spPr>
        <p:txBody>
          <a:bodyPr vert="horz" lIns="94631" tIns="47316" rIns="94631" bIns="47316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85819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185819"/>
            <a:ext cx="2985558" cy="483553"/>
          </a:xfrm>
          <a:prstGeom prst="rect">
            <a:avLst/>
          </a:prstGeom>
        </p:spPr>
        <p:txBody>
          <a:bodyPr vert="horz" lIns="94631" tIns="47316" rIns="94631" bIns="47316" rtlCol="0" anchor="b"/>
          <a:lstStyle>
            <a:lvl1pPr algn="r">
              <a:defRPr sz="1200"/>
            </a:lvl1pPr>
          </a:lstStyle>
          <a:p>
            <a:fld id="{4C417D2E-A50C-4DD2-9A1B-E7F1B4FB5C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40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17D2E-A50C-4DD2-9A1B-E7F1B4FB5C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872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79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66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05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62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807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15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777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60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91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5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34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8E4782-936D-45DC-9919-0F53E6A01345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45946-61A2-4E9A-8C6B-C5CE785EC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137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acionwampis.com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Hunters &amp; Gatherers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People’s World’s: Lives and Livelihoods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41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approaches </a:t>
            </a:r>
            <a:br>
              <a:rPr lang="en-GB" dirty="0" smtClean="0"/>
            </a:br>
            <a:r>
              <a:rPr lang="en-GB" sz="2700" dirty="0" smtClean="0"/>
              <a:t>Daly &amp; Lee 1999</a:t>
            </a: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600" dirty="0" smtClean="0"/>
              <a:t>Mobile: dispersing </a:t>
            </a:r>
            <a:r>
              <a:rPr lang="en-GB" sz="2600" dirty="0"/>
              <a:t>and </a:t>
            </a:r>
            <a:r>
              <a:rPr lang="en-GB" sz="2600" dirty="0" smtClean="0"/>
              <a:t>concentration</a:t>
            </a:r>
          </a:p>
          <a:p>
            <a:r>
              <a:rPr lang="en-GB" sz="2600" dirty="0" smtClean="0"/>
              <a:t>Subsistence </a:t>
            </a:r>
            <a:r>
              <a:rPr lang="en-GB" sz="2600" dirty="0" smtClean="0"/>
              <a:t>economy (food procurement) </a:t>
            </a:r>
            <a:endParaRPr lang="en-GB" sz="2600" dirty="0" smtClean="0"/>
          </a:p>
          <a:p>
            <a:pPr marL="0" indent="0">
              <a:buNone/>
            </a:pPr>
            <a:r>
              <a:rPr lang="en-GB" sz="2600" dirty="0" smtClean="0"/>
              <a:t>Hunting &amp; gathering, ‘foragers’, slash-and-burn </a:t>
            </a:r>
          </a:p>
          <a:p>
            <a:r>
              <a:rPr lang="en-GB" sz="2600" dirty="0" smtClean="0"/>
              <a:t>Social Life: </a:t>
            </a:r>
          </a:p>
          <a:p>
            <a:pPr marL="0" indent="0">
              <a:buNone/>
            </a:pPr>
            <a:r>
              <a:rPr lang="en-GB" sz="2600" dirty="0" smtClean="0"/>
              <a:t>Egalitarian,, </a:t>
            </a:r>
            <a:r>
              <a:rPr lang="en-GB" sz="2600" dirty="0" smtClean="0"/>
              <a:t>common property </a:t>
            </a:r>
            <a:r>
              <a:rPr lang="en-GB" sz="2600" dirty="0" smtClean="0"/>
              <a:t>(Lewis Henry Morgan</a:t>
            </a:r>
            <a:r>
              <a:rPr lang="en-GB" sz="2600" dirty="0" smtClean="0"/>
              <a:t>: primitive </a:t>
            </a:r>
            <a:r>
              <a:rPr lang="en-GB" sz="2600" dirty="0" smtClean="0"/>
              <a:t>communism)</a:t>
            </a:r>
            <a:endParaRPr lang="en-GB" sz="2600" dirty="0" smtClean="0"/>
          </a:p>
          <a:p>
            <a:r>
              <a:rPr lang="en-GB" sz="2600" dirty="0" smtClean="0"/>
              <a:t>Cosmology: </a:t>
            </a:r>
          </a:p>
          <a:p>
            <a:pPr marL="0" indent="0">
              <a:buNone/>
            </a:pPr>
            <a:r>
              <a:rPr lang="en-GB" sz="2600" dirty="0" smtClean="0"/>
              <a:t>Sharing characteristics of interpersonal relations, giving </a:t>
            </a:r>
            <a:r>
              <a:rPr lang="en-GB" sz="2600" dirty="0" smtClean="0"/>
              <a:t>environment, </a:t>
            </a:r>
            <a:r>
              <a:rPr lang="en-GB" sz="2600" dirty="0" smtClean="0"/>
              <a:t>nature is animated with moral </a:t>
            </a:r>
            <a:r>
              <a:rPr lang="en-GB" sz="2600" dirty="0" smtClean="0"/>
              <a:t>powers, shamanism, world multi-layered, two temporal orders of existence (e.g. aboriginal Dreamtime)</a:t>
            </a:r>
            <a:endParaRPr lang="en-GB" sz="2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3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Shamanism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Shamanism a technique for entering the world of myth, channelling and transforming its beings and forces for the benefit of humans</a:t>
            </a:r>
          </a:p>
          <a:p>
            <a:endParaRPr lang="en-GB" sz="2400" dirty="0"/>
          </a:p>
          <a:p>
            <a:r>
              <a:rPr lang="en-GB" sz="2400" dirty="0" smtClean="0"/>
              <a:t>Used for healing (e.g. !Kia with the </a:t>
            </a:r>
            <a:r>
              <a:rPr lang="en-GB" sz="2400" dirty="0" err="1" smtClean="0"/>
              <a:t>Ju</a:t>
            </a:r>
            <a:r>
              <a:rPr lang="en-GB" sz="2400" dirty="0" smtClean="0"/>
              <a:t>/’</a:t>
            </a:r>
            <a:r>
              <a:rPr lang="en-GB" sz="2400" dirty="0" err="1" smtClean="0"/>
              <a:t>hoansi</a:t>
            </a:r>
            <a:r>
              <a:rPr lang="en-GB" sz="2400" dirty="0" smtClean="0"/>
              <a:t>)</a:t>
            </a:r>
          </a:p>
          <a:p>
            <a:endParaRPr lang="en-GB" sz="2400" dirty="0" smtClean="0"/>
          </a:p>
          <a:p>
            <a:r>
              <a:rPr lang="en-GB" sz="2400" dirty="0" smtClean="0"/>
              <a:t>(Game) animals central figures in myth and shamanic ritual. </a:t>
            </a:r>
            <a:r>
              <a:rPr lang="en-GB" sz="2400" dirty="0"/>
              <a:t>A</a:t>
            </a:r>
            <a:r>
              <a:rPr lang="en-GB" sz="2400" dirty="0" smtClean="0"/>
              <a:t>nimals most common totems. 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Ecstasy and transformation (</a:t>
            </a:r>
            <a:r>
              <a:rPr lang="en-GB" sz="2400" i="1" dirty="0" err="1" smtClean="0"/>
              <a:t>saman</a:t>
            </a:r>
            <a:r>
              <a:rPr lang="en-GB" sz="2400" dirty="0" smtClean="0"/>
              <a:t> – “the one who is excited”, Tungus, Siberia)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9065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Are </a:t>
            </a:r>
            <a:r>
              <a:rPr lang="en-GB" dirty="0" smtClean="0"/>
              <a:t>hunter-gatherers </a:t>
            </a:r>
            <a:r>
              <a:rPr lang="en-GB" dirty="0" smtClean="0"/>
              <a:t>that different from us? 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73" r="1527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1011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Trickster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Trickster </a:t>
            </a:r>
            <a:r>
              <a:rPr lang="en-GB" sz="2800" dirty="0" smtClean="0"/>
              <a:t>(The Americas, Africa, Australia, Siberia)  is a divine but deeply flawed figure </a:t>
            </a:r>
            <a:endParaRPr lang="en-GB" sz="2800" dirty="0" smtClean="0"/>
          </a:p>
          <a:p>
            <a:r>
              <a:rPr lang="en-GB" sz="2800" dirty="0" smtClean="0"/>
              <a:t>Part </a:t>
            </a:r>
            <a:r>
              <a:rPr lang="en-GB" sz="2800" dirty="0" smtClean="0"/>
              <a:t>god, part culture hero, who may partake in creation, but also be a destroyer </a:t>
            </a:r>
          </a:p>
          <a:p>
            <a:r>
              <a:rPr lang="en-GB" sz="2800" dirty="0" smtClean="0"/>
              <a:t>Stands in opposition to powerful deity figures &amp; hierarchies</a:t>
            </a:r>
          </a:p>
          <a:p>
            <a:r>
              <a:rPr lang="en-GB" sz="2800" dirty="0" smtClean="0"/>
              <a:t>Yet in state societies, there is little room for these figures (true?)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28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Early interest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000" dirty="0" smtClean="0"/>
              <a:t>Hobbes, Locke &amp; Rousseau: “savages” </a:t>
            </a:r>
            <a:r>
              <a:rPr lang="en-GB" sz="3000" dirty="0" smtClean="0"/>
              <a:t>starting </a:t>
            </a:r>
            <a:r>
              <a:rPr lang="en-GB" sz="3000" dirty="0" smtClean="0"/>
              <a:t>point for speculations about life in the state of nature and what constitutes </a:t>
            </a:r>
            <a:r>
              <a:rPr lang="en-GB" sz="3000" dirty="0"/>
              <a:t>a</a:t>
            </a:r>
            <a:r>
              <a:rPr lang="en-GB" sz="3000" dirty="0" smtClean="0"/>
              <a:t> </a:t>
            </a:r>
            <a:r>
              <a:rPr lang="en-GB" sz="3000" dirty="0" smtClean="0"/>
              <a:t>good society</a:t>
            </a:r>
            <a:r>
              <a:rPr lang="en-GB" sz="3000" dirty="0" smtClean="0"/>
              <a:t>.</a:t>
            </a:r>
          </a:p>
          <a:p>
            <a:endParaRPr lang="en-GB" sz="3000" dirty="0" smtClean="0"/>
          </a:p>
          <a:p>
            <a:r>
              <a:rPr lang="en-GB" sz="3000" dirty="0" smtClean="0"/>
              <a:t>History of hunter-gatherer studies parallels the history of the discipline of </a:t>
            </a:r>
            <a:r>
              <a:rPr lang="en-GB" sz="3000" dirty="0" smtClean="0"/>
              <a:t>anthropology</a:t>
            </a:r>
            <a:endParaRPr lang="en-GB" sz="3000" dirty="0" smtClean="0"/>
          </a:p>
          <a:p>
            <a:endParaRPr lang="en-GB" sz="3000" dirty="0" smtClean="0"/>
          </a:p>
          <a:p>
            <a:r>
              <a:rPr lang="en-GB" sz="3000" dirty="0" smtClean="0"/>
              <a:t> </a:t>
            </a:r>
            <a:r>
              <a:rPr lang="en-GB" sz="3000" dirty="0" smtClean="0"/>
              <a:t>Anthropologists: classifying diverse humanity and theorizing about its origins. 19</a:t>
            </a:r>
            <a:r>
              <a:rPr lang="en-GB" sz="3000" baseline="30000" dirty="0" smtClean="0"/>
              <a:t>th</a:t>
            </a:r>
            <a:r>
              <a:rPr lang="en-GB" sz="3000" dirty="0" smtClean="0"/>
              <a:t> century classical evolutionists </a:t>
            </a:r>
            <a:endParaRPr lang="en-GB" sz="3000" dirty="0" smtClean="0"/>
          </a:p>
          <a:p>
            <a:endParaRPr lang="en-GB" sz="3000" dirty="0" smtClean="0"/>
          </a:p>
          <a:p>
            <a:r>
              <a:rPr lang="en-GB" sz="3000" dirty="0" smtClean="0"/>
              <a:t>Early </a:t>
            </a:r>
            <a:r>
              <a:rPr lang="en-GB" sz="3000" dirty="0" smtClean="0"/>
              <a:t>20</a:t>
            </a:r>
            <a:r>
              <a:rPr lang="en-GB" sz="3000" baseline="30000" dirty="0" smtClean="0"/>
              <a:t>th</a:t>
            </a:r>
            <a:r>
              <a:rPr lang="en-GB" sz="3000" dirty="0" smtClean="0"/>
              <a:t> century, hunting &amp; gathering as a lifeway, association with history through archaeological analogues (William </a:t>
            </a:r>
            <a:r>
              <a:rPr lang="en-GB" sz="3000" dirty="0" err="1" smtClean="0"/>
              <a:t>Sollas</a:t>
            </a:r>
            <a:r>
              <a:rPr lang="en-GB" sz="3000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97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Modern approach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Rejection </a:t>
            </a:r>
            <a:r>
              <a:rPr lang="en-GB" sz="2400" dirty="0" smtClean="0"/>
              <a:t>of classical evolutionary schemes and their racism </a:t>
            </a:r>
            <a:r>
              <a:rPr lang="en-GB" sz="2400" dirty="0" smtClean="0"/>
              <a:t>(Boas)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Modern </a:t>
            </a:r>
            <a:r>
              <a:rPr lang="en-GB" sz="2400" dirty="0"/>
              <a:t>studies of hunting &amp; gathering </a:t>
            </a:r>
            <a:r>
              <a:rPr lang="en-GB" sz="2400" dirty="0" smtClean="0"/>
              <a:t>peoples</a:t>
            </a:r>
            <a:r>
              <a:rPr lang="en-GB" sz="2400" dirty="0"/>
              <a:t> </a:t>
            </a:r>
            <a:r>
              <a:rPr lang="en-GB" sz="2400" dirty="0" smtClean="0"/>
              <a:t>-</a:t>
            </a:r>
          </a:p>
          <a:p>
            <a:pPr marL="0" indent="0">
              <a:buNone/>
            </a:pPr>
            <a:r>
              <a:rPr lang="en-GB" sz="2400" dirty="0" smtClean="0"/>
              <a:t> </a:t>
            </a:r>
          </a:p>
          <a:p>
            <a:r>
              <a:rPr lang="en-GB" sz="2400" dirty="0" smtClean="0"/>
              <a:t>1936 </a:t>
            </a:r>
            <a:r>
              <a:rPr lang="en-GB" sz="2400" dirty="0"/>
              <a:t>Julian Steward: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“</a:t>
            </a:r>
            <a:r>
              <a:rPr lang="en-GB" sz="2400" dirty="0"/>
              <a:t>The social and economic basis of primitive bands”  </a:t>
            </a:r>
            <a:r>
              <a:rPr lang="en-GB" sz="2400" dirty="0" smtClean="0"/>
              <a:t>- emphasis in  resource exploitation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1930-31 </a:t>
            </a:r>
            <a:r>
              <a:rPr lang="en-GB" sz="2400" dirty="0" smtClean="0"/>
              <a:t>Radcliffe-Brown: ecological factors not paramount, but structural factors of kinship were primary. 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1940s </a:t>
            </a:r>
            <a:r>
              <a:rPr lang="en-GB" sz="2400" dirty="0" smtClean="0"/>
              <a:t>Levi-Strauss took upon Radcliffe-Browns kinship models in </a:t>
            </a:r>
            <a:r>
              <a:rPr lang="en-GB" sz="2400" i="1" dirty="0" smtClean="0"/>
              <a:t>The Elementary Structures of Kinship 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229398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“The Endangered Species” approach</a:t>
            </a:r>
            <a:endParaRPr lang="en-GB" sz="32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Survival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groups without overarching discipline imposed by the state, centralised authority, armies, bureaucratic system</a:t>
            </a:r>
          </a:p>
          <a:p>
            <a:endParaRPr lang="en-GB" dirty="0" smtClean="0"/>
          </a:p>
          <a:p>
            <a:r>
              <a:rPr lang="en-GB" dirty="0" smtClean="0"/>
              <a:t>Diet &amp; Nutrition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524000"/>
            <a:ext cx="4041775" cy="639762"/>
          </a:xfrm>
        </p:spPr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sz="9600" dirty="0" smtClean="0"/>
          </a:p>
          <a:p>
            <a:r>
              <a:rPr lang="en-GB" sz="9600" dirty="0" smtClean="0"/>
              <a:t>Nostalgia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209800"/>
            <a:ext cx="4041775" cy="395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Living in nature without        	destroying </a:t>
            </a:r>
            <a:r>
              <a:rPr lang="en-GB" dirty="0" smtClean="0"/>
              <a:t>it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Dramatic change in 20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century </a:t>
            </a:r>
            <a:r>
              <a:rPr lang="en-GB" dirty="0" smtClean="0"/>
              <a:t>forced </a:t>
            </a:r>
            <a:r>
              <a:rPr lang="en-GB" dirty="0" smtClean="0"/>
              <a:t>settlements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 The </a:t>
            </a:r>
            <a:r>
              <a:rPr lang="en-GB" dirty="0" smtClean="0"/>
              <a:t>hunters and gatherers may teach us: International Voice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1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ontroversies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1966 </a:t>
            </a:r>
            <a:r>
              <a:rPr lang="en-GB" dirty="0" smtClean="0"/>
              <a:t>“Man, </a:t>
            </a:r>
            <a:r>
              <a:rPr lang="en-GB" dirty="0" smtClean="0"/>
              <a:t>the </a:t>
            </a:r>
            <a:r>
              <a:rPr lang="en-GB" dirty="0" smtClean="0"/>
              <a:t>hunter” conference </a:t>
            </a:r>
            <a:r>
              <a:rPr lang="en-GB" sz="1600" dirty="0" smtClean="0"/>
              <a:t>Richard Lee, </a:t>
            </a:r>
            <a:r>
              <a:rPr lang="en-GB" sz="1600" dirty="0" err="1" smtClean="0"/>
              <a:t>Irven</a:t>
            </a:r>
            <a:r>
              <a:rPr lang="en-GB" sz="1600" dirty="0" smtClean="0"/>
              <a:t>  </a:t>
            </a:r>
            <a:r>
              <a:rPr lang="en-GB" sz="1600" dirty="0" err="1" smtClean="0"/>
              <a:t>DeVore</a:t>
            </a:r>
            <a:r>
              <a:rPr lang="en-GB" sz="1600" dirty="0" smtClean="0"/>
              <a:t> </a:t>
            </a:r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Feminist critique: </a:t>
            </a:r>
            <a:r>
              <a:rPr lang="en-GB" dirty="0" smtClean="0"/>
              <a:t>“Woman, </a:t>
            </a:r>
            <a:r>
              <a:rPr lang="en-GB" dirty="0" smtClean="0"/>
              <a:t>the </a:t>
            </a:r>
            <a:r>
              <a:rPr lang="en-GB" dirty="0" smtClean="0"/>
              <a:t>gatherer” – </a:t>
            </a:r>
            <a:r>
              <a:rPr lang="en-GB" sz="1800" dirty="0" smtClean="0"/>
              <a:t>male bias in anthropology</a:t>
            </a:r>
            <a:endParaRPr lang="en-GB" sz="1800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3074297"/>
            <a:ext cx="2069739" cy="2930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642" y="3060812"/>
            <a:ext cx="1905000" cy="2944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8511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Moving away from ‘</a:t>
            </a:r>
            <a:r>
              <a:rPr lang="en-GB" sz="3200" dirty="0" smtClean="0"/>
              <a:t>optimal </a:t>
            </a:r>
            <a:r>
              <a:rPr lang="en-GB" sz="3200" dirty="0" smtClean="0"/>
              <a:t>foraging</a:t>
            </a:r>
            <a:r>
              <a:rPr lang="en-GB" sz="3200" dirty="0" smtClean="0"/>
              <a:t>’ approach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/>
              <a:t>              CRITICISMS: </a:t>
            </a:r>
          </a:p>
          <a:p>
            <a:endParaRPr lang="en-GB" dirty="0"/>
          </a:p>
          <a:p>
            <a:r>
              <a:rPr lang="en-GB" sz="3100" dirty="0" smtClean="0"/>
              <a:t>F</a:t>
            </a:r>
            <a:r>
              <a:rPr lang="en-GB" sz="3100" dirty="0" smtClean="0"/>
              <a:t>ails </a:t>
            </a:r>
            <a:r>
              <a:rPr lang="en-GB" sz="3100" dirty="0" smtClean="0"/>
              <a:t>to acknowledge humanity &amp; agency, and outside </a:t>
            </a:r>
            <a:r>
              <a:rPr lang="en-GB" sz="3100" dirty="0" smtClean="0"/>
              <a:t>forces</a:t>
            </a:r>
          </a:p>
          <a:p>
            <a:endParaRPr lang="en-GB" sz="3100" dirty="0" smtClean="0"/>
          </a:p>
          <a:p>
            <a:r>
              <a:rPr lang="en-GB" sz="3100" dirty="0" smtClean="0"/>
              <a:t>Neglects wider </a:t>
            </a:r>
            <a:r>
              <a:rPr lang="en-GB" sz="3100" dirty="0"/>
              <a:t>political economy’s impact </a:t>
            </a:r>
            <a:endParaRPr lang="en-GB" sz="3100" dirty="0" smtClean="0"/>
          </a:p>
          <a:p>
            <a:endParaRPr lang="en-GB" sz="3100" dirty="0" smtClean="0"/>
          </a:p>
          <a:p>
            <a:r>
              <a:rPr lang="en-GB" sz="3100" dirty="0" smtClean="0"/>
              <a:t>Not </a:t>
            </a:r>
            <a:r>
              <a:rPr lang="en-GB" sz="3100" dirty="0"/>
              <a:t>‘remnants’ transformed by subordination to stronger </a:t>
            </a:r>
            <a:r>
              <a:rPr lang="en-GB" sz="3100" dirty="0" smtClean="0"/>
              <a:t>peoples</a:t>
            </a:r>
            <a:endParaRPr lang="en-GB" sz="31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100" dirty="0" smtClean="0"/>
              <a:t>Symbolic, interpretive and historical frameworks to study the lived experience  (1980s-1990s)</a:t>
            </a:r>
          </a:p>
          <a:p>
            <a:endParaRPr lang="en-GB" sz="3100" dirty="0" smtClean="0"/>
          </a:p>
          <a:p>
            <a:r>
              <a:rPr lang="en-GB" sz="3100" dirty="0" smtClean="0"/>
              <a:t>Neo-Darwinian </a:t>
            </a:r>
            <a:r>
              <a:rPr lang="en-GB" sz="3100" dirty="0" err="1" smtClean="0"/>
              <a:t>sociobiology</a:t>
            </a:r>
            <a:r>
              <a:rPr lang="en-GB" sz="3100" dirty="0" smtClean="0"/>
              <a:t> remained in some anthropological strands (e.g. Richard Dawkins, “the Selfish Gene”; Robin Dunbar “The Human Story”) </a:t>
            </a:r>
          </a:p>
          <a:p>
            <a:endParaRPr lang="en-GB" sz="3100" dirty="0" smtClean="0"/>
          </a:p>
          <a:p>
            <a:r>
              <a:rPr lang="en-GB" sz="3100" dirty="0" smtClean="0"/>
              <a:t>Tim </a:t>
            </a:r>
            <a:r>
              <a:rPr lang="en-GB" sz="3100" dirty="0" err="1" smtClean="0"/>
              <a:t>Ingold</a:t>
            </a:r>
            <a:r>
              <a:rPr lang="en-GB" sz="3100" dirty="0" smtClean="0"/>
              <a:t>: integrating social and ecological (application of Neo-Marxism)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7234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Kuvahaun tulos haulle indigenous social movements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3" r="5533"/>
          <a:stretch>
            <a:fillRect/>
          </a:stretch>
        </p:blipFill>
        <p:spPr bwMode="auto">
          <a:xfrm>
            <a:off x="1792287" y="612774"/>
            <a:ext cx="5685367" cy="426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24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Indigenist</a:t>
            </a:r>
            <a:r>
              <a:rPr lang="en-GB" dirty="0" smtClean="0"/>
              <a:t>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People, their goals and aspirations at the centre of study</a:t>
            </a:r>
          </a:p>
          <a:p>
            <a:endParaRPr lang="en-GB" dirty="0" smtClean="0"/>
          </a:p>
          <a:p>
            <a:r>
              <a:rPr lang="en-GB" dirty="0" smtClean="0"/>
              <a:t>Scientifically responsible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</a:t>
            </a:r>
            <a:r>
              <a:rPr lang="en-GB" dirty="0" smtClean="0"/>
              <a:t>sharing is </a:t>
            </a:r>
            <a:r>
              <a:rPr lang="en-GB" dirty="0" smtClean="0"/>
              <a:t>maintained in market based economies </a:t>
            </a:r>
            <a:endParaRPr lang="en-GB" dirty="0" smtClean="0"/>
          </a:p>
          <a:p>
            <a:pPr marL="0" indent="0" algn="r">
              <a:buNone/>
            </a:pPr>
            <a:r>
              <a:rPr lang="en-GB" sz="2400" dirty="0" smtClean="0"/>
              <a:t>e.g. Nicolas </a:t>
            </a:r>
            <a:r>
              <a:rPr lang="en-GB" sz="2400" dirty="0"/>
              <a:t>Peterson </a:t>
            </a:r>
            <a:r>
              <a:rPr lang="en-GB" sz="2400" dirty="0" smtClean="0"/>
              <a:t>1991 </a:t>
            </a:r>
            <a:r>
              <a:rPr lang="en-GB" sz="2400" i="1" dirty="0" smtClean="0"/>
              <a:t>Cash</a:t>
            </a:r>
            <a:r>
              <a:rPr lang="en-GB" sz="2400" i="1" dirty="0" smtClean="0"/>
              <a:t>, commoditization and changing </a:t>
            </a:r>
            <a:r>
              <a:rPr lang="en-GB" sz="2400" i="1" dirty="0" smtClean="0"/>
              <a:t>foragers</a:t>
            </a:r>
            <a:r>
              <a:rPr lang="en-GB" sz="2400" dirty="0" smtClean="0"/>
              <a:t> 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dirty="0" smtClean="0"/>
              <a:t>Political </a:t>
            </a:r>
            <a:r>
              <a:rPr lang="en-GB" dirty="0" smtClean="0"/>
              <a:t>visibility </a:t>
            </a:r>
            <a:r>
              <a:rPr lang="en-GB" dirty="0" smtClean="0"/>
              <a:t>in world-wide movement for indigenous rights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47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Wampis</a:t>
            </a:r>
            <a:r>
              <a:rPr lang="en-GB" dirty="0" smtClean="0"/>
              <a:t> people, Peru </a:t>
            </a:r>
            <a:endParaRPr lang="en-GB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>
          <a:xfrm>
            <a:off x="1792288" y="612775"/>
            <a:ext cx="5599112" cy="4199334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1600" dirty="0" smtClean="0"/>
              <a:t>In 2015 formed an autonomous territory </a:t>
            </a:r>
          </a:p>
          <a:p>
            <a:r>
              <a:rPr lang="en-GB" sz="1600" dirty="0" smtClean="0"/>
              <a:t>Defend the land against illegal and legal logging and mining. </a:t>
            </a:r>
          </a:p>
          <a:p>
            <a:endParaRPr lang="en-GB" sz="1600" dirty="0"/>
          </a:p>
          <a:p>
            <a:r>
              <a:rPr lang="en-GB" sz="1600" dirty="0" smtClean="0">
                <a:hlinkClick r:id="rId3"/>
              </a:rPr>
              <a:t>http://nacionwampis.com/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5046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iscussion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Analytical View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Think about the Forest People by Colin Turnbull (or  other ethnography you have read) and where would you place this ethnography in the theoretical map just given. </a:t>
            </a:r>
          </a:p>
          <a:p>
            <a:r>
              <a:rPr lang="en-GB" dirty="0" smtClean="0"/>
              <a:t>What was the approach taken by the author on hunters and gatherers? 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Personal view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were the things that caught your attention when reading the ethnography?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r>
              <a:rPr lang="en-GB" dirty="0" smtClean="0"/>
              <a:t>Were there ethical issues  that you were uncomfortable with? </a:t>
            </a:r>
          </a:p>
          <a:p>
            <a:endParaRPr lang="en-GB" dirty="0"/>
          </a:p>
          <a:p>
            <a:r>
              <a:rPr lang="en-GB" dirty="0" smtClean="0"/>
              <a:t>What questions came to your mind?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98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</TotalTime>
  <Words>664</Words>
  <Application>Microsoft Office PowerPoint</Application>
  <PresentationFormat>On-screen Show (4:3)</PresentationFormat>
  <Paragraphs>96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Hunters &amp; Gatherers </vt:lpstr>
      <vt:lpstr>General approaches  Daly &amp; Lee 1999</vt:lpstr>
      <vt:lpstr>Shamanism</vt:lpstr>
      <vt:lpstr>Are hunter-gatherers that different from us? </vt:lpstr>
      <vt:lpstr>The Trickster</vt:lpstr>
      <vt:lpstr>Early interest</vt:lpstr>
      <vt:lpstr>Modern approach</vt:lpstr>
      <vt:lpstr>“The Endangered Species” approach</vt:lpstr>
      <vt:lpstr>Controversies</vt:lpstr>
      <vt:lpstr>Moving away from ‘optimal foraging’ approach</vt:lpstr>
      <vt:lpstr>PowerPoint Presentation</vt:lpstr>
      <vt:lpstr>The Indigenist Approach</vt:lpstr>
      <vt:lpstr>The Wampis people, Peru </vt:lpstr>
      <vt:lpstr>Discussion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Hunters &amp; Gatherers</dc:title>
  <dc:creator>Jasmin</dc:creator>
  <cp:lastModifiedBy>Jasmin</cp:lastModifiedBy>
  <cp:revision>43</cp:revision>
  <cp:lastPrinted>2019-10-17T14:28:01Z</cp:lastPrinted>
  <dcterms:created xsi:type="dcterms:W3CDTF">2019-10-17T08:03:30Z</dcterms:created>
  <dcterms:modified xsi:type="dcterms:W3CDTF">2019-10-18T19:58:50Z</dcterms:modified>
</cp:coreProperties>
</file>