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D4D4"/>
    <a:srgbClr val="F6C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F9EC83-63E5-4B57-89DA-587DE4A54532}" v="1" dt="2026-03-06T19:03:35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1171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hish Bhagat" userId="39de6f35fa5e61f8" providerId="LiveId" clId="{0EBFBFE6-A53A-419C-B6C7-5B4D4636CF1D}"/>
    <pc:docChg chg="modSld">
      <pc:chgData name="Kashish Bhagat" userId="39de6f35fa5e61f8" providerId="LiveId" clId="{0EBFBFE6-A53A-419C-B6C7-5B4D4636CF1D}" dt="2026-03-06T19:03:35.818" v="0" actId="1076"/>
      <pc:docMkLst>
        <pc:docMk/>
      </pc:docMkLst>
      <pc:sldChg chg="modSp">
        <pc:chgData name="Kashish Bhagat" userId="39de6f35fa5e61f8" providerId="LiveId" clId="{0EBFBFE6-A53A-419C-B6C7-5B4D4636CF1D}" dt="2026-03-06T19:03:35.818" v="0" actId="1076"/>
        <pc:sldMkLst>
          <pc:docMk/>
          <pc:sldMk cId="3036646984" sldId="256"/>
        </pc:sldMkLst>
        <pc:picChg chg="mod">
          <ac:chgData name="Kashish Bhagat" userId="39de6f35fa5e61f8" providerId="LiveId" clId="{0EBFBFE6-A53A-419C-B6C7-5B4D4636CF1D}" dt="2026-03-06T19:03:35.818" v="0" actId="1076"/>
          <ac:picMkLst>
            <pc:docMk/>
            <pc:sldMk cId="3036646984" sldId="256"/>
            <ac:picMk id="3" creationId="{1A52E2A6-D7B7-66B5-00BB-5A16068FDBD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068907" y="1637903"/>
            <a:ext cx="6740769" cy="6991323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761" y="746761"/>
            <a:ext cx="8616598" cy="4373881"/>
          </a:xfrm>
        </p:spPr>
        <p:txBody>
          <a:bodyPr anchor="b">
            <a:normAutofit/>
          </a:bodyPr>
          <a:lstStyle>
            <a:lvl1pPr algn="l">
              <a:defRPr sz="616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760" y="5381415"/>
            <a:ext cx="6935950" cy="2678852"/>
          </a:xfrm>
        </p:spPr>
        <p:txBody>
          <a:bodyPr anchor="t">
            <a:normAutofit/>
          </a:bodyPr>
          <a:lstStyle>
            <a:lvl1pPr marL="0" indent="0" algn="l">
              <a:buNone/>
              <a:defRPr sz="280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935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761" y="746760"/>
            <a:ext cx="9176814" cy="5274738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0" y="2773679"/>
            <a:ext cx="8963455" cy="3247814"/>
          </a:xfrm>
        </p:spPr>
        <p:txBody>
          <a:bodyPr anchor="b">
            <a:normAutofit/>
          </a:bodyPr>
          <a:lstStyle>
            <a:lvl1pPr algn="l">
              <a:defRPr sz="448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1" y="6282267"/>
            <a:ext cx="8963454" cy="2145454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615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746761" y="746761"/>
            <a:ext cx="5529954" cy="5274734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6527307" y="746760"/>
            <a:ext cx="5527533" cy="526288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38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2" y="746760"/>
            <a:ext cx="5203612" cy="853440"/>
          </a:xfrm>
        </p:spPr>
        <p:txBody>
          <a:bodyPr anchor="b">
            <a:noAutofit/>
          </a:bodyPr>
          <a:lstStyle>
            <a:lvl1pPr marL="0" indent="0">
              <a:buNone/>
              <a:defRPr sz="3360" b="0" cap="all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6759" y="1600201"/>
            <a:ext cx="5523654" cy="4421294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97023" y="793433"/>
            <a:ext cx="526967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 cap="all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7308" y="1600200"/>
            <a:ext cx="5539387" cy="440944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532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58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307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6134" y="746760"/>
            <a:ext cx="4480560" cy="2133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759" y="746760"/>
            <a:ext cx="6214257" cy="768096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6134" y="3093723"/>
            <a:ext cx="4480560" cy="2927774"/>
          </a:xfrm>
        </p:spPr>
        <p:txBody>
          <a:bodyPr anchor="t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982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4120" y="2026920"/>
            <a:ext cx="4988561" cy="1600200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1066800" y="1280160"/>
            <a:ext cx="4593364" cy="672084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4439" y="3840480"/>
            <a:ext cx="4989912" cy="2915920"/>
          </a:xfrm>
        </p:spPr>
        <p:txBody>
          <a:bodyPr anchor="t">
            <a:normAutofit/>
          </a:bodyPr>
          <a:lstStyle>
            <a:lvl1pPr marL="0" indent="0">
              <a:buNone/>
              <a:defRPr sz="252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46760" y="8641081"/>
            <a:ext cx="8136414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46760" y="746760"/>
            <a:ext cx="11308080" cy="437388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1066803" y="5381414"/>
            <a:ext cx="10193865" cy="64008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2240"/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66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0" y="746760"/>
            <a:ext cx="11308080" cy="4053840"/>
          </a:xfrm>
        </p:spPr>
        <p:txBody>
          <a:bodyPr anchor="ctr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5760720"/>
            <a:ext cx="8936973" cy="2667000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5793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797" y="746760"/>
            <a:ext cx="9603702" cy="4053840"/>
          </a:xfrm>
        </p:spPr>
        <p:txBody>
          <a:bodyPr anchor="ctr">
            <a:normAutofit/>
          </a:bodyPr>
          <a:lstStyle>
            <a:lvl1pPr algn="l">
              <a:defRPr sz="392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93521" y="4800600"/>
            <a:ext cx="8963454" cy="67564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1" y="6021498"/>
            <a:ext cx="8935305" cy="2406222"/>
          </a:xfrm>
        </p:spPr>
        <p:txBody>
          <a:bodyPr anchor="ctr">
            <a:normAutofit/>
          </a:bodyPr>
          <a:lstStyle>
            <a:lvl1pPr marL="0" indent="0" algn="l">
              <a:buNone/>
              <a:defRPr sz="280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20041" y="994874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774681" y="387604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1088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4800600"/>
            <a:ext cx="8935305" cy="2376360"/>
          </a:xfrm>
        </p:spPr>
        <p:txBody>
          <a:bodyPr anchor="b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7186172"/>
            <a:ext cx="8936973" cy="1241547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69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798" y="746760"/>
            <a:ext cx="9603700" cy="4053840"/>
          </a:xfrm>
        </p:spPr>
        <p:txBody>
          <a:bodyPr anchor="ctr">
            <a:normAutofit/>
          </a:bodyPr>
          <a:lstStyle>
            <a:lvl1pPr algn="l">
              <a:defRPr sz="392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46761" y="5440680"/>
            <a:ext cx="8935305" cy="14698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6934200"/>
            <a:ext cx="8935304" cy="149352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20041" y="994874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774681" y="387604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28814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0" y="746760"/>
            <a:ext cx="10535921" cy="405384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92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46761" y="5499948"/>
            <a:ext cx="8935305" cy="1173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6673430"/>
            <a:ext cx="8935304" cy="1754291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6910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 algn="l">
              <a:defRPr sz="39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6761" y="746761"/>
            <a:ext cx="9176814" cy="5274738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9746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92968" y="746760"/>
            <a:ext cx="2861872" cy="6187440"/>
          </a:xfrm>
        </p:spPr>
        <p:txBody>
          <a:bodyPr vert="eaVert">
            <a:normAutofit/>
          </a:bodyPr>
          <a:lstStyle>
            <a:lvl1pPr>
              <a:defRPr sz="39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6760" y="746760"/>
            <a:ext cx="8190017" cy="768096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079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338945" y="5452535"/>
            <a:ext cx="3458638" cy="3721946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1" y="746761"/>
            <a:ext cx="9176814" cy="52747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02344" y="8641085"/>
            <a:ext cx="1680648" cy="51117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168CA64-5C32-4C63-98AF-0F70D176A948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46760" y="8641081"/>
            <a:ext cx="8136414" cy="51117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4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84197" y="7809870"/>
            <a:ext cx="1199670" cy="9378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92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887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640080" rtl="0" eaLnBrk="1" latinLnBrk="0" hangingPunct="1">
        <a:spcBef>
          <a:spcPct val="0"/>
        </a:spcBef>
        <a:buNone/>
        <a:defRPr sz="448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0005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52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68021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24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216027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80035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FE1541-44AF-8168-433C-814D222A0807}"/>
              </a:ext>
            </a:extLst>
          </p:cNvPr>
          <p:cNvSpPr txBox="1"/>
          <p:nvPr/>
        </p:nvSpPr>
        <p:spPr>
          <a:xfrm>
            <a:off x="136643" y="60988"/>
            <a:ext cx="12436358" cy="702244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050" b="1" kern="100" dirty="0">
                <a:solidFill>
                  <a:schemeClr val="accent1">
                    <a:lumMod val="50000"/>
                  </a:schemeClr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"</a:t>
            </a:r>
            <a:r>
              <a:rPr lang="en-US" sz="1050" b="1" dirty="0">
                <a:solidFill>
                  <a:schemeClr val="accent1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Evaluation of Risk Factors, Preventive Measures, and Treatment Patterns in Chronic Obstructive Pulmonary Disease Patients Aged 40 Years and Above in the United Kingdom: A Systematic Review</a:t>
            </a:r>
            <a:r>
              <a:rPr lang="en-GB" sz="1050" b="1" kern="100" dirty="0">
                <a:solidFill>
                  <a:schemeClr val="accent1">
                    <a:lumMod val="50000"/>
                  </a:schemeClr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"</a:t>
            </a: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Name: Kashish Bhagat     Student ID: 2438646     Student email: 2438646@student.uwtsd.ac.uk     Supervisor name: Oluwadamilola Tayo     Programme Name: </a:t>
            </a:r>
            <a:r>
              <a:rPr lang="en-GB" sz="105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Practice-Based Research</a:t>
            </a:r>
            <a:endParaRPr lang="en-GB" sz="1050" dirty="0">
              <a:solidFill>
                <a:schemeClr val="bg1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1B439B-937B-D0EF-4D8B-FA1B7EC81B87}"/>
              </a:ext>
            </a:extLst>
          </p:cNvPr>
          <p:cNvSpPr txBox="1"/>
          <p:nvPr/>
        </p:nvSpPr>
        <p:spPr>
          <a:xfrm>
            <a:off x="136643" y="839618"/>
            <a:ext cx="6879299" cy="1881028"/>
          </a:xfrm>
          <a:prstGeom prst="rect">
            <a:avLst/>
          </a:prstGeom>
          <a:ln w="381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1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Prevalence</a:t>
            </a:r>
            <a:endParaRPr lang="en-GB" sz="105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COPD affects approximately 1.2 million diagnosed individuals in the United Kingdom, with many additional cases estimated to be undiagnosed (Stone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It is estimated that around 2% of the total UK population and nearly 5–10% of individuals aged 40 years and above are living with COPD (Hanlon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COPD accounts for over 100,000 hospital admissions annually in the UK, making it one of the leading causes of emergency respiratory admissions (Rajeh,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 disease is responsible for approximately 30,000 deaths per year, ranking among the top causes of mortality in the UK (Halpin,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Smoking remains the leading risk factor, contributing to nearly 70–80% of COPD cases in the UK population (Halpin, 2024).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B81CDC-C6E2-2795-7001-05CB78D11E8A}"/>
              </a:ext>
            </a:extLst>
          </p:cNvPr>
          <p:cNvSpPr txBox="1"/>
          <p:nvPr/>
        </p:nvSpPr>
        <p:spPr>
          <a:xfrm>
            <a:off x="136643" y="2937210"/>
            <a:ext cx="4592355" cy="295311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2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Research </a:t>
            </a: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Question, 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Aim and Objectives:</a:t>
            </a:r>
          </a:p>
          <a:p>
            <a:pPr algn="just"/>
            <a:r>
              <a:rPr lang="en-GB" sz="1050" b="1" dirty="0">
                <a:solidFill>
                  <a:schemeClr val="accent1">
                    <a:lumMod val="50000"/>
                  </a:schemeClr>
                </a:solidFill>
              </a:rPr>
              <a:t>Research Aim: </a:t>
            </a:r>
            <a:r>
              <a:rPr lang="en-GB" sz="1050" dirty="0"/>
              <a:t>To evaluate the risk factors, preventive measures, and treatment patterns among COPD patients aged 40 years and above in the United Kingdom. </a:t>
            </a:r>
          </a:p>
          <a:p>
            <a:pPr algn="just"/>
            <a:endParaRPr lang="en-GB" sz="1050" dirty="0"/>
          </a:p>
          <a:p>
            <a:pPr algn="just"/>
            <a:r>
              <a:rPr lang="en-GB" sz="1050" b="1" dirty="0">
                <a:solidFill>
                  <a:schemeClr val="accent1">
                    <a:lumMod val="50000"/>
                  </a:schemeClr>
                </a:solidFill>
              </a:rPr>
              <a:t>Research Question: </a:t>
            </a:r>
            <a:r>
              <a:rPr lang="en-GB" sz="1050" dirty="0"/>
              <a:t>What are the predominant risk factors, preventive practices, and treatment patterns among patients aged 40 years and above diagnosed with COPD in the United Kingdom?</a:t>
            </a:r>
          </a:p>
          <a:p>
            <a:pPr algn="just"/>
            <a:endParaRPr lang="en-GB" sz="1050" dirty="0"/>
          </a:p>
          <a:p>
            <a:pPr algn="just"/>
            <a:r>
              <a:rPr lang="en-GB" sz="1050" b="1" dirty="0">
                <a:solidFill>
                  <a:schemeClr val="accent1">
                    <a:lumMod val="50000"/>
                  </a:schemeClr>
                </a:solidFill>
              </a:rPr>
              <a:t>Research Objectives </a:t>
            </a:r>
          </a:p>
          <a:p>
            <a:pPr marL="228600" indent="-228600" algn="just">
              <a:buAutoNum type="arabicPeriod"/>
            </a:pPr>
            <a:r>
              <a:rPr lang="en-GB" sz="1050" dirty="0"/>
              <a:t>To identify the major lifestyle, environmental, and clinical risk factors associated with COPD in patients aged 40 years and above.</a:t>
            </a:r>
          </a:p>
          <a:p>
            <a:pPr marL="228600" indent="-228600" algn="just">
              <a:buAutoNum type="arabicPeriod"/>
            </a:pPr>
            <a:r>
              <a:rPr lang="en-GB" sz="1050" dirty="0"/>
              <a:t>To assess the level of awareness and implementation of preventive measures, including smoking cessation and vaccination, among COPD patients. </a:t>
            </a:r>
          </a:p>
          <a:p>
            <a:pPr marL="228600" indent="-228600" algn="just">
              <a:buAutoNum type="arabicPeriod"/>
            </a:pPr>
            <a:r>
              <a:rPr lang="en-GB" sz="1050" dirty="0"/>
              <a:t>To examine the current treatment patterns and management strategies used in the care of COPD patients in the United Kingdom.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FD08CF-689C-AFE9-F67B-77BDF9C846F9}"/>
              </a:ext>
            </a:extLst>
          </p:cNvPr>
          <p:cNvSpPr txBox="1"/>
          <p:nvPr/>
        </p:nvSpPr>
        <p:spPr>
          <a:xfrm>
            <a:off x="7281945" y="2972795"/>
            <a:ext cx="5383009" cy="268894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3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Rationale of the Research</a:t>
            </a:r>
            <a:endParaRPr lang="en-GB" sz="105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COPD remains underdiagnosed and often identified at advanced stages, limiting the effectiveness of therapeutic interventions (Dona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There is a need to comprehensively evaluate lifestyle, environmental, and clinical risk factors specific to adults aged 40 years and above in the UK context (Kim and Han,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Although preventive strategies such as smoking cessation programs and vaccination are widely recommended, their actual uptake and effectiveness among COPD patients require systematic evaluation (Stolz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Treatment patterns may vary due to differences in healthcare access, guideline adherence, and patient-related factors, necessitating detailed assessment (</a:t>
            </a:r>
            <a:r>
              <a:rPr lang="en-US" sz="1050" dirty="0" err="1"/>
              <a:t>Voulgareli</a:t>
            </a:r>
            <a:r>
              <a:rPr lang="en-US" sz="1050" dirty="0"/>
              <a:t> et al,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Understanding gaps in prevention and management can inform targeted public health interventions and healthcare policy improvements (Martinez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This study will provide updated, UK-specific evidence to support optimized clinical decision-making and patient-centered care (Jo et al, 2022).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F3A89E-D691-E233-3A64-BC01B37E2AEF}"/>
              </a:ext>
            </a:extLst>
          </p:cNvPr>
          <p:cNvSpPr txBox="1"/>
          <p:nvPr/>
        </p:nvSpPr>
        <p:spPr>
          <a:xfrm>
            <a:off x="136643" y="6121594"/>
            <a:ext cx="3990109" cy="3335272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4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Research Impact</a:t>
            </a:r>
            <a:endParaRPr lang="en-GB" sz="105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 findings will help identify modifiable risk factors, enabling the development of focused prevention strategies to reduce COPD incidence (Orlowski et al,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Improved understanding of preventive practices can support enhanced smoking cessation initiatives and vaccination coverage among high-risk populations (Oca et al,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Evaluation of treatment patterns will highlight adherence to national and international clinical guidelines and identify areas needing improvement (</a:t>
            </a:r>
            <a:r>
              <a:rPr lang="en-US" sz="1050" dirty="0" err="1"/>
              <a:t>Fufaa</a:t>
            </a:r>
            <a:r>
              <a:rPr lang="en-US" sz="1050" dirty="0"/>
              <a:t>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 study may contribute to reducing hospital admissions, disease exacerbations, and overall healthcare costs associated with COPD (Qian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Policymakers and healthcare providers can use the results to design evidence-based interventions tailored to adults aged 40 years and above (Issac et al, 2022)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Ultimately, the research aims to improve quality of life, reduce mortality, and strengthen respiratory healthcare services across the United Kingdom (Stone et al, 2023).</a:t>
            </a:r>
          </a:p>
          <a:p>
            <a:r>
              <a:rPr lang="en-US" sz="1050" dirty="0"/>
              <a:t>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22B054-BB36-10D5-928E-5BD196705D5D}"/>
              </a:ext>
            </a:extLst>
          </p:cNvPr>
          <p:cNvSpPr txBox="1"/>
          <p:nvPr/>
        </p:nvSpPr>
        <p:spPr>
          <a:xfrm>
            <a:off x="4205901" y="5908843"/>
            <a:ext cx="8459054" cy="35480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171450" indent="-171450" algn="ctr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8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References: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Al Rajeh, A.M., 2022, December. Trend of admissions due to chronic lower respiratory diseases: an ecological study. In </a:t>
            </a:r>
            <a:r>
              <a:rPr lang="en-US" sz="800" i="1" dirty="0"/>
              <a:t>Healthcare</a:t>
            </a:r>
            <a:r>
              <a:rPr lang="en-US" sz="800" dirty="0"/>
              <a:t> (Vol. 11, No. 1, p. 65).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de Oca, M.M., Perez-Padilla, R., Celli, B., Aaron, S.D., Wehrmeister, F.C., Amaral, A.F., Mannino, D., Zheng, J., Salvi, S., Obaseki, D. and Buist, A.S., 2025. The global burden of COPD: epidemiology and effect of prevention strategies. </a:t>
            </a:r>
            <a:r>
              <a:rPr lang="en-US" sz="800" i="1" dirty="0"/>
              <a:t>The Lancet Respiratory Medicine</a:t>
            </a:r>
            <a:r>
              <a:rPr lang="en-US" sz="800" dirty="0"/>
              <a:t>, </a:t>
            </a:r>
            <a:r>
              <a:rPr lang="en-US" sz="800" i="1" dirty="0"/>
              <a:t>13</a:t>
            </a:r>
            <a:r>
              <a:rPr lang="en-US" sz="800" dirty="0"/>
              <a:t>(8), pp.709-724.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Dona, E., Reinoso-Arija, R., Carrasco-Hernandez, L., Domenech, A., Dorado, A. and Lopez-Campos, J.L., 2023. Exploring current concepts and challenges in the identification and management of early-stage COPD. </a:t>
            </a:r>
            <a:r>
              <a:rPr lang="en-US" sz="800" i="1" dirty="0"/>
              <a:t>Journal of Clinical Medicine</a:t>
            </a:r>
            <a:r>
              <a:rPr lang="en-US" sz="800" dirty="0"/>
              <a:t>, </a:t>
            </a:r>
            <a:r>
              <a:rPr lang="en-US" sz="800" i="1" dirty="0"/>
              <a:t>12</a:t>
            </a:r>
            <a:r>
              <a:rPr lang="en-US" sz="800" dirty="0"/>
              <a:t>(16), p.5293.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Fufaa</a:t>
            </a:r>
            <a:r>
              <a:rPr lang="en-US" sz="800" dirty="0"/>
              <a:t>, G.D., 2024. The role of preventive health care in preventing chronic diseases. In </a:t>
            </a:r>
            <a:r>
              <a:rPr lang="en-US" sz="800" i="1" dirty="0"/>
              <a:t>International Perspectives and Experiences Enhancing Access to Healthcare</a:t>
            </a:r>
            <a:r>
              <a:rPr lang="en-US" sz="800" dirty="0"/>
              <a:t>. </a:t>
            </a:r>
            <a:r>
              <a:rPr lang="en-US" sz="800" dirty="0" err="1"/>
              <a:t>IntechOpen</a:t>
            </a:r>
            <a:r>
              <a:rPr lang="en-US" sz="8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Halpin, D.M., 2024. Mortality of patients with COPD. </a:t>
            </a:r>
            <a:r>
              <a:rPr lang="en-US" sz="800" i="1" dirty="0"/>
              <a:t>Expert Review of Respiratory Medicine</a:t>
            </a:r>
            <a:r>
              <a:rPr lang="en-US" sz="800" dirty="0"/>
              <a:t>, </a:t>
            </a:r>
            <a:r>
              <a:rPr lang="en-US" sz="800" i="1" dirty="0"/>
              <a:t>18</a:t>
            </a:r>
            <a:r>
              <a:rPr lang="en-US" sz="800" dirty="0"/>
              <a:t>(6), pp.381-395.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Hanlon, P., Lewsey, J., Quint, J.K., Jani, B.D., Nicholl, B.I., McAllister, D.A. and Mair, F.S., 2022. Frailty in COPD: an analysis of prevalence and clinical impact using UK Biobank. </a:t>
            </a:r>
            <a:r>
              <a:rPr lang="en-US" sz="800" i="1" dirty="0"/>
              <a:t>BMJ open respiratory research</a:t>
            </a:r>
            <a:r>
              <a:rPr lang="en-US" sz="800" dirty="0"/>
              <a:t>, </a:t>
            </a:r>
            <a:r>
              <a:rPr lang="en-US" sz="800" i="1" dirty="0"/>
              <a:t>9</a:t>
            </a:r>
            <a:r>
              <a:rPr lang="en-US" sz="800" dirty="0"/>
              <a:t>(1).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Issac, H., Moloney, C., Taylor, M. and Lea, J., 2022. Mapping of modifiable factors with interdisciplinary Chronic Obstructive Pulmonary Disease (COPD) guidelines adherence to the theoretical domains framework: a systematic review. </a:t>
            </a:r>
            <a:r>
              <a:rPr lang="en-US" sz="800" i="1" dirty="0"/>
              <a:t>Journal of multidisciplinary healthcare</a:t>
            </a:r>
            <a:r>
              <a:rPr lang="en-US" sz="800" dirty="0"/>
              <a:t>, pp.47-79.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Jo, Y.S., 2022. Long-term outcome of chronic obstructive pulmonary disease: a review. </a:t>
            </a:r>
            <a:r>
              <a:rPr lang="en-US" sz="800" i="1" dirty="0"/>
              <a:t>Tuberculosis and Respiratory Diseases</a:t>
            </a:r>
            <a:r>
              <a:rPr lang="en-US" sz="800" dirty="0"/>
              <a:t>, </a:t>
            </a:r>
            <a:r>
              <a:rPr lang="en-US" sz="800" i="1" dirty="0"/>
              <a:t>85</a:t>
            </a:r>
            <a:r>
              <a:rPr lang="en-US" sz="800" dirty="0"/>
              <a:t>(4), p.289.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Kim, S.H. and Han, M.K., 2025. Challenges and the future of pulmonary function testing in Chronic Obstructive Pulmonary Disease (COPD): toward earlier diagnosis of COPD. </a:t>
            </a:r>
            <a:r>
              <a:rPr lang="en-US" sz="800" i="1" dirty="0"/>
              <a:t>Tuberculosis and respiratory diseases</a:t>
            </a:r>
            <a:r>
              <a:rPr lang="en-US" sz="800" dirty="0"/>
              <a:t>, </a:t>
            </a:r>
            <a:r>
              <a:rPr lang="en-US" sz="800" i="1" dirty="0"/>
              <a:t>88</a:t>
            </a:r>
            <a:r>
              <a:rPr lang="en-US" sz="800" dirty="0"/>
              <a:t>(3), p.413.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Martinez, F.J., Agusti, A., Celli, B.R., Han, M.K., Allinson, J.P., Bhatt, S.P., Calverley, P., </a:t>
            </a:r>
            <a:r>
              <a:rPr lang="en-US" sz="800" dirty="0" err="1"/>
              <a:t>Chotirmall</a:t>
            </a:r>
            <a:r>
              <a:rPr lang="en-US" sz="800" dirty="0"/>
              <a:t>, S.H., Chowdhury, B., Darken, P. and Da Silva, C.A., 2022. Treatment trials in young patients with chronic obstructive pulmonary disease and pre–chronic obstructive pulmonary disease patients: time to move forward. </a:t>
            </a:r>
            <a:r>
              <a:rPr lang="en-US" sz="800" i="1" dirty="0"/>
              <a:t>American journal of respiratory and critical care medicine</a:t>
            </a:r>
            <a:r>
              <a:rPr lang="en-US" sz="800" dirty="0"/>
              <a:t>, </a:t>
            </a:r>
            <a:r>
              <a:rPr lang="en-US" sz="800" i="1" dirty="0"/>
              <a:t>205</a:t>
            </a:r>
            <a:r>
              <a:rPr lang="en-US" sz="800" dirty="0"/>
              <a:t>(3), pp.275-287.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Orlowski, A., Ettinger, J., Bottle, A., Snow, S., Ashton, R. and Quint, J.K., 2024. Modifiable risk factors that may be addressed in routine care to prevent progression to and extension of multimorbidity in people with COPD: a systematic literature review. </a:t>
            </a:r>
            <a:r>
              <a:rPr lang="en-US" sz="800" i="1" dirty="0"/>
              <a:t>BMJ Open Respiratory Research</a:t>
            </a:r>
            <a:r>
              <a:rPr lang="en-US" sz="800" dirty="0"/>
              <a:t>, </a:t>
            </a:r>
            <a:r>
              <a:rPr lang="en-US" sz="800" i="1" dirty="0"/>
              <a:t>11</a:t>
            </a:r>
            <a:r>
              <a:rPr lang="en-US" sz="800" dirty="0"/>
              <a:t>(1).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Qian, Y., Cai, C., Sun, M., </a:t>
            </a:r>
            <a:r>
              <a:rPr lang="en-US" sz="800" dirty="0" err="1"/>
              <a:t>Lv</a:t>
            </a:r>
            <a:r>
              <a:rPr lang="en-US" sz="800" dirty="0"/>
              <a:t>, D. and Zhao, Y., 2023. Analyses of factors associated with acute exacerbations of chronic obstructive pulmonary disease: a review. </a:t>
            </a:r>
            <a:r>
              <a:rPr lang="en-US" sz="800" i="1" dirty="0"/>
              <a:t>International journal of chronic obstructive pulmonary disease</a:t>
            </a:r>
            <a:r>
              <a:rPr lang="en-US" sz="800" dirty="0"/>
              <a:t>, pp.2707-2723.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Stone, P.W., Osen, M., Ellis, A., Coaker, R. and Quint, J.K., 2023. Prevalence of chronic obstructive pulmonary disease in England from 2000 to 2019. </a:t>
            </a:r>
            <a:r>
              <a:rPr lang="en-US" sz="800" i="1" dirty="0"/>
              <a:t>International Journal of Chronic Obstructive Pulmonary Disease</a:t>
            </a:r>
            <a:r>
              <a:rPr lang="en-US" sz="800" dirty="0"/>
              <a:t>, pp.1565-1574.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Stolz, D., </a:t>
            </a:r>
            <a:r>
              <a:rPr lang="en-US" sz="800" dirty="0" err="1"/>
              <a:t>Mkorombindo</a:t>
            </a:r>
            <a:r>
              <a:rPr lang="en-US" sz="800" dirty="0"/>
              <a:t>, T., Schumann, D.M., Agusti, A., Ash, S.Y., </a:t>
            </a:r>
            <a:r>
              <a:rPr lang="en-US" sz="800" dirty="0" err="1"/>
              <a:t>Bafadhel</a:t>
            </a:r>
            <a:r>
              <a:rPr lang="en-US" sz="800" dirty="0"/>
              <a:t>, M., Bai, C., Chalmers, J.D., Criner, G.J., </a:t>
            </a:r>
            <a:r>
              <a:rPr lang="en-US" sz="800" dirty="0" err="1"/>
              <a:t>Dharmage</a:t>
            </a:r>
            <a:r>
              <a:rPr lang="en-US" sz="800" dirty="0"/>
              <a:t>, S.C. and Franssen, F.M., 2022. Towards the elimination of chronic obstructive pulmonary disease: a Lancet Commission. </a:t>
            </a:r>
            <a:r>
              <a:rPr lang="en-US" sz="800" i="1" dirty="0"/>
              <a:t>The Lancet</a:t>
            </a:r>
            <a:r>
              <a:rPr lang="en-US" sz="800" dirty="0"/>
              <a:t>, </a:t>
            </a:r>
            <a:r>
              <a:rPr lang="en-US" sz="800" i="1" dirty="0"/>
              <a:t>400</a:t>
            </a:r>
            <a:r>
              <a:rPr lang="en-US" sz="800" dirty="0"/>
              <a:t>(10356), pp.921-972.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Voulgareli</a:t>
            </a:r>
            <a:r>
              <a:rPr lang="en-US" sz="800" dirty="0"/>
              <a:t>, I., </a:t>
            </a:r>
            <a:r>
              <a:rPr lang="en-US" sz="800" dirty="0" err="1"/>
              <a:t>Antonogiannaki</a:t>
            </a:r>
            <a:r>
              <a:rPr lang="en-US" sz="800" dirty="0"/>
              <a:t>, E.M., </a:t>
            </a:r>
            <a:r>
              <a:rPr lang="en-US" sz="800" dirty="0" err="1"/>
              <a:t>Bartziokas</a:t>
            </a:r>
            <a:r>
              <a:rPr lang="en-US" sz="800" dirty="0"/>
              <a:t>, K., </a:t>
            </a:r>
            <a:r>
              <a:rPr lang="en-US" sz="800" dirty="0" err="1"/>
              <a:t>Zaneli</a:t>
            </a:r>
            <a:r>
              <a:rPr lang="en-US" sz="800" dirty="0"/>
              <a:t>, S., </a:t>
            </a:r>
            <a:r>
              <a:rPr lang="en-US" sz="800" dirty="0" err="1"/>
              <a:t>Bakakos</a:t>
            </a:r>
            <a:r>
              <a:rPr lang="en-US" sz="800" dirty="0"/>
              <a:t>, P., Loukides, S. and Papaioannou, A.I., 2025. Early identification of exacerbations in patients with chronic obstructive pulmonary disease (COPD). </a:t>
            </a:r>
            <a:r>
              <a:rPr lang="en-US" sz="800" i="1" dirty="0"/>
              <a:t>Journal of Clinical Medicine</a:t>
            </a:r>
            <a:r>
              <a:rPr lang="en-US" sz="800" dirty="0"/>
              <a:t>, </a:t>
            </a:r>
            <a:r>
              <a:rPr lang="en-US" sz="800" i="1" dirty="0"/>
              <a:t>14</a:t>
            </a:r>
            <a:r>
              <a:rPr lang="en-US" sz="800" dirty="0"/>
              <a:t>(2), p.397.</a:t>
            </a:r>
          </a:p>
        </p:txBody>
      </p:sp>
      <p:pic>
        <p:nvPicPr>
          <p:cNvPr id="1028" name="Picture 4" descr="Managing Chronic Obstructive Pulmonary Disease with Primary Care">
            <a:extLst>
              <a:ext uri="{FF2B5EF4-FFF2-40B4-BE49-F238E27FC236}">
                <a16:creationId xmlns:a16="http://schemas.microsoft.com/office/drawing/2014/main" id="{863F9DA7-7D33-C43C-0D90-8375371B28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945" y="843574"/>
            <a:ext cx="5291055" cy="198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ew research highlights regional variations in COPD prevalence according to  diagnostic criteria">
            <a:extLst>
              <a:ext uri="{FF2B5EF4-FFF2-40B4-BE49-F238E27FC236}">
                <a16:creationId xmlns:a16="http://schemas.microsoft.com/office/drawing/2014/main" id="{553EC8E4-BB75-5576-1887-CF5680220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936" y="4317266"/>
            <a:ext cx="2237071" cy="149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omprehensive Guide to Research Methodology – Design | Methods | Best  Practices">
            <a:extLst>
              <a:ext uri="{FF2B5EF4-FFF2-40B4-BE49-F238E27FC236}">
                <a16:creationId xmlns:a16="http://schemas.microsoft.com/office/drawing/2014/main" id="{1A52E2A6-D7B7-66B5-00BB-5A16068FD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790" y="2847176"/>
            <a:ext cx="2184217" cy="141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64698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217</TotalTime>
  <Words>1510</Words>
  <Application>Microsoft Office PowerPoint</Application>
  <PresentationFormat>A3 Paper (297x420 mm)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ADLaM Display</vt:lpstr>
      <vt:lpstr>Arial</vt:lpstr>
      <vt:lpstr>Calibri</vt:lpstr>
      <vt:lpstr>Wingdings 3</vt:lpstr>
      <vt:lpstr>Slice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Kashish Bhagat</dc:creator>
  <cp:lastModifiedBy>Kashish Bhagat</cp:lastModifiedBy>
  <cp:revision>11</cp:revision>
  <dcterms:created xsi:type="dcterms:W3CDTF">2024-11-06T16:37:40Z</dcterms:created>
  <dcterms:modified xsi:type="dcterms:W3CDTF">2026-03-06T19:03:44Z</dcterms:modified>
</cp:coreProperties>
</file>