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0" r:id="rId1"/>
  </p:sldMasterIdLst>
  <p:notesMasterIdLst>
    <p:notesMasterId r:id="rId50"/>
  </p:notesMasterIdLst>
  <p:sldIdLst>
    <p:sldId id="678" r:id="rId2"/>
    <p:sldId id="326" r:id="rId3"/>
    <p:sldId id="675" r:id="rId4"/>
    <p:sldId id="676" r:id="rId5"/>
    <p:sldId id="679" r:id="rId6"/>
    <p:sldId id="372" r:id="rId7"/>
    <p:sldId id="666" r:id="rId8"/>
    <p:sldId id="388" r:id="rId9"/>
    <p:sldId id="389" r:id="rId10"/>
    <p:sldId id="458" r:id="rId11"/>
    <p:sldId id="680" r:id="rId12"/>
    <p:sldId id="531" r:id="rId13"/>
    <p:sldId id="556" r:id="rId14"/>
    <p:sldId id="536" r:id="rId15"/>
    <p:sldId id="555" r:id="rId16"/>
    <p:sldId id="557" r:id="rId17"/>
    <p:sldId id="560" r:id="rId18"/>
    <p:sldId id="579" r:id="rId19"/>
    <p:sldId id="581" r:id="rId20"/>
    <p:sldId id="582" r:id="rId21"/>
    <p:sldId id="589" r:id="rId22"/>
    <p:sldId id="595" r:id="rId23"/>
    <p:sldId id="379" r:id="rId24"/>
    <p:sldId id="667" r:id="rId25"/>
    <p:sldId id="348" r:id="rId26"/>
    <p:sldId id="355" r:id="rId27"/>
    <p:sldId id="272" r:id="rId28"/>
    <p:sldId id="275" r:id="rId29"/>
    <p:sldId id="356" r:id="rId30"/>
    <p:sldId id="362" r:id="rId31"/>
    <p:sldId id="363" r:id="rId32"/>
    <p:sldId id="364" r:id="rId33"/>
    <p:sldId id="365" r:id="rId34"/>
    <p:sldId id="366" r:id="rId35"/>
    <p:sldId id="367" r:id="rId36"/>
    <p:sldId id="368" r:id="rId37"/>
    <p:sldId id="369" r:id="rId38"/>
    <p:sldId id="370" r:id="rId39"/>
    <p:sldId id="681" r:id="rId40"/>
    <p:sldId id="371" r:id="rId41"/>
    <p:sldId id="375" r:id="rId42"/>
    <p:sldId id="378" r:id="rId43"/>
    <p:sldId id="382" r:id="rId44"/>
    <p:sldId id="685" r:id="rId45"/>
    <p:sldId id="376" r:id="rId46"/>
    <p:sldId id="396" r:id="rId47"/>
    <p:sldId id="686" r:id="rId48"/>
    <p:sldId id="409" r:id="rId4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swwcte29" initials="T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65" autoAdjust="0"/>
    <p:restoredTop sz="94576" autoAdjust="0"/>
  </p:normalViewPr>
  <p:slideViewPr>
    <p:cSldViewPr snapToGrid="0" snapToObjects="1">
      <p:cViewPr varScale="1">
        <p:scale>
          <a:sx n="95" d="100"/>
          <a:sy n="95" d="100"/>
        </p:scale>
        <p:origin x="1576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commentAuthors" Target="commentAuthor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08269B-0954-6C48-88FF-1F588EF96178}" type="doc">
      <dgm:prSet loTypeId="urn:microsoft.com/office/officeart/2005/8/layout/cycle5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E49E7DD-79B6-C441-99FC-6106A03988DC}">
      <dgm:prSet phldrT="[Text]"/>
      <dgm:spPr/>
      <dgm:t>
        <a:bodyPr/>
        <a:lstStyle/>
        <a:p>
          <a:r>
            <a:rPr lang="en-US" dirty="0"/>
            <a:t>POSTER</a:t>
          </a:r>
        </a:p>
      </dgm:t>
    </dgm:pt>
    <dgm:pt modelId="{9655A7C0-3FCB-0742-91EB-99CCA7BE6B94}" type="parTrans" cxnId="{7AECB669-A954-504C-A912-DB90E5C2E85F}">
      <dgm:prSet/>
      <dgm:spPr/>
      <dgm:t>
        <a:bodyPr/>
        <a:lstStyle/>
        <a:p>
          <a:endParaRPr lang="en-US"/>
        </a:p>
      </dgm:t>
    </dgm:pt>
    <dgm:pt modelId="{BC99FA92-AF76-8F4D-98FF-5CEF4B793074}" type="sibTrans" cxnId="{7AECB669-A954-504C-A912-DB90E5C2E85F}">
      <dgm:prSet/>
      <dgm:spPr/>
      <dgm:t>
        <a:bodyPr/>
        <a:lstStyle/>
        <a:p>
          <a:endParaRPr lang="en-US"/>
        </a:p>
      </dgm:t>
    </dgm:pt>
    <dgm:pt modelId="{96541AC6-47E1-A841-87CD-664A32CD2275}">
      <dgm:prSet phldrT="[Text]"/>
      <dgm:spPr/>
      <dgm:t>
        <a:bodyPr/>
        <a:lstStyle/>
        <a:p>
          <a:r>
            <a:rPr lang="en-US" dirty="0"/>
            <a:t>FIDEO</a:t>
          </a:r>
        </a:p>
      </dgm:t>
    </dgm:pt>
    <dgm:pt modelId="{0845AB19-42BA-2449-A44D-AC941D6376D6}" type="parTrans" cxnId="{D3FC7C27-C839-204B-87ED-06FFED932970}">
      <dgm:prSet/>
      <dgm:spPr/>
      <dgm:t>
        <a:bodyPr/>
        <a:lstStyle/>
        <a:p>
          <a:endParaRPr lang="en-US"/>
        </a:p>
      </dgm:t>
    </dgm:pt>
    <dgm:pt modelId="{873772B8-3E9C-B743-9B84-0E11DC7AF8C2}" type="sibTrans" cxnId="{D3FC7C27-C839-204B-87ED-06FFED932970}">
      <dgm:prSet/>
      <dgm:spPr/>
      <dgm:t>
        <a:bodyPr/>
        <a:lstStyle/>
        <a:p>
          <a:endParaRPr lang="en-US"/>
        </a:p>
      </dgm:t>
    </dgm:pt>
    <dgm:pt modelId="{A3D51C8F-C0DA-5E47-AA9E-BACFCE3EFE41}">
      <dgm:prSet phldrT="[Text]"/>
      <dgm:spPr/>
      <dgm:t>
        <a:bodyPr/>
        <a:lstStyle/>
        <a:p>
          <a:r>
            <a:rPr lang="en-US" dirty="0"/>
            <a:t>LLYFR</a:t>
          </a:r>
        </a:p>
      </dgm:t>
    </dgm:pt>
    <dgm:pt modelId="{1005FAF6-000E-B441-A0A1-8CAD702B66E2}" type="parTrans" cxnId="{DC3521C9-3F88-9844-90A3-DB8D930B4E6E}">
      <dgm:prSet/>
      <dgm:spPr/>
      <dgm:t>
        <a:bodyPr/>
        <a:lstStyle/>
        <a:p>
          <a:endParaRPr lang="en-US"/>
        </a:p>
      </dgm:t>
    </dgm:pt>
    <dgm:pt modelId="{5F2A43AF-E565-D447-9F6A-427020F9079D}" type="sibTrans" cxnId="{DC3521C9-3F88-9844-90A3-DB8D930B4E6E}">
      <dgm:prSet/>
      <dgm:spPr/>
      <dgm:t>
        <a:bodyPr/>
        <a:lstStyle/>
        <a:p>
          <a:endParaRPr lang="en-US"/>
        </a:p>
      </dgm:t>
    </dgm:pt>
    <dgm:pt modelId="{AFFDC52D-3D83-0E4D-9BE0-3C838DD7CA9D}">
      <dgm:prSet phldrT="[Text]"/>
      <dgm:spPr/>
      <dgm:t>
        <a:bodyPr/>
        <a:lstStyle/>
        <a:p>
          <a:r>
            <a:rPr lang="en-US" dirty="0"/>
            <a:t>ARTEFFACT</a:t>
          </a:r>
        </a:p>
      </dgm:t>
    </dgm:pt>
    <dgm:pt modelId="{4DA6C2AA-51B8-9D48-B694-50C8E13FE7B1}" type="parTrans" cxnId="{52F97966-B835-604F-B2E3-007087247D8C}">
      <dgm:prSet/>
      <dgm:spPr/>
      <dgm:t>
        <a:bodyPr/>
        <a:lstStyle/>
        <a:p>
          <a:endParaRPr lang="en-US"/>
        </a:p>
      </dgm:t>
    </dgm:pt>
    <dgm:pt modelId="{B7CE6F69-0233-AB45-A509-0B4794D8C51A}" type="sibTrans" cxnId="{52F97966-B835-604F-B2E3-007087247D8C}">
      <dgm:prSet/>
      <dgm:spPr/>
      <dgm:t>
        <a:bodyPr/>
        <a:lstStyle/>
        <a:p>
          <a:endParaRPr lang="en-US"/>
        </a:p>
      </dgm:t>
    </dgm:pt>
    <dgm:pt modelId="{FF24DD3B-13B8-8442-AF62-245415BA428D}" type="pres">
      <dgm:prSet presAssocID="{7A08269B-0954-6C48-88FF-1F588EF96178}" presName="cycle" presStyleCnt="0">
        <dgm:presLayoutVars>
          <dgm:dir/>
          <dgm:resizeHandles val="exact"/>
        </dgm:presLayoutVars>
      </dgm:prSet>
      <dgm:spPr/>
    </dgm:pt>
    <dgm:pt modelId="{A2D3F4CA-42FE-114B-BE8B-B6CDCD614114}" type="pres">
      <dgm:prSet presAssocID="{0E49E7DD-79B6-C441-99FC-6106A03988DC}" presName="node" presStyleLbl="node1" presStyleIdx="0" presStyleCnt="4">
        <dgm:presLayoutVars>
          <dgm:bulletEnabled val="1"/>
        </dgm:presLayoutVars>
      </dgm:prSet>
      <dgm:spPr/>
    </dgm:pt>
    <dgm:pt modelId="{492850D1-F411-4742-9521-5982D6816AC7}" type="pres">
      <dgm:prSet presAssocID="{0E49E7DD-79B6-C441-99FC-6106A03988DC}" presName="spNode" presStyleCnt="0"/>
      <dgm:spPr/>
    </dgm:pt>
    <dgm:pt modelId="{690004CD-F7EB-3843-AD91-06A4A3412B48}" type="pres">
      <dgm:prSet presAssocID="{BC99FA92-AF76-8F4D-98FF-5CEF4B793074}" presName="sibTrans" presStyleLbl="sibTrans1D1" presStyleIdx="0" presStyleCnt="4"/>
      <dgm:spPr/>
    </dgm:pt>
    <dgm:pt modelId="{117937E9-D076-5346-910B-1AE3615E5DCD}" type="pres">
      <dgm:prSet presAssocID="{96541AC6-47E1-A841-87CD-664A32CD2275}" presName="node" presStyleLbl="node1" presStyleIdx="1" presStyleCnt="4">
        <dgm:presLayoutVars>
          <dgm:bulletEnabled val="1"/>
        </dgm:presLayoutVars>
      </dgm:prSet>
      <dgm:spPr/>
    </dgm:pt>
    <dgm:pt modelId="{FFE33FA0-88B8-EB45-AE89-C46525083163}" type="pres">
      <dgm:prSet presAssocID="{96541AC6-47E1-A841-87CD-664A32CD2275}" presName="spNode" presStyleCnt="0"/>
      <dgm:spPr/>
    </dgm:pt>
    <dgm:pt modelId="{0C8EAEBA-95DB-E642-8AFE-D47EB165559D}" type="pres">
      <dgm:prSet presAssocID="{873772B8-3E9C-B743-9B84-0E11DC7AF8C2}" presName="sibTrans" presStyleLbl="sibTrans1D1" presStyleIdx="1" presStyleCnt="4"/>
      <dgm:spPr/>
    </dgm:pt>
    <dgm:pt modelId="{80E91509-DA50-DC44-9D79-959F37B65A63}" type="pres">
      <dgm:prSet presAssocID="{A3D51C8F-C0DA-5E47-AA9E-BACFCE3EFE41}" presName="node" presStyleLbl="node1" presStyleIdx="2" presStyleCnt="4">
        <dgm:presLayoutVars>
          <dgm:bulletEnabled val="1"/>
        </dgm:presLayoutVars>
      </dgm:prSet>
      <dgm:spPr/>
    </dgm:pt>
    <dgm:pt modelId="{527E814D-2C59-3543-8894-66BEA44D2048}" type="pres">
      <dgm:prSet presAssocID="{A3D51C8F-C0DA-5E47-AA9E-BACFCE3EFE41}" presName="spNode" presStyleCnt="0"/>
      <dgm:spPr/>
    </dgm:pt>
    <dgm:pt modelId="{82BD7101-1D6E-AC4E-B97E-C6F9EC1D9C1F}" type="pres">
      <dgm:prSet presAssocID="{5F2A43AF-E565-D447-9F6A-427020F9079D}" presName="sibTrans" presStyleLbl="sibTrans1D1" presStyleIdx="2" presStyleCnt="4"/>
      <dgm:spPr/>
    </dgm:pt>
    <dgm:pt modelId="{BB97B044-525D-074E-96E4-6139DD815DEC}" type="pres">
      <dgm:prSet presAssocID="{AFFDC52D-3D83-0E4D-9BE0-3C838DD7CA9D}" presName="node" presStyleLbl="node1" presStyleIdx="3" presStyleCnt="4">
        <dgm:presLayoutVars>
          <dgm:bulletEnabled val="1"/>
        </dgm:presLayoutVars>
      </dgm:prSet>
      <dgm:spPr/>
    </dgm:pt>
    <dgm:pt modelId="{3153A713-9F5A-824D-9EC8-16BAEA681935}" type="pres">
      <dgm:prSet presAssocID="{AFFDC52D-3D83-0E4D-9BE0-3C838DD7CA9D}" presName="spNode" presStyleCnt="0"/>
      <dgm:spPr/>
    </dgm:pt>
    <dgm:pt modelId="{B4692925-063C-BC49-AEE4-8B67CD1BBC6F}" type="pres">
      <dgm:prSet presAssocID="{B7CE6F69-0233-AB45-A509-0B4794D8C51A}" presName="sibTrans" presStyleLbl="sibTrans1D1" presStyleIdx="3" presStyleCnt="4"/>
      <dgm:spPr/>
    </dgm:pt>
  </dgm:ptLst>
  <dgm:cxnLst>
    <dgm:cxn modelId="{D3FC7C27-C839-204B-87ED-06FFED932970}" srcId="{7A08269B-0954-6C48-88FF-1F588EF96178}" destId="{96541AC6-47E1-A841-87CD-664A32CD2275}" srcOrd="1" destOrd="0" parTransId="{0845AB19-42BA-2449-A44D-AC941D6376D6}" sibTransId="{873772B8-3E9C-B743-9B84-0E11DC7AF8C2}"/>
    <dgm:cxn modelId="{08D09129-92A9-274A-A9BD-7B15D44C5BFB}" type="presOf" srcId="{AFFDC52D-3D83-0E4D-9BE0-3C838DD7CA9D}" destId="{BB97B044-525D-074E-96E4-6139DD815DEC}" srcOrd="0" destOrd="0" presId="urn:microsoft.com/office/officeart/2005/8/layout/cycle5"/>
    <dgm:cxn modelId="{7D00B62A-455B-5A4A-A515-A959A17BF67E}" type="presOf" srcId="{873772B8-3E9C-B743-9B84-0E11DC7AF8C2}" destId="{0C8EAEBA-95DB-E642-8AFE-D47EB165559D}" srcOrd="0" destOrd="0" presId="urn:microsoft.com/office/officeart/2005/8/layout/cycle5"/>
    <dgm:cxn modelId="{52F97966-B835-604F-B2E3-007087247D8C}" srcId="{7A08269B-0954-6C48-88FF-1F588EF96178}" destId="{AFFDC52D-3D83-0E4D-9BE0-3C838DD7CA9D}" srcOrd="3" destOrd="0" parTransId="{4DA6C2AA-51B8-9D48-B694-50C8E13FE7B1}" sibTransId="{B7CE6F69-0233-AB45-A509-0B4794D8C51A}"/>
    <dgm:cxn modelId="{7AECB669-A954-504C-A912-DB90E5C2E85F}" srcId="{7A08269B-0954-6C48-88FF-1F588EF96178}" destId="{0E49E7DD-79B6-C441-99FC-6106A03988DC}" srcOrd="0" destOrd="0" parTransId="{9655A7C0-3FCB-0742-91EB-99CCA7BE6B94}" sibTransId="{BC99FA92-AF76-8F4D-98FF-5CEF4B793074}"/>
    <dgm:cxn modelId="{6258B273-AB50-5146-98D1-AE96C2FC4415}" type="presOf" srcId="{7A08269B-0954-6C48-88FF-1F588EF96178}" destId="{FF24DD3B-13B8-8442-AF62-245415BA428D}" srcOrd="0" destOrd="0" presId="urn:microsoft.com/office/officeart/2005/8/layout/cycle5"/>
    <dgm:cxn modelId="{4142A178-D387-0244-BB62-F47C359927F7}" type="presOf" srcId="{96541AC6-47E1-A841-87CD-664A32CD2275}" destId="{117937E9-D076-5346-910B-1AE3615E5DCD}" srcOrd="0" destOrd="0" presId="urn:microsoft.com/office/officeart/2005/8/layout/cycle5"/>
    <dgm:cxn modelId="{871F95AE-8424-2E44-B822-179B721FB1FB}" type="presOf" srcId="{0E49E7DD-79B6-C441-99FC-6106A03988DC}" destId="{A2D3F4CA-42FE-114B-BE8B-B6CDCD614114}" srcOrd="0" destOrd="0" presId="urn:microsoft.com/office/officeart/2005/8/layout/cycle5"/>
    <dgm:cxn modelId="{D877A5B1-7C5A-AD4C-904B-0DD92D044584}" type="presOf" srcId="{A3D51C8F-C0DA-5E47-AA9E-BACFCE3EFE41}" destId="{80E91509-DA50-DC44-9D79-959F37B65A63}" srcOrd="0" destOrd="0" presId="urn:microsoft.com/office/officeart/2005/8/layout/cycle5"/>
    <dgm:cxn modelId="{2692FBB1-FD60-E645-B969-9B78E011CEC0}" type="presOf" srcId="{BC99FA92-AF76-8F4D-98FF-5CEF4B793074}" destId="{690004CD-F7EB-3843-AD91-06A4A3412B48}" srcOrd="0" destOrd="0" presId="urn:microsoft.com/office/officeart/2005/8/layout/cycle5"/>
    <dgm:cxn modelId="{FAD27DB2-7197-7B4C-8A73-59F4D4B4D31D}" type="presOf" srcId="{5F2A43AF-E565-D447-9F6A-427020F9079D}" destId="{82BD7101-1D6E-AC4E-B97E-C6F9EC1D9C1F}" srcOrd="0" destOrd="0" presId="urn:microsoft.com/office/officeart/2005/8/layout/cycle5"/>
    <dgm:cxn modelId="{DC3521C9-3F88-9844-90A3-DB8D930B4E6E}" srcId="{7A08269B-0954-6C48-88FF-1F588EF96178}" destId="{A3D51C8F-C0DA-5E47-AA9E-BACFCE3EFE41}" srcOrd="2" destOrd="0" parTransId="{1005FAF6-000E-B441-A0A1-8CAD702B66E2}" sibTransId="{5F2A43AF-E565-D447-9F6A-427020F9079D}"/>
    <dgm:cxn modelId="{C896C1DF-5180-5F4D-A4C9-ED146DC4FC8D}" type="presOf" srcId="{B7CE6F69-0233-AB45-A509-0B4794D8C51A}" destId="{B4692925-063C-BC49-AEE4-8B67CD1BBC6F}" srcOrd="0" destOrd="0" presId="urn:microsoft.com/office/officeart/2005/8/layout/cycle5"/>
    <dgm:cxn modelId="{C0039BDB-D309-4247-84BC-F0DFCEE5EEDE}" type="presParOf" srcId="{FF24DD3B-13B8-8442-AF62-245415BA428D}" destId="{A2D3F4CA-42FE-114B-BE8B-B6CDCD614114}" srcOrd="0" destOrd="0" presId="urn:microsoft.com/office/officeart/2005/8/layout/cycle5"/>
    <dgm:cxn modelId="{088B3D7A-7F98-BE4F-9AEE-FAEC782D7E98}" type="presParOf" srcId="{FF24DD3B-13B8-8442-AF62-245415BA428D}" destId="{492850D1-F411-4742-9521-5982D6816AC7}" srcOrd="1" destOrd="0" presId="urn:microsoft.com/office/officeart/2005/8/layout/cycle5"/>
    <dgm:cxn modelId="{A71F635D-9F8F-D346-AC90-242FA50D2610}" type="presParOf" srcId="{FF24DD3B-13B8-8442-AF62-245415BA428D}" destId="{690004CD-F7EB-3843-AD91-06A4A3412B48}" srcOrd="2" destOrd="0" presId="urn:microsoft.com/office/officeart/2005/8/layout/cycle5"/>
    <dgm:cxn modelId="{D4024576-543A-134C-AFEB-E21F40492848}" type="presParOf" srcId="{FF24DD3B-13B8-8442-AF62-245415BA428D}" destId="{117937E9-D076-5346-910B-1AE3615E5DCD}" srcOrd="3" destOrd="0" presId="urn:microsoft.com/office/officeart/2005/8/layout/cycle5"/>
    <dgm:cxn modelId="{D584806E-0841-7C41-9406-A9EFACDDAC28}" type="presParOf" srcId="{FF24DD3B-13B8-8442-AF62-245415BA428D}" destId="{FFE33FA0-88B8-EB45-AE89-C46525083163}" srcOrd="4" destOrd="0" presId="urn:microsoft.com/office/officeart/2005/8/layout/cycle5"/>
    <dgm:cxn modelId="{9DBBF989-C416-6D4F-B519-A4FE3B032468}" type="presParOf" srcId="{FF24DD3B-13B8-8442-AF62-245415BA428D}" destId="{0C8EAEBA-95DB-E642-8AFE-D47EB165559D}" srcOrd="5" destOrd="0" presId="urn:microsoft.com/office/officeart/2005/8/layout/cycle5"/>
    <dgm:cxn modelId="{F43FF115-FB9B-8D40-B7E0-F671BBC5ADB3}" type="presParOf" srcId="{FF24DD3B-13B8-8442-AF62-245415BA428D}" destId="{80E91509-DA50-DC44-9D79-959F37B65A63}" srcOrd="6" destOrd="0" presId="urn:microsoft.com/office/officeart/2005/8/layout/cycle5"/>
    <dgm:cxn modelId="{AA8973F3-DF75-9B4D-BC8E-05F8A2570752}" type="presParOf" srcId="{FF24DD3B-13B8-8442-AF62-245415BA428D}" destId="{527E814D-2C59-3543-8894-66BEA44D2048}" srcOrd="7" destOrd="0" presId="urn:microsoft.com/office/officeart/2005/8/layout/cycle5"/>
    <dgm:cxn modelId="{D208E977-6A40-CD45-923F-0546D4104414}" type="presParOf" srcId="{FF24DD3B-13B8-8442-AF62-245415BA428D}" destId="{82BD7101-1D6E-AC4E-B97E-C6F9EC1D9C1F}" srcOrd="8" destOrd="0" presId="urn:microsoft.com/office/officeart/2005/8/layout/cycle5"/>
    <dgm:cxn modelId="{53C98E8C-75F7-8D45-8AFC-6B0668E8387E}" type="presParOf" srcId="{FF24DD3B-13B8-8442-AF62-245415BA428D}" destId="{BB97B044-525D-074E-96E4-6139DD815DEC}" srcOrd="9" destOrd="0" presId="urn:microsoft.com/office/officeart/2005/8/layout/cycle5"/>
    <dgm:cxn modelId="{5AB3F45C-6D7A-3545-A4F4-F44E2BE49F6B}" type="presParOf" srcId="{FF24DD3B-13B8-8442-AF62-245415BA428D}" destId="{3153A713-9F5A-824D-9EC8-16BAEA681935}" srcOrd="10" destOrd="0" presId="urn:microsoft.com/office/officeart/2005/8/layout/cycle5"/>
    <dgm:cxn modelId="{AC45B49D-8F3C-CB47-AFF6-9B720DC59D32}" type="presParOf" srcId="{FF24DD3B-13B8-8442-AF62-245415BA428D}" destId="{B4692925-063C-BC49-AEE4-8B67CD1BBC6F}" srcOrd="11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D3F4CA-42FE-114B-BE8B-B6CDCD614114}">
      <dsp:nvSpPr>
        <dsp:cNvPr id="0" name=""/>
        <dsp:cNvSpPr/>
      </dsp:nvSpPr>
      <dsp:spPr>
        <a:xfrm>
          <a:off x="3892002" y="2924"/>
          <a:ext cx="1753321" cy="11396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POSTER</a:t>
          </a:r>
        </a:p>
      </dsp:txBody>
      <dsp:txXfrm>
        <a:off x="3947636" y="58558"/>
        <a:ext cx="1642053" cy="1028391"/>
      </dsp:txXfrm>
    </dsp:sp>
    <dsp:sp modelId="{690004CD-F7EB-3843-AD91-06A4A3412B48}">
      <dsp:nvSpPr>
        <dsp:cNvPr id="0" name=""/>
        <dsp:cNvSpPr/>
      </dsp:nvSpPr>
      <dsp:spPr>
        <a:xfrm>
          <a:off x="2885566" y="572754"/>
          <a:ext cx="3766193" cy="3766193"/>
        </a:xfrm>
        <a:custGeom>
          <a:avLst/>
          <a:gdLst/>
          <a:ahLst/>
          <a:cxnLst/>
          <a:rect l="0" t="0" r="0" b="0"/>
          <a:pathLst>
            <a:path>
              <a:moveTo>
                <a:pt x="3001866" y="368366"/>
              </a:moveTo>
              <a:arcTo wR="1883096" hR="1883096" stAng="18386961" swAng="163395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17937E9-D076-5346-910B-1AE3615E5DCD}">
      <dsp:nvSpPr>
        <dsp:cNvPr id="0" name=""/>
        <dsp:cNvSpPr/>
      </dsp:nvSpPr>
      <dsp:spPr>
        <a:xfrm>
          <a:off x="5775098" y="1886021"/>
          <a:ext cx="1753321" cy="11396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FIDEO</a:t>
          </a:r>
        </a:p>
      </dsp:txBody>
      <dsp:txXfrm>
        <a:off x="5830732" y="1941655"/>
        <a:ext cx="1642053" cy="1028391"/>
      </dsp:txXfrm>
    </dsp:sp>
    <dsp:sp modelId="{0C8EAEBA-95DB-E642-8AFE-D47EB165559D}">
      <dsp:nvSpPr>
        <dsp:cNvPr id="0" name=""/>
        <dsp:cNvSpPr/>
      </dsp:nvSpPr>
      <dsp:spPr>
        <a:xfrm>
          <a:off x="2885566" y="572754"/>
          <a:ext cx="3766193" cy="3766193"/>
        </a:xfrm>
        <a:custGeom>
          <a:avLst/>
          <a:gdLst/>
          <a:ahLst/>
          <a:cxnLst/>
          <a:rect l="0" t="0" r="0" b="0"/>
          <a:pathLst>
            <a:path>
              <a:moveTo>
                <a:pt x="3571004" y="2717972"/>
              </a:moveTo>
              <a:arcTo wR="1883096" hR="1883096" stAng="1579080" swAng="163395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0E91509-DA50-DC44-9D79-959F37B65A63}">
      <dsp:nvSpPr>
        <dsp:cNvPr id="0" name=""/>
        <dsp:cNvSpPr/>
      </dsp:nvSpPr>
      <dsp:spPr>
        <a:xfrm>
          <a:off x="3892002" y="3769117"/>
          <a:ext cx="1753321" cy="11396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LLYFR</a:t>
          </a:r>
        </a:p>
      </dsp:txBody>
      <dsp:txXfrm>
        <a:off x="3947636" y="3824751"/>
        <a:ext cx="1642053" cy="1028391"/>
      </dsp:txXfrm>
    </dsp:sp>
    <dsp:sp modelId="{82BD7101-1D6E-AC4E-B97E-C6F9EC1D9C1F}">
      <dsp:nvSpPr>
        <dsp:cNvPr id="0" name=""/>
        <dsp:cNvSpPr/>
      </dsp:nvSpPr>
      <dsp:spPr>
        <a:xfrm>
          <a:off x="2885566" y="572754"/>
          <a:ext cx="3766193" cy="3766193"/>
        </a:xfrm>
        <a:custGeom>
          <a:avLst/>
          <a:gdLst/>
          <a:ahLst/>
          <a:cxnLst/>
          <a:rect l="0" t="0" r="0" b="0"/>
          <a:pathLst>
            <a:path>
              <a:moveTo>
                <a:pt x="764326" y="3397826"/>
              </a:moveTo>
              <a:arcTo wR="1883096" hR="1883096" stAng="7586961" swAng="163395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B97B044-525D-074E-96E4-6139DD815DEC}">
      <dsp:nvSpPr>
        <dsp:cNvPr id="0" name=""/>
        <dsp:cNvSpPr/>
      </dsp:nvSpPr>
      <dsp:spPr>
        <a:xfrm>
          <a:off x="2008905" y="1886021"/>
          <a:ext cx="1753321" cy="11396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ARTEFFACT</a:t>
          </a:r>
        </a:p>
      </dsp:txBody>
      <dsp:txXfrm>
        <a:off x="2064539" y="1941655"/>
        <a:ext cx="1642053" cy="1028391"/>
      </dsp:txXfrm>
    </dsp:sp>
    <dsp:sp modelId="{B4692925-063C-BC49-AEE4-8B67CD1BBC6F}">
      <dsp:nvSpPr>
        <dsp:cNvPr id="0" name=""/>
        <dsp:cNvSpPr/>
      </dsp:nvSpPr>
      <dsp:spPr>
        <a:xfrm>
          <a:off x="2885566" y="572754"/>
          <a:ext cx="3766193" cy="3766193"/>
        </a:xfrm>
        <a:custGeom>
          <a:avLst/>
          <a:gdLst/>
          <a:ahLst/>
          <a:cxnLst/>
          <a:rect l="0" t="0" r="0" b="0"/>
          <a:pathLst>
            <a:path>
              <a:moveTo>
                <a:pt x="195188" y="1048220"/>
              </a:moveTo>
              <a:arcTo wR="1883096" hR="1883096" stAng="12379080" swAng="163395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B0399A-3EB0-D848-AD01-1E7AEDDC5F2A}" type="datetimeFigureOut">
              <a:rPr lang="en-US" smtClean="0"/>
              <a:pPr/>
              <a:t>4/29/19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EE50B9-6E90-6A4F-9BA4-BF779D0FEF8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3988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EE50B9-6E90-6A4F-9BA4-BF779D0FEF86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6409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Defnyddio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ail </a:t>
            </a:r>
            <a:r>
              <a:rPr lang="en-US" dirty="0" err="1"/>
              <a:t>fideo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EE50B9-6E90-6A4F-9BA4-BF779D0FEF86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5952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6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716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7C1DDDF5-8FCF-4B08-8702-82BF27378658}" type="slidenum">
              <a:rPr lang="en-GB" altLang="en-US" sz="1200"/>
              <a:pPr eaLnBrk="1" hangingPunct="1"/>
              <a:t>12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4250461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80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1280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E017E044-E1A0-4AB8-9C79-A26374CF2A51}" type="slidenum">
              <a:rPr lang="en-GB" altLang="en-US" sz="1200"/>
              <a:pPr eaLnBrk="1" hangingPunct="1"/>
              <a:t>13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18536759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47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747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E77B4009-001B-444D-8115-1CDC1C5B6D7F}" type="slidenum">
              <a:rPr lang="en-GB" altLang="en-US" sz="1200"/>
              <a:pPr eaLnBrk="1" hangingPunct="1"/>
              <a:t>14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19276802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42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942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2AFF0040-CE4A-4881-90DA-402C1E48DE6C}" type="slidenum">
              <a:rPr lang="en-GB" altLang="en-US" sz="1200"/>
              <a:pPr eaLnBrk="1" hangingPunct="1"/>
              <a:t>15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4844141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52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952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82611179-8408-4887-BEDD-D3A66DE368AE}" type="slidenum">
              <a:rPr lang="en-GB" altLang="en-US" sz="1200"/>
              <a:pPr eaLnBrk="1" hangingPunct="1"/>
              <a:t>16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19828437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83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983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6B06DA7-F49F-4E53-8177-C307C7DA99FD}" type="slidenum">
              <a:rPr lang="en-GB" altLang="en-US" sz="1200"/>
              <a:pPr eaLnBrk="1" hangingPunct="1"/>
              <a:t>17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14556095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77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1177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8353730-3517-44C7-8B95-D20DEE57DD35}" type="slidenum">
              <a:rPr lang="en-GB" altLang="en-US" sz="1200"/>
              <a:pPr eaLnBrk="1" hangingPunct="1"/>
              <a:t>18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8959014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98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1198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2718802-3390-4617-AD1A-8927621F1303}" type="slidenum">
              <a:rPr lang="en-GB" altLang="en-US" sz="1200"/>
              <a:pPr eaLnBrk="1" hangingPunct="1"/>
              <a:t>19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15177683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08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1208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F07EC648-BCD7-40F3-A2B6-459D417408DC}" type="slidenum">
              <a:rPr lang="en-GB" altLang="en-US" sz="1200"/>
              <a:pPr eaLnBrk="1" hangingPunct="1"/>
              <a:t>20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5393543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90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1290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AFD1AD30-DF69-4A87-B5B4-38CD9214AF5F}" type="slidenum">
              <a:rPr lang="en-GB" altLang="en-US" sz="1200"/>
              <a:pPr eaLnBrk="1" hangingPunct="1"/>
              <a:t>21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169520856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http://</a:t>
            </a:r>
            <a:r>
              <a:rPr lang="en-GB" dirty="0" err="1"/>
              <a:t>www.thinkinghistory.co.uk</a:t>
            </a:r>
            <a:r>
              <a:rPr lang="en-GB" dirty="0"/>
              <a:t>/</a:t>
            </a:r>
            <a:r>
              <a:rPr lang="en-GB" dirty="0" err="1"/>
              <a:t>UsingActivities</a:t>
            </a:r>
            <a:r>
              <a:rPr lang="en-GB" dirty="0"/>
              <a:t>/</a:t>
            </a:r>
            <a:r>
              <a:rPr lang="en-GB" dirty="0" err="1"/>
              <a:t>UsingActWhy.html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EE50B9-6E90-6A4F-9BA4-BF779D0FEF86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74822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EE50B9-6E90-6A4F-9BA4-BF779D0FEF86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661815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>
            <a:lvl1pPr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1pPr>
            <a:lvl2pPr marL="685817" indent="-263776"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2pPr>
            <a:lvl3pPr marL="1055103" indent="-211021"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3pPr>
            <a:lvl4pPr marL="1477145" indent="-211021"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4pPr>
            <a:lvl5pPr marL="1899186" indent="-211021"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5pPr>
            <a:lvl6pPr marL="2321227" indent="-211021" defTabSz="874857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Comic Sans MS" pitchFamily="66" charset="0"/>
              </a:defRPr>
            </a:lvl6pPr>
            <a:lvl7pPr marL="2743269" indent="-211021" defTabSz="874857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Comic Sans MS" pitchFamily="66" charset="0"/>
              </a:defRPr>
            </a:lvl7pPr>
            <a:lvl8pPr marL="3165310" indent="-211021" defTabSz="874857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Comic Sans MS" pitchFamily="66" charset="0"/>
              </a:defRPr>
            </a:lvl8pPr>
            <a:lvl9pPr marL="3587351" indent="-211021" defTabSz="874857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r>
              <a:rPr lang="en-GB" altLang="en-US" sz="1100">
                <a:latin typeface="Times New Roman" pitchFamily="18" charset="0"/>
              </a:rPr>
              <a:t>Riccall Mystery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>
            <a:lvl1pPr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1pPr>
            <a:lvl2pPr marL="685817" indent="-263776"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2pPr>
            <a:lvl3pPr marL="1055103" indent="-211021"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3pPr>
            <a:lvl4pPr marL="1477145" indent="-211021"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4pPr>
            <a:lvl5pPr marL="1899186" indent="-211021"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5pPr>
            <a:lvl6pPr marL="2321227" indent="-211021" defTabSz="874857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Comic Sans MS" pitchFamily="66" charset="0"/>
              </a:defRPr>
            </a:lvl6pPr>
            <a:lvl7pPr marL="2743269" indent="-211021" defTabSz="874857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Comic Sans MS" pitchFamily="66" charset="0"/>
              </a:defRPr>
            </a:lvl7pPr>
            <a:lvl8pPr marL="3165310" indent="-211021" defTabSz="874857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Comic Sans MS" pitchFamily="66" charset="0"/>
              </a:defRPr>
            </a:lvl8pPr>
            <a:lvl9pPr marL="3587351" indent="-211021" defTabSz="874857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3FA7D32D-2BD0-4893-BFAB-B9AB27BF93DC}" type="datetime6">
              <a:rPr lang="en-GB" altLang="en-US" sz="1100">
                <a:latin typeface="Times New Roman" pitchFamily="18" charset="0"/>
              </a:rPr>
              <a:pPr eaLnBrk="1" hangingPunct="1"/>
              <a:t>April 19</a:t>
            </a:fld>
            <a:endParaRPr lang="en-GB" altLang="en-US" sz="1100">
              <a:latin typeface="Times New Roman" pitchFamily="18" charset="0"/>
            </a:endParaRPr>
          </a:p>
        </p:txBody>
      </p:sp>
      <p:sp>
        <p:nvSpPr>
          <p:cNvPr id="12292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>
            <a:lvl1pPr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1pPr>
            <a:lvl2pPr marL="685817" indent="-263776"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2pPr>
            <a:lvl3pPr marL="1055103" indent="-211021"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3pPr>
            <a:lvl4pPr marL="1477145" indent="-211021"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4pPr>
            <a:lvl5pPr marL="1899186" indent="-211021"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5pPr>
            <a:lvl6pPr marL="2321227" indent="-211021" defTabSz="874857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Comic Sans MS" pitchFamily="66" charset="0"/>
              </a:defRPr>
            </a:lvl6pPr>
            <a:lvl7pPr marL="2743269" indent="-211021" defTabSz="874857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Comic Sans MS" pitchFamily="66" charset="0"/>
              </a:defRPr>
            </a:lvl7pPr>
            <a:lvl8pPr marL="3165310" indent="-211021" defTabSz="874857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Comic Sans MS" pitchFamily="66" charset="0"/>
              </a:defRPr>
            </a:lvl8pPr>
            <a:lvl9pPr marL="3587351" indent="-211021" defTabSz="874857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r>
              <a:rPr lang="en-GB" altLang="en-US" sz="1100">
                <a:latin typeface="Times New Roman" pitchFamily="18" charset="0"/>
              </a:rPr>
              <a:t>Ian Dawson © 2009 - www.thinkinghistory.co.uk</a:t>
            </a:r>
          </a:p>
        </p:txBody>
      </p:sp>
      <p:sp>
        <p:nvSpPr>
          <p:cNvPr id="122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1pPr>
            <a:lvl2pPr marL="685817" indent="-263776"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2pPr>
            <a:lvl3pPr marL="1055103" indent="-211021"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3pPr>
            <a:lvl4pPr marL="1477145" indent="-211021"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4pPr>
            <a:lvl5pPr marL="1899186" indent="-211021"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5pPr>
            <a:lvl6pPr marL="2321227" indent="-211021" defTabSz="874857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Comic Sans MS" pitchFamily="66" charset="0"/>
              </a:defRPr>
            </a:lvl6pPr>
            <a:lvl7pPr marL="2743269" indent="-211021" defTabSz="874857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Comic Sans MS" pitchFamily="66" charset="0"/>
              </a:defRPr>
            </a:lvl7pPr>
            <a:lvl8pPr marL="3165310" indent="-211021" defTabSz="874857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Comic Sans MS" pitchFamily="66" charset="0"/>
              </a:defRPr>
            </a:lvl8pPr>
            <a:lvl9pPr marL="3587351" indent="-211021" defTabSz="874857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2FEEB9B1-B4FB-433B-A769-8DA127018910}" type="slidenum">
              <a:rPr lang="en-GB" altLang="en-US" sz="1100">
                <a:latin typeface="Times New Roman" pitchFamily="18" charset="0"/>
              </a:rPr>
              <a:pPr eaLnBrk="1" hangingPunct="1"/>
              <a:t>42</a:t>
            </a:fld>
            <a:endParaRPr lang="en-GB" altLang="en-US" sz="1100">
              <a:latin typeface="Times New Roman" pitchFamily="18" charset="0"/>
            </a:endParaRPr>
          </a:p>
        </p:txBody>
      </p:sp>
      <p:sp>
        <p:nvSpPr>
          <p:cNvPr id="122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1229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95919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F2B4D-6B12-4EDF-87BB-2B55CECB661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BEAF9-9E58-4CC8-A6FF-6DD8A58DEEA4}" type="datetimeFigureOut">
              <a:rPr lang="en-US" smtClean="0"/>
              <a:pPr/>
              <a:t>4/29/19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4/29/19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4/29/19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4/29/19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4/29/19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4/29/19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4/29/19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59FFD1-017D-134D-BEE7-8BEE1DBD5835}" type="datetimeFigureOut">
              <a:rPr lang="en-US" smtClean="0"/>
              <a:pPr/>
              <a:t>4/29/19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hyperlink" Target="http://dera.ioe.ac.uk/1121/1/Transforming%20religious%20education.pdf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PUBE2MAMABU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CIMZ9Rm-Kek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ebarchive.nationalarchives.gov.uk/20090608182316/http:/standards.dfes.gov.uk/schemes2/religion/?view=get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xLir3p9z8U" TargetMode="External"/><Relationship Id="rId2" Type="http://schemas.openxmlformats.org/officeDocument/2006/relationships/hyperlink" Target="http://request.org.uk/restart/2015/01/12/tour-of-a-church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../../ITSP4001/Good%20Learning%20in%20RE_%20A%20Pastor's%20Week%20in%209%20Objects%209-11s.mp4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reonline.org.uk/good-learning-in-re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ooksatpress.co.uk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kTzd6aI4cVE&amp;feature=youtu.be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ebarchive.nationalarchives.gov.uk/20090608182316/http:/standards.dfes.gov.uk/schemes2/religion/?view=get" TargetMode="External"/><Relationship Id="rId2" Type="http://schemas.openxmlformats.org/officeDocument/2006/relationships/hyperlink" Target="https://www.youtube.com/watch?v=kTzd6aI4cVE&amp;feature=youtu.b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ooksatpress.co.uk/" TargetMode="External"/><Relationship Id="rId5" Type="http://schemas.openxmlformats.org/officeDocument/2006/relationships/hyperlink" Target="http://www.reonline.org.uk/good-learning-in-re/" TargetMode="External"/><Relationship Id="rId4" Type="http://schemas.openxmlformats.org/officeDocument/2006/relationships/hyperlink" Target="http://request.org.uk/restart/2015/01/12/tour-of-a-church/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learning.wales.gov.uk/resources/browse-all/national-exemplar-framework-re/?skip=1&amp;lang=cy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kLge8o4dEc" TargetMode="External"/><Relationship Id="rId2" Type="http://schemas.openxmlformats.org/officeDocument/2006/relationships/hyperlink" Target="https://www.youtube.com/watch?v=UciWOLEC3v0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story.org.uk/primary/categories/793/module/3657/primary-teaching-methods/3670/expressive-movement-and-freeze-frames" TargetMode="External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ramaresource.com/freeze-frames/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ramaresource.com/conscience-alley/" TargetMode="Externa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tiff"/><Relationship Id="rId3" Type="http://schemas.openxmlformats.org/officeDocument/2006/relationships/diagramLayout" Target="../diagrams/layout1.xml"/><Relationship Id="rId7" Type="http://schemas.openxmlformats.org/officeDocument/2006/relationships/image" Target="../media/image16.tif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18.tif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tiff"/><Relationship Id="rId4" Type="http://schemas.openxmlformats.org/officeDocument/2006/relationships/image" Target="../media/image21.tiff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8IvLN-ggils" TargetMode="Externa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tiff"/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es.com/teaching-resource/teachers-tv-primary-history-enquiry-skills-6043642" TargetMode="Externa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hyperlink" Target="http://www.thinkinghistory.co.uk/ActivityBase/BitsandPiecesReconstruct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pRtEGqpWlU89I78" TargetMode="External"/><Relationship Id="rId2" Type="http://schemas.openxmlformats.org/officeDocument/2006/relationships/image" Target="../media/image31.tiff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es.com/teaching-resource/teachers-tv-primary-history-vicious-vikings-6043643" TargetMode="External"/><Relationship Id="rId5" Type="http://schemas.openxmlformats.org/officeDocument/2006/relationships/image" Target="../media/image32.tiff"/><Relationship Id="rId4" Type="http://schemas.openxmlformats.org/officeDocument/2006/relationships/hyperlink" Target="https://www.youtube.com/watch?v=HiPakwYa6O8" TargetMode="Externa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tiff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63805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Dysgu’n</a:t>
            </a:r>
            <a:r>
              <a:rPr lang="en-US" dirty="0"/>
              <a:t> </a:t>
            </a:r>
            <a:r>
              <a:rPr lang="en-US" dirty="0" err="1"/>
              <a:t>Seiliedig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Ymholiad</a:t>
            </a:r>
            <a:r>
              <a:rPr lang="en-US" dirty="0"/>
              <a:t> (DSY)</a:t>
            </a:r>
            <a:br>
              <a:rPr lang="en-US" dirty="0"/>
            </a:b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Dyniaethau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80779" y="4475583"/>
            <a:ext cx="6400800" cy="1752600"/>
          </a:xfrm>
        </p:spPr>
        <p:txBody>
          <a:bodyPr/>
          <a:lstStyle/>
          <a:p>
            <a:r>
              <a:rPr lang="en-US" dirty="0" err="1">
                <a:solidFill>
                  <a:schemeClr val="tx1"/>
                </a:solidFill>
              </a:rPr>
              <a:t>Sesiwn</a:t>
            </a:r>
            <a:r>
              <a:rPr lang="en-US" dirty="0">
                <a:solidFill>
                  <a:schemeClr val="tx1"/>
                </a:solidFill>
              </a:rPr>
              <a:t> 4 &amp; 5</a:t>
            </a:r>
          </a:p>
          <a:p>
            <a:r>
              <a:rPr lang="en-US" dirty="0">
                <a:solidFill>
                  <a:schemeClr val="tx1"/>
                </a:solidFill>
              </a:rPr>
              <a:t>ECAD5006C</a:t>
            </a:r>
          </a:p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60289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/>
              <a:t>Nodau</a:t>
            </a:r>
            <a:r>
              <a:rPr lang="en-GB" altLang="en-US" dirty="0"/>
              <a:t> ac </a:t>
            </a:r>
            <a:r>
              <a:rPr lang="en-GB" altLang="en-US" dirty="0" err="1"/>
              <a:t>Amcanion</a:t>
            </a:r>
            <a:endParaRPr lang="en-GB" altLang="en-US" dirty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b="1" dirty="0"/>
              <a:t>I </a:t>
            </a:r>
            <a:r>
              <a:rPr lang="en-GB" b="1" dirty="0" err="1"/>
              <a:t>ddiffinio</a:t>
            </a:r>
            <a:r>
              <a:rPr lang="en-GB" b="1" dirty="0"/>
              <a:t> </a:t>
            </a:r>
            <a:r>
              <a:rPr lang="en-GB" dirty="0"/>
              <a:t>a </a:t>
            </a:r>
            <a:r>
              <a:rPr lang="en-GB" dirty="0" err="1"/>
              <a:t>deall</a:t>
            </a:r>
            <a:r>
              <a:rPr lang="en-GB" dirty="0"/>
              <a:t> </a:t>
            </a:r>
            <a:r>
              <a:rPr lang="en-GB" b="1" dirty="0" err="1"/>
              <a:t>potensial</a:t>
            </a:r>
            <a:r>
              <a:rPr lang="en-GB" b="1" dirty="0"/>
              <a:t> </a:t>
            </a:r>
            <a:r>
              <a:rPr lang="en-GB" b="1" dirty="0" err="1"/>
              <a:t>dysgu’n</a:t>
            </a:r>
            <a:r>
              <a:rPr lang="en-GB" b="1" dirty="0"/>
              <a:t> </a:t>
            </a:r>
            <a:r>
              <a:rPr lang="en-GB" b="1" dirty="0" err="1"/>
              <a:t>seiliedig</a:t>
            </a:r>
            <a:r>
              <a:rPr lang="en-GB" b="1" dirty="0"/>
              <a:t> </a:t>
            </a: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/>
              <a:t>ymholiad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Grefyddol</a:t>
            </a:r>
            <a:r>
              <a:rPr lang="en-GB" dirty="0"/>
              <a:t>.</a:t>
            </a:r>
          </a:p>
          <a:p>
            <a:pPr marL="0" lvl="0" indent="0">
              <a:buNone/>
            </a:pPr>
            <a:r>
              <a:rPr lang="en-GB" dirty="0"/>
              <a:t> </a:t>
            </a:r>
            <a:endParaRPr lang="en-GB" altLang="en-US" b="1" dirty="0"/>
          </a:p>
          <a:p>
            <a:r>
              <a:rPr lang="en-GB" altLang="en-US" dirty="0"/>
              <a:t>I </a:t>
            </a:r>
            <a:r>
              <a:rPr lang="en-GB" altLang="en-US" dirty="0" err="1"/>
              <a:t>drafod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feirniadol</a:t>
            </a:r>
            <a:r>
              <a:rPr lang="en-GB" altLang="en-US" dirty="0"/>
              <a:t> </a:t>
            </a:r>
            <a:r>
              <a:rPr lang="en-GB" altLang="en-US" dirty="0" err="1"/>
              <a:t>gwerth</a:t>
            </a:r>
            <a:r>
              <a:rPr lang="en-GB" altLang="en-US" dirty="0"/>
              <a:t> </a:t>
            </a:r>
            <a:r>
              <a:rPr lang="en-GB" altLang="en-US" dirty="0" err="1"/>
              <a:t>defnyddio</a:t>
            </a:r>
            <a:r>
              <a:rPr lang="en-GB" altLang="en-US" dirty="0"/>
              <a:t> </a:t>
            </a:r>
            <a:r>
              <a:rPr lang="en-GB" altLang="en-US" b="1" dirty="0" err="1"/>
              <a:t>dysgu</a:t>
            </a:r>
            <a:r>
              <a:rPr lang="en-GB" altLang="en-US" b="1" dirty="0"/>
              <a:t> </a:t>
            </a:r>
            <a:r>
              <a:rPr lang="en-GB" altLang="en-US" b="1" dirty="0" err="1"/>
              <a:t>gweithredol</a:t>
            </a:r>
            <a:r>
              <a:rPr lang="en-GB" altLang="en-US" b="1" dirty="0"/>
              <a:t> </a:t>
            </a:r>
            <a:r>
              <a:rPr lang="en-GB" altLang="en-US" dirty="0" err="1"/>
              <a:t>wrth</a:t>
            </a:r>
            <a:r>
              <a:rPr lang="en-GB" altLang="en-US" dirty="0"/>
              <a:t> </a:t>
            </a:r>
            <a:r>
              <a:rPr lang="en-GB" altLang="en-US" dirty="0" err="1"/>
              <a:t>addysgu</a:t>
            </a:r>
            <a:r>
              <a:rPr lang="en-GB" altLang="en-US" dirty="0"/>
              <a:t> </a:t>
            </a:r>
            <a:r>
              <a:rPr lang="en-GB" altLang="en-US" b="1" dirty="0"/>
              <a:t>DSY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y </a:t>
            </a:r>
            <a:r>
              <a:rPr lang="en-GB" altLang="en-US" b="1" dirty="0" err="1"/>
              <a:t>Dyniaethau</a:t>
            </a:r>
            <a:r>
              <a:rPr lang="en-GB" altLang="en-US" b="1" dirty="0"/>
              <a:t>.</a:t>
            </a:r>
          </a:p>
          <a:p>
            <a:pPr marL="0" indent="0">
              <a:buNone/>
            </a:pPr>
            <a:endParaRPr lang="en-GB" altLang="en-US" b="1" dirty="0"/>
          </a:p>
          <a:p>
            <a:r>
              <a:rPr lang="en-GB" altLang="en-US" dirty="0"/>
              <a:t>I </a:t>
            </a:r>
            <a:r>
              <a:rPr lang="en-GB" altLang="en-US" dirty="0" err="1"/>
              <a:t>atgyfnerthu</a:t>
            </a:r>
            <a:r>
              <a:rPr lang="en-GB" altLang="en-US" dirty="0"/>
              <a:t> </a:t>
            </a:r>
            <a:r>
              <a:rPr lang="en-GB" altLang="en-US" dirty="0" err="1"/>
              <a:t>cynnwys</a:t>
            </a:r>
            <a:r>
              <a:rPr lang="en-GB" altLang="en-US" dirty="0"/>
              <a:t> y </a:t>
            </a:r>
            <a:r>
              <a:rPr lang="en-GB" altLang="en-US" b="1" dirty="0" err="1"/>
              <a:t>modelau</a:t>
            </a:r>
            <a:r>
              <a:rPr lang="en-GB" altLang="en-US" b="1" dirty="0"/>
              <a:t> DSY</a:t>
            </a:r>
            <a:r>
              <a:rPr lang="en-GB" altLang="en-US" dirty="0"/>
              <a:t> y </a:t>
            </a:r>
            <a:r>
              <a:rPr lang="en-GB" altLang="en-US" dirty="0" err="1"/>
              <a:t>gellir</a:t>
            </a:r>
            <a:r>
              <a:rPr lang="en-GB" altLang="en-US" dirty="0"/>
              <a:t> </a:t>
            </a:r>
            <a:r>
              <a:rPr lang="en-GB" altLang="en-US" dirty="0" err="1"/>
              <a:t>eu</a:t>
            </a:r>
            <a:r>
              <a:rPr lang="en-GB" altLang="en-US" dirty="0"/>
              <a:t> </a:t>
            </a:r>
            <a:r>
              <a:rPr lang="en-GB" altLang="en-US" dirty="0" err="1"/>
              <a:t>defnyddio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y </a:t>
            </a:r>
            <a:r>
              <a:rPr lang="en-GB" altLang="en-US" dirty="0" err="1"/>
              <a:t>Dyniaethau</a:t>
            </a:r>
            <a:r>
              <a:rPr lang="en-GB" altLang="en-US" dirty="0"/>
              <a:t>. </a:t>
            </a:r>
          </a:p>
          <a:p>
            <a:pPr marL="0" indent="0">
              <a:buNone/>
            </a:pPr>
            <a:endParaRPr lang="en-GB" altLang="en-US" b="1" dirty="0"/>
          </a:p>
        </p:txBody>
      </p:sp>
    </p:spTree>
    <p:extLst>
      <p:ext uri="{BB962C8B-B14F-4D97-AF65-F5344CB8AC3E}">
        <p14:creationId xmlns:p14="http://schemas.microsoft.com/office/powerpoint/2010/main" val="26853282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Modelau</a:t>
            </a:r>
            <a:r>
              <a:rPr lang="en-US" dirty="0"/>
              <a:t> DSY –</a:t>
            </a:r>
            <a:r>
              <a:rPr lang="en-US" dirty="0" err="1"/>
              <a:t>Dyniaethau</a:t>
            </a:r>
            <a:r>
              <a:rPr lang="en-US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364071" cy="5156898"/>
          </a:xfrm>
        </p:spPr>
        <p:txBody>
          <a:bodyPr>
            <a:normAutofit lnSpcReduction="10000"/>
          </a:bodyPr>
          <a:lstStyle/>
          <a:p>
            <a:r>
              <a:rPr lang="en-US" dirty="0"/>
              <a:t>‘Model S’  - </a:t>
            </a:r>
            <a:r>
              <a:rPr lang="en-US" dirty="0" err="1"/>
              <a:t>astudio</a:t>
            </a:r>
            <a:r>
              <a:rPr lang="en-US" dirty="0"/>
              <a:t> </a:t>
            </a:r>
            <a:r>
              <a:rPr lang="en-US" dirty="0" err="1"/>
              <a:t>ardal</a:t>
            </a:r>
            <a:r>
              <a:rPr lang="en-US" dirty="0"/>
              <a:t> </a:t>
            </a:r>
            <a:r>
              <a:rPr lang="en-US" dirty="0" err="1"/>
              <a:t>leol</a:t>
            </a:r>
            <a:r>
              <a:rPr lang="en-US" dirty="0"/>
              <a:t> (</a:t>
            </a:r>
            <a:r>
              <a:rPr lang="en-US" dirty="0" err="1"/>
              <a:t>Grigg</a:t>
            </a:r>
            <a:r>
              <a:rPr lang="en-US" dirty="0"/>
              <a:t>, 2013)</a:t>
            </a:r>
          </a:p>
          <a:p>
            <a:r>
              <a:rPr lang="en-US" dirty="0"/>
              <a:t>Y Model 4 Cam ‘Y </a:t>
            </a:r>
            <a:r>
              <a:rPr lang="en-US" dirty="0" err="1"/>
              <a:t>Cylch</a:t>
            </a:r>
            <a:r>
              <a:rPr lang="en-US" dirty="0"/>
              <a:t> </a:t>
            </a:r>
            <a:r>
              <a:rPr lang="en-US" dirty="0" err="1"/>
              <a:t>Ymholi</a:t>
            </a:r>
            <a:r>
              <a:rPr lang="en-US" dirty="0"/>
              <a:t>’ (Samuel, 2009)</a:t>
            </a:r>
          </a:p>
          <a:p>
            <a:r>
              <a:rPr lang="en-US" dirty="0"/>
              <a:t>Model </a:t>
            </a:r>
            <a:r>
              <a:rPr lang="en-US" dirty="0" err="1"/>
              <a:t>Ymholiad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Gwestiynu</a:t>
            </a:r>
            <a:r>
              <a:rPr lang="en-US" dirty="0"/>
              <a:t> a </a:t>
            </a:r>
            <a:r>
              <a:rPr lang="en-US" dirty="0" err="1"/>
              <a:t>Chwestiynau</a:t>
            </a:r>
            <a:r>
              <a:rPr lang="en-US" dirty="0"/>
              <a:t>’ </a:t>
            </a:r>
            <a:r>
              <a:rPr lang="en-US" i="1" dirty="0"/>
              <a:t>(Enquiry ‘Question and Questioning Model) (Pickford, et al. 2013)</a:t>
            </a:r>
          </a:p>
          <a:p>
            <a:r>
              <a:rPr lang="en-US" dirty="0"/>
              <a:t>Model </a:t>
            </a:r>
            <a:r>
              <a:rPr lang="en-US" dirty="0" err="1"/>
              <a:t>Ymholi</a:t>
            </a:r>
            <a:r>
              <a:rPr lang="en-US" dirty="0"/>
              <a:t> 5 </a:t>
            </a:r>
            <a:r>
              <a:rPr lang="en-US" dirty="0" err="1"/>
              <a:t>Cwestiwn</a:t>
            </a:r>
            <a:r>
              <a:rPr lang="en-US" dirty="0"/>
              <a:t> Michael Storm (Storm, 1989)</a:t>
            </a:r>
          </a:p>
          <a:p>
            <a:r>
              <a:rPr lang="en-US" dirty="0" err="1"/>
              <a:t>Fframwaith</a:t>
            </a:r>
            <a:r>
              <a:rPr lang="en-US" dirty="0"/>
              <a:t> </a:t>
            </a:r>
            <a:r>
              <a:rPr lang="en-US" dirty="0" err="1"/>
              <a:t>Ymholi</a:t>
            </a:r>
            <a:r>
              <a:rPr lang="en-US" dirty="0"/>
              <a:t> 6 Cam </a:t>
            </a:r>
            <a:r>
              <a:rPr lang="en-US" i="1" dirty="0"/>
              <a:t>(The 6 Stage Enquiry Framework)</a:t>
            </a:r>
            <a:r>
              <a:rPr lang="en-US" dirty="0"/>
              <a:t> (</a:t>
            </a:r>
            <a:r>
              <a:rPr lang="en-US" dirty="0" err="1"/>
              <a:t>Scoffham</a:t>
            </a:r>
            <a:r>
              <a:rPr lang="en-US" dirty="0"/>
              <a:t>, 2010)</a:t>
            </a:r>
          </a:p>
          <a:p>
            <a:r>
              <a:rPr lang="en-US" dirty="0"/>
              <a:t>Model </a:t>
            </a:r>
            <a:r>
              <a:rPr lang="en-US" dirty="0" err="1"/>
              <a:t>Ymholiad</a:t>
            </a:r>
            <a:r>
              <a:rPr lang="en-US" dirty="0"/>
              <a:t> 5 Cam (AG – </a:t>
            </a:r>
            <a:r>
              <a:rPr lang="en-US" dirty="0" err="1"/>
              <a:t>Ofsted</a:t>
            </a:r>
            <a:r>
              <a:rPr lang="en-US" dirty="0"/>
              <a:t>, 2010)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85690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74812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DSY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Grefyddol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34671"/>
            <a:ext cx="2299447" cy="4391492"/>
          </a:xfrm>
        </p:spPr>
        <p:txBody>
          <a:bodyPr>
            <a:normAutofit fontScale="85000" lnSpcReduction="10000"/>
          </a:bodyPr>
          <a:lstStyle/>
          <a:p>
            <a:r>
              <a:rPr lang="en-GB" sz="2800" dirty="0"/>
              <a:t>Primary religious education: achievement and standards (Ofsted, 2010)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Learning processes and Pedagogies in Religious Education</a:t>
            </a: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B4ADD06-087C-144C-95DA-44F1091D87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6647" y="1555283"/>
            <a:ext cx="6094506" cy="4570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4229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12695" y="3106270"/>
            <a:ext cx="7745506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/>
              <a:t>126. The </a:t>
            </a:r>
            <a:r>
              <a:rPr lang="en-US" sz="2800" b="1" dirty="0"/>
              <a:t>most effective lessons </a:t>
            </a:r>
            <a:r>
              <a:rPr lang="en-US" sz="2800" dirty="0"/>
              <a:t>were based on a clear model of how pupils learn that matched the nature of the subject. This was most evident in the schools that adopted a </a:t>
            </a:r>
            <a:r>
              <a:rPr lang="en-US" sz="2800" b="1" dirty="0"/>
              <a:t>clearly defined enquiry-based approach</a:t>
            </a:r>
            <a:r>
              <a:rPr lang="en-US" sz="2800" dirty="0"/>
              <a:t> to the subject. </a:t>
            </a:r>
          </a:p>
        </p:txBody>
      </p:sp>
      <p:sp>
        <p:nvSpPr>
          <p:cNvPr id="3" name="Rectangle 2"/>
          <p:cNvSpPr/>
          <p:nvPr/>
        </p:nvSpPr>
        <p:spPr>
          <a:xfrm>
            <a:off x="567596" y="1378785"/>
            <a:ext cx="36519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/>
              <a:t>Transforming religious education </a:t>
            </a:r>
          </a:p>
        </p:txBody>
      </p:sp>
      <p:sp>
        <p:nvSpPr>
          <p:cNvPr id="4" name="Rectangle 3"/>
          <p:cNvSpPr/>
          <p:nvPr/>
        </p:nvSpPr>
        <p:spPr>
          <a:xfrm>
            <a:off x="3146612" y="5741458"/>
            <a:ext cx="51502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2" invalidUrl="http://dera.ioe.ac.uk/1121/1/Transforming religious education.pdf"/>
              </a:rPr>
              <a:t>http://dera.ioe.ac.uk/1121/1/Transforming%20religious%20education.pdf</a:t>
            </a:r>
            <a:endParaRPr lang="en-US" dirty="0"/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4605" y="941667"/>
            <a:ext cx="2413000" cy="161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40478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‘Beth </a:t>
            </a:r>
            <a:r>
              <a:rPr lang="en-GB" dirty="0" err="1"/>
              <a:t>yw</a:t>
            </a:r>
            <a:r>
              <a:rPr lang="en-GB" dirty="0"/>
              <a:t> AG?’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700" dirty="0" err="1"/>
              <a:t>Edrychwch</a:t>
            </a:r>
            <a:r>
              <a:rPr lang="en-GB" sz="2700" dirty="0"/>
              <a:t> </a:t>
            </a:r>
            <a:r>
              <a:rPr lang="en-GB" sz="2700" dirty="0" err="1"/>
              <a:t>ar</a:t>
            </a:r>
            <a:r>
              <a:rPr lang="en-GB" sz="2700" dirty="0"/>
              <a:t> y </a:t>
            </a:r>
            <a:r>
              <a:rPr lang="en-GB" sz="2700" dirty="0" err="1"/>
              <a:t>fideo</a:t>
            </a:r>
            <a:r>
              <a:rPr lang="en-GB" sz="2700" dirty="0"/>
              <a:t> ‘What is RE?’ a </a:t>
            </a:r>
            <a:r>
              <a:rPr lang="en-GB" sz="2700" dirty="0" err="1"/>
              <a:t>nodwch</a:t>
            </a:r>
            <a:r>
              <a:rPr lang="en-GB" sz="2700" dirty="0"/>
              <a:t> </a:t>
            </a:r>
            <a:r>
              <a:rPr lang="en-GB" sz="2700" dirty="0" err="1"/>
              <a:t>rhai</a:t>
            </a:r>
            <a:r>
              <a:rPr lang="en-GB" sz="2700" dirty="0"/>
              <a:t> </a:t>
            </a:r>
            <a:r>
              <a:rPr lang="en-GB" sz="2700" dirty="0" err="1"/>
              <a:t>enghreifftiau</a:t>
            </a:r>
            <a:r>
              <a:rPr lang="en-GB" sz="2700" dirty="0"/>
              <a:t> o </a:t>
            </a:r>
            <a:r>
              <a:rPr lang="en-GB" sz="2700" dirty="0" err="1"/>
              <a:t>weithgareddau</a:t>
            </a:r>
            <a:r>
              <a:rPr lang="en-GB" sz="2700" dirty="0"/>
              <a:t> DSY. </a:t>
            </a:r>
          </a:p>
          <a:p>
            <a:r>
              <a:rPr lang="en-GB" sz="2700" dirty="0">
                <a:hlinkClick r:id="rId3"/>
              </a:rPr>
              <a:t>https://www.youtube.com/watch?v=PUBE2MAMABU</a:t>
            </a:r>
            <a:endParaRPr lang="en-GB" sz="2700" dirty="0"/>
          </a:p>
          <a:p>
            <a:endParaRPr lang="en-GB" sz="2700" dirty="0"/>
          </a:p>
          <a:p>
            <a:r>
              <a:rPr lang="en-GB" sz="2700" dirty="0">
                <a:hlinkClick r:id="rId4"/>
              </a:rPr>
              <a:t>https://www.youtube.com/watch?v=CIMZ9Rm-Kek</a:t>
            </a:r>
            <a:r>
              <a:rPr lang="en-GB" sz="2700" dirty="0"/>
              <a:t> (</a:t>
            </a:r>
            <a:r>
              <a:rPr lang="en-GB" sz="2700" dirty="0" err="1"/>
              <a:t>cwestiynau</a:t>
            </a:r>
            <a:r>
              <a:rPr lang="en-GB" sz="2700" dirty="0"/>
              <a:t> </a:t>
            </a:r>
            <a:r>
              <a:rPr lang="en-GB" sz="2700" dirty="0" err="1"/>
              <a:t>mawr</a:t>
            </a:r>
            <a:r>
              <a:rPr lang="en-GB" sz="2700" dirty="0"/>
              <a:t>)</a:t>
            </a:r>
          </a:p>
          <a:p>
            <a:endParaRPr lang="en-GB" sz="2700" dirty="0"/>
          </a:p>
        </p:txBody>
      </p:sp>
    </p:spTree>
    <p:extLst>
      <p:ext uri="{BB962C8B-B14F-4D97-AF65-F5344CB8AC3E}">
        <p14:creationId xmlns:p14="http://schemas.microsoft.com/office/powerpoint/2010/main" val="1650960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Enghreifftiau o </a:t>
            </a:r>
            <a:r>
              <a:rPr lang="cy-GB"/>
              <a:t>bynciau DSY</a:t>
            </a:r>
            <a:br>
              <a:rPr lang="cy-GB"/>
            </a:br>
            <a:r>
              <a:rPr lang="cy-GB"/>
              <a:t> </a:t>
            </a:r>
            <a:r>
              <a:rPr lang="cy-GB" dirty="0"/>
              <a:t>posibl mewn AG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y-GB" dirty="0"/>
              <a:t>Beth yw ystyr ‘perthyn’ mewn Cristnogaeth? </a:t>
            </a:r>
          </a:p>
          <a:p>
            <a:r>
              <a:rPr lang="cy-GB" dirty="0"/>
              <a:t>Dathliadau: pam mae Cristnogion yn rhoi anrhegion adeg y Nadolig? </a:t>
            </a:r>
          </a:p>
          <a:p>
            <a:r>
              <a:rPr lang="cy-GB" dirty="0"/>
              <a:t>Beth allwn ni ei ddysgu wrth ymweld ag eglwys? </a:t>
            </a:r>
          </a:p>
          <a:p>
            <a:r>
              <a:rPr lang="cy-GB" dirty="0"/>
              <a:t>Beth yw’r Torah a pham mae’n bwysig i bobl Iddewig? </a:t>
            </a:r>
          </a:p>
          <a:p>
            <a:r>
              <a:rPr lang="cy-GB" dirty="0"/>
              <a:t>Beth yw ystyr arwyddion a symbolau mewn crefydd? </a:t>
            </a:r>
          </a:p>
          <a:p>
            <a:r>
              <a:rPr lang="cy-GB" dirty="0"/>
              <a:t>Beth yw’r Beibl a pham mae’n bwysig i Gristnogion? </a:t>
            </a:r>
          </a:p>
          <a:p>
            <a:r>
              <a:rPr lang="cy-GB" dirty="0"/>
              <a:t>Sut a pham mae Hindŵiaid yn addoli gartref ac yn y mandir? </a:t>
            </a:r>
          </a:p>
          <a:p>
            <a:r>
              <a:rPr lang="cy-GB" dirty="0"/>
              <a:t>Pam mae’r Pasg yn bwysig i Gristnogion? </a:t>
            </a:r>
          </a:p>
          <a:p>
            <a:r>
              <a:rPr lang="cy-GB" dirty="0"/>
              <a:t>Pa grefyddau sydd wedi’u cynrychioli yn ein cymdogaeth? </a:t>
            </a:r>
          </a:p>
          <a:p>
            <a:r>
              <a:rPr lang="cy-GB" dirty="0"/>
              <a:t>Beth allwn ni ei ddysgu wrth adeiladau crefyddol Cristnogol? </a:t>
            </a:r>
          </a:p>
          <a:p>
            <a:r>
              <a:rPr lang="cy-GB" dirty="0"/>
              <a:t>(Gweler </a:t>
            </a:r>
            <a:r>
              <a:rPr lang="cy-GB" dirty="0">
                <a:hlinkClick r:id="rId2"/>
              </a:rPr>
              <a:t>http://webarchive.nationalarchives.gov.uk/20090608182316/http://standards.dfes.gov.uk/schemes2/religion/?view=get</a:t>
            </a:r>
            <a:r>
              <a:rPr lang="cy-GB" dirty="0"/>
              <a:t> )</a:t>
            </a:r>
          </a:p>
        </p:txBody>
      </p:sp>
    </p:spTree>
    <p:extLst>
      <p:ext uri="{BB962C8B-B14F-4D97-AF65-F5344CB8AC3E}">
        <p14:creationId xmlns:p14="http://schemas.microsoft.com/office/powerpoint/2010/main" val="4134470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Ymweld</a:t>
            </a:r>
            <a:r>
              <a:rPr lang="en-GB" dirty="0"/>
              <a:t> ag </a:t>
            </a:r>
            <a:r>
              <a:rPr lang="en-GB" dirty="0" err="1"/>
              <a:t>Eglwys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>
                <a:hlinkClick r:id="rId2"/>
              </a:rPr>
              <a:t>http://request.org.uk/restart/2015/01/12/tour-of-a-church/</a:t>
            </a:r>
            <a:endParaRPr lang="en-GB" dirty="0"/>
          </a:p>
          <a:p>
            <a:r>
              <a:rPr lang="en-GB" dirty="0">
                <a:hlinkClick r:id="rId3"/>
              </a:rPr>
              <a:t>https://www.youtube.com/watch?v=KxLir3p9z8U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28634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Offeiriad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 action="ppaction://hlinkfile"/>
              </a:rPr>
              <a:t>Learning in RE_ A Pastor's Week in 9 Objects 9-11s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http://www.reonline.org.uk/good-learning-in-re/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27212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Gwerth</a:t>
            </a:r>
            <a:r>
              <a:rPr lang="en-US" dirty="0"/>
              <a:t> </a:t>
            </a:r>
            <a:r>
              <a:rPr lang="en-US" dirty="0" err="1"/>
              <a:t>defnyddio’r</a:t>
            </a:r>
            <a:r>
              <a:rPr lang="en-US" dirty="0"/>
              <a:t> </a:t>
            </a:r>
            <a:r>
              <a:rPr lang="en-US" dirty="0" err="1"/>
              <a:t>ardal</a:t>
            </a:r>
            <a:r>
              <a:rPr lang="en-US" dirty="0"/>
              <a:t> </a:t>
            </a:r>
            <a:r>
              <a:rPr lang="en-US" dirty="0" err="1"/>
              <a:t>leol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322729" y="1605898"/>
            <a:ext cx="6279776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/>
              <a:t>Dylai</a:t>
            </a:r>
            <a:r>
              <a:rPr lang="en-US" sz="2800" dirty="0"/>
              <a:t> </a:t>
            </a:r>
            <a:r>
              <a:rPr lang="en-US" sz="2800" dirty="0" err="1"/>
              <a:t>addysg</a:t>
            </a:r>
            <a:r>
              <a:rPr lang="en-US" sz="2800" dirty="0"/>
              <a:t> </a:t>
            </a:r>
            <a:r>
              <a:rPr lang="en-US" sz="2800" dirty="0" err="1"/>
              <a:t>grefyddol</a:t>
            </a:r>
            <a:r>
              <a:rPr lang="en-US" sz="2800" dirty="0"/>
              <a:t> </a:t>
            </a:r>
            <a:r>
              <a:rPr lang="en-US" sz="2800" dirty="0" err="1"/>
              <a:t>gyflwyno</a:t>
            </a:r>
            <a:r>
              <a:rPr lang="en-US" sz="2800" dirty="0"/>
              <a:t> </a:t>
            </a:r>
            <a:r>
              <a:rPr lang="en-US" sz="2800" dirty="0" err="1"/>
              <a:t>Cristnogaeth</a:t>
            </a:r>
            <a:r>
              <a:rPr lang="en-US" sz="2800" dirty="0"/>
              <a:t> </a:t>
            </a:r>
            <a:r>
              <a:rPr lang="en-US" sz="2800" dirty="0" err="1"/>
              <a:t>a'r</a:t>
            </a:r>
            <a:r>
              <a:rPr lang="en-US" sz="2800" dirty="0"/>
              <a:t> </a:t>
            </a:r>
            <a:r>
              <a:rPr lang="en-US" sz="2800" dirty="0" err="1"/>
              <a:t>prif</a:t>
            </a:r>
            <a:r>
              <a:rPr lang="en-US" sz="2800" dirty="0"/>
              <a:t> </a:t>
            </a:r>
            <a:r>
              <a:rPr lang="en-US" sz="2800" dirty="0" err="1"/>
              <a:t>draddodiadau</a:t>
            </a:r>
            <a:r>
              <a:rPr lang="en-US" sz="2800" dirty="0"/>
              <a:t> </a:t>
            </a:r>
            <a:r>
              <a:rPr lang="en-US" sz="2800" dirty="0" err="1"/>
              <a:t>crefyddol</a:t>
            </a:r>
            <a:r>
              <a:rPr lang="en-US" sz="2800" dirty="0"/>
              <a:t> </a:t>
            </a:r>
            <a:r>
              <a:rPr lang="en-US" sz="2800" dirty="0" err="1"/>
              <a:t>eraill</a:t>
            </a:r>
            <a:r>
              <a:rPr lang="en-US" sz="2800" dirty="0"/>
              <a:t> a </a:t>
            </a:r>
            <a:r>
              <a:rPr lang="en-US" sz="2800" dirty="0" err="1"/>
              <a:t>geir</a:t>
            </a:r>
            <a:r>
              <a:rPr lang="en-US" sz="2800" dirty="0"/>
              <a:t> </a:t>
            </a:r>
            <a:r>
              <a:rPr lang="en-US" sz="2800" dirty="0" err="1"/>
              <a:t>ym</a:t>
            </a:r>
            <a:r>
              <a:rPr lang="en-US" sz="2800" dirty="0"/>
              <a:t> </a:t>
            </a:r>
            <a:r>
              <a:rPr lang="en-US" sz="2800" dirty="0" err="1"/>
              <a:t>Mhrydain</a:t>
            </a:r>
            <a:r>
              <a:rPr lang="en-US" sz="2800" dirty="0"/>
              <a:t> </a:t>
            </a:r>
            <a:r>
              <a:rPr lang="en-US" sz="2800" dirty="0" err="1"/>
              <a:t>Fawr</a:t>
            </a:r>
            <a:r>
              <a:rPr lang="en-US" sz="2800" dirty="0"/>
              <a:t> </a:t>
            </a:r>
            <a:r>
              <a:rPr lang="en-US" sz="2800" dirty="0" err="1"/>
              <a:t>i'r</a:t>
            </a:r>
            <a:r>
              <a:rPr lang="en-US" sz="2800" dirty="0"/>
              <a:t> </a:t>
            </a:r>
            <a:r>
              <a:rPr lang="en-US" sz="2800" dirty="0" err="1"/>
              <a:t>disgyblion</a:t>
            </a:r>
            <a:r>
              <a:rPr lang="en-US" sz="2800" dirty="0"/>
              <a:t> </a:t>
            </a:r>
            <a:r>
              <a:rPr lang="en-US" sz="2800" dirty="0" err="1">
                <a:solidFill>
                  <a:srgbClr val="FF0000"/>
                </a:solidFill>
              </a:rPr>
              <a:t>fel</a:t>
            </a:r>
            <a:r>
              <a:rPr lang="en-US" sz="2800" dirty="0">
                <a:solidFill>
                  <a:srgbClr val="FF0000"/>
                </a:solidFill>
              </a:rPr>
              <a:t> </a:t>
            </a:r>
            <a:r>
              <a:rPr lang="en-US" sz="2800" dirty="0" err="1">
                <a:solidFill>
                  <a:srgbClr val="FF0000"/>
                </a:solidFill>
              </a:rPr>
              <a:t>crefyddau</a:t>
            </a:r>
            <a:r>
              <a:rPr lang="en-US" sz="2800" dirty="0">
                <a:solidFill>
                  <a:srgbClr val="FF0000"/>
                </a:solidFill>
              </a:rPr>
              <a:t> </a:t>
            </a:r>
            <a:r>
              <a:rPr lang="en-US" sz="2800" dirty="0" err="1">
                <a:solidFill>
                  <a:srgbClr val="FF0000"/>
                </a:solidFill>
              </a:rPr>
              <a:t>byw</a:t>
            </a:r>
            <a:r>
              <a:rPr lang="en-US" sz="2800" dirty="0"/>
              <a:t>. </a:t>
            </a:r>
            <a:r>
              <a:rPr lang="en-US" sz="2800" dirty="0" err="1"/>
              <a:t>Er</a:t>
            </a:r>
            <a:r>
              <a:rPr lang="en-US" sz="2800" dirty="0"/>
              <a:t> </a:t>
            </a:r>
            <a:r>
              <a:rPr lang="en-US" sz="2800" dirty="0" err="1"/>
              <a:t>mwyn</a:t>
            </a:r>
            <a:endParaRPr lang="en-US" sz="2800" dirty="0"/>
          </a:p>
          <a:p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hyn</a:t>
            </a:r>
            <a:r>
              <a:rPr lang="en-US" sz="2800" dirty="0"/>
              <a:t> </a:t>
            </a:r>
            <a:r>
              <a:rPr lang="en-US" sz="2800" dirty="0" err="1"/>
              <a:t>gael</a:t>
            </a:r>
            <a:r>
              <a:rPr lang="en-US" sz="2800" dirty="0"/>
              <a:t> </a:t>
            </a:r>
            <a:r>
              <a:rPr lang="en-US" sz="2800" dirty="0" err="1"/>
              <a:t>ei</a:t>
            </a:r>
            <a:r>
              <a:rPr lang="en-US" sz="2800" dirty="0"/>
              <a:t> </a:t>
            </a:r>
            <a:r>
              <a:rPr lang="en-US" sz="2800" dirty="0" err="1"/>
              <a:t>wneud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effeithiol</a:t>
            </a:r>
            <a:r>
              <a:rPr lang="en-US" sz="2800" dirty="0"/>
              <a:t>, </a:t>
            </a:r>
            <a:r>
              <a:rPr lang="en-US" sz="2800" b="1" dirty="0" err="1"/>
              <a:t>dylai'r</a:t>
            </a:r>
            <a:r>
              <a:rPr lang="en-US" sz="2800" b="1" dirty="0"/>
              <a:t> </a:t>
            </a:r>
            <a:r>
              <a:rPr lang="en-US" sz="2800" b="1" dirty="0" err="1"/>
              <a:t>athrawon</a:t>
            </a:r>
            <a:r>
              <a:rPr lang="en-US" sz="2800" b="1" dirty="0"/>
              <a:t> </a:t>
            </a:r>
            <a:r>
              <a:rPr lang="en-US" sz="2800" b="1" dirty="0" err="1"/>
              <a:t>wneud</a:t>
            </a:r>
            <a:r>
              <a:rPr lang="en-US" sz="2800" b="1" dirty="0"/>
              <a:t> y </a:t>
            </a:r>
            <a:r>
              <a:rPr lang="en-US" sz="2800" b="1" dirty="0" err="1">
                <a:solidFill>
                  <a:srgbClr val="FF0000"/>
                </a:solidFill>
              </a:rPr>
              <a:t>defnydd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Ilawnaf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/>
              <a:t>o </a:t>
            </a:r>
            <a:r>
              <a:rPr lang="en-US" sz="2800" b="1" dirty="0" err="1"/>
              <a:t>adnoddau</a:t>
            </a:r>
            <a:r>
              <a:rPr lang="en-US" sz="2800" b="1" dirty="0"/>
              <a:t> a </a:t>
            </a:r>
            <a:r>
              <a:rPr lang="en-US" sz="2800" b="1" dirty="0" err="1"/>
              <a:t>geir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yn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i="1" dirty="0">
                <a:solidFill>
                  <a:srgbClr val="FF0000"/>
                </a:solidFill>
              </a:rPr>
              <a:t>y </a:t>
            </a:r>
            <a:r>
              <a:rPr lang="en-US" sz="2800" b="1" dirty="0" err="1">
                <a:solidFill>
                  <a:srgbClr val="FF0000"/>
                </a:solidFill>
              </a:rPr>
              <a:t>gymuned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leol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/>
              <a:t>ac </a:t>
            </a:r>
            <a:r>
              <a:rPr lang="en-US" sz="2800" b="1" dirty="0" err="1"/>
              <a:t>sy'n</a:t>
            </a:r>
            <a:r>
              <a:rPr lang="en-US" sz="2800" b="1" dirty="0"/>
              <a:t> </a:t>
            </a:r>
            <a:r>
              <a:rPr lang="en-US" sz="2800" b="1" dirty="0" err="1"/>
              <a:t>berthnasol</a:t>
            </a:r>
            <a:r>
              <a:rPr lang="en-US" sz="2800" b="1" dirty="0"/>
              <a:t> </a:t>
            </a:r>
            <a:r>
              <a:rPr lang="en-US" sz="2800" b="1" dirty="0" err="1"/>
              <a:t>iddi</a:t>
            </a:r>
            <a:r>
              <a:rPr lang="en-US" sz="2800" dirty="0"/>
              <a:t>. </a:t>
            </a:r>
            <a:r>
              <a:rPr lang="en-US" dirty="0"/>
              <a:t>		                    </a:t>
            </a:r>
          </a:p>
          <a:p>
            <a:endParaRPr lang="en-US" dirty="0"/>
          </a:p>
          <a:p>
            <a:r>
              <a:rPr lang="en-US" dirty="0"/>
              <a:t>       </a:t>
            </a:r>
            <a:r>
              <a:rPr lang="en-US" i="1" dirty="0" err="1"/>
              <a:t>Anelu</a:t>
            </a:r>
            <a:r>
              <a:rPr lang="en-US" i="1" dirty="0"/>
              <a:t> at </a:t>
            </a:r>
            <a:r>
              <a:rPr lang="en-US" i="1" dirty="0" err="1"/>
              <a:t>Ragoriaeth</a:t>
            </a:r>
            <a:r>
              <a:rPr lang="en-US" i="1" dirty="0"/>
              <a:t> </a:t>
            </a:r>
            <a:r>
              <a:rPr lang="en-US" i="1" dirty="0" err="1"/>
              <a:t>mewn</a:t>
            </a:r>
            <a:r>
              <a:rPr lang="en-US" i="1" dirty="0"/>
              <a:t> </a:t>
            </a:r>
            <a:r>
              <a:rPr lang="en-US" i="1" dirty="0" err="1"/>
              <a:t>Addysg</a:t>
            </a:r>
            <a:r>
              <a:rPr lang="en-US" i="1" dirty="0"/>
              <a:t> </a:t>
            </a:r>
            <a:r>
              <a:rPr lang="en-US" i="1" dirty="0" err="1"/>
              <a:t>Grefyddol</a:t>
            </a:r>
            <a:r>
              <a:rPr lang="en-US" dirty="0"/>
              <a:t>, </a:t>
            </a:r>
            <a:r>
              <a:rPr lang="en-US" dirty="0" err="1"/>
              <a:t>Estyn</a:t>
            </a:r>
            <a:r>
              <a:rPr lang="en-US" dirty="0"/>
              <a:t> (2001)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B372487-4E9A-5E49-A765-D7105D6942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66200">
            <a:off x="6578215" y="2660607"/>
            <a:ext cx="1833053" cy="2261006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1386059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b="1" dirty="0"/>
              <a:t>Pum cam dysgu seiliedig ar ymholi mewn AG – un model posibl (Ofsted)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201705" y="1788458"/>
            <a:ext cx="8727141" cy="5325035"/>
          </a:xfrm>
        </p:spPr>
        <p:txBody>
          <a:bodyPr>
            <a:normAutofit fontScale="70000" lnSpcReduction="20000"/>
          </a:bodyPr>
          <a:lstStyle/>
          <a:p>
            <a:r>
              <a:rPr lang="cy-GB" b="1" dirty="0"/>
              <a:t>Cam 1: </a:t>
            </a:r>
            <a:r>
              <a:rPr lang="cy-GB" b="1" dirty="0">
                <a:solidFill>
                  <a:srgbClr val="FF0000"/>
                </a:solidFill>
              </a:rPr>
              <a:t>Llunio cwestiynau </a:t>
            </a:r>
            <a:r>
              <a:rPr lang="cy-GB" dirty="0"/>
              <a:t>– helpa’r athro’r disgyblion i nodi’r hyn yr hoffent ei wybod am bwnc penodol mewn AG a chytuno ar yr ymholiad/ ymholiadau i’w g/cynnal.</a:t>
            </a:r>
          </a:p>
          <a:p>
            <a:r>
              <a:rPr lang="cy-GB" b="1" dirty="0"/>
              <a:t>Cam 2: </a:t>
            </a:r>
            <a:r>
              <a:rPr lang="cy-GB" b="1" dirty="0">
                <a:solidFill>
                  <a:srgbClr val="FF0000"/>
                </a:solidFill>
              </a:rPr>
              <a:t>Cynllunio’r ymholiad </a:t>
            </a:r>
            <a:r>
              <a:rPr lang="cy-GB" dirty="0"/>
              <a:t>– yr athro/disgyblion yn trafod y modd yr ânt ati i gynnal eu hymholiadau a’r adnoddau y bydd eu hangen.</a:t>
            </a:r>
          </a:p>
          <a:p>
            <a:r>
              <a:rPr lang="cy-GB" b="1" dirty="0"/>
              <a:t>Cam 3: </a:t>
            </a:r>
            <a:r>
              <a:rPr lang="cy-GB" b="1" dirty="0">
                <a:solidFill>
                  <a:srgbClr val="FF0000"/>
                </a:solidFill>
              </a:rPr>
              <a:t>Cynnal yr ymholiad</a:t>
            </a:r>
            <a:r>
              <a:rPr lang="cy-GB" b="1" dirty="0"/>
              <a:t>; cymharu a dadansoddi tystiolaeth</a:t>
            </a:r>
            <a:endParaRPr lang="cy-GB" dirty="0"/>
          </a:p>
          <a:p>
            <a:r>
              <a:rPr lang="cy-GB" b="1" dirty="0"/>
              <a:t>Cam 4: </a:t>
            </a:r>
            <a:r>
              <a:rPr lang="cy-GB" b="1" dirty="0">
                <a:solidFill>
                  <a:srgbClr val="FF0000"/>
                </a:solidFill>
              </a:rPr>
              <a:t>Cyflwyno’r canfyddiadau</a:t>
            </a:r>
            <a:r>
              <a:rPr lang="cy-GB" b="1" dirty="0"/>
              <a:t> </a:t>
            </a:r>
            <a:r>
              <a:rPr lang="cy-GB" dirty="0"/>
              <a:t>– defnyddio amrywiaeth o ddulliau, gan gynnwys: </a:t>
            </a:r>
            <a:r>
              <a:rPr lang="cy-GB" b="1" dirty="0"/>
              <a:t>Creadigol</a:t>
            </a:r>
            <a:r>
              <a:rPr lang="cy-GB" dirty="0"/>
              <a:t> – drama, chwarae rôl, meim, dawns, ychwanegu cyfeiliant taro neu ystumiau i stori neu gân grefyddol; gwneud gêm, creu lle arbennig. </a:t>
            </a:r>
            <a:r>
              <a:rPr lang="cy-GB" b="1" dirty="0"/>
              <a:t>Gweledol</a:t>
            </a:r>
            <a:r>
              <a:rPr lang="cy-GB" dirty="0"/>
              <a:t> defnyddio gludwaith, lliw, siartiau, diagramau, fideo, ffotograffau, cyflwyniadau amlgyfrwng. </a:t>
            </a:r>
            <a:r>
              <a:rPr lang="cy-GB" b="1" dirty="0"/>
              <a:t>Llafar</a:t>
            </a:r>
            <a:r>
              <a:rPr lang="cy-GB" dirty="0"/>
              <a:t> – defnyddio recordiad neu gyflwyniad neu drafodaeth. </a:t>
            </a:r>
            <a:r>
              <a:rPr lang="cy-GB" b="1" dirty="0"/>
              <a:t>Ysgrifenedig</a:t>
            </a:r>
            <a:r>
              <a:rPr lang="cy-GB" dirty="0"/>
              <a:t> – barddoniaeth, dyddiadur adfyfyriol, llythyr, e-bost, stori, adroddiad papur newydd ac ati. </a:t>
            </a:r>
            <a:r>
              <a:rPr lang="cy-GB" b="1" dirty="0"/>
              <a:t>Cynnal dathliad.</a:t>
            </a:r>
            <a:endParaRPr lang="cy-GB" dirty="0"/>
          </a:p>
          <a:p>
            <a:r>
              <a:rPr lang="cy-GB" b="1" dirty="0"/>
              <a:t>Cam 5: </a:t>
            </a:r>
            <a:r>
              <a:rPr lang="cy-GB" b="1" dirty="0">
                <a:solidFill>
                  <a:srgbClr val="FF0000"/>
                </a:solidFill>
              </a:rPr>
              <a:t>Adfyfyrio </a:t>
            </a:r>
            <a:r>
              <a:rPr lang="cy-GB" b="1" dirty="0"/>
              <a:t>ac ymateb </a:t>
            </a:r>
            <a:r>
              <a:rPr lang="cy-GB" dirty="0"/>
              <a:t>– annog y disgyblion i feddwl am eu syniadau eu hun ynghylch yr ystyriaethau sy’n deillio o’r pwnc.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1951728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y-GB" altLang="en-US" sz="4000" b="1"/>
              <a:t>Nodwch yn benodol y pwyslais ar: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cy-GB" altLang="en-US" sz="2800" dirty="0"/>
              <a:t>weithgareddau </a:t>
            </a:r>
            <a:r>
              <a:rPr lang="cy-GB" altLang="en-US" sz="2800" dirty="0">
                <a:solidFill>
                  <a:srgbClr val="FF0000"/>
                </a:solidFill>
              </a:rPr>
              <a:t>ymarferol, integredig </a:t>
            </a:r>
            <a:r>
              <a:rPr lang="cy-GB" altLang="en-US" sz="2800" dirty="0"/>
              <a:t>sy’n cynnal diddordeb y plant</a:t>
            </a:r>
          </a:p>
          <a:p>
            <a:pPr eaLnBrk="1" hangingPunct="1">
              <a:lnSpc>
                <a:spcPct val="90000"/>
              </a:lnSpc>
            </a:pPr>
            <a:r>
              <a:rPr lang="cy-GB" altLang="en-US" sz="2800" dirty="0"/>
              <a:t>gwybodaeth am eu </a:t>
            </a:r>
            <a:r>
              <a:rPr lang="cy-GB" altLang="en-US" sz="2800" dirty="0">
                <a:solidFill>
                  <a:srgbClr val="FF0000"/>
                </a:solidFill>
              </a:rPr>
              <a:t>treftadaeth a’u traddodiadau </a:t>
            </a:r>
            <a:r>
              <a:rPr lang="cy-GB" altLang="en-US" sz="2800" dirty="0"/>
              <a:t>eu hunain (trwy storïau a chwarae rôl)</a:t>
            </a:r>
          </a:p>
          <a:p>
            <a:pPr eaLnBrk="1" hangingPunct="1">
              <a:lnSpc>
                <a:spcPct val="90000"/>
              </a:lnSpc>
            </a:pPr>
            <a:r>
              <a:rPr lang="cy-GB" altLang="en-US" sz="2800" dirty="0"/>
              <a:t>trwy chwarae bydd plant yn datblygu eu syniadau, barnau a theimladau gyda </a:t>
            </a:r>
            <a:r>
              <a:rPr lang="cy-GB" altLang="en-US" sz="2800" dirty="0">
                <a:solidFill>
                  <a:srgbClr val="FF0000"/>
                </a:solidFill>
              </a:rPr>
              <a:t>dychymyg, creadigrwydd a sensitifrwydd</a:t>
            </a:r>
          </a:p>
          <a:p>
            <a:pPr eaLnBrk="1" hangingPunct="1">
              <a:lnSpc>
                <a:spcPct val="90000"/>
              </a:lnSpc>
            </a:pPr>
            <a:r>
              <a:rPr lang="cy-GB" altLang="en-US" sz="2800" dirty="0"/>
              <a:t>mynegi eu </a:t>
            </a:r>
            <a:r>
              <a:rPr lang="cy-GB" altLang="en-US" sz="2800" dirty="0">
                <a:solidFill>
                  <a:srgbClr val="FF0000"/>
                </a:solidFill>
              </a:rPr>
              <a:t>teimladau a’u barnau </a:t>
            </a:r>
            <a:r>
              <a:rPr lang="cy-GB" altLang="en-US" sz="2800" dirty="0"/>
              <a:t>eu hunain</a:t>
            </a:r>
          </a:p>
          <a:p>
            <a:pPr eaLnBrk="1" hangingPunct="1">
              <a:lnSpc>
                <a:spcPct val="90000"/>
              </a:lnSpc>
            </a:pPr>
            <a:r>
              <a:rPr lang="cy-GB" altLang="en-US" sz="2800" dirty="0"/>
              <a:t>adnabod sut y gall eu penderfyniadau effeithio ar eraill, cydnabod bod </a:t>
            </a:r>
            <a:r>
              <a:rPr lang="cy-GB" altLang="en-US" sz="2800" dirty="0">
                <a:solidFill>
                  <a:srgbClr val="FF0000"/>
                </a:solidFill>
              </a:rPr>
              <a:t>safbwyntiau pobl eraill </a:t>
            </a:r>
            <a:r>
              <a:rPr lang="cy-GB" altLang="en-US" sz="2800" dirty="0"/>
              <a:t>yn gallu bod yn debyg neu’n wahanol i’w safbwynt nhw</a:t>
            </a:r>
          </a:p>
        </p:txBody>
      </p:sp>
    </p:spTree>
    <p:extLst>
      <p:ext uri="{BB962C8B-B14F-4D97-AF65-F5344CB8AC3E}">
        <p14:creationId xmlns:p14="http://schemas.microsoft.com/office/powerpoint/2010/main" val="10072611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cy-GB" altLang="en-US" sz="4000"/>
              <a:t>Cwestiynau i hybu meddwl yn ddyfnach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y-GB" altLang="en-US" sz="2400"/>
              <a:t>Pwy sy’n mynd i eglwys?</a:t>
            </a:r>
          </a:p>
          <a:p>
            <a:pPr eaLnBrk="1" hangingPunct="1">
              <a:lnSpc>
                <a:spcPct val="80000"/>
              </a:lnSpc>
            </a:pPr>
            <a:r>
              <a:rPr lang="cy-GB" altLang="en-US" sz="2400"/>
              <a:t>Pam mae Cristnogion yn mynd i eglwys?</a:t>
            </a:r>
          </a:p>
          <a:p>
            <a:pPr eaLnBrk="1" hangingPunct="1">
              <a:lnSpc>
                <a:spcPct val="80000"/>
              </a:lnSpc>
            </a:pPr>
            <a:r>
              <a:rPr lang="cy-GB" altLang="en-US" sz="2400"/>
              <a:t>A oes eglwysi eraill yn yr ardal?</a:t>
            </a:r>
          </a:p>
          <a:p>
            <a:pPr eaLnBrk="1" hangingPunct="1">
              <a:lnSpc>
                <a:spcPct val="80000"/>
              </a:lnSpc>
            </a:pPr>
            <a:r>
              <a:rPr lang="cy-GB" altLang="en-US" sz="2400"/>
              <a:t>Pa bethau sy’n bwysig yn yr eglwys?</a:t>
            </a:r>
          </a:p>
          <a:p>
            <a:pPr eaLnBrk="1" hangingPunct="1">
              <a:lnSpc>
                <a:spcPct val="80000"/>
              </a:lnSpc>
            </a:pPr>
            <a:r>
              <a:rPr lang="cy-GB" altLang="en-US" sz="2400"/>
              <a:t>Ydych chi erioed wedi bod i eglwys?</a:t>
            </a:r>
          </a:p>
          <a:p>
            <a:pPr eaLnBrk="1" hangingPunct="1">
              <a:lnSpc>
                <a:spcPct val="80000"/>
              </a:lnSpc>
            </a:pPr>
            <a:r>
              <a:rPr lang="cy-GB" altLang="en-US" sz="2400"/>
              <a:t>Pryd allwch chi fynd i eglwys?</a:t>
            </a:r>
          </a:p>
          <a:p>
            <a:pPr eaLnBrk="1" hangingPunct="1">
              <a:lnSpc>
                <a:spcPct val="80000"/>
              </a:lnSpc>
            </a:pPr>
            <a:r>
              <a:rPr lang="cy-GB" altLang="en-US" sz="2400"/>
              <a:t>Beth wnawn ni yn yr eglwys?</a:t>
            </a:r>
          </a:p>
          <a:p>
            <a:pPr eaLnBrk="1" hangingPunct="1">
              <a:lnSpc>
                <a:spcPct val="80000"/>
              </a:lnSpc>
            </a:pPr>
            <a:r>
              <a:rPr lang="cy-GB" altLang="en-US" sz="2400"/>
              <a:t>Pa bethau yn yr eglwys sydd yr un peth â’ch cartref a beth sy’n wahanol?</a:t>
            </a:r>
          </a:p>
          <a:p>
            <a:pPr eaLnBrk="1" hangingPunct="1">
              <a:lnSpc>
                <a:spcPct val="80000"/>
              </a:lnSpc>
            </a:pPr>
            <a:r>
              <a:rPr lang="cy-GB" altLang="en-US" sz="2400"/>
              <a:t>Beth ydych chi’n ei hoffi a beth nad ydych chi’n ei hoffi yn yr eglwys?</a:t>
            </a:r>
          </a:p>
          <a:p>
            <a:pPr eaLnBrk="1" hangingPunct="1">
              <a:lnSpc>
                <a:spcPct val="80000"/>
              </a:lnSpc>
            </a:pPr>
            <a:r>
              <a:rPr lang="cy-GB" altLang="en-US" sz="2400"/>
              <a:t>Beth fyddech chi’n hoffi ei ofyn i’r Parchedig …….? </a:t>
            </a:r>
          </a:p>
          <a:p>
            <a:pPr eaLnBrk="1" hangingPunct="1">
              <a:lnSpc>
                <a:spcPct val="80000"/>
              </a:lnSpc>
            </a:pPr>
            <a:endParaRPr lang="cy-GB" altLang="en-US" sz="2400"/>
          </a:p>
        </p:txBody>
      </p:sp>
    </p:spTree>
    <p:extLst>
      <p:ext uri="{BB962C8B-B14F-4D97-AF65-F5344CB8AC3E}">
        <p14:creationId xmlns:p14="http://schemas.microsoft.com/office/powerpoint/2010/main" val="4378611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Thema: Lleoedd Arbennig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Lleoedd arbennig y plant</a:t>
            </a:r>
          </a:p>
          <a:p>
            <a:pPr eaLnBrk="1" hangingPunct="1"/>
            <a:r>
              <a:rPr lang="en-GB" altLang="en-US"/>
              <a:t>Lle arbennig i Gristnogion</a:t>
            </a:r>
          </a:p>
        </p:txBody>
      </p:sp>
    </p:spTree>
    <p:extLst>
      <p:ext uri="{BB962C8B-B14F-4D97-AF65-F5344CB8AC3E}">
        <p14:creationId xmlns:p14="http://schemas.microsoft.com/office/powerpoint/2010/main" val="18855355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Gwefan Gill Vaisey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hlinkClick r:id="rId3"/>
              </a:rPr>
              <a:t>http://www.booksatpress.co.uk/</a:t>
            </a:r>
            <a:endParaRPr lang="en-GB" altLang="en-US" dirty="0"/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345609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y-GB" altLang="en-US"/>
              <a:t>Pwllyn yn rhoi help llaw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y-GB" altLang="en-US" sz="2800" dirty="0"/>
              <a:t>Gwrandewch ar y stori </a:t>
            </a:r>
            <a:r>
              <a:rPr lang="cy-GB" altLang="en-US" sz="2800" i="1" dirty="0"/>
              <a:t>Pwllyn yn rhoi help llaw.</a:t>
            </a:r>
            <a:r>
              <a:rPr lang="cy-GB" altLang="en-US" sz="2800" dirty="0"/>
              <a:t> Wrth i chi wrando, meddyliwch am y canlynol:</a:t>
            </a:r>
          </a:p>
          <a:p>
            <a:pPr eaLnBrk="1" hangingPunct="1">
              <a:lnSpc>
                <a:spcPct val="80000"/>
              </a:lnSpc>
            </a:pPr>
            <a:r>
              <a:rPr lang="cy-GB" altLang="en-US" sz="2800" dirty="0">
                <a:solidFill>
                  <a:srgbClr val="FF0000"/>
                </a:solidFill>
              </a:rPr>
              <a:t>Ymweliad</a:t>
            </a:r>
            <a:r>
              <a:rPr lang="cy-GB" altLang="en-US" sz="2800" dirty="0"/>
              <a:t> posibl</a:t>
            </a:r>
          </a:p>
          <a:p>
            <a:pPr eaLnBrk="1" hangingPunct="1">
              <a:lnSpc>
                <a:spcPct val="80000"/>
              </a:lnSpc>
            </a:pPr>
            <a:r>
              <a:rPr lang="cy-GB" altLang="en-US" sz="2800" dirty="0"/>
              <a:t>Gweithgareddau </a:t>
            </a:r>
            <a:r>
              <a:rPr lang="cy-GB" altLang="en-US" sz="2800" dirty="0">
                <a:solidFill>
                  <a:srgbClr val="FF0000"/>
                </a:solidFill>
              </a:rPr>
              <a:t>chwarae rôl</a:t>
            </a:r>
          </a:p>
          <a:p>
            <a:pPr eaLnBrk="1" hangingPunct="1">
              <a:lnSpc>
                <a:spcPct val="80000"/>
              </a:lnSpc>
            </a:pPr>
            <a:r>
              <a:rPr lang="cy-GB" altLang="en-US" sz="2800" dirty="0">
                <a:solidFill>
                  <a:srgbClr val="FF0000"/>
                </a:solidFill>
              </a:rPr>
              <a:t>Creu lle arbennig </a:t>
            </a:r>
            <a:r>
              <a:rPr lang="cy-GB" altLang="en-US" sz="2800" dirty="0"/>
              <a:t>yn ymwneud ag Addysg Grefyddol yn y dosbarth</a:t>
            </a:r>
          </a:p>
          <a:p>
            <a:pPr eaLnBrk="1" hangingPunct="1">
              <a:lnSpc>
                <a:spcPct val="80000"/>
              </a:lnSpc>
            </a:pPr>
            <a:r>
              <a:rPr lang="cy-GB" altLang="en-US" sz="2800" dirty="0"/>
              <a:t>Gweithgareddau yn ymwneud </a:t>
            </a:r>
            <a:r>
              <a:rPr lang="en-US" altLang="en-US" sz="2800" dirty="0" err="1">
                <a:cs typeface="Arial" charset="0"/>
              </a:rPr>
              <a:t>â’r</a:t>
            </a:r>
            <a:r>
              <a:rPr lang="en-US" altLang="en-US" sz="2800" dirty="0">
                <a:cs typeface="Arial" charset="0"/>
              </a:rPr>
              <a:t> </a:t>
            </a:r>
            <a:r>
              <a:rPr lang="en-US" altLang="en-US" sz="2800" dirty="0">
                <a:solidFill>
                  <a:srgbClr val="FF0000"/>
                </a:solidFill>
                <a:cs typeface="Arial" charset="0"/>
              </a:rPr>
              <a:t>Parch </a:t>
            </a:r>
            <a:r>
              <a:rPr lang="en-US" altLang="en-US" sz="2800" dirty="0" err="1">
                <a:solidFill>
                  <a:srgbClr val="FF0000"/>
                </a:solidFill>
                <a:cs typeface="Arial" charset="0"/>
              </a:rPr>
              <a:t>Pedr</a:t>
            </a:r>
            <a:r>
              <a:rPr lang="en-US" altLang="en-US" sz="2800" dirty="0">
                <a:solidFill>
                  <a:srgbClr val="FF0000"/>
                </a:solidFill>
                <a:cs typeface="Arial" charset="0"/>
              </a:rPr>
              <a:t> </a:t>
            </a:r>
            <a:r>
              <a:rPr lang="en-US" altLang="en-US" sz="2800" dirty="0" err="1">
                <a:solidFill>
                  <a:srgbClr val="FF0000"/>
                </a:solidFill>
                <a:cs typeface="Arial" charset="0"/>
              </a:rPr>
              <a:t>Puw</a:t>
            </a:r>
            <a:r>
              <a:rPr lang="en-US" altLang="en-US" sz="2800" dirty="0">
                <a:solidFill>
                  <a:srgbClr val="FF0000"/>
                </a:solidFill>
                <a:cs typeface="Arial" charset="0"/>
              </a:rPr>
              <a:t> </a:t>
            </a:r>
            <a:r>
              <a:rPr lang="en-US" altLang="en-US" sz="2800" dirty="0" err="1">
                <a:solidFill>
                  <a:srgbClr val="FF0000"/>
                </a:solidFill>
                <a:cs typeface="Arial" charset="0"/>
              </a:rPr>
              <a:t>neu</a:t>
            </a:r>
            <a:r>
              <a:rPr lang="en-US" altLang="en-US" sz="2800" dirty="0">
                <a:solidFill>
                  <a:srgbClr val="FF0000"/>
                </a:solidFill>
                <a:cs typeface="Arial" charset="0"/>
              </a:rPr>
              <a:t> </a:t>
            </a:r>
            <a:r>
              <a:rPr lang="en-US" altLang="en-US" sz="2800" dirty="0" err="1">
                <a:solidFill>
                  <a:srgbClr val="FF0000"/>
                </a:solidFill>
                <a:cs typeface="Arial" charset="0"/>
              </a:rPr>
              <a:t>Pwllyn</a:t>
            </a:r>
            <a:r>
              <a:rPr lang="en-US" altLang="en-US" sz="2800" dirty="0">
                <a:solidFill>
                  <a:srgbClr val="FF0000"/>
                </a:solidFill>
                <a:cs typeface="Arial" charset="0"/>
              </a:rPr>
              <a:t>.</a:t>
            </a:r>
          </a:p>
          <a:p>
            <a:pPr eaLnBrk="1" hangingPunct="1">
              <a:lnSpc>
                <a:spcPct val="80000"/>
              </a:lnSpc>
            </a:pPr>
            <a:r>
              <a:rPr lang="cy-GB" altLang="en-US" sz="2800" dirty="0"/>
              <a:t>Unrhyw gwestiynau sy’n </a:t>
            </a:r>
            <a:r>
              <a:rPr lang="cy-GB" altLang="en-US" sz="2800" dirty="0">
                <a:solidFill>
                  <a:srgbClr val="FF0000"/>
                </a:solidFill>
              </a:rPr>
              <a:t>hybu meddwl yn ddyfnach </a:t>
            </a:r>
            <a:r>
              <a:rPr lang="cy-GB" altLang="en-US" sz="2800" dirty="0"/>
              <a:t>mewn Addysg Grefyddol</a:t>
            </a:r>
          </a:p>
          <a:p>
            <a:pPr eaLnBrk="1" hangingPunct="1">
              <a:lnSpc>
                <a:spcPct val="80000"/>
              </a:lnSpc>
            </a:pPr>
            <a:r>
              <a:rPr lang="cy-GB" altLang="en-US" sz="2800" dirty="0"/>
              <a:t>Unrhyw weithgareddau ‘hwyliog’ eraill.</a:t>
            </a:r>
          </a:p>
        </p:txBody>
      </p:sp>
    </p:spTree>
    <p:extLst>
      <p:ext uri="{BB962C8B-B14F-4D97-AF65-F5344CB8AC3E}">
        <p14:creationId xmlns:p14="http://schemas.microsoft.com/office/powerpoint/2010/main" val="11864918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838200" indent="-838200" eaLnBrk="1" hangingPunct="1"/>
            <a:r>
              <a:rPr lang="cy-GB" altLang="en-US"/>
              <a:t>Ymweliad ag eglwys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y-GB" altLang="en-US" dirty="0"/>
              <a:t>Archwilio gyda Pwllyn rhai o'r </a:t>
            </a:r>
            <a:r>
              <a:rPr lang="cy-GB" altLang="en-US" dirty="0">
                <a:solidFill>
                  <a:srgbClr val="FF0000"/>
                </a:solidFill>
              </a:rPr>
              <a:t>nodweddion</a:t>
            </a:r>
            <a:r>
              <a:rPr lang="cy-GB" altLang="en-US" dirty="0"/>
              <a:t> a grybwyllir yn y llyfr - drws mawr crwm, y pulpud, y seddau, yr organ, y rhaffau cloch ac ati. </a:t>
            </a:r>
          </a:p>
          <a:p>
            <a:pPr eaLnBrk="1" hangingPunct="1">
              <a:lnSpc>
                <a:spcPct val="90000"/>
              </a:lnSpc>
            </a:pPr>
            <a:r>
              <a:rPr lang="cy-GB" altLang="en-US" dirty="0"/>
              <a:t>Gall </a:t>
            </a:r>
            <a:r>
              <a:rPr lang="cy-GB" altLang="en-US" dirty="0">
                <a:solidFill>
                  <a:srgbClr val="FF0000"/>
                </a:solidFill>
              </a:rPr>
              <a:t>Pwllyn</a:t>
            </a:r>
            <a:r>
              <a:rPr lang="cy-GB" altLang="en-US" dirty="0"/>
              <a:t> weithredu fel ysgogiad i archwilio nodweddion eraill a sut y maent yn cael eu defnyddio - </a:t>
            </a:r>
            <a:r>
              <a:rPr lang="cy-GB" altLang="en-US" dirty="0">
                <a:solidFill>
                  <a:srgbClr val="FF0000"/>
                </a:solidFill>
              </a:rPr>
              <a:t>'Beth ych chi’n meddwl y byddai Pwllyn hoffi cael gwybod am</a:t>
            </a:r>
            <a:r>
              <a:rPr lang="cy-GB" altLang="en-US" dirty="0"/>
              <a:t>...? 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080769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y-GB" altLang="en-US"/>
              <a:t>Gweithgareddau chwarae rôl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y-GB" altLang="en-US" dirty="0"/>
              <a:t>Plant yn </a:t>
            </a:r>
            <a:r>
              <a:rPr lang="cy-GB" altLang="en-US" dirty="0">
                <a:solidFill>
                  <a:srgbClr val="FF0000"/>
                </a:solidFill>
              </a:rPr>
              <a:t>chwarae rôl gwasanaethau </a:t>
            </a:r>
            <a:r>
              <a:rPr lang="cy-GB" altLang="en-US" dirty="0"/>
              <a:t>gan gynnwys dewis rhifau emynau, canu’r organ a chanu emynau. </a:t>
            </a:r>
          </a:p>
          <a:p>
            <a:pPr eaLnBrk="1" hangingPunct="1">
              <a:lnSpc>
                <a:spcPct val="90000"/>
              </a:lnSpc>
            </a:pPr>
            <a:r>
              <a:rPr lang="cy-GB" altLang="en-US" dirty="0">
                <a:solidFill>
                  <a:srgbClr val="FF0000"/>
                </a:solidFill>
              </a:rPr>
              <a:t>Gwneud croesau a ffenestri lliw </a:t>
            </a:r>
            <a:r>
              <a:rPr lang="cy-GB" altLang="en-US" dirty="0"/>
              <a:t>i ychwanegu at eu heglwys. </a:t>
            </a:r>
          </a:p>
          <a:p>
            <a:pPr eaLnBrk="1" hangingPunct="1">
              <a:lnSpc>
                <a:spcPct val="90000"/>
              </a:lnSpc>
            </a:pPr>
            <a:r>
              <a:rPr lang="cy-GB" altLang="en-US" dirty="0"/>
              <a:t>Cynnwys y </a:t>
            </a:r>
            <a:r>
              <a:rPr lang="cy-GB" altLang="en-US" dirty="0">
                <a:solidFill>
                  <a:srgbClr val="FF0000"/>
                </a:solidFill>
              </a:rPr>
              <a:t>Parchedig Pedr Puw a Pwllyn y gath </a:t>
            </a:r>
            <a:r>
              <a:rPr lang="cy-GB" altLang="en-US" dirty="0"/>
              <a:t>yn eu heglwys gan ychwanegu at eu chwarae dychmygus (doliau, teganau meddal, llyfrau mawr) </a:t>
            </a:r>
          </a:p>
        </p:txBody>
      </p:sp>
    </p:spTree>
    <p:extLst>
      <p:ext uri="{BB962C8B-B14F-4D97-AF65-F5344CB8AC3E}">
        <p14:creationId xmlns:p14="http://schemas.microsoft.com/office/powerpoint/2010/main" val="12992508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Gweithgareddau  - Pwllyn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1366" y="1600200"/>
            <a:ext cx="6710082" cy="4525963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cy-GB" altLang="en-US" dirty="0">
                <a:solidFill>
                  <a:srgbClr val="FF0000"/>
                </a:solidFill>
              </a:rPr>
              <a:t>Pwllyn i fynd adref </a:t>
            </a:r>
            <a:r>
              <a:rPr lang="cy-GB" altLang="en-US" dirty="0"/>
              <a:t>gyda’r disgyblion ar y penwythnosau. Gall hi wedyn dod yn ôl i'r ysgol a dweud wrth y lleill am ei </a:t>
            </a:r>
            <a:r>
              <a:rPr lang="cy-GB" altLang="en-US" dirty="0">
                <a:solidFill>
                  <a:srgbClr val="FF0000"/>
                </a:solidFill>
              </a:rPr>
              <a:t>anturiaethau</a:t>
            </a:r>
            <a:r>
              <a:rPr lang="cy-GB" altLang="en-US" dirty="0"/>
              <a:t>. Ymweliadau eglwys? Penwythnos? Ffotograffau?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dirty="0"/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cy-GB" altLang="en-US" dirty="0"/>
              <a:t>Pwllyn </a:t>
            </a:r>
            <a:r>
              <a:rPr lang="cy-GB" altLang="en-US" dirty="0">
                <a:solidFill>
                  <a:srgbClr val="FF0000"/>
                </a:solidFill>
              </a:rPr>
              <a:t>'anifail anwes </a:t>
            </a:r>
            <a:r>
              <a:rPr lang="cy-GB" altLang="en-US" dirty="0"/>
              <a:t>y dosbarth' y - disgyblion i fod yn gyfrifol am roi bwyd a dŵr iddi; basged gath, gofleidio, </a:t>
            </a:r>
            <a:r>
              <a:rPr lang="cy-GB" altLang="en-US" dirty="0">
                <a:solidFill>
                  <a:srgbClr val="FF0000"/>
                </a:solidFill>
              </a:rPr>
              <a:t>Pwllyn yn cysuro’r </a:t>
            </a:r>
            <a:r>
              <a:rPr lang="cy-GB" altLang="en-US" dirty="0"/>
              <a:t>plant. </a:t>
            </a:r>
            <a:endParaRPr lang="en-GB" altLang="en-US" dirty="0"/>
          </a:p>
        </p:txBody>
      </p:sp>
      <p:pic>
        <p:nvPicPr>
          <p:cNvPr id="4" name="Picture 3" descr="P1040230">
            <a:extLst>
              <a:ext uri="{FF2B5EF4-FFF2-40B4-BE49-F238E27FC236}">
                <a16:creationId xmlns:a16="http://schemas.microsoft.com/office/drawing/2014/main" id="{B3EFDD24-6B39-3D4B-B5A6-1A4695EF6EA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624" r="55649"/>
          <a:stretch/>
        </p:blipFill>
        <p:spPr>
          <a:xfrm>
            <a:off x="6763872" y="2568795"/>
            <a:ext cx="2182982" cy="236832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328222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/>
              <a:t>Gweithgareddau  - y Parch Pedr Puw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95835" y="1640541"/>
            <a:ext cx="5593976" cy="4525963"/>
          </a:xfrm>
        </p:spPr>
        <p:txBody>
          <a:bodyPr/>
          <a:lstStyle/>
          <a:p>
            <a:pPr eaLnBrk="1" hangingPunct="1"/>
            <a:r>
              <a:rPr lang="cy-GB" altLang="en-US" dirty="0"/>
              <a:t>Gwisgo y Parch Pedr Puw yn ei urddwisgoedd.</a:t>
            </a:r>
          </a:p>
          <a:p>
            <a:pPr eaLnBrk="1" hangingPunct="1"/>
            <a:r>
              <a:rPr lang="cy-GB" altLang="en-US" dirty="0"/>
              <a:t>Ymweliad gan y ficer lleol.</a:t>
            </a:r>
          </a:p>
          <a:p>
            <a:pPr eaLnBrk="1" hangingPunct="1"/>
            <a:r>
              <a:rPr lang="cy-GB" altLang="en-US" dirty="0"/>
              <a:t>Y Gadair Goch - un disgybl i fod yn Pedr ac ateb cwestiynau y disgyblion eraill. </a:t>
            </a:r>
          </a:p>
          <a:p>
            <a:pPr eaLnBrk="1" hangingPunct="1"/>
            <a:endParaRPr lang="en-GB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CD8F818-6E03-0F44-8860-532E09040CD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353" t="38201" r="25294" b="23888"/>
          <a:stretch/>
        </p:blipFill>
        <p:spPr>
          <a:xfrm>
            <a:off x="6091931" y="2285999"/>
            <a:ext cx="2258694" cy="3751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1010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y-GB" altLang="en-US"/>
              <a:t>Gweithgareddau hwyliog eraill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y-GB" altLang="en-US" dirty="0">
                <a:solidFill>
                  <a:srgbClr val="FF0000"/>
                </a:solidFill>
              </a:rPr>
              <a:t>gwneud: </a:t>
            </a:r>
            <a:r>
              <a:rPr lang="cy-GB" altLang="en-US" dirty="0"/>
              <a:t>bisgedi ffenestr liw; model o eglwys ynghyd â’r holl gelfi wedi’u gwneud o ddefnyddiau sothach (maint t</a:t>
            </a:r>
            <a:r>
              <a:rPr lang="en-US" altLang="en-US" dirty="0" err="1">
                <a:cs typeface="Arial" charset="0"/>
              </a:rPr>
              <a:t>ŷ</a:t>
            </a:r>
            <a:r>
              <a:rPr lang="en-US" altLang="en-US" dirty="0">
                <a:cs typeface="Arial" charset="0"/>
              </a:rPr>
              <a:t> </a:t>
            </a:r>
            <a:r>
              <a:rPr lang="en-US" altLang="en-US" dirty="0" err="1">
                <a:cs typeface="Arial" charset="0"/>
              </a:rPr>
              <a:t>dol</a:t>
            </a:r>
            <a:r>
              <a:rPr lang="cy-GB" altLang="en-US" dirty="0"/>
              <a:t>); gwneud croesau a gweithio allan sut i wneud iddynt sefyll (datrys problemau!)</a:t>
            </a:r>
          </a:p>
          <a:p>
            <a:pPr marL="0" indent="0" eaLnBrk="1" hangingPunct="1">
              <a:buNone/>
            </a:pPr>
            <a:endParaRPr lang="cy-GB" altLang="en-US" dirty="0"/>
          </a:p>
          <a:p>
            <a:pPr eaLnBrk="1" hangingPunct="1"/>
            <a:r>
              <a:rPr lang="cy-GB" altLang="en-US" dirty="0">
                <a:solidFill>
                  <a:srgbClr val="FF0000"/>
                </a:solidFill>
              </a:rPr>
              <a:t>creu</a:t>
            </a:r>
            <a:r>
              <a:rPr lang="cy-GB" altLang="en-US" dirty="0"/>
              <a:t> llyfr dosbarth o’r plant yn yr eglwys leol ac adeiladu eglwysi yn y man adeiladu, ac ati. </a:t>
            </a:r>
          </a:p>
        </p:txBody>
      </p:sp>
    </p:spTree>
    <p:extLst>
      <p:ext uri="{BB962C8B-B14F-4D97-AF65-F5344CB8AC3E}">
        <p14:creationId xmlns:p14="http://schemas.microsoft.com/office/powerpoint/2010/main" val="5398147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err="1"/>
              <a:t>Pwllyn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Ymweld</a:t>
            </a:r>
            <a:r>
              <a:rPr lang="en-GB" b="1" dirty="0"/>
              <a:t> </a:t>
            </a:r>
            <a:br>
              <a:rPr lang="en-GB" b="1" dirty="0"/>
            </a:br>
            <a:r>
              <a:rPr lang="en-GB" b="1" dirty="0"/>
              <a:t>ag </a:t>
            </a:r>
            <a:r>
              <a:rPr lang="en-GB" b="1" dirty="0" err="1"/>
              <a:t>Eglwys</a:t>
            </a:r>
            <a:r>
              <a:rPr lang="en-GB" b="1" dirty="0"/>
              <a:t>  </a:t>
            </a:r>
            <a:r>
              <a:rPr lang="en-GB" b="1" dirty="0" err="1"/>
              <a:t>Llansteffan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https://www.youtube.com/watch?v=kTzd6aI4cVE&amp;feature=youtu.be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07606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Gwefannau</a:t>
            </a:r>
            <a:r>
              <a:rPr lang="en-GB" dirty="0"/>
              <a:t> </a:t>
            </a:r>
            <a:r>
              <a:rPr lang="en-GB" dirty="0" err="1"/>
              <a:t>Defnyddiol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hlinkClick r:id="rId2"/>
              </a:rPr>
              <a:t>https://www.youtube.com/watch?v=kTzd6aI4cVE&amp;feature=youtu.be</a:t>
            </a:r>
            <a:r>
              <a:rPr lang="en-GB" dirty="0"/>
              <a:t> (</a:t>
            </a:r>
            <a:r>
              <a:rPr lang="en-GB" dirty="0" err="1"/>
              <a:t>Pwllyn-Eglwys</a:t>
            </a:r>
            <a:r>
              <a:rPr lang="en-GB" dirty="0"/>
              <a:t> </a:t>
            </a:r>
            <a:r>
              <a:rPr lang="en-GB" dirty="0" err="1"/>
              <a:t>Llansteffan</a:t>
            </a:r>
            <a:r>
              <a:rPr lang="en-GB" dirty="0"/>
              <a:t>)</a:t>
            </a:r>
          </a:p>
          <a:p>
            <a:r>
              <a:rPr lang="en-GB" dirty="0" err="1"/>
              <a:t>Enghreifftiau</a:t>
            </a:r>
            <a:r>
              <a:rPr lang="en-GB" dirty="0"/>
              <a:t> o </a:t>
            </a:r>
            <a:r>
              <a:rPr lang="en-GB" dirty="0" err="1"/>
              <a:t>gwestiynau</a:t>
            </a:r>
            <a:r>
              <a:rPr lang="en-GB" dirty="0"/>
              <a:t> DSY: </a:t>
            </a:r>
            <a:r>
              <a:rPr lang="cy-GB" dirty="0">
                <a:hlinkClick r:id="rId3"/>
              </a:rPr>
              <a:t>http://webarchive.nationalarchives.gov.uk/20090608182316/http://standards.dfes.gov.uk/schemes2/religion/?view=get</a:t>
            </a:r>
            <a:r>
              <a:rPr lang="cy-GB" dirty="0"/>
              <a:t> </a:t>
            </a:r>
          </a:p>
          <a:p>
            <a:r>
              <a:rPr lang="cy-GB" dirty="0"/>
              <a:t>Ymweld ag eglwys: </a:t>
            </a:r>
            <a:r>
              <a:rPr lang="en-GB" dirty="0">
                <a:hlinkClick r:id="rId4"/>
              </a:rPr>
              <a:t>http://request.org.uk/restart/2015/01/12/tour-of-a-church/</a:t>
            </a:r>
            <a:endParaRPr lang="en-GB" dirty="0"/>
          </a:p>
          <a:p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Offeiriad</a:t>
            </a:r>
            <a:r>
              <a:rPr lang="en-GB" dirty="0"/>
              <a:t>: </a:t>
            </a:r>
            <a:r>
              <a:rPr lang="en-GB" dirty="0">
                <a:hlinkClick r:id="rId5"/>
              </a:rPr>
              <a:t>http://www.reonline.org.uk/good-learning-in-re/</a:t>
            </a:r>
            <a:endParaRPr lang="en-GB" dirty="0"/>
          </a:p>
          <a:p>
            <a:r>
              <a:rPr lang="en-GB" dirty="0" err="1"/>
              <a:t>Gwefan</a:t>
            </a:r>
            <a:r>
              <a:rPr lang="en-GB" dirty="0"/>
              <a:t> Gill Vaisey (</a:t>
            </a:r>
            <a:r>
              <a:rPr lang="en-GB" dirty="0" err="1"/>
              <a:t>Pwllyn</a:t>
            </a:r>
            <a:r>
              <a:rPr lang="en-GB" dirty="0"/>
              <a:t> ac </a:t>
            </a:r>
            <a:r>
              <a:rPr lang="en-GB" dirty="0" err="1"/>
              <a:t>ati</a:t>
            </a:r>
            <a:r>
              <a:rPr lang="en-GB" dirty="0"/>
              <a:t>): </a:t>
            </a:r>
            <a:r>
              <a:rPr lang="en-GB" altLang="en-US" dirty="0">
                <a:hlinkClick r:id="rId6"/>
              </a:rPr>
              <a:t>http://www.booksatpress.co.uk/</a:t>
            </a:r>
            <a:endParaRPr lang="en-GB" dirty="0"/>
          </a:p>
          <a:p>
            <a:endParaRPr lang="en-GB" dirty="0"/>
          </a:p>
          <a:p>
            <a:endParaRPr lang="cy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586546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Cyfeiriadau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err="1"/>
              <a:t>LlCC</a:t>
            </a:r>
            <a:r>
              <a:rPr lang="en-GB" dirty="0"/>
              <a:t> (2011)</a:t>
            </a:r>
            <a:r>
              <a:rPr lang="cy-GB" i="1" dirty="0"/>
              <a:t> Fframwaith enghreifftiol cenedlaethol ar gyfer cyflwyno addysg grefyddol i ddysgwyr 3 i 19 oed yng Nghymru. </a:t>
            </a:r>
            <a:r>
              <a:rPr lang="cy-GB" dirty="0"/>
              <a:t>Caerdydd: </a:t>
            </a:r>
            <a:r>
              <a:rPr lang="en-GB" dirty="0" err="1"/>
              <a:t>Llywodraeth</a:t>
            </a:r>
            <a:r>
              <a:rPr lang="en-GB" dirty="0"/>
              <a:t> </a:t>
            </a:r>
            <a:r>
              <a:rPr lang="en-GB" dirty="0" err="1"/>
              <a:t>Cynulliad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.</a:t>
            </a:r>
            <a:r>
              <a:rPr lang="en-GB" dirty="0">
                <a:hlinkClick r:id="rId2"/>
              </a:rPr>
              <a:t> http://learning.wales.gov.uk/resources/browse-all/national-exemplar-framework-re/?skip=1&amp;lang=cy</a:t>
            </a:r>
            <a:endParaRPr lang="en-GB" dirty="0"/>
          </a:p>
          <a:p>
            <a:r>
              <a:rPr lang="en-GB" dirty="0"/>
              <a:t>Ofsted (2010)</a:t>
            </a:r>
            <a:r>
              <a:rPr lang="en-GB" i="1" dirty="0"/>
              <a:t>Transforming religious education</a:t>
            </a:r>
            <a:r>
              <a:rPr lang="en-GB" dirty="0"/>
              <a:t>. London: Ofsted.</a:t>
            </a:r>
          </a:p>
          <a:p>
            <a:r>
              <a:rPr lang="en-GB" dirty="0" err="1"/>
              <a:t>Erricker,C</a:t>
            </a:r>
            <a:r>
              <a:rPr lang="en-GB" dirty="0"/>
              <a:t>., Lowndes, J., and </a:t>
            </a:r>
            <a:r>
              <a:rPr lang="en-GB" dirty="0" err="1"/>
              <a:t>Bellchambers</a:t>
            </a:r>
            <a:r>
              <a:rPr lang="en-GB" dirty="0"/>
              <a:t>, E</a:t>
            </a:r>
            <a:r>
              <a:rPr lang="en-GB" i="1" dirty="0"/>
              <a:t>. </a:t>
            </a:r>
            <a:r>
              <a:rPr lang="en-GB" dirty="0"/>
              <a:t>(2012) </a:t>
            </a:r>
            <a:r>
              <a:rPr lang="en-GB" i="1" dirty="0"/>
              <a:t>Primary Religious Education A New Approach: Conceptual Enquiry in Primary RE. </a:t>
            </a:r>
            <a:r>
              <a:rPr lang="en-GB" dirty="0"/>
              <a:t>London: Taylor &amp; Francis.</a:t>
            </a:r>
            <a:endParaRPr lang="en-US" dirty="0"/>
          </a:p>
          <a:p>
            <a:r>
              <a:rPr lang="en-US" dirty="0" err="1"/>
              <a:t>Estyn</a:t>
            </a:r>
            <a:r>
              <a:rPr lang="en-US" dirty="0"/>
              <a:t> (2001) </a:t>
            </a:r>
            <a:r>
              <a:rPr lang="en-US" dirty="0" err="1"/>
              <a:t>Anelu</a:t>
            </a:r>
            <a:r>
              <a:rPr lang="en-US" dirty="0"/>
              <a:t> at </a:t>
            </a:r>
            <a:r>
              <a:rPr lang="en-US" dirty="0" err="1"/>
              <a:t>Ragoriaeth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Addysg</a:t>
            </a:r>
            <a:r>
              <a:rPr lang="en-US" dirty="0"/>
              <a:t> </a:t>
            </a:r>
            <a:r>
              <a:rPr lang="en-US" dirty="0" err="1"/>
              <a:t>Grefyddol</a:t>
            </a:r>
            <a:r>
              <a:rPr lang="en-US" dirty="0"/>
              <a:t>. </a:t>
            </a:r>
            <a:r>
              <a:rPr lang="en-US" dirty="0" err="1"/>
              <a:t>Caerdydd</a:t>
            </a:r>
            <a:r>
              <a:rPr lang="en-US" dirty="0"/>
              <a:t>: </a:t>
            </a:r>
            <a:r>
              <a:rPr lang="en-US" dirty="0" err="1"/>
              <a:t>Estyn</a:t>
            </a:r>
            <a:r>
              <a:rPr lang="en-US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511780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918" y="509445"/>
            <a:ext cx="8659905" cy="1386590"/>
          </a:xfrm>
        </p:spPr>
        <p:txBody>
          <a:bodyPr>
            <a:noAutofit/>
          </a:bodyPr>
          <a:lstStyle/>
          <a:p>
            <a:pPr algn="ctr"/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‘</a:t>
            </a:r>
            <a:r>
              <a:rPr lang="en-GB" b="1" dirty="0" err="1"/>
              <a:t>dysgu</a:t>
            </a:r>
            <a:r>
              <a:rPr lang="en-GB" b="1" dirty="0"/>
              <a:t> </a:t>
            </a:r>
            <a:r>
              <a:rPr lang="en-GB" b="1" dirty="0" err="1"/>
              <a:t>gweithredol</a:t>
            </a:r>
            <a:r>
              <a:rPr lang="en-GB" dirty="0"/>
              <a:t>’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dyniaethau</a:t>
            </a:r>
            <a:r>
              <a:rPr lang="en-GB" dirty="0"/>
              <a:t>?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76810" y="2575528"/>
            <a:ext cx="757797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85763" indent="-385763">
              <a:buAutoNum type="arabicPeriod"/>
            </a:pPr>
            <a:r>
              <a:rPr lang="en-GB" sz="3200" dirty="0"/>
              <a:t>Beth </a:t>
            </a:r>
            <a:r>
              <a:rPr lang="en-GB" sz="3200" dirty="0" err="1"/>
              <a:t>yw</a:t>
            </a:r>
            <a:r>
              <a:rPr lang="en-GB" sz="3200" dirty="0"/>
              <a:t> </a:t>
            </a:r>
            <a:r>
              <a:rPr lang="en-GB" sz="3200" dirty="0" err="1"/>
              <a:t>dysgu</a:t>
            </a:r>
            <a:r>
              <a:rPr lang="en-GB" sz="3200" dirty="0"/>
              <a:t> </a:t>
            </a:r>
            <a:r>
              <a:rPr lang="en-GB" sz="3200" dirty="0" err="1"/>
              <a:t>gweithredol</a:t>
            </a:r>
            <a:r>
              <a:rPr lang="en-GB" sz="3200" dirty="0"/>
              <a:t>?</a:t>
            </a:r>
          </a:p>
          <a:p>
            <a:endParaRPr lang="en-GB" sz="3200" dirty="0"/>
          </a:p>
          <a:p>
            <a:r>
              <a:rPr lang="en-GB" sz="3200" dirty="0"/>
              <a:t>2. Pam </a:t>
            </a:r>
            <a:r>
              <a:rPr lang="en-GB" sz="3200" dirty="0" err="1"/>
              <a:t>defnyddio</a:t>
            </a:r>
            <a:r>
              <a:rPr lang="en-GB" sz="3200" dirty="0"/>
              <a:t> </a:t>
            </a:r>
            <a:r>
              <a:rPr lang="en-GB" sz="3200" dirty="0" err="1"/>
              <a:t>dysgu</a:t>
            </a:r>
            <a:r>
              <a:rPr lang="en-GB" sz="3200" dirty="0"/>
              <a:t> </a:t>
            </a:r>
            <a:r>
              <a:rPr lang="en-GB" sz="3200" dirty="0" err="1"/>
              <a:t>gweithredol</a:t>
            </a:r>
            <a:r>
              <a:rPr lang="en-GB" sz="3200" dirty="0"/>
              <a:t>?</a:t>
            </a:r>
          </a:p>
          <a:p>
            <a:r>
              <a:rPr lang="en-GB" sz="3200" dirty="0"/>
              <a:t> </a:t>
            </a:r>
          </a:p>
          <a:p>
            <a:r>
              <a:rPr lang="en-GB" sz="3200" dirty="0"/>
              <a:t>3. A </a:t>
            </a:r>
            <a:r>
              <a:rPr lang="en-GB" sz="3200" dirty="0" err="1"/>
              <a:t>ydych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gallu</a:t>
            </a:r>
            <a:r>
              <a:rPr lang="en-GB" sz="3200" dirty="0"/>
              <a:t> </a:t>
            </a:r>
            <a:r>
              <a:rPr lang="en-GB" sz="3200" dirty="0" err="1"/>
              <a:t>rhestru</a:t>
            </a:r>
            <a:r>
              <a:rPr lang="en-GB" sz="3200" dirty="0"/>
              <a:t> </a:t>
            </a:r>
            <a:r>
              <a:rPr lang="en-GB" sz="3200" dirty="0" err="1"/>
              <a:t>rhai</a:t>
            </a:r>
            <a:r>
              <a:rPr lang="en-GB" sz="3200" dirty="0"/>
              <a:t> </a:t>
            </a:r>
            <a:r>
              <a:rPr lang="en-GB" sz="3200" dirty="0" err="1"/>
              <a:t>modelau</a:t>
            </a:r>
            <a:r>
              <a:rPr lang="en-GB" sz="3200" dirty="0"/>
              <a:t>/</a:t>
            </a:r>
            <a:r>
              <a:rPr lang="en-GB" sz="3200" dirty="0" err="1"/>
              <a:t>strategaethau</a:t>
            </a:r>
            <a:r>
              <a:rPr lang="en-GB" sz="3200" dirty="0"/>
              <a:t> ‘</a:t>
            </a:r>
            <a:r>
              <a:rPr lang="en-GB" sz="3200" dirty="0" err="1"/>
              <a:t>dysgu</a:t>
            </a:r>
            <a:r>
              <a:rPr lang="en-GB" sz="3200" dirty="0"/>
              <a:t> </a:t>
            </a:r>
            <a:r>
              <a:rPr lang="en-GB" sz="3200" dirty="0" err="1"/>
              <a:t>gweithredol</a:t>
            </a:r>
            <a:r>
              <a:rPr lang="en-GB" sz="3200" dirty="0"/>
              <a:t>’?’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8551" y="4057609"/>
            <a:ext cx="2199272" cy="27368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602797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0587" y="373254"/>
            <a:ext cx="7705725" cy="969771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b="1" dirty="0" err="1"/>
              <a:t>dysgu</a:t>
            </a:r>
            <a:r>
              <a:rPr lang="en-GB" b="1" dirty="0"/>
              <a:t> </a:t>
            </a:r>
            <a:r>
              <a:rPr lang="en-GB" b="1" dirty="0" err="1"/>
              <a:t>gweithredol</a:t>
            </a:r>
            <a:r>
              <a:rPr lang="en-GB" b="1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5714" y="1343025"/>
            <a:ext cx="6172200" cy="3670698"/>
          </a:xfrm>
        </p:spPr>
        <p:txBody>
          <a:bodyPr>
            <a:noAutofit/>
          </a:bodyPr>
          <a:lstStyle/>
          <a:p>
            <a:r>
              <a:rPr lang="en-GB" sz="2400" dirty="0" err="1"/>
              <a:t>Chwarae</a:t>
            </a:r>
            <a:r>
              <a:rPr lang="en-GB" sz="2400" dirty="0"/>
              <a:t> </a:t>
            </a:r>
            <a:r>
              <a:rPr lang="en-GB" sz="2400" dirty="0" err="1"/>
              <a:t>rol</a:t>
            </a:r>
            <a:endParaRPr lang="en-GB" sz="2400" dirty="0"/>
          </a:p>
          <a:p>
            <a:r>
              <a:rPr lang="en-GB" sz="2400" dirty="0"/>
              <a:t>Gem y </a:t>
            </a:r>
            <a:r>
              <a:rPr lang="en-GB" sz="2400" dirty="0" err="1"/>
              <a:t>gadair</a:t>
            </a:r>
            <a:r>
              <a:rPr lang="en-GB" sz="2400" dirty="0"/>
              <a:t> </a:t>
            </a:r>
            <a:r>
              <a:rPr lang="en-GB" sz="2400" dirty="0" err="1"/>
              <a:t>goch</a:t>
            </a:r>
            <a:endParaRPr lang="en-GB" sz="2400" dirty="0"/>
          </a:p>
          <a:p>
            <a:r>
              <a:rPr lang="en-GB" sz="2400" dirty="0" err="1"/>
              <a:t>Fframiau</a:t>
            </a:r>
            <a:r>
              <a:rPr lang="en-GB" sz="2400" dirty="0"/>
              <a:t> </a:t>
            </a:r>
            <a:r>
              <a:rPr lang="en-GB" sz="2400" dirty="0" err="1"/>
              <a:t>rhewi</a:t>
            </a:r>
            <a:r>
              <a:rPr lang="en-GB" sz="2400" dirty="0"/>
              <a:t> (Freeze frames)</a:t>
            </a:r>
          </a:p>
          <a:p>
            <a:r>
              <a:rPr lang="en-GB" sz="2400" dirty="0" err="1"/>
              <a:t>Safle</a:t>
            </a:r>
            <a:r>
              <a:rPr lang="en-GB" sz="2400" dirty="0"/>
              <a:t> </a:t>
            </a:r>
            <a:r>
              <a:rPr lang="en-GB" sz="2400" dirty="0" err="1"/>
              <a:t>Marchnad</a:t>
            </a:r>
            <a:r>
              <a:rPr lang="en-GB" sz="2400" dirty="0"/>
              <a:t> (Market Place)</a:t>
            </a:r>
          </a:p>
          <a:p>
            <a:r>
              <a:rPr lang="en-GB" sz="2400" dirty="0" err="1"/>
              <a:t>Balwn</a:t>
            </a:r>
            <a:r>
              <a:rPr lang="en-GB" sz="2400" dirty="0"/>
              <a:t> </a:t>
            </a:r>
            <a:r>
              <a:rPr lang="en-GB" sz="2400" dirty="0" err="1"/>
              <a:t>boeth</a:t>
            </a:r>
            <a:r>
              <a:rPr lang="en-GB" sz="2400" dirty="0"/>
              <a:t> (Hot air balloon)</a:t>
            </a:r>
          </a:p>
          <a:p>
            <a:r>
              <a:rPr lang="en-GB" sz="2400" dirty="0" err="1"/>
              <a:t>Llinell</a:t>
            </a:r>
            <a:r>
              <a:rPr lang="en-GB" sz="2400" dirty="0"/>
              <a:t> </a:t>
            </a:r>
            <a:r>
              <a:rPr lang="en-GB" sz="2400" dirty="0" err="1"/>
              <a:t>amser</a:t>
            </a:r>
            <a:r>
              <a:rPr lang="en-GB" sz="2400" dirty="0"/>
              <a:t> (Time line) </a:t>
            </a:r>
          </a:p>
          <a:p>
            <a:r>
              <a:rPr lang="en-GB" sz="2400" dirty="0" err="1"/>
              <a:t>Lein</a:t>
            </a:r>
            <a:r>
              <a:rPr lang="en-GB" sz="2400" dirty="0"/>
              <a:t> </a:t>
            </a:r>
            <a:r>
              <a:rPr lang="en-GB" sz="2400" dirty="0" err="1"/>
              <a:t>ddillad</a:t>
            </a:r>
            <a:r>
              <a:rPr lang="en-GB" sz="2400" dirty="0"/>
              <a:t> (Washing line)</a:t>
            </a:r>
          </a:p>
          <a:p>
            <a:r>
              <a:rPr lang="en-GB" sz="2400" dirty="0" err="1"/>
              <a:t>Ysgogiadau</a:t>
            </a:r>
            <a:r>
              <a:rPr lang="en-GB" sz="2400" dirty="0"/>
              <a:t> (Stimulations)</a:t>
            </a:r>
          </a:p>
          <a:p>
            <a:r>
              <a:rPr lang="en-GB" sz="2400" dirty="0" err="1"/>
              <a:t>Archaeoleg</a:t>
            </a:r>
            <a:r>
              <a:rPr lang="en-GB" sz="2400" dirty="0"/>
              <a:t> a </a:t>
            </a:r>
            <a:r>
              <a:rPr lang="en-GB" sz="2400" dirty="0" err="1"/>
              <a:t>dirgelion</a:t>
            </a:r>
            <a:r>
              <a:rPr lang="en-GB" sz="2400" dirty="0"/>
              <a:t> </a:t>
            </a:r>
          </a:p>
          <a:p>
            <a:pPr marL="0" indent="0">
              <a:buNone/>
            </a:pPr>
            <a:r>
              <a:rPr lang="en-GB" sz="2400" dirty="0"/>
              <a:t>    (Archaeology and mysteries)</a:t>
            </a:r>
          </a:p>
          <a:p>
            <a:r>
              <a:rPr lang="en-GB" sz="2400" dirty="0" err="1"/>
              <a:t>Defnyddio</a:t>
            </a:r>
            <a:r>
              <a:rPr lang="en-GB" sz="2400" dirty="0"/>
              <a:t> </a:t>
            </a:r>
            <a:r>
              <a:rPr lang="en-GB" sz="2400" dirty="0" err="1"/>
              <a:t>gwrthrychau</a:t>
            </a:r>
            <a:r>
              <a:rPr lang="en-GB" sz="2400" dirty="0"/>
              <a:t> ac </a:t>
            </a:r>
            <a:r>
              <a:rPr lang="en-GB" sz="2400" dirty="0" err="1"/>
              <a:t>arteffactau</a:t>
            </a:r>
            <a:r>
              <a:rPr lang="en-GB" sz="2400" dirty="0"/>
              <a:t> </a:t>
            </a:r>
          </a:p>
          <a:p>
            <a:pPr marL="0" indent="0">
              <a:buNone/>
            </a:pPr>
            <a:r>
              <a:rPr lang="en-GB" sz="2400" dirty="0"/>
              <a:t>     (Using objects and artefacts)</a:t>
            </a:r>
          </a:p>
        </p:txBody>
      </p:sp>
    </p:spTree>
    <p:extLst>
      <p:ext uri="{BB962C8B-B14F-4D97-AF65-F5344CB8AC3E}">
        <p14:creationId xmlns:p14="http://schemas.microsoft.com/office/powerpoint/2010/main" val="22229219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4869" y="285595"/>
            <a:ext cx="7757802" cy="969771"/>
          </a:xfrm>
        </p:spPr>
        <p:txBody>
          <a:bodyPr>
            <a:normAutofit/>
          </a:bodyPr>
          <a:lstStyle/>
          <a:p>
            <a:r>
              <a:rPr lang="en-GB" dirty="0"/>
              <a:t>YMWYBYDDIAETH GRONOLEGOL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07919" y="5902577"/>
            <a:ext cx="8172450" cy="81086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https://www.youtube.com/watch?v=UciWOLEC3v0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https://www.youtube.com/watch?v=XkLge8o4dEc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34" t="14330" r="28092" b="20933"/>
          <a:stretch/>
        </p:blipFill>
        <p:spPr>
          <a:xfrm>
            <a:off x="834869" y="1255366"/>
            <a:ext cx="7097246" cy="4668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527798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374D4-5ED3-6543-AA80-F8239EAF8D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536" y="242481"/>
            <a:ext cx="6457950" cy="969771"/>
          </a:xfrm>
        </p:spPr>
        <p:txBody>
          <a:bodyPr/>
          <a:lstStyle/>
          <a:p>
            <a:r>
              <a:rPr lang="en-US" dirty="0"/>
              <a:t>TARDIS…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095A05-4DCA-CA4F-A054-45422CF274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677431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6D25A-1FD9-7241-8372-A6CB5F0CD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33650" y="116723"/>
            <a:ext cx="6457950" cy="969771"/>
          </a:xfrm>
        </p:spPr>
        <p:txBody>
          <a:bodyPr/>
          <a:lstStyle/>
          <a:p>
            <a:pPr algn="l"/>
            <a:r>
              <a:rPr lang="en-US" dirty="0"/>
              <a:t>CHWARAE ROL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DC38AD-0A07-0B46-8614-B1A3BD81F0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245911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65683-D968-7E4D-8110-1DEFB680B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940" y="218139"/>
            <a:ext cx="8525435" cy="969771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Y GADAIR GOCH A’R CYFIEITHYDD*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841806-39B3-404B-9CC6-494FB72230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13524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BA487-9EF0-9B48-86A3-6A06383887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6000" dirty="0"/>
              <a:t>LLINELL AMSER DYNOL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5371663-996E-3341-98B5-EB4E093C0E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6955" y="1807054"/>
            <a:ext cx="4693299" cy="3020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31643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47CD4-A9EE-A543-872B-DCA027281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6450" y="142974"/>
            <a:ext cx="6457950" cy="969771"/>
          </a:xfrm>
        </p:spPr>
        <p:txBody>
          <a:bodyPr>
            <a:noAutofit/>
          </a:bodyPr>
          <a:lstStyle/>
          <a:p>
            <a:pPr algn="l"/>
            <a:r>
              <a:rPr lang="en-US" sz="6000" dirty="0"/>
              <a:t>FFRAMIAU RHEWI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6CB602-AD81-6D46-AF93-D5B3DC9FF8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11" t="12871" r="8755" b="7643"/>
          <a:stretch/>
        </p:blipFill>
        <p:spPr>
          <a:xfrm>
            <a:off x="927847" y="1112745"/>
            <a:ext cx="7274859" cy="5146838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4716670-3E42-D74B-901D-FB8E839E6135}"/>
              </a:ext>
            </a:extLst>
          </p:cNvPr>
          <p:cNvSpPr/>
          <p:nvPr/>
        </p:nvSpPr>
        <p:spPr>
          <a:xfrm>
            <a:off x="578783" y="6131652"/>
            <a:ext cx="832485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350" dirty="0">
                <a:hlinkClick r:id="rId3"/>
              </a:rPr>
              <a:t>https://www.history.org.uk/primary/categories/793/module/3657/primary-teaching-methods/3670/expressive-movement-and-freeze-frames</a:t>
            </a:r>
            <a:endParaRPr lang="en-US" sz="1350" dirty="0"/>
          </a:p>
          <a:p>
            <a:r>
              <a:rPr lang="en-US" sz="1350" dirty="0">
                <a:hlinkClick r:id="rId4"/>
              </a:rPr>
              <a:t>https://dramaresource.com/freeze-frames/</a:t>
            </a:r>
            <a:endParaRPr lang="en-US" sz="1350" dirty="0"/>
          </a:p>
          <a:p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29679652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79C99-7805-814F-A5A8-23AA9B4A47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5400" dirty="0"/>
              <a:t>TRAFODAETHAU CYLCH…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A391D7A-5B3B-374E-A4AA-526367ED7F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6309" y="1638160"/>
            <a:ext cx="6890889" cy="487021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48EA190-9D6E-8E43-A628-73DF23E78B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0352" y="2633241"/>
            <a:ext cx="3875134" cy="3875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607341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5D8C4-08A7-E444-91EA-A4EB1406A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3370" y="295836"/>
            <a:ext cx="6457950" cy="969771"/>
          </a:xfrm>
        </p:spPr>
        <p:txBody>
          <a:bodyPr>
            <a:normAutofit/>
          </a:bodyPr>
          <a:lstStyle/>
          <a:p>
            <a:pPr algn="l"/>
            <a:r>
              <a:rPr lang="en-US" sz="5400" dirty="0"/>
              <a:t>LLINELL CYMERIAD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EA716E5-8563-B643-B39D-1AA06802F9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4064" y="1486673"/>
            <a:ext cx="3422136" cy="503146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8B4D5FB-079B-374B-9E40-3174180B20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7075" y="3620716"/>
            <a:ext cx="5876925" cy="2938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15177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50AC4-92DC-7646-8B59-2E9D28E50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065" y="326996"/>
            <a:ext cx="8446994" cy="969771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/>
              <a:t>LLWYBR CYDWYBOD/ PENDERFYNIAD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4CC933B-409D-3449-BAB1-092035A6E8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5766" y="1549790"/>
            <a:ext cx="6898316" cy="517373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8E57C28-2092-DF42-A405-7B351E0711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35280" y="3710013"/>
            <a:ext cx="2924175" cy="2252662"/>
          </a:xfrm>
          <a:prstGeom prst="rect">
            <a:avLst/>
          </a:prstGeom>
          <a:solidFill>
            <a:schemeClr val="accent2"/>
          </a:solidFill>
          <a:ln>
            <a:solidFill>
              <a:schemeClr val="tx2"/>
            </a:solidFill>
          </a:ln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E865750-8165-C04B-961A-F9696C1CA203}"/>
              </a:ext>
            </a:extLst>
          </p:cNvPr>
          <p:cNvSpPr/>
          <p:nvPr/>
        </p:nvSpPr>
        <p:spPr>
          <a:xfrm>
            <a:off x="5434607" y="6215698"/>
            <a:ext cx="3424848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350" dirty="0">
                <a:hlinkClick r:id="rId4"/>
              </a:rPr>
              <a:t>https://dramaresource.com/conscience-alley/</a:t>
            </a:r>
            <a:endParaRPr lang="en-US" sz="1350" dirty="0"/>
          </a:p>
          <a:p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118251481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EE23B-0341-B243-9871-33EC4F24EA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0325" y="315800"/>
            <a:ext cx="5191125" cy="969771"/>
          </a:xfrm>
        </p:spPr>
        <p:txBody>
          <a:bodyPr/>
          <a:lstStyle/>
          <a:p>
            <a:pPr algn="l"/>
            <a:r>
              <a:rPr lang="en-US" dirty="0"/>
              <a:t>SAFLE MARCHNAD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BF8B06D-1314-1841-9AF6-110F63A003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8979727"/>
              </p:ext>
            </p:extLst>
          </p:nvPr>
        </p:nvGraphicFramePr>
        <p:xfrm>
          <a:off x="-1885950" y="1573711"/>
          <a:ext cx="9537326" cy="49117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68D3DB88-AC05-0443-A130-2C51983E059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46376" y="1711976"/>
            <a:ext cx="2857500" cy="16002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20931DB-70AC-EF4B-A228-787C69BA558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51176" y="3312176"/>
            <a:ext cx="2552700" cy="17907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8C993D1-E342-6A4E-826B-C871B726F0C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2038" y="4742338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76308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0795E-AFE2-4041-88FD-7DE933F6B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/>
              <a:t>GWE CORRYN DYNOL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1F0279B-4B16-184E-93D9-32CE8CCA3F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9375"/>
          <a:stretch/>
        </p:blipFill>
        <p:spPr>
          <a:xfrm>
            <a:off x="5164441" y="1417638"/>
            <a:ext cx="3979559" cy="322057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F067A1B-9A2A-AE40-9642-AF999E8D76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256185"/>
            <a:ext cx="3176868" cy="560181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BAB9F34-408B-F34B-855A-4994CAD12E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9933" y="1513917"/>
            <a:ext cx="2048925" cy="290990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62B50F9-3F5B-7A44-B771-7EB4A8A14DA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47922" y="4041442"/>
            <a:ext cx="2490978" cy="2490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84674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32917-F01B-4A49-AF02-642172AE3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/>
              <a:t>DWEUD FY WNEUD…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FE51E72-1754-2A4D-AACD-BCF8650464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4705" y="1293301"/>
            <a:ext cx="4444045" cy="5403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816130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ABB18-54A9-C44C-8F63-7850AB0E2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/>
              <a:t>ADEGAU POSITIF A THYWYLL…</a:t>
            </a:r>
          </a:p>
        </p:txBody>
      </p:sp>
    </p:spTree>
    <p:extLst>
      <p:ext uri="{BB962C8B-B14F-4D97-AF65-F5344CB8AC3E}">
        <p14:creationId xmlns:p14="http://schemas.microsoft.com/office/powerpoint/2010/main" val="313216453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F370C-6D3C-8E48-84F1-8590320398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156" y="235422"/>
            <a:ext cx="8838762" cy="969771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   TRAFODAETH Y BALWN BOETH</a:t>
            </a:r>
          </a:p>
        </p:txBody>
      </p:sp>
      <p:sp>
        <p:nvSpPr>
          <p:cNvPr id="5" name="Rectangle 4"/>
          <p:cNvSpPr/>
          <p:nvPr/>
        </p:nvSpPr>
        <p:spPr>
          <a:xfrm>
            <a:off x="5135571" y="6126163"/>
            <a:ext cx="3551229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350" dirty="0">
                <a:hlinkClick r:id="rId2"/>
              </a:rPr>
              <a:t>https://www.youtube.com/watch?v=8IvLN-ggils</a:t>
            </a:r>
            <a:endParaRPr lang="en-GB" sz="1350" dirty="0"/>
          </a:p>
          <a:p>
            <a:endParaRPr lang="en-GB" sz="135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3CC23C-F817-A349-8580-6BEEDA1D94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37372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33C85-33FB-CA44-9FC1-6D859631CC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/>
              <a:t>Y GWRTHRYCH/ARTEFFACT </a:t>
            </a:r>
            <a:br>
              <a:rPr lang="en-US" dirty="0"/>
            </a:br>
            <a:r>
              <a:rPr lang="en-US" dirty="0"/>
              <a:t>DIRGEL…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F939945-9DB8-434A-8EFE-8507D34221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1921" y="1594844"/>
            <a:ext cx="4613625" cy="419839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E4B622E-CE96-054E-A8B5-ABE1DD5F07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6648" y="1596349"/>
            <a:ext cx="3370152" cy="419689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A20276D-C80A-AC4E-AFE0-3C023F6C9EB3}"/>
              </a:ext>
            </a:extLst>
          </p:cNvPr>
          <p:cNvSpPr/>
          <p:nvPr/>
        </p:nvSpPr>
        <p:spPr>
          <a:xfrm>
            <a:off x="952500" y="6350169"/>
            <a:ext cx="7677150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350" dirty="0">
                <a:hlinkClick r:id="rId4"/>
              </a:rPr>
              <a:t>https://www.tes.com/teaching-resource/teachers-tv-primary-history-enquiry-skills-6043642</a:t>
            </a:r>
            <a:endParaRPr lang="en-US" sz="1350" dirty="0"/>
          </a:p>
          <a:p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340003836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1397374" y="143142"/>
            <a:ext cx="7397002" cy="1102519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 err="1"/>
              <a:t>Gweithgaredd</a:t>
            </a:r>
            <a:r>
              <a:rPr lang="en-GB" altLang="en-US" dirty="0"/>
              <a:t> </a:t>
            </a:r>
            <a:r>
              <a:rPr lang="en-GB" altLang="en-US" dirty="0" err="1"/>
              <a:t>Dirgelwch</a:t>
            </a:r>
            <a:endParaRPr lang="en-GB" altLang="en-US" dirty="0"/>
          </a:p>
        </p:txBody>
      </p:sp>
      <p:sp>
        <p:nvSpPr>
          <p:cNvPr id="5123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3350" y="3506891"/>
            <a:ext cx="4800600" cy="131445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www.thinkinghistory.co.uk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5875" y="1901707"/>
            <a:ext cx="3437923" cy="45248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724145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DIRGELWCH Y CAWS MAWR!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632" y="1417638"/>
            <a:ext cx="8807003" cy="52378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5910076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DARNAU… Bits and Pieces…..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http://www.thinkinghistory.co.uk/ActivityBase/BitsandPiecesReconstruct.html</a:t>
            </a:r>
            <a:endParaRPr lang="en-GB" dirty="0"/>
          </a:p>
          <a:p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77" t="6316" r="24981" b="4585"/>
          <a:stretch/>
        </p:blipFill>
        <p:spPr bwMode="auto">
          <a:xfrm>
            <a:off x="1349479" y="2858100"/>
            <a:ext cx="3347884" cy="3142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0267" y="4429425"/>
            <a:ext cx="1535906" cy="1443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7786" y="2858100"/>
            <a:ext cx="1785938" cy="1443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Elbow Connector 4"/>
          <p:cNvCxnSpPr/>
          <p:nvPr/>
        </p:nvCxnSpPr>
        <p:spPr>
          <a:xfrm rot="16200000" flipH="1">
            <a:off x="6389670" y="3206001"/>
            <a:ext cx="1364365" cy="825910"/>
          </a:xfrm>
          <a:prstGeom prst="bentConnector3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170465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9CF18-79E6-964E-B0CF-7ECA4F26F5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/>
              <a:t>BOCSYS CLODDIO / DIG BOXES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0ABBA46-0509-234D-BE87-84A6B4C755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5372" y="2674144"/>
            <a:ext cx="6756884" cy="4108353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5E7A0E5-9D8B-A843-AF6E-A7B0015238EA}"/>
              </a:ext>
            </a:extLst>
          </p:cNvPr>
          <p:cNvSpPr/>
          <p:nvPr/>
        </p:nvSpPr>
        <p:spPr>
          <a:xfrm>
            <a:off x="3563814" y="2674144"/>
            <a:ext cx="4183966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350" dirty="0">
                <a:hlinkClick r:id="rId3"/>
              </a:rPr>
              <a:t>https://www.youtube.com/watch?v=cpRtEGqpWlU89I78</a:t>
            </a:r>
            <a:endParaRPr lang="en-US" sz="1350" dirty="0"/>
          </a:p>
          <a:p>
            <a:endParaRPr lang="en-US" sz="135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522FC5B-12A1-A042-B922-129D44165344}"/>
              </a:ext>
            </a:extLst>
          </p:cNvPr>
          <p:cNvSpPr/>
          <p:nvPr/>
        </p:nvSpPr>
        <p:spPr>
          <a:xfrm>
            <a:off x="4316983" y="3432736"/>
            <a:ext cx="3758978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350" dirty="0">
                <a:hlinkClick r:id="rId4"/>
              </a:rPr>
              <a:t>https://www.youtube.com/watch?v=HiPakwYa6O8</a:t>
            </a:r>
            <a:endParaRPr lang="en-US" sz="1350" dirty="0"/>
          </a:p>
          <a:p>
            <a:endParaRPr lang="en-US" sz="135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5E3DCF-95DD-BE4D-AB67-267D163D1C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2124" y="5096572"/>
            <a:ext cx="2993970" cy="168592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0D585B7-7CE9-6241-8485-CCEA6E5972D2}"/>
              </a:ext>
            </a:extLst>
          </p:cNvPr>
          <p:cNvSpPr/>
          <p:nvPr/>
        </p:nvSpPr>
        <p:spPr>
          <a:xfrm>
            <a:off x="227521" y="2242298"/>
            <a:ext cx="4572000" cy="71558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350" dirty="0">
                <a:hlinkClick r:id="rId6"/>
              </a:rPr>
              <a:t>https://www.tes.com/teaching-resource/teachers-tv-primary-history-vicious-vikings-6043643</a:t>
            </a:r>
            <a:endParaRPr lang="en-US" sz="1350" dirty="0"/>
          </a:p>
          <a:p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60303663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D0E84-670A-EA49-9FAB-F15BF82C66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9613" y="316666"/>
            <a:ext cx="7532033" cy="969771"/>
          </a:xfrm>
        </p:spPr>
        <p:txBody>
          <a:bodyPr>
            <a:normAutofit/>
          </a:bodyPr>
          <a:lstStyle/>
          <a:p>
            <a:r>
              <a:rPr lang="en-US" sz="4000" dirty="0"/>
              <a:t>DSY = YMHOLIAD HANESYDDOL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32DDC-FF7D-CD47-8D6E-C056076DA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425" y="1166988"/>
            <a:ext cx="5095502" cy="3394472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rgbClr val="FF0000"/>
                </a:solidFill>
              </a:rPr>
              <a:t>Plant </a:t>
            </a:r>
            <a:r>
              <a:rPr lang="en-US" sz="2800" dirty="0" err="1">
                <a:solidFill>
                  <a:srgbClr val="FF0000"/>
                </a:solidFill>
              </a:rPr>
              <a:t>yn</a:t>
            </a:r>
            <a:r>
              <a:rPr lang="en-US" sz="2800" dirty="0">
                <a:solidFill>
                  <a:srgbClr val="FF0000"/>
                </a:solidFill>
              </a:rPr>
              <a:t> </a:t>
            </a:r>
            <a:r>
              <a:rPr lang="en-US" sz="2800" dirty="0" err="1">
                <a:solidFill>
                  <a:srgbClr val="FF0000"/>
                </a:solidFill>
              </a:rPr>
              <a:t>ymddwyn</a:t>
            </a:r>
            <a:r>
              <a:rPr lang="en-US" sz="2800" dirty="0">
                <a:solidFill>
                  <a:srgbClr val="FF0000"/>
                </a:solidFill>
              </a:rPr>
              <a:t> </a:t>
            </a:r>
            <a:r>
              <a:rPr lang="en-US" sz="2800" dirty="0" err="1">
                <a:solidFill>
                  <a:srgbClr val="FF0000"/>
                </a:solidFill>
              </a:rPr>
              <a:t>fel</a:t>
            </a:r>
            <a:r>
              <a:rPr lang="en-US" sz="2800" dirty="0">
                <a:solidFill>
                  <a:srgbClr val="FF0000"/>
                </a:solidFill>
              </a:rPr>
              <a:t> </a:t>
            </a:r>
            <a:r>
              <a:rPr lang="en-US" sz="2800" dirty="0" err="1">
                <a:solidFill>
                  <a:srgbClr val="FF0000"/>
                </a:solidFill>
              </a:rPr>
              <a:t>haneswyr</a:t>
            </a:r>
            <a:endParaRPr lang="en-US" sz="2800" dirty="0">
              <a:solidFill>
                <a:srgbClr val="FF0000"/>
              </a:solidFill>
            </a:endParaRPr>
          </a:p>
          <a:p>
            <a:r>
              <a:rPr lang="en-US" sz="2800" dirty="0" err="1"/>
              <a:t>Defnyddio</a:t>
            </a:r>
            <a:r>
              <a:rPr lang="en-US" sz="2800" dirty="0"/>
              <a:t> </a:t>
            </a:r>
            <a:r>
              <a:rPr lang="en-US" sz="2800" dirty="0" err="1"/>
              <a:t>enghreifftiau</a:t>
            </a:r>
            <a:r>
              <a:rPr lang="en-US" sz="2800" dirty="0"/>
              <a:t> real, </a:t>
            </a:r>
            <a:r>
              <a:rPr lang="en-US" sz="2800" dirty="0" err="1"/>
              <a:t>e.e</a:t>
            </a:r>
            <a:r>
              <a:rPr lang="en-US" sz="2800" dirty="0"/>
              <a:t>. </a:t>
            </a:r>
          </a:p>
          <a:p>
            <a:pPr lvl="1"/>
            <a:r>
              <a:rPr lang="en-US" dirty="0" err="1"/>
              <a:t>Hanesydd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b="1" dirty="0" err="1"/>
              <a:t>ditectif</a:t>
            </a:r>
            <a:endParaRPr lang="en-US" b="1" dirty="0"/>
          </a:p>
          <a:p>
            <a:pPr lvl="1"/>
            <a:r>
              <a:rPr lang="en-US" dirty="0" err="1"/>
              <a:t>Hanesydd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b="1" dirty="0" err="1"/>
              <a:t>hanesydd</a:t>
            </a:r>
            <a:r>
              <a:rPr lang="en-US" b="1" dirty="0"/>
              <a:t> </a:t>
            </a:r>
            <a:r>
              <a:rPr lang="en-US" b="1" dirty="0" err="1"/>
              <a:t>lleol</a:t>
            </a:r>
            <a:r>
              <a:rPr lang="en-US" b="1" dirty="0"/>
              <a:t> </a:t>
            </a:r>
            <a:r>
              <a:rPr lang="en-US" b="1" dirty="0" err="1"/>
              <a:t>neu</a:t>
            </a:r>
            <a:r>
              <a:rPr lang="en-US" b="1" dirty="0"/>
              <a:t> </a:t>
            </a:r>
            <a:r>
              <a:rPr lang="en-US" b="1" dirty="0" err="1"/>
              <a:t>teuluol</a:t>
            </a:r>
            <a:endParaRPr lang="en-US" b="1" dirty="0"/>
          </a:p>
          <a:p>
            <a:pPr lvl="1"/>
            <a:r>
              <a:rPr lang="en-US" dirty="0" err="1"/>
              <a:t>Hanesydd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 </a:t>
            </a:r>
            <a:r>
              <a:rPr lang="en-US" b="1" dirty="0" err="1"/>
              <a:t>bywiograffydd</a:t>
            </a:r>
            <a:endParaRPr lang="en-US" b="1" dirty="0"/>
          </a:p>
          <a:p>
            <a:pPr lvl="1"/>
            <a:r>
              <a:rPr lang="en-US" dirty="0" err="1"/>
              <a:t>Hanesydd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b="1" dirty="0" err="1"/>
              <a:t>archaeolegydd</a:t>
            </a:r>
            <a:endParaRPr lang="en-US" b="1" dirty="0"/>
          </a:p>
          <a:p>
            <a:pPr lvl="1"/>
            <a:r>
              <a:rPr lang="en-US" dirty="0" err="1"/>
              <a:t>Hanesydd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b="1" dirty="0" err="1"/>
              <a:t>storiwr</a:t>
            </a:r>
            <a:endParaRPr lang="en-US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F9D63E-1C9E-E945-A3BC-5D33FB52A6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7927" y="1984562"/>
            <a:ext cx="3492500" cy="232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839326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7F0C2-F5F0-5F44-AEED-A620AF8AA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/>
              <a:t>    YMWELIADAU HANESYDDOL</a:t>
            </a:r>
          </a:p>
        </p:txBody>
      </p:sp>
    </p:spTree>
    <p:extLst>
      <p:ext uri="{BB962C8B-B14F-4D97-AF65-F5344CB8AC3E}">
        <p14:creationId xmlns:p14="http://schemas.microsoft.com/office/powerpoint/2010/main" val="146797361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D363D-7F25-BF4F-AEF7-7FB7F1FE1F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/>
              <a:t>EWCH AMDANI!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D1B1CA6-D834-AF48-8245-EE70C98004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468016"/>
            <a:ext cx="7974105" cy="4929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44317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2400</TotalTime>
  <Words>1959</Words>
  <Application>Microsoft Macintosh PowerPoint</Application>
  <PresentationFormat>On-screen Show (4:3)</PresentationFormat>
  <Paragraphs>208</Paragraphs>
  <Slides>48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2" baseType="lpstr">
      <vt:lpstr>Arial</vt:lpstr>
      <vt:lpstr>Calibri</vt:lpstr>
      <vt:lpstr>Times New Roman</vt:lpstr>
      <vt:lpstr>Office Theme</vt:lpstr>
      <vt:lpstr>Dysgu’n Seiliedig ar Ymholiad (DSY) yn y Dyniaethau</vt:lpstr>
      <vt:lpstr>Nodau ac Amcanion</vt:lpstr>
      <vt:lpstr>Modelau DSY –Dyniaethau </vt:lpstr>
      <vt:lpstr>DSY mewn Addysg Grefyddol</vt:lpstr>
      <vt:lpstr>PowerPoint Presentation</vt:lpstr>
      <vt:lpstr>‘Beth yw AG?’</vt:lpstr>
      <vt:lpstr>Enghreifftiau o bynciau DSY  posibl mewn AG</vt:lpstr>
      <vt:lpstr>Ymweld ag Eglwys</vt:lpstr>
      <vt:lpstr>Gwaith Offeiriad</vt:lpstr>
      <vt:lpstr>Gwerth defnyddio’r ardal leol</vt:lpstr>
      <vt:lpstr>Pum cam dysgu seiliedig ar ymholi mewn AG – un model posibl (Ofsted)</vt:lpstr>
      <vt:lpstr>Nodwch yn benodol y pwyslais ar:</vt:lpstr>
      <vt:lpstr>Cwestiynau i hybu meddwl yn ddyfnach</vt:lpstr>
      <vt:lpstr>Thema: Lleoedd Arbennig</vt:lpstr>
      <vt:lpstr>Gwefan Gill Vaisey</vt:lpstr>
      <vt:lpstr>Pwllyn yn rhoi help llaw</vt:lpstr>
      <vt:lpstr>Ymweliad ag eglwys</vt:lpstr>
      <vt:lpstr>Gweithgareddau chwarae rôl</vt:lpstr>
      <vt:lpstr>Gweithgareddau  - Pwllyn</vt:lpstr>
      <vt:lpstr>Gweithgareddau  - y Parch Pedr Puw</vt:lpstr>
      <vt:lpstr>Gweithgareddau hwyliog eraill</vt:lpstr>
      <vt:lpstr>Pwllyn yn Ymweld  ag Eglwys  Llansteffan</vt:lpstr>
      <vt:lpstr>Gwefannau Defnyddiol</vt:lpstr>
      <vt:lpstr>Cyfeiriadau</vt:lpstr>
      <vt:lpstr>Sut mae defnyddio ‘dysgu gweithredol’ yn y dyniaethau? </vt:lpstr>
      <vt:lpstr>Strategaethau dysgu gweithredol </vt:lpstr>
      <vt:lpstr>YMWYBYDDIAETH GRONOLEGOL</vt:lpstr>
      <vt:lpstr>TARDIS…</vt:lpstr>
      <vt:lpstr>CHWARAE ROL</vt:lpstr>
      <vt:lpstr>Y GADAIR GOCH A’R CYFIEITHYDD*</vt:lpstr>
      <vt:lpstr>LLINELL AMSER DYNOL</vt:lpstr>
      <vt:lpstr>FFRAMIAU RHEWI</vt:lpstr>
      <vt:lpstr>TRAFODAETHAU CYLCH…</vt:lpstr>
      <vt:lpstr>LLINELL CYMERIAD</vt:lpstr>
      <vt:lpstr>LLWYBR CYDWYBOD/ PENDERFYNIAD</vt:lpstr>
      <vt:lpstr>SAFLE MARCHNAD</vt:lpstr>
      <vt:lpstr>GWE CORRYN DYNOL</vt:lpstr>
      <vt:lpstr>DWEUD FY WNEUD…</vt:lpstr>
      <vt:lpstr>ADEGAU POSITIF A THYWYLL…</vt:lpstr>
      <vt:lpstr>   TRAFODAETH Y BALWN BOETH</vt:lpstr>
      <vt:lpstr>Y GWRTHRYCH/ARTEFFACT  DIRGEL…</vt:lpstr>
      <vt:lpstr>Gweithgaredd Dirgelwch</vt:lpstr>
      <vt:lpstr>DIRGELWCH Y CAWS MAWR!</vt:lpstr>
      <vt:lpstr>DARNAU… Bits and Pieces…..</vt:lpstr>
      <vt:lpstr>BOCSYS CLODDIO / DIG BOXES</vt:lpstr>
      <vt:lpstr>DSY = YMHOLIAD HANESYDDOL</vt:lpstr>
      <vt:lpstr>    YMWELIADAU HANESYDDOL</vt:lpstr>
      <vt:lpstr>EWCH AMDANI!</vt:lpstr>
    </vt:vector>
  </TitlesOfParts>
  <Company>Trinity Saint David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Enquiry-Based Learning (EBL) in practice in the Humanities</dc:title>
  <dc:creator>swwcte29</dc:creator>
  <cp:lastModifiedBy>Sioned Hughes</cp:lastModifiedBy>
  <cp:revision>79</cp:revision>
  <dcterms:created xsi:type="dcterms:W3CDTF">2017-04-20T11:27:30Z</dcterms:created>
  <dcterms:modified xsi:type="dcterms:W3CDTF">2019-04-29T15:49:02Z</dcterms:modified>
</cp:coreProperties>
</file>