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6" r:id="rId5"/>
    <p:sldId id="314" r:id="rId6"/>
    <p:sldId id="338" r:id="rId7"/>
    <p:sldId id="339" r:id="rId8"/>
    <p:sldId id="325" r:id="rId9"/>
    <p:sldId id="337" r:id="rId10"/>
    <p:sldId id="326" r:id="rId11"/>
    <p:sldId id="333" r:id="rId12"/>
    <p:sldId id="334" r:id="rId13"/>
    <p:sldId id="335" r:id="rId14"/>
    <p:sldId id="341" r:id="rId15"/>
    <p:sldId id="340" r:id="rId16"/>
    <p:sldId id="342" r:id="rId17"/>
    <p:sldId id="347" r:id="rId18"/>
    <p:sldId id="327" r:id="rId19"/>
    <p:sldId id="351" r:id="rId20"/>
    <p:sldId id="352" r:id="rId21"/>
    <p:sldId id="348" r:id="rId22"/>
    <p:sldId id="349" r:id="rId23"/>
    <p:sldId id="328" r:id="rId24"/>
    <p:sldId id="329" r:id="rId25"/>
    <p:sldId id="344" r:id="rId26"/>
    <p:sldId id="345" r:id="rId27"/>
    <p:sldId id="330" r:id="rId28"/>
    <p:sldId id="331" r:id="rId29"/>
    <p:sldId id="332" r:id="rId30"/>
    <p:sldId id="346" r:id="rId31"/>
    <p:sldId id="350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7" autoAdjust="0"/>
    <p:restoredTop sz="94249" autoAdjust="0"/>
  </p:normalViewPr>
  <p:slideViewPr>
    <p:cSldViewPr>
      <p:cViewPr varScale="1">
        <p:scale>
          <a:sx n="90" d="100"/>
          <a:sy n="90" d="100"/>
        </p:scale>
        <p:origin x="28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Modern Workplace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(LLCBB4003)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SEVEN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b="1" dirty="0"/>
              <a:t>Psychological theories and explanatory frameworks of individual behavior </a:t>
            </a:r>
            <a:br>
              <a:rPr lang="en-GB" dirty="0"/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DA53D-F223-4AB6-A11B-CAB54EACF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Lesson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EA5C6-D305-4CED-9734-26F0E7D03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0"/>
              </a:spcBef>
              <a:buNone/>
            </a:pPr>
            <a:r>
              <a:rPr lang="en-GB" altLang="en-US" b="1" dirty="0"/>
              <a:t>By the end of this session you will be able to understand:</a:t>
            </a:r>
          </a:p>
          <a:p>
            <a:pPr algn="just">
              <a:spcBef>
                <a:spcPct val="0"/>
              </a:spcBef>
              <a:buNone/>
            </a:pPr>
            <a:endParaRPr lang="en-GB" alt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ct val="0"/>
              </a:spcBef>
            </a:pPr>
            <a:r>
              <a:rPr lang="en-GB" alt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theories </a:t>
            </a:r>
          </a:p>
          <a:p>
            <a:pPr algn="just">
              <a:spcBef>
                <a:spcPct val="0"/>
              </a:spcBef>
            </a:pP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Explanatory frameworks of individual behavior </a:t>
            </a:r>
          </a:p>
          <a:p>
            <a:pPr algn="just">
              <a:spcBef>
                <a:spcPct val="0"/>
              </a:spcBef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of Individual behaviour within the workplace </a:t>
            </a:r>
          </a:p>
          <a:p>
            <a:pPr algn="just">
              <a:spcBef>
                <a:spcPct val="0"/>
              </a:spcBef>
            </a:pPr>
            <a:r>
              <a:rPr lang="en-GB" alt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of personality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1669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53BCD-AD10-4912-A8D1-C6773C941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 Psychology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F6447-E155-4DF9-8476-3F1CCDBD0B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you act the way you do?  </a:t>
            </a:r>
          </a:p>
          <a:p>
            <a:pPr marL="0" indent="0" algn="just"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you remember certain events but not others?  </a:t>
            </a:r>
          </a:p>
          <a:p>
            <a:pPr algn="just"/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 do  people do  things differently 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004821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BDFC8-1DDF-4D63-BAC2-FD7CD7C19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Meaning of psychology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9614E-78E1-4DC8-AECD-2DE257AD0D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Psychology is the </a:t>
            </a:r>
            <a:r>
              <a:rPr lang="en-GB" b="1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scientific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study of how we think, feel and behave.  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Increasing community awareness of the value of psychology skills ...">
            <a:extLst>
              <a:ext uri="{FF2B5EF4-FFF2-40B4-BE49-F238E27FC236}">
                <a16:creationId xmlns:a16="http://schemas.microsoft.com/office/drawing/2014/main" id="{B81A3AC2-BFE5-4B01-B798-378E5DA1D1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24" r="25790" b="-1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5753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9F3EB-E77F-4EB6-9AC0-2ECAABE39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theories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D52A6-EE4F-4883-9265-4074A186A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Account for human reasoning errors and predict under what circumstances they will occur.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semantic rules of reasoning instead of the syntactic method of formal rules </a:t>
            </a:r>
          </a:p>
        </p:txBody>
      </p:sp>
    </p:spTree>
    <p:extLst>
      <p:ext uri="{BB962C8B-B14F-4D97-AF65-F5344CB8AC3E}">
        <p14:creationId xmlns:p14="http://schemas.microsoft.com/office/powerpoint/2010/main" val="998822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1DF38-3D5E-44B7-925A-91B1B0A81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Psychological theories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3F139-3CD0-4E39-8A4D-A727409CE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a framework for understanding human behaviour, thought, and development. 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about the how's and why's of human behaviour, we can better understand ourselves and others.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 theories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a context for understanding a certain aspect of human 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87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39315-5469-4B8F-BAB0-63551451D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Psychological theories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DAE2F-3CE6-4183-B20F-118D0951B2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Psychodynamic Perspective</a:t>
            </a:r>
          </a:p>
          <a:p>
            <a:pPr lvl="0"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Behavioural Perspective</a:t>
            </a:r>
          </a:p>
          <a:p>
            <a:pPr lvl="0"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Cognitive Perspective</a:t>
            </a:r>
          </a:p>
          <a:p>
            <a:pPr lvl="0"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Biological Perspective</a:t>
            </a:r>
          </a:p>
          <a:p>
            <a:pPr lvl="0"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Cross-Cultural Perspective </a:t>
            </a:r>
          </a:p>
          <a:p>
            <a:pPr lvl="0"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Humanistic Perspective</a:t>
            </a:r>
          </a:p>
          <a:p>
            <a:pPr marL="0" indent="0" algn="just">
              <a:lnSpc>
                <a:spcPct val="160000"/>
              </a:lnSpc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347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94CC3-E482-4FF4-BA09-AD3625B37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</a:t>
            </a:r>
            <a:br>
              <a:rPr lang="en-GB" dirty="0"/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Psychodynamic Perspective.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D0685-A637-4733-BEC4-DDD0D036DA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believe that unconscious drives and experiences from early childhood are at the root of your behaviours </a:t>
            </a:r>
          </a:p>
          <a:p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Conflict arises when societal restrictions are placed on these urges.</a:t>
            </a: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Something about who you are today comes from your experiences as a child .</a:t>
            </a: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469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BED52-0138-4B73-AA53-9DC7B9E1C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Behavioural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77AC5-5A79-48AB-940E-FD84292C5F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believe that external environmental stimuli influences our  behaviour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 can be trained to act in a certain way.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1:  Learn  through a system of reinforcements and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punishment.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2 : Follow rule or guidelines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3: Marketers using campaign to get individual  to buy their products</a:t>
            </a:r>
          </a:p>
        </p:txBody>
      </p:sp>
    </p:spTree>
    <p:extLst>
      <p:ext uri="{BB962C8B-B14F-4D97-AF65-F5344CB8AC3E}">
        <p14:creationId xmlns:p14="http://schemas.microsoft.com/office/powerpoint/2010/main" val="586898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0F02C-0E77-4E7A-AD9D-E08AD1546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Perspective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BD9FF-E889-41D9-85BE-86310C5B5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psychologists believe that  behaviour is determined by  expectations and emotions.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remember things based on what we already know and solve problems based on our memory of past experiences. (Jean Piaget, 1936)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Deals with thoughts and feelings and concerned with “mental” functions such as memory/ thinking , problem solving,  perception and attention; example, making  judgment about something based on information we received; For example My supervisor gave a promotion to a co-worker who deserve less than me. My supervisor is unfair </a:t>
            </a:r>
          </a:p>
        </p:txBody>
      </p:sp>
    </p:spTree>
    <p:extLst>
      <p:ext uri="{BB962C8B-B14F-4D97-AF65-F5344CB8AC3E}">
        <p14:creationId xmlns:p14="http://schemas.microsoft.com/office/powerpoint/2010/main" val="1244684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898E8-9D5A-46E6-9BE7-01143C710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Biological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91820-52AD-4147-A357-2ACCED8EAF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lnSpc>
                <a:spcPct val="170000"/>
              </a:lnSpc>
            </a:pPr>
            <a:r>
              <a:rPr lang="en-GB" sz="4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Seeks to determine the psychological aspects of </a:t>
            </a:r>
            <a:r>
              <a:rPr lang="en-GB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behaviour</a:t>
            </a:r>
            <a:r>
              <a:rPr lang="en-GB" sz="4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such as;   genetic, neurological  and immune system</a:t>
            </a:r>
          </a:p>
          <a:p>
            <a:pPr marL="0" indent="0">
              <a:buNone/>
            </a:pPr>
            <a:endParaRPr lang="en-GB" sz="4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4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assumptions of the biological approach:</a:t>
            </a:r>
            <a:endParaRPr lang="en-GB" sz="4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4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70000"/>
              </a:lnSpc>
            </a:pPr>
            <a:r>
              <a:rPr lang="en-GB" sz="4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direct relationship  between brain activity and cognition</a:t>
            </a:r>
          </a:p>
          <a:p>
            <a:pPr>
              <a:lnSpc>
                <a:spcPct val="170000"/>
              </a:lnSpc>
            </a:pPr>
            <a:r>
              <a:rPr lang="en-GB" sz="4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Biochemical imbalances can affect individual behaviour</a:t>
            </a:r>
          </a:p>
          <a:p>
            <a:pPr>
              <a:lnSpc>
                <a:spcPct val="170000"/>
              </a:lnSpc>
            </a:pPr>
            <a:r>
              <a:rPr lang="en-GB" sz="4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 physiology can affect  individual behaviour</a:t>
            </a:r>
          </a:p>
          <a:p>
            <a:pPr>
              <a:lnSpc>
                <a:spcPct val="170000"/>
              </a:lnSpc>
            </a:pPr>
            <a:r>
              <a:rPr lang="en-GB" sz="4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 can be inherited (as it is determined by genetic information)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933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1DE48-4CFC-4614-AB3B-1C1C3C3D9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Humanistic Approach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DDD50-539E-4487-B302-2023BD338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 how we can feel good about yourself by fulfilling our needs and goals. 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Works on individual empowerment;  to improve  life.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Emphasizes the personal worth of  individual, human values, and the creative, active nature of human beings. 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Emphases on the noble human capacity to overcome hardship, pain and despair</a:t>
            </a: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29534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456C8-0A89-4272-8A14-B8038FC5A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</a:t>
            </a: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Cross-Cultural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D6B9E-33EF-4E24-AB56-4887E645F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60000"/>
              </a:lnSpc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 how culture impacts psychological processes. </a:t>
            </a:r>
          </a:p>
          <a:p>
            <a:pPr algn="just">
              <a:lnSpc>
                <a:spcPct val="160000"/>
              </a:lnSpc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cultural differences; and influence of individual thoughts, perceptions, behaviours, and development base on cultural environment</a:t>
            </a:r>
          </a:p>
          <a:p>
            <a:pPr algn="just">
              <a:lnSpc>
                <a:spcPct val="160000"/>
              </a:lnSpc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Behaviour in an Organization Values across different Cultures and are impacted by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Power Distance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Individualism Vs Collectivism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Quantity of life Vs Quality of life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Uncertainty Avoidance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Vs Short-term orientation</a:t>
            </a:r>
          </a:p>
          <a:p>
            <a:pPr algn="just"/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61306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8F3DC-A12D-454A-A547-0BBC28C04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PAUSE FOR THOUGHT AND QUESTIONS</a:t>
            </a:r>
          </a:p>
        </p:txBody>
      </p:sp>
      <p:pic>
        <p:nvPicPr>
          <p:cNvPr id="1026" name="Picture 2" descr="10 Times You Need to Press the Pause Button in Life – Time ...">
            <a:extLst>
              <a:ext uri="{FF2B5EF4-FFF2-40B4-BE49-F238E27FC236}">
                <a16:creationId xmlns:a16="http://schemas.microsoft.com/office/drawing/2014/main" id="{A681EB22-60C7-47FA-851A-AA573B4BC4E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7807" y="1600201"/>
            <a:ext cx="6528386" cy="3917032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0086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73AE-9EF0-4E29-9881-622498EC4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Explanatory model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E8AF2-36C8-4BB1-B3E0-424A67945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useful description of why and how  things work or an explanation of why a phenomenon is the way it is. </a:t>
            </a:r>
          </a:p>
          <a:p>
            <a:pPr algn="just"/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multi-variable constructs used to make sense of complex events and situations; they include basic operating principles of explanation and transferring new meaning to complex phenomena</a:t>
            </a:r>
          </a:p>
        </p:txBody>
      </p:sp>
    </p:spTree>
    <p:extLst>
      <p:ext uri="{BB962C8B-B14F-4D97-AF65-F5344CB8AC3E}">
        <p14:creationId xmlns:p14="http://schemas.microsoft.com/office/powerpoint/2010/main" val="20810829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164B9-D107-4494-9869-A6015E23B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100" dirty="0"/>
            </a:b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it important to understand personality in the workplace?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The Benefits of Personality Assessments in the Workplace - AMJ ...">
            <a:extLst>
              <a:ext uri="{FF2B5EF4-FFF2-40B4-BE49-F238E27FC236}">
                <a16:creationId xmlns:a16="http://schemas.microsoft.com/office/drawing/2014/main" id="{701AC6E0-574D-4429-86DB-EF8A4B79365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870594"/>
            <a:ext cx="8229600" cy="3376246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9471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80583-6960-429C-8A3D-70D4A5888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personality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02567-23B6-49D2-BCD7-B3D1E0DBF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influences how a person communicates, reacts to change and interacts with others.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conflict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 decision-making abilities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Appreciate our strengths and recognize  weaknesses </a:t>
            </a:r>
          </a:p>
        </p:txBody>
      </p:sp>
    </p:spTree>
    <p:extLst>
      <p:ext uri="{BB962C8B-B14F-4D97-AF65-F5344CB8AC3E}">
        <p14:creationId xmlns:p14="http://schemas.microsoft.com/office/powerpoint/2010/main" val="31331581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BD06-B649-4AB8-A4B1-5601E83F7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</a:rPr>
              <a:t>The Big Fi</a:t>
            </a:r>
            <a:b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</a:rPr>
            </a:b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</a:rPr>
              <a:t>v</a:t>
            </a:r>
            <a:r>
              <a:rPr lang="en-GB" dirty="0"/>
              <a:t>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 Five Personality Traits </a:t>
            </a:r>
            <a:r>
              <a:rPr lang="en-GB" altLang="en-US" b="1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sonal</a:t>
            </a:r>
            <a:r>
              <a:rPr lang="en-GB" altLang="en-US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Arial" panose="020B0604020202020204" pitchFamily="34" charset="0"/>
              </a:rPr>
              <a:t>Trait Clusters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E1906-C3CA-4293-B778-944228095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  <a:buFontTx/>
              <a:buNone/>
            </a:pPr>
            <a:r>
              <a:rPr lang="en-GB" altLang="en-US" b="1" dirty="0">
                <a:latin typeface="Arial" panose="020B0604020202020204" pitchFamily="34" charset="0"/>
              </a:rPr>
              <a:t>OPENNESS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O+ (creative, open minded etc) to O- (unimaginative, narrow minded etc.) 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b="1" dirty="0">
                <a:latin typeface="Arial" panose="020B0604020202020204" pitchFamily="34" charset="0"/>
              </a:rPr>
              <a:t>CONSCIENTIOUSNESS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C+ (focussed, self disciplined etc.) to C- (irresponsible, disorganised etc.)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b="1" dirty="0">
                <a:latin typeface="Arial" panose="020B0604020202020204" pitchFamily="34" charset="0"/>
              </a:rPr>
              <a:t>EXTRAVERSION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E+ (gregarious, warm etc.) to E- (quiet, reserved etc.)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b="1" dirty="0">
                <a:latin typeface="Arial" panose="020B0604020202020204" pitchFamily="34" charset="0"/>
              </a:rPr>
              <a:t>AGREEABLENESS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A+ (straightforward, sympathetic etc.)	to A- (quarrelsome, unfeeling etc)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b="1" dirty="0">
                <a:latin typeface="Arial" panose="020B0604020202020204" pitchFamily="34" charset="0"/>
              </a:rPr>
              <a:t>NEUROTICISM (NEGATIVE EMOTIONALITY)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N+ (anxious, depressed etc.) to N- (calm, contented etc)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81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DD9E7-7415-4EAB-BA70-22D2B52F0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Big Five Personality Traits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C1F10E6-84F3-4BD3-9928-0B1E2496AC2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07109" y="1600200"/>
            <a:ext cx="6129781" cy="3916363"/>
          </a:xfrm>
        </p:spPr>
      </p:pic>
    </p:spTree>
    <p:extLst>
      <p:ext uri="{BB962C8B-B14F-4D97-AF65-F5344CB8AC3E}">
        <p14:creationId xmlns:p14="http://schemas.microsoft.com/office/powerpoint/2010/main" val="2052772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3570D-9D50-4908-93EF-790899A4D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Individual behavior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93050-AE65-4C1F-A358-D9C388797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Individual behaviour can be defined as a mix of responses to external and internal stimuli. It is the way a person reacts in different situations and the way someone expresses different emotions like anger, happiness, love, etc. Individual behaviour</a:t>
            </a:r>
          </a:p>
          <a:p>
            <a:pPr algn="just"/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18202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D5A83-28AE-4DD3-AC5E-36A2A3EDD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Individual behavior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C7EA9-459D-4D1E-A735-6844561CE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goal directed and  influenced by a number of different factors such as; genetic/inborn and environmental which influence and determines the pattern of behaviour. 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interaction between individual characteristics and environmental characteristics by which behaviour occurs.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5097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6BD9E-E412-4F8B-AB62-20B8C1B2C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Individual behavior  (</a:t>
            </a:r>
            <a:r>
              <a:rPr lang="en-US" b="1" dirty="0" err="1"/>
              <a:t>Contd</a:t>
            </a:r>
            <a:r>
              <a:rPr lang="en-US" b="1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B5328-421C-4BB8-B333-A0DDF3445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behaviour is the result of intelligence </a:t>
            </a:r>
          </a:p>
          <a:p>
            <a:pPr marL="0" indent="0" algn="just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and environmental characteristics serves as the foundation of individual behaviour, creativity ,  Personality and adaptability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200" dirty="0"/>
              <a:t>                                                                                         </a:t>
            </a:r>
            <a:r>
              <a:rPr lang="en-GB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https://www.slideshare.net/sabinkafle1/understanding-individual-behaviour</a:t>
            </a:r>
          </a:p>
        </p:txBody>
      </p:sp>
    </p:spTree>
    <p:extLst>
      <p:ext uri="{BB962C8B-B14F-4D97-AF65-F5344CB8AC3E}">
        <p14:creationId xmlns:p14="http://schemas.microsoft.com/office/powerpoint/2010/main" val="21446677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C213C-7EBE-4DDB-B035-DFA6EDADE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B8D32-C709-4076-BD5D-C24AE9920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 five in impact of individual behaviour in the workplace / Factors Influencing Individual Behaviour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individual Behaviour important in an organization?</a:t>
            </a:r>
          </a:p>
        </p:txBody>
      </p:sp>
    </p:spTree>
    <p:extLst>
      <p:ext uri="{BB962C8B-B14F-4D97-AF65-F5344CB8AC3E}">
        <p14:creationId xmlns:p14="http://schemas.microsoft.com/office/powerpoint/2010/main" val="26072502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F10E7-C423-4877-91B0-3F3355637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Foundation of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behavior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D4E86-3E84-4433-813D-58FDE53E5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just"/>
            <a: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biographical factor:-  Sex , Age ,Education Abilities, Marital status. </a:t>
            </a:r>
          </a:p>
          <a:p>
            <a:pPr algn="just"/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factors:-  Economic condition, Political situation , Culture ,Social norms.</a:t>
            </a:r>
          </a:p>
          <a:p>
            <a:pPr marL="0" indent="0" algn="just">
              <a:buNone/>
            </a:pPr>
            <a: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/>
            <a: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factors :-  Personality , Perception ,  Attitudes , Values ,  Learning </a:t>
            </a:r>
          </a:p>
          <a:p>
            <a:pPr algn="just"/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 factors:- Physical facilities,  Organizational structure,  Organizational design , Learning style ,  Reward system.</a:t>
            </a:r>
          </a:p>
          <a:p>
            <a:pPr algn="just"/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behaviour is seem as an input-output system  and influenced by both internal and external factor.</a:t>
            </a:r>
          </a:p>
          <a:p>
            <a:pPr marL="0" indent="0" algn="just">
              <a:buNone/>
            </a:pPr>
            <a:r>
              <a:rPr lang="en-GB" sz="7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</a:t>
            </a:r>
          </a:p>
          <a:p>
            <a:pPr marL="0" indent="0" algn="just">
              <a:buNone/>
            </a:pPr>
            <a:endParaRPr lang="en-GB" sz="72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https://www.slideshare.net/sabinkafle1/understanding-individual-behaviour</a:t>
            </a:r>
          </a:p>
          <a:p>
            <a:pPr marL="0" indent="0" algn="just">
              <a:buNone/>
            </a:pPr>
            <a:endParaRPr lang="en-GB" sz="72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31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 algn="just">
              <a:buNone/>
            </a:pPr>
            <a:endParaRPr lang="en-GB" sz="31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31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31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31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31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31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                          https://www.slideshare.net/sabinkafle1/understanding-individual-behaviour</a:t>
            </a:r>
            <a:endParaRPr lang="en-GB" sz="3100" dirty="0"/>
          </a:p>
        </p:txBody>
      </p:sp>
    </p:spTree>
    <p:extLst>
      <p:ext uri="{BB962C8B-B14F-4D97-AF65-F5344CB8AC3E}">
        <p14:creationId xmlns:p14="http://schemas.microsoft.com/office/powerpoint/2010/main" val="170878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70F7D-0FA9-40BC-AC15-37CED28CD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Input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D752E-C89A-496D-B864-39A8B1C60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within the individual and always remains inside a person</a:t>
            </a:r>
          </a:p>
          <a:p>
            <a:pPr algn="just">
              <a:lnSpc>
                <a:spcPct val="17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Response towards object, people, or event. It is either favourable or unfavourable. </a:t>
            </a:r>
          </a:p>
          <a:p>
            <a:pPr algn="just">
              <a:lnSpc>
                <a:spcPct val="17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less stable and can be changed which consist of Personal characteristics such as;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Age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Gender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Marital status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Interpersonal skill  etc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47790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A03FB-6182-46DC-A904-F7FEADD79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Outputs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42988-7DB3-4F4F-9255-EE580C4ED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behavioural response of individual and are largely influenced by the environmental factors. 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Feedback : Positive feedback fulfils personal needs and makes individuals more confident. 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9074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7424B-1C70-4FE0-8BB0-C18675736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Individual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28062-A3D8-45FA-A768-C9978843A2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means of controlling job requirements and expectations and end results in terms of company objectives and production targets. 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human behaviour and help management to interpret employee needs within an organization, 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towards fulfilling those needs and aid with new plans and incentives to satisfy the employees and boost them</a:t>
            </a:r>
          </a:p>
        </p:txBody>
      </p:sp>
    </p:spTree>
    <p:extLst>
      <p:ext uri="{BB962C8B-B14F-4D97-AF65-F5344CB8AC3E}">
        <p14:creationId xmlns:p14="http://schemas.microsoft.com/office/powerpoint/2010/main" val="11013669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2D880-CE7A-4A5C-A692-56861B539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pic>
        <p:nvPicPr>
          <p:cNvPr id="2050" name="Picture 2" descr="What is a good question? | Dragonfly Training">
            <a:extLst>
              <a:ext uri="{FF2B5EF4-FFF2-40B4-BE49-F238E27FC236}">
                <a16:creationId xmlns:a16="http://schemas.microsoft.com/office/drawing/2014/main" id="{14CE0F48-2C87-4057-BD61-2046D328ACC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3879874" cy="387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93309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8A0C572-12CD-4983-B493-0C046FD3354B}">
  <ds:schemaRefs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terms/"/>
    <ds:schemaRef ds:uri="303dbf9b-b85b-46a0-94f1-894078c07ecd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954</Words>
  <Application>Microsoft Office PowerPoint</Application>
  <PresentationFormat>On-screen Show (4:3)</PresentationFormat>
  <Paragraphs>163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Bachelor of Arts Business Management   Introduction to Modern Workplace (LLCBB4003) WEEK SEVEN  Psychological theories and explanatory frameworks of individual behavior  </vt:lpstr>
      <vt:lpstr>Lesson objectives </vt:lpstr>
      <vt:lpstr>What is  Psychology ?</vt:lpstr>
      <vt:lpstr>Meaning of psychology </vt:lpstr>
      <vt:lpstr>Psychological theories</vt:lpstr>
      <vt:lpstr>Psychological theories</vt:lpstr>
      <vt:lpstr>Psychological theories</vt:lpstr>
      <vt:lpstr>  Psychodynamic Perspective. </vt:lpstr>
      <vt:lpstr>Behavioural Perspective</vt:lpstr>
      <vt:lpstr>Cognitive Perspective.</vt:lpstr>
      <vt:lpstr> Biological Perspective</vt:lpstr>
      <vt:lpstr>Humanistic Approach</vt:lpstr>
      <vt:lpstr> Cross-Cultural Perspective</vt:lpstr>
      <vt:lpstr>PAUSE FOR THOUGHT AND QUESTIONS</vt:lpstr>
      <vt:lpstr> Explanatory model </vt:lpstr>
      <vt:lpstr> Why is it important to understand personality in the workplace? </vt:lpstr>
      <vt:lpstr>Importance of personality </vt:lpstr>
      <vt:lpstr>The Big Fi v Big Five Personality Traits sonal Trait Clusters</vt:lpstr>
      <vt:lpstr>Big Five Personality Traits </vt:lpstr>
      <vt:lpstr>Individual behavior</vt:lpstr>
      <vt:lpstr>Individual behavior</vt:lpstr>
      <vt:lpstr>Individual behavior  (Contd)</vt:lpstr>
      <vt:lpstr>Class activity </vt:lpstr>
      <vt:lpstr>Foundation of Individual behavior</vt:lpstr>
      <vt:lpstr>Input </vt:lpstr>
      <vt:lpstr>Outputs</vt:lpstr>
      <vt:lpstr>Importance of Individual Behaviour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(LLCBB4003) WEEK SEVEN  Psychological theories and explanatory frameworks of individual behavior  </dc:title>
  <dc:creator>Uju Ugochukwu</dc:creator>
  <cp:lastModifiedBy>Uju Ugochukwu</cp:lastModifiedBy>
  <cp:revision>1</cp:revision>
  <dcterms:created xsi:type="dcterms:W3CDTF">2020-06-21T22:59:54Z</dcterms:created>
  <dcterms:modified xsi:type="dcterms:W3CDTF">2020-06-21T23:00:57Z</dcterms:modified>
</cp:coreProperties>
</file>