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60" r:id="rId4"/>
    <p:sldId id="266" r:id="rId5"/>
    <p:sldId id="258"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5000" autoAdjust="0"/>
    <p:restoredTop sz="94660"/>
  </p:normalViewPr>
  <p:slideViewPr>
    <p:cSldViewPr snapToGrid="0">
      <p:cViewPr varScale="1">
        <p:scale>
          <a:sx n="73" d="100"/>
          <a:sy n="73" d="100"/>
        </p:scale>
        <p:origin x="-624" y="-102"/>
      </p:cViewPr>
      <p:guideLst>
        <p:guide orient="horz" pos="2160"/>
        <p:guide pos="3840"/>
      </p:guideLst>
    </p:cSldViewPr>
  </p:slideViewPr>
  <p:notesTextViewPr>
    <p:cViewPr>
      <p:scale>
        <a:sx n="1" d="1"/>
        <a:sy n="1" d="1"/>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D1422CFC-F161-4B86-BE8E-DD9ACE47A92B}" type="datetimeFigureOut">
              <a:rPr lang="en-US" smtClean="0"/>
              <a:pPr/>
              <a:t>5/25/2023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AD77E19-59F8-41BB-A226-4A4B74B9D2C6}" type="slidenum">
              <a:rPr lang="en-US" smtClean="0"/>
              <a:pPr/>
              <a:t>‹#›</a:t>
            </a:fld>
            <a:endParaRPr lang="en-US"/>
          </a:p>
        </p:txBody>
      </p:sp>
    </p:spTree>
    <p:extLst>
      <p:ext uri="{BB962C8B-B14F-4D97-AF65-F5344CB8AC3E}">
        <p14:creationId xmlns:p14="http://schemas.microsoft.com/office/powerpoint/2010/main" xmlns="" val="7555538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1422CFC-F161-4B86-BE8E-DD9ACE47A92B}" type="datetimeFigureOut">
              <a:rPr lang="en-US" smtClean="0"/>
              <a:pPr/>
              <a:t>5/25/2023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AD77E19-59F8-41BB-A226-4A4B74B9D2C6}" type="slidenum">
              <a:rPr lang="en-US" smtClean="0"/>
              <a:pPr/>
              <a:t>‹#›</a:t>
            </a:fld>
            <a:endParaRPr lang="en-US"/>
          </a:p>
        </p:txBody>
      </p:sp>
    </p:spTree>
    <p:extLst>
      <p:ext uri="{BB962C8B-B14F-4D97-AF65-F5344CB8AC3E}">
        <p14:creationId xmlns:p14="http://schemas.microsoft.com/office/powerpoint/2010/main" xmlns="" val="5984017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1422CFC-F161-4B86-BE8E-DD9ACE47A92B}" type="datetimeFigureOut">
              <a:rPr lang="en-US" smtClean="0"/>
              <a:pPr/>
              <a:t>5/25/2023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AD77E19-59F8-41BB-A226-4A4B74B9D2C6}" type="slidenum">
              <a:rPr lang="en-US" smtClean="0"/>
              <a:pPr/>
              <a:t>‹#›</a:t>
            </a:fld>
            <a:endParaRPr lang="en-US"/>
          </a:p>
        </p:txBody>
      </p:sp>
    </p:spTree>
    <p:extLst>
      <p:ext uri="{BB962C8B-B14F-4D97-AF65-F5344CB8AC3E}">
        <p14:creationId xmlns:p14="http://schemas.microsoft.com/office/powerpoint/2010/main" xmlns="" val="6547754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D1422CFC-F161-4B86-BE8E-DD9ACE47A92B}" type="datetimeFigureOut">
              <a:rPr lang="en-US" smtClean="0"/>
              <a:pPr/>
              <a:t>5/25/2023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AD77E19-59F8-41BB-A226-4A4B74B9D2C6}" type="slidenum">
              <a:rPr lang="en-US" smtClean="0"/>
              <a:pPr/>
              <a:t>‹#›</a:t>
            </a:fld>
            <a:endParaRPr lang="en-US"/>
          </a:p>
        </p:txBody>
      </p:sp>
    </p:spTree>
    <p:extLst>
      <p:ext uri="{BB962C8B-B14F-4D97-AF65-F5344CB8AC3E}">
        <p14:creationId xmlns:p14="http://schemas.microsoft.com/office/powerpoint/2010/main" xmlns="" val="24647968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D1422CFC-F161-4B86-BE8E-DD9ACE47A92B}" type="datetimeFigureOut">
              <a:rPr lang="en-US" smtClean="0"/>
              <a:pPr/>
              <a:t>5/25/2023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AD77E19-59F8-41BB-A226-4A4B74B9D2C6}" type="slidenum">
              <a:rPr lang="en-US" smtClean="0"/>
              <a:pPr/>
              <a:t>‹#›</a:t>
            </a:fld>
            <a:endParaRPr lang="en-US"/>
          </a:p>
        </p:txBody>
      </p:sp>
    </p:spTree>
    <p:extLst>
      <p:ext uri="{BB962C8B-B14F-4D97-AF65-F5344CB8AC3E}">
        <p14:creationId xmlns:p14="http://schemas.microsoft.com/office/powerpoint/2010/main" xmlns="" val="7623957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D1422CFC-F161-4B86-BE8E-DD9ACE47A92B}" type="datetimeFigureOut">
              <a:rPr lang="en-US" smtClean="0"/>
              <a:pPr/>
              <a:t>5/25/2023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AD77E19-59F8-41BB-A226-4A4B74B9D2C6}" type="slidenum">
              <a:rPr lang="en-US" smtClean="0"/>
              <a:pPr/>
              <a:t>‹#›</a:t>
            </a:fld>
            <a:endParaRPr lang="en-US"/>
          </a:p>
        </p:txBody>
      </p:sp>
    </p:spTree>
    <p:extLst>
      <p:ext uri="{BB962C8B-B14F-4D97-AF65-F5344CB8AC3E}">
        <p14:creationId xmlns:p14="http://schemas.microsoft.com/office/powerpoint/2010/main" xmlns="" val="1432603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1422CFC-F161-4B86-BE8E-DD9ACE47A92B}" type="datetimeFigureOut">
              <a:rPr lang="en-US" smtClean="0"/>
              <a:pPr/>
              <a:t>5/25/2023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AD77E19-59F8-41BB-A226-4A4B74B9D2C6}" type="slidenum">
              <a:rPr lang="en-US" smtClean="0"/>
              <a:pPr/>
              <a:t>‹#›</a:t>
            </a:fld>
            <a:endParaRPr lang="en-US"/>
          </a:p>
        </p:txBody>
      </p:sp>
    </p:spTree>
    <p:extLst>
      <p:ext uri="{BB962C8B-B14F-4D97-AF65-F5344CB8AC3E}">
        <p14:creationId xmlns:p14="http://schemas.microsoft.com/office/powerpoint/2010/main" xmlns="" val="29116483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D1422CFC-F161-4B86-BE8E-DD9ACE47A92B}" type="datetimeFigureOut">
              <a:rPr lang="en-US" smtClean="0"/>
              <a:pPr/>
              <a:t>5/25/2023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AD77E19-59F8-41BB-A226-4A4B74B9D2C6}" type="slidenum">
              <a:rPr lang="en-US" smtClean="0"/>
              <a:pPr/>
              <a:t>‹#›</a:t>
            </a:fld>
            <a:endParaRPr lang="en-US"/>
          </a:p>
        </p:txBody>
      </p:sp>
    </p:spTree>
    <p:extLst>
      <p:ext uri="{BB962C8B-B14F-4D97-AF65-F5344CB8AC3E}">
        <p14:creationId xmlns:p14="http://schemas.microsoft.com/office/powerpoint/2010/main" xmlns="" val="21985233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D1422CFC-F161-4B86-BE8E-DD9ACE47A92B}" type="datetimeFigureOut">
              <a:rPr lang="en-US" smtClean="0"/>
              <a:pPr/>
              <a:t>5/25/2023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AD77E19-59F8-41BB-A226-4A4B74B9D2C6}" type="slidenum">
              <a:rPr lang="en-US" smtClean="0"/>
              <a:pPr/>
              <a:t>‹#›</a:t>
            </a:fld>
            <a:endParaRPr lang="en-US"/>
          </a:p>
        </p:txBody>
      </p:sp>
    </p:spTree>
    <p:extLst>
      <p:ext uri="{BB962C8B-B14F-4D97-AF65-F5344CB8AC3E}">
        <p14:creationId xmlns:p14="http://schemas.microsoft.com/office/powerpoint/2010/main" xmlns="" val="19044376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1422CFC-F161-4B86-BE8E-DD9ACE47A92B}" type="datetimeFigureOut">
              <a:rPr lang="en-US" smtClean="0"/>
              <a:pPr/>
              <a:t>5/25/2023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AD77E19-59F8-41BB-A226-4A4B74B9D2C6}" type="slidenum">
              <a:rPr lang="en-US" smtClean="0"/>
              <a:pPr/>
              <a:t>‹#›</a:t>
            </a:fld>
            <a:endParaRPr lang="en-US"/>
          </a:p>
        </p:txBody>
      </p:sp>
    </p:spTree>
    <p:extLst>
      <p:ext uri="{BB962C8B-B14F-4D97-AF65-F5344CB8AC3E}">
        <p14:creationId xmlns:p14="http://schemas.microsoft.com/office/powerpoint/2010/main" xmlns="" val="32641601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1422CFC-F161-4B86-BE8E-DD9ACE47A92B}" type="datetimeFigureOut">
              <a:rPr lang="en-US" smtClean="0"/>
              <a:pPr/>
              <a:t>5/25/2023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AD77E19-59F8-41BB-A226-4A4B74B9D2C6}" type="slidenum">
              <a:rPr lang="en-US" smtClean="0"/>
              <a:pPr/>
              <a:t>‹#›</a:t>
            </a:fld>
            <a:endParaRPr lang="en-US"/>
          </a:p>
        </p:txBody>
      </p:sp>
    </p:spTree>
    <p:extLst>
      <p:ext uri="{BB962C8B-B14F-4D97-AF65-F5344CB8AC3E}">
        <p14:creationId xmlns:p14="http://schemas.microsoft.com/office/powerpoint/2010/main" xmlns="" val="2075073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200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1422CFC-F161-4B86-BE8E-DD9ACE47A92B}" type="datetimeFigureOut">
              <a:rPr lang="en-US" smtClean="0"/>
              <a:pPr/>
              <a:t>5/25/2023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AD77E19-59F8-41BB-A226-4A4B74B9D2C6}" type="slidenum">
              <a:rPr lang="en-US" smtClean="0"/>
              <a:pPr/>
              <a:t>‹#›</a:t>
            </a:fld>
            <a:endParaRPr lang="en-US"/>
          </a:p>
        </p:txBody>
      </p:sp>
    </p:spTree>
    <p:extLst>
      <p:ext uri="{BB962C8B-B14F-4D97-AF65-F5344CB8AC3E}">
        <p14:creationId xmlns:p14="http://schemas.microsoft.com/office/powerpoint/2010/main" xmlns="" val="38473502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war/" TargetMode="External"/><Relationship Id="rId3" Type="http://schemas.openxmlformats.org/officeDocument/2006/relationships/hyperlink" Target="https://www.cnbc.com/2018/10/23/IHG-hopes-to-attract-thrifty-millennial-travelers-with-its-new-brand-motto.html" TargetMode="External"/><Relationship Id="rId7" Type="http://schemas.openxmlformats.org/officeDocument/2006/relationships/hyperlink" Target="https://www.statista.com/statistics/809752/leading-hotel-brands-by-number-of-rooms-united-kingdom-uk/" TargetMode="External"/><Relationship Id="rId2" Type="http://schemas.openxmlformats.org/officeDocument/2006/relationships/hyperlink" Target="https://www.brainia.com/essays/Political-And-Legal-Factors-That-Influence/119342.html" TargetMode="External"/><Relationship Id="rId1" Type="http://schemas.openxmlformats.org/officeDocument/2006/relationships/slideLayout" Target="../slideLayouts/slideLayout2.xml"/><Relationship Id="rId6" Type="http://schemas.openxmlformats.org/officeDocument/2006/relationships/hyperlink" Target="https://impoff.com/importance-of-hospitality-industry/" TargetMode="External"/><Relationship Id="rId5" Type="http://schemas.openxmlformats.org/officeDocument/2006/relationships/hyperlink" Target="https://www.cnbc.com/2018/10/23/hilton-hopes-to-attract-thrifty-millennial-travelers-with-its-new-brand-motto.html" TargetMode="External"/><Relationship Id="rId4" Type="http://schemas.openxmlformats.org/officeDocument/2006/relationships/hyperlink" Target="https://www.globaldata.com/company-profile/hilton-worldwide-holdings-inc" TargetMode="External"/><Relationship Id="rId9" Type="http://schemas.openxmlformats.org/officeDocument/2006/relationships/hyperlink" Target="https://www.xola.com/articles/5-tips-for-how-to-exceed-guest-expecta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0" y="166692"/>
            <a:ext cx="11242766" cy="2554545"/>
          </a:xfrm>
          <a:prstGeom prst="rect">
            <a:avLst/>
          </a:prstGeom>
          <a:noFill/>
        </p:spPr>
        <p:txBody>
          <a:bodyPr wrap="square">
            <a:spAutoFit/>
          </a:bodyPr>
          <a:lstStyle/>
          <a:p>
            <a:pPr algn="ctr"/>
            <a:r>
              <a:rPr lang="en-US" sz="4000" b="1" i="1" dirty="0" smtClean="0">
                <a:ln w="22225">
                  <a:solidFill>
                    <a:schemeClr val="accent2"/>
                  </a:solidFill>
                  <a:prstDash val="solid"/>
                </a:ln>
                <a:solidFill>
                  <a:schemeClr val="tx1">
                    <a:lumMod val="95000"/>
                    <a:lumOff val="5000"/>
                  </a:schemeClr>
                </a:solidFill>
                <a:latin typeface="Arial" panose="020B0604020202020204" pitchFamily="34" charset="0"/>
                <a:cs typeface="Arial" panose="020B0604020202020204" pitchFamily="34" charset="0"/>
              </a:rPr>
              <a:t>The ROLE AND IMPORTANE OF QUALITY SERVICE, HOSPITALIT</a:t>
            </a:r>
            <a:r>
              <a:rPr lang="en-US" sz="4000" b="1" i="1" dirty="0">
                <a:ln w="22225">
                  <a:solidFill>
                    <a:schemeClr val="accent2"/>
                  </a:solidFill>
                  <a:prstDash val="solid"/>
                </a:ln>
                <a:solidFill>
                  <a:schemeClr val="tx1">
                    <a:lumMod val="95000"/>
                    <a:lumOff val="5000"/>
                  </a:schemeClr>
                </a:solidFill>
                <a:latin typeface="Arial" panose="020B0604020202020204" pitchFamily="34" charset="0"/>
                <a:cs typeface="Arial" panose="020B0604020202020204" pitchFamily="34" charset="0"/>
              </a:rPr>
              <a:t>Y</a:t>
            </a:r>
            <a:r>
              <a:rPr lang="en-US" sz="4000" b="1" i="1" dirty="0" smtClean="0">
                <a:ln w="22225">
                  <a:solidFill>
                    <a:schemeClr val="accent2"/>
                  </a:solidFill>
                  <a:prstDash val="solid"/>
                </a:ln>
                <a:solidFill>
                  <a:schemeClr val="tx1">
                    <a:lumMod val="95000"/>
                    <a:lumOff val="5000"/>
                  </a:schemeClr>
                </a:solidFill>
                <a:latin typeface="Arial" panose="020B0604020202020204" pitchFamily="34" charset="0"/>
                <a:cs typeface="Arial" panose="020B0604020202020204" pitchFamily="34" charset="0"/>
              </a:rPr>
              <a:t>, AND GUEST SERVICES WITHIN THE HOTEL INDUSTRY:</a:t>
            </a:r>
            <a:r>
              <a:rPr lang="en-US" sz="4000" i="1" dirty="0" smtClean="0">
                <a:latin typeface="Arial" panose="020B0604020202020204" pitchFamily="34" charset="0"/>
                <a:cs typeface="Arial" panose="020B0604020202020204" pitchFamily="34" charset="0"/>
              </a:rPr>
              <a:t> </a:t>
            </a:r>
            <a:r>
              <a:rPr lang="en-GB" sz="4000" b="1" i="1" kern="100" dirty="0">
                <a:ln w="22225">
                  <a:solidFill>
                    <a:schemeClr val="accent2"/>
                  </a:solidFill>
                  <a:prstDash val="solid"/>
                </a:ln>
                <a:solidFill>
                  <a:schemeClr val="tx1">
                    <a:lumMod val="95000"/>
                    <a:lumOff val="5000"/>
                  </a:schemeClr>
                </a:solidFill>
                <a:latin typeface="Arial" panose="020B0604020202020204" pitchFamily="34" charset="0"/>
                <a:ea typeface="Calibri" panose="020F0502020204030204" pitchFamily="34" charset="0"/>
                <a:cs typeface="Arial" panose="020B0604020202020204" pitchFamily="34" charset="0"/>
              </a:rPr>
              <a:t>CANOPY BY </a:t>
            </a:r>
            <a:r>
              <a:rPr lang="en-GB" sz="4000" b="1" i="1" kern="100" dirty="0" smtClean="0">
                <a:ln w="22225">
                  <a:solidFill>
                    <a:schemeClr val="accent2"/>
                  </a:solidFill>
                  <a:prstDash val="solid"/>
                </a:ln>
                <a:solidFill>
                  <a:schemeClr val="tx1">
                    <a:lumMod val="95000"/>
                    <a:lumOff val="5000"/>
                  </a:schemeClr>
                </a:solidFill>
                <a:latin typeface="Arial" panose="020B0604020202020204" pitchFamily="34" charset="0"/>
                <a:ea typeface="Calibri" panose="020F0502020204030204" pitchFamily="34" charset="0"/>
                <a:cs typeface="Arial" panose="020B0604020202020204" pitchFamily="34" charset="0"/>
              </a:rPr>
              <a:t>HILTON</a:t>
            </a:r>
          </a:p>
        </p:txBody>
      </p:sp>
      <p:sp>
        <p:nvSpPr>
          <p:cNvPr id="10" name="Rectangle 9"/>
          <p:cNvSpPr/>
          <p:nvPr/>
        </p:nvSpPr>
        <p:spPr>
          <a:xfrm>
            <a:off x="-1" y="3053772"/>
            <a:ext cx="7458891" cy="2246769"/>
          </a:xfrm>
          <a:prstGeom prst="rect">
            <a:avLst/>
          </a:prstGeom>
        </p:spPr>
        <p:txBody>
          <a:bodyPr wrap="square">
            <a:spAutoFit/>
          </a:bodyPr>
          <a:lstStyle/>
          <a:p>
            <a:pPr marL="320040">
              <a:spcAft>
                <a:spcPts val="800"/>
              </a:spcAft>
            </a:pPr>
            <a:r>
              <a:rPr lang="en-GB" sz="2400" b="1" i="1" kern="100" dirty="0">
                <a:ln w="22225">
                  <a:solidFill>
                    <a:schemeClr val="accent2"/>
                  </a:solidFill>
                  <a:prstDash val="solid"/>
                </a:ln>
                <a:solidFill>
                  <a:schemeClr val="tx1">
                    <a:lumMod val="95000"/>
                    <a:lumOff val="5000"/>
                  </a:schemeClr>
                </a:solidFill>
                <a:latin typeface="Arial" panose="020B0604020202020204" pitchFamily="34" charset="0"/>
                <a:ea typeface="Calibri" panose="020F0502020204030204" pitchFamily="34" charset="0"/>
                <a:cs typeface="Arial" panose="020B0604020202020204" pitchFamily="34" charset="0"/>
              </a:rPr>
              <a:t>SUBMITTED TO</a:t>
            </a:r>
            <a:r>
              <a:rPr lang="en-GB" sz="2400" b="1" i="1" kern="100" dirty="0" smtClean="0">
                <a:ln w="22225">
                  <a:solidFill>
                    <a:schemeClr val="accent2"/>
                  </a:solidFill>
                  <a:prstDash val="solid"/>
                </a:ln>
                <a:solidFill>
                  <a:schemeClr val="tx1">
                    <a:lumMod val="95000"/>
                    <a:lumOff val="5000"/>
                  </a:schemeClr>
                </a:solidFill>
                <a:latin typeface="Arial" panose="020B0604020202020204" pitchFamily="34" charset="0"/>
                <a:ea typeface="Calibri" panose="020F0502020204030204" pitchFamily="34" charset="0"/>
                <a:cs typeface="Arial" panose="020B0604020202020204" pitchFamily="34" charset="0"/>
              </a:rPr>
              <a:t>: Charlotte </a:t>
            </a:r>
            <a:r>
              <a:rPr lang="en-GB" sz="2400" b="1" i="1" kern="100" dirty="0" err="1" smtClean="0">
                <a:ln w="22225">
                  <a:solidFill>
                    <a:schemeClr val="accent2"/>
                  </a:solidFill>
                  <a:prstDash val="solid"/>
                </a:ln>
                <a:solidFill>
                  <a:schemeClr val="tx1">
                    <a:lumMod val="95000"/>
                    <a:lumOff val="5000"/>
                  </a:schemeClr>
                </a:solidFill>
                <a:latin typeface="Arial" panose="020B0604020202020204" pitchFamily="34" charset="0"/>
                <a:ea typeface="Calibri" panose="020F0502020204030204" pitchFamily="34" charset="0"/>
                <a:cs typeface="Arial" panose="020B0604020202020204" pitchFamily="34" charset="0"/>
              </a:rPr>
              <a:t>Joyners</a:t>
            </a:r>
            <a:endParaRPr lang="en-GB" sz="2400" b="1" i="1" kern="100" dirty="0">
              <a:ln w="22225">
                <a:solidFill>
                  <a:schemeClr val="accent2"/>
                </a:solidFill>
                <a:prstDash val="solid"/>
              </a:ln>
              <a:solidFill>
                <a:schemeClr val="tx1">
                  <a:lumMod val="95000"/>
                  <a:lumOff val="5000"/>
                </a:schemeClr>
              </a:solidFill>
              <a:latin typeface="Arial" panose="020B0604020202020204" pitchFamily="34" charset="0"/>
              <a:ea typeface="Calibri" panose="020F0502020204030204" pitchFamily="34" charset="0"/>
              <a:cs typeface="Arial" panose="020B0604020202020204" pitchFamily="34" charset="0"/>
            </a:endParaRPr>
          </a:p>
          <a:p>
            <a:pPr marL="320040">
              <a:spcAft>
                <a:spcPts val="800"/>
              </a:spcAft>
            </a:pPr>
            <a:r>
              <a:rPr lang="en-GB" sz="2400" b="1" i="1" kern="100" dirty="0">
                <a:ln w="22225">
                  <a:solidFill>
                    <a:schemeClr val="accent2"/>
                  </a:solidFill>
                  <a:prstDash val="solid"/>
                </a:ln>
                <a:solidFill>
                  <a:schemeClr val="tx1">
                    <a:lumMod val="95000"/>
                    <a:lumOff val="5000"/>
                  </a:schemeClr>
                </a:solidFill>
                <a:latin typeface="Arial" panose="020B0604020202020204" pitchFamily="34" charset="0"/>
                <a:ea typeface="Calibri" panose="020F0502020204030204" pitchFamily="34" charset="0"/>
                <a:cs typeface="Arial" panose="020B0604020202020204" pitchFamily="34" charset="0"/>
              </a:rPr>
              <a:t>SUBMITTED BY</a:t>
            </a:r>
            <a:r>
              <a:rPr lang="en-GB" sz="2400" b="1" i="1" kern="100" dirty="0" smtClean="0">
                <a:ln w="22225">
                  <a:solidFill>
                    <a:schemeClr val="accent2"/>
                  </a:solidFill>
                  <a:prstDash val="solid"/>
                </a:ln>
                <a:solidFill>
                  <a:schemeClr val="tx1">
                    <a:lumMod val="95000"/>
                    <a:lumOff val="5000"/>
                  </a:schemeClr>
                </a:solidFill>
                <a:latin typeface="Arial" panose="020B0604020202020204" pitchFamily="34" charset="0"/>
                <a:ea typeface="Calibri" panose="020F0502020204030204" pitchFamily="34" charset="0"/>
                <a:cs typeface="Arial" panose="020B0604020202020204" pitchFamily="34" charset="0"/>
              </a:rPr>
              <a:t>: Kamrul Khan</a:t>
            </a:r>
            <a:endParaRPr lang="en-GB" sz="2400" b="1" i="1" kern="100" dirty="0">
              <a:ln w="22225">
                <a:solidFill>
                  <a:schemeClr val="accent2"/>
                </a:solidFill>
                <a:prstDash val="solid"/>
              </a:ln>
              <a:solidFill>
                <a:schemeClr val="tx1">
                  <a:lumMod val="95000"/>
                  <a:lumOff val="5000"/>
                </a:schemeClr>
              </a:solidFill>
              <a:latin typeface="Arial" panose="020B0604020202020204" pitchFamily="34" charset="0"/>
              <a:ea typeface="Calibri" panose="020F0502020204030204" pitchFamily="34" charset="0"/>
              <a:cs typeface="Arial" panose="020B0604020202020204" pitchFamily="34" charset="0"/>
            </a:endParaRPr>
          </a:p>
          <a:p>
            <a:pPr marL="320040">
              <a:spcAft>
                <a:spcPts val="800"/>
              </a:spcAft>
            </a:pPr>
            <a:r>
              <a:rPr lang="en-GB" sz="2400" b="1" i="1" kern="100" dirty="0">
                <a:ln w="22225">
                  <a:solidFill>
                    <a:schemeClr val="accent2"/>
                  </a:solidFill>
                  <a:prstDash val="solid"/>
                </a:ln>
                <a:solidFill>
                  <a:schemeClr val="tx1">
                    <a:lumMod val="95000"/>
                    <a:lumOff val="5000"/>
                  </a:schemeClr>
                </a:solidFill>
                <a:latin typeface="Arial" panose="020B0604020202020204" pitchFamily="34" charset="0"/>
                <a:ea typeface="Calibri" panose="020F0502020204030204" pitchFamily="34" charset="0"/>
                <a:cs typeface="Arial" panose="020B0604020202020204" pitchFamily="34" charset="0"/>
              </a:rPr>
              <a:t>STUDENT ID</a:t>
            </a:r>
            <a:r>
              <a:rPr lang="en-GB" sz="2400" b="1" i="1" kern="100" dirty="0" smtClean="0">
                <a:ln w="22225">
                  <a:solidFill>
                    <a:schemeClr val="accent2"/>
                  </a:solidFill>
                  <a:prstDash val="solid"/>
                </a:ln>
                <a:solidFill>
                  <a:schemeClr val="tx1">
                    <a:lumMod val="95000"/>
                    <a:lumOff val="5000"/>
                  </a:schemeClr>
                </a:solidFill>
                <a:latin typeface="Arial" panose="020B0604020202020204" pitchFamily="34" charset="0"/>
                <a:ea typeface="Calibri" panose="020F0502020204030204" pitchFamily="34" charset="0"/>
                <a:cs typeface="Arial" panose="020B0604020202020204" pitchFamily="34" charset="0"/>
              </a:rPr>
              <a:t>: 2022307511</a:t>
            </a:r>
            <a:endParaRPr lang="en-GB" sz="2400" b="1" i="1" kern="100" dirty="0">
              <a:ln w="22225">
                <a:solidFill>
                  <a:schemeClr val="accent2"/>
                </a:solidFill>
                <a:prstDash val="solid"/>
              </a:ln>
              <a:solidFill>
                <a:schemeClr val="tx1">
                  <a:lumMod val="95000"/>
                  <a:lumOff val="5000"/>
                </a:schemeClr>
              </a:solidFill>
              <a:latin typeface="Arial" panose="020B0604020202020204" pitchFamily="34" charset="0"/>
              <a:ea typeface="Calibri" panose="020F0502020204030204" pitchFamily="34" charset="0"/>
              <a:cs typeface="Arial" panose="020B0604020202020204" pitchFamily="34" charset="0"/>
            </a:endParaRPr>
          </a:p>
          <a:p>
            <a:pPr marL="320040">
              <a:spcAft>
                <a:spcPts val="800"/>
              </a:spcAft>
            </a:pPr>
            <a:r>
              <a:rPr lang="en-GB" sz="2400" b="1" i="1" kern="100" dirty="0">
                <a:ln w="22225">
                  <a:solidFill>
                    <a:schemeClr val="accent2"/>
                  </a:solidFill>
                  <a:prstDash val="solid"/>
                </a:ln>
                <a:solidFill>
                  <a:schemeClr val="tx1">
                    <a:lumMod val="95000"/>
                    <a:lumOff val="5000"/>
                  </a:schemeClr>
                </a:solidFill>
                <a:latin typeface="Arial" panose="020B0604020202020204" pitchFamily="34" charset="0"/>
                <a:ea typeface="Calibri" panose="020F0502020204030204" pitchFamily="34" charset="0"/>
                <a:cs typeface="Arial" panose="020B0604020202020204" pitchFamily="34" charset="0"/>
              </a:rPr>
              <a:t>MODULE</a:t>
            </a:r>
            <a:r>
              <a:rPr lang="en-GB" sz="2400" b="1" i="1" kern="100" dirty="0" smtClean="0">
                <a:ln w="22225">
                  <a:solidFill>
                    <a:schemeClr val="accent2"/>
                  </a:solidFill>
                  <a:prstDash val="solid"/>
                </a:ln>
                <a:solidFill>
                  <a:schemeClr val="tx1">
                    <a:lumMod val="95000"/>
                    <a:lumOff val="5000"/>
                  </a:schemeClr>
                </a:solidFill>
                <a:latin typeface="Arial" panose="020B0604020202020204" pitchFamily="34" charset="0"/>
                <a:ea typeface="Calibri" panose="020F0502020204030204" pitchFamily="34" charset="0"/>
                <a:cs typeface="Arial" panose="020B0604020202020204" pitchFamily="34" charset="0"/>
              </a:rPr>
              <a:t>: Hospitality and </a:t>
            </a:r>
            <a:r>
              <a:rPr lang="en-GB" sz="2400" b="1" i="1" kern="100" smtClean="0">
                <a:ln w="22225">
                  <a:solidFill>
                    <a:schemeClr val="accent2"/>
                  </a:solidFill>
                  <a:prstDash val="solid"/>
                </a:ln>
                <a:solidFill>
                  <a:schemeClr val="tx1">
                    <a:lumMod val="95000"/>
                    <a:lumOff val="5000"/>
                  </a:schemeClr>
                </a:solidFill>
                <a:latin typeface="Arial" panose="020B0604020202020204" pitchFamily="34" charset="0"/>
                <a:ea typeface="Calibri" panose="020F0502020204030204" pitchFamily="34" charset="0"/>
                <a:cs typeface="Arial" panose="020B0604020202020204" pitchFamily="34" charset="0"/>
              </a:rPr>
              <a:t>Guest Services BMIH4003</a:t>
            </a:r>
            <a:endParaRPr lang="en-GB" sz="2400" b="1" i="1" kern="100" dirty="0">
              <a:ln w="22225">
                <a:solidFill>
                  <a:schemeClr val="accent2"/>
                </a:solidFill>
                <a:prstDash val="solid"/>
              </a:ln>
              <a:solidFill>
                <a:schemeClr val="tx1">
                  <a:lumMod val="95000"/>
                  <a:lumOff val="5000"/>
                </a:schemeClr>
              </a:solidFill>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xmlns="" val="119906034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1E06BAE-E313-D59E-63F8-035E44DD3DD1}"/>
              </a:ext>
            </a:extLst>
          </p:cNvPr>
          <p:cNvSpPr>
            <a:spLocks noGrp="1"/>
          </p:cNvSpPr>
          <p:nvPr>
            <p:ph type="title"/>
          </p:nvPr>
        </p:nvSpPr>
        <p:spPr>
          <a:xfrm>
            <a:off x="3818408" y="333344"/>
            <a:ext cx="4204137" cy="1342754"/>
          </a:xfrm>
        </p:spPr>
        <p:txBody>
          <a:bodyPr>
            <a:normAutofit/>
          </a:bodyPr>
          <a:lstStyle/>
          <a:p>
            <a:pPr algn="ctr"/>
            <a:r>
              <a:rPr lang="en-GB" sz="3600" b="1" dirty="0" smtClean="0">
                <a:latin typeface="Arial" panose="020B0604020202020204" pitchFamily="34" charset="0"/>
                <a:cs typeface="Arial" panose="020B0604020202020204" pitchFamily="34" charset="0"/>
              </a:rPr>
              <a:t>CONTENTS</a:t>
            </a:r>
            <a:endParaRPr lang="en-GB" sz="36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xmlns="" id="{BFE09356-EB7D-3523-9924-1FAC0020A6F0}"/>
              </a:ext>
            </a:extLst>
          </p:cNvPr>
          <p:cNvSpPr>
            <a:spLocks noGrp="1"/>
          </p:cNvSpPr>
          <p:nvPr>
            <p:ph idx="1"/>
          </p:nvPr>
        </p:nvSpPr>
        <p:spPr>
          <a:xfrm>
            <a:off x="342636" y="1319349"/>
            <a:ext cx="11126553" cy="6178731"/>
          </a:xfrm>
        </p:spPr>
        <p:txBody>
          <a:bodyPr anchor="ctr">
            <a:normAutofit/>
          </a:bodyPr>
          <a:lstStyle/>
          <a:p>
            <a:pPr marL="0" indent="0" algn="just">
              <a:lnSpc>
                <a:spcPct val="100000"/>
              </a:lnSpc>
              <a:buNone/>
            </a:pPr>
            <a:endParaRPr lang="en-US" dirty="0" smtClean="0">
              <a:latin typeface="Arial" panose="020B0604020202020204" pitchFamily="34" charset="0"/>
              <a:cs typeface="Arial" panose="020B0604020202020204" pitchFamily="34" charset="0"/>
            </a:endParaRPr>
          </a:p>
          <a:p>
            <a:pPr algn="just">
              <a:lnSpc>
                <a:spcPct val="100000"/>
              </a:lnSpc>
              <a:buFont typeface="Courier New" panose="02070309020205020404" pitchFamily="49" charset="0"/>
              <a:buChar char="o"/>
            </a:pPr>
            <a:r>
              <a:rPr lang="en-US" dirty="0" smtClean="0">
                <a:latin typeface="Arial" panose="020B0604020202020204" pitchFamily="34" charset="0"/>
                <a:cs typeface="Arial" panose="020B0604020202020204" pitchFamily="34" charset="0"/>
              </a:rPr>
              <a:t>Introduction</a:t>
            </a:r>
            <a:endParaRPr lang="en-US" dirty="0">
              <a:latin typeface="Arial" panose="020B0604020202020204" pitchFamily="34" charset="0"/>
              <a:cs typeface="Arial" panose="020B0604020202020204" pitchFamily="34" charset="0"/>
            </a:endParaRPr>
          </a:p>
          <a:p>
            <a:pPr algn="just">
              <a:lnSpc>
                <a:spcPct val="100000"/>
              </a:lnSpc>
              <a:buFont typeface="Courier New" panose="02070309020205020404" pitchFamily="49" charset="0"/>
              <a:buChar char="o"/>
            </a:pPr>
            <a:r>
              <a:rPr lang="en-US" dirty="0" smtClean="0">
                <a:latin typeface="Arial" panose="020B0604020202020204" pitchFamily="34" charset="0"/>
                <a:cs typeface="Arial" panose="020B0604020202020204" pitchFamily="34" charset="0"/>
              </a:rPr>
              <a:t>Overview </a:t>
            </a:r>
            <a:r>
              <a:rPr lang="en-US" dirty="0">
                <a:latin typeface="Arial" panose="020B0604020202020204" pitchFamily="34" charset="0"/>
                <a:cs typeface="Arial" panose="020B0604020202020204" pitchFamily="34" charset="0"/>
              </a:rPr>
              <a:t>of </a:t>
            </a:r>
            <a:r>
              <a:rPr lang="en-US" dirty="0" smtClean="0">
                <a:latin typeface="Arial" panose="020B0604020202020204" pitchFamily="34" charset="0"/>
                <a:cs typeface="Arial" panose="020B0604020202020204" pitchFamily="34" charset="0"/>
              </a:rPr>
              <a:t>the Canopy by Hilton</a:t>
            </a:r>
          </a:p>
          <a:p>
            <a:pPr algn="just">
              <a:lnSpc>
                <a:spcPct val="100000"/>
              </a:lnSpc>
              <a:buFont typeface="Courier New" panose="02070309020205020404" pitchFamily="49" charset="0"/>
              <a:buChar char="o"/>
            </a:pPr>
            <a:r>
              <a:rPr lang="en-US" dirty="0">
                <a:latin typeface="Arial" panose="020B0604020202020204" pitchFamily="34" charset="0"/>
                <a:cs typeface="Arial" panose="020B0604020202020204" pitchFamily="34" charset="0"/>
              </a:rPr>
              <a:t>Main consumers</a:t>
            </a:r>
          </a:p>
          <a:p>
            <a:pPr algn="just">
              <a:lnSpc>
                <a:spcPct val="100000"/>
              </a:lnSpc>
              <a:buFont typeface="Courier New" panose="02070309020205020404" pitchFamily="49" charset="0"/>
              <a:buChar char="o"/>
            </a:pPr>
            <a:r>
              <a:rPr lang="en-US" dirty="0">
                <a:latin typeface="Arial" panose="020B0604020202020204" pitchFamily="34" charset="0"/>
                <a:cs typeface="Arial" panose="020B0604020202020204" pitchFamily="34" charset="0"/>
              </a:rPr>
              <a:t>Scope and Nature </a:t>
            </a:r>
            <a:endParaRPr lang="en-US" dirty="0" smtClean="0">
              <a:latin typeface="Arial" panose="020B0604020202020204" pitchFamily="34" charset="0"/>
              <a:cs typeface="Arial" panose="020B0604020202020204" pitchFamily="34" charset="0"/>
            </a:endParaRPr>
          </a:p>
          <a:p>
            <a:pPr algn="just">
              <a:lnSpc>
                <a:spcPct val="100000"/>
              </a:lnSpc>
              <a:buFont typeface="Courier New" panose="02070309020205020404" pitchFamily="49" charset="0"/>
              <a:buChar char="o"/>
            </a:pPr>
            <a:r>
              <a:rPr lang="en-US" dirty="0">
                <a:latin typeface="Arial" panose="020B0604020202020204" pitchFamily="34" charset="0"/>
                <a:cs typeface="Arial" panose="020B0604020202020204" pitchFamily="34" charset="0"/>
              </a:rPr>
              <a:t>Guest Services and Facilities Provided by Canopy by Hilton</a:t>
            </a:r>
          </a:p>
          <a:p>
            <a:pPr algn="just">
              <a:lnSpc>
                <a:spcPct val="100000"/>
              </a:lnSpc>
              <a:buFont typeface="Courier New" panose="02070309020205020404" pitchFamily="49" charset="0"/>
              <a:buChar char="o"/>
            </a:pPr>
            <a:r>
              <a:rPr lang="en-US" dirty="0" smtClean="0">
                <a:latin typeface="Arial" panose="020B0604020202020204" pitchFamily="34" charset="0"/>
                <a:cs typeface="Arial" panose="020B0604020202020204" pitchFamily="34" charset="0"/>
              </a:rPr>
              <a:t>In </a:t>
            </a:r>
            <a:r>
              <a:rPr lang="en-US" dirty="0">
                <a:latin typeface="Arial" panose="020B0604020202020204" pitchFamily="34" charset="0"/>
                <a:cs typeface="Arial" panose="020B0604020202020204" pitchFamily="34" charset="0"/>
              </a:rPr>
              <a:t>General Role and Function of Guest Services</a:t>
            </a:r>
          </a:p>
          <a:p>
            <a:pPr algn="just">
              <a:lnSpc>
                <a:spcPct val="100000"/>
              </a:lnSpc>
              <a:buFont typeface="Courier New" panose="02070309020205020404" pitchFamily="49" charset="0"/>
              <a:buChar char="o"/>
            </a:pPr>
            <a:r>
              <a:rPr lang="en-US" dirty="0">
                <a:latin typeface="Arial" panose="020B0604020202020204" pitchFamily="34" charset="0"/>
                <a:cs typeface="Arial" panose="020B0604020202020204" pitchFamily="34" charset="0"/>
              </a:rPr>
              <a:t>Importance of Hospitality</a:t>
            </a:r>
          </a:p>
          <a:p>
            <a:pPr algn="just">
              <a:lnSpc>
                <a:spcPct val="100000"/>
              </a:lnSpc>
              <a:buFont typeface="Courier New" panose="02070309020205020404" pitchFamily="49" charset="0"/>
              <a:buChar char="o"/>
            </a:pPr>
            <a:r>
              <a:rPr lang="en-US" dirty="0">
                <a:latin typeface="Arial" panose="020B0604020202020204" pitchFamily="34" charset="0"/>
                <a:cs typeface="Arial" panose="020B0604020202020204" pitchFamily="34" charset="0"/>
              </a:rPr>
              <a:t>How hotels meet/exceed guest expectations</a:t>
            </a:r>
          </a:p>
          <a:p>
            <a:pPr algn="just">
              <a:lnSpc>
                <a:spcPct val="100000"/>
              </a:lnSpc>
              <a:buFont typeface="Courier New" panose="02070309020205020404" pitchFamily="49" charset="0"/>
              <a:buChar char="o"/>
            </a:pPr>
            <a:r>
              <a:rPr lang="en-US" dirty="0">
                <a:latin typeface="Arial" panose="020B0604020202020204" pitchFamily="34" charset="0"/>
                <a:cs typeface="Arial" panose="020B0604020202020204" pitchFamily="34" charset="0"/>
              </a:rPr>
              <a:t>Conclusion</a:t>
            </a:r>
          </a:p>
          <a:p>
            <a:pPr algn="just">
              <a:lnSpc>
                <a:spcPct val="100000"/>
              </a:lnSpc>
              <a:buFont typeface="Courier New" panose="02070309020205020404" pitchFamily="49" charset="0"/>
              <a:buChar char="o"/>
            </a:pPr>
            <a:r>
              <a:rPr lang="en-US" dirty="0">
                <a:latin typeface="Arial" panose="020B0604020202020204" pitchFamily="34" charset="0"/>
                <a:cs typeface="Arial" panose="020B0604020202020204" pitchFamily="34" charset="0"/>
              </a:rPr>
              <a:t>References</a:t>
            </a:r>
          </a:p>
          <a:p>
            <a:pPr algn="just">
              <a:lnSpc>
                <a:spcPct val="100000"/>
              </a:lnSpc>
              <a:buFont typeface="Courier New" panose="02070309020205020404" pitchFamily="49" charset="0"/>
              <a:buChar char="o"/>
            </a:pPr>
            <a:endParaRPr lang="en-US" dirty="0">
              <a:latin typeface="Arial" panose="020B0604020202020204" pitchFamily="34" charset="0"/>
              <a:cs typeface="Arial" panose="020B0604020202020204" pitchFamily="34" charset="0"/>
            </a:endParaRPr>
          </a:p>
          <a:p>
            <a:pPr marL="0" indent="0" algn="just">
              <a:buNone/>
            </a:pPr>
            <a:endParaRPr lang="en-US" dirty="0"/>
          </a:p>
          <a:p>
            <a:pPr marL="0" indent="0" algn="just">
              <a:buNone/>
            </a:pPr>
            <a:endParaRPr lang="en-GB" sz="1800" dirty="0"/>
          </a:p>
        </p:txBody>
      </p:sp>
    </p:spTree>
    <p:extLst>
      <p:ext uri="{BB962C8B-B14F-4D97-AF65-F5344CB8AC3E}">
        <p14:creationId xmlns:p14="http://schemas.microsoft.com/office/powerpoint/2010/main" xmlns="" val="41867764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3509" y="1267097"/>
            <a:ext cx="11652068" cy="4336869"/>
          </a:xfrm>
        </p:spPr>
        <p:txBody>
          <a:bodyPr>
            <a:normAutofit/>
          </a:bodyPr>
          <a:lstStyle/>
          <a:p>
            <a:pPr marL="0" indent="0" algn="ctr">
              <a:lnSpc>
                <a:spcPct val="150000"/>
              </a:lnSpc>
              <a:buNone/>
            </a:pPr>
            <a:r>
              <a:rPr lang="en-US" sz="2400" b="1" u="sng" dirty="0" smtClean="0">
                <a:latin typeface="Arial" panose="020B0604020202020204" pitchFamily="34" charset="0"/>
                <a:cs typeface="Arial" panose="020B0604020202020204" pitchFamily="34" charset="0"/>
              </a:rPr>
              <a:t>INTRODUCTION</a:t>
            </a:r>
            <a:endParaRPr lang="en-US" sz="2400" b="1" u="sng" dirty="0">
              <a:latin typeface="Arial" panose="020B0604020202020204" pitchFamily="34" charset="0"/>
              <a:cs typeface="Arial" panose="020B0604020202020204" pitchFamily="34" charset="0"/>
            </a:endParaRPr>
          </a:p>
          <a:p>
            <a:pPr marL="0" indent="0" algn="just">
              <a:lnSpc>
                <a:spcPct val="150000"/>
              </a:lnSpc>
              <a:buNone/>
            </a:pPr>
            <a:r>
              <a:rPr lang="en-US" dirty="0">
                <a:latin typeface="Arial" panose="020B0604020202020204" pitchFamily="34" charset="0"/>
                <a:cs typeface="Arial" panose="020B0604020202020204" pitchFamily="34" charset="0"/>
              </a:rPr>
              <a:t>The importance of hospitality and guest services can be summed up by the fact that customers today are not satisfied with just accommodation. To keep customers, hospitality and guest service are essential.</a:t>
            </a:r>
          </a:p>
          <a:p>
            <a:pPr marL="0" indent="0" algn="just">
              <a:lnSpc>
                <a:spcPct val="150000"/>
              </a:lnSpc>
              <a:buNone/>
            </a:pPr>
            <a:r>
              <a:rPr lang="en-US" dirty="0">
                <a:latin typeface="Arial" panose="020B0604020202020204" pitchFamily="34" charset="0"/>
                <a:cs typeface="Arial" panose="020B0604020202020204" pitchFamily="34" charset="0"/>
              </a:rPr>
              <a:t>In this presentation, I will discuss the hospitality and guest services of Canopy by </a:t>
            </a:r>
            <a:r>
              <a:rPr lang="en-US" dirty="0" smtClean="0">
                <a:latin typeface="Arial" panose="020B0604020202020204" pitchFamily="34" charset="0"/>
                <a:cs typeface="Arial" panose="020B0604020202020204" pitchFamily="34" charset="0"/>
              </a:rPr>
              <a:t>Hilton </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290372017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13955" y="365760"/>
            <a:ext cx="10687594" cy="6126480"/>
          </a:xfrm>
        </p:spPr>
        <p:txBody>
          <a:bodyPr>
            <a:normAutofit fontScale="70000" lnSpcReduction="20000"/>
          </a:bodyPr>
          <a:lstStyle/>
          <a:p>
            <a:pPr marL="0" indent="0">
              <a:lnSpc>
                <a:spcPct val="150000"/>
              </a:lnSpc>
              <a:buNone/>
            </a:pPr>
            <a:r>
              <a:rPr lang="en-US" b="1" u="sng" dirty="0">
                <a:latin typeface="Arial" panose="020B0604020202020204" pitchFamily="34" charset="0"/>
                <a:cs typeface="Arial" panose="020B0604020202020204" pitchFamily="34" charset="0"/>
              </a:rPr>
              <a:t>Overview of the Canopy by Hilton Hotels </a:t>
            </a:r>
          </a:p>
          <a:p>
            <a:pPr marL="0" indent="0">
              <a:lnSpc>
                <a:spcPct val="150000"/>
              </a:lnSpc>
              <a:buNone/>
            </a:pPr>
            <a:r>
              <a:rPr lang="en-US" sz="3400" dirty="0">
                <a:latin typeface="Arial" panose="020B0604020202020204" pitchFamily="34" charset="0"/>
                <a:cs typeface="Arial" panose="020B0604020202020204" pitchFamily="34" charset="0"/>
              </a:rPr>
              <a:t>Canopy by Hilton is a lifestyle hotel brand that offers a locally-inspired experience to guests. The brand is designed to appeal to travelers who are looking for a unique and authentic experience, and who value a sense of place. Canopy by Hilton hotels are located in urban and resort destinations around the world, and offer a range of amenities and services, including locally-sourced cuisine, comfortable accommodations, and personalized guest services. </a:t>
            </a:r>
          </a:p>
          <a:p>
            <a:pPr marL="0" indent="0">
              <a:lnSpc>
                <a:spcPct val="150000"/>
              </a:lnSpc>
              <a:buNone/>
            </a:pPr>
            <a:r>
              <a:rPr lang="en-US" sz="3400" dirty="0">
                <a:latin typeface="Arial" panose="020B0604020202020204" pitchFamily="34" charset="0"/>
                <a:cs typeface="Arial" panose="020B0604020202020204" pitchFamily="34" charset="0"/>
              </a:rPr>
              <a:t>Canopy by Hilton is owned by Hilton Worldwide Holdings Inc., which is a global hospitality company that operates a portfolio of hotel brands. Canopy by Hilton was established in 2014, and the first property opened in Reykjavik, Iceland in 2016.</a:t>
            </a:r>
          </a:p>
          <a:p>
            <a:endParaRPr lang="en-US" sz="3400" dirty="0"/>
          </a:p>
        </p:txBody>
      </p:sp>
    </p:spTree>
    <p:extLst>
      <p:ext uri="{BB962C8B-B14F-4D97-AF65-F5344CB8AC3E}">
        <p14:creationId xmlns:p14="http://schemas.microsoft.com/office/powerpoint/2010/main" xmlns="" val="25481740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12192000" cy="6858000"/>
          </a:xfrm>
          <a:blipFill dpi="0" rotWithShape="1">
            <a:blip r:embed="rId2">
              <a:alphaModFix amt="12000"/>
            </a:blip>
            <a:srcRect/>
            <a:stretch>
              <a:fillRect/>
            </a:stretch>
          </a:blipFill>
        </p:spPr>
        <p:txBody>
          <a:bodyPr>
            <a:normAutofit/>
          </a:bodyPr>
          <a:lstStyle/>
          <a:p>
            <a:pPr marL="0" indent="0" algn="just">
              <a:lnSpc>
                <a:spcPct val="150000"/>
              </a:lnSpc>
              <a:buNone/>
            </a:pPr>
            <a:r>
              <a:rPr lang="en-US" sz="2000" b="1" u="sng" dirty="0">
                <a:latin typeface="Arial" panose="020B0604020202020204" pitchFamily="34" charset="0"/>
                <a:cs typeface="Arial" panose="020B0604020202020204" pitchFamily="34" charset="0"/>
              </a:rPr>
              <a:t>Main consumers</a:t>
            </a:r>
          </a:p>
          <a:p>
            <a:pPr marL="0" indent="0" algn="just">
              <a:lnSpc>
                <a:spcPct val="150000"/>
              </a:lnSpc>
              <a:buNone/>
            </a:pPr>
            <a:r>
              <a:rPr lang="en-US" sz="2000" dirty="0">
                <a:latin typeface="Arial" panose="020B0604020202020204" pitchFamily="34" charset="0"/>
                <a:cs typeface="Arial" panose="020B0604020202020204" pitchFamily="34" charset="0"/>
              </a:rPr>
              <a:t>Different types of consumers are staying in </a:t>
            </a:r>
            <a:r>
              <a:rPr lang="en-US" sz="2000" dirty="0" smtClean="0">
                <a:latin typeface="Arial" panose="020B0604020202020204" pitchFamily="34" charset="0"/>
                <a:cs typeface="Arial" panose="020B0604020202020204" pitchFamily="34" charset="0"/>
              </a:rPr>
              <a:t>Canopy by Hilton hotels. </a:t>
            </a:r>
            <a:endParaRPr lang="en-US" sz="2000" dirty="0">
              <a:latin typeface="Arial" panose="020B0604020202020204" pitchFamily="34" charset="0"/>
              <a:cs typeface="Arial" panose="020B0604020202020204" pitchFamily="34" charset="0"/>
            </a:endParaRPr>
          </a:p>
          <a:p>
            <a:pPr marL="0" indent="0" algn="just">
              <a:lnSpc>
                <a:spcPct val="150000"/>
              </a:lnSpc>
              <a:buNone/>
            </a:pPr>
            <a:r>
              <a:rPr lang="en-US" sz="2000" b="1" dirty="0">
                <a:latin typeface="Arial" panose="020B0604020202020204" pitchFamily="34" charset="0"/>
                <a:cs typeface="Arial" panose="020B0604020202020204" pitchFamily="34" charset="0"/>
              </a:rPr>
              <a:t>Business guests: </a:t>
            </a:r>
            <a:r>
              <a:rPr lang="en-US" sz="2000" dirty="0">
                <a:latin typeface="Arial" panose="020B0604020202020204" pitchFamily="34" charset="0"/>
                <a:cs typeface="Arial" panose="020B0604020202020204" pitchFamily="34" charset="0"/>
              </a:rPr>
              <a:t>Business guests are the people who travel for business meetings.</a:t>
            </a:r>
          </a:p>
          <a:p>
            <a:pPr marL="0" indent="0" algn="just">
              <a:lnSpc>
                <a:spcPct val="150000"/>
              </a:lnSpc>
              <a:buNone/>
            </a:pPr>
            <a:r>
              <a:rPr lang="en-US" sz="2000" b="1" dirty="0">
                <a:latin typeface="Arial" panose="020B0604020202020204" pitchFamily="34" charset="0"/>
                <a:cs typeface="Arial" panose="020B0604020202020204" pitchFamily="34" charset="0"/>
              </a:rPr>
              <a:t>Guest for the Holidays: </a:t>
            </a:r>
            <a:r>
              <a:rPr lang="en-US" sz="2000" dirty="0">
                <a:latin typeface="Arial" panose="020B0604020202020204" pitchFamily="34" charset="0"/>
                <a:cs typeface="Arial" panose="020B0604020202020204" pitchFamily="34" charset="0"/>
              </a:rPr>
              <a:t>Consumer or guest who is traveling for the holidays.</a:t>
            </a:r>
          </a:p>
          <a:p>
            <a:pPr marL="0" indent="0" algn="just">
              <a:lnSpc>
                <a:spcPct val="150000"/>
              </a:lnSpc>
              <a:buNone/>
            </a:pPr>
            <a:r>
              <a:rPr lang="en-US" sz="2000" b="1" dirty="0">
                <a:latin typeface="Arial" panose="020B0604020202020204" pitchFamily="34" charset="0"/>
                <a:cs typeface="Arial" panose="020B0604020202020204" pitchFamily="34" charset="0"/>
              </a:rPr>
              <a:t>Domestic guests: </a:t>
            </a:r>
            <a:r>
              <a:rPr lang="en-US" sz="2000" dirty="0">
                <a:latin typeface="Arial" panose="020B0604020202020204" pitchFamily="34" charset="0"/>
                <a:cs typeface="Arial" panose="020B0604020202020204" pitchFamily="34" charset="0"/>
              </a:rPr>
              <a:t>The domestic guest who are staying in the hotel for some purposes.</a:t>
            </a:r>
          </a:p>
          <a:p>
            <a:pPr marL="0" indent="0" algn="just">
              <a:lnSpc>
                <a:spcPct val="150000"/>
              </a:lnSpc>
              <a:buNone/>
            </a:pPr>
            <a:r>
              <a:rPr lang="en-US" sz="2000" dirty="0">
                <a:latin typeface="Arial" panose="020B0604020202020204" pitchFamily="34" charset="0"/>
                <a:cs typeface="Arial" panose="020B0604020202020204" pitchFamily="34" charset="0"/>
              </a:rPr>
              <a:t>The main consumer of </a:t>
            </a:r>
            <a:r>
              <a:rPr lang="en-US" sz="2000" dirty="0" smtClean="0">
                <a:latin typeface="Arial" panose="020B0604020202020204" pitchFamily="34" charset="0"/>
                <a:cs typeface="Arial" panose="020B0604020202020204" pitchFamily="34" charset="0"/>
              </a:rPr>
              <a:t>Canopy by Hilton </a:t>
            </a:r>
            <a:r>
              <a:rPr lang="en-US" sz="2000" dirty="0">
                <a:latin typeface="Arial" panose="020B0604020202020204" pitchFamily="34" charset="0"/>
                <a:cs typeface="Arial" panose="020B0604020202020204" pitchFamily="34" charset="0"/>
              </a:rPr>
              <a:t>Hotels </a:t>
            </a:r>
            <a:r>
              <a:rPr lang="en-US" sz="2000" dirty="0" smtClean="0">
                <a:latin typeface="Arial" panose="020B0604020202020204" pitchFamily="34" charset="0"/>
                <a:cs typeface="Arial" panose="020B0604020202020204" pitchFamily="34" charset="0"/>
              </a:rPr>
              <a:t>is </a:t>
            </a:r>
            <a:r>
              <a:rPr lang="en-US" sz="2000" dirty="0">
                <a:latin typeface="Arial" panose="020B0604020202020204" pitchFamily="34" charset="0"/>
                <a:cs typeface="Arial" panose="020B0604020202020204" pitchFamily="34" charset="0"/>
              </a:rPr>
              <a:t>the business </a:t>
            </a:r>
            <a:r>
              <a:rPr lang="en-US" sz="2000" dirty="0" smtClean="0">
                <a:latin typeface="Arial" panose="020B0604020202020204" pitchFamily="34" charset="0"/>
                <a:cs typeface="Arial" panose="020B0604020202020204" pitchFamily="34" charset="0"/>
              </a:rPr>
              <a:t>guests</a:t>
            </a:r>
            <a:r>
              <a:rPr lang="en-US" sz="2000" dirty="0">
                <a:latin typeface="Arial" panose="020B0604020202020204" pitchFamily="34" charset="0"/>
                <a:cs typeface="Arial" panose="020B0604020202020204" pitchFamily="34" charset="0"/>
              </a:rPr>
              <a:t>.</a:t>
            </a:r>
          </a:p>
          <a:p>
            <a:pPr marL="0" indent="0" algn="just">
              <a:lnSpc>
                <a:spcPct val="150000"/>
              </a:lnSpc>
              <a:buNone/>
            </a:pPr>
            <a:r>
              <a:rPr lang="en-US" sz="2000" b="1" u="sng" dirty="0">
                <a:latin typeface="Arial" panose="020B0604020202020204" pitchFamily="34" charset="0"/>
                <a:cs typeface="Arial" panose="020B0604020202020204" pitchFamily="34" charset="0"/>
              </a:rPr>
              <a:t>Scope and Nature </a:t>
            </a:r>
            <a:endParaRPr lang="en-US" sz="2000" u="sng" dirty="0">
              <a:latin typeface="Arial" panose="020B0604020202020204" pitchFamily="34" charset="0"/>
              <a:cs typeface="Arial" panose="020B0604020202020204" pitchFamily="34" charset="0"/>
            </a:endParaRPr>
          </a:p>
          <a:p>
            <a:pPr marL="0" indent="0" algn="just">
              <a:lnSpc>
                <a:spcPct val="150000"/>
              </a:lnSpc>
              <a:buNone/>
            </a:pPr>
            <a:r>
              <a:rPr lang="en-US" sz="2000" dirty="0" smtClean="0">
                <a:latin typeface="Arial" panose="020B0604020202020204" pitchFamily="34" charset="0"/>
                <a:cs typeface="Arial" panose="020B0604020202020204" pitchFamily="34" charset="0"/>
              </a:rPr>
              <a:t>Canopy </a:t>
            </a:r>
            <a:r>
              <a:rPr lang="en-US" sz="2000" dirty="0">
                <a:latin typeface="Arial" panose="020B0604020202020204" pitchFamily="34" charset="0"/>
                <a:cs typeface="Arial" panose="020B0604020202020204" pitchFamily="34" charset="0"/>
              </a:rPr>
              <a:t>has a sizable </a:t>
            </a:r>
            <a:r>
              <a:rPr lang="en-US" sz="2000" dirty="0" smtClean="0">
                <a:latin typeface="Arial" panose="020B0604020202020204" pitchFamily="34" charset="0"/>
                <a:cs typeface="Arial" panose="020B0604020202020204" pitchFamily="34" charset="0"/>
              </a:rPr>
              <a:t>market </a:t>
            </a:r>
            <a:r>
              <a:rPr lang="en-US" sz="2000" dirty="0">
                <a:latin typeface="Arial" panose="020B0604020202020204" pitchFamily="34" charset="0"/>
                <a:cs typeface="Arial" panose="020B0604020202020204" pitchFamily="34" charset="0"/>
              </a:rPr>
              <a:t>presence because of its operations in numerous foreign countries. It operates a network of luxury all-inclusive resorts, extended-stay suites, and hotels with special services. The hotels and resorts offers food, accommodation, dining out, boarding, and loyalty programs. It is easier to take advantage of opportunities and encourages an increase in occupancy rates when a company can generate income from both developed and developing economies.</a:t>
            </a:r>
          </a:p>
          <a:p>
            <a:pPr algn="just">
              <a:lnSpc>
                <a:spcPct val="150000"/>
              </a:lnSpc>
            </a:pPr>
            <a:endParaRPr lang="en-US" sz="2000" dirty="0"/>
          </a:p>
        </p:txBody>
      </p:sp>
    </p:spTree>
    <p:extLst>
      <p:ext uri="{BB962C8B-B14F-4D97-AF65-F5344CB8AC3E}">
        <p14:creationId xmlns:p14="http://schemas.microsoft.com/office/powerpoint/2010/main" xmlns="" val="331118146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31073" y="404949"/>
            <a:ext cx="11286309" cy="6191794"/>
          </a:xfrm>
        </p:spPr>
        <p:txBody>
          <a:bodyPr>
            <a:normAutofit fontScale="77500" lnSpcReduction="20000"/>
          </a:bodyPr>
          <a:lstStyle/>
          <a:p>
            <a:pPr marL="0" indent="0" algn="just">
              <a:lnSpc>
                <a:spcPct val="150000"/>
              </a:lnSpc>
              <a:buNone/>
            </a:pPr>
            <a:r>
              <a:rPr lang="en-US" sz="2000" b="1" u="sng" dirty="0">
                <a:latin typeface="Arial" panose="020B0604020202020204" pitchFamily="34" charset="0"/>
                <a:cs typeface="Arial" panose="020B0604020202020204" pitchFamily="34" charset="0"/>
              </a:rPr>
              <a:t>Guest Services and Facilities Provided </a:t>
            </a:r>
            <a:r>
              <a:rPr lang="en-US" sz="2000" b="1" u="sng" dirty="0" smtClean="0">
                <a:latin typeface="Arial" panose="020B0604020202020204" pitchFamily="34" charset="0"/>
                <a:cs typeface="Arial" panose="020B0604020202020204" pitchFamily="34" charset="0"/>
              </a:rPr>
              <a:t>Canopy by </a:t>
            </a:r>
            <a:r>
              <a:rPr lang="en-US" sz="2000" b="1" u="sng" dirty="0">
                <a:latin typeface="Arial" panose="020B0604020202020204" pitchFamily="34" charset="0"/>
                <a:cs typeface="Arial" panose="020B0604020202020204" pitchFamily="34" charset="0"/>
              </a:rPr>
              <a:t>Hilton </a:t>
            </a:r>
            <a:r>
              <a:rPr lang="en-US" sz="2000" b="1" u="sng" dirty="0" smtClean="0">
                <a:latin typeface="Arial" panose="020B0604020202020204" pitchFamily="34" charset="0"/>
                <a:cs typeface="Arial" panose="020B0604020202020204" pitchFamily="34" charset="0"/>
              </a:rPr>
              <a:t>Hotels</a:t>
            </a:r>
            <a:endParaRPr lang="en-US" sz="2000" u="sng" dirty="0">
              <a:latin typeface="Arial" panose="020B0604020202020204" pitchFamily="34" charset="0"/>
              <a:cs typeface="Arial" panose="020B0604020202020204" pitchFamily="34" charset="0"/>
            </a:endParaRPr>
          </a:p>
          <a:p>
            <a:pPr marL="0" indent="0" algn="just">
              <a:lnSpc>
                <a:spcPct val="150000"/>
              </a:lnSpc>
              <a:buNone/>
            </a:pPr>
            <a:r>
              <a:rPr lang="en-US" sz="2000" b="1" u="sng" dirty="0">
                <a:latin typeface="Arial" panose="020B0604020202020204" pitchFamily="34" charset="0"/>
                <a:cs typeface="Arial" panose="020B0604020202020204" pitchFamily="34" charset="0"/>
              </a:rPr>
              <a:t>Internet Access</a:t>
            </a:r>
            <a:endParaRPr lang="en-US" sz="2000" u="sng" dirty="0">
              <a:latin typeface="Arial" panose="020B0604020202020204" pitchFamily="34" charset="0"/>
              <a:cs typeface="Arial" panose="020B0604020202020204" pitchFamily="34" charset="0"/>
            </a:endParaRPr>
          </a:p>
          <a:p>
            <a:pPr marL="0" indent="0" algn="just">
              <a:lnSpc>
                <a:spcPct val="150000"/>
              </a:lnSpc>
              <a:buNone/>
            </a:pPr>
            <a:r>
              <a:rPr lang="en-US" sz="2000" dirty="0">
                <a:latin typeface="Arial" panose="020B0604020202020204" pitchFamily="34" charset="0"/>
                <a:cs typeface="Arial" panose="020B0604020202020204" pitchFamily="34" charset="0"/>
              </a:rPr>
              <a:t>The </a:t>
            </a:r>
            <a:r>
              <a:rPr lang="en-US" sz="2000" dirty="0" smtClean="0">
                <a:latin typeface="Arial" panose="020B0604020202020204" pitchFamily="34" charset="0"/>
                <a:cs typeface="Arial" panose="020B0604020202020204" pitchFamily="34" charset="0"/>
              </a:rPr>
              <a:t>Canopy by Hilton hotel </a:t>
            </a:r>
            <a:r>
              <a:rPr lang="en-US" sz="2000" dirty="0">
                <a:latin typeface="Arial" panose="020B0604020202020204" pitchFamily="34" charset="0"/>
                <a:cs typeface="Arial" panose="020B0604020202020204" pitchFamily="34" charset="0"/>
              </a:rPr>
              <a:t>provides its guests with trustworthy and quick internet access.</a:t>
            </a:r>
          </a:p>
          <a:p>
            <a:pPr marL="0" indent="0" algn="just">
              <a:lnSpc>
                <a:spcPct val="150000"/>
              </a:lnSpc>
              <a:buNone/>
            </a:pPr>
            <a:r>
              <a:rPr lang="en-US" sz="2000" b="1" u="sng" dirty="0">
                <a:latin typeface="Arial" panose="020B0604020202020204" pitchFamily="34" charset="0"/>
                <a:cs typeface="Arial" panose="020B0604020202020204" pitchFamily="34" charset="0"/>
              </a:rPr>
              <a:t>Convenience in the workplace:</a:t>
            </a:r>
            <a:endParaRPr lang="en-US" sz="2000" u="sng" dirty="0">
              <a:latin typeface="Arial" panose="020B0604020202020204" pitchFamily="34" charset="0"/>
              <a:cs typeface="Arial" panose="020B0604020202020204" pitchFamily="34" charset="0"/>
            </a:endParaRPr>
          </a:p>
          <a:p>
            <a:pPr marL="0" indent="0" algn="just">
              <a:lnSpc>
                <a:spcPct val="150000"/>
              </a:lnSpc>
              <a:buNone/>
            </a:pPr>
            <a:r>
              <a:rPr lang="en-US" sz="2000" dirty="0">
                <a:latin typeface="Arial" panose="020B0604020202020204" pitchFamily="34" charset="0"/>
                <a:cs typeface="Arial" panose="020B0604020202020204" pitchFamily="34" charset="0"/>
              </a:rPr>
              <a:t>It can set up a business package for its guests.</a:t>
            </a:r>
          </a:p>
          <a:p>
            <a:pPr marL="0" indent="0" algn="just">
              <a:lnSpc>
                <a:spcPct val="150000"/>
              </a:lnSpc>
              <a:buNone/>
            </a:pPr>
            <a:r>
              <a:rPr lang="en-US" sz="2000" b="1" u="sng" dirty="0">
                <a:latin typeface="Arial" panose="020B0604020202020204" pitchFamily="34" charset="0"/>
                <a:cs typeface="Arial" panose="020B0604020202020204" pitchFamily="34" charset="0"/>
              </a:rPr>
              <a:t>Diet Care plans:</a:t>
            </a:r>
            <a:endParaRPr lang="en-US" sz="2000" u="sng" dirty="0">
              <a:latin typeface="Arial" panose="020B0604020202020204" pitchFamily="34" charset="0"/>
              <a:cs typeface="Arial" panose="020B0604020202020204" pitchFamily="34" charset="0"/>
            </a:endParaRPr>
          </a:p>
          <a:p>
            <a:pPr marL="0" indent="0" algn="just">
              <a:lnSpc>
                <a:spcPct val="150000"/>
              </a:lnSpc>
              <a:buNone/>
            </a:pPr>
            <a:r>
              <a:rPr lang="en-US" sz="2000" dirty="0">
                <a:latin typeface="Arial" panose="020B0604020202020204" pitchFamily="34" charset="0"/>
                <a:cs typeface="Arial" panose="020B0604020202020204" pitchFamily="34" charset="0"/>
              </a:rPr>
              <a:t>It offers a customized diet plan to its best business guests.</a:t>
            </a:r>
          </a:p>
          <a:p>
            <a:pPr marL="0" indent="0" algn="just">
              <a:lnSpc>
                <a:spcPct val="150000"/>
              </a:lnSpc>
              <a:buNone/>
            </a:pPr>
            <a:r>
              <a:rPr lang="en-US" sz="2000" b="1" u="sng" dirty="0">
                <a:latin typeface="Arial" panose="020B0604020202020204" pitchFamily="34" charset="0"/>
                <a:cs typeface="Arial" panose="020B0604020202020204" pitchFamily="34" charset="0"/>
              </a:rPr>
              <a:t>Check-in and Check-out processes:</a:t>
            </a:r>
            <a:r>
              <a:rPr lang="en-US" sz="2000" b="1" dirty="0">
                <a:latin typeface="Arial" panose="020B0604020202020204" pitchFamily="34" charset="0"/>
                <a:cs typeface="Arial" panose="020B0604020202020204" pitchFamily="34" charset="0"/>
              </a:rPr>
              <a:t> </a:t>
            </a:r>
            <a:r>
              <a:rPr lang="en-US" sz="2000" dirty="0">
                <a:latin typeface="Arial" panose="020B0604020202020204" pitchFamily="34" charset="0"/>
                <a:cs typeface="Arial" panose="020B0604020202020204" pitchFamily="34" charset="0"/>
              </a:rPr>
              <a:t>The </a:t>
            </a:r>
            <a:r>
              <a:rPr lang="en-US" sz="2000" dirty="0" smtClean="0">
                <a:latin typeface="Arial" panose="020B0604020202020204" pitchFamily="34" charset="0"/>
                <a:cs typeface="Arial" panose="020B0604020202020204" pitchFamily="34" charset="0"/>
              </a:rPr>
              <a:t>Canopy Hotels </a:t>
            </a:r>
            <a:r>
              <a:rPr lang="en-US" sz="2000" dirty="0">
                <a:latin typeface="Arial" panose="020B0604020202020204" pitchFamily="34" charset="0"/>
                <a:cs typeface="Arial" panose="020B0604020202020204" pitchFamily="34" charset="0"/>
              </a:rPr>
              <a:t>provides an easy way to check in and checkout processes.</a:t>
            </a:r>
          </a:p>
          <a:p>
            <a:pPr marL="0" indent="0" algn="just">
              <a:lnSpc>
                <a:spcPct val="150000"/>
              </a:lnSpc>
              <a:buNone/>
            </a:pPr>
            <a:r>
              <a:rPr lang="en-US" sz="2000" b="1" u="sng" dirty="0">
                <a:latin typeface="Arial" panose="020B0604020202020204" pitchFamily="34" charset="0"/>
                <a:cs typeface="Arial" panose="020B0604020202020204" pitchFamily="34" charset="0"/>
              </a:rPr>
              <a:t>Transportation is easily accessible:  </a:t>
            </a:r>
            <a:r>
              <a:rPr lang="en-US" sz="2000" dirty="0">
                <a:latin typeface="Arial" panose="020B0604020202020204" pitchFamily="34" charset="0"/>
                <a:cs typeface="Arial" panose="020B0604020202020204" pitchFamily="34" charset="0"/>
              </a:rPr>
              <a:t>It provides guests with their transportation.</a:t>
            </a:r>
          </a:p>
          <a:p>
            <a:pPr marL="0" indent="0" algn="just">
              <a:lnSpc>
                <a:spcPct val="150000"/>
              </a:lnSpc>
              <a:buNone/>
            </a:pPr>
            <a:r>
              <a:rPr lang="en-US" sz="2000" b="1" u="sng" dirty="0">
                <a:latin typeface="Arial" panose="020B0604020202020204" pitchFamily="34" charset="0"/>
                <a:cs typeface="Arial" panose="020B0604020202020204" pitchFamily="34" charset="0"/>
              </a:rPr>
              <a:t>After-check-out Amenities</a:t>
            </a:r>
            <a:endParaRPr lang="en-US" sz="2000" u="sng" dirty="0">
              <a:latin typeface="Arial" panose="020B0604020202020204" pitchFamily="34" charset="0"/>
              <a:cs typeface="Arial" panose="020B0604020202020204" pitchFamily="34" charset="0"/>
            </a:endParaRPr>
          </a:p>
          <a:p>
            <a:pPr marL="0" indent="0" algn="just">
              <a:lnSpc>
                <a:spcPct val="150000"/>
              </a:lnSpc>
              <a:buNone/>
            </a:pPr>
            <a:r>
              <a:rPr lang="en-US" sz="2000" dirty="0">
                <a:latin typeface="Arial" panose="020B0604020202020204" pitchFamily="34" charset="0"/>
                <a:cs typeface="Arial" panose="020B0604020202020204" pitchFamily="34" charset="0"/>
              </a:rPr>
              <a:t>It provides its clients with the hotel to airport transportation services.</a:t>
            </a:r>
          </a:p>
          <a:p>
            <a:pPr marL="0" indent="0" algn="just">
              <a:lnSpc>
                <a:spcPct val="150000"/>
              </a:lnSpc>
              <a:buNone/>
            </a:pPr>
            <a:r>
              <a:rPr lang="en-US" sz="2000" b="1" u="sng" dirty="0">
                <a:latin typeface="Arial" panose="020B0604020202020204" pitchFamily="34" charset="0"/>
                <a:cs typeface="Arial" panose="020B0604020202020204" pitchFamily="34" charset="0"/>
              </a:rPr>
              <a:t>Package for the tour:</a:t>
            </a:r>
            <a:r>
              <a:rPr lang="en-US" sz="2000" u="sng" dirty="0">
                <a:latin typeface="Arial" panose="020B0604020202020204" pitchFamily="34" charset="0"/>
                <a:cs typeface="Arial" panose="020B0604020202020204" pitchFamily="34" charset="0"/>
              </a:rPr>
              <a:t> </a:t>
            </a:r>
            <a:r>
              <a:rPr lang="en-US" sz="2000" dirty="0" smtClean="0">
                <a:latin typeface="Arial" panose="020B0604020202020204" pitchFamily="34" charset="0"/>
                <a:cs typeface="Arial" panose="020B0604020202020204" pitchFamily="34" charset="0"/>
              </a:rPr>
              <a:t>  Canopy by Hilton </a:t>
            </a:r>
            <a:r>
              <a:rPr lang="en-US" sz="2000" dirty="0">
                <a:latin typeface="Arial" panose="020B0604020202020204" pitchFamily="34" charset="0"/>
                <a:cs typeface="Arial" panose="020B0604020202020204" pitchFamily="34" charset="0"/>
              </a:rPr>
              <a:t>hotels offer customized travel packages with sightseeing included.</a:t>
            </a:r>
          </a:p>
          <a:p>
            <a:pPr marL="0" indent="0" algn="just">
              <a:lnSpc>
                <a:spcPct val="150000"/>
              </a:lnSpc>
              <a:buNone/>
            </a:pPr>
            <a:r>
              <a:rPr lang="en-US" sz="2000" dirty="0" smtClean="0">
                <a:latin typeface="Arial" panose="020B0604020202020204" pitchFamily="34" charset="0"/>
                <a:cs typeface="Arial" panose="020B0604020202020204" pitchFamily="34" charset="0"/>
              </a:rPr>
              <a:t>Canopy hotels </a:t>
            </a:r>
            <a:r>
              <a:rPr lang="en-US" sz="2000" dirty="0">
                <a:latin typeface="Arial" panose="020B0604020202020204" pitchFamily="34" charset="0"/>
                <a:cs typeface="Arial" panose="020B0604020202020204" pitchFamily="34" charset="0"/>
              </a:rPr>
              <a:t>give some incentives to their regular customers.</a:t>
            </a:r>
          </a:p>
          <a:p>
            <a:pPr marL="0" indent="0" algn="just">
              <a:lnSpc>
                <a:spcPct val="150000"/>
              </a:lnSpc>
              <a:buNone/>
            </a:pPr>
            <a:r>
              <a:rPr lang="en-US" sz="2000" b="1" u="sng" dirty="0">
                <a:latin typeface="Arial" panose="020B0604020202020204" pitchFamily="34" charset="0"/>
                <a:cs typeface="Arial" panose="020B0604020202020204" pitchFamily="34" charset="0"/>
              </a:rPr>
              <a:t>Exclusive offerings:</a:t>
            </a:r>
            <a:r>
              <a:rPr lang="en-US" sz="2000" u="sng" dirty="0">
                <a:latin typeface="Arial" panose="020B0604020202020204" pitchFamily="34" charset="0"/>
                <a:cs typeface="Arial" panose="020B0604020202020204" pitchFamily="34" charset="0"/>
              </a:rPr>
              <a:t> </a:t>
            </a:r>
            <a:r>
              <a:rPr lang="en-US" sz="2000" dirty="0">
                <a:latin typeface="Arial" panose="020B0604020202020204" pitchFamily="34" charset="0"/>
                <a:cs typeface="Arial" panose="020B0604020202020204" pitchFamily="34" charset="0"/>
              </a:rPr>
              <a:t>A special discount is given to Canopy hotels regular guests.</a:t>
            </a:r>
          </a:p>
          <a:p>
            <a:pPr marL="0" indent="0" algn="just">
              <a:lnSpc>
                <a:spcPct val="150000"/>
              </a:lnSpc>
              <a:buNone/>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270599381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48194" y="339634"/>
            <a:ext cx="11639006" cy="6283235"/>
          </a:xfrm>
        </p:spPr>
        <p:txBody>
          <a:bodyPr>
            <a:normAutofit fontScale="85000" lnSpcReduction="20000"/>
          </a:bodyPr>
          <a:lstStyle/>
          <a:p>
            <a:pPr marL="0" indent="0" algn="just">
              <a:lnSpc>
                <a:spcPct val="150000"/>
              </a:lnSpc>
              <a:buNone/>
            </a:pPr>
            <a:r>
              <a:rPr lang="en-US" sz="2000" b="1" u="sng" dirty="0">
                <a:latin typeface="Arial" panose="020B0604020202020204" pitchFamily="34" charset="0"/>
                <a:cs typeface="Arial" panose="020B0604020202020204" pitchFamily="34" charset="0"/>
              </a:rPr>
              <a:t>In General Role and Function of Guest Services</a:t>
            </a:r>
            <a:endParaRPr lang="en-US" sz="2000" u="sng" dirty="0">
              <a:latin typeface="Arial" panose="020B0604020202020204" pitchFamily="34" charset="0"/>
              <a:cs typeface="Arial" panose="020B0604020202020204" pitchFamily="34" charset="0"/>
            </a:endParaRPr>
          </a:p>
          <a:p>
            <a:pPr algn="just">
              <a:lnSpc>
                <a:spcPct val="150000"/>
              </a:lnSpc>
            </a:pPr>
            <a:r>
              <a:rPr lang="en-US" sz="2000" dirty="0">
                <a:latin typeface="Arial" panose="020B0604020202020204" pitchFamily="34" charset="0"/>
                <a:cs typeface="Arial" panose="020B0604020202020204" pitchFamily="34" charset="0"/>
              </a:rPr>
              <a:t>There are following some roles and functions of guest and services</a:t>
            </a:r>
          </a:p>
          <a:p>
            <a:pPr algn="just">
              <a:lnSpc>
                <a:spcPct val="150000"/>
              </a:lnSpc>
            </a:pPr>
            <a:r>
              <a:rPr lang="en-US" sz="2000" dirty="0">
                <a:latin typeface="Arial" panose="020B0604020202020204" pitchFamily="34" charset="0"/>
                <a:cs typeface="Arial" panose="020B0604020202020204" pitchFamily="34" charset="0"/>
              </a:rPr>
              <a:t>Welcoming guests to the hotel</a:t>
            </a:r>
          </a:p>
          <a:p>
            <a:pPr algn="just">
              <a:lnSpc>
                <a:spcPct val="150000"/>
              </a:lnSpc>
            </a:pPr>
            <a:r>
              <a:rPr lang="en-US" sz="2000" dirty="0">
                <a:latin typeface="Arial" panose="020B0604020202020204" pitchFamily="34" charset="0"/>
                <a:cs typeface="Arial" panose="020B0604020202020204" pitchFamily="34" charset="0"/>
              </a:rPr>
              <a:t>Stating exact wait times and monitoring waiting lists</a:t>
            </a:r>
          </a:p>
          <a:p>
            <a:pPr algn="just">
              <a:lnSpc>
                <a:spcPct val="150000"/>
              </a:lnSpc>
            </a:pPr>
            <a:r>
              <a:rPr lang="en-US" sz="2000" dirty="0">
                <a:latin typeface="Arial" panose="020B0604020202020204" pitchFamily="34" charset="0"/>
                <a:cs typeface="Arial" panose="020B0604020202020204" pitchFamily="34" charset="0"/>
              </a:rPr>
              <a:t>Responsible for reservations</a:t>
            </a:r>
          </a:p>
          <a:p>
            <a:pPr algn="just">
              <a:lnSpc>
                <a:spcPct val="150000"/>
              </a:lnSpc>
            </a:pPr>
            <a:r>
              <a:rPr lang="en-US" sz="2000" dirty="0">
                <a:latin typeface="Arial" panose="020B0604020202020204" pitchFamily="34" charset="0"/>
                <a:cs typeface="Arial" panose="020B0604020202020204" pitchFamily="34" charset="0"/>
              </a:rPr>
              <a:t>Escorting clients to the designated dining or bar areas</a:t>
            </a:r>
          </a:p>
          <a:p>
            <a:pPr algn="just">
              <a:lnSpc>
                <a:spcPct val="150000"/>
              </a:lnSpc>
            </a:pPr>
            <a:r>
              <a:rPr lang="en-US" sz="2000" dirty="0">
                <a:latin typeface="Arial" panose="020B0604020202020204" pitchFamily="34" charset="0"/>
                <a:cs typeface="Arial" panose="020B0604020202020204" pitchFamily="34" charset="0"/>
              </a:rPr>
              <a:t>Menus and mention the name of the waiter or waiter</a:t>
            </a:r>
          </a:p>
          <a:p>
            <a:pPr algn="just">
              <a:lnSpc>
                <a:spcPct val="150000"/>
              </a:lnSpc>
            </a:pPr>
            <a:r>
              <a:rPr lang="en-US" sz="2000" dirty="0">
                <a:latin typeface="Arial" panose="020B0604020202020204" pitchFamily="34" charset="0"/>
                <a:cs typeface="Arial" panose="020B0604020202020204" pitchFamily="34" charset="0"/>
              </a:rPr>
              <a:t>Wishing to leave customers</a:t>
            </a:r>
          </a:p>
          <a:p>
            <a:pPr algn="just">
              <a:lnSpc>
                <a:spcPct val="150000"/>
              </a:lnSpc>
            </a:pPr>
            <a:r>
              <a:rPr lang="en-US" sz="2000" dirty="0">
                <a:latin typeface="Arial" panose="020B0604020202020204" pitchFamily="34" charset="0"/>
                <a:cs typeface="Arial" panose="020B0604020202020204" pitchFamily="34" charset="0"/>
              </a:rPr>
              <a:t>Ask the wait staff for more information regarding the various seating choices</a:t>
            </a:r>
          </a:p>
          <a:p>
            <a:pPr marL="0" indent="0" algn="just">
              <a:lnSpc>
                <a:spcPct val="150000"/>
              </a:lnSpc>
              <a:buNone/>
            </a:pPr>
            <a:r>
              <a:rPr lang="en-US" sz="2000" b="1" u="sng" dirty="0">
                <a:latin typeface="Arial" panose="020B0604020202020204" pitchFamily="34" charset="0"/>
                <a:cs typeface="Arial" panose="020B0604020202020204" pitchFamily="34" charset="0"/>
              </a:rPr>
              <a:t>Importance of Hospitality</a:t>
            </a:r>
            <a:endParaRPr lang="en-US" sz="2000" u="sng" dirty="0">
              <a:latin typeface="Arial" panose="020B0604020202020204" pitchFamily="34" charset="0"/>
              <a:cs typeface="Arial" panose="020B0604020202020204" pitchFamily="34" charset="0"/>
            </a:endParaRPr>
          </a:p>
          <a:p>
            <a:pPr marL="0" indent="0" algn="just">
              <a:lnSpc>
                <a:spcPct val="150000"/>
              </a:lnSpc>
              <a:buNone/>
            </a:pPr>
            <a:r>
              <a:rPr lang="en-US" sz="2000" dirty="0">
                <a:latin typeface="Arial" panose="020B0604020202020204" pitchFamily="34" charset="0"/>
                <a:cs typeface="Arial" panose="020B0604020202020204" pitchFamily="34" charset="0"/>
              </a:rPr>
              <a:t>Being hospitable means making someone feel at home. </a:t>
            </a:r>
            <a:r>
              <a:rPr lang="en-US" sz="2000" dirty="0" smtClean="0">
                <a:latin typeface="Arial" panose="020B0604020202020204" pitchFamily="34" charset="0"/>
                <a:cs typeface="Arial" panose="020B0604020202020204" pitchFamily="34" charset="0"/>
              </a:rPr>
              <a:t>It </a:t>
            </a:r>
            <a:r>
              <a:rPr lang="en-US" sz="2000" dirty="0">
                <a:latin typeface="Arial" panose="020B0604020202020204" pitchFamily="34" charset="0"/>
                <a:cs typeface="Arial" panose="020B0604020202020204" pitchFamily="34" charset="0"/>
              </a:rPr>
              <a:t>is a way of showing love. </a:t>
            </a:r>
            <a:r>
              <a:rPr lang="en-US" sz="2000" dirty="0" smtClean="0">
                <a:latin typeface="Arial" panose="020B0604020202020204" pitchFamily="34" charset="0"/>
                <a:cs typeface="Arial" panose="020B0604020202020204" pitchFamily="34" charset="0"/>
              </a:rPr>
              <a:t>The </a:t>
            </a:r>
            <a:r>
              <a:rPr lang="en-US" sz="2000" dirty="0">
                <a:latin typeface="Arial" panose="020B0604020202020204" pitchFamily="34" charset="0"/>
                <a:cs typeface="Arial" panose="020B0604020202020204" pitchFamily="34" charset="0"/>
              </a:rPr>
              <a:t>hospitality industry is important for many reasons. In the majority of countries, it makes up a sizeable portion of GDP, and this percentage is steadily increasing.  Local economies and employment are supported by the hospitality sector. Additionally, it provides a living for a sizable number of individuals and families.</a:t>
            </a:r>
          </a:p>
          <a:p>
            <a:pPr marL="0" indent="0" algn="just">
              <a:lnSpc>
                <a:spcPct val="150000"/>
              </a:lnSpc>
              <a:buNone/>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66990579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09006" y="1423851"/>
            <a:ext cx="11782697" cy="5199018"/>
          </a:xfrm>
        </p:spPr>
        <p:txBody>
          <a:bodyPr/>
          <a:lstStyle/>
          <a:p>
            <a:pPr marL="0" indent="0" algn="just">
              <a:lnSpc>
                <a:spcPct val="150000"/>
              </a:lnSpc>
              <a:buNone/>
            </a:pPr>
            <a:r>
              <a:rPr lang="en-US" sz="2000" b="1" u="sng" dirty="0">
                <a:latin typeface="Arial" panose="020B0604020202020204" pitchFamily="34" charset="0"/>
                <a:cs typeface="Arial" panose="020B0604020202020204" pitchFamily="34" charset="0"/>
              </a:rPr>
              <a:t>How hotels meet/exceed guest expectations</a:t>
            </a:r>
            <a:endParaRPr lang="en-US" sz="2000" u="sng" dirty="0">
              <a:latin typeface="Arial" panose="020B0604020202020204" pitchFamily="34" charset="0"/>
              <a:cs typeface="Arial" panose="020B0604020202020204" pitchFamily="34" charset="0"/>
            </a:endParaRPr>
          </a:p>
          <a:p>
            <a:pPr algn="just">
              <a:lnSpc>
                <a:spcPct val="150000"/>
              </a:lnSpc>
            </a:pPr>
            <a:r>
              <a:rPr lang="en-US" sz="2000" dirty="0">
                <a:latin typeface="Arial" panose="020B0604020202020204" pitchFamily="34" charset="0"/>
                <a:cs typeface="Arial" panose="020B0604020202020204" pitchFamily="34" charset="0"/>
              </a:rPr>
              <a:t>There are the following main ways to exceed guest expectations:</a:t>
            </a:r>
          </a:p>
          <a:p>
            <a:pPr algn="just">
              <a:lnSpc>
                <a:spcPct val="150000"/>
              </a:lnSpc>
            </a:pPr>
            <a:r>
              <a:rPr lang="en-US" sz="2000" dirty="0">
                <a:latin typeface="Arial" panose="020B0604020202020204" pitchFamily="34" charset="0"/>
                <a:cs typeface="Arial" panose="020B0604020202020204" pitchFamily="34" charset="0"/>
              </a:rPr>
              <a:t>To improve visitor experience, provide digital solutions. </a:t>
            </a:r>
          </a:p>
          <a:p>
            <a:pPr algn="just">
              <a:lnSpc>
                <a:spcPct val="150000"/>
              </a:lnSpc>
            </a:pPr>
            <a:r>
              <a:rPr lang="en-US" sz="2000" dirty="0">
                <a:latin typeface="Arial" panose="020B0604020202020204" pitchFamily="34" charset="0"/>
                <a:cs typeface="Arial" panose="020B0604020202020204" pitchFamily="34" charset="0"/>
              </a:rPr>
              <a:t>Pay attention to what the guests might need.</a:t>
            </a:r>
          </a:p>
          <a:p>
            <a:pPr algn="just">
              <a:lnSpc>
                <a:spcPct val="150000"/>
              </a:lnSpc>
            </a:pPr>
            <a:r>
              <a:rPr lang="en-US" sz="2000" dirty="0">
                <a:latin typeface="Arial" panose="020B0604020202020204" pitchFamily="34" charset="0"/>
                <a:cs typeface="Arial" panose="020B0604020202020204" pitchFamily="34" charset="0"/>
              </a:rPr>
              <a:t>By using personalization, you can convey to your visitors how much you value them. </a:t>
            </a:r>
          </a:p>
          <a:p>
            <a:pPr algn="just">
              <a:lnSpc>
                <a:spcPct val="150000"/>
              </a:lnSpc>
            </a:pPr>
            <a:r>
              <a:rPr lang="en-US" sz="2000" dirty="0">
                <a:latin typeface="Arial" panose="020B0604020202020204" pitchFamily="34" charset="0"/>
                <a:cs typeface="Arial" panose="020B0604020202020204" pitchFamily="34" charset="0"/>
              </a:rPr>
              <a:t>Be prepared to assist.</a:t>
            </a:r>
          </a:p>
          <a:p>
            <a:pPr algn="just">
              <a:lnSpc>
                <a:spcPct val="150000"/>
              </a:lnSpc>
            </a:pPr>
            <a:r>
              <a:rPr lang="en-US" sz="2000" dirty="0">
                <a:latin typeface="Arial" panose="020B0604020202020204" pitchFamily="34" charset="0"/>
                <a:cs typeface="Arial" panose="020B0604020202020204" pitchFamily="34" charset="0"/>
              </a:rPr>
              <a:t>Request feedback frequently</a:t>
            </a:r>
          </a:p>
          <a:p>
            <a:pPr marL="0" indent="0">
              <a:buNone/>
            </a:pPr>
            <a:endParaRPr lang="en-US" dirty="0"/>
          </a:p>
        </p:txBody>
      </p:sp>
    </p:spTree>
    <p:extLst>
      <p:ext uri="{BB962C8B-B14F-4D97-AF65-F5344CB8AC3E}">
        <p14:creationId xmlns:p14="http://schemas.microsoft.com/office/powerpoint/2010/main" xmlns="" val="360525586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0629" y="1619793"/>
            <a:ext cx="11861074" cy="5107577"/>
          </a:xfrm>
        </p:spPr>
        <p:txBody>
          <a:bodyPr>
            <a:normAutofit/>
          </a:bodyPr>
          <a:lstStyle/>
          <a:p>
            <a:pPr marL="0" indent="0" algn="just">
              <a:lnSpc>
                <a:spcPct val="150000"/>
              </a:lnSpc>
              <a:buNone/>
            </a:pPr>
            <a:r>
              <a:rPr lang="en-US" sz="2000" b="1" u="sng" dirty="0">
                <a:latin typeface="Arial" panose="020B0604020202020204" pitchFamily="34" charset="0"/>
                <a:cs typeface="Arial" panose="020B0604020202020204" pitchFamily="34" charset="0"/>
              </a:rPr>
              <a:t>Conclusion</a:t>
            </a:r>
          </a:p>
          <a:p>
            <a:pPr marL="0" indent="0" algn="just">
              <a:lnSpc>
                <a:spcPct val="150000"/>
              </a:lnSpc>
              <a:buNone/>
            </a:pPr>
            <a:r>
              <a:rPr lang="en-US" sz="2000" dirty="0">
                <a:latin typeface="Arial" panose="020B0604020202020204" pitchFamily="34" charset="0"/>
                <a:cs typeface="Arial" panose="020B0604020202020204" pitchFamily="34" charset="0"/>
              </a:rPr>
              <a:t>The key to successful hospitality is providing excellent customer service, which hoteliers must do well. The quality of the stay is determined by the level of service offered to guests, and this encourages favorable word-of-mouth promotion for the hotel. This eventually increases contented visitors and success for the hotel brand. Happy visitors are more likely to refer others to the hotel. How well you treat your customers will ultimately determine your level of success. To offer the required service, it is essential to learn about the different visitor types, their preferences, and the reasons behind their visits before developing a service that offers a tailored experience.</a:t>
            </a:r>
          </a:p>
        </p:txBody>
      </p:sp>
    </p:spTree>
    <p:extLst>
      <p:ext uri="{BB962C8B-B14F-4D97-AF65-F5344CB8AC3E}">
        <p14:creationId xmlns:p14="http://schemas.microsoft.com/office/powerpoint/2010/main" xmlns="" val="30549543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2297" y="365126"/>
            <a:ext cx="11051503" cy="692966"/>
          </a:xfrm>
        </p:spPr>
        <p:txBody>
          <a:bodyPr>
            <a:normAutofit/>
          </a:bodyPr>
          <a:lstStyle/>
          <a:p>
            <a:r>
              <a:rPr lang="en-US" sz="2000" b="1" u="sng" dirty="0" smtClean="0">
                <a:latin typeface="Arial" panose="020B0604020202020204" pitchFamily="34" charset="0"/>
                <a:cs typeface="Arial" panose="020B0604020202020204" pitchFamily="34" charset="0"/>
              </a:rPr>
              <a:t>References</a:t>
            </a:r>
            <a:endParaRPr lang="en-US" sz="2000" b="1" u="sng"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256903" y="1058091"/>
            <a:ext cx="11678194" cy="5630091"/>
          </a:xfrm>
        </p:spPr>
        <p:txBody>
          <a:bodyPr>
            <a:normAutofit lnSpcReduction="10000"/>
          </a:bodyPr>
          <a:lstStyle/>
          <a:p>
            <a:pPr>
              <a:buFont typeface="+mj-lt"/>
              <a:buAutoNum type="arabicPeriod"/>
            </a:pPr>
            <a:r>
              <a:rPr lang="en-US" sz="1200" dirty="0" err="1" smtClean="0">
                <a:latin typeface="Arial" panose="020B0604020202020204" pitchFamily="34" charset="0"/>
                <a:cs typeface="Arial" panose="020B0604020202020204" pitchFamily="34" charset="0"/>
              </a:rPr>
              <a:t>Arjona</a:t>
            </a:r>
            <a:r>
              <a:rPr lang="en-US" sz="1200" dirty="0" smtClean="0">
                <a:latin typeface="Arial" panose="020B0604020202020204" pitchFamily="34" charset="0"/>
                <a:cs typeface="Arial" panose="020B0604020202020204" pitchFamily="34" charset="0"/>
              </a:rPr>
              <a:t>, M. (2020). </a:t>
            </a:r>
            <a:r>
              <a:rPr lang="en-US" sz="1200" i="1" dirty="0" smtClean="0">
                <a:latin typeface="Arial" panose="020B0604020202020204" pitchFamily="34" charset="0"/>
                <a:cs typeface="Arial" panose="020B0604020202020204" pitchFamily="34" charset="0"/>
              </a:rPr>
              <a:t>GUEST SERVICE IN THE HOSPITALITY INDUSTRY. Oakville, ON</a:t>
            </a:r>
            <a:r>
              <a:rPr lang="en-US" sz="1200" dirty="0" smtClean="0">
                <a:latin typeface="Arial" panose="020B0604020202020204" pitchFamily="34" charset="0"/>
                <a:cs typeface="Arial" panose="020B0604020202020204" pitchFamily="34" charset="0"/>
              </a:rPr>
              <a:t>: Society Publishing. </a:t>
            </a:r>
          </a:p>
          <a:p>
            <a:pPr>
              <a:buFont typeface="+mj-lt"/>
              <a:buAutoNum type="arabicPeriod"/>
            </a:pPr>
            <a:r>
              <a:rPr lang="en-US" sz="1200" dirty="0" smtClean="0">
                <a:latin typeface="Arial" panose="020B0604020202020204" pitchFamily="34" charset="0"/>
                <a:cs typeface="Arial" panose="020B0604020202020204" pitchFamily="34" charset="0"/>
              </a:rPr>
              <a:t>Brainia.com. (2021). </a:t>
            </a:r>
            <a:r>
              <a:rPr lang="en-US" sz="1200" i="1" dirty="0" smtClean="0">
                <a:latin typeface="Arial" panose="020B0604020202020204" pitchFamily="34" charset="0"/>
                <a:cs typeface="Arial" panose="020B0604020202020204" pitchFamily="34" charset="0"/>
              </a:rPr>
              <a:t>Political and Legal Factors That Influence the Hotels.</a:t>
            </a:r>
            <a:r>
              <a:rPr lang="en-US" sz="1200" dirty="0" smtClean="0">
                <a:latin typeface="Arial" panose="020B0604020202020204" pitchFamily="34" charset="0"/>
                <a:cs typeface="Arial" panose="020B0604020202020204" pitchFamily="34" charset="0"/>
              </a:rPr>
              <a:t> Available at: </a:t>
            </a:r>
            <a:r>
              <a:rPr lang="en-US" sz="1200" dirty="0" smtClean="0">
                <a:latin typeface="Arial" panose="020B0604020202020204" pitchFamily="34" charset="0"/>
                <a:cs typeface="Arial" panose="020B0604020202020204" pitchFamily="34" charset="0"/>
                <a:hlinkClick r:id="rId2"/>
              </a:rPr>
              <a:t>https://www.brainia.com/essays/Political-And-Legal-Factors-That-Influence/119342.html</a:t>
            </a:r>
            <a:r>
              <a:rPr lang="en-US" sz="1200" dirty="0" smtClean="0">
                <a:latin typeface="Arial" panose="020B0604020202020204" pitchFamily="34" charset="0"/>
                <a:cs typeface="Arial" panose="020B0604020202020204" pitchFamily="34" charset="0"/>
              </a:rPr>
              <a:t>. Accessed </a:t>
            </a:r>
            <a:r>
              <a:rPr lang="en-US" sz="1200" dirty="0">
                <a:latin typeface="Arial" panose="020B0604020202020204" pitchFamily="34" charset="0"/>
                <a:cs typeface="Arial" panose="020B0604020202020204" pitchFamily="34" charset="0"/>
              </a:rPr>
              <a:t>(19: 05: 2023).</a:t>
            </a:r>
          </a:p>
          <a:p>
            <a:pPr>
              <a:buFont typeface="+mj-lt"/>
              <a:buAutoNum type="arabicPeriod"/>
            </a:pPr>
            <a:r>
              <a:rPr lang="en-US" sz="1200" dirty="0" smtClean="0">
                <a:latin typeface="Arial" panose="020B0604020202020204" pitchFamily="34" charset="0"/>
                <a:cs typeface="Arial" panose="020B0604020202020204" pitchFamily="34" charset="0"/>
              </a:rPr>
              <a:t> </a:t>
            </a:r>
            <a:r>
              <a:rPr lang="en-US" sz="1200" dirty="0" smtClean="0"/>
              <a:t>CNBC. (2018). [online] Available at: </a:t>
            </a:r>
            <a:r>
              <a:rPr lang="en-US" sz="1200" dirty="0" smtClean="0">
                <a:hlinkClick r:id="rId3"/>
              </a:rPr>
              <a:t>https://www.cnbc.com/2018/10/23/IHG-hopes-to-attract-thrifty-millennial-travelers-with-its-new-brand-motto.html</a:t>
            </a:r>
            <a:r>
              <a:rPr lang="en-US" sz="1200" dirty="0" smtClean="0"/>
              <a:t> </a:t>
            </a:r>
            <a:endParaRPr lang="en-US" sz="1200" dirty="0" smtClean="0">
              <a:latin typeface="Arial" panose="020B0604020202020204" pitchFamily="34" charset="0"/>
              <a:cs typeface="Arial" panose="020B0604020202020204" pitchFamily="34" charset="0"/>
            </a:endParaRPr>
          </a:p>
          <a:p>
            <a:pPr>
              <a:buFont typeface="+mj-lt"/>
              <a:buAutoNum type="arabicPeriod"/>
            </a:pPr>
            <a:r>
              <a:rPr lang="en-US" sz="1200" dirty="0" smtClean="0">
                <a:latin typeface="Arial" panose="020B0604020202020204" pitchFamily="34" charset="0"/>
                <a:cs typeface="Arial" panose="020B0604020202020204" pitchFamily="34" charset="0"/>
              </a:rPr>
              <a:t>Clark, J., 2020. </a:t>
            </a:r>
            <a:r>
              <a:rPr lang="en-US" sz="1200" i="1" dirty="0" smtClean="0">
                <a:latin typeface="Arial" panose="020B0604020202020204" pitchFamily="34" charset="0"/>
                <a:cs typeface="Arial" panose="020B0604020202020204" pitchFamily="34" charset="0"/>
              </a:rPr>
              <a:t>Holiday Inn: New rooms in the inn.</a:t>
            </a:r>
            <a:r>
              <a:rPr lang="en-US" sz="1200" dirty="0" smtClean="0">
                <a:latin typeface="Arial" panose="020B0604020202020204" pitchFamily="34" charset="0"/>
                <a:cs typeface="Arial" panose="020B0604020202020204" pitchFamily="34" charset="0"/>
              </a:rPr>
              <a:t> The Cornell Hotel and Restaurant Administration Quarterly, 34(5), pp.59-67.</a:t>
            </a:r>
          </a:p>
          <a:p>
            <a:pPr>
              <a:buFont typeface="+mj-lt"/>
              <a:buAutoNum type="arabicPeriod"/>
            </a:pPr>
            <a:r>
              <a:rPr lang="en-US" sz="1200" dirty="0" err="1" smtClean="0"/>
              <a:t>Erandaru</a:t>
            </a:r>
            <a:r>
              <a:rPr lang="en-US" sz="1200" dirty="0" smtClean="0"/>
              <a:t>, E. (2020). </a:t>
            </a:r>
            <a:r>
              <a:rPr lang="en-US" sz="1200" i="1" dirty="0" smtClean="0"/>
              <a:t>Digital </a:t>
            </a:r>
            <a:r>
              <a:rPr lang="en-US" sz="1200" i="1" dirty="0" err="1" smtClean="0"/>
              <a:t>Wayang</a:t>
            </a:r>
            <a:r>
              <a:rPr lang="en-US" sz="1200" i="1" dirty="0" smtClean="0"/>
              <a:t>:</a:t>
            </a:r>
            <a:r>
              <a:rPr lang="en-US" sz="1200" dirty="0" smtClean="0"/>
              <a:t> Exploring the Use of Digital Media in </a:t>
            </a:r>
            <a:r>
              <a:rPr lang="en-US" sz="1200" dirty="0" err="1" smtClean="0"/>
              <a:t>Wayang</a:t>
            </a:r>
            <a:r>
              <a:rPr lang="en-US" sz="1200" dirty="0" smtClean="0"/>
              <a:t> Performance. </a:t>
            </a:r>
            <a:r>
              <a:rPr lang="en-US" sz="1200" dirty="0" err="1" smtClean="0"/>
              <a:t>Nirmana</a:t>
            </a:r>
            <a:r>
              <a:rPr lang="en-US" sz="1200" dirty="0" smtClean="0"/>
              <a:t>. P.  15(1). </a:t>
            </a:r>
          </a:p>
          <a:p>
            <a:pPr>
              <a:buFont typeface="+mj-lt"/>
              <a:buAutoNum type="arabicPeriod"/>
            </a:pPr>
            <a:r>
              <a:rPr lang="en-US" sz="1000" dirty="0">
                <a:latin typeface="Arial" panose="020B0604020202020204" pitchFamily="34" charset="0"/>
                <a:cs typeface="Arial" panose="020B0604020202020204" pitchFamily="34" charset="0"/>
              </a:rPr>
              <a:t>[Global worldwide]. </a:t>
            </a:r>
            <a:r>
              <a:rPr lang="en-US" sz="1000" i="1" dirty="0">
                <a:latin typeface="Arial" panose="020B0604020202020204" pitchFamily="34" charset="0"/>
                <a:cs typeface="Arial" panose="020B0604020202020204" pitchFamily="34" charset="0"/>
              </a:rPr>
              <a:t>Hilton Worldwide Holdings </a:t>
            </a:r>
            <a:r>
              <a:rPr lang="en-US" sz="1000" i="1" dirty="0" err="1">
                <a:latin typeface="Arial" panose="020B0604020202020204" pitchFamily="34" charset="0"/>
                <a:cs typeface="Arial" panose="020B0604020202020204" pitchFamily="34" charset="0"/>
              </a:rPr>
              <a:t>lnc</a:t>
            </a:r>
            <a:r>
              <a:rPr lang="en-US" sz="1000" i="1" dirty="0">
                <a:latin typeface="Arial" panose="020B0604020202020204" pitchFamily="34" charset="0"/>
                <a:cs typeface="Arial" panose="020B0604020202020204" pitchFamily="34" charset="0"/>
              </a:rPr>
              <a:t>.</a:t>
            </a:r>
            <a:r>
              <a:rPr lang="en-US" sz="1000" dirty="0">
                <a:latin typeface="Arial" panose="020B0604020202020204" pitchFamily="34" charset="0"/>
                <a:cs typeface="Arial" panose="020B0604020202020204" pitchFamily="34" charset="0"/>
              </a:rPr>
              <a:t>  Available at </a:t>
            </a:r>
            <a:r>
              <a:rPr lang="en-US" sz="1000" u="sng" dirty="0">
                <a:latin typeface="Arial" panose="020B0604020202020204" pitchFamily="34" charset="0"/>
                <a:cs typeface="Arial" panose="020B0604020202020204" pitchFamily="34" charset="0"/>
                <a:hlinkClick r:id="rId4"/>
              </a:rPr>
              <a:t>https://www.globaldata.com/company-profile/hilton-worldwide-holdings-inc</a:t>
            </a:r>
            <a:r>
              <a:rPr lang="en-US" sz="1000" dirty="0">
                <a:latin typeface="Arial" panose="020B0604020202020204" pitchFamily="34" charset="0"/>
                <a:cs typeface="Arial" panose="020B0604020202020204" pitchFamily="34" charset="0"/>
              </a:rPr>
              <a:t> Accessed (19: 05: 2023</a:t>
            </a:r>
            <a:r>
              <a:rPr lang="en-US" sz="1000" dirty="0" smtClean="0">
                <a:latin typeface="Arial" panose="020B0604020202020204" pitchFamily="34" charset="0"/>
                <a:cs typeface="Arial" panose="020B0604020202020204" pitchFamily="34" charset="0"/>
              </a:rPr>
              <a:t>).</a:t>
            </a:r>
          </a:p>
          <a:p>
            <a:pPr marL="0" indent="0">
              <a:buNone/>
            </a:pPr>
            <a:r>
              <a:rPr lang="en-US" sz="1400" dirty="0" smtClean="0">
                <a:latin typeface="Arial" panose="020B0604020202020204" pitchFamily="34" charset="0"/>
                <a:cs typeface="Arial" panose="020B0604020202020204" pitchFamily="34" charset="0"/>
              </a:rPr>
              <a:t>7. Hilton </a:t>
            </a:r>
            <a:r>
              <a:rPr lang="en-US" sz="1400" dirty="0">
                <a:latin typeface="Arial" panose="020B0604020202020204" pitchFamily="34" charset="0"/>
                <a:cs typeface="Arial" panose="020B0604020202020204" pitchFamily="34" charset="0"/>
              </a:rPr>
              <a:t>(2018c) Craft your perfect Christmas. Hilton [online]. Available </a:t>
            </a:r>
            <a:r>
              <a:rPr lang="en-US" sz="1400" dirty="0" err="1" smtClean="0">
                <a:latin typeface="Arial" panose="020B0604020202020204" pitchFamily="34" charset="0"/>
                <a:cs typeface="Arial" panose="020B0604020202020204" pitchFamily="34" charset="0"/>
              </a:rPr>
              <a:t>from:http</a:t>
            </a:r>
            <a:r>
              <a:rPr lang="en-US" sz="1400" dirty="0">
                <a:latin typeface="Arial" panose="020B0604020202020204" pitchFamily="34" charset="0"/>
                <a:cs typeface="Arial" panose="020B0604020202020204" pitchFamily="34" charset="0"/>
              </a:rPr>
              <a:t>://</a:t>
            </a:r>
            <a:r>
              <a:rPr lang="en-US" sz="1400" dirty="0" smtClean="0">
                <a:latin typeface="Arial" panose="020B0604020202020204" pitchFamily="34" charset="0"/>
                <a:cs typeface="Arial" panose="020B0604020202020204" pitchFamily="34" charset="0"/>
              </a:rPr>
              <a:t>www3.hilton.com/resources/media/hi/ORMNOHN/en_US/pdf/en_ORMNOHN_christmas_Jy2017.pdf </a:t>
            </a:r>
            <a:r>
              <a:rPr lang="en-US" sz="1400" dirty="0">
                <a:latin typeface="Arial" panose="020B0604020202020204" pitchFamily="34" charset="0"/>
                <a:cs typeface="Arial" panose="020B0604020202020204" pitchFamily="34" charset="0"/>
              </a:rPr>
              <a:t>[Accessed 3rd May 2018]. </a:t>
            </a:r>
          </a:p>
          <a:p>
            <a:pPr marL="0" indent="0">
              <a:buNone/>
            </a:pPr>
            <a:r>
              <a:rPr lang="en-US" sz="1000" dirty="0" smtClean="0">
                <a:latin typeface="Arial" panose="020B0604020202020204" pitchFamily="34" charset="0"/>
                <a:cs typeface="Arial" panose="020B0604020202020204" pitchFamily="34" charset="0"/>
              </a:rPr>
              <a:t>8. Hilton </a:t>
            </a:r>
            <a:r>
              <a:rPr lang="en-US" sz="1000" dirty="0">
                <a:latin typeface="Arial" panose="020B0604020202020204" pitchFamily="34" charset="0"/>
                <a:cs typeface="Arial" panose="020B0604020202020204" pitchFamily="34" charset="0"/>
              </a:rPr>
              <a:t>(2018d) </a:t>
            </a:r>
            <a:r>
              <a:rPr lang="en-US" sz="1000" i="1" dirty="0">
                <a:latin typeface="Arial" panose="020B0604020202020204" pitchFamily="34" charset="0"/>
                <a:cs typeface="Arial" panose="020B0604020202020204" pitchFamily="34" charset="0"/>
              </a:rPr>
              <a:t>Treat yourself to a perfect Christmas. Hilton [online]. </a:t>
            </a:r>
            <a:r>
              <a:rPr lang="en-US" sz="1000" dirty="0">
                <a:latin typeface="Arial" panose="020B0604020202020204" pitchFamily="34" charset="0"/>
                <a:cs typeface="Arial" panose="020B0604020202020204" pitchFamily="34" charset="0"/>
              </a:rPr>
              <a:t>Available </a:t>
            </a:r>
            <a:r>
              <a:rPr lang="en-US" sz="1000" dirty="0" err="1" smtClean="0">
                <a:latin typeface="Arial" panose="020B0604020202020204" pitchFamily="34" charset="0"/>
                <a:cs typeface="Arial" panose="020B0604020202020204" pitchFamily="34" charset="0"/>
              </a:rPr>
              <a:t>from:http</a:t>
            </a:r>
            <a:r>
              <a:rPr lang="en-US" sz="1000" dirty="0">
                <a:latin typeface="Arial" panose="020B0604020202020204" pitchFamily="34" charset="0"/>
                <a:cs typeface="Arial" panose="020B0604020202020204" pitchFamily="34" charset="0"/>
              </a:rPr>
              <a:t>://</a:t>
            </a:r>
            <a:r>
              <a:rPr lang="en-US" sz="1000" dirty="0" smtClean="0">
                <a:latin typeface="Arial" panose="020B0604020202020204" pitchFamily="34" charset="0"/>
                <a:cs typeface="Arial" panose="020B0604020202020204" pitchFamily="34" charset="0"/>
              </a:rPr>
              <a:t>www3.hilton.com/resources/media/hi/en_US/pdf/ORMNOHN/en_ORMNOHN_Christmas-</a:t>
            </a:r>
          </a:p>
          <a:p>
            <a:pPr marL="0" indent="0">
              <a:buNone/>
            </a:pPr>
            <a:r>
              <a:rPr lang="en-US" sz="1000" dirty="0" smtClean="0">
                <a:latin typeface="Arial" panose="020B0604020202020204" pitchFamily="34" charset="0"/>
                <a:cs typeface="Arial" panose="020B0604020202020204" pitchFamily="34" charset="0"/>
              </a:rPr>
              <a:t>9. Hilton </a:t>
            </a:r>
            <a:r>
              <a:rPr lang="en-US" sz="1000" dirty="0">
                <a:latin typeface="Arial" panose="020B0604020202020204" pitchFamily="34" charset="0"/>
                <a:cs typeface="Arial" panose="020B0604020202020204" pitchFamily="34" charset="0"/>
              </a:rPr>
              <a:t>(2018f) </a:t>
            </a:r>
            <a:r>
              <a:rPr lang="en-US" sz="1000" i="1" dirty="0">
                <a:latin typeface="Arial" panose="020B0604020202020204" pitchFamily="34" charset="0"/>
                <a:cs typeface="Arial" panose="020B0604020202020204" pitchFamily="34" charset="0"/>
              </a:rPr>
              <a:t>Our brands. Hilton [online]. </a:t>
            </a:r>
            <a:r>
              <a:rPr lang="en-US" sz="1000" dirty="0">
                <a:latin typeface="Arial" panose="020B0604020202020204" pitchFamily="34" charset="0"/>
                <a:cs typeface="Arial" panose="020B0604020202020204" pitchFamily="34" charset="0"/>
              </a:rPr>
              <a:t>Available from: https://www.hilton.com/en/corporate/ </a:t>
            </a:r>
            <a:r>
              <a:rPr lang="en-US" sz="1000" dirty="0" smtClean="0">
                <a:latin typeface="Arial" panose="020B0604020202020204" pitchFamily="34" charset="0"/>
                <a:cs typeface="Arial" panose="020B0604020202020204" pitchFamily="34" charset="0"/>
              </a:rPr>
              <a:t>Accessed (19: 05: 2023).</a:t>
            </a:r>
            <a:endParaRPr lang="en-US" sz="1200" dirty="0" smtClean="0"/>
          </a:p>
          <a:p>
            <a:pPr marL="0" indent="0">
              <a:buNone/>
            </a:pPr>
            <a:r>
              <a:rPr lang="en-US" sz="1200" dirty="0" smtClean="0"/>
              <a:t>10. </a:t>
            </a:r>
            <a:r>
              <a:rPr lang="en-US" sz="1200" dirty="0" err="1" smtClean="0"/>
              <a:t>Ktait</a:t>
            </a:r>
            <a:r>
              <a:rPr lang="en-US" sz="1200" dirty="0" smtClean="0"/>
              <a:t>, M. (2020). </a:t>
            </a:r>
            <a:r>
              <a:rPr lang="en-US" sz="1200" i="1" dirty="0" smtClean="0"/>
              <a:t>The Assessment of Factors Influencing Hotel Services Consumers Behavior.</a:t>
            </a:r>
            <a:r>
              <a:rPr lang="en-US" sz="1200" dirty="0" smtClean="0"/>
              <a:t> Journal of Advanced Research in Dynamical and Control Systems. pp.1453-1471.</a:t>
            </a:r>
          </a:p>
          <a:p>
            <a:pPr marL="0" indent="0" algn="just">
              <a:buNone/>
            </a:pPr>
            <a:r>
              <a:rPr lang="en-US" sz="1100" dirty="0">
                <a:latin typeface="Arial" panose="020B0604020202020204" pitchFamily="34" charset="0"/>
                <a:cs typeface="Arial" panose="020B0604020202020204" pitchFamily="34" charset="0"/>
              </a:rPr>
              <a:t>Premium Company Strategy Reports (2017) Hilton </a:t>
            </a:r>
            <a:r>
              <a:rPr lang="en-US" sz="1100" dirty="0" err="1">
                <a:latin typeface="Arial" panose="020B0604020202020204" pitchFamily="34" charset="0"/>
                <a:cs typeface="Arial" panose="020B0604020202020204" pitchFamily="34" charset="0"/>
              </a:rPr>
              <a:t>WorldWide</a:t>
            </a:r>
            <a:r>
              <a:rPr lang="en-US" sz="1100" dirty="0">
                <a:latin typeface="Arial" panose="020B0604020202020204" pitchFamily="34" charset="0"/>
                <a:cs typeface="Arial" panose="020B0604020202020204" pitchFamily="34" charset="0"/>
              </a:rPr>
              <a:t> Holdings </a:t>
            </a:r>
            <a:r>
              <a:rPr lang="en-US" sz="1100" dirty="0" err="1">
                <a:latin typeface="Arial" panose="020B0604020202020204" pitchFamily="34" charset="0"/>
                <a:cs typeface="Arial" panose="020B0604020202020204" pitchFamily="34" charset="0"/>
              </a:rPr>
              <a:t>Inc</a:t>
            </a:r>
            <a:r>
              <a:rPr lang="en-US" sz="1100" dirty="0">
                <a:latin typeface="Arial" panose="020B0604020202020204" pitchFamily="34" charset="0"/>
                <a:cs typeface="Arial" panose="020B0604020202020204" pitchFamily="34" charset="0"/>
              </a:rPr>
              <a:t> Group: Company </a:t>
            </a:r>
            <a:r>
              <a:rPr lang="en-US" sz="1100" dirty="0" smtClean="0">
                <a:latin typeface="Arial" panose="020B0604020202020204" pitchFamily="34" charset="0"/>
                <a:cs typeface="Arial" panose="020B0604020202020204" pitchFamily="34" charset="0"/>
              </a:rPr>
              <a:t>Strategy </a:t>
            </a:r>
            <a:r>
              <a:rPr lang="en-US" sz="1100" dirty="0">
                <a:latin typeface="Arial" panose="020B0604020202020204" pitchFamily="34" charset="0"/>
                <a:cs typeface="Arial" panose="020B0604020202020204" pitchFamily="34" charset="0"/>
              </a:rPr>
              <a:t>&amp; Performance Analysis. </a:t>
            </a:r>
            <a:r>
              <a:rPr lang="en-US" sz="1100" dirty="0" err="1">
                <a:latin typeface="Arial" panose="020B0604020202020204" pitchFamily="34" charset="0"/>
                <a:cs typeface="Arial" panose="020B0604020202020204" pitchFamily="34" charset="0"/>
              </a:rPr>
              <a:t>MarketLine</a:t>
            </a:r>
            <a:r>
              <a:rPr lang="en-US" sz="1100" dirty="0">
                <a:latin typeface="Arial" panose="020B0604020202020204" pitchFamily="34" charset="0"/>
                <a:cs typeface="Arial" panose="020B0604020202020204" pitchFamily="34" charset="0"/>
              </a:rPr>
              <a:t> [online]. Available from: </a:t>
            </a:r>
          </a:p>
          <a:p>
            <a:pPr marL="0" indent="0" algn="just">
              <a:buNone/>
            </a:pPr>
            <a:r>
              <a:rPr lang="en-US" sz="1100" dirty="0" smtClean="0">
                <a:latin typeface="Arial" panose="020B0604020202020204" pitchFamily="34" charset="0"/>
                <a:cs typeface="Arial" panose="020B0604020202020204" pitchFamily="34" charset="0"/>
              </a:rPr>
              <a:t>http://advantage.marketline.com.ezproxy.northampton.ac.uk/Product?ptype=Premium+Company+Strategy+Reports&amp;pid=MLPM0006-008/ Accessed (19: 05: 2023).</a:t>
            </a:r>
          </a:p>
          <a:p>
            <a:pPr marL="0" indent="0" algn="just">
              <a:buNone/>
            </a:pPr>
            <a:r>
              <a:rPr lang="en-US" sz="1100" dirty="0" smtClean="0">
                <a:latin typeface="Arial" panose="020B0604020202020204" pitchFamily="34" charset="0"/>
                <a:cs typeface="Arial" panose="020B0604020202020204" pitchFamily="34" charset="0"/>
              </a:rPr>
              <a:t>11. </a:t>
            </a:r>
            <a:r>
              <a:rPr lang="en-US" sz="1100" dirty="0" err="1" smtClean="0">
                <a:latin typeface="Arial" panose="020B0604020202020204" pitchFamily="34" charset="0"/>
                <a:cs typeface="Arial" panose="020B0604020202020204" pitchFamily="34" charset="0"/>
              </a:rPr>
              <a:t>Mody</a:t>
            </a:r>
            <a:r>
              <a:rPr lang="en-US" sz="1100" dirty="0">
                <a:latin typeface="Arial" panose="020B0604020202020204" pitchFamily="34" charset="0"/>
                <a:cs typeface="Arial" panose="020B0604020202020204" pitchFamily="34" charset="0"/>
              </a:rPr>
              <a:t>., S. ( 2018). </a:t>
            </a:r>
            <a:r>
              <a:rPr lang="en-US" sz="1100" i="1" dirty="0">
                <a:latin typeface="Arial" panose="020B0604020202020204" pitchFamily="34" charset="0"/>
                <a:cs typeface="Arial" panose="020B0604020202020204" pitchFamily="34" charset="0"/>
              </a:rPr>
              <a:t>Hilton hopes to attract thrifty millennial travelers with its new brand Motto.</a:t>
            </a:r>
            <a:r>
              <a:rPr lang="en-US" sz="1100" dirty="0">
                <a:latin typeface="Arial" panose="020B0604020202020204" pitchFamily="34" charset="0"/>
                <a:cs typeface="Arial" panose="020B0604020202020204" pitchFamily="34" charset="0"/>
              </a:rPr>
              <a:t> Available at </a:t>
            </a:r>
            <a:r>
              <a:rPr lang="en-US" sz="1100" u="sng" dirty="0">
                <a:latin typeface="Arial" panose="020B0604020202020204" pitchFamily="34" charset="0"/>
                <a:cs typeface="Arial" panose="020B0604020202020204" pitchFamily="34" charset="0"/>
                <a:hlinkClick r:id="rId5"/>
              </a:rPr>
              <a:t>https://www.cnbc.com/2018/10/23/hilton-hopes-to-attract-thrifty-millennial-travelers-with-its-new-brand-motto.html</a:t>
            </a:r>
            <a:r>
              <a:rPr lang="en-US" sz="1100" dirty="0">
                <a:latin typeface="Arial" panose="020B0604020202020204" pitchFamily="34" charset="0"/>
                <a:cs typeface="Arial" panose="020B0604020202020204" pitchFamily="34" charset="0"/>
              </a:rPr>
              <a:t> Accessed (19: 05: 2023</a:t>
            </a:r>
            <a:r>
              <a:rPr lang="en-US" sz="1100" dirty="0" smtClean="0">
                <a:latin typeface="Arial" panose="020B0604020202020204" pitchFamily="34" charset="0"/>
                <a:cs typeface="Arial" panose="020B0604020202020204" pitchFamily="34" charset="0"/>
              </a:rPr>
              <a:t>).</a:t>
            </a:r>
          </a:p>
          <a:p>
            <a:pPr marL="0" indent="0" algn="just">
              <a:buNone/>
            </a:pPr>
            <a:r>
              <a:rPr lang="en-US" sz="1100" dirty="0" smtClean="0">
                <a:latin typeface="Arial" panose="020B0604020202020204" pitchFamily="34" charset="0"/>
                <a:cs typeface="Arial" panose="020B0604020202020204" pitchFamily="34" charset="0"/>
              </a:rPr>
              <a:t>12. </a:t>
            </a:r>
            <a:r>
              <a:rPr lang="en-US" sz="1100" dirty="0" err="1" smtClean="0">
                <a:latin typeface="Arial" panose="020B0604020202020204" pitchFamily="34" charset="0"/>
                <a:cs typeface="Arial" panose="020B0604020202020204" pitchFamily="34" charset="0"/>
              </a:rPr>
              <a:t>mardia</a:t>
            </a:r>
            <a:r>
              <a:rPr lang="en-US" sz="1100" dirty="0" smtClean="0">
                <a:latin typeface="Arial" panose="020B0604020202020204" pitchFamily="34" charset="0"/>
                <a:cs typeface="Arial" panose="020B0604020202020204" pitchFamily="34" charset="0"/>
              </a:rPr>
              <a:t>., S. (2020). </a:t>
            </a:r>
            <a:r>
              <a:rPr lang="en-US" sz="1100" i="1" dirty="0" smtClean="0">
                <a:latin typeface="Arial" panose="020B0604020202020204" pitchFamily="34" charset="0"/>
                <a:cs typeface="Arial" panose="020B0604020202020204" pitchFamily="34" charset="0"/>
              </a:rPr>
              <a:t>Importance of Hospitality industry. </a:t>
            </a:r>
            <a:r>
              <a:rPr lang="en-US" sz="1100" dirty="0" smtClean="0">
                <a:latin typeface="Arial" panose="020B0604020202020204" pitchFamily="34" charset="0"/>
                <a:cs typeface="Arial" panose="020B0604020202020204" pitchFamily="34" charset="0"/>
              </a:rPr>
              <a:t>Available at </a:t>
            </a:r>
            <a:r>
              <a:rPr lang="en-US" sz="1100" dirty="0" smtClean="0">
                <a:latin typeface="Arial" panose="020B0604020202020204" pitchFamily="34" charset="0"/>
                <a:cs typeface="Arial" panose="020B0604020202020204" pitchFamily="34" charset="0"/>
                <a:hlinkClick r:id="rId6"/>
              </a:rPr>
              <a:t>https://impoff.com/importance-of-hospitality-industry/</a:t>
            </a:r>
            <a:r>
              <a:rPr lang="en-US" sz="1100" dirty="0" smtClean="0">
                <a:latin typeface="Arial" panose="020B0604020202020204" pitchFamily="34" charset="0"/>
                <a:cs typeface="Arial" panose="020B0604020202020204" pitchFamily="34" charset="0"/>
              </a:rPr>
              <a:t> Accessed (19: 05: 2023).</a:t>
            </a:r>
            <a:endParaRPr lang="en-US" sz="1100" i="1" dirty="0">
              <a:latin typeface="Arial" panose="020B0604020202020204" pitchFamily="34" charset="0"/>
              <a:cs typeface="Arial" panose="020B0604020202020204" pitchFamily="34" charset="0"/>
            </a:endParaRPr>
          </a:p>
          <a:p>
            <a:pPr marL="0" indent="0" algn="just">
              <a:buNone/>
            </a:pPr>
            <a:r>
              <a:rPr lang="en-US" sz="1100" dirty="0" smtClean="0">
                <a:latin typeface="Arial" panose="020B0604020202020204" pitchFamily="34" charset="0"/>
                <a:cs typeface="Arial" panose="020B0604020202020204" pitchFamily="34" charset="0"/>
              </a:rPr>
              <a:t>13. </a:t>
            </a:r>
            <a:r>
              <a:rPr lang="en-US" sz="1200" dirty="0" smtClean="0"/>
              <a:t>Statista. (2020). </a:t>
            </a:r>
            <a:r>
              <a:rPr lang="en-US" sz="1200" i="1" dirty="0" smtClean="0"/>
              <a:t>UK: biggest hotel chains | Statista.</a:t>
            </a:r>
            <a:r>
              <a:rPr lang="en-US" sz="1200" dirty="0" smtClean="0"/>
              <a:t> Available at </a:t>
            </a:r>
            <a:r>
              <a:rPr lang="en-US" sz="1200" dirty="0" smtClean="0">
                <a:hlinkClick r:id="rId7"/>
              </a:rPr>
              <a:t>https://www.statista.com/statistics/809752/leading-hotel-brands-by-number-of-rooms-united-kingdom-uk/</a:t>
            </a:r>
            <a:r>
              <a:rPr lang="en-US" sz="1200" dirty="0" smtClean="0"/>
              <a:t> </a:t>
            </a:r>
            <a:r>
              <a:rPr lang="en-US" sz="1200" dirty="0" smtClean="0">
                <a:latin typeface="Arial" panose="020B0604020202020204" pitchFamily="34" charset="0"/>
                <a:cs typeface="Arial" panose="020B0604020202020204" pitchFamily="34" charset="0"/>
              </a:rPr>
              <a:t>Accessed (19: 05: 202</a:t>
            </a:r>
          </a:p>
          <a:p>
            <a:pPr marL="0" indent="0" algn="just">
              <a:buNone/>
            </a:pPr>
            <a:r>
              <a:rPr lang="en-US" sz="1200" dirty="0" smtClean="0">
                <a:latin typeface="Arial" panose="020B0604020202020204" pitchFamily="34" charset="0"/>
                <a:cs typeface="Arial" panose="020B0604020202020204" pitchFamily="34" charset="0"/>
              </a:rPr>
              <a:t>14. </a:t>
            </a:r>
            <a:r>
              <a:rPr lang="en-US" sz="1200" dirty="0">
                <a:latin typeface="Arial" panose="020B0604020202020204" pitchFamily="34" charset="0"/>
                <a:cs typeface="Arial" panose="020B0604020202020204" pitchFamily="34" charset="0"/>
              </a:rPr>
              <a:t>Whiteside, S. (2017</a:t>
            </a:r>
            <a:r>
              <a:rPr lang="en-US" sz="1200" i="1" dirty="0">
                <a:latin typeface="Arial" panose="020B0604020202020204" pitchFamily="34" charset="0"/>
                <a:cs typeface="Arial" panose="020B0604020202020204" pitchFamily="34" charset="0"/>
              </a:rPr>
              <a:t>) Why Hilton is marketing to mindsets, not demographics. </a:t>
            </a:r>
            <a:r>
              <a:rPr lang="en-US" sz="1200" dirty="0" smtClean="0">
                <a:latin typeface="Arial" panose="020B0604020202020204" pitchFamily="34" charset="0"/>
                <a:cs typeface="Arial" panose="020B0604020202020204" pitchFamily="34" charset="0"/>
              </a:rPr>
              <a:t>Available </a:t>
            </a:r>
            <a:r>
              <a:rPr lang="en-US" sz="1200" dirty="0">
                <a:latin typeface="Arial" panose="020B0604020202020204" pitchFamily="34" charset="0"/>
                <a:cs typeface="Arial" panose="020B0604020202020204" pitchFamily="34" charset="0"/>
              </a:rPr>
              <a:t>from: </a:t>
            </a:r>
            <a:r>
              <a:rPr lang="en-US" sz="1200" dirty="0">
                <a:latin typeface="Arial" panose="020B0604020202020204" pitchFamily="34" charset="0"/>
                <a:cs typeface="Arial" panose="020B0604020202020204" pitchFamily="34" charset="0"/>
                <a:hlinkClick r:id="rId8"/>
              </a:rPr>
              <a:t>https://</a:t>
            </a:r>
            <a:r>
              <a:rPr lang="en-US" sz="1200" dirty="0" smtClean="0">
                <a:latin typeface="Arial" panose="020B0604020202020204" pitchFamily="34" charset="0"/>
                <a:cs typeface="Arial" panose="020B0604020202020204" pitchFamily="34" charset="0"/>
                <a:hlinkClick r:id="rId8"/>
              </a:rPr>
              <a:t>www-war</a:t>
            </a:r>
            <a:r>
              <a:rPr lang="en-US" sz="1200" dirty="0" smtClean="0">
                <a:latin typeface="Arial" panose="020B0604020202020204" pitchFamily="34" charset="0"/>
                <a:cs typeface="Arial" panose="020B0604020202020204" pitchFamily="34" charset="0"/>
              </a:rPr>
              <a:t> com.ezproxy.northampton.ac.uk/content/article/event- reports/</a:t>
            </a:r>
            <a:r>
              <a:rPr lang="en-US" sz="1200" dirty="0" err="1" smtClean="0">
                <a:latin typeface="Arial" panose="020B0604020202020204" pitchFamily="34" charset="0"/>
                <a:cs typeface="Arial" panose="020B0604020202020204" pitchFamily="34" charset="0"/>
              </a:rPr>
              <a:t>why_hilton_is_marketing_to_mindsets_not_demographics</a:t>
            </a:r>
            <a:r>
              <a:rPr lang="en-US" sz="1200" dirty="0" smtClean="0">
                <a:latin typeface="Arial" panose="020B0604020202020204" pitchFamily="34" charset="0"/>
                <a:cs typeface="Arial" panose="020B0604020202020204" pitchFamily="34" charset="0"/>
              </a:rPr>
              <a:t>/120317 (19: 05: 2023).</a:t>
            </a:r>
          </a:p>
          <a:p>
            <a:pPr marL="0" indent="0" algn="just">
              <a:buNone/>
            </a:pPr>
            <a:r>
              <a:rPr lang="en-US" sz="1200" dirty="0" smtClean="0">
                <a:latin typeface="Arial" panose="020B0604020202020204" pitchFamily="34" charset="0"/>
                <a:cs typeface="Arial" panose="020B0604020202020204" pitchFamily="34" charset="0"/>
              </a:rPr>
              <a:t>15. </a:t>
            </a:r>
            <a:r>
              <a:rPr lang="en-US" sz="1000" dirty="0" err="1">
                <a:latin typeface="Arial" panose="020B0604020202020204" pitchFamily="34" charset="0"/>
                <a:cs typeface="Arial" panose="020B0604020202020204" pitchFamily="34" charset="0"/>
              </a:rPr>
              <a:t>Vianna</a:t>
            </a:r>
            <a:r>
              <a:rPr lang="en-US" sz="1000" dirty="0">
                <a:latin typeface="Arial" panose="020B0604020202020204" pitchFamily="34" charset="0"/>
                <a:cs typeface="Arial" panose="020B0604020202020204" pitchFamily="34" charset="0"/>
              </a:rPr>
              <a:t>., C. (2021). </a:t>
            </a:r>
            <a:r>
              <a:rPr lang="en-US" sz="1000" i="1" dirty="0">
                <a:latin typeface="Arial" panose="020B0604020202020204" pitchFamily="34" charset="0"/>
                <a:cs typeface="Arial" panose="020B0604020202020204" pitchFamily="34" charset="0"/>
              </a:rPr>
              <a:t>5 tips how exceeded guest expectations.  </a:t>
            </a:r>
            <a:r>
              <a:rPr lang="en-US" sz="1000" dirty="0" smtClean="0">
                <a:latin typeface="Arial" panose="020B0604020202020204" pitchFamily="34" charset="0"/>
                <a:cs typeface="Arial" panose="020B0604020202020204" pitchFamily="34" charset="0"/>
              </a:rPr>
              <a:t>Available </a:t>
            </a:r>
            <a:r>
              <a:rPr lang="en-US" sz="1000" dirty="0">
                <a:latin typeface="Arial" panose="020B0604020202020204" pitchFamily="34" charset="0"/>
                <a:cs typeface="Arial" panose="020B0604020202020204" pitchFamily="34" charset="0"/>
              </a:rPr>
              <a:t>at </a:t>
            </a:r>
            <a:r>
              <a:rPr lang="en-US" sz="1000" u="sng" dirty="0">
                <a:latin typeface="Arial" panose="020B0604020202020204" pitchFamily="34" charset="0"/>
                <a:cs typeface="Arial" panose="020B0604020202020204" pitchFamily="34" charset="0"/>
                <a:hlinkClick r:id="rId9"/>
              </a:rPr>
              <a:t>https://www.xola.com/articles/5-tips-for-how-to-exceed-guest-expectations/#digital-solutions</a:t>
            </a:r>
            <a:r>
              <a:rPr lang="en-US" sz="1000" dirty="0">
                <a:latin typeface="Arial" panose="020B0604020202020204" pitchFamily="34" charset="0"/>
                <a:cs typeface="Arial" panose="020B0604020202020204" pitchFamily="34" charset="0"/>
              </a:rPr>
              <a:t> Accessed (19: 05: 2023).</a:t>
            </a:r>
            <a:endParaRPr lang="en-US" sz="1000" dirty="0" smtClean="0">
              <a:latin typeface="Arial" panose="020B0604020202020204" pitchFamily="34" charset="0"/>
              <a:cs typeface="Arial" panose="020B0604020202020204" pitchFamily="34" charset="0"/>
            </a:endParaRPr>
          </a:p>
        </p:txBody>
      </p:sp>
      <p:sp>
        <p:nvSpPr>
          <p:cNvPr id="7" name="Rectangle 4"/>
          <p:cNvSpPr>
            <a:spLocks noChangeArrowheads="1"/>
          </p:cNvSpPr>
          <p:nvPr/>
        </p:nvSpPr>
        <p:spPr bwMode="auto">
          <a:xfrm>
            <a:off x="117566" y="873426"/>
            <a:ext cx="184731" cy="36933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xmlns="" val="410376939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842</TotalTime>
  <Words>893</Words>
  <PresentationFormat>Custom</PresentationFormat>
  <Paragraphs>84</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Slide 1</vt:lpstr>
      <vt:lpstr>CONTENTS</vt:lpstr>
      <vt:lpstr>Slide 3</vt:lpstr>
      <vt:lpstr>Slide 4</vt:lpstr>
      <vt:lpstr>Slide 5</vt:lpstr>
      <vt:lpstr>Slide 6</vt:lpstr>
      <vt:lpstr>Slide 7</vt:lpstr>
      <vt:lpstr>Slide 8</vt:lpstr>
      <vt:lpstr>Slide 9</vt:lpstr>
      <vt:lpstr>References</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Kamrul Khan</dc:creator>
  <dcterms:created xsi:type="dcterms:W3CDTF">2023-05-20T08:18:18Z</dcterms:created>
  <dcterms:modified xsi:type="dcterms:W3CDTF">2023-05-25T10:30:01Z</dcterms:modified>
</cp:coreProperties>
</file>