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4"/>
  </p:notesMasterIdLst>
  <p:sldIdLst>
    <p:sldId id="312" r:id="rId5"/>
    <p:sldId id="326" r:id="rId6"/>
    <p:sldId id="327" r:id="rId7"/>
    <p:sldId id="328" r:id="rId8"/>
    <p:sldId id="329" r:id="rId9"/>
    <p:sldId id="332" r:id="rId10"/>
    <p:sldId id="330" r:id="rId11"/>
    <p:sldId id="331" r:id="rId12"/>
    <p:sldId id="333" r:id="rId13"/>
    <p:sldId id="334" r:id="rId14"/>
    <p:sldId id="335" r:id="rId15"/>
    <p:sldId id="336" r:id="rId16"/>
    <p:sldId id="337" r:id="rId17"/>
    <p:sldId id="338" r:id="rId18"/>
    <p:sldId id="339" r:id="rId19"/>
    <p:sldId id="340" r:id="rId20"/>
    <p:sldId id="341" r:id="rId21"/>
    <p:sldId id="342" r:id="rId22"/>
    <p:sldId id="349" r:id="rId23"/>
    <p:sldId id="350" r:id="rId24"/>
    <p:sldId id="351" r:id="rId25"/>
    <p:sldId id="348" r:id="rId26"/>
    <p:sldId id="346" r:id="rId27"/>
    <p:sldId id="347" r:id="rId28"/>
    <p:sldId id="343" r:id="rId29"/>
    <p:sldId id="344" r:id="rId30"/>
    <p:sldId id="345" r:id="rId31"/>
    <p:sldId id="352" r:id="rId32"/>
    <p:sldId id="353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3/3/2020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5510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148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6840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76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7822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0374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9198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7335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7964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2251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3847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2830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4519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5823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5825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5153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0594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6785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7469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5292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51652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85981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24328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92737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63493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64332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63874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95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3/3/2020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G"/><Relationship Id="rId5" Type="http://schemas.openxmlformats.org/officeDocument/2006/relationships/image" Target="../media/image24.JP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46639" y="437822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8" name="Rectangle 10"/>
          <p:cNvSpPr/>
          <p:nvPr/>
        </p:nvSpPr>
        <p:spPr>
          <a:xfrm>
            <a:off x="1254751" y="3104698"/>
            <a:ext cx="6696744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PARTITION WALLS</a:t>
            </a:r>
            <a:endParaRPr lang="en-US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432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83998" y="1020120"/>
            <a:ext cx="51841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DEFINITION</a:t>
            </a:r>
            <a:endParaRPr lang="en-GB" sz="36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27584" y="2420888"/>
            <a:ext cx="76328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Wall or division with the purpose of dividing one room or space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They are designed as non-load bearing walls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If they are load bearing then they are called as ‘internal wall’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Light in weight and cheaper costs in construction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Occupy less area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Easily constructed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Adaptability</a:t>
            </a:r>
            <a:endParaRPr lang="en-GB" sz="2400" dirty="0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239838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83998" y="1020120"/>
            <a:ext cx="51841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REQUIREMENTS</a:t>
            </a:r>
            <a:endParaRPr lang="en-GB" sz="36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27584" y="2420888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Thin cross-section to occupy minimum floor area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Provide adequate privacy in rooms (sight and sound)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Light, sound, uniform, homogeneous, durable materials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Easy and economical in construction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Sufficient resistance against fire, heat, dampness, etc.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Rigid and strong enough to support sanitary fittings and heavy fixtures</a:t>
            </a:r>
            <a:endParaRPr lang="en-GB" sz="2400" dirty="0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16945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83998" y="1020120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27584" y="2492896"/>
            <a:ext cx="763284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Brick partitions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Clay brick partitions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Concrete partitions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Glass partitions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Plaster slab partitions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Metal lath partitions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Timber partitions</a:t>
            </a:r>
            <a:endParaRPr lang="en-GB" sz="2400" dirty="0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42840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Plain brick partition wall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3998" y="2420888"/>
            <a:ext cx="78484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Common and cost effective</a:t>
            </a:r>
          </a:p>
          <a:p>
            <a:r>
              <a:rPr lang="en-GB" sz="2400" dirty="0" smtClean="0"/>
              <a:t>Bricks </a:t>
            </a:r>
            <a:r>
              <a:rPr lang="en-GB" sz="2400" dirty="0" err="1" smtClean="0"/>
              <a:t>layed</a:t>
            </a:r>
            <a:r>
              <a:rPr lang="en-GB" sz="2400" dirty="0" smtClean="0"/>
              <a:t> as stretchers in cement mortar</a:t>
            </a:r>
          </a:p>
          <a:p>
            <a:r>
              <a:rPr lang="en-GB" sz="2400" dirty="0" smtClean="0"/>
              <a:t>Recommended height: maximum 2m for construction in a day</a:t>
            </a:r>
          </a:p>
          <a:p>
            <a:r>
              <a:rPr lang="en-GB" sz="2400" dirty="0" smtClean="0"/>
              <a:t>Strong and fire resistant</a:t>
            </a:r>
            <a:endParaRPr lang="en-GB" sz="2400" dirty="0"/>
          </a:p>
        </p:txBody>
      </p:sp>
      <p:pic>
        <p:nvPicPr>
          <p:cNvPr id="1026" name="Picture 2" descr="Resultado de imagen de plain brick wal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987" y="3789040"/>
            <a:ext cx="2745581" cy="2745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0633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Hollow clay brick partition wall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3998" y="2420888"/>
            <a:ext cx="78484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Reduced weight</a:t>
            </a:r>
          </a:p>
          <a:p>
            <a:r>
              <a:rPr lang="en-GB" sz="2400" dirty="0" smtClean="0"/>
              <a:t>Increased thermal and acoustic insulation</a:t>
            </a:r>
          </a:p>
          <a:p>
            <a:r>
              <a:rPr lang="en-GB" sz="2400" dirty="0" smtClean="0"/>
              <a:t>Similar construction to structural walls but they are non-load bearing</a:t>
            </a:r>
            <a:endParaRPr lang="en-GB" sz="2400" dirty="0"/>
          </a:p>
        </p:txBody>
      </p:sp>
      <p:pic>
        <p:nvPicPr>
          <p:cNvPr id="3" name="Picture 2" descr="hollow clay brick unit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77072"/>
            <a:ext cx="4972827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6400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Resultado de imagen de plain brick wall sketch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867" b="14208"/>
          <a:stretch/>
        </p:blipFill>
        <p:spPr bwMode="auto">
          <a:xfrm>
            <a:off x="3567731" y="3645024"/>
            <a:ext cx="5576269" cy="3068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Reinforced brick partition wall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3998" y="2420888"/>
            <a:ext cx="78484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Reinforcement of wire mesh strips or iron bars</a:t>
            </a:r>
          </a:p>
          <a:p>
            <a:r>
              <a:rPr lang="en-GB" sz="2400" dirty="0" smtClean="0"/>
              <a:t>Placed at every third or fourth course</a:t>
            </a:r>
          </a:p>
          <a:p>
            <a:r>
              <a:rPr lang="en-GB" sz="2400" dirty="0" smtClean="0"/>
              <a:t>Used to strengthen the </a:t>
            </a:r>
            <a:r>
              <a:rPr lang="en-GB" sz="2400" dirty="0" smtClean="0"/>
              <a:t>partition </a:t>
            </a:r>
            <a:r>
              <a:rPr lang="en-GB" sz="2400" dirty="0" smtClean="0"/>
              <a:t>when it has to support additional loads</a:t>
            </a:r>
            <a:endParaRPr lang="en-GB" sz="2400" dirty="0"/>
          </a:p>
        </p:txBody>
      </p:sp>
      <p:pic>
        <p:nvPicPr>
          <p:cNvPr id="2052" name="Picture 4" descr="Resultado de imagen de reinforced brick wal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03432"/>
            <a:ext cx="35433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5185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Brick noggin partition wall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Box 12"/>
          <p:cNvSpPr txBox="1"/>
          <p:nvPr/>
        </p:nvSpPr>
        <p:spPr>
          <a:xfrm>
            <a:off x="602824" y="2420888"/>
            <a:ext cx="338394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Brickwork built within a framework of wooden members</a:t>
            </a:r>
          </a:p>
          <a:p>
            <a:r>
              <a:rPr lang="en-GB" sz="2400" dirty="0" smtClean="0"/>
              <a:t>Studs (vertical posts) spaced at 60-150cm</a:t>
            </a:r>
          </a:p>
          <a:p>
            <a:r>
              <a:rPr lang="en-GB" sz="2400" dirty="0" err="1" smtClean="0"/>
              <a:t>Nogging</a:t>
            </a:r>
            <a:r>
              <a:rPr lang="en-GB" sz="2400" dirty="0" smtClean="0"/>
              <a:t> pieces (horizontal) housed into the studs at 60-90cm vertically</a:t>
            </a:r>
          </a:p>
          <a:p>
            <a:endParaRPr lang="en-GB" sz="2400" dirty="0"/>
          </a:p>
        </p:txBody>
      </p:sp>
      <p:pic>
        <p:nvPicPr>
          <p:cNvPr id="3076" name="Picture 4" descr="Timber framework in brick nogging partition wal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7645" y="2276872"/>
            <a:ext cx="5326355" cy="392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816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Glass partition wall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3998" y="2420888"/>
            <a:ext cx="41760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Light in weight, vermin proof, damp proof and soundproof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Glass sheets are fixed to a wooden framework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Glass fixed with beadings or by putty</a:t>
            </a:r>
          </a:p>
        </p:txBody>
      </p:sp>
      <p:pic>
        <p:nvPicPr>
          <p:cNvPr id="3074" name="Picture 2" descr="Glass Sheet Partition Wall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89" b="6747"/>
          <a:stretch/>
        </p:blipFill>
        <p:spPr bwMode="auto">
          <a:xfrm>
            <a:off x="5148064" y="1655372"/>
            <a:ext cx="3744416" cy="468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83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Safety glass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1907559" y="3861048"/>
            <a:ext cx="59046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/>
              <a:t>Types:</a:t>
            </a:r>
          </a:p>
          <a:p>
            <a:pPr marL="285750" indent="-285750">
              <a:spcBef>
                <a:spcPts val="1200"/>
              </a:spcBef>
              <a:buFontTx/>
              <a:buChar char="-"/>
            </a:pPr>
            <a:r>
              <a:rPr lang="en-GB" sz="2400" dirty="0" smtClean="0"/>
              <a:t>Tempered glass (or toughened glass)</a:t>
            </a:r>
          </a:p>
          <a:p>
            <a:pPr marL="285750" indent="-285750">
              <a:spcBef>
                <a:spcPts val="1200"/>
              </a:spcBef>
              <a:buFontTx/>
              <a:buChar char="-"/>
            </a:pPr>
            <a:r>
              <a:rPr lang="en-GB" sz="2400" dirty="0" smtClean="0"/>
              <a:t>Laminated glass</a:t>
            </a:r>
          </a:p>
          <a:p>
            <a:pPr marL="285750" indent="-285750">
              <a:spcBef>
                <a:spcPts val="1200"/>
              </a:spcBef>
              <a:buFontTx/>
              <a:buChar char="-"/>
            </a:pPr>
            <a:r>
              <a:rPr lang="en-GB" sz="2400" dirty="0" smtClean="0"/>
              <a:t>Wire mesh glass</a:t>
            </a:r>
          </a:p>
          <a:p>
            <a:pPr marL="285750" indent="-285750">
              <a:spcBef>
                <a:spcPts val="1200"/>
              </a:spcBef>
              <a:buFontTx/>
              <a:buChar char="-"/>
            </a:pPr>
            <a:r>
              <a:rPr lang="en-GB" sz="2400" dirty="0" smtClean="0"/>
              <a:t>Engraved glass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899592" y="2348880"/>
            <a:ext cx="63367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Safety in glazing. Documents applicable: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BS 6262:2005. Glazing for Buildings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Building Regulations. Approved Document N</a:t>
            </a:r>
          </a:p>
        </p:txBody>
      </p:sp>
    </p:spTree>
    <p:extLst>
      <p:ext uri="{BB962C8B-B14F-4D97-AF65-F5344CB8AC3E}">
        <p14:creationId xmlns:p14="http://schemas.microsoft.com/office/powerpoint/2010/main" val="743355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Safety glass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611560" y="2186659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b="1" dirty="0" smtClean="0"/>
              <a:t>Tempered glass (or toughened glass)</a:t>
            </a:r>
          </a:p>
        </p:txBody>
      </p:sp>
      <p:pic>
        <p:nvPicPr>
          <p:cNvPr id="4098" name="Picture 2" descr="Resultado de imagen de tempered glass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693"/>
          <a:stretch/>
        </p:blipFill>
        <p:spPr bwMode="auto">
          <a:xfrm>
            <a:off x="3923928" y="2826979"/>
            <a:ext cx="4884048" cy="299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516216" y="5876364"/>
            <a:ext cx="2375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Float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4012194" y="5876364"/>
            <a:ext cx="2375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Tempered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35204" y="3140968"/>
            <a:ext cx="28803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400" dirty="0" smtClean="0"/>
              <a:t>Shower doors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Architectural doors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Component of bulletproof glass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691307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Safety glass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611560" y="2186659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b="1" dirty="0" smtClean="0"/>
              <a:t>Laminated glass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35204" y="3140968"/>
            <a:ext cx="41528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400" dirty="0" smtClean="0"/>
              <a:t>Used when possibility of human impact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Skylight glazing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Automobile windshields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 smtClean="0"/>
              <a:t>PVB interlayer gives more acoustic insulation and blocks most of UV radiation</a:t>
            </a:r>
          </a:p>
          <a:p>
            <a:endParaRPr lang="en-GB" sz="2400" dirty="0"/>
          </a:p>
        </p:txBody>
      </p:sp>
      <p:pic>
        <p:nvPicPr>
          <p:cNvPr id="5122" name="Picture 2" descr="Resultado de imagen de laminated glas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076" y="1262808"/>
            <a:ext cx="3694708" cy="2771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148064" y="4033839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Interlayer of </a:t>
            </a:r>
            <a:r>
              <a:rPr lang="en-GB" dirty="0" err="1" smtClean="0"/>
              <a:t>poplyvinyl</a:t>
            </a:r>
            <a:r>
              <a:rPr lang="en-GB" dirty="0" smtClean="0"/>
              <a:t> </a:t>
            </a:r>
            <a:r>
              <a:rPr lang="en-GB" dirty="0" err="1" smtClean="0"/>
              <a:t>butyral</a:t>
            </a:r>
            <a:r>
              <a:rPr lang="en-GB" dirty="0" smtClean="0"/>
              <a:t> (PVB)</a:t>
            </a:r>
            <a:endParaRPr lang="en-GB" dirty="0"/>
          </a:p>
        </p:txBody>
      </p:sp>
      <p:pic>
        <p:nvPicPr>
          <p:cNvPr id="5124" name="Picture 4" descr="Resultado de imagen de laminated glass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60"/>
          <a:stretch/>
        </p:blipFill>
        <p:spPr bwMode="auto">
          <a:xfrm>
            <a:off x="5079444" y="4403171"/>
            <a:ext cx="3705364" cy="2266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49214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Safety glass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611560" y="2186659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b="1" dirty="0" smtClean="0"/>
              <a:t>Bulletproof glass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35204" y="3140968"/>
            <a:ext cx="41528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400" dirty="0" smtClean="0"/>
              <a:t>Type of laminated glass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Combination of different types of glass (hard and soft)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The more layers, the more resistance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Used in windows that require such security </a:t>
            </a:r>
            <a:r>
              <a:rPr lang="en-GB" sz="2400" dirty="0" smtClean="0"/>
              <a:t>(jewellery </a:t>
            </a:r>
            <a:r>
              <a:rPr lang="en-GB" sz="2400" dirty="0" smtClean="0"/>
              <a:t>stores, embassies, banks, etc</a:t>
            </a:r>
            <a:r>
              <a:rPr lang="en-GB" sz="2400" dirty="0" smtClean="0"/>
              <a:t>.)</a:t>
            </a:r>
            <a:endParaRPr lang="en-GB" sz="2400" dirty="0"/>
          </a:p>
        </p:txBody>
      </p:sp>
      <p:pic>
        <p:nvPicPr>
          <p:cNvPr id="7170" name="Picture 2" descr="https://upload.wikimedia.org/wikipedia/commons/2/2a/Bulletproof_glass_visualisation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3014" y="2060848"/>
            <a:ext cx="3815248" cy="152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Resultado de imagen de bulletproof glas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3819" y="3933056"/>
            <a:ext cx="3492637" cy="232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9163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Safety glass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611560" y="2186659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b="1" dirty="0" smtClean="0"/>
              <a:t>Wire mesh glass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35204" y="3140968"/>
            <a:ext cx="41528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400" dirty="0" smtClean="0"/>
              <a:t>Fire-resistant capacity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Fire protection partitions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Not as strong as other types of glass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Breaking in sharp pieces that can cause injuries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Not commonly used</a:t>
            </a:r>
          </a:p>
          <a:p>
            <a:pPr marL="285750" indent="-285750">
              <a:buFontTx/>
              <a:buChar char="-"/>
            </a:pPr>
            <a:endParaRPr lang="en-GB" sz="2400" dirty="0" smtClean="0"/>
          </a:p>
          <a:p>
            <a:endParaRPr lang="en-GB" sz="2400" dirty="0"/>
          </a:p>
        </p:txBody>
      </p:sp>
      <p:pic>
        <p:nvPicPr>
          <p:cNvPr id="8194" name="Picture 2" descr="Resultado de imagen de wire mesh glas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375405"/>
            <a:ext cx="2922912" cy="2192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Resultado de imagen de wire mesh glas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84684"/>
            <a:ext cx="2922912" cy="2975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35666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Safety glass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611560" y="2186659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b="1" dirty="0" smtClean="0"/>
              <a:t>Engraved glass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1560" y="2698041"/>
            <a:ext cx="48729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400" dirty="0" smtClean="0"/>
              <a:t>Engraved networks of micro-cracks produced with laser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Energy is dissipated much better</a:t>
            </a:r>
          </a:p>
          <a:p>
            <a:endParaRPr lang="en-GB" sz="2400" dirty="0"/>
          </a:p>
        </p:txBody>
      </p:sp>
      <p:pic>
        <p:nvPicPr>
          <p:cNvPr id="9218" name="Picture 2" descr="Resultado de imagen de engraved glass in construct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90" y="4005064"/>
            <a:ext cx="3700735" cy="2457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Resultado de imagen de engraved glass in constructio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659182"/>
            <a:ext cx="3229187" cy="3803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95029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Hollow Glass partition wall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83998" y="2420888"/>
            <a:ext cx="475209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Using hollow </a:t>
            </a:r>
            <a:r>
              <a:rPr lang="en-GB" sz="2400" dirty="0"/>
              <a:t>g</a:t>
            </a:r>
            <a:r>
              <a:rPr lang="en-GB" sz="2400" dirty="0" smtClean="0"/>
              <a:t>lass blocks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Standards size 14x14cm or 19x19cm, thickness 10cm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Blocks laid in cement-lime mortar and fine sand (1:1:4)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All joints filled conveniently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Reinforcement placed at every course</a:t>
            </a:r>
          </a:p>
        </p:txBody>
      </p:sp>
      <p:pic>
        <p:nvPicPr>
          <p:cNvPr id="10248" name="Picture 8" descr="Resultado de imagen de construction of hollow glass partition wal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001" y="1383409"/>
            <a:ext cx="3182449" cy="2074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Resultado de imagen de construction of hollow glass partition wal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571965"/>
            <a:ext cx="3178322" cy="3178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3710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Hollow Glass partition wall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46" name="Picture 6" descr="Resultado de imagen de construction of hollow glass partition wall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811"/>
          <a:stretch/>
        </p:blipFill>
        <p:spPr bwMode="auto">
          <a:xfrm>
            <a:off x="1619672" y="2141967"/>
            <a:ext cx="5904656" cy="462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47422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Plaster slab partition wall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3998" y="2420888"/>
            <a:ext cx="475209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Slabs made of burnt gypsum or plaster of </a:t>
            </a:r>
            <a:r>
              <a:rPr lang="en-GB" sz="2400" dirty="0" err="1" smtClean="0"/>
              <a:t>paris</a:t>
            </a:r>
            <a:r>
              <a:rPr lang="en-GB" sz="2400" dirty="0" smtClean="0"/>
              <a:t>, mixed with sawdust or other fibrous material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Size of 1 to 2m long, 30cm high and 50 to 100mm thick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Provided with grooves to create rigid joints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Adhesive plaster as a binder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BS EN 12859:2011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0165442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Plaster slab partition wall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3998" y="2420888"/>
            <a:ext cx="799245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Slabs made of burnt gypsum or plaster of </a:t>
            </a:r>
            <a:r>
              <a:rPr lang="en-GB" sz="2400" dirty="0" err="1" smtClean="0"/>
              <a:t>paris</a:t>
            </a:r>
            <a:r>
              <a:rPr lang="en-GB" sz="2400" dirty="0" smtClean="0"/>
              <a:t>, mixed with sawdust or other fibrous material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Size of 1 to 2m long, 30cm high and 50 to 100mm thick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Provided with grooves to create rigid joints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Adhesive plaster as a binder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BS EN 12859:2011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5429790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Plaster slab partition wall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8011" y="2852936"/>
            <a:ext cx="4091946" cy="306896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834934"/>
            <a:ext cx="4139952" cy="3104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8685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Plaster slab partition wall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549" y="2708920"/>
            <a:ext cx="4283968" cy="321297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708920"/>
            <a:ext cx="4283968" cy="3212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6895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Plaster block partition wall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8436" name="Picture 4" descr="Resultado de imagen de gupsum block partition wall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101" y="1772816"/>
            <a:ext cx="3164554" cy="474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8" name="Picture 6" descr="Resultado de imagen de gupsum block partition wal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031293"/>
            <a:ext cx="28384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75442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Metal lath partition walls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568652" y="2195462"/>
            <a:ext cx="835177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Constructed placing 2cm or 2.5cm studs and fixing metal lath to it on one side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Plaster is applied to both faces of the metal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When a hollow partition is needed, metal lath is fixed to the channels on both sides and then plaster is applied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</p:txBody>
      </p:sp>
      <p:pic>
        <p:nvPicPr>
          <p:cNvPr id="16388" name="Picture 4" descr="Resultado de imagen de metal lath partition wall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688" y="4288434"/>
            <a:ext cx="3160076" cy="2370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Resultado de imagen de metal lath partition wall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184" y="4301391"/>
            <a:ext cx="3142800" cy="235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9330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Metal lath partition walls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6386" name="Picture 2" descr="Metal lath partition wall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52"/>
          <a:stretch/>
        </p:blipFill>
        <p:spPr bwMode="auto">
          <a:xfrm>
            <a:off x="5868144" y="2708540"/>
            <a:ext cx="2788900" cy="3620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Resultado de imagen de metal lath partition wal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68" y="2008004"/>
            <a:ext cx="4752528" cy="4752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Resultado de imagen de metal lath partition wall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918" y="665477"/>
            <a:ext cx="2231352" cy="184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25245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Timber partition walls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3997" y="2420888"/>
            <a:ext cx="835177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Stud framework as vertical loadbearing skeleton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Studs placed at 600mm or 400mm centres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Top and bottom rails are the same size as studs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Sizes 38x89mm and 38x140mm (BS EN 336 Structural Timber)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Use of noggins: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Support for plasterboard edges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Reduce buckling of studs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Provide fixing points for fittings and fixtures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717161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Timber partition walls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4340" name="Picture 4" descr="Resultado de imagen de stud partition wall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39"/>
          <a:stretch/>
        </p:blipFill>
        <p:spPr bwMode="auto">
          <a:xfrm>
            <a:off x="1229015" y="2025908"/>
            <a:ext cx="7015393" cy="4701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80406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Timber partition walls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3997" y="2420888"/>
            <a:ext cx="835177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 smtClean="0"/>
              <a:t>Sheating</a:t>
            </a:r>
            <a:r>
              <a:rPr lang="en-GB" sz="2400" dirty="0" smtClean="0"/>
              <a:t> can be covered by: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plasterboard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OSB, plywood of fibreboard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Nailed to the internal substructure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Joints are filled and taped, applied second coat and sanded to </a:t>
            </a:r>
            <a:r>
              <a:rPr lang="en-GB" sz="2400" dirty="0" err="1" smtClean="0"/>
              <a:t>to</a:t>
            </a:r>
            <a:r>
              <a:rPr lang="en-GB" sz="2400" dirty="0" smtClean="0"/>
              <a:t> smooth finish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</p:txBody>
      </p:sp>
      <p:pic>
        <p:nvPicPr>
          <p:cNvPr id="15362" name="Picture 2" descr="plasterboard and skim in a loft conversion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886" y="4437112"/>
            <a:ext cx="3765947" cy="2305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88289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Plasterboard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3997" y="2420888"/>
            <a:ext cx="835177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Also known as drywall</a:t>
            </a:r>
          </a:p>
          <a:p>
            <a:r>
              <a:rPr lang="en-GB" sz="2400" dirty="0" smtClean="0"/>
              <a:t>Inner layer of gypsum sandwiched between two outer layers of lining paper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Different additives in gypsum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Different weight and strength of lining paper</a:t>
            </a:r>
          </a:p>
          <a:p>
            <a:r>
              <a:rPr lang="en-GB" sz="2400" dirty="0" smtClean="0"/>
              <a:t>Characteristics: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fire resistance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Acoustic insulation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Not good for continuous wet environments (special product for moisture and water resistance in kitchens and bathrooms)</a:t>
            </a:r>
          </a:p>
          <a:p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7808683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11560" y="766046"/>
            <a:ext cx="5832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TYPES OF PARTITION WALLS</a:t>
            </a:r>
            <a:endParaRPr lang="en-GB" sz="32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148478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Plasterboard</a:t>
            </a:r>
            <a:endParaRPr lang="en-GB" sz="2800" b="1" dirty="0">
              <a:solidFill>
                <a:srgbClr val="0070C0"/>
              </a:solidFill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PARTITION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450361" y="2287070"/>
            <a:ext cx="835177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Width size generally 1200mm </a:t>
            </a:r>
          </a:p>
          <a:p>
            <a:r>
              <a:rPr lang="en-GB" sz="2400" dirty="0" smtClean="0"/>
              <a:t>(to cover distance between studs)</a:t>
            </a:r>
          </a:p>
          <a:p>
            <a:r>
              <a:rPr lang="en-GB" sz="2400" dirty="0" smtClean="0"/>
              <a:t>Two faces: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Ivory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Brown (plaster never applied </a:t>
            </a:r>
            <a:r>
              <a:rPr lang="en-GB" sz="2400" dirty="0"/>
              <a:t>o</a:t>
            </a:r>
            <a:r>
              <a:rPr lang="en-GB" sz="2400" dirty="0" smtClean="0"/>
              <a:t>n this face)</a:t>
            </a:r>
          </a:p>
          <a:p>
            <a:r>
              <a:rPr lang="en-GB" sz="2400" dirty="0" smtClean="0"/>
              <a:t>Screw fixing</a:t>
            </a:r>
          </a:p>
          <a:p>
            <a:r>
              <a:rPr lang="en-GB" sz="2400" dirty="0" smtClean="0"/>
              <a:t>Two options:</a:t>
            </a:r>
          </a:p>
          <a:p>
            <a:r>
              <a:rPr lang="en-GB" sz="2400" dirty="0" smtClean="0"/>
              <a:t>Tapered edge (jointing or skimming)</a:t>
            </a:r>
          </a:p>
          <a:p>
            <a:r>
              <a:rPr lang="en-GB" sz="2400" dirty="0" smtClean="0"/>
              <a:t>Square edge (textured finishes)</a:t>
            </a:r>
            <a:endParaRPr lang="en-GB" sz="2400" dirty="0" smtClean="0"/>
          </a:p>
          <a:p>
            <a:endParaRPr lang="en-GB" sz="2400" dirty="0" smtClean="0"/>
          </a:p>
        </p:txBody>
      </p:sp>
      <p:pic>
        <p:nvPicPr>
          <p:cNvPr id="1026" name="Picture 2" descr="https://www.online-building-supplies.co.uk/Graphics/Std_Product_Images/2400x1200-12.5mm-tapered-edge-plasterboard-3-p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7221" y="3544976"/>
            <a:ext cx="2550348" cy="191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esultado de imagen de square edge plasterboard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811" y="5143959"/>
            <a:ext cx="2438315" cy="1694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63344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3" ma:contentTypeDescription="Create a new document." ma:contentTypeScope="" ma:versionID="9e932492502e907e30a44181331063b2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2f2fa70371dbb3fa8f1621718d752fdd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Location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2661913-6307-48CF-9C6B-73D9063D5A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154DE9F-5D55-43FE-81F3-D99786899A68}">
  <ds:schemaRefs>
    <ds:schemaRef ds:uri="http://purl.org/dc/dcmitype/"/>
    <ds:schemaRef ds:uri="9c361958-d63d-4444-9986-5debd40b8faa"/>
    <ds:schemaRef ds:uri="http://purl.org/dc/elements/1.1/"/>
    <ds:schemaRef ds:uri="http://schemas.microsoft.com/office/2006/metadata/properties"/>
    <ds:schemaRef ds:uri="d6763200-d287-43bd-9663-450c381dd6d6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BBDB1FF-AEFF-44B4-B3C0-6D459B0760F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3256</TotalTime>
  <Words>1031</Words>
  <Application>Microsoft Office PowerPoint</Application>
  <PresentationFormat>On-screen Show (4:3)</PresentationFormat>
  <Paragraphs>231</Paragraphs>
  <Slides>29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Juan Ferriz-Papi</cp:lastModifiedBy>
  <cp:revision>112</cp:revision>
  <dcterms:created xsi:type="dcterms:W3CDTF">2017-10-09T19:23:18Z</dcterms:created>
  <dcterms:modified xsi:type="dcterms:W3CDTF">2020-03-03T09:39:43Z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</Properties>
</file>