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4"/>
  </p:sldMasterIdLst>
  <p:notesMasterIdLst>
    <p:notesMasterId r:id="rId15"/>
  </p:notesMasterIdLst>
  <p:sldIdLst>
    <p:sldId id="257"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575" autoAdjust="0"/>
  </p:normalViewPr>
  <p:slideViewPr>
    <p:cSldViewPr snapToGrid="0">
      <p:cViewPr varScale="1">
        <p:scale>
          <a:sx n="76" d="100"/>
          <a:sy n="76" d="100"/>
        </p:scale>
        <p:origin x="94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40EA4A-66B5-4DD2-9CD1-592E9B8796A8}"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53905A-A1D4-4D12-83AD-BC216002F0FE}" type="slidenum">
              <a:rPr lang="en-US" smtClean="0"/>
              <a:t>‹#›</a:t>
            </a:fld>
            <a:endParaRPr lang="en-US"/>
          </a:p>
        </p:txBody>
      </p:sp>
    </p:spTree>
    <p:extLst>
      <p:ext uri="{BB962C8B-B14F-4D97-AF65-F5344CB8AC3E}">
        <p14:creationId xmlns:p14="http://schemas.microsoft.com/office/powerpoint/2010/main" val="2187781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However, learning a language can be hard to learn a lot of languages. Polyglots are people who can speak five or more languages very well. It also goes beyond differences in culture, breaking down barriers and promoting tolerance and understanding. Likewise, learning a second or third language can help them feel better about self-worth and boost one’s confidence.</a:t>
            </a:r>
            <a:endParaRPr lang="en-US" dirty="0"/>
          </a:p>
        </p:txBody>
      </p:sp>
      <p:sp>
        <p:nvSpPr>
          <p:cNvPr id="4" name="Slide Number Placeholder 3"/>
          <p:cNvSpPr>
            <a:spLocks noGrp="1"/>
          </p:cNvSpPr>
          <p:nvPr>
            <p:ph type="sldNum" sz="quarter" idx="5"/>
          </p:nvPr>
        </p:nvSpPr>
        <p:spPr/>
        <p:txBody>
          <a:bodyPr/>
          <a:lstStyle/>
          <a:p>
            <a:fld id="{2F53905A-A1D4-4D12-83AD-BC216002F0FE}" type="slidenum">
              <a:rPr lang="en-US" smtClean="0"/>
              <a:t>3</a:t>
            </a:fld>
            <a:endParaRPr lang="en-US"/>
          </a:p>
        </p:txBody>
      </p:sp>
    </p:spTree>
    <p:extLst>
      <p:ext uri="{BB962C8B-B14F-4D97-AF65-F5344CB8AC3E}">
        <p14:creationId xmlns:p14="http://schemas.microsoft.com/office/powerpoint/2010/main" val="2657602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Italian is closely related to other important business languages like Spanish, Portuguese, and French because it comes from Latin. (</a:t>
            </a:r>
            <a:r>
              <a:rPr lang="en-US" sz="12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MacIntyre</a:t>
            </a:r>
            <a:r>
              <a:rPr lang="en-US"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US" sz="12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Vincze</a:t>
            </a:r>
            <a:r>
              <a:rPr lang="en-US"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2017) It is the main language of about 64 million people in Switzerland, Croatia, Slovenia, and Malta, as well as a lot of people in Italy. When it comes to shopping online, Italians seem to be ahead of people from other countries. Italy is one of the Western European countries with the lowest rates of people using the internet to buy things.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F53905A-A1D4-4D12-83AD-BC216002F0FE}" type="slidenum">
              <a:rPr lang="en-US" smtClean="0"/>
              <a:t>4</a:t>
            </a:fld>
            <a:endParaRPr lang="en-US"/>
          </a:p>
        </p:txBody>
      </p:sp>
    </p:spTree>
    <p:extLst>
      <p:ext uri="{BB962C8B-B14F-4D97-AF65-F5344CB8AC3E}">
        <p14:creationId xmlns:p14="http://schemas.microsoft.com/office/powerpoint/2010/main" val="322617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Italian, French, Russian, Arabic, Mandarin, and Spanish are the next best languages to learn for business and leisure after English (</a:t>
            </a:r>
            <a:r>
              <a:rPr lang="en-US"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Francesco and Roberta, 2019</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People who work in foreign catering, on the other hand, interact with people from all over the world. Language and culture barriers can be overcome with good communication, which ensures polite and thorough talks.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F53905A-A1D4-4D12-83AD-BC216002F0FE}" type="slidenum">
              <a:rPr lang="en-US" smtClean="0"/>
              <a:t>5</a:t>
            </a:fld>
            <a:endParaRPr lang="en-US"/>
          </a:p>
        </p:txBody>
      </p:sp>
    </p:spTree>
    <p:extLst>
      <p:ext uri="{BB962C8B-B14F-4D97-AF65-F5344CB8AC3E}">
        <p14:creationId xmlns:p14="http://schemas.microsoft.com/office/powerpoint/2010/main" val="11253247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Moreover, hotel staff should treat guests with care and compassion if they want to make a good impression and make sure guests are happy overall. When doing business with Italians, they need to be very polite. People in better roles or with more status must be treated with the respect they deserve.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F53905A-A1D4-4D12-83AD-BC216002F0FE}" type="slidenum">
              <a:rPr lang="en-US" smtClean="0"/>
              <a:t>6</a:t>
            </a:fld>
            <a:endParaRPr lang="en-US"/>
          </a:p>
        </p:txBody>
      </p:sp>
    </p:spTree>
    <p:extLst>
      <p:ext uri="{BB962C8B-B14F-4D97-AF65-F5344CB8AC3E}">
        <p14:creationId xmlns:p14="http://schemas.microsoft.com/office/powerpoint/2010/main" val="707941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hotel industry articulates that accepting people of different languages is important for making guests happy and giving them unique experiences (</a:t>
            </a:r>
            <a:r>
              <a:rPr lang="en-US" sz="12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Bharwani</a:t>
            </a:r>
            <a:r>
              <a:rPr lang="en-US" sz="12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Mathews, 2021</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the Premier Inn hotel, to answer questions from guests, the staff can use Frequently Asked Questions (FAQs) or tools for language-specific translation.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2F53905A-A1D4-4D12-83AD-BC216002F0FE}" type="slidenum">
              <a:rPr lang="en-US" smtClean="0"/>
              <a:t>7</a:t>
            </a:fld>
            <a:endParaRPr lang="en-US"/>
          </a:p>
        </p:txBody>
      </p:sp>
    </p:spTree>
    <p:extLst>
      <p:ext uri="{BB962C8B-B14F-4D97-AF65-F5344CB8AC3E}">
        <p14:creationId xmlns:p14="http://schemas.microsoft.com/office/powerpoint/2010/main" val="890200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xmlns=""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xmlns="" id="{9925CCF1-92C0-4AF3-BFAF-4921631915AB}"/>
              </a:ext>
            </a:extLst>
          </p:cNvPr>
          <p:cNvSpPr>
            <a:spLocks noGrp="1"/>
          </p:cNvSpPr>
          <p:nvPr>
            <p:ph type="dt" sz="half" idx="10"/>
          </p:nvPr>
        </p:nvSpPr>
        <p:spPr/>
        <p:txBody>
          <a:bodyPr/>
          <a:lstStyle/>
          <a:p>
            <a:fld id="{9184DA70-C731-4C70-880D-CCD4705E623C}" type="datetime1">
              <a:rPr lang="en-US" smtClean="0"/>
              <a:t>2/6/2024</a:t>
            </a:fld>
            <a:endParaRPr lang="en-US" dirty="0"/>
          </a:p>
        </p:txBody>
      </p:sp>
      <p:sp>
        <p:nvSpPr>
          <p:cNvPr id="5" name="Footer Placeholder 4">
            <a:extLst>
              <a:ext uri="{FF2B5EF4-FFF2-40B4-BE49-F238E27FC236}">
                <a16:creationId xmlns:a16="http://schemas.microsoft.com/office/drawing/2014/main" xmlns=""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354D8B55-9EA8-4B81-8E84-9B93B0A27559}"/>
              </a:ext>
            </a:extLst>
          </p:cNvPr>
          <p:cNvSpPr>
            <a:spLocks noGrp="1"/>
          </p:cNvSpPr>
          <p:nvPr>
            <p:ph type="dt" sz="half" idx="10"/>
          </p:nvPr>
        </p:nvSpPr>
        <p:spPr/>
        <p:txBody>
          <a:bodyPr/>
          <a:lstStyle/>
          <a:p>
            <a:fld id="{4BE1D723-8F53-4F53-90B0-1982A396982E}" type="datetime1">
              <a:rPr lang="en-US" smtClean="0"/>
              <a:t>2/6/2024</a:t>
            </a:fld>
            <a:endParaRPr lang="en-US" dirty="0"/>
          </a:p>
        </p:txBody>
      </p:sp>
      <p:sp>
        <p:nvSpPr>
          <p:cNvPr id="8" name="Footer Placeholder 7">
            <a:extLst>
              <a:ext uri="{FF2B5EF4-FFF2-40B4-BE49-F238E27FC236}">
                <a16:creationId xmlns:a16="http://schemas.microsoft.com/office/drawing/2014/main" xmlns=""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xmlns=""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xmlns="" id="{AAF2E137-EC28-48F8-9198-1F02539029B6}"/>
              </a:ext>
            </a:extLst>
          </p:cNvPr>
          <p:cNvSpPr>
            <a:spLocks noGrp="1"/>
          </p:cNvSpPr>
          <p:nvPr>
            <p:ph type="dt" sz="half" idx="10"/>
          </p:nvPr>
        </p:nvSpPr>
        <p:spPr/>
        <p:txBody>
          <a:bodyPr/>
          <a:lstStyle/>
          <a:p>
            <a:fld id="{97669AF7-7BEB-44E4-9852-375E34362B5B}" type="datetime1">
              <a:rPr lang="en-US" smtClean="0"/>
              <a:t>2/6/2024</a:t>
            </a:fld>
            <a:endParaRPr lang="en-US" dirty="0"/>
          </a:p>
        </p:txBody>
      </p:sp>
      <p:sp>
        <p:nvSpPr>
          <p:cNvPr id="8" name="Footer Placeholder 7">
            <a:extLst>
              <a:ext uri="{FF2B5EF4-FFF2-40B4-BE49-F238E27FC236}">
                <a16:creationId xmlns:a16="http://schemas.microsoft.com/office/drawing/2014/main" xmlns=""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xmlns=""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xmlns="" id="{5782D47D-B0DC-4C40-BCC6-BBBA32584A38}"/>
              </a:ext>
            </a:extLst>
          </p:cNvPr>
          <p:cNvSpPr>
            <a:spLocks noGrp="1"/>
          </p:cNvSpPr>
          <p:nvPr>
            <p:ph type="dt" sz="half" idx="10"/>
          </p:nvPr>
        </p:nvSpPr>
        <p:spPr/>
        <p:txBody>
          <a:bodyPr/>
          <a:lstStyle/>
          <a:p>
            <a:fld id="{BAAAC38D-0552-4C82-B593-E6124DFADBE2}" type="datetime1">
              <a:rPr lang="en-US" smtClean="0"/>
              <a:t>2/6/2024</a:t>
            </a:fld>
            <a:endParaRPr lang="en-US" dirty="0"/>
          </a:p>
        </p:txBody>
      </p:sp>
      <p:sp>
        <p:nvSpPr>
          <p:cNvPr id="9" name="Footer Placeholder 8">
            <a:extLst>
              <a:ext uri="{FF2B5EF4-FFF2-40B4-BE49-F238E27FC236}">
                <a16:creationId xmlns:a16="http://schemas.microsoft.com/office/drawing/2014/main" xmlns=""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xmlns=""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xmlns="" id="{8AF8A515-AA94-45D1-9223-5C2272618D85}"/>
              </a:ext>
            </a:extLst>
          </p:cNvPr>
          <p:cNvSpPr>
            <a:spLocks noGrp="1"/>
          </p:cNvSpPr>
          <p:nvPr>
            <p:ph type="dt" sz="half" idx="10"/>
          </p:nvPr>
        </p:nvSpPr>
        <p:spPr/>
        <p:txBody>
          <a:bodyPr/>
          <a:lstStyle/>
          <a:p>
            <a:fld id="{D9DF0F1C-5577-4ACB-BB62-DF8F3C494C7E}" type="datetime1">
              <a:rPr lang="en-US" smtClean="0"/>
              <a:t>2/6/2024</a:t>
            </a:fld>
            <a:endParaRPr lang="en-US" dirty="0"/>
          </a:p>
        </p:txBody>
      </p:sp>
      <p:sp>
        <p:nvSpPr>
          <p:cNvPr id="11" name="Footer Placeholder 10">
            <a:extLst>
              <a:ext uri="{FF2B5EF4-FFF2-40B4-BE49-F238E27FC236}">
                <a16:creationId xmlns:a16="http://schemas.microsoft.com/office/drawing/2014/main" xmlns=""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xmlns=""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xmlns="" id="{7392073F-158F-44A3-8913-917AFFC1BC20}"/>
              </a:ext>
            </a:extLst>
          </p:cNvPr>
          <p:cNvSpPr>
            <a:spLocks noGrp="1"/>
          </p:cNvSpPr>
          <p:nvPr>
            <p:ph type="dt" sz="half" idx="10"/>
          </p:nvPr>
        </p:nvSpPr>
        <p:spPr/>
        <p:txBody>
          <a:bodyPr/>
          <a:lstStyle/>
          <a:p>
            <a:fld id="{1775B394-D9F9-4F0C-B15D-605F45CB9E9F}" type="datetime1">
              <a:rPr lang="en-US" smtClean="0"/>
              <a:t>2/6/2024</a:t>
            </a:fld>
            <a:endParaRPr lang="en-US" dirty="0"/>
          </a:p>
        </p:txBody>
      </p:sp>
      <p:sp>
        <p:nvSpPr>
          <p:cNvPr id="7" name="Footer Placeholder 6">
            <a:extLst>
              <a:ext uri="{FF2B5EF4-FFF2-40B4-BE49-F238E27FC236}">
                <a16:creationId xmlns:a16="http://schemas.microsoft.com/office/drawing/2014/main" xmlns=""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xmlns=""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xmlns="" id="{94E9223F-721F-47BF-9FD5-0F8D12FF0DE1}"/>
              </a:ext>
            </a:extLst>
          </p:cNvPr>
          <p:cNvSpPr>
            <a:spLocks noGrp="1"/>
          </p:cNvSpPr>
          <p:nvPr>
            <p:ph type="dt" sz="half" idx="10"/>
          </p:nvPr>
        </p:nvSpPr>
        <p:spPr/>
        <p:txBody>
          <a:bodyPr/>
          <a:lstStyle/>
          <a:p>
            <a:fld id="{39667345-2558-425A-8533-9BFDBCE15005}" type="datetime1">
              <a:rPr lang="en-US" smtClean="0"/>
              <a:t>2/6/2024</a:t>
            </a:fld>
            <a:endParaRPr lang="en-US" dirty="0"/>
          </a:p>
        </p:txBody>
      </p:sp>
      <p:sp>
        <p:nvSpPr>
          <p:cNvPr id="3" name="Footer Placeholder 2">
            <a:extLst>
              <a:ext uri="{FF2B5EF4-FFF2-40B4-BE49-F238E27FC236}">
                <a16:creationId xmlns:a16="http://schemas.microsoft.com/office/drawing/2014/main" xmlns=""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2/6/2024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2/6/2024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7D5506EE-1026-4F35-9ACC-BD05BE0F9B36}"/>
              </a:ext>
            </a:extLst>
          </p:cNvPr>
          <p:cNvSpPr>
            <a:spLocks noGrp="1"/>
          </p:cNvSpPr>
          <p:nvPr>
            <p:ph type="dt" sz="half" idx="10"/>
          </p:nvPr>
        </p:nvSpPr>
        <p:spPr/>
        <p:txBody>
          <a:bodyPr/>
          <a:lstStyle/>
          <a:p>
            <a:fld id="{B612A279-0833-481D-8C56-F67FD0AC6C50}" type="datetime1">
              <a:rPr lang="en-US" smtClean="0"/>
              <a:t>2/6/2024</a:t>
            </a:fld>
            <a:endParaRPr lang="en-US" dirty="0"/>
          </a:p>
        </p:txBody>
      </p:sp>
      <p:sp>
        <p:nvSpPr>
          <p:cNvPr id="8" name="Footer Placeholder 7">
            <a:extLst>
              <a:ext uri="{FF2B5EF4-FFF2-40B4-BE49-F238E27FC236}">
                <a16:creationId xmlns:a16="http://schemas.microsoft.com/office/drawing/2014/main" xmlns=""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AF33D6B0-F070-45C4-A472-19F432BE3932}"/>
              </a:ext>
            </a:extLst>
          </p:cNvPr>
          <p:cNvSpPr>
            <a:spLocks noGrp="1"/>
          </p:cNvSpPr>
          <p:nvPr>
            <p:ph type="dt" sz="half" idx="10"/>
          </p:nvPr>
        </p:nvSpPr>
        <p:spPr/>
        <p:txBody>
          <a:bodyPr/>
          <a:lstStyle/>
          <a:p>
            <a:fld id="{6587DA83-5663-4C9C-B9AA-0B40A3DAFF81}" type="datetime1">
              <a:rPr lang="en-US" smtClean="0"/>
              <a:t>2/6/2024</a:t>
            </a:fld>
            <a:endParaRPr lang="en-US" dirty="0"/>
          </a:p>
        </p:txBody>
      </p:sp>
      <p:sp>
        <p:nvSpPr>
          <p:cNvPr id="8" name="Footer Placeholder 7">
            <a:extLst>
              <a:ext uri="{FF2B5EF4-FFF2-40B4-BE49-F238E27FC236}">
                <a16:creationId xmlns:a16="http://schemas.microsoft.com/office/drawing/2014/main" xmlns=""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xmlns=""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2/6/2024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xmlns=""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A9286AD2-18A9-4868-A4E3-7A2097A208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78FD68DA-43BA-4508-8DE2-BA9BB7B2FA5B}"/>
              </a:ext>
            </a:extLst>
          </p:cNvPr>
          <p:cNvSpPr>
            <a:spLocks noGrp="1"/>
          </p:cNvSpPr>
          <p:nvPr>
            <p:ph type="ctrTitle"/>
          </p:nvPr>
        </p:nvSpPr>
        <p:spPr>
          <a:xfrm>
            <a:off x="5289754" y="639097"/>
            <a:ext cx="6253317" cy="3686015"/>
          </a:xfrm>
        </p:spPr>
        <p:txBody>
          <a:bodyPr>
            <a:normAutofit/>
          </a:bodyPr>
          <a:lstStyle/>
          <a:p>
            <a:pPr marL="0" marR="0">
              <a:lnSpc>
                <a:spcPct val="150000"/>
              </a:lnSpc>
              <a:spcBef>
                <a:spcPts val="0"/>
              </a:spcBef>
              <a:spcAft>
                <a:spcPts val="800"/>
              </a:spcAft>
            </a:pP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Module Name: Foreign Languages &amp; Cultural Awareness</a:t>
            </a:r>
            <a:r>
              <a:rPr lang="en-US" sz="3200" kern="100" dirty="0">
                <a:effectLst/>
                <a:latin typeface="Calibri" panose="020F0502020204030204" pitchFamily="34" charset="0"/>
                <a:ea typeface="Calibri" panose="020F0502020204030204" pitchFamily="34" charset="0"/>
                <a:cs typeface="Times New Roman" panose="02020603050405020304" pitchFamily="18" charset="0"/>
              </a:rPr>
              <a:t/>
            </a:r>
            <a:br>
              <a:rPr lang="en-US" sz="3200" kern="100" dirty="0">
                <a:effectLst/>
                <a:latin typeface="Calibri" panose="020F0502020204030204" pitchFamily="34" charset="0"/>
                <a:ea typeface="Calibri" panose="020F0502020204030204" pitchFamily="34" charset="0"/>
                <a:cs typeface="Times New Roman" panose="02020603050405020304" pitchFamily="18" charset="0"/>
              </a:rPr>
            </a:b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Module Code: BMIH5003</a:t>
            </a:r>
            <a:endParaRPr lang="en-US" sz="13800" dirty="0"/>
          </a:p>
        </p:txBody>
      </p:sp>
      <p:sp>
        <p:nvSpPr>
          <p:cNvPr id="3" name="Subtitle 2">
            <a:extLst>
              <a:ext uri="{FF2B5EF4-FFF2-40B4-BE49-F238E27FC236}">
                <a16:creationId xmlns:a16="http://schemas.microsoft.com/office/drawing/2014/main" xmlns="" id="{A8E9CFF2-3777-4FF4-A759-8491175B0B7C}"/>
              </a:ext>
            </a:extLst>
          </p:cNvPr>
          <p:cNvSpPr>
            <a:spLocks noGrp="1"/>
          </p:cNvSpPr>
          <p:nvPr>
            <p:ph type="subTitle" idx="1"/>
          </p:nvPr>
        </p:nvSpPr>
        <p:spPr>
          <a:xfrm>
            <a:off x="5289753" y="4672739"/>
            <a:ext cx="6269347" cy="1021498"/>
          </a:xfrm>
        </p:spPr>
        <p:txBody>
          <a:bodyPr>
            <a:normAutofit/>
          </a:bodyPr>
          <a:lstStyle/>
          <a:p>
            <a:r>
              <a:rPr lang="en-US" sz="2400" dirty="0">
                <a:solidFill>
                  <a:schemeClr val="tx1">
                    <a:lumMod val="85000"/>
                    <a:lumOff val="15000"/>
                  </a:schemeClr>
                </a:solidFill>
              </a:rPr>
              <a:t>Presentation </a:t>
            </a:r>
          </a:p>
        </p:txBody>
      </p:sp>
      <p:pic>
        <p:nvPicPr>
          <p:cNvPr id="5" name="Picture 4" descr="A picture containing building, sitting, bench, side&#10;&#10;Description automatically generated">
            <a:extLst>
              <a:ext uri="{FF2B5EF4-FFF2-40B4-BE49-F238E27FC236}">
                <a16:creationId xmlns:a16="http://schemas.microsoft.com/office/drawing/2014/main" xmlns="" id="{282CF6DD-7FE8-4063-9551-1B7BBCE92AB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 y="1"/>
            <a:ext cx="4635315" cy="6857999"/>
          </a:xfrm>
          <a:prstGeom prst="rect">
            <a:avLst/>
          </a:prstGeom>
        </p:spPr>
      </p:pic>
      <p:cxnSp>
        <p:nvCxnSpPr>
          <p:cNvPr id="24" name="Straight Connector 23">
            <a:extLst>
              <a:ext uri="{FF2B5EF4-FFF2-40B4-BE49-F238E27FC236}">
                <a16:creationId xmlns:a16="http://schemas.microsoft.com/office/drawing/2014/main" xmlns="" id="{E7A7CD63-7EC3-44F3-95D0-595C4019FF2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026" name="Picture 2" descr="Premier Inn - Make It Eal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7378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72D5C6-1BA6-B0D2-E513-AA74313FD31F}"/>
              </a:ext>
            </a:extLst>
          </p:cNvPr>
          <p:cNvSpPr>
            <a:spLocks noGrp="1"/>
          </p:cNvSpPr>
          <p:nvPr>
            <p:ph type="title"/>
          </p:nvPr>
        </p:nvSpPr>
        <p:spPr/>
        <p:txBody>
          <a:bodyPr/>
          <a:lstStyle/>
          <a:p>
            <a:r>
              <a:rPr lang="en-US" dirty="0"/>
              <a:t>Introduction </a:t>
            </a:r>
          </a:p>
        </p:txBody>
      </p:sp>
      <p:sp>
        <p:nvSpPr>
          <p:cNvPr id="3" name="Content Placeholder 2">
            <a:extLst>
              <a:ext uri="{FF2B5EF4-FFF2-40B4-BE49-F238E27FC236}">
                <a16:creationId xmlns:a16="http://schemas.microsoft.com/office/drawing/2014/main" xmlns="" id="{B2AB455E-8C77-14C7-ABD2-66AD4F16E122}"/>
              </a:ext>
            </a:extLst>
          </p:cNvPr>
          <p:cNvSpPr>
            <a:spLocks noGrp="1"/>
          </p:cNvSpPr>
          <p:nvPr>
            <p:ph idx="1"/>
          </p:nvPr>
        </p:nvSpPr>
        <p:spPr>
          <a:xfrm>
            <a:off x="1097280" y="2108201"/>
            <a:ext cx="6038306" cy="3760891"/>
          </a:xfrm>
        </p:spPr>
        <p:txBody>
          <a:bodyPr>
            <a:normAutofit lnSpcReduction="10000"/>
          </a:bodyPr>
          <a:lstStyle/>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construction of the presentation is to present the importance of Multilingualism and Language Awareness for Hotel Staff</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provides examples of modern European languages and their usage.</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presentation also discusses learning difficulties and politeness in business contexts.</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chosen language is European language which is Italian and the Hotel is Premier Inn.</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tx1"/>
              </a:solidFill>
            </a:endParaRPr>
          </a:p>
        </p:txBody>
      </p:sp>
      <p:pic>
        <p:nvPicPr>
          <p:cNvPr id="1026" name="Picture 2" descr="The Importance of Multilingualism in International Organisations">
            <a:extLst>
              <a:ext uri="{FF2B5EF4-FFF2-40B4-BE49-F238E27FC236}">
                <a16:creationId xmlns:a16="http://schemas.microsoft.com/office/drawing/2014/main" xmlns="" id="{275D635E-4CD3-BD6E-1D16-E96B646713F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066" r="16078"/>
          <a:stretch/>
        </p:blipFill>
        <p:spPr bwMode="auto">
          <a:xfrm>
            <a:off x="7395347" y="2238829"/>
            <a:ext cx="4225895" cy="34599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remier Inn - Make It Eal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1995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8257E9-8B37-3D70-7589-9B88BBD10B11}"/>
              </a:ext>
            </a:extLst>
          </p:cNvPr>
          <p:cNvSpPr>
            <a:spLocks noGrp="1"/>
          </p:cNvSpPr>
          <p:nvPr>
            <p:ph type="title"/>
          </p:nvPr>
        </p:nvSpPr>
        <p:spPr/>
        <p:txBody>
          <a:bodyPr/>
          <a:lstStyle/>
          <a:p>
            <a:r>
              <a:rPr lang="en-US" dirty="0"/>
              <a:t>Importance of Multilingualism Language</a:t>
            </a:r>
          </a:p>
        </p:txBody>
      </p:sp>
      <p:sp>
        <p:nvSpPr>
          <p:cNvPr id="3" name="Content Placeholder 2">
            <a:extLst>
              <a:ext uri="{FF2B5EF4-FFF2-40B4-BE49-F238E27FC236}">
                <a16:creationId xmlns:a16="http://schemas.microsoft.com/office/drawing/2014/main" xmlns="" id="{8FF916D9-9DAF-5F63-C233-FE6BE5C82627}"/>
              </a:ext>
            </a:extLst>
          </p:cNvPr>
          <p:cNvSpPr>
            <a:spLocks noGrp="1"/>
          </p:cNvSpPr>
          <p:nvPr>
            <p:ph idx="1"/>
          </p:nvPr>
        </p:nvSpPr>
        <p:spPr>
          <a:xfrm>
            <a:off x="1097280" y="2108201"/>
            <a:ext cx="7197634" cy="4210956"/>
          </a:xfrm>
        </p:spPr>
        <p:txBody>
          <a:bodyPr>
            <a:normAutofit fontScale="92500" lnSpcReduction="20000"/>
          </a:bodyPr>
          <a:lstStyle/>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Learning a new language helps an individual see things in a new way and think of new ideas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Grutman</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2019).</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Multilingualism is people who use and speak more than one language in their daily lives.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opens people up to other countries and shows them the benefits of variety</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today's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globalised</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world, it's good for an individual’s career to know two or three languages.</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takes years to get good at even one language.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Being multilingual is necessary to promote variety, understanding, and acceptance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Schroedler</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2021).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People who speak more than one language can communicate with people from different backgrounds.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Why Multilingualism is Crucial for Early Childhood Development: Benefits &amp;  Tips for Parents">
            <a:extLst>
              <a:ext uri="{FF2B5EF4-FFF2-40B4-BE49-F238E27FC236}">
                <a16:creationId xmlns:a16="http://schemas.microsoft.com/office/drawing/2014/main" xmlns="" id="{DD4DC210-A6FC-1B85-9F32-8DD93AADE5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41872" y="2177989"/>
            <a:ext cx="3303814" cy="378193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remier Inn - Make It Eal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55939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8257E9-8B37-3D70-7589-9B88BBD10B11}"/>
              </a:ext>
            </a:extLst>
          </p:cNvPr>
          <p:cNvSpPr>
            <a:spLocks noGrp="1"/>
          </p:cNvSpPr>
          <p:nvPr>
            <p:ph type="title"/>
          </p:nvPr>
        </p:nvSpPr>
        <p:spPr/>
        <p:txBody>
          <a:bodyPr/>
          <a:lstStyle/>
          <a:p>
            <a:r>
              <a:rPr lang="en-US" dirty="0"/>
              <a:t>About the Italian Language</a:t>
            </a:r>
          </a:p>
        </p:txBody>
      </p:sp>
      <p:sp>
        <p:nvSpPr>
          <p:cNvPr id="3" name="Content Placeholder 2">
            <a:extLst>
              <a:ext uri="{FF2B5EF4-FFF2-40B4-BE49-F238E27FC236}">
                <a16:creationId xmlns:a16="http://schemas.microsoft.com/office/drawing/2014/main" xmlns="" id="{8FF916D9-9DAF-5F63-C233-FE6BE5C82627}"/>
              </a:ext>
            </a:extLst>
          </p:cNvPr>
          <p:cNvSpPr>
            <a:spLocks noGrp="1"/>
          </p:cNvSpPr>
          <p:nvPr>
            <p:ph idx="1"/>
          </p:nvPr>
        </p:nvSpPr>
        <p:spPr>
          <a:xfrm>
            <a:off x="1097280" y="2108201"/>
            <a:ext cx="7573191" cy="4178299"/>
          </a:xfrm>
        </p:spPr>
        <p:txBody>
          <a:bodyPr>
            <a:normAutofit fontScale="92500" lnSpcReduction="10000"/>
          </a:bodyPr>
          <a:lstStyle/>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the national language of Italy, Vatican City, and San Marino, along with Latin.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Italy is an official language in Switzerland, just like French, German, and Romansch.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spoken by about 666,000 people in the cantons of Ticino and Graubünden (</a:t>
            </a: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Monacis</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2017).</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About 67 million people speak Italian as their first language, plus 18 million who speak it as a learned language.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It's possible that learning Italian will not only open up a lot of new markets but also lead to new finds.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Doing business in Italian is becoming more and more possible as the internet gets better.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4" name="Picture 2" descr="26 Fun Facts About the Italian Language - Learn Languages From Home">
            <a:extLst>
              <a:ext uri="{FF2B5EF4-FFF2-40B4-BE49-F238E27FC236}">
                <a16:creationId xmlns:a16="http://schemas.microsoft.com/office/drawing/2014/main" xmlns="" id="{B75AC752-2240-E935-A477-7D8161A017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558" r="20295"/>
          <a:stretch/>
        </p:blipFill>
        <p:spPr bwMode="auto">
          <a:xfrm>
            <a:off x="8850086" y="2108201"/>
            <a:ext cx="3026514" cy="38353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remier Inn - Make It Eal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5865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8257E9-8B37-3D70-7589-9B88BBD10B11}"/>
              </a:ext>
            </a:extLst>
          </p:cNvPr>
          <p:cNvSpPr>
            <a:spLocks noGrp="1"/>
          </p:cNvSpPr>
          <p:nvPr>
            <p:ph type="title"/>
          </p:nvPr>
        </p:nvSpPr>
        <p:spPr/>
        <p:txBody>
          <a:bodyPr/>
          <a:lstStyle/>
          <a:p>
            <a:r>
              <a:rPr lang="en-US" dirty="0"/>
              <a:t>Is Italian hard to Learn?</a:t>
            </a:r>
          </a:p>
        </p:txBody>
      </p:sp>
      <p:sp>
        <p:nvSpPr>
          <p:cNvPr id="3" name="Content Placeholder 2">
            <a:extLst>
              <a:ext uri="{FF2B5EF4-FFF2-40B4-BE49-F238E27FC236}">
                <a16:creationId xmlns:a16="http://schemas.microsoft.com/office/drawing/2014/main" xmlns="" id="{8FF916D9-9DAF-5F63-C233-FE6BE5C82627}"/>
              </a:ext>
            </a:extLst>
          </p:cNvPr>
          <p:cNvSpPr>
            <a:spLocks noGrp="1"/>
          </p:cNvSpPr>
          <p:nvPr>
            <p:ph idx="1"/>
          </p:nvPr>
        </p:nvSpPr>
        <p:spPr>
          <a:xfrm>
            <a:off x="1097280" y="2108201"/>
            <a:ext cx="6519944" cy="3760891"/>
          </a:xfrm>
        </p:spPr>
        <p:txBody>
          <a:bodyPr>
            <a:normAutofit/>
          </a:bodyPr>
          <a:lstStyle/>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Foreign Service Institute asserts that people who possess English will find Italian one of the easier languages to learn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Mariani</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2019).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They believe that it could take as little as 600 hours, or 24 weeks, to learn the basics of competence.</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professionals who want to learn Italian to start a job in travel, tourism, or hospitality, these classes are a good choice.</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100" name="Picture 4" descr="Why Italians use dozens of words for simple instructions | Verbalists  Education &amp; Language Network">
            <a:extLst>
              <a:ext uri="{FF2B5EF4-FFF2-40B4-BE49-F238E27FC236}">
                <a16:creationId xmlns:a16="http://schemas.microsoft.com/office/drawing/2014/main" xmlns="" id="{FFBA0C62-40D7-F92D-FD9F-C0632A28EB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2745" y="2108202"/>
            <a:ext cx="3780475" cy="37608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remier Inn - Make It Eal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0837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8257E9-8B37-3D70-7589-9B88BBD10B11}"/>
              </a:ext>
            </a:extLst>
          </p:cNvPr>
          <p:cNvSpPr>
            <a:spLocks noGrp="1"/>
          </p:cNvSpPr>
          <p:nvPr>
            <p:ph type="title"/>
          </p:nvPr>
        </p:nvSpPr>
        <p:spPr/>
        <p:txBody>
          <a:bodyPr/>
          <a:lstStyle/>
          <a:p>
            <a:r>
              <a:rPr lang="en-US" dirty="0"/>
              <a:t>Politeness in Business Context </a:t>
            </a:r>
          </a:p>
        </p:txBody>
      </p:sp>
      <p:sp>
        <p:nvSpPr>
          <p:cNvPr id="3" name="Content Placeholder 2">
            <a:extLst>
              <a:ext uri="{FF2B5EF4-FFF2-40B4-BE49-F238E27FC236}">
                <a16:creationId xmlns:a16="http://schemas.microsoft.com/office/drawing/2014/main" xmlns="" id="{8FF916D9-9DAF-5F63-C233-FE6BE5C82627}"/>
              </a:ext>
            </a:extLst>
          </p:cNvPr>
          <p:cNvSpPr>
            <a:spLocks noGrp="1"/>
          </p:cNvSpPr>
          <p:nvPr>
            <p:ph idx="1"/>
          </p:nvPr>
        </p:nvSpPr>
        <p:spPr/>
        <p:txBody>
          <a:bodyPr>
            <a:normAutofit fontScale="92500"/>
          </a:bodyPr>
          <a:lstStyle/>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dealing with Italian-speaking guests, it's important to use the right names and manners.</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Politeness is very important in Italy, especially in business settings.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"Buongiorno" (good morning),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Buonasera</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(good evening), and "Buona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giornata</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means "have a wonderful day."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an individual is in a professional setting, they should avoid using motions and personal space.</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an individual speaks Italian, they need to use the right words and tone.</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the hotel industry, "Prego" and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Grazie</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are important words for thanking someone and being polite.</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dress code is also very important, especially in business settings where humility and efficiency are expected.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Italian culture values hierarchy and respects authority in business.</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tx1"/>
              </a:solidFill>
            </a:endParaRPr>
          </a:p>
        </p:txBody>
      </p:sp>
      <p:pic>
        <p:nvPicPr>
          <p:cNvPr id="4" name="Picture 2" descr="Premier Inn - Make It Eal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29169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8257E9-8B37-3D70-7589-9B88BBD10B11}"/>
              </a:ext>
            </a:extLst>
          </p:cNvPr>
          <p:cNvSpPr>
            <a:spLocks noGrp="1"/>
          </p:cNvSpPr>
          <p:nvPr>
            <p:ph type="title"/>
          </p:nvPr>
        </p:nvSpPr>
        <p:spPr/>
        <p:txBody>
          <a:bodyPr/>
          <a:lstStyle/>
          <a:p>
            <a:r>
              <a:rPr lang="en-US" dirty="0"/>
              <a:t>Application in Hotel Industry </a:t>
            </a:r>
          </a:p>
        </p:txBody>
      </p:sp>
      <p:sp>
        <p:nvSpPr>
          <p:cNvPr id="3" name="Content Placeholder 2">
            <a:extLst>
              <a:ext uri="{FF2B5EF4-FFF2-40B4-BE49-F238E27FC236}">
                <a16:creationId xmlns:a16="http://schemas.microsoft.com/office/drawing/2014/main" xmlns="" id="{8FF916D9-9DAF-5F63-C233-FE6BE5C82627}"/>
              </a:ext>
            </a:extLst>
          </p:cNvPr>
          <p:cNvSpPr>
            <a:spLocks noGrp="1"/>
          </p:cNvSpPr>
          <p:nvPr>
            <p:ph idx="1"/>
          </p:nvPr>
        </p:nvSpPr>
        <p:spPr>
          <a:xfrm>
            <a:off x="1097280" y="2108201"/>
            <a:ext cx="10058400" cy="4080328"/>
          </a:xfrm>
        </p:spPr>
        <p:txBody>
          <a:bodyPr>
            <a:normAutofit fontScale="85000" lnSpcReduction="10000"/>
          </a:bodyPr>
          <a:lstStyle/>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There are many parts of running a Premier hotel where being able to speak Italian is useful.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Italian guests come up to the front desk during a practice check-in at the Premier INN Hotel (Liu </a:t>
            </a:r>
            <a:r>
              <a:rPr lang="en-US"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2019).</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"Buongiorno" is what employees say to guests and use Italian to help them.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terms of check-in processes, they might ask for ID or check reservation details in Italian.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people who work in room service and the restaurant should use simple words to talk about the food and the Italian offerings.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Menus are translated with the help of language tools, and staff members learn the basics of Italian before they serve food.</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However, staff who work there should take language classes and use tools for learning languages.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Moreover, the staff should say goodbye to the guests in Italian and thank them for coming (</a:t>
            </a:r>
            <a:r>
              <a:rPr lang="en-US"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Hassanien</a:t>
            </a: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and Dale, 2019).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Concierge services can help find ways and suggest interesting places to visit in Italian.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Likewise, the cleaning crew needs to speak Italian to do their job well.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2" descr="Premier Inn - Make It Eal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5154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8257E9-8B37-3D70-7589-9B88BBD10B11}"/>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xmlns="" id="{8FF916D9-9DAF-5F63-C233-FE6BE5C82627}"/>
              </a:ext>
            </a:extLst>
          </p:cNvPr>
          <p:cNvSpPr>
            <a:spLocks noGrp="1"/>
          </p:cNvSpPr>
          <p:nvPr>
            <p:ph idx="1"/>
          </p:nvPr>
        </p:nvSpPr>
        <p:spPr>
          <a:xfrm>
            <a:off x="1097280" y="2108201"/>
            <a:ext cx="6789420" cy="3760891"/>
          </a:xfrm>
        </p:spPr>
        <p:txBody>
          <a:bodyPr>
            <a:normAutofit fontScale="85000" lnSpcReduction="10000"/>
          </a:bodyPr>
          <a:lstStyle/>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Employees who work in the global hotel business have to deal with guests from a wide range of cultures.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particular individuals, being able to talk in their language could make them very happy and loyal.</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Italian is the language of not only Italy but also the whole world.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People in Vatican City, which is home to the Catholic Church, speak it as their main language.</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Many Italian refugee groups around the world still speak it as well.</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check-in, meals, cleaning, and concierge services at the Premier INN Hotel, staff need to be able to speak Italian.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People who work there say "Buongiorno" to customers and use words to help them. </a:t>
            </a:r>
            <a:endParaRPr lang="en-US"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tx1"/>
              </a:solidFill>
            </a:endParaRPr>
          </a:p>
        </p:txBody>
      </p:sp>
      <p:pic>
        <p:nvPicPr>
          <p:cNvPr id="6146" name="Picture 2" descr="Italian Online | Wellesley College">
            <a:extLst>
              <a:ext uri="{FF2B5EF4-FFF2-40B4-BE49-F238E27FC236}">
                <a16:creationId xmlns:a16="http://schemas.microsoft.com/office/drawing/2014/main" xmlns="" id="{77D89F7D-0724-26AF-7FEB-1D89DC6ACA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092"/>
          <a:stretch/>
        </p:blipFill>
        <p:spPr bwMode="auto">
          <a:xfrm>
            <a:off x="8066312" y="2108201"/>
            <a:ext cx="3358241" cy="34692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remier Inn - Make It Eal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6653" y="-17925"/>
            <a:ext cx="1475347" cy="82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4305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C97A87-EC05-B98B-4FD1-548C9826D71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24F6E2B3-F111-A63A-DE92-66E5BC41C6DB}"/>
              </a:ext>
            </a:extLst>
          </p:cNvPr>
          <p:cNvSpPr>
            <a:spLocks noGrp="1"/>
          </p:cNvSpPr>
          <p:nvPr>
            <p:ph idx="1"/>
          </p:nvPr>
        </p:nvSpPr>
        <p:spPr/>
        <p:txBody>
          <a:bodyPr/>
          <a:lstStyle/>
          <a:p>
            <a:endParaRPr lang="en-US"/>
          </a:p>
        </p:txBody>
      </p:sp>
      <p:pic>
        <p:nvPicPr>
          <p:cNvPr id="5122" name="Picture 2" descr="Thank You Message For Card Presentation Business Expressing Gratitude  Acknowledgment And Appreciation Minimalist Abstract Design With White Cut  Out Paper On Blue Background Stock Photo - Download Image Now - iStock">
            <a:extLst>
              <a:ext uri="{FF2B5EF4-FFF2-40B4-BE49-F238E27FC236}">
                <a16:creationId xmlns:a16="http://schemas.microsoft.com/office/drawing/2014/main" xmlns="" id="{EC11F409-ADBC-FE87-5D5F-5A6DF0B0B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793" y="81645"/>
            <a:ext cx="11152414" cy="6268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157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A94BBA-C888-8A53-FCCE-AFA7E81BEFBE}"/>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xmlns="" id="{36F9DD81-2F02-2551-D913-B7539AFCA5A5}"/>
              </a:ext>
            </a:extLst>
          </p:cNvPr>
          <p:cNvSpPr>
            <a:spLocks noGrp="1"/>
          </p:cNvSpPr>
          <p:nvPr>
            <p:ph idx="1"/>
          </p:nvPr>
        </p:nvSpPr>
        <p:spPr/>
        <p:txBody>
          <a:bodyPr>
            <a:normAutofit fontScale="55000" lnSpcReduction="20000"/>
          </a:bodyPr>
          <a:lstStyle/>
          <a:p>
            <a:pPr algn="just">
              <a:lnSpc>
                <a:spcPct val="150000"/>
              </a:lnSpc>
              <a:spcBef>
                <a:spcPts val="0"/>
              </a:spcBef>
              <a:spcAft>
                <a:spcPts val="800"/>
              </a:spcAft>
              <a:buFont typeface="Arial" panose="020B0604020202020204" pitchFamily="34" charset="0"/>
              <a:buChar char="•"/>
            </a:pP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Bharwani</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and Mathews, D., 2021. Techno-business strategies for enhancing guest experience in luxury hotels: a managerial perspective.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Worldwide Hospitality and Tourism Themes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13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pp.168-185.</a:t>
            </a:r>
          </a:p>
          <a:p>
            <a:pPr algn="just">
              <a:lnSpc>
                <a:spcPct val="150000"/>
              </a:lnSpc>
              <a:spcBef>
                <a:spcPts val="0"/>
              </a:spcBef>
              <a:spcAft>
                <a:spcPts val="800"/>
              </a:spcAft>
              <a:buFont typeface="Arial" panose="020B0604020202020204" pitchFamily="34" charset="0"/>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Francesco, G. and Roberta, G., 2019. Cross-country analysis of perception and emphasis of hotel attributes.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Tourism Management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74</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pp.24-42.</a:t>
            </a:r>
          </a:p>
          <a:p>
            <a:pPr algn="just">
              <a:lnSpc>
                <a:spcPct val="150000"/>
              </a:lnSpc>
              <a:spcBef>
                <a:spcPts val="0"/>
              </a:spcBef>
              <a:spcAft>
                <a:spcPts val="800"/>
              </a:spcAft>
              <a:buFont typeface="Arial" panose="020B0604020202020204" pitchFamily="34" charset="0"/>
              <a:buChar char="•"/>
            </a:pP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Grutman</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 2019. Multilingualism. In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Routledge encyclopedia of translation studies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(pp. 341-346). Routledge.</a:t>
            </a:r>
          </a:p>
          <a:p>
            <a:pPr algn="just">
              <a:lnSpc>
                <a:spcPct val="150000"/>
              </a:lnSpc>
              <a:spcBef>
                <a:spcPts val="0"/>
              </a:spcBef>
              <a:spcAft>
                <a:spcPts val="800"/>
              </a:spcAft>
              <a:buFont typeface="Arial" panose="020B0604020202020204" pitchFamily="34" charset="0"/>
              <a:buChar char="•"/>
            </a:pP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Hassanien</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and Dale, C., 2019.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Hospitality business development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Routledge.</a:t>
            </a:r>
          </a:p>
          <a:p>
            <a:pPr algn="just">
              <a:lnSpc>
                <a:spcPct val="150000"/>
              </a:lnSpc>
              <a:spcBef>
                <a:spcPts val="0"/>
              </a:spcBef>
              <a:spcAft>
                <a:spcPts val="800"/>
              </a:spcAft>
              <a:buFont typeface="Arial" panose="020B0604020202020204" pitchFamily="34" charset="0"/>
              <a:buChar char="•"/>
            </a:pP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Liu, H., Li, H., DiPietro, R.B. and Levitt, J.A., 2018. The role of authenticity in mainstream ethnic restaurants: evidence from an independent full-service Italian restaurant.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International Journal of Contemporary Hospitality Management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30</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pp.1035-1053.</a:t>
            </a:r>
          </a:p>
          <a:p>
            <a:pPr algn="just">
              <a:lnSpc>
                <a:spcPct val="150000"/>
              </a:lnSpc>
              <a:spcBef>
                <a:spcPts val="0"/>
              </a:spcBef>
              <a:spcAft>
                <a:spcPts val="800"/>
              </a:spcAft>
              <a:buFont typeface="Arial" panose="020B0604020202020204" pitchFamily="34" charset="0"/>
              <a:buChar char="•"/>
            </a:pP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MacIntyre</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P.D. and </a:t>
            </a: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Vincze</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 2017. Positive and negative emotions underlie motivation for L2 learning.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Studies in Second Language Learning and Teaching</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7</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(1), pp.61-88.</a:t>
            </a:r>
          </a:p>
          <a:p>
            <a:pPr algn="just">
              <a:lnSpc>
                <a:spcPct val="150000"/>
              </a:lnSpc>
              <a:spcBef>
                <a:spcPts val="0"/>
              </a:spcBef>
              <a:spcAft>
                <a:spcPts val="800"/>
              </a:spcAft>
              <a:buFont typeface="Arial" panose="020B0604020202020204" pitchFamily="34" charset="0"/>
              <a:buChar char="•"/>
            </a:pP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Mariani</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M.M., </a:t>
            </a: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Borghi</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and Kazakov, S., 2019. The role of language in the online evaluation of hospitality service encounters: An empirical study.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International Journal of Hospitality Management</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78</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pp.50-58.</a:t>
            </a:r>
          </a:p>
          <a:p>
            <a:pPr algn="just">
              <a:lnSpc>
                <a:spcPct val="150000"/>
              </a:lnSpc>
              <a:spcBef>
                <a:spcPts val="0"/>
              </a:spcBef>
              <a:spcAft>
                <a:spcPts val="800"/>
              </a:spcAft>
              <a:buFont typeface="Arial" panose="020B0604020202020204" pitchFamily="34" charset="0"/>
              <a:buChar char="•"/>
            </a:pP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Monacis</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 De Palo, V., Griffiths, M.D. and Sinatra, M., 2017. Social networking addiction, attachment style, and validation of the Italian version of the Bergen Social Media Addiction Scale.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Journal of behavioral addictions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6</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pp.178-186.</a:t>
            </a:r>
          </a:p>
          <a:p>
            <a:pPr algn="just">
              <a:lnSpc>
                <a:spcPct val="150000"/>
              </a:lnSpc>
              <a:spcBef>
                <a:spcPts val="0"/>
              </a:spcBef>
              <a:spcAft>
                <a:spcPts val="800"/>
              </a:spcAft>
              <a:buFont typeface="Arial" panose="020B0604020202020204" pitchFamily="34" charset="0"/>
              <a:buChar char="•"/>
            </a:pPr>
            <a:r>
              <a:rPr lang="en-US"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Schroedler</a:t>
            </a:r>
            <a:r>
              <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 2021. What is multilingualism? Towards an inclusive understanding. </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Preparing teachers to work with multilingual learners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pp.17-37.</a:t>
            </a:r>
          </a:p>
          <a:p>
            <a:pPr>
              <a:buFont typeface="Arial" panose="020B0604020202020204" pitchFamily="34" charset="0"/>
              <a:buChar char="•"/>
            </a:pPr>
            <a:endParaRPr lang="en-US" dirty="0"/>
          </a:p>
        </p:txBody>
      </p:sp>
    </p:spTree>
    <p:extLst>
      <p:ext uri="{BB962C8B-B14F-4D97-AF65-F5344CB8AC3E}">
        <p14:creationId xmlns:p14="http://schemas.microsoft.com/office/powerpoint/2010/main" val="37322051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Custom">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80AA9D2D-EE59-4148-A11E-A51EEE828B28}" vid="{AEAFD717-D3C8-4034-8F7E-D5220B0CCEB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C5A59D56-2157-4202-9D02-F44E447A24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9DAD249-BF80-48EF-9AFB-36A11BCDC2CE}">
  <ds:schemaRefs>
    <ds:schemaRef ds:uri="http://schemas.microsoft.com/sharepoint/v3/contenttype/forms"/>
  </ds:schemaRefs>
</ds:datastoreItem>
</file>

<file path=customXml/itemProps3.xml><?xml version="1.0" encoding="utf-8"?>
<ds:datastoreItem xmlns:ds="http://schemas.openxmlformats.org/officeDocument/2006/customXml" ds:itemID="{6F4F4D41-822D-40F2-A7AC-E4E6CB36CA7A}">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Props/app.xml><?xml version="1.0" encoding="utf-8"?>
<Properties xmlns="http://schemas.openxmlformats.org/officeDocument/2006/extended-properties" xmlns:vt="http://schemas.openxmlformats.org/officeDocument/2006/docPropsVTypes">
  <Template>{F9174952-897E-478C-B297-36C87C9863BF}tf56160789_win32</Template>
  <TotalTime>25</TotalTime>
  <Words>1236</Words>
  <Application>Microsoft Office PowerPoint</Application>
  <PresentationFormat>Widescreen</PresentationFormat>
  <Paragraphs>74</Paragraphs>
  <Slides>10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Bookman Old Style</vt:lpstr>
      <vt:lpstr>Calibri</vt:lpstr>
      <vt:lpstr>Franklin Gothic Book</vt:lpstr>
      <vt:lpstr>Symbol</vt:lpstr>
      <vt:lpstr>Times New Roman</vt:lpstr>
      <vt:lpstr>Custom</vt:lpstr>
      <vt:lpstr>Module Name: Foreign Languages &amp; Cultural Awareness Module Code: BMIH5003</vt:lpstr>
      <vt:lpstr>Introduction </vt:lpstr>
      <vt:lpstr>Importance of Multilingualism Language</vt:lpstr>
      <vt:lpstr>About the Italian Language</vt:lpstr>
      <vt:lpstr>Is Italian hard to Learn?</vt:lpstr>
      <vt:lpstr>Politeness in Business Context </vt:lpstr>
      <vt:lpstr>Application in Hotel Industry </vt:lpstr>
      <vt:lpstr>Conclusion </vt:lpstr>
      <vt:lpstr>PowerPoint Presentation</vt:lpstr>
      <vt:lpstr>References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Danish</dc:creator>
  <cp:lastModifiedBy>Anie</cp:lastModifiedBy>
  <cp:revision>15</cp:revision>
  <dcterms:created xsi:type="dcterms:W3CDTF">2024-02-06T08:32:26Z</dcterms:created>
  <dcterms:modified xsi:type="dcterms:W3CDTF">2024-02-06T12:42:10Z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