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67" r:id="rId2"/>
    <p:sldId id="268" r:id="rId3"/>
    <p:sldId id="269" r:id="rId4"/>
    <p:sldId id="270" r:id="rId5"/>
    <p:sldId id="271" r:id="rId6"/>
    <p:sldId id="272" r:id="rId7"/>
    <p:sldId id="273" r:id="rId8"/>
    <p:sldId id="275" r:id="rId9"/>
    <p:sldId id="274" r:id="rId10"/>
    <p:sldId id="276" r:id="rId11"/>
    <p:sldId id="277" r:id="rId12"/>
    <p:sldId id="278" r:id="rId13"/>
    <p:sldId id="279" r:id="rId14"/>
    <p:sldId id="257" r:id="rId15"/>
    <p:sldId id="258" r:id="rId16"/>
    <p:sldId id="259" r:id="rId17"/>
    <p:sldId id="260" r:id="rId18"/>
    <p:sldId id="261" r:id="rId19"/>
    <p:sldId id="262" r:id="rId20"/>
    <p:sldId id="263" r:id="rId21"/>
    <p:sldId id="281" r:id="rId22"/>
    <p:sldId id="282" r:id="rId23"/>
    <p:sldId id="292" r:id="rId24"/>
    <p:sldId id="284" r:id="rId25"/>
    <p:sldId id="285" r:id="rId26"/>
    <p:sldId id="286" r:id="rId27"/>
    <p:sldId id="287" r:id="rId28"/>
    <p:sldId id="288" r:id="rId29"/>
    <p:sldId id="289" r:id="rId30"/>
    <p:sldId id="290" r:id="rId31"/>
    <p:sldId id="280" r:id="rId32"/>
    <p:sldId id="291"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snapToGrid="0">
      <p:cViewPr>
        <p:scale>
          <a:sx n="64" d="100"/>
          <a:sy n="64" d="100"/>
        </p:scale>
        <p:origin x="909" y="9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B4F61B-902E-46FC-A6F0-302A64835A5B}" type="datetimeFigureOut">
              <a:rPr lang="en-GB" smtClean="0"/>
              <a:t>26/11/2018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10E3B3-B38B-4A99-951A-F03639DE807A}" type="slidenum">
              <a:rPr lang="en-GB" smtClean="0"/>
              <a:t>‹#›</a:t>
            </a:fld>
            <a:endParaRPr lang="en-GB"/>
          </a:p>
        </p:txBody>
      </p:sp>
    </p:spTree>
    <p:extLst>
      <p:ext uri="{BB962C8B-B14F-4D97-AF65-F5344CB8AC3E}">
        <p14:creationId xmlns:p14="http://schemas.microsoft.com/office/powerpoint/2010/main" val="2885235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p:spPr>
        <p:txBody>
          <a:bodyPr/>
          <a:lstStyle/>
          <a:p>
            <a:pPr eaLnBrk="1" hangingPunct="1"/>
            <a:endParaRPr lang="en-US" altLang="en-US" smtClean="0"/>
          </a:p>
        </p:txBody>
      </p:sp>
      <p:sp>
        <p:nvSpPr>
          <p:cNvPr id="13316"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C5F3AD9D-5F17-4E83-A6F9-2FC7F24979CF}" type="slidenum">
              <a:rPr lang="en-US" altLang="en-US"/>
              <a:pPr>
                <a:spcBef>
                  <a:spcPct val="0"/>
                </a:spcBef>
              </a:pPr>
              <a:t>14</a:t>
            </a:fld>
            <a:endParaRPr lang="en-US" altLang="en-US"/>
          </a:p>
        </p:txBody>
      </p:sp>
    </p:spTree>
    <p:extLst>
      <p:ext uri="{BB962C8B-B14F-4D97-AF65-F5344CB8AC3E}">
        <p14:creationId xmlns:p14="http://schemas.microsoft.com/office/powerpoint/2010/main" val="4203463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918F57A-55C4-424E-8A77-255BE65338E1}" type="slidenum">
              <a:rPr lang="en-US" altLang="en-US"/>
              <a:pPr>
                <a:spcBef>
                  <a:spcPct val="0"/>
                </a:spcBef>
              </a:pPr>
              <a:t>15</a:t>
            </a:fld>
            <a:endParaRPr lang="en-US" altLang="en-U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en-GB" altLang="en-US" smtClean="0"/>
          </a:p>
        </p:txBody>
      </p:sp>
    </p:spTree>
    <p:extLst>
      <p:ext uri="{BB962C8B-B14F-4D97-AF65-F5344CB8AC3E}">
        <p14:creationId xmlns:p14="http://schemas.microsoft.com/office/powerpoint/2010/main" val="11652154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a:ln/>
        </p:spPr>
      </p:sp>
      <p:sp>
        <p:nvSpPr>
          <p:cNvPr id="17411" name="Notes Placeholder 2"/>
          <p:cNvSpPr>
            <a:spLocks noGrp="1"/>
          </p:cNvSpPr>
          <p:nvPr>
            <p:ph type="body" idx="1"/>
          </p:nvPr>
        </p:nvSpPr>
        <p:spPr>
          <a:noFill/>
        </p:spPr>
        <p:txBody>
          <a:bodyPr/>
          <a:lstStyle/>
          <a:p>
            <a:pPr eaLnBrk="1" hangingPunct="1"/>
            <a:endParaRPr lang="en-US" altLang="en-US" smtClean="0"/>
          </a:p>
        </p:txBody>
      </p:sp>
      <p:sp>
        <p:nvSpPr>
          <p:cNvPr id="1741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0E75C561-E210-4CE7-973B-EAE52102CC10}" type="slidenum">
              <a:rPr lang="en-US" altLang="en-US"/>
              <a:pPr>
                <a:spcBef>
                  <a:spcPct val="0"/>
                </a:spcBef>
              </a:pPr>
              <a:t>16</a:t>
            </a:fld>
            <a:endParaRPr lang="en-US" altLang="en-US"/>
          </a:p>
        </p:txBody>
      </p:sp>
    </p:spTree>
    <p:extLst>
      <p:ext uri="{BB962C8B-B14F-4D97-AF65-F5344CB8AC3E}">
        <p14:creationId xmlns:p14="http://schemas.microsoft.com/office/powerpoint/2010/main" val="3995423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A1680A46-892E-478D-8F53-55A20B138A25}" type="slidenum">
              <a:rPr lang="en-US" altLang="en-US"/>
              <a:pPr>
                <a:spcBef>
                  <a:spcPct val="0"/>
                </a:spcBef>
              </a:pPr>
              <a:t>17</a:t>
            </a:fld>
            <a:endParaRPr lang="en-US" alt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p:spPr>
        <p:txBody>
          <a:bodyPr/>
          <a:lstStyle/>
          <a:p>
            <a:pPr eaLnBrk="1" hangingPunct="1"/>
            <a:endParaRPr lang="en-GB" altLang="en-US" smtClean="0"/>
          </a:p>
        </p:txBody>
      </p:sp>
    </p:spTree>
    <p:extLst>
      <p:ext uri="{BB962C8B-B14F-4D97-AF65-F5344CB8AC3E}">
        <p14:creationId xmlns:p14="http://schemas.microsoft.com/office/powerpoint/2010/main" val="23849913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noFill/>
        </p:spPr>
        <p:txBody>
          <a:bodyPr/>
          <a:lstStyle/>
          <a:p>
            <a:pPr eaLnBrk="1" hangingPunct="1"/>
            <a:endParaRPr lang="en-US" altLang="en-US" smtClean="0"/>
          </a:p>
        </p:txBody>
      </p:sp>
      <p:sp>
        <p:nvSpPr>
          <p:cNvPr id="21508"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7CD7E4D-674F-491E-B5A2-4146901E6232}" type="slidenum">
              <a:rPr lang="en-US" altLang="en-US"/>
              <a:pPr>
                <a:spcBef>
                  <a:spcPct val="0"/>
                </a:spcBef>
              </a:pPr>
              <a:t>18</a:t>
            </a:fld>
            <a:endParaRPr lang="en-US" altLang="en-US"/>
          </a:p>
        </p:txBody>
      </p:sp>
    </p:spTree>
    <p:extLst>
      <p:ext uri="{BB962C8B-B14F-4D97-AF65-F5344CB8AC3E}">
        <p14:creationId xmlns:p14="http://schemas.microsoft.com/office/powerpoint/2010/main" val="709190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9E8E11A-02C4-4813-B319-133B6B9EC471}" type="slidenum">
              <a:rPr lang="en-US" altLang="en-US"/>
              <a:pPr>
                <a:spcBef>
                  <a:spcPct val="0"/>
                </a:spcBef>
              </a:pPr>
              <a:t>19</a:t>
            </a:fld>
            <a:endParaRPr lang="en-US" altLang="en-US"/>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p:spPr>
        <p:txBody>
          <a:bodyPr/>
          <a:lstStyle/>
          <a:p>
            <a:pPr eaLnBrk="1" hangingPunct="1"/>
            <a:endParaRPr lang="en-GB" altLang="en-US" sz="1400" smtClean="0"/>
          </a:p>
          <a:p>
            <a:pPr eaLnBrk="1" hangingPunct="1"/>
            <a:endParaRPr lang="en-GB" altLang="en-US" smtClean="0"/>
          </a:p>
        </p:txBody>
      </p:sp>
    </p:spTree>
    <p:extLst>
      <p:ext uri="{BB962C8B-B14F-4D97-AF65-F5344CB8AC3E}">
        <p14:creationId xmlns:p14="http://schemas.microsoft.com/office/powerpoint/2010/main" val="23854930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DD9EA48-A756-48B0-B240-B4C1C01571E5}" type="slidenum">
              <a:rPr lang="en-US" altLang="en-US"/>
              <a:pPr>
                <a:spcBef>
                  <a:spcPct val="0"/>
                </a:spcBef>
              </a:pPr>
              <a:t>20</a:t>
            </a:fld>
            <a:endParaRPr lang="en-US" alt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p:spPr>
        <p:txBody>
          <a:bodyPr/>
          <a:lstStyle/>
          <a:p>
            <a:pPr eaLnBrk="1" hangingPunct="1"/>
            <a:endParaRPr lang="en-GB" altLang="en-US" smtClean="0"/>
          </a:p>
        </p:txBody>
      </p:sp>
    </p:spTree>
    <p:extLst>
      <p:ext uri="{BB962C8B-B14F-4D97-AF65-F5344CB8AC3E}">
        <p14:creationId xmlns:p14="http://schemas.microsoft.com/office/powerpoint/2010/main" val="2080597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969F9AD-27BB-49DD-8715-7FAE24649355}" type="datetimeFigureOut">
              <a:rPr lang="en-GB" smtClean="0"/>
              <a:t>26/11/2018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0C8D0D-3589-4648-B6C9-B87D9EDB2A16}" type="slidenum">
              <a:rPr lang="en-GB" smtClean="0"/>
              <a:t>‹#›</a:t>
            </a:fld>
            <a:endParaRPr lang="en-GB"/>
          </a:p>
        </p:txBody>
      </p:sp>
    </p:spTree>
    <p:extLst>
      <p:ext uri="{BB962C8B-B14F-4D97-AF65-F5344CB8AC3E}">
        <p14:creationId xmlns:p14="http://schemas.microsoft.com/office/powerpoint/2010/main" val="11099726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969F9AD-27BB-49DD-8715-7FAE24649355}" type="datetimeFigureOut">
              <a:rPr lang="en-GB" smtClean="0"/>
              <a:t>26/11/2018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0C8D0D-3589-4648-B6C9-B87D9EDB2A16}" type="slidenum">
              <a:rPr lang="en-GB" smtClean="0"/>
              <a:t>‹#›</a:t>
            </a:fld>
            <a:endParaRPr lang="en-GB"/>
          </a:p>
        </p:txBody>
      </p:sp>
    </p:spTree>
    <p:extLst>
      <p:ext uri="{BB962C8B-B14F-4D97-AF65-F5344CB8AC3E}">
        <p14:creationId xmlns:p14="http://schemas.microsoft.com/office/powerpoint/2010/main" val="3313226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69F9AD-27BB-49DD-8715-7FAE24649355}" type="datetimeFigureOut">
              <a:rPr lang="en-GB" smtClean="0"/>
              <a:t>26/11/2018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0C8D0D-3589-4648-B6C9-B87D9EDB2A16}" type="slidenum">
              <a:rPr lang="en-GB" smtClean="0"/>
              <a:t>‹#›</a:t>
            </a:fld>
            <a:endParaRPr lang="en-GB"/>
          </a:p>
        </p:txBody>
      </p:sp>
    </p:spTree>
    <p:extLst>
      <p:ext uri="{BB962C8B-B14F-4D97-AF65-F5344CB8AC3E}">
        <p14:creationId xmlns:p14="http://schemas.microsoft.com/office/powerpoint/2010/main" val="828387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969F9AD-27BB-49DD-8715-7FAE24649355}" type="datetimeFigureOut">
              <a:rPr lang="en-GB" smtClean="0"/>
              <a:t>26/11/2018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0C8D0D-3589-4648-B6C9-B87D9EDB2A16}" type="slidenum">
              <a:rPr lang="en-GB" smtClean="0"/>
              <a:t>‹#›</a:t>
            </a:fld>
            <a:endParaRPr lang="en-GB"/>
          </a:p>
        </p:txBody>
      </p:sp>
    </p:spTree>
    <p:extLst>
      <p:ext uri="{BB962C8B-B14F-4D97-AF65-F5344CB8AC3E}">
        <p14:creationId xmlns:p14="http://schemas.microsoft.com/office/powerpoint/2010/main" val="667480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969F9AD-27BB-49DD-8715-7FAE24649355}" type="datetimeFigureOut">
              <a:rPr lang="en-GB" smtClean="0"/>
              <a:t>26/11/2018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0C8D0D-3589-4648-B6C9-B87D9EDB2A16}" type="slidenum">
              <a:rPr lang="en-GB" smtClean="0"/>
              <a:t>‹#›</a:t>
            </a:fld>
            <a:endParaRPr lang="en-GB"/>
          </a:p>
        </p:txBody>
      </p:sp>
    </p:spTree>
    <p:extLst>
      <p:ext uri="{BB962C8B-B14F-4D97-AF65-F5344CB8AC3E}">
        <p14:creationId xmlns:p14="http://schemas.microsoft.com/office/powerpoint/2010/main" val="2747643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969F9AD-27BB-49DD-8715-7FAE24649355}" type="datetimeFigureOut">
              <a:rPr lang="en-GB" smtClean="0"/>
              <a:t>26/11/2018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0C8D0D-3589-4648-B6C9-B87D9EDB2A16}" type="slidenum">
              <a:rPr lang="en-GB" smtClean="0"/>
              <a:t>‹#›</a:t>
            </a:fld>
            <a:endParaRPr lang="en-GB"/>
          </a:p>
        </p:txBody>
      </p:sp>
    </p:spTree>
    <p:extLst>
      <p:ext uri="{BB962C8B-B14F-4D97-AF65-F5344CB8AC3E}">
        <p14:creationId xmlns:p14="http://schemas.microsoft.com/office/powerpoint/2010/main" val="2842935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69F9AD-27BB-49DD-8715-7FAE24649355}" type="datetimeFigureOut">
              <a:rPr lang="en-GB" smtClean="0"/>
              <a:t>26/11/2018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0C8D0D-3589-4648-B6C9-B87D9EDB2A16}" type="slidenum">
              <a:rPr lang="en-GB" smtClean="0"/>
              <a:t>‹#›</a:t>
            </a:fld>
            <a:endParaRPr lang="en-GB"/>
          </a:p>
        </p:txBody>
      </p:sp>
    </p:spTree>
    <p:extLst>
      <p:ext uri="{BB962C8B-B14F-4D97-AF65-F5344CB8AC3E}">
        <p14:creationId xmlns:p14="http://schemas.microsoft.com/office/powerpoint/2010/main" val="2418790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969F9AD-27BB-49DD-8715-7FAE24649355}" type="datetimeFigureOut">
              <a:rPr lang="en-GB" smtClean="0"/>
              <a:t>26/11/2018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0C8D0D-3589-4648-B6C9-B87D9EDB2A16}" type="slidenum">
              <a:rPr lang="en-GB" smtClean="0"/>
              <a:t>‹#›</a:t>
            </a:fld>
            <a:endParaRPr lang="en-GB"/>
          </a:p>
        </p:txBody>
      </p:sp>
    </p:spTree>
    <p:extLst>
      <p:ext uri="{BB962C8B-B14F-4D97-AF65-F5344CB8AC3E}">
        <p14:creationId xmlns:p14="http://schemas.microsoft.com/office/powerpoint/2010/main" val="1761969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969F9AD-27BB-49DD-8715-7FAE24649355}" type="datetimeFigureOut">
              <a:rPr lang="en-GB" smtClean="0"/>
              <a:t>26/11/2018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0C8D0D-3589-4648-B6C9-B87D9EDB2A16}" type="slidenum">
              <a:rPr lang="en-GB" smtClean="0"/>
              <a:t>‹#›</a:t>
            </a:fld>
            <a:endParaRPr lang="en-GB"/>
          </a:p>
        </p:txBody>
      </p:sp>
    </p:spTree>
    <p:extLst>
      <p:ext uri="{BB962C8B-B14F-4D97-AF65-F5344CB8AC3E}">
        <p14:creationId xmlns:p14="http://schemas.microsoft.com/office/powerpoint/2010/main" val="2950977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969F9AD-27BB-49DD-8715-7FAE24649355}" type="datetimeFigureOut">
              <a:rPr lang="en-GB" smtClean="0"/>
              <a:t>26/11/2018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0C8D0D-3589-4648-B6C9-B87D9EDB2A16}" type="slidenum">
              <a:rPr lang="en-GB" smtClean="0"/>
              <a:t>‹#›</a:t>
            </a:fld>
            <a:endParaRPr lang="en-GB"/>
          </a:p>
        </p:txBody>
      </p:sp>
    </p:spTree>
    <p:extLst>
      <p:ext uri="{BB962C8B-B14F-4D97-AF65-F5344CB8AC3E}">
        <p14:creationId xmlns:p14="http://schemas.microsoft.com/office/powerpoint/2010/main" val="1981692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969F9AD-27BB-49DD-8715-7FAE24649355}" type="datetimeFigureOut">
              <a:rPr lang="en-GB" smtClean="0"/>
              <a:t>26/11/2018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0C8D0D-3589-4648-B6C9-B87D9EDB2A16}" type="slidenum">
              <a:rPr lang="en-GB" smtClean="0"/>
              <a:t>‹#›</a:t>
            </a:fld>
            <a:endParaRPr lang="en-GB"/>
          </a:p>
        </p:txBody>
      </p:sp>
    </p:spTree>
    <p:extLst>
      <p:ext uri="{BB962C8B-B14F-4D97-AF65-F5344CB8AC3E}">
        <p14:creationId xmlns:p14="http://schemas.microsoft.com/office/powerpoint/2010/main" val="467797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69F9AD-27BB-49DD-8715-7FAE24649355}" type="datetimeFigureOut">
              <a:rPr lang="en-GB" smtClean="0"/>
              <a:t>26/11/2018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0C8D0D-3589-4648-B6C9-B87D9EDB2A16}" type="slidenum">
              <a:rPr lang="en-GB" smtClean="0"/>
              <a:t>‹#›</a:t>
            </a:fld>
            <a:endParaRPr lang="en-GB"/>
          </a:p>
        </p:txBody>
      </p:sp>
    </p:spTree>
    <p:extLst>
      <p:ext uri="{BB962C8B-B14F-4D97-AF65-F5344CB8AC3E}">
        <p14:creationId xmlns:p14="http://schemas.microsoft.com/office/powerpoint/2010/main" val="11797158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walesonline.co.uk/news/health/young-people-wales-drink-more-7942257"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gov.wales/docs/dsjlg/publications/cyp/141007-wales-a-play-friendly-country-en.pdf"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gov.wales/docs/dsjlg/publications/cyp/150629-compliance-report-youth-en.pdf"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gov.wales/docs/dsjlg/publications/cyp/150327-child-poverty-strategy-children-summary-v1-en.pdf" TargetMode="External"/><Relationship Id="rId2" Type="http://schemas.openxmlformats.org/officeDocument/2006/relationships/hyperlink" Target="http://gov.wales/docs/dsjlg/publications/150327-child-poverty-strategy-walesv2-en.pdf" TargetMode="External"/><Relationship Id="rId1" Type="http://schemas.openxmlformats.org/officeDocument/2006/relationships/slideLayout" Target="../slideLayouts/slideLayout2.xml"/><Relationship Id="rId4" Type="http://schemas.openxmlformats.org/officeDocument/2006/relationships/hyperlink" Target="http://gov.wales/docs/dsjlg/policy/131129child-poverty-strategy-progress-reportv2-en.pdf" TargetMode="External"/></Relationships>
</file>

<file path=ppt/slides/_rels/slide28.xml.rels><?xml version="1.0" encoding="UTF-8" standalone="yes"?>
<Relationships xmlns="http://schemas.openxmlformats.org/package/2006/relationships"><Relationship Id="rId2" Type="http://schemas.openxmlformats.org/officeDocument/2006/relationships/hyperlink" Target="http://www.cwvys.org.uk/cwvys-manifesto/"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www.wlga.gov.uk/publications-lifelong-learning-leisure-and-information/the-contribution-of-youth-work-to-the-programme-of-government-in-wales/"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portwales.org.uk/media/1519734/importance_of_sport_on_health_agenda.jpg"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Youth Policy</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241293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Re-cap and Overview of Youth Policies.</a:t>
            </a:r>
            <a:endParaRPr lang="en-GB" dirty="0"/>
          </a:p>
        </p:txBody>
      </p:sp>
      <p:sp>
        <p:nvSpPr>
          <p:cNvPr id="3" name="Content Placeholder 2"/>
          <p:cNvSpPr>
            <a:spLocks noGrp="1"/>
          </p:cNvSpPr>
          <p:nvPr>
            <p:ph idx="1"/>
          </p:nvPr>
        </p:nvSpPr>
        <p:spPr/>
        <p:txBody>
          <a:bodyPr>
            <a:normAutofit/>
          </a:bodyPr>
          <a:lstStyle/>
          <a:p>
            <a:r>
              <a:rPr lang="en-GB" dirty="0" smtClean="0"/>
              <a:t>Over the last </a:t>
            </a:r>
            <a:r>
              <a:rPr lang="en-GB" dirty="0"/>
              <a:t>thirty years scholars have drawn attention to how young people’s </a:t>
            </a:r>
            <a:r>
              <a:rPr lang="en-GB" dirty="0" smtClean="0"/>
              <a:t>lives have </a:t>
            </a:r>
            <a:r>
              <a:rPr lang="en-GB" dirty="0"/>
              <a:t>become more complicated, fragmented and difficult to navigate (Furlong and </a:t>
            </a:r>
            <a:r>
              <a:rPr lang="en-GB" dirty="0" smtClean="0"/>
              <a:t>Cartmel,1997</a:t>
            </a:r>
            <a:r>
              <a:rPr lang="en-GB" dirty="0"/>
              <a:t>). </a:t>
            </a:r>
            <a:endParaRPr lang="en-GB" dirty="0" smtClean="0"/>
          </a:p>
          <a:p>
            <a:r>
              <a:rPr lang="en-GB" dirty="0" smtClean="0"/>
              <a:t>While </a:t>
            </a:r>
            <a:r>
              <a:rPr lang="en-GB" dirty="0"/>
              <a:t>youth transitions are now recognised as non-linear and more complex, policy </a:t>
            </a:r>
            <a:r>
              <a:rPr lang="en-GB" dirty="0" smtClean="0"/>
              <a:t>has predominantly </a:t>
            </a:r>
            <a:r>
              <a:rPr lang="en-GB" dirty="0"/>
              <a:t>focused upon transitions that are deemed problematic as a result of their </a:t>
            </a:r>
            <a:r>
              <a:rPr lang="en-GB" dirty="0" smtClean="0"/>
              <a:t>association with </a:t>
            </a:r>
            <a:r>
              <a:rPr lang="en-GB" dirty="0"/>
              <a:t>‘poor’ welfare outcomes (teenage pregnancy, NEET, homelessness).</a:t>
            </a:r>
          </a:p>
        </p:txBody>
      </p:sp>
    </p:spTree>
    <p:extLst>
      <p:ext uri="{BB962C8B-B14F-4D97-AF65-F5344CB8AC3E}">
        <p14:creationId xmlns:p14="http://schemas.microsoft.com/office/powerpoint/2010/main" val="1553104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However, since the </a:t>
            </a:r>
            <a:r>
              <a:rPr lang="en-GB" dirty="0" smtClean="0"/>
              <a:t>2007-2008 </a:t>
            </a:r>
            <a:r>
              <a:rPr lang="en-GB" dirty="0"/>
              <a:t>financial crash and subsequent austerity measures, debates surrounding youth </a:t>
            </a:r>
            <a:r>
              <a:rPr lang="en-GB" dirty="0" smtClean="0"/>
              <a:t>transitions have </a:t>
            </a:r>
            <a:r>
              <a:rPr lang="en-GB" dirty="0"/>
              <a:t>gained renewed prominence resulting in some commentators talking of a ‘lost generation’.</a:t>
            </a:r>
          </a:p>
          <a:p>
            <a:r>
              <a:rPr lang="en-GB" dirty="0"/>
              <a:t>Research exploring indicators of economic inequality in the UK since the financial crash </a:t>
            </a:r>
            <a:r>
              <a:rPr lang="en-GB" dirty="0" smtClean="0"/>
              <a:t>show how </a:t>
            </a:r>
            <a:r>
              <a:rPr lang="en-GB" dirty="0"/>
              <a:t>young people have been hit particularly hard. Between 2007-2013 the most striking change </a:t>
            </a:r>
            <a:r>
              <a:rPr lang="en-GB" dirty="0" smtClean="0"/>
              <a:t>is the </a:t>
            </a:r>
            <a:r>
              <a:rPr lang="en-GB" dirty="0"/>
              <a:t>deteriorating economic position of young people (Hills et al, 2015).</a:t>
            </a:r>
          </a:p>
        </p:txBody>
      </p:sp>
    </p:spTree>
    <p:extLst>
      <p:ext uri="{BB962C8B-B14F-4D97-AF65-F5344CB8AC3E}">
        <p14:creationId xmlns:p14="http://schemas.microsoft.com/office/powerpoint/2010/main" val="2168930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Inequalities</a:t>
            </a:r>
            <a:endParaRPr lang="en-GB" dirty="0"/>
          </a:p>
        </p:txBody>
      </p:sp>
      <p:sp>
        <p:nvSpPr>
          <p:cNvPr id="3" name="Content Placeholder 2"/>
          <p:cNvSpPr>
            <a:spLocks noGrp="1"/>
          </p:cNvSpPr>
          <p:nvPr>
            <p:ph idx="1"/>
          </p:nvPr>
        </p:nvSpPr>
        <p:spPr/>
        <p:txBody>
          <a:bodyPr/>
          <a:lstStyle/>
          <a:p>
            <a:r>
              <a:rPr lang="en-GB" dirty="0"/>
              <a:t>It is well established </a:t>
            </a:r>
            <a:r>
              <a:rPr lang="en-GB" dirty="0" smtClean="0"/>
              <a:t>that social </a:t>
            </a:r>
            <a:r>
              <a:rPr lang="en-GB" dirty="0"/>
              <a:t>inequalities shape young people’s choices and opportunities. Poignantly, the choices </a:t>
            </a:r>
            <a:r>
              <a:rPr lang="en-GB" dirty="0" smtClean="0"/>
              <a:t>and opportunities </a:t>
            </a:r>
            <a:r>
              <a:rPr lang="en-GB" dirty="0"/>
              <a:t>available to young people are predominantly interpreted as a lack of aspiration </a:t>
            </a:r>
            <a:r>
              <a:rPr lang="en-GB" dirty="0" smtClean="0"/>
              <a:t>rather than </a:t>
            </a:r>
            <a:r>
              <a:rPr lang="en-GB" dirty="0"/>
              <a:t>the wider structural determinants that provide a backdrop to their lives.</a:t>
            </a:r>
          </a:p>
        </p:txBody>
      </p:sp>
    </p:spTree>
    <p:extLst>
      <p:ext uri="{BB962C8B-B14F-4D97-AF65-F5344CB8AC3E}">
        <p14:creationId xmlns:p14="http://schemas.microsoft.com/office/powerpoint/2010/main" val="3530143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Economic and social policies entrench disadvantage. </a:t>
            </a:r>
            <a:endParaRPr lang="en-GB" dirty="0" smtClean="0"/>
          </a:p>
          <a:p>
            <a:r>
              <a:rPr lang="en-GB" dirty="0" smtClean="0"/>
              <a:t>While </a:t>
            </a:r>
            <a:r>
              <a:rPr lang="en-GB" dirty="0"/>
              <a:t>concerns surrounding young </a:t>
            </a:r>
            <a:r>
              <a:rPr lang="en-GB" dirty="0" smtClean="0"/>
              <a:t>people’s labour </a:t>
            </a:r>
            <a:r>
              <a:rPr lang="en-GB" dirty="0"/>
              <a:t>market transitions have tended to focus upon youth unemployment, growing concerns </a:t>
            </a:r>
            <a:r>
              <a:rPr lang="en-GB" dirty="0" smtClean="0"/>
              <a:t>have also </a:t>
            </a:r>
            <a:r>
              <a:rPr lang="en-GB" dirty="0"/>
              <a:t>been voiced with regards to the impact of </a:t>
            </a:r>
            <a:r>
              <a:rPr lang="en-GB" dirty="0" smtClean="0"/>
              <a:t>underemployment. </a:t>
            </a:r>
          </a:p>
          <a:p>
            <a:r>
              <a:rPr lang="en-GB" dirty="0" smtClean="0"/>
              <a:t>Commentators </a:t>
            </a:r>
            <a:r>
              <a:rPr lang="en-GB" dirty="0"/>
              <a:t>such as </a:t>
            </a:r>
            <a:r>
              <a:rPr lang="en-GB" dirty="0" err="1" smtClean="0"/>
              <a:t>Shildrick</a:t>
            </a:r>
            <a:r>
              <a:rPr lang="en-GB" dirty="0" smtClean="0"/>
              <a:t> (2012) and </a:t>
            </a:r>
            <a:r>
              <a:rPr lang="en-GB" dirty="0"/>
              <a:t>colleagues draw upon longitudinal biographical data to illustrate how young working </a:t>
            </a:r>
            <a:r>
              <a:rPr lang="en-GB" dirty="0" smtClean="0"/>
              <a:t>class youth </a:t>
            </a:r>
            <a:r>
              <a:rPr lang="en-GB" dirty="0"/>
              <a:t>transitions often involve long-term churning between precarious, low quality jobs </a:t>
            </a:r>
            <a:r>
              <a:rPr lang="en-GB" dirty="0" smtClean="0"/>
              <a:t>and unemployment </a:t>
            </a:r>
            <a:r>
              <a:rPr lang="en-GB" dirty="0"/>
              <a:t>(</a:t>
            </a:r>
            <a:r>
              <a:rPr lang="en-GB" dirty="0" err="1"/>
              <a:t>Shildrick</a:t>
            </a:r>
            <a:r>
              <a:rPr lang="en-GB" dirty="0"/>
              <a:t> et al, 2012).</a:t>
            </a:r>
          </a:p>
        </p:txBody>
      </p:sp>
    </p:spTree>
    <p:extLst>
      <p:ext uri="{BB962C8B-B14F-4D97-AF65-F5344CB8AC3E}">
        <p14:creationId xmlns:p14="http://schemas.microsoft.com/office/powerpoint/2010/main" val="1922854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Within the current climate of austerity and the decimation of youth services, young people are </a:t>
            </a:r>
            <a:r>
              <a:rPr lang="en-GB" dirty="0" smtClean="0"/>
              <a:t>left with </a:t>
            </a:r>
            <a:r>
              <a:rPr lang="en-GB" dirty="0"/>
              <a:t>limited opportunities and little support to forge and navigate increasingly complex, and </a:t>
            </a:r>
            <a:r>
              <a:rPr lang="en-GB" dirty="0" smtClean="0"/>
              <a:t>for some</a:t>
            </a:r>
            <a:r>
              <a:rPr lang="en-GB" dirty="0"/>
              <a:t>, increasingly marginal transitions to adulthood. </a:t>
            </a:r>
            <a:endParaRPr lang="en-GB" dirty="0" smtClean="0"/>
          </a:p>
          <a:p>
            <a:r>
              <a:rPr lang="en-GB" dirty="0" smtClean="0"/>
              <a:t>What </a:t>
            </a:r>
            <a:r>
              <a:rPr lang="en-GB" dirty="0"/>
              <a:t>provision does exists often </a:t>
            </a:r>
            <a:r>
              <a:rPr lang="en-GB" dirty="0" smtClean="0"/>
              <a:t>perpetuates the </a:t>
            </a:r>
            <a:r>
              <a:rPr lang="en-GB" dirty="0"/>
              <a:t>discourse that the lack of opportunity is one of individual responsibility and deals with </a:t>
            </a:r>
            <a:r>
              <a:rPr lang="en-GB" dirty="0" smtClean="0"/>
              <a:t>them punitively </a:t>
            </a:r>
            <a:r>
              <a:rPr lang="en-GB" dirty="0"/>
              <a:t>as opposed to supportively.</a:t>
            </a:r>
          </a:p>
        </p:txBody>
      </p:sp>
    </p:spTree>
    <p:extLst>
      <p:ext uri="{BB962C8B-B14F-4D97-AF65-F5344CB8AC3E}">
        <p14:creationId xmlns:p14="http://schemas.microsoft.com/office/powerpoint/2010/main" val="1145789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Young People have problems or are the problem!</a:t>
            </a:r>
            <a:endParaRPr lang="en-GB" dirty="0"/>
          </a:p>
        </p:txBody>
      </p:sp>
      <p:sp>
        <p:nvSpPr>
          <p:cNvPr id="3" name="Content Placeholder 2"/>
          <p:cNvSpPr>
            <a:spLocks noGrp="1"/>
          </p:cNvSpPr>
          <p:nvPr>
            <p:ph idx="1"/>
          </p:nvPr>
        </p:nvSpPr>
        <p:spPr/>
        <p:txBody>
          <a:bodyPr>
            <a:normAutofit/>
          </a:bodyPr>
          <a:lstStyle/>
          <a:p>
            <a:r>
              <a:rPr lang="en-GB" dirty="0"/>
              <a:t>Within this context, social policy can also be </a:t>
            </a:r>
            <a:r>
              <a:rPr lang="en-GB" dirty="0" smtClean="0"/>
              <a:t>criticized for </a:t>
            </a:r>
            <a:r>
              <a:rPr lang="en-GB" dirty="0"/>
              <a:t>focusing upon young people in deficit terms – concentrating on them as a problematic </a:t>
            </a:r>
            <a:r>
              <a:rPr lang="en-GB" dirty="0" smtClean="0"/>
              <a:t>group with </a:t>
            </a:r>
            <a:r>
              <a:rPr lang="en-GB" dirty="0"/>
              <a:t>particular issues that need to be targeted and addressed through professional intervention. </a:t>
            </a:r>
            <a:endParaRPr lang="en-GB" dirty="0" smtClean="0"/>
          </a:p>
          <a:p>
            <a:r>
              <a:rPr lang="en-GB" dirty="0" smtClean="0"/>
              <a:t>It is </a:t>
            </a:r>
            <a:r>
              <a:rPr lang="en-GB" dirty="0"/>
              <a:t>rare that the voices of young people come to the forefront of political and media commentary.</a:t>
            </a:r>
          </a:p>
          <a:p>
            <a:r>
              <a:rPr lang="en-GB" dirty="0"/>
              <a:t>When combined with a toxic public discourse that vilifies the most marginalised young </a:t>
            </a:r>
            <a:r>
              <a:rPr lang="en-GB" dirty="0" smtClean="0"/>
              <a:t>people in </a:t>
            </a:r>
            <a:r>
              <a:rPr lang="en-GB" dirty="0"/>
              <a:t>society there is little indication of a more supportive and compassionate approach towards </a:t>
            </a:r>
            <a:r>
              <a:rPr lang="en-GB" dirty="0" smtClean="0"/>
              <a:t>the most </a:t>
            </a:r>
            <a:r>
              <a:rPr lang="en-GB" dirty="0"/>
              <a:t>vulnerable.</a:t>
            </a:r>
          </a:p>
        </p:txBody>
      </p:sp>
    </p:spTree>
    <p:extLst>
      <p:ext uri="{BB962C8B-B14F-4D97-AF65-F5344CB8AC3E}">
        <p14:creationId xmlns:p14="http://schemas.microsoft.com/office/powerpoint/2010/main" val="1880339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Youth Work Approach</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Youth Workers needs </a:t>
            </a:r>
            <a:r>
              <a:rPr lang="en-GB" dirty="0"/>
              <a:t>to reflect upon the multiplicity of issues that impact upon </a:t>
            </a:r>
            <a:r>
              <a:rPr lang="en-GB" dirty="0" smtClean="0"/>
              <a:t>young people’s </a:t>
            </a:r>
            <a:r>
              <a:rPr lang="en-GB" dirty="0"/>
              <a:t>lives and how these issues often interlink and overlap with one another. It is clear </a:t>
            </a:r>
            <a:r>
              <a:rPr lang="en-GB" dirty="0" smtClean="0"/>
              <a:t>from discussions from the field that </a:t>
            </a:r>
            <a:r>
              <a:rPr lang="en-GB" dirty="0"/>
              <a:t>the complexities of young people’s lives require </a:t>
            </a:r>
            <a:r>
              <a:rPr lang="en-GB" dirty="0" smtClean="0"/>
              <a:t>a holistic </a:t>
            </a:r>
            <a:r>
              <a:rPr lang="en-GB" dirty="0"/>
              <a:t>and integrative approach in response (Coles, 2000</a:t>
            </a:r>
            <a:r>
              <a:rPr lang="en-GB" dirty="0" smtClean="0"/>
              <a:t>).</a:t>
            </a:r>
          </a:p>
          <a:p>
            <a:r>
              <a:rPr lang="en-GB" dirty="0" smtClean="0"/>
              <a:t>Examples of policies relating to </a:t>
            </a:r>
            <a:r>
              <a:rPr lang="en-GB" dirty="0"/>
              <a:t>housing, health, </a:t>
            </a:r>
            <a:r>
              <a:rPr lang="en-GB" dirty="0" smtClean="0"/>
              <a:t>and crime </a:t>
            </a:r>
            <a:r>
              <a:rPr lang="en-GB" dirty="0"/>
              <a:t>illustrate how </a:t>
            </a:r>
            <a:r>
              <a:rPr lang="en-GB" dirty="0" smtClean="0"/>
              <a:t>these </a:t>
            </a:r>
            <a:r>
              <a:rPr lang="en-GB" dirty="0"/>
              <a:t>policies and practices of major welfare institutions continue to </a:t>
            </a:r>
            <a:r>
              <a:rPr lang="en-GB" dirty="0" smtClean="0"/>
              <a:t>influence and </a:t>
            </a:r>
            <a:r>
              <a:rPr lang="en-GB" dirty="0"/>
              <a:t>shape young people’s transitions. </a:t>
            </a:r>
            <a:endParaRPr lang="en-GB" dirty="0" smtClean="0"/>
          </a:p>
          <a:p>
            <a:r>
              <a:rPr lang="en-GB" dirty="0" smtClean="0"/>
              <a:t>Social </a:t>
            </a:r>
            <a:r>
              <a:rPr lang="en-GB" dirty="0"/>
              <a:t>inequalities are built into these welfare and </a:t>
            </a:r>
            <a:r>
              <a:rPr lang="en-GB" dirty="0" smtClean="0"/>
              <a:t>control systems </a:t>
            </a:r>
            <a:r>
              <a:rPr lang="en-GB" dirty="0"/>
              <a:t>– and an investigation into how these institutions serve to reproduce inequalities </a:t>
            </a:r>
            <a:r>
              <a:rPr lang="en-GB" dirty="0" smtClean="0"/>
              <a:t>needs further </a:t>
            </a:r>
            <a:r>
              <a:rPr lang="en-GB" dirty="0"/>
              <a:t>analysis and discussion</a:t>
            </a:r>
            <a:r>
              <a:rPr lang="en-GB" dirty="0" smtClean="0"/>
              <a:t>.</a:t>
            </a:r>
          </a:p>
          <a:p>
            <a:r>
              <a:rPr lang="en-GB" dirty="0" smtClean="0"/>
              <a:t>Any Examples from practice?</a:t>
            </a:r>
            <a:endParaRPr lang="en-GB" dirty="0"/>
          </a:p>
        </p:txBody>
      </p:sp>
    </p:spTree>
    <p:extLst>
      <p:ext uri="{BB962C8B-B14F-4D97-AF65-F5344CB8AC3E}">
        <p14:creationId xmlns:p14="http://schemas.microsoft.com/office/powerpoint/2010/main" val="1806957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Housing Policies</a:t>
            </a:r>
            <a:endParaRPr lang="en-GB" dirty="0"/>
          </a:p>
        </p:txBody>
      </p:sp>
      <p:sp>
        <p:nvSpPr>
          <p:cNvPr id="5" name="Content Placeholder 4"/>
          <p:cNvSpPr>
            <a:spLocks noGrp="1"/>
          </p:cNvSpPr>
          <p:nvPr>
            <p:ph idx="1"/>
          </p:nvPr>
        </p:nvSpPr>
        <p:spPr/>
        <p:txBody>
          <a:bodyPr>
            <a:normAutofit/>
          </a:bodyPr>
          <a:lstStyle/>
          <a:p>
            <a:r>
              <a:rPr lang="en-GB" dirty="0" smtClean="0"/>
              <a:t>The </a:t>
            </a:r>
            <a:r>
              <a:rPr lang="en-GB" dirty="0"/>
              <a:t>failure of </a:t>
            </a:r>
            <a:r>
              <a:rPr lang="en-GB" dirty="0" smtClean="0"/>
              <a:t>housing policy </a:t>
            </a:r>
            <a:r>
              <a:rPr lang="en-GB" dirty="0"/>
              <a:t>to meet the needs of young people is evidenced via an overview of recent policy </a:t>
            </a:r>
            <a:r>
              <a:rPr lang="en-GB" dirty="0" smtClean="0"/>
              <a:t>interventions.</a:t>
            </a:r>
          </a:p>
          <a:p>
            <a:r>
              <a:rPr lang="en-GB" dirty="0"/>
              <a:t>H</a:t>
            </a:r>
            <a:r>
              <a:rPr lang="en-GB" dirty="0" smtClean="0"/>
              <a:t>ighlighting </a:t>
            </a:r>
            <a:r>
              <a:rPr lang="en-GB" dirty="0"/>
              <a:t>how short term interventions do little more than perpetuate exclusion </a:t>
            </a:r>
            <a:r>
              <a:rPr lang="en-GB" dirty="0" smtClean="0"/>
              <a:t>from mainstream tenancies </a:t>
            </a:r>
            <a:r>
              <a:rPr lang="en-GB" dirty="0"/>
              <a:t>in the medium and longer term. </a:t>
            </a:r>
            <a:endParaRPr lang="en-GB" dirty="0" smtClean="0"/>
          </a:p>
          <a:p>
            <a:r>
              <a:rPr lang="en-GB" dirty="0" smtClean="0"/>
              <a:t>They </a:t>
            </a:r>
            <a:r>
              <a:rPr lang="en-GB" dirty="0"/>
              <a:t>draw attention to an increase in </a:t>
            </a:r>
            <a:r>
              <a:rPr lang="en-GB" dirty="0" smtClean="0"/>
              <a:t>the number </a:t>
            </a:r>
            <a:r>
              <a:rPr lang="en-GB" dirty="0"/>
              <a:t>of young people who are likely to follow chaotic housing pathways and conclude that </a:t>
            </a:r>
            <a:r>
              <a:rPr lang="en-GB" dirty="0" smtClean="0"/>
              <a:t>a fundamental </a:t>
            </a:r>
            <a:r>
              <a:rPr lang="en-GB" dirty="0"/>
              <a:t>re-examination of how the </a:t>
            </a:r>
            <a:r>
              <a:rPr lang="en-GB" dirty="0" smtClean="0"/>
              <a:t>tenancy </a:t>
            </a:r>
            <a:r>
              <a:rPr lang="en-GB" dirty="0"/>
              <a:t>system works for young people is required if </a:t>
            </a:r>
            <a:r>
              <a:rPr lang="en-GB" dirty="0" smtClean="0"/>
              <a:t>young peoples </a:t>
            </a:r>
            <a:r>
              <a:rPr lang="en-GB" dirty="0"/>
              <a:t>housing needs are to be met in the future.</a:t>
            </a:r>
          </a:p>
        </p:txBody>
      </p:sp>
    </p:spTree>
    <p:extLst>
      <p:ext uri="{BB962C8B-B14F-4D97-AF65-F5344CB8AC3E}">
        <p14:creationId xmlns:p14="http://schemas.microsoft.com/office/powerpoint/2010/main" val="3395720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Health Policy</a:t>
            </a:r>
            <a:endParaRPr lang="en-GB" dirty="0"/>
          </a:p>
        </p:txBody>
      </p:sp>
      <p:sp>
        <p:nvSpPr>
          <p:cNvPr id="3" name="Content Placeholder 2"/>
          <p:cNvSpPr>
            <a:spLocks noGrp="1"/>
          </p:cNvSpPr>
          <p:nvPr>
            <p:ph idx="1"/>
          </p:nvPr>
        </p:nvSpPr>
        <p:spPr/>
        <p:txBody>
          <a:bodyPr>
            <a:normAutofit/>
          </a:bodyPr>
          <a:lstStyle/>
          <a:p>
            <a:r>
              <a:rPr lang="en-GB" dirty="0"/>
              <a:t>Coleman and </a:t>
            </a:r>
            <a:r>
              <a:rPr lang="en-GB" dirty="0" err="1" smtClean="0"/>
              <a:t>Hagell’s</a:t>
            </a:r>
            <a:r>
              <a:rPr lang="en-GB" dirty="0" smtClean="0"/>
              <a:t> (2015) </a:t>
            </a:r>
            <a:r>
              <a:rPr lang="en-GB" dirty="0"/>
              <a:t>analysis of young people and health provides a detailed overview of </a:t>
            </a:r>
            <a:r>
              <a:rPr lang="en-GB" dirty="0" smtClean="0"/>
              <a:t>statistical data </a:t>
            </a:r>
            <a:r>
              <a:rPr lang="en-GB" dirty="0"/>
              <a:t>that paints a rather complex picture of </a:t>
            </a:r>
            <a:r>
              <a:rPr lang="en-GB" dirty="0" smtClean="0"/>
              <a:t> ‘</a:t>
            </a:r>
            <a:r>
              <a:rPr lang="en-GB" dirty="0"/>
              <a:t>success’ (via reductions in teenage pregnancy, </a:t>
            </a:r>
            <a:r>
              <a:rPr lang="en-GB" dirty="0" smtClean="0"/>
              <a:t>drinking and </a:t>
            </a:r>
            <a:r>
              <a:rPr lang="en-GB" dirty="0"/>
              <a:t>smoking), but also, of contemporary concerns surrounding young people’s mental health </a:t>
            </a:r>
            <a:r>
              <a:rPr lang="en-GB" dirty="0" smtClean="0"/>
              <a:t>and the </a:t>
            </a:r>
            <a:r>
              <a:rPr lang="en-GB" dirty="0"/>
              <a:t>impact that austerity measures have had upon CAMHS in particular. </a:t>
            </a:r>
            <a:endParaRPr lang="en-GB" dirty="0" smtClean="0"/>
          </a:p>
          <a:p>
            <a:r>
              <a:rPr lang="en-GB" dirty="0" smtClean="0"/>
              <a:t>They </a:t>
            </a:r>
            <a:r>
              <a:rPr lang="en-GB" dirty="0"/>
              <a:t>highlight </a:t>
            </a:r>
            <a:r>
              <a:rPr lang="en-GB" dirty="0" smtClean="0"/>
              <a:t>examples of </a:t>
            </a:r>
            <a:r>
              <a:rPr lang="en-GB" dirty="0"/>
              <a:t>services and interventions that demonstrate ‘good practice’ whilst also drawing attention </a:t>
            </a:r>
            <a:r>
              <a:rPr lang="en-GB" dirty="0" smtClean="0"/>
              <a:t>to areas </a:t>
            </a:r>
            <a:r>
              <a:rPr lang="en-GB" dirty="0"/>
              <a:t>that are likely to gain traction in the forthcoming policy arena (for instance, research on </a:t>
            </a:r>
            <a:r>
              <a:rPr lang="en-GB" dirty="0" smtClean="0"/>
              <a:t>the adolescent </a:t>
            </a:r>
            <a:r>
              <a:rPr lang="en-GB" dirty="0"/>
              <a:t>brain, sleep and nutrition).</a:t>
            </a:r>
          </a:p>
        </p:txBody>
      </p:sp>
    </p:spTree>
    <p:extLst>
      <p:ext uri="{BB962C8B-B14F-4D97-AF65-F5344CB8AC3E}">
        <p14:creationId xmlns:p14="http://schemas.microsoft.com/office/powerpoint/2010/main" val="42926474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Youth Crime</a:t>
            </a:r>
            <a:endParaRPr lang="en-GB" dirty="0"/>
          </a:p>
        </p:txBody>
      </p:sp>
      <p:sp>
        <p:nvSpPr>
          <p:cNvPr id="3" name="Content Placeholder 2"/>
          <p:cNvSpPr>
            <a:spLocks noGrp="1"/>
          </p:cNvSpPr>
          <p:nvPr>
            <p:ph idx="1"/>
          </p:nvPr>
        </p:nvSpPr>
        <p:spPr/>
        <p:txBody>
          <a:bodyPr>
            <a:normAutofit lnSpcReduction="10000"/>
          </a:bodyPr>
          <a:lstStyle/>
          <a:p>
            <a:r>
              <a:rPr lang="en-GB" dirty="0"/>
              <a:t>With regard to youth </a:t>
            </a:r>
            <a:r>
              <a:rPr lang="en-GB" dirty="0" smtClean="0"/>
              <a:t>crime, </a:t>
            </a:r>
            <a:r>
              <a:rPr lang="en-GB" dirty="0" smtClean="0"/>
              <a:t>Pitts (2015) </a:t>
            </a:r>
            <a:r>
              <a:rPr lang="en-GB" dirty="0" smtClean="0"/>
              <a:t>undertakes a searching, </a:t>
            </a:r>
            <a:r>
              <a:rPr lang="en-GB" dirty="0"/>
              <a:t>evidence-based analysis of the </a:t>
            </a:r>
            <a:r>
              <a:rPr lang="en-GB" dirty="0" smtClean="0"/>
              <a:t>issues that </a:t>
            </a:r>
            <a:r>
              <a:rPr lang="en-GB" dirty="0"/>
              <a:t>are currently pertinent and asks about the significance of these for the next five years for </a:t>
            </a:r>
            <a:r>
              <a:rPr lang="en-GB" dirty="0" smtClean="0"/>
              <a:t>the </a:t>
            </a:r>
            <a:r>
              <a:rPr lang="en-GB" dirty="0"/>
              <a:t>government. </a:t>
            </a:r>
            <a:endParaRPr lang="en-GB" dirty="0" smtClean="0"/>
          </a:p>
          <a:p>
            <a:r>
              <a:rPr lang="en-GB" dirty="0" smtClean="0"/>
              <a:t>Pitts (2015) </a:t>
            </a:r>
            <a:r>
              <a:rPr lang="en-GB" dirty="0"/>
              <a:t>draws attention to how policing will have to change as a consequence </a:t>
            </a:r>
            <a:r>
              <a:rPr lang="en-GB" dirty="0" smtClean="0"/>
              <a:t>of budget </a:t>
            </a:r>
            <a:r>
              <a:rPr lang="en-GB" dirty="0"/>
              <a:t>cuts and the subsequent wider re-structuring of public services. </a:t>
            </a:r>
            <a:endParaRPr lang="en-GB" dirty="0" smtClean="0"/>
          </a:p>
          <a:p>
            <a:r>
              <a:rPr lang="en-GB" dirty="0" smtClean="0"/>
              <a:t>Pitts (2015) </a:t>
            </a:r>
            <a:r>
              <a:rPr lang="en-GB" dirty="0"/>
              <a:t>believes we </a:t>
            </a:r>
            <a:r>
              <a:rPr lang="en-GB" dirty="0" smtClean="0"/>
              <a:t>will increasingly </a:t>
            </a:r>
            <a:r>
              <a:rPr lang="en-GB" dirty="0"/>
              <a:t>witness policing functions offloaded to welfare agencies. He argues this can either </a:t>
            </a:r>
            <a:r>
              <a:rPr lang="en-GB" dirty="0" smtClean="0"/>
              <a:t>be interpreted </a:t>
            </a:r>
            <a:r>
              <a:rPr lang="en-GB" dirty="0"/>
              <a:t>as the ‘criminalisation of social policy’ (Rodger, 2008) or the de-criminalisation of </a:t>
            </a:r>
            <a:r>
              <a:rPr lang="en-GB" dirty="0" smtClean="0"/>
              <a:t>the consequences </a:t>
            </a:r>
            <a:r>
              <a:rPr lang="en-GB" dirty="0"/>
              <a:t>of social deprivation.</a:t>
            </a:r>
          </a:p>
        </p:txBody>
      </p:sp>
    </p:spTree>
    <p:extLst>
      <p:ext uri="{BB962C8B-B14F-4D97-AF65-F5344CB8AC3E}">
        <p14:creationId xmlns:p14="http://schemas.microsoft.com/office/powerpoint/2010/main" val="3639130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does this mean for Youth Work Practitioners?</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Youth Workers need to be concerned </a:t>
            </a:r>
            <a:r>
              <a:rPr lang="en-GB" dirty="0"/>
              <a:t>with the impact of policy upon youth </a:t>
            </a:r>
            <a:r>
              <a:rPr lang="en-GB" dirty="0" smtClean="0"/>
              <a:t>work that </a:t>
            </a:r>
            <a:r>
              <a:rPr lang="en-GB" dirty="0"/>
              <a:t>offers a holistic approach to educational and welfare work with young people, unique in </a:t>
            </a:r>
            <a:r>
              <a:rPr lang="en-GB" dirty="0" smtClean="0"/>
              <a:t>its focus </a:t>
            </a:r>
            <a:r>
              <a:rPr lang="en-GB" dirty="0"/>
              <a:t>upon the voluntary participation of the young. </a:t>
            </a:r>
            <a:endParaRPr lang="en-GB" dirty="0" smtClean="0"/>
          </a:p>
          <a:p>
            <a:pPr marL="0" indent="0">
              <a:buNone/>
            </a:pPr>
            <a:r>
              <a:rPr lang="en-GB" dirty="0" smtClean="0"/>
              <a:t>Wylie’s (2017) </a:t>
            </a:r>
            <a:r>
              <a:rPr lang="en-GB" dirty="0"/>
              <a:t>discussion of youth work provides </a:t>
            </a:r>
            <a:r>
              <a:rPr lang="en-GB" dirty="0" smtClean="0"/>
              <a:t>a compelling </a:t>
            </a:r>
            <a:r>
              <a:rPr lang="en-GB" dirty="0"/>
              <a:t>account of its value, but also its displacement since the financial crash. Wylie </a:t>
            </a:r>
            <a:r>
              <a:rPr lang="en-GB" dirty="0" smtClean="0"/>
              <a:t>argues that </a:t>
            </a:r>
            <a:r>
              <a:rPr lang="en-GB" dirty="0"/>
              <a:t>cuts in public spending have had a devastating effect on youth work resulting in making </a:t>
            </a:r>
            <a:r>
              <a:rPr lang="en-GB" dirty="0" smtClean="0"/>
              <a:t>the case </a:t>
            </a:r>
            <a:r>
              <a:rPr lang="en-GB" dirty="0"/>
              <a:t>for investment rarely being more important or more difficult.</a:t>
            </a:r>
          </a:p>
        </p:txBody>
      </p:sp>
    </p:spTree>
    <p:extLst>
      <p:ext uri="{BB962C8B-B14F-4D97-AF65-F5344CB8AC3E}">
        <p14:creationId xmlns:p14="http://schemas.microsoft.com/office/powerpoint/2010/main" val="552374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Policies Affect on Practice?</a:t>
            </a:r>
            <a:endParaRPr lang="en-GB" dirty="0"/>
          </a:p>
        </p:txBody>
      </p:sp>
      <p:sp>
        <p:nvSpPr>
          <p:cNvPr id="3" name="Content Placeholder 2"/>
          <p:cNvSpPr>
            <a:spLocks noGrp="1"/>
          </p:cNvSpPr>
          <p:nvPr>
            <p:ph idx="1"/>
          </p:nvPr>
        </p:nvSpPr>
        <p:spPr/>
        <p:txBody>
          <a:bodyPr/>
          <a:lstStyle/>
          <a:p>
            <a:r>
              <a:rPr lang="en-GB" dirty="0"/>
              <a:t>Mason </a:t>
            </a:r>
            <a:r>
              <a:rPr lang="en-GB" dirty="0" smtClean="0"/>
              <a:t>(2015) offers </a:t>
            </a:r>
            <a:r>
              <a:rPr lang="en-GB" dirty="0"/>
              <a:t>an overview of policy initiatives since the 1990s, focusing upon how these </a:t>
            </a:r>
            <a:r>
              <a:rPr lang="en-GB" dirty="0" smtClean="0"/>
              <a:t>have affected </a:t>
            </a:r>
            <a:r>
              <a:rPr lang="en-GB" dirty="0"/>
              <a:t>open access youth work. He draws upon the results of three years of ethnographic </a:t>
            </a:r>
            <a:r>
              <a:rPr lang="en-GB" dirty="0" smtClean="0"/>
              <a:t>research to </a:t>
            </a:r>
            <a:r>
              <a:rPr lang="en-GB" dirty="0"/>
              <a:t>illustrate the practical impact of contemporary policy. </a:t>
            </a:r>
            <a:endParaRPr lang="en-GB" dirty="0" smtClean="0"/>
          </a:p>
          <a:p>
            <a:r>
              <a:rPr lang="en-GB" dirty="0" smtClean="0"/>
              <a:t>In </a:t>
            </a:r>
            <a:r>
              <a:rPr lang="en-GB" dirty="0"/>
              <a:t>particular, his evidence highlights </a:t>
            </a:r>
            <a:r>
              <a:rPr lang="en-GB" dirty="0" smtClean="0"/>
              <a:t>the tension </a:t>
            </a:r>
            <a:r>
              <a:rPr lang="en-GB" dirty="0"/>
              <a:t>in youth work practice created by the expectations of policy-makers and the reality </a:t>
            </a:r>
            <a:r>
              <a:rPr lang="en-GB" dirty="0" smtClean="0"/>
              <a:t>of youth </a:t>
            </a:r>
            <a:r>
              <a:rPr lang="en-GB" dirty="0"/>
              <a:t>work in the current funding climate.</a:t>
            </a:r>
          </a:p>
        </p:txBody>
      </p:sp>
    </p:spTree>
    <p:extLst>
      <p:ext uri="{BB962C8B-B14F-4D97-AF65-F5344CB8AC3E}">
        <p14:creationId xmlns:p14="http://schemas.microsoft.com/office/powerpoint/2010/main" val="1998454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Grp="1" noChangeArrowheads="1"/>
          </p:cNvSpPr>
          <p:nvPr>
            <p:ph type="title"/>
          </p:nvPr>
        </p:nvSpPr>
        <p:spPr/>
        <p:txBody>
          <a:bodyPr/>
          <a:lstStyle/>
          <a:p>
            <a:pPr algn="l" eaLnBrk="1" hangingPunct="1"/>
            <a:r>
              <a:rPr lang="en-GB" altLang="en-US" sz="3600" b="1"/>
              <a:t>What is policy?</a:t>
            </a:r>
          </a:p>
        </p:txBody>
      </p:sp>
      <p:sp>
        <p:nvSpPr>
          <p:cNvPr id="12291" name="Rectangle 6"/>
          <p:cNvSpPr>
            <a:spLocks noGrp="1" noChangeArrowheads="1"/>
          </p:cNvSpPr>
          <p:nvPr>
            <p:ph idx="1"/>
          </p:nvPr>
        </p:nvSpPr>
        <p:spPr/>
        <p:txBody>
          <a:bodyPr/>
          <a:lstStyle/>
          <a:p>
            <a:pPr eaLnBrk="1" hangingPunct="1">
              <a:buFontTx/>
              <a:buNone/>
            </a:pPr>
            <a:r>
              <a:rPr lang="en-GB" altLang="en-US" sz="2600"/>
              <a:t>	“Policy can be described as a plan or course of action of an organisation (this could be national or local government or a political party, or a company or voluntary organisation) intended to influence and determine decisions, actions, and other matters.  As a consequence, policy is developed in accordance with the priorities of particular organisations or political parties”. </a:t>
            </a:r>
          </a:p>
          <a:p>
            <a:pPr algn="r" eaLnBrk="1" hangingPunct="1">
              <a:buFontTx/>
              <a:buNone/>
            </a:pPr>
            <a:endParaRPr lang="en-GB" altLang="en-US" sz="2600"/>
          </a:p>
          <a:p>
            <a:pPr algn="r" eaLnBrk="1" hangingPunct="1">
              <a:buFontTx/>
              <a:buNone/>
            </a:pPr>
            <a:r>
              <a:rPr lang="en-GB" altLang="en-US" sz="2600"/>
              <a:t>(Rose, 2013)</a:t>
            </a:r>
          </a:p>
          <a:p>
            <a:pPr eaLnBrk="1" hangingPunct="1"/>
            <a:endParaRPr lang="en-GB" altLang="en-US"/>
          </a:p>
        </p:txBody>
      </p:sp>
    </p:spTree>
    <p:extLst>
      <p:ext uri="{BB962C8B-B14F-4D97-AF65-F5344CB8AC3E}">
        <p14:creationId xmlns:p14="http://schemas.microsoft.com/office/powerpoint/2010/main" val="24026260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algn="l" eaLnBrk="1" hangingPunct="1"/>
            <a:r>
              <a:rPr lang="cy-GB" altLang="en-US" sz="4000" b="1"/>
              <a:t>The Bigger Picture</a:t>
            </a:r>
            <a:endParaRPr lang="cy-GB" altLang="en-US" sz="2800" b="1"/>
          </a:p>
        </p:txBody>
      </p:sp>
      <p:sp>
        <p:nvSpPr>
          <p:cNvPr id="14339" name="Rectangle 4"/>
          <p:cNvSpPr>
            <a:spLocks noGrp="1" noChangeArrowheads="1"/>
          </p:cNvSpPr>
          <p:nvPr>
            <p:ph idx="1"/>
          </p:nvPr>
        </p:nvSpPr>
        <p:spPr/>
        <p:txBody>
          <a:bodyPr/>
          <a:lstStyle/>
          <a:p>
            <a:pPr eaLnBrk="1" hangingPunct="1">
              <a:lnSpc>
                <a:spcPct val="90000"/>
              </a:lnSpc>
            </a:pPr>
            <a:r>
              <a:rPr lang="en-GB" altLang="en-US" smtClean="0"/>
              <a:t>Policy relating to young people is important, as is its continuous evolution (Merton, 2009, p. 117).</a:t>
            </a:r>
          </a:p>
          <a:p>
            <a:pPr eaLnBrk="1" hangingPunct="1">
              <a:lnSpc>
                <a:spcPct val="90000"/>
              </a:lnSpc>
            </a:pPr>
            <a:r>
              <a:rPr lang="en-GB" altLang="en-US" smtClean="0"/>
              <a:t>Youth workers and their managers need to understand the bigger picture and to appreciate the significance of developing a perspective on policy (Merton, 2009, p. 116).</a:t>
            </a:r>
          </a:p>
        </p:txBody>
      </p:sp>
    </p:spTree>
    <p:extLst>
      <p:ext uri="{BB962C8B-B14F-4D97-AF65-F5344CB8AC3E}">
        <p14:creationId xmlns:p14="http://schemas.microsoft.com/office/powerpoint/2010/main" val="3335032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Grp="1" noChangeArrowheads="1"/>
          </p:cNvSpPr>
          <p:nvPr>
            <p:ph type="title"/>
          </p:nvPr>
        </p:nvSpPr>
        <p:spPr/>
        <p:txBody>
          <a:bodyPr/>
          <a:lstStyle/>
          <a:p>
            <a:pPr algn="l" eaLnBrk="1" hangingPunct="1"/>
            <a:r>
              <a:rPr lang="cy-GB" altLang="en-US" sz="4000" b="1"/>
              <a:t>The Bigger Picture</a:t>
            </a:r>
            <a:endParaRPr lang="en-GB" altLang="en-US" sz="4000" b="1"/>
          </a:p>
        </p:txBody>
      </p:sp>
      <p:sp>
        <p:nvSpPr>
          <p:cNvPr id="16387" name="Rectangle 6"/>
          <p:cNvSpPr>
            <a:spLocks noGrp="1" noChangeArrowheads="1"/>
          </p:cNvSpPr>
          <p:nvPr>
            <p:ph idx="1"/>
          </p:nvPr>
        </p:nvSpPr>
        <p:spPr/>
        <p:txBody>
          <a:bodyPr/>
          <a:lstStyle/>
          <a:p>
            <a:pPr eaLnBrk="1" hangingPunct="1">
              <a:lnSpc>
                <a:spcPct val="80000"/>
              </a:lnSpc>
            </a:pPr>
            <a:r>
              <a:rPr lang="en-GB" altLang="en-US"/>
              <a:t>Merton (2009, p. 117) clarifies the importance of being politically aware, and how it matters that </a:t>
            </a:r>
            <a:endParaRPr lang="en-GB" altLang="en-US" i="1"/>
          </a:p>
          <a:p>
            <a:pPr eaLnBrk="1" hangingPunct="1">
              <a:lnSpc>
                <a:spcPct val="80000"/>
              </a:lnSpc>
              <a:buFontTx/>
              <a:buNone/>
            </a:pPr>
            <a:endParaRPr lang="en-GB" altLang="en-US" i="1"/>
          </a:p>
          <a:p>
            <a:pPr eaLnBrk="1" hangingPunct="1">
              <a:lnSpc>
                <a:spcPct val="80000"/>
              </a:lnSpc>
              <a:buFontTx/>
              <a:buNone/>
            </a:pPr>
            <a:r>
              <a:rPr lang="en-GB" altLang="en-US" i="1"/>
              <a:t>	</a:t>
            </a:r>
            <a:r>
              <a:rPr lang="en-GB" altLang="en-US"/>
              <a:t>…“those who work with young people have policy memory – that they know where policy comes from and why.  It does not just come out of the ether.  Policy is made by men and women and it is shaped by the circumstances and conditions of the time.”</a:t>
            </a:r>
          </a:p>
          <a:p>
            <a:pPr algn="r" eaLnBrk="1" hangingPunct="1">
              <a:lnSpc>
                <a:spcPct val="80000"/>
              </a:lnSpc>
              <a:buFontTx/>
              <a:buNone/>
            </a:pPr>
            <a:endParaRPr lang="en-GB" altLang="en-US"/>
          </a:p>
          <a:p>
            <a:pPr algn="r" eaLnBrk="1" hangingPunct="1">
              <a:lnSpc>
                <a:spcPct val="80000"/>
              </a:lnSpc>
              <a:buFontTx/>
              <a:buNone/>
            </a:pPr>
            <a:r>
              <a:rPr lang="en-GB" altLang="en-US"/>
              <a:t>(Merton, 2009.p. 117)</a:t>
            </a:r>
          </a:p>
          <a:p>
            <a:pPr eaLnBrk="1" hangingPunct="1">
              <a:lnSpc>
                <a:spcPct val="80000"/>
              </a:lnSpc>
            </a:pPr>
            <a:endParaRPr lang="en-US" altLang="en-US" sz="2100"/>
          </a:p>
          <a:p>
            <a:pPr eaLnBrk="1" hangingPunct="1">
              <a:lnSpc>
                <a:spcPct val="80000"/>
              </a:lnSpc>
            </a:pPr>
            <a:endParaRPr lang="en-US" altLang="en-US" sz="2100"/>
          </a:p>
        </p:txBody>
      </p:sp>
    </p:spTree>
    <p:extLst>
      <p:ext uri="{BB962C8B-B14F-4D97-AF65-F5344CB8AC3E}">
        <p14:creationId xmlns:p14="http://schemas.microsoft.com/office/powerpoint/2010/main" val="26104611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algn="l" eaLnBrk="1" hangingPunct="1"/>
            <a:r>
              <a:rPr lang="en-GB" altLang="en-US" b="1" smtClean="0"/>
              <a:t>Examples…</a:t>
            </a:r>
          </a:p>
        </p:txBody>
      </p:sp>
      <p:sp>
        <p:nvSpPr>
          <p:cNvPr id="18435" name="Rectangle 4"/>
          <p:cNvSpPr>
            <a:spLocks noGrp="1" noChangeArrowheads="1"/>
          </p:cNvSpPr>
          <p:nvPr>
            <p:ph idx="1"/>
          </p:nvPr>
        </p:nvSpPr>
        <p:spPr/>
        <p:txBody>
          <a:bodyPr/>
          <a:lstStyle/>
          <a:p>
            <a:pPr eaLnBrk="1" hangingPunct="1">
              <a:lnSpc>
                <a:spcPct val="80000"/>
              </a:lnSpc>
            </a:pPr>
            <a:r>
              <a:rPr lang="en-GB" altLang="en-US"/>
              <a:t>There was a distinct rationale behind the establishment of the Albemarle Committee in 1958 and its subsequent report published in 1960.  </a:t>
            </a:r>
          </a:p>
          <a:p>
            <a:pPr eaLnBrk="1" hangingPunct="1">
              <a:lnSpc>
                <a:spcPct val="80000"/>
              </a:lnSpc>
            </a:pPr>
            <a:r>
              <a:rPr lang="en-GB" altLang="en-US"/>
              <a:t>An estimation that there would be an extra 800,000 14-20 year olds in the UK by the early 1960s due to the ‘bulge’, coupled with the end of National Service in 1960, were just two of the many factors that caused great concern and worry to the Conservative government of that time, and influenced their decision to review the Youth Service (Davies, 2010, p. 8).</a:t>
            </a:r>
            <a:endParaRPr lang="en-US" altLang="en-US"/>
          </a:p>
        </p:txBody>
      </p:sp>
    </p:spTree>
    <p:extLst>
      <p:ext uri="{BB962C8B-B14F-4D97-AF65-F5344CB8AC3E}">
        <p14:creationId xmlns:p14="http://schemas.microsoft.com/office/powerpoint/2010/main" val="104383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type="title"/>
          </p:nvPr>
        </p:nvSpPr>
        <p:spPr/>
        <p:txBody>
          <a:bodyPr/>
          <a:lstStyle/>
          <a:p>
            <a:pPr algn="l" eaLnBrk="1" hangingPunct="1"/>
            <a:r>
              <a:rPr lang="en-GB" altLang="en-US" b="1" smtClean="0"/>
              <a:t>Examples…</a:t>
            </a:r>
            <a:endParaRPr lang="en-US" altLang="en-US" b="1" smtClean="0"/>
          </a:p>
        </p:txBody>
      </p:sp>
      <p:sp>
        <p:nvSpPr>
          <p:cNvPr id="20483" name="Rectangle 6"/>
          <p:cNvSpPr>
            <a:spLocks noGrp="1" noChangeArrowheads="1"/>
          </p:cNvSpPr>
          <p:nvPr>
            <p:ph idx="1"/>
          </p:nvPr>
        </p:nvSpPr>
        <p:spPr/>
        <p:txBody>
          <a:bodyPr/>
          <a:lstStyle/>
          <a:p>
            <a:pPr eaLnBrk="1" hangingPunct="1">
              <a:lnSpc>
                <a:spcPct val="80000"/>
              </a:lnSpc>
            </a:pPr>
            <a:r>
              <a:rPr lang="en-GB" altLang="en-US" smtClean="0"/>
              <a:t>Every Child Matters (DfES, 2003) policy, with its emphasis on ‘joined-up services’ and its aspiration of ‘improving the outcomes of children and young people’, following the death of Victoria Climbié (Davies, 2009, pp. 187-201; Wood and Hine 2009, pp. 1-2).  </a:t>
            </a:r>
          </a:p>
          <a:p>
            <a:pPr eaLnBrk="1" hangingPunct="1">
              <a:lnSpc>
                <a:spcPct val="80000"/>
              </a:lnSpc>
            </a:pPr>
            <a:r>
              <a:rPr lang="en-GB" altLang="en-US" smtClean="0"/>
              <a:t>Here are 2 examples of the importance and significance of policy, and the role it plays in shaping our work.</a:t>
            </a:r>
            <a:endParaRPr lang="en-US" altLang="en-US" smtClean="0"/>
          </a:p>
        </p:txBody>
      </p:sp>
    </p:spTree>
    <p:extLst>
      <p:ext uri="{BB962C8B-B14F-4D97-AF65-F5344CB8AC3E}">
        <p14:creationId xmlns:p14="http://schemas.microsoft.com/office/powerpoint/2010/main" val="18893696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endParaRPr lang="en-GB" altLang="en-US" smtClean="0"/>
          </a:p>
        </p:txBody>
      </p:sp>
      <p:sp>
        <p:nvSpPr>
          <p:cNvPr id="22531" name="Rectangle 5"/>
          <p:cNvSpPr>
            <a:spLocks noGrp="1" noChangeArrowheads="1"/>
          </p:cNvSpPr>
          <p:nvPr>
            <p:ph idx="1"/>
          </p:nvPr>
        </p:nvSpPr>
        <p:spPr/>
        <p:txBody>
          <a:bodyPr/>
          <a:lstStyle/>
          <a:p>
            <a:pPr eaLnBrk="1" hangingPunct="1"/>
            <a:r>
              <a:rPr lang="en-GB" altLang="en-US" sz="2400"/>
              <a:t>As Young (1999, p. 6) states below, youth work does not just happen in a vacuum,</a:t>
            </a:r>
            <a:endParaRPr lang="en-GB" altLang="en-US" sz="2400" i="1"/>
          </a:p>
          <a:p>
            <a:pPr eaLnBrk="1" hangingPunct="1">
              <a:buFontTx/>
              <a:buNone/>
            </a:pPr>
            <a:r>
              <a:rPr lang="en-GB" altLang="en-US" sz="2400" i="1"/>
              <a:t>	</a:t>
            </a:r>
          </a:p>
          <a:p>
            <a:pPr eaLnBrk="1" hangingPunct="1">
              <a:buFontTx/>
              <a:buNone/>
            </a:pPr>
            <a:r>
              <a:rPr lang="en-GB" altLang="en-US" sz="2400"/>
              <a:t>	“Social policies and priorities change.  Organisational structures are created and transmuted.  Provision and practice are transformed”.</a:t>
            </a:r>
          </a:p>
          <a:p>
            <a:pPr algn="r" eaLnBrk="1" hangingPunct="1">
              <a:buFontTx/>
              <a:buNone/>
            </a:pPr>
            <a:r>
              <a:rPr lang="en-GB" altLang="en-US" sz="2400"/>
              <a:t>(Young, 1999, p. 6)</a:t>
            </a:r>
          </a:p>
          <a:p>
            <a:pPr eaLnBrk="1" hangingPunct="1">
              <a:lnSpc>
                <a:spcPct val="90000"/>
              </a:lnSpc>
            </a:pPr>
            <a:endParaRPr lang="en-US" altLang="en-US" sz="2400"/>
          </a:p>
        </p:txBody>
      </p:sp>
    </p:spTree>
    <p:extLst>
      <p:ext uri="{BB962C8B-B14F-4D97-AF65-F5344CB8AC3E}">
        <p14:creationId xmlns:p14="http://schemas.microsoft.com/office/powerpoint/2010/main" val="2875047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endParaRPr lang="en-GB" altLang="en-US" smtClean="0"/>
          </a:p>
        </p:txBody>
      </p:sp>
      <p:sp>
        <p:nvSpPr>
          <p:cNvPr id="24579" name="Rectangle 5"/>
          <p:cNvSpPr>
            <a:spLocks noGrp="1" noChangeArrowheads="1"/>
          </p:cNvSpPr>
          <p:nvPr>
            <p:ph idx="1"/>
          </p:nvPr>
        </p:nvSpPr>
        <p:spPr/>
        <p:txBody>
          <a:bodyPr/>
          <a:lstStyle/>
          <a:p>
            <a:pPr eaLnBrk="1" hangingPunct="1">
              <a:lnSpc>
                <a:spcPct val="90000"/>
              </a:lnSpc>
            </a:pPr>
            <a:r>
              <a:rPr lang="en-GB" altLang="en-US" smtClean="0"/>
              <a:t>Davies and Merton (2009) in their ‘inquiry into the state of youth work in a changing policy environment’, discuss amongst many things how the ‘top-down’ approach of policy development impacts on the role of the youth worker, and also how these policies impact upon their ‘ability to adhere to the historic features of youth work’ (Davies and Merton 2009, p. 7). </a:t>
            </a:r>
          </a:p>
          <a:p>
            <a:pPr eaLnBrk="1" hangingPunct="1">
              <a:lnSpc>
                <a:spcPct val="90000"/>
              </a:lnSpc>
            </a:pPr>
            <a:endParaRPr lang="en-GB" altLang="en-US" sz="2100"/>
          </a:p>
          <a:p>
            <a:pPr eaLnBrk="1" hangingPunct="1">
              <a:lnSpc>
                <a:spcPct val="90000"/>
              </a:lnSpc>
            </a:pPr>
            <a:endParaRPr lang="en-US" altLang="en-US" sz="2000"/>
          </a:p>
        </p:txBody>
      </p:sp>
    </p:spTree>
    <p:extLst>
      <p:ext uri="{BB962C8B-B14F-4D97-AF65-F5344CB8AC3E}">
        <p14:creationId xmlns:p14="http://schemas.microsoft.com/office/powerpoint/2010/main" val="41125046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Group </a:t>
            </a:r>
            <a:r>
              <a:rPr lang="en-GB" dirty="0" smtClean="0"/>
              <a:t>Task 30 minutes</a:t>
            </a:r>
            <a:endParaRPr lang="en-GB" dirty="0"/>
          </a:p>
        </p:txBody>
      </p:sp>
      <p:sp>
        <p:nvSpPr>
          <p:cNvPr id="3" name="Content Placeholder 2"/>
          <p:cNvSpPr>
            <a:spLocks noGrp="1"/>
          </p:cNvSpPr>
          <p:nvPr>
            <p:ph idx="1"/>
          </p:nvPr>
        </p:nvSpPr>
        <p:spPr/>
        <p:txBody>
          <a:bodyPr/>
          <a:lstStyle/>
          <a:p>
            <a:r>
              <a:rPr lang="en-GB" dirty="0" smtClean="0"/>
              <a:t>During a comfort break discuss:</a:t>
            </a:r>
          </a:p>
          <a:p>
            <a:pPr marL="0" indent="0">
              <a:buNone/>
            </a:pPr>
            <a:r>
              <a:rPr lang="en-GB" dirty="0" smtClean="0"/>
              <a:t>Which policies shape your work with young people and how</a:t>
            </a:r>
            <a:r>
              <a:rPr lang="en-GB" dirty="0" smtClean="0"/>
              <a:t>? </a:t>
            </a:r>
          </a:p>
          <a:p>
            <a:r>
              <a:rPr lang="en-GB" dirty="0" smtClean="0"/>
              <a:t>Feedback</a:t>
            </a:r>
            <a:endParaRPr lang="en-GB" dirty="0"/>
          </a:p>
        </p:txBody>
      </p:sp>
    </p:spTree>
    <p:extLst>
      <p:ext uri="{BB962C8B-B14F-4D97-AF65-F5344CB8AC3E}">
        <p14:creationId xmlns:p14="http://schemas.microsoft.com/office/powerpoint/2010/main" val="24024293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Examples</a:t>
            </a:r>
            <a:endParaRPr lang="en-GB" dirty="0"/>
          </a:p>
        </p:txBody>
      </p:sp>
      <p:sp>
        <p:nvSpPr>
          <p:cNvPr id="3" name="Content Placeholder 2"/>
          <p:cNvSpPr>
            <a:spLocks noGrp="1"/>
          </p:cNvSpPr>
          <p:nvPr>
            <p:ph idx="1"/>
          </p:nvPr>
        </p:nvSpPr>
        <p:spPr>
          <a:xfrm>
            <a:off x="838200" y="1825625"/>
            <a:ext cx="10515600" cy="4780222"/>
          </a:xfrm>
        </p:spPr>
        <p:txBody>
          <a:bodyPr>
            <a:normAutofit fontScale="92500" lnSpcReduction="10000"/>
          </a:bodyPr>
          <a:lstStyle/>
          <a:p>
            <a:r>
              <a:rPr lang="en-GB" dirty="0" smtClean="0"/>
              <a:t>Extending Entitlement (Under review) </a:t>
            </a:r>
          </a:p>
          <a:p>
            <a:pPr marL="0" indent="0">
              <a:buNone/>
            </a:pPr>
            <a:r>
              <a:rPr lang="en-GB" dirty="0" smtClean="0"/>
              <a:t>Margaret Jarvis Report</a:t>
            </a:r>
          </a:p>
          <a:p>
            <a:r>
              <a:rPr lang="en-GB" dirty="0" smtClean="0"/>
              <a:t>National Occupational Standards (Under review)</a:t>
            </a:r>
          </a:p>
          <a:p>
            <a:r>
              <a:rPr lang="en-GB" dirty="0" smtClean="0"/>
              <a:t>Learning Country</a:t>
            </a:r>
          </a:p>
          <a:p>
            <a:r>
              <a:rPr lang="en-GB" dirty="0" smtClean="0"/>
              <a:t>Youth Work Curriculum Statement (Reviewed)</a:t>
            </a:r>
          </a:p>
          <a:p>
            <a:r>
              <a:rPr lang="en-GB" dirty="0" smtClean="0"/>
              <a:t>Rights of Children and Young Persons Measure (2011)</a:t>
            </a:r>
          </a:p>
          <a:p>
            <a:r>
              <a:rPr lang="en-GB" dirty="0" smtClean="0"/>
              <a:t>UNCRC</a:t>
            </a:r>
          </a:p>
          <a:p>
            <a:r>
              <a:rPr lang="en-GB" dirty="0" smtClean="0"/>
              <a:t>The National Youth Work Strategy for Wales (2014-2018)</a:t>
            </a:r>
          </a:p>
          <a:p>
            <a:r>
              <a:rPr lang="en-GB" dirty="0" smtClean="0"/>
              <a:t>Youth Engagement and progression Plan (2013)</a:t>
            </a:r>
          </a:p>
          <a:p>
            <a:r>
              <a:rPr lang="en-GB" dirty="0" smtClean="0"/>
              <a:t>Youth Work in Wales: Principles and Purpose  (2018)</a:t>
            </a:r>
            <a:endParaRPr lang="en-GB" dirty="0"/>
          </a:p>
        </p:txBody>
      </p:sp>
    </p:spTree>
    <p:extLst>
      <p:ext uri="{BB962C8B-B14F-4D97-AF65-F5344CB8AC3E}">
        <p14:creationId xmlns:p14="http://schemas.microsoft.com/office/powerpoint/2010/main" val="41498500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further considerations for you…</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2139366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Images of young people</a:t>
            </a:r>
            <a:endParaRPr lang="en-GB" dirty="0"/>
          </a:p>
        </p:txBody>
      </p:sp>
      <p:sp>
        <p:nvSpPr>
          <p:cNvPr id="3" name="Content Placeholder 2"/>
          <p:cNvSpPr>
            <a:spLocks noGrp="1"/>
          </p:cNvSpPr>
          <p:nvPr>
            <p:ph idx="1"/>
          </p:nvPr>
        </p:nvSpPr>
        <p:spPr/>
        <p:txBody>
          <a:bodyPr/>
          <a:lstStyle/>
          <a:p>
            <a:r>
              <a:rPr lang="en-GB" dirty="0" smtClean="0">
                <a:hlinkClick r:id="rId2"/>
              </a:rPr>
              <a:t>http://www.walesonline.co.uk/news/health/young-people-wales-drink-more-7942257</a:t>
            </a:r>
            <a:r>
              <a:rPr lang="en-GB" dirty="0" smtClean="0"/>
              <a:t> </a:t>
            </a:r>
            <a:endParaRPr lang="en-GB" dirty="0"/>
          </a:p>
        </p:txBody>
      </p:sp>
    </p:spTree>
    <p:extLst>
      <p:ext uri="{BB962C8B-B14F-4D97-AF65-F5344CB8AC3E}">
        <p14:creationId xmlns:p14="http://schemas.microsoft.com/office/powerpoint/2010/main" val="19052017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a:t>
            </a:r>
            <a:r>
              <a:rPr lang="en-GB" b="1" dirty="0"/>
              <a:t>Wales: A Play Friendly Country</a:t>
            </a:r>
            <a:r>
              <a:rPr lang="en-GB" dirty="0"/>
              <a:t>” is the Statutory Guidance that Local Authorities must follow to comply with the duty to assess for and secure sufficient play opportunities.</a:t>
            </a:r>
            <a:endParaRPr lang="en-GB" dirty="0" smtClean="0"/>
          </a:p>
          <a:p>
            <a:pPr marL="0" indent="0">
              <a:buNone/>
            </a:pPr>
            <a:endParaRPr lang="en-GB" dirty="0" smtClean="0"/>
          </a:p>
          <a:p>
            <a:r>
              <a:rPr lang="en-GB" dirty="0" smtClean="0">
                <a:hlinkClick r:id="rId2"/>
              </a:rPr>
              <a:t>http://gov.wales/docs/dsjlg/publications/cyp/141007-wales-a-play-friendly-country-en.pdf</a:t>
            </a:r>
            <a:r>
              <a:rPr lang="en-GB" dirty="0" smtClean="0"/>
              <a:t> </a:t>
            </a:r>
            <a:endParaRPr lang="en-GB" dirty="0"/>
          </a:p>
        </p:txBody>
      </p:sp>
    </p:spTree>
    <p:extLst>
      <p:ext uri="{BB962C8B-B14F-4D97-AF65-F5344CB8AC3E}">
        <p14:creationId xmlns:p14="http://schemas.microsoft.com/office/powerpoint/2010/main" val="31348806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Having a say, Children’s Rights and how Wales is doing in delivering the Rights</a:t>
            </a:r>
          </a:p>
          <a:p>
            <a:endParaRPr lang="en-GB" dirty="0"/>
          </a:p>
          <a:p>
            <a:r>
              <a:rPr lang="en-GB" dirty="0" smtClean="0">
                <a:hlinkClick r:id="rId2"/>
              </a:rPr>
              <a:t>http://gov.wales/docs/dsjlg/publications/cyp/150629-compliance-report-youth-en.pdf</a:t>
            </a:r>
            <a:r>
              <a:rPr lang="en-GB" dirty="0" smtClean="0"/>
              <a:t> </a:t>
            </a:r>
            <a:endParaRPr lang="en-GB" dirty="0"/>
          </a:p>
        </p:txBody>
      </p:sp>
    </p:spTree>
    <p:extLst>
      <p:ext uri="{BB962C8B-B14F-4D97-AF65-F5344CB8AC3E}">
        <p14:creationId xmlns:p14="http://schemas.microsoft.com/office/powerpoint/2010/main" val="32015803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Child Poverty</a:t>
            </a:r>
            <a:endParaRPr lang="en-GB" dirty="0"/>
          </a:p>
        </p:txBody>
      </p:sp>
      <p:sp>
        <p:nvSpPr>
          <p:cNvPr id="3" name="Content Placeholder 2"/>
          <p:cNvSpPr>
            <a:spLocks noGrp="1"/>
          </p:cNvSpPr>
          <p:nvPr>
            <p:ph idx="1"/>
          </p:nvPr>
        </p:nvSpPr>
        <p:spPr>
          <a:xfrm>
            <a:off x="689547" y="1484784"/>
            <a:ext cx="10845384" cy="5040560"/>
          </a:xfrm>
        </p:spPr>
        <p:txBody>
          <a:bodyPr>
            <a:normAutofit/>
          </a:bodyPr>
          <a:lstStyle/>
          <a:p>
            <a:r>
              <a:rPr lang="en-GB" dirty="0" smtClean="0"/>
              <a:t>Child Poverty Strategy </a:t>
            </a:r>
          </a:p>
          <a:p>
            <a:r>
              <a:rPr lang="en-GB" dirty="0" smtClean="0">
                <a:hlinkClick r:id="rId2"/>
              </a:rPr>
              <a:t>http://gov.wales/docs/dsjlg/publications/150327-child-poverty-strategy-walesv2-en.pdf</a:t>
            </a:r>
            <a:r>
              <a:rPr lang="en-GB" dirty="0" smtClean="0"/>
              <a:t> </a:t>
            </a:r>
          </a:p>
          <a:p>
            <a:r>
              <a:rPr lang="en-GB" dirty="0" smtClean="0"/>
              <a:t>Young People’s version</a:t>
            </a:r>
          </a:p>
          <a:p>
            <a:r>
              <a:rPr lang="en-GB" dirty="0" smtClean="0">
                <a:hlinkClick r:id="rId3"/>
              </a:rPr>
              <a:t>http://gov.wales/docs/dsjlg/publications/cyp/150327-child-poverty-strategy-children-summary-v1-en.pdf</a:t>
            </a:r>
            <a:r>
              <a:rPr lang="en-GB" dirty="0" smtClean="0"/>
              <a:t> </a:t>
            </a:r>
          </a:p>
          <a:p>
            <a:r>
              <a:rPr lang="en-GB" dirty="0" smtClean="0"/>
              <a:t>2013 Progress Report</a:t>
            </a:r>
          </a:p>
          <a:p>
            <a:r>
              <a:rPr lang="en-GB" dirty="0" smtClean="0">
                <a:hlinkClick r:id="rId4"/>
              </a:rPr>
              <a:t>http://gov.wales/docs/dsjlg/policy/131129child-poverty-strategy-progress-reportv2-en.pdf</a:t>
            </a:r>
            <a:r>
              <a:rPr lang="en-GB" dirty="0" smtClean="0"/>
              <a:t> </a:t>
            </a:r>
            <a:endParaRPr lang="en-GB" dirty="0"/>
          </a:p>
        </p:txBody>
      </p:sp>
    </p:spTree>
    <p:extLst>
      <p:ext uri="{BB962C8B-B14F-4D97-AF65-F5344CB8AC3E}">
        <p14:creationId xmlns:p14="http://schemas.microsoft.com/office/powerpoint/2010/main" val="25216112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Voluntary Sector</a:t>
            </a:r>
            <a:endParaRPr lang="en-GB" dirty="0"/>
          </a:p>
        </p:txBody>
      </p:sp>
      <p:sp>
        <p:nvSpPr>
          <p:cNvPr id="3" name="Content Placeholder 2"/>
          <p:cNvSpPr>
            <a:spLocks noGrp="1"/>
          </p:cNvSpPr>
          <p:nvPr>
            <p:ph idx="1"/>
          </p:nvPr>
        </p:nvSpPr>
        <p:spPr/>
        <p:txBody>
          <a:bodyPr/>
          <a:lstStyle/>
          <a:p>
            <a:r>
              <a:rPr lang="en-GB" dirty="0" smtClean="0"/>
              <a:t>Council for Wales of Voluntary Youth Services (CWVYS)</a:t>
            </a:r>
          </a:p>
          <a:p>
            <a:endParaRPr lang="en-GB" dirty="0" smtClean="0"/>
          </a:p>
          <a:p>
            <a:r>
              <a:rPr lang="en-GB" dirty="0" smtClean="0">
                <a:hlinkClick r:id="rId2"/>
              </a:rPr>
              <a:t>http://www.cwvys.org.uk/cwvys-manifesto/</a:t>
            </a:r>
            <a:r>
              <a:rPr lang="en-GB" dirty="0" smtClean="0"/>
              <a:t> </a:t>
            </a:r>
          </a:p>
          <a:p>
            <a:endParaRPr lang="en-GB" dirty="0"/>
          </a:p>
        </p:txBody>
      </p:sp>
    </p:spTree>
    <p:extLst>
      <p:ext uri="{BB962C8B-B14F-4D97-AF65-F5344CB8AC3E}">
        <p14:creationId xmlns:p14="http://schemas.microsoft.com/office/powerpoint/2010/main" val="2790049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Youth Work Contribution</a:t>
            </a:r>
            <a:endParaRPr lang="en-GB" dirty="0"/>
          </a:p>
        </p:txBody>
      </p:sp>
      <p:sp>
        <p:nvSpPr>
          <p:cNvPr id="3" name="Content Placeholder 2"/>
          <p:cNvSpPr>
            <a:spLocks noGrp="1"/>
          </p:cNvSpPr>
          <p:nvPr>
            <p:ph idx="1"/>
          </p:nvPr>
        </p:nvSpPr>
        <p:spPr/>
        <p:txBody>
          <a:bodyPr/>
          <a:lstStyle/>
          <a:p>
            <a:r>
              <a:rPr lang="en-GB" dirty="0" smtClean="0">
                <a:hlinkClick r:id="rId2"/>
              </a:rPr>
              <a:t>http://www.wlga.gov.uk/publications-lifelong-learning-leisure-and-information/the-contribution-of-youth-work-to-the-programme-of-government-in-wales/</a:t>
            </a:r>
            <a:r>
              <a:rPr lang="en-GB" dirty="0" smtClean="0"/>
              <a:t> </a:t>
            </a:r>
            <a:endParaRPr lang="en-GB" dirty="0"/>
          </a:p>
        </p:txBody>
      </p:sp>
    </p:spTree>
    <p:extLst>
      <p:ext uri="{BB962C8B-B14F-4D97-AF65-F5344CB8AC3E}">
        <p14:creationId xmlns:p14="http://schemas.microsoft.com/office/powerpoint/2010/main" val="34455076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Sport and Health</a:t>
            </a:r>
            <a:endParaRPr lang="en-GB" dirty="0"/>
          </a:p>
        </p:txBody>
      </p:sp>
      <p:sp>
        <p:nvSpPr>
          <p:cNvPr id="3" name="Content Placeholder 2"/>
          <p:cNvSpPr>
            <a:spLocks noGrp="1"/>
          </p:cNvSpPr>
          <p:nvPr>
            <p:ph idx="1"/>
          </p:nvPr>
        </p:nvSpPr>
        <p:spPr/>
        <p:txBody>
          <a:bodyPr/>
          <a:lstStyle/>
          <a:p>
            <a:r>
              <a:rPr lang="en-GB" dirty="0" smtClean="0">
                <a:hlinkClick r:id="rId2"/>
              </a:rPr>
              <a:t>http://sportwales.org.uk/media/1519734/importance_of_sport_on_health_agenda.jpg</a:t>
            </a:r>
            <a:r>
              <a:rPr lang="en-GB" dirty="0" smtClean="0"/>
              <a:t> </a:t>
            </a:r>
            <a:endParaRPr lang="en-GB" dirty="0"/>
          </a:p>
        </p:txBody>
      </p:sp>
    </p:spTree>
    <p:extLst>
      <p:ext uri="{BB962C8B-B14F-4D97-AF65-F5344CB8AC3E}">
        <p14:creationId xmlns:p14="http://schemas.microsoft.com/office/powerpoint/2010/main" val="29258866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r>
              <a:rPr lang="en-GB" b="1" dirty="0"/>
              <a:t>References</a:t>
            </a:r>
          </a:p>
          <a:p>
            <a:r>
              <a:rPr lang="en-GB" dirty="0"/>
              <a:t>Coles, B. (2000). </a:t>
            </a:r>
            <a:r>
              <a:rPr lang="en-GB" i="1" dirty="0"/>
              <a:t>Joined-up youth research, policy and practice: a new agenda for </a:t>
            </a:r>
            <a:r>
              <a:rPr lang="en-GB" i="1" dirty="0" smtClean="0"/>
              <a:t>change? </a:t>
            </a:r>
            <a:r>
              <a:rPr lang="en-GB" dirty="0" smtClean="0"/>
              <a:t>Leicester</a:t>
            </a:r>
            <a:r>
              <a:rPr lang="en-GB" dirty="0"/>
              <a:t>: Youth Work Press.</a:t>
            </a:r>
          </a:p>
          <a:p>
            <a:r>
              <a:rPr lang="en-GB" dirty="0"/>
              <a:t>Furlong, A. and </a:t>
            </a:r>
            <a:r>
              <a:rPr lang="en-GB" dirty="0" err="1"/>
              <a:t>Cartmel</a:t>
            </a:r>
            <a:r>
              <a:rPr lang="en-GB" dirty="0"/>
              <a:t>, F. (1997). </a:t>
            </a:r>
            <a:r>
              <a:rPr lang="en-GB" i="1" dirty="0"/>
              <a:t>Young People and Social Change: Individualization and </a:t>
            </a:r>
            <a:r>
              <a:rPr lang="en-GB" i="1" dirty="0" smtClean="0"/>
              <a:t>risk in </a:t>
            </a:r>
            <a:r>
              <a:rPr lang="en-GB" i="1" dirty="0"/>
              <a:t>late modernity. </a:t>
            </a:r>
            <a:r>
              <a:rPr lang="en-GB" dirty="0"/>
              <a:t>Buckingham, Open University Press.</a:t>
            </a:r>
          </a:p>
          <a:p>
            <a:r>
              <a:rPr lang="en-GB" dirty="0"/>
              <a:t>Hills, J., </a:t>
            </a:r>
            <a:r>
              <a:rPr lang="en-GB" dirty="0" err="1"/>
              <a:t>Cunliffe</a:t>
            </a:r>
            <a:r>
              <a:rPr lang="en-GB" dirty="0"/>
              <a:t>, J., </a:t>
            </a:r>
            <a:r>
              <a:rPr lang="en-GB" dirty="0" err="1"/>
              <a:t>Obolenskaya</a:t>
            </a:r>
            <a:r>
              <a:rPr lang="en-GB" dirty="0"/>
              <a:t>, P., and </a:t>
            </a:r>
            <a:r>
              <a:rPr lang="en-GB" dirty="0" err="1"/>
              <a:t>Karagiannaki</a:t>
            </a:r>
            <a:r>
              <a:rPr lang="en-GB" dirty="0"/>
              <a:t>, E. (2015) Falling Behind, </a:t>
            </a:r>
            <a:r>
              <a:rPr lang="en-GB" dirty="0" smtClean="0"/>
              <a:t>Getting Ahead</a:t>
            </a:r>
            <a:r>
              <a:rPr lang="en-GB" dirty="0"/>
              <a:t>: The Changing Structure of Inequality in the UK, 2007-2013. </a:t>
            </a:r>
            <a:r>
              <a:rPr lang="en-GB" i="1" dirty="0"/>
              <a:t>Social Policy in a </a:t>
            </a:r>
            <a:r>
              <a:rPr lang="en-GB" i="1" dirty="0" smtClean="0"/>
              <a:t>Cold Climate </a:t>
            </a:r>
            <a:r>
              <a:rPr lang="en-GB" i="1" dirty="0"/>
              <a:t>Research Report 5</a:t>
            </a:r>
            <a:r>
              <a:rPr lang="en-GB" dirty="0"/>
              <a:t>. London: Centre for Analysis of Social Exclusion, the </a:t>
            </a:r>
            <a:r>
              <a:rPr lang="en-GB" dirty="0" smtClean="0"/>
              <a:t>London School </a:t>
            </a:r>
            <a:r>
              <a:rPr lang="en-GB" dirty="0"/>
              <a:t>of Economics. Available at: http://sticerd.lse.ac.uk/dps/case/spcc/RR05.pdf</a:t>
            </a:r>
          </a:p>
          <a:p>
            <a:r>
              <a:rPr lang="en-GB" dirty="0"/>
              <a:t>Rodger, J. (2008) </a:t>
            </a:r>
            <a:r>
              <a:rPr lang="en-GB" i="1" dirty="0"/>
              <a:t>Criminalising Social Policy: Anti-Social Behaviour and Welfare in </a:t>
            </a:r>
            <a:r>
              <a:rPr lang="en-GB" i="1" dirty="0" smtClean="0"/>
              <a:t>a De-Civilised </a:t>
            </a:r>
            <a:r>
              <a:rPr lang="en-GB" i="1" dirty="0"/>
              <a:t>Society</a:t>
            </a:r>
            <a:r>
              <a:rPr lang="en-GB" dirty="0"/>
              <a:t>, </a:t>
            </a:r>
            <a:r>
              <a:rPr lang="en-GB" dirty="0" err="1"/>
              <a:t>Cullompton</a:t>
            </a:r>
            <a:r>
              <a:rPr lang="en-GB" dirty="0"/>
              <a:t>: </a:t>
            </a:r>
            <a:r>
              <a:rPr lang="en-GB" dirty="0" err="1"/>
              <a:t>Willan</a:t>
            </a:r>
            <a:r>
              <a:rPr lang="en-GB" dirty="0"/>
              <a:t>.</a:t>
            </a:r>
          </a:p>
          <a:p>
            <a:r>
              <a:rPr lang="en-GB" dirty="0" err="1"/>
              <a:t>Shildrick</a:t>
            </a:r>
            <a:r>
              <a:rPr lang="en-GB" dirty="0"/>
              <a:t>, T. A., MacDonald, R., Webster, C., and </a:t>
            </a:r>
            <a:r>
              <a:rPr lang="en-GB" dirty="0" err="1"/>
              <a:t>Garthwaite</a:t>
            </a:r>
            <a:r>
              <a:rPr lang="en-GB" dirty="0"/>
              <a:t>, K. (2012) </a:t>
            </a:r>
            <a:r>
              <a:rPr lang="en-GB" i="1" dirty="0"/>
              <a:t>Poverty and </a:t>
            </a:r>
            <a:r>
              <a:rPr lang="en-GB" i="1" dirty="0" smtClean="0"/>
              <a:t>insecurity: life </a:t>
            </a:r>
            <a:r>
              <a:rPr lang="en-GB" i="1" dirty="0"/>
              <a:t>in low-pay, no-pay Britain. </a:t>
            </a:r>
            <a:r>
              <a:rPr lang="en-GB" dirty="0"/>
              <a:t>Bristol: Policy Press.</a:t>
            </a:r>
          </a:p>
        </p:txBody>
      </p:sp>
    </p:spTree>
    <p:extLst>
      <p:ext uri="{BB962C8B-B14F-4D97-AF65-F5344CB8AC3E}">
        <p14:creationId xmlns:p14="http://schemas.microsoft.com/office/powerpoint/2010/main" val="23539140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Portfolio Examples and Advice session.</a:t>
            </a:r>
            <a:endParaRPr lang="en-GB" dirty="0"/>
          </a:p>
        </p:txBody>
      </p:sp>
      <p:sp>
        <p:nvSpPr>
          <p:cNvPr id="3" name="Content Placeholder 2"/>
          <p:cNvSpPr>
            <a:spLocks noGrp="1"/>
          </p:cNvSpPr>
          <p:nvPr>
            <p:ph idx="1"/>
          </p:nvPr>
        </p:nvSpPr>
        <p:spPr/>
        <p:txBody>
          <a:bodyPr/>
          <a:lstStyle/>
          <a:p>
            <a:r>
              <a:rPr lang="en-GB" dirty="0" smtClean="0"/>
              <a:t>Some examples of portfolios</a:t>
            </a:r>
          </a:p>
          <a:p>
            <a:r>
              <a:rPr lang="en-GB" dirty="0" smtClean="0"/>
              <a:t>End of term arrangements. </a:t>
            </a:r>
            <a:endParaRPr lang="en-GB" dirty="0"/>
          </a:p>
        </p:txBody>
      </p:sp>
    </p:spTree>
    <p:extLst>
      <p:ext uri="{BB962C8B-B14F-4D97-AF65-F5344CB8AC3E}">
        <p14:creationId xmlns:p14="http://schemas.microsoft.com/office/powerpoint/2010/main" val="17265354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TotalTime>
  <Words>1849</Words>
  <Application>Microsoft Office PowerPoint</Application>
  <PresentationFormat>Widescreen</PresentationFormat>
  <Paragraphs>118</Paragraphs>
  <Slides>32</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Calibri Light</vt:lpstr>
      <vt:lpstr>Office Theme</vt:lpstr>
      <vt:lpstr>Youth Policy</vt:lpstr>
      <vt:lpstr>Re-cap and Overview of Youth Policies.</vt:lpstr>
      <vt:lpstr>PowerPoint Presentation</vt:lpstr>
      <vt:lpstr>Social Inequalities</vt:lpstr>
      <vt:lpstr>PowerPoint Presentation</vt:lpstr>
      <vt:lpstr>PowerPoint Presentation</vt:lpstr>
      <vt:lpstr>Young People have problems or are the problem!</vt:lpstr>
      <vt:lpstr>A Youth Work Approach</vt:lpstr>
      <vt:lpstr>Housing Policies</vt:lpstr>
      <vt:lpstr>Health Policy</vt:lpstr>
      <vt:lpstr>Youth Crime</vt:lpstr>
      <vt:lpstr>What does this mean for Youth Work Practitioners?</vt:lpstr>
      <vt:lpstr>Policies Affect on Practice?</vt:lpstr>
      <vt:lpstr>What is policy?</vt:lpstr>
      <vt:lpstr>The Bigger Picture</vt:lpstr>
      <vt:lpstr>The Bigger Picture</vt:lpstr>
      <vt:lpstr>Examples…</vt:lpstr>
      <vt:lpstr>Examples…</vt:lpstr>
      <vt:lpstr>PowerPoint Presentation</vt:lpstr>
      <vt:lpstr>PowerPoint Presentation</vt:lpstr>
      <vt:lpstr>Group Task 30 minutes</vt:lpstr>
      <vt:lpstr>Some Examples</vt:lpstr>
      <vt:lpstr>Some further considerations for you…</vt:lpstr>
      <vt:lpstr>Images of young people</vt:lpstr>
      <vt:lpstr>PowerPoint Presentation</vt:lpstr>
      <vt:lpstr>PowerPoint Presentation</vt:lpstr>
      <vt:lpstr>Child Poverty</vt:lpstr>
      <vt:lpstr>Voluntary Sector</vt:lpstr>
      <vt:lpstr>The Youth Work Contribution</vt:lpstr>
      <vt:lpstr>Sport and Health</vt:lpstr>
      <vt:lpstr>PowerPoint Presentation</vt:lpstr>
      <vt:lpstr>Portfolio Examples and Advice session.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policy?</dc:title>
  <dc:creator>Angharad Lewis</dc:creator>
  <cp:lastModifiedBy>Alana Enoch</cp:lastModifiedBy>
  <cp:revision>10</cp:revision>
  <dcterms:created xsi:type="dcterms:W3CDTF">2018-11-26T14:27:08Z</dcterms:created>
  <dcterms:modified xsi:type="dcterms:W3CDTF">2018-11-26T18:17:22Z</dcterms:modified>
</cp:coreProperties>
</file>