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0" r:id="rId1"/>
  </p:sldMasterIdLst>
  <p:sldIdLst>
    <p:sldId id="256" r:id="rId2"/>
    <p:sldId id="257" r:id="rId3"/>
    <p:sldId id="259" r:id="rId4"/>
    <p:sldId id="270" r:id="rId5"/>
    <p:sldId id="281" r:id="rId6"/>
    <p:sldId id="258" r:id="rId7"/>
    <p:sldId id="260" r:id="rId8"/>
    <p:sldId id="278" r:id="rId9"/>
    <p:sldId id="264" r:id="rId10"/>
    <p:sldId id="272" r:id="rId11"/>
    <p:sldId id="273" r:id="rId12"/>
    <p:sldId id="265" r:id="rId13"/>
    <p:sldId id="282" r:id="rId14"/>
    <p:sldId id="266" r:id="rId15"/>
    <p:sldId id="275" r:id="rId16"/>
    <p:sldId id="261" r:id="rId17"/>
    <p:sldId id="262" r:id="rId18"/>
    <p:sldId id="263" r:id="rId19"/>
    <p:sldId id="279" r:id="rId20"/>
    <p:sldId id="267" r:id="rId21"/>
    <p:sldId id="276" r:id="rId22"/>
    <p:sldId id="277" r:id="rId23"/>
    <p:sldId id="280"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32EDB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0D8C97-6953-BB0E-5045-2FA602DC1E62}" v="175" dt="2026-02-14T15:56:25.475"/>
    <p1510:client id="{A579B1DB-D93C-3757-C23E-1C789BEF3519}" v="377" dt="2026-02-12T17:25:46.923"/>
    <p1510:client id="{B7C7FB65-C409-A4E2-6F11-8D6463634BED}" v="210" dt="2026-02-13T20:39:16.091"/>
    <p1510:client id="{BEE703AF-097E-A098-98D8-D9B412139BE4}" v="97" dt="2026-02-13T19:54:58.535"/>
    <p1510:client id="{F82771A1-3C70-C211-BA25-6AEE6F02537C}" v="134" dt="2026-02-12T19:05:17.028"/>
    <p1510:client id="{FE464044-8FBD-FD3A-C867-5BCB07701CB9}" v="264" dt="2026-02-13T19:33:30.3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66C6AF-E20B-49CB-BBE7-61DC4DDB5C3A}"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8AE14CE5-CF51-4FB0-B618-88809D77D019}">
      <dgm:prSet custT="1"/>
      <dgm:spPr/>
      <dgm:t>
        <a:bodyPr/>
        <a:lstStyle/>
        <a:p>
          <a:pPr rtl="0"/>
          <a:r>
            <a:rPr lang="en-US" sz="1600" b="1" dirty="0">
              <a:latin typeface="Arial"/>
              <a:cs typeface="Arial"/>
            </a:rPr>
            <a:t>Bowlby (1969) </a:t>
          </a:r>
          <a:r>
            <a:rPr lang="en-US" sz="1600" b="1">
              <a:latin typeface="Arial"/>
              <a:cs typeface="Arial"/>
            </a:rPr>
            <a:t>states</a:t>
          </a:r>
          <a:r>
            <a:rPr lang="en-US" sz="1600" b="1" dirty="0">
              <a:latin typeface="Arial"/>
              <a:cs typeface="Arial"/>
            </a:rPr>
            <a:t> that the key attachment period is 0-5 years.</a:t>
          </a:r>
        </a:p>
      </dgm:t>
    </dgm:pt>
    <dgm:pt modelId="{5145BC49-F23F-4A96-840B-1FD85C987E5A}" type="parTrans" cxnId="{9F8D5CDB-C761-410F-91BB-996CFA05B8F8}">
      <dgm:prSet/>
      <dgm:spPr/>
      <dgm:t>
        <a:bodyPr/>
        <a:lstStyle/>
        <a:p>
          <a:endParaRPr lang="en-US"/>
        </a:p>
      </dgm:t>
    </dgm:pt>
    <dgm:pt modelId="{3984E98D-9947-490D-955C-C4DD9881A525}" type="sibTrans" cxnId="{9F8D5CDB-C761-410F-91BB-996CFA05B8F8}">
      <dgm:prSet/>
      <dgm:spPr/>
      <dgm:t>
        <a:bodyPr/>
        <a:lstStyle/>
        <a:p>
          <a:endParaRPr lang="en-US"/>
        </a:p>
      </dgm:t>
    </dgm:pt>
    <dgm:pt modelId="{489C317D-9141-4523-AD7D-25B3620CFC6E}">
      <dgm:prSet custT="1"/>
      <dgm:spPr/>
      <dgm:t>
        <a:bodyPr/>
        <a:lstStyle/>
        <a:p>
          <a:r>
            <a:rPr lang="en-US" sz="1600" b="1">
              <a:latin typeface="Arial"/>
              <a:cs typeface="Arial"/>
            </a:rPr>
            <a:t>When Jenny’s father was alive, she may have formed a secure early attachment.</a:t>
          </a:r>
        </a:p>
      </dgm:t>
    </dgm:pt>
    <dgm:pt modelId="{41BE6B59-7EC2-4DA5-A354-27F5A8450EC5}" type="parTrans" cxnId="{82C72172-8FD8-4822-941C-F18FD86978CB}">
      <dgm:prSet/>
      <dgm:spPr/>
      <dgm:t>
        <a:bodyPr/>
        <a:lstStyle/>
        <a:p>
          <a:endParaRPr lang="en-US"/>
        </a:p>
      </dgm:t>
    </dgm:pt>
    <dgm:pt modelId="{1FEF1DEB-CA5D-4BAB-9372-3F82FEB8C23F}" type="sibTrans" cxnId="{82C72172-8FD8-4822-941C-F18FD86978CB}">
      <dgm:prSet/>
      <dgm:spPr/>
      <dgm:t>
        <a:bodyPr/>
        <a:lstStyle/>
        <a:p>
          <a:endParaRPr lang="en-US"/>
        </a:p>
      </dgm:t>
    </dgm:pt>
    <dgm:pt modelId="{E3381254-B76B-4FA9-98EC-654F37DD5DF0}">
      <dgm:prSet custT="1"/>
      <dgm:spPr/>
      <dgm:t>
        <a:bodyPr/>
        <a:lstStyle/>
        <a:p>
          <a:r>
            <a:rPr lang="en-US" sz="1600" b="1">
              <a:latin typeface="Arial"/>
              <a:cs typeface="Arial"/>
            </a:rPr>
            <a:t>A secure base in early childhood would support confidence and emotional safety.</a:t>
          </a:r>
        </a:p>
      </dgm:t>
    </dgm:pt>
    <dgm:pt modelId="{0F34D774-6715-4C28-8CEF-3E611053C065}" type="parTrans" cxnId="{7C969E0A-3B2A-4C2E-9978-31876346A439}">
      <dgm:prSet/>
      <dgm:spPr/>
      <dgm:t>
        <a:bodyPr/>
        <a:lstStyle/>
        <a:p>
          <a:endParaRPr lang="en-US"/>
        </a:p>
      </dgm:t>
    </dgm:pt>
    <dgm:pt modelId="{76A9F657-73C4-453D-9B61-790A2E7F3CE4}" type="sibTrans" cxnId="{7C969E0A-3B2A-4C2E-9978-31876346A439}">
      <dgm:prSet/>
      <dgm:spPr/>
      <dgm:t>
        <a:bodyPr/>
        <a:lstStyle/>
        <a:p>
          <a:endParaRPr lang="en-US"/>
        </a:p>
      </dgm:t>
    </dgm:pt>
    <dgm:pt modelId="{D58949D4-F39B-4D5B-A611-D5D5E9EDC22C}">
      <dgm:prSet custT="1"/>
      <dgm:spPr/>
      <dgm:t>
        <a:bodyPr/>
        <a:lstStyle/>
        <a:p>
          <a:r>
            <a:rPr lang="en-US" sz="1600" b="1" dirty="0">
              <a:latin typeface="Arial"/>
              <a:cs typeface="Arial"/>
            </a:rPr>
            <a:t>This early stability likely helped Jenny’s healthy development before age 5.</a:t>
          </a:r>
        </a:p>
      </dgm:t>
    </dgm:pt>
    <dgm:pt modelId="{796419CC-0C2C-44CD-945E-16CECA6DDD12}" type="parTrans" cxnId="{1CEE8F40-6501-4DD9-A693-121B825C5024}">
      <dgm:prSet/>
      <dgm:spPr/>
      <dgm:t>
        <a:bodyPr/>
        <a:lstStyle/>
        <a:p>
          <a:endParaRPr lang="en-US"/>
        </a:p>
      </dgm:t>
    </dgm:pt>
    <dgm:pt modelId="{CA92A351-BBB8-4AED-96F1-4D2170C5734F}" type="sibTrans" cxnId="{1CEE8F40-6501-4DD9-A693-121B825C5024}">
      <dgm:prSet/>
      <dgm:spPr/>
      <dgm:t>
        <a:bodyPr/>
        <a:lstStyle/>
        <a:p>
          <a:endParaRPr lang="en-US"/>
        </a:p>
      </dgm:t>
    </dgm:pt>
    <dgm:pt modelId="{EE76E101-C507-4BB8-9FA5-BA5611833A05}" type="pres">
      <dgm:prSet presAssocID="{C566C6AF-E20B-49CB-BBE7-61DC4DDB5C3A}" presName="outerComposite" presStyleCnt="0">
        <dgm:presLayoutVars>
          <dgm:chMax val="5"/>
          <dgm:dir/>
          <dgm:resizeHandles val="exact"/>
        </dgm:presLayoutVars>
      </dgm:prSet>
      <dgm:spPr/>
    </dgm:pt>
    <dgm:pt modelId="{765AD26C-0E5B-4D0A-8464-A9D0F74C26A9}" type="pres">
      <dgm:prSet presAssocID="{C566C6AF-E20B-49CB-BBE7-61DC4DDB5C3A}" presName="dummyMaxCanvas" presStyleCnt="0">
        <dgm:presLayoutVars/>
      </dgm:prSet>
      <dgm:spPr/>
    </dgm:pt>
    <dgm:pt modelId="{3DFC0986-2F21-48CD-BA41-AC8068055F09}" type="pres">
      <dgm:prSet presAssocID="{C566C6AF-E20B-49CB-BBE7-61DC4DDB5C3A}" presName="FourNodes_1" presStyleLbl="node1" presStyleIdx="0" presStyleCnt="4">
        <dgm:presLayoutVars>
          <dgm:bulletEnabled val="1"/>
        </dgm:presLayoutVars>
      </dgm:prSet>
      <dgm:spPr/>
    </dgm:pt>
    <dgm:pt modelId="{678E2D3F-7076-48EF-90E8-AD90C85ADB40}" type="pres">
      <dgm:prSet presAssocID="{C566C6AF-E20B-49CB-BBE7-61DC4DDB5C3A}" presName="FourNodes_2" presStyleLbl="node1" presStyleIdx="1" presStyleCnt="4">
        <dgm:presLayoutVars>
          <dgm:bulletEnabled val="1"/>
        </dgm:presLayoutVars>
      </dgm:prSet>
      <dgm:spPr/>
    </dgm:pt>
    <dgm:pt modelId="{E3186233-15FD-414C-95C3-04430469A2B4}" type="pres">
      <dgm:prSet presAssocID="{C566C6AF-E20B-49CB-BBE7-61DC4DDB5C3A}" presName="FourNodes_3" presStyleLbl="node1" presStyleIdx="2" presStyleCnt="4">
        <dgm:presLayoutVars>
          <dgm:bulletEnabled val="1"/>
        </dgm:presLayoutVars>
      </dgm:prSet>
      <dgm:spPr/>
    </dgm:pt>
    <dgm:pt modelId="{593C5909-CF23-4B6F-8B06-67EB7F585998}" type="pres">
      <dgm:prSet presAssocID="{C566C6AF-E20B-49CB-BBE7-61DC4DDB5C3A}" presName="FourNodes_4" presStyleLbl="node1" presStyleIdx="3" presStyleCnt="4">
        <dgm:presLayoutVars>
          <dgm:bulletEnabled val="1"/>
        </dgm:presLayoutVars>
      </dgm:prSet>
      <dgm:spPr/>
    </dgm:pt>
    <dgm:pt modelId="{52D7A2D3-19E3-47C5-B0D3-1C7468A5EFF4}" type="pres">
      <dgm:prSet presAssocID="{C566C6AF-E20B-49CB-BBE7-61DC4DDB5C3A}" presName="FourConn_1-2" presStyleLbl="fgAccFollowNode1" presStyleIdx="0" presStyleCnt="3">
        <dgm:presLayoutVars>
          <dgm:bulletEnabled val="1"/>
        </dgm:presLayoutVars>
      </dgm:prSet>
      <dgm:spPr/>
    </dgm:pt>
    <dgm:pt modelId="{24621CA5-56A7-4D05-86C2-7E7D7BAA30A2}" type="pres">
      <dgm:prSet presAssocID="{C566C6AF-E20B-49CB-BBE7-61DC4DDB5C3A}" presName="FourConn_2-3" presStyleLbl="fgAccFollowNode1" presStyleIdx="1" presStyleCnt="3">
        <dgm:presLayoutVars>
          <dgm:bulletEnabled val="1"/>
        </dgm:presLayoutVars>
      </dgm:prSet>
      <dgm:spPr/>
    </dgm:pt>
    <dgm:pt modelId="{34F2AB97-CD36-4C24-BBA8-1B6EDC961979}" type="pres">
      <dgm:prSet presAssocID="{C566C6AF-E20B-49CB-BBE7-61DC4DDB5C3A}" presName="FourConn_3-4" presStyleLbl="fgAccFollowNode1" presStyleIdx="2" presStyleCnt="3">
        <dgm:presLayoutVars>
          <dgm:bulletEnabled val="1"/>
        </dgm:presLayoutVars>
      </dgm:prSet>
      <dgm:spPr/>
    </dgm:pt>
    <dgm:pt modelId="{65AC58AF-ADBB-48D7-BDB0-24279F02013A}" type="pres">
      <dgm:prSet presAssocID="{C566C6AF-E20B-49CB-BBE7-61DC4DDB5C3A}" presName="FourNodes_1_text" presStyleLbl="node1" presStyleIdx="3" presStyleCnt="4">
        <dgm:presLayoutVars>
          <dgm:bulletEnabled val="1"/>
        </dgm:presLayoutVars>
      </dgm:prSet>
      <dgm:spPr/>
    </dgm:pt>
    <dgm:pt modelId="{3501F048-5946-4C41-8326-E1DAB0C91F9F}" type="pres">
      <dgm:prSet presAssocID="{C566C6AF-E20B-49CB-BBE7-61DC4DDB5C3A}" presName="FourNodes_2_text" presStyleLbl="node1" presStyleIdx="3" presStyleCnt="4">
        <dgm:presLayoutVars>
          <dgm:bulletEnabled val="1"/>
        </dgm:presLayoutVars>
      </dgm:prSet>
      <dgm:spPr/>
    </dgm:pt>
    <dgm:pt modelId="{219230C5-CA8A-48FE-9B19-6AD635E0EBA6}" type="pres">
      <dgm:prSet presAssocID="{C566C6AF-E20B-49CB-BBE7-61DC4DDB5C3A}" presName="FourNodes_3_text" presStyleLbl="node1" presStyleIdx="3" presStyleCnt="4">
        <dgm:presLayoutVars>
          <dgm:bulletEnabled val="1"/>
        </dgm:presLayoutVars>
      </dgm:prSet>
      <dgm:spPr/>
    </dgm:pt>
    <dgm:pt modelId="{2BDC3B5C-B828-4504-A83C-EBF6C7657D4A}" type="pres">
      <dgm:prSet presAssocID="{C566C6AF-E20B-49CB-BBE7-61DC4DDB5C3A}" presName="FourNodes_4_text" presStyleLbl="node1" presStyleIdx="3" presStyleCnt="4">
        <dgm:presLayoutVars>
          <dgm:bulletEnabled val="1"/>
        </dgm:presLayoutVars>
      </dgm:prSet>
      <dgm:spPr/>
    </dgm:pt>
  </dgm:ptLst>
  <dgm:cxnLst>
    <dgm:cxn modelId="{7C969E0A-3B2A-4C2E-9978-31876346A439}" srcId="{C566C6AF-E20B-49CB-BBE7-61DC4DDB5C3A}" destId="{E3381254-B76B-4FA9-98EC-654F37DD5DF0}" srcOrd="2" destOrd="0" parTransId="{0F34D774-6715-4C28-8CEF-3E611053C065}" sibTransId="{76A9F657-73C4-453D-9B61-790A2E7F3CE4}"/>
    <dgm:cxn modelId="{442EF73E-0D18-42EE-A885-FCE694AD99D4}" type="presOf" srcId="{C566C6AF-E20B-49CB-BBE7-61DC4DDB5C3A}" destId="{EE76E101-C507-4BB8-9FA5-BA5611833A05}" srcOrd="0" destOrd="0" presId="urn:microsoft.com/office/officeart/2005/8/layout/vProcess5"/>
    <dgm:cxn modelId="{29504340-035C-43EC-9A99-E09EA1FA9A98}" type="presOf" srcId="{1FEF1DEB-CA5D-4BAB-9372-3F82FEB8C23F}" destId="{24621CA5-56A7-4D05-86C2-7E7D7BAA30A2}" srcOrd="0" destOrd="0" presId="urn:microsoft.com/office/officeart/2005/8/layout/vProcess5"/>
    <dgm:cxn modelId="{1CEE8F40-6501-4DD9-A693-121B825C5024}" srcId="{C566C6AF-E20B-49CB-BBE7-61DC4DDB5C3A}" destId="{D58949D4-F39B-4D5B-A611-D5D5E9EDC22C}" srcOrd="3" destOrd="0" parTransId="{796419CC-0C2C-44CD-945E-16CECA6DDD12}" sibTransId="{CA92A351-BBB8-4AED-96F1-4D2170C5734F}"/>
    <dgm:cxn modelId="{9D284369-589E-4244-8174-4E921DE81EA8}" type="presOf" srcId="{3984E98D-9947-490D-955C-C4DD9881A525}" destId="{52D7A2D3-19E3-47C5-B0D3-1C7468A5EFF4}" srcOrd="0" destOrd="0" presId="urn:microsoft.com/office/officeart/2005/8/layout/vProcess5"/>
    <dgm:cxn modelId="{82C72172-8FD8-4822-941C-F18FD86978CB}" srcId="{C566C6AF-E20B-49CB-BBE7-61DC4DDB5C3A}" destId="{489C317D-9141-4523-AD7D-25B3620CFC6E}" srcOrd="1" destOrd="0" parTransId="{41BE6B59-7EC2-4DA5-A354-27F5A8450EC5}" sibTransId="{1FEF1DEB-CA5D-4BAB-9372-3F82FEB8C23F}"/>
    <dgm:cxn modelId="{E9AAAB7E-429C-4B5D-A81A-715BD746580D}" type="presOf" srcId="{D58949D4-F39B-4D5B-A611-D5D5E9EDC22C}" destId="{2BDC3B5C-B828-4504-A83C-EBF6C7657D4A}" srcOrd="1" destOrd="0" presId="urn:microsoft.com/office/officeart/2005/8/layout/vProcess5"/>
    <dgm:cxn modelId="{3AA0D791-853B-4621-8813-50ED7519C968}" type="presOf" srcId="{489C317D-9141-4523-AD7D-25B3620CFC6E}" destId="{3501F048-5946-4C41-8326-E1DAB0C91F9F}" srcOrd="1" destOrd="0" presId="urn:microsoft.com/office/officeart/2005/8/layout/vProcess5"/>
    <dgm:cxn modelId="{96FBFC9E-B584-4FD5-A667-4383D742BD41}" type="presOf" srcId="{D58949D4-F39B-4D5B-A611-D5D5E9EDC22C}" destId="{593C5909-CF23-4B6F-8B06-67EB7F585998}" srcOrd="0" destOrd="0" presId="urn:microsoft.com/office/officeart/2005/8/layout/vProcess5"/>
    <dgm:cxn modelId="{E1F841A3-8375-4895-A4CB-CE68E3464CD2}" type="presOf" srcId="{76A9F657-73C4-453D-9B61-790A2E7F3CE4}" destId="{34F2AB97-CD36-4C24-BBA8-1B6EDC961979}" srcOrd="0" destOrd="0" presId="urn:microsoft.com/office/officeart/2005/8/layout/vProcess5"/>
    <dgm:cxn modelId="{51BADDB3-6904-4EA0-BAD8-43E08DB34EBD}" type="presOf" srcId="{E3381254-B76B-4FA9-98EC-654F37DD5DF0}" destId="{219230C5-CA8A-48FE-9B19-6AD635E0EBA6}" srcOrd="1" destOrd="0" presId="urn:microsoft.com/office/officeart/2005/8/layout/vProcess5"/>
    <dgm:cxn modelId="{1E0A4BB5-2B51-46D3-B410-071DE4883D18}" type="presOf" srcId="{8AE14CE5-CF51-4FB0-B618-88809D77D019}" destId="{65AC58AF-ADBB-48D7-BDB0-24279F02013A}" srcOrd="1" destOrd="0" presId="urn:microsoft.com/office/officeart/2005/8/layout/vProcess5"/>
    <dgm:cxn modelId="{477F27BB-50A0-4212-B439-569A2015BAD2}" type="presOf" srcId="{489C317D-9141-4523-AD7D-25B3620CFC6E}" destId="{678E2D3F-7076-48EF-90E8-AD90C85ADB40}" srcOrd="0" destOrd="0" presId="urn:microsoft.com/office/officeart/2005/8/layout/vProcess5"/>
    <dgm:cxn modelId="{9F8D5CDB-C761-410F-91BB-996CFA05B8F8}" srcId="{C566C6AF-E20B-49CB-BBE7-61DC4DDB5C3A}" destId="{8AE14CE5-CF51-4FB0-B618-88809D77D019}" srcOrd="0" destOrd="0" parTransId="{5145BC49-F23F-4A96-840B-1FD85C987E5A}" sibTransId="{3984E98D-9947-490D-955C-C4DD9881A525}"/>
    <dgm:cxn modelId="{13E440E3-C51F-4723-95E0-48ED6EC4150E}" type="presOf" srcId="{E3381254-B76B-4FA9-98EC-654F37DD5DF0}" destId="{E3186233-15FD-414C-95C3-04430469A2B4}" srcOrd="0" destOrd="0" presId="urn:microsoft.com/office/officeart/2005/8/layout/vProcess5"/>
    <dgm:cxn modelId="{08693FE7-A0A3-4679-BD97-6369A7CF1940}" type="presOf" srcId="{8AE14CE5-CF51-4FB0-B618-88809D77D019}" destId="{3DFC0986-2F21-48CD-BA41-AC8068055F09}" srcOrd="0" destOrd="0" presId="urn:microsoft.com/office/officeart/2005/8/layout/vProcess5"/>
    <dgm:cxn modelId="{C5935175-9657-4EA3-BCF2-349F4BE456F6}" type="presParOf" srcId="{EE76E101-C507-4BB8-9FA5-BA5611833A05}" destId="{765AD26C-0E5B-4D0A-8464-A9D0F74C26A9}" srcOrd="0" destOrd="0" presId="urn:microsoft.com/office/officeart/2005/8/layout/vProcess5"/>
    <dgm:cxn modelId="{7FE0D23A-93C5-428F-B180-98464F89CABC}" type="presParOf" srcId="{EE76E101-C507-4BB8-9FA5-BA5611833A05}" destId="{3DFC0986-2F21-48CD-BA41-AC8068055F09}" srcOrd="1" destOrd="0" presId="urn:microsoft.com/office/officeart/2005/8/layout/vProcess5"/>
    <dgm:cxn modelId="{07BF7376-194A-4C24-960D-F8E70060BB2A}" type="presParOf" srcId="{EE76E101-C507-4BB8-9FA5-BA5611833A05}" destId="{678E2D3F-7076-48EF-90E8-AD90C85ADB40}" srcOrd="2" destOrd="0" presId="urn:microsoft.com/office/officeart/2005/8/layout/vProcess5"/>
    <dgm:cxn modelId="{FD0FCE99-BB8F-4084-839F-80C8320493D2}" type="presParOf" srcId="{EE76E101-C507-4BB8-9FA5-BA5611833A05}" destId="{E3186233-15FD-414C-95C3-04430469A2B4}" srcOrd="3" destOrd="0" presId="urn:microsoft.com/office/officeart/2005/8/layout/vProcess5"/>
    <dgm:cxn modelId="{148D7A89-C077-4219-BA9D-E4060900587C}" type="presParOf" srcId="{EE76E101-C507-4BB8-9FA5-BA5611833A05}" destId="{593C5909-CF23-4B6F-8B06-67EB7F585998}" srcOrd="4" destOrd="0" presId="urn:microsoft.com/office/officeart/2005/8/layout/vProcess5"/>
    <dgm:cxn modelId="{AC965A6E-DBC3-43D4-A5B2-A84950252B44}" type="presParOf" srcId="{EE76E101-C507-4BB8-9FA5-BA5611833A05}" destId="{52D7A2D3-19E3-47C5-B0D3-1C7468A5EFF4}" srcOrd="5" destOrd="0" presId="urn:microsoft.com/office/officeart/2005/8/layout/vProcess5"/>
    <dgm:cxn modelId="{E032F306-2B81-4EDE-8D19-9F6D914E3988}" type="presParOf" srcId="{EE76E101-C507-4BB8-9FA5-BA5611833A05}" destId="{24621CA5-56A7-4D05-86C2-7E7D7BAA30A2}" srcOrd="6" destOrd="0" presId="urn:microsoft.com/office/officeart/2005/8/layout/vProcess5"/>
    <dgm:cxn modelId="{ED7103AF-FC90-4073-9BB7-B147F0C41CBE}" type="presParOf" srcId="{EE76E101-C507-4BB8-9FA5-BA5611833A05}" destId="{34F2AB97-CD36-4C24-BBA8-1B6EDC961979}" srcOrd="7" destOrd="0" presId="urn:microsoft.com/office/officeart/2005/8/layout/vProcess5"/>
    <dgm:cxn modelId="{4868C8A1-2D7E-45D1-97BE-48CFC59B3075}" type="presParOf" srcId="{EE76E101-C507-4BB8-9FA5-BA5611833A05}" destId="{65AC58AF-ADBB-48D7-BDB0-24279F02013A}" srcOrd="8" destOrd="0" presId="urn:microsoft.com/office/officeart/2005/8/layout/vProcess5"/>
    <dgm:cxn modelId="{723CC7FC-D001-4993-82B8-B8594C623C86}" type="presParOf" srcId="{EE76E101-C507-4BB8-9FA5-BA5611833A05}" destId="{3501F048-5946-4C41-8326-E1DAB0C91F9F}" srcOrd="9" destOrd="0" presId="urn:microsoft.com/office/officeart/2005/8/layout/vProcess5"/>
    <dgm:cxn modelId="{EA4A5FC2-3C73-4A17-A1AD-3CF4D8C414BA}" type="presParOf" srcId="{EE76E101-C507-4BB8-9FA5-BA5611833A05}" destId="{219230C5-CA8A-48FE-9B19-6AD635E0EBA6}" srcOrd="10" destOrd="0" presId="urn:microsoft.com/office/officeart/2005/8/layout/vProcess5"/>
    <dgm:cxn modelId="{23732819-C298-4D90-B773-0DA7E26330A2}" type="presParOf" srcId="{EE76E101-C507-4BB8-9FA5-BA5611833A05}" destId="{2BDC3B5C-B828-4504-A83C-EBF6C7657D4A}"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E9F5A9-A7F6-403D-9D23-8AE55CB136B4}"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US"/>
        </a:p>
      </dgm:t>
    </dgm:pt>
    <dgm:pt modelId="{B0ADD598-18E1-4AEE-B2C6-8B15E8DD6DCA}">
      <dgm:prSet phldrT="[Text]" phldr="0" custT="1"/>
      <dgm:spPr/>
      <dgm:t>
        <a:bodyPr/>
        <a:lstStyle/>
        <a:p>
          <a:r>
            <a:rPr lang="en-US" sz="2200" b="1">
              <a:latin typeface="Arial"/>
              <a:cs typeface="Arial"/>
            </a:rPr>
            <a:t>Bowlby</a:t>
          </a:r>
          <a:endParaRPr lang="en-US" sz="2200">
            <a:latin typeface="Trebuchet MS"/>
            <a:cs typeface="Arial"/>
          </a:endParaRPr>
        </a:p>
      </dgm:t>
    </dgm:pt>
    <dgm:pt modelId="{1487D287-82D1-48AC-8290-36AD93494412}" type="parTrans" cxnId="{D4AB020E-0CF4-46C5-9F60-5BF1EFA3E7F5}">
      <dgm:prSet/>
      <dgm:spPr/>
      <dgm:t>
        <a:bodyPr/>
        <a:lstStyle/>
        <a:p>
          <a:endParaRPr lang="en-US"/>
        </a:p>
      </dgm:t>
    </dgm:pt>
    <dgm:pt modelId="{6FE7008C-18A6-4E5A-81A8-C2AE66952C2D}" type="sibTrans" cxnId="{D4AB020E-0CF4-46C5-9F60-5BF1EFA3E7F5}">
      <dgm:prSet/>
      <dgm:spPr/>
      <dgm:t>
        <a:bodyPr/>
        <a:lstStyle/>
        <a:p>
          <a:endParaRPr lang="en-US"/>
        </a:p>
      </dgm:t>
    </dgm:pt>
    <dgm:pt modelId="{7330D12E-DA02-499A-AE57-32F68B8DAE21}">
      <dgm:prSet phldrT="[Text]" phldr="0" custT="1"/>
      <dgm:spPr/>
      <dgm:t>
        <a:bodyPr/>
        <a:lstStyle/>
        <a:p>
          <a:r>
            <a:rPr lang="en-US" sz="2000" b="1">
              <a:latin typeface="Arial"/>
              <a:cs typeface="Arial"/>
            </a:rPr>
            <a:t>Erikson</a:t>
          </a:r>
        </a:p>
      </dgm:t>
    </dgm:pt>
    <dgm:pt modelId="{75BCC729-76CE-4A14-BAA9-09059F3257BB}" type="parTrans" cxnId="{F4832361-4FD6-4DE8-80EA-833618AE3FC3}">
      <dgm:prSet/>
      <dgm:spPr/>
      <dgm:t>
        <a:bodyPr/>
        <a:lstStyle/>
        <a:p>
          <a:endParaRPr lang="en-US"/>
        </a:p>
      </dgm:t>
    </dgm:pt>
    <dgm:pt modelId="{22369CB3-7D65-4EF6-A60B-7FD6114A1114}" type="sibTrans" cxnId="{F4832361-4FD6-4DE8-80EA-833618AE3FC3}">
      <dgm:prSet/>
      <dgm:spPr/>
      <dgm:t>
        <a:bodyPr/>
        <a:lstStyle/>
        <a:p>
          <a:endParaRPr lang="en-US"/>
        </a:p>
      </dgm:t>
    </dgm:pt>
    <dgm:pt modelId="{0D7DA6A5-E90F-4A9E-A450-39E7251DC0CF}">
      <dgm:prSet phldrT="[Text]" phldr="0"/>
      <dgm:spPr/>
      <dgm:t>
        <a:bodyPr/>
        <a:lstStyle/>
        <a:p>
          <a:pPr rtl="0"/>
          <a:r>
            <a:rPr lang="en-US" sz="1400" b="1">
              <a:latin typeface="Arial"/>
              <a:cs typeface="Arial"/>
            </a:rPr>
            <a:t>Focus:</a:t>
          </a:r>
          <a:r>
            <a:rPr lang="en-US" sz="1400">
              <a:latin typeface="Arial"/>
              <a:cs typeface="Arial"/>
            </a:rPr>
            <a:t> Full lifespan stages</a:t>
          </a:r>
          <a:endParaRPr lang="en-US" sz="1800">
            <a:latin typeface="Trebuchet MS"/>
            <a:cs typeface="Arial"/>
          </a:endParaRPr>
        </a:p>
      </dgm:t>
    </dgm:pt>
    <dgm:pt modelId="{1D9C6F7E-2265-4CD9-86DD-51D63974E98D}" type="parTrans" cxnId="{2A226787-DE88-4623-8DDB-400DABB8319D}">
      <dgm:prSet/>
      <dgm:spPr/>
      <dgm:t>
        <a:bodyPr/>
        <a:lstStyle/>
        <a:p>
          <a:endParaRPr lang="en-US"/>
        </a:p>
      </dgm:t>
    </dgm:pt>
    <dgm:pt modelId="{43F746B5-28F8-4015-A242-A54E32EED419}" type="sibTrans" cxnId="{2A226787-DE88-4623-8DDB-400DABB8319D}">
      <dgm:prSet/>
      <dgm:spPr/>
      <dgm:t>
        <a:bodyPr/>
        <a:lstStyle/>
        <a:p>
          <a:endParaRPr lang="en-US"/>
        </a:p>
      </dgm:t>
    </dgm:pt>
    <dgm:pt modelId="{324AC62B-EDF5-4A37-B509-7D8A0ACA0D26}">
      <dgm:prSet phldr="0"/>
      <dgm:spPr/>
      <dgm:t>
        <a:bodyPr/>
        <a:lstStyle/>
        <a:p>
          <a:pPr algn="l" rtl="0"/>
          <a:r>
            <a:rPr lang="en-US" sz="1400" b="0">
              <a:latin typeface="Arial"/>
              <a:cs typeface="Arial"/>
            </a:rPr>
            <a:t>Highlights impact of father's death</a:t>
          </a:r>
          <a:endParaRPr lang="en-US" sz="1800" b="0">
            <a:latin typeface="Trebuchet MS"/>
            <a:cs typeface="Arial"/>
          </a:endParaRPr>
        </a:p>
      </dgm:t>
    </dgm:pt>
    <dgm:pt modelId="{C276828A-CB14-45FD-8243-F011990D7907}" type="parTrans" cxnId="{4D7B4A2B-B0E5-4AE2-A915-4DC758FC26FE}">
      <dgm:prSet/>
      <dgm:spPr/>
    </dgm:pt>
    <dgm:pt modelId="{067F6BBA-9C39-44B4-8618-92914D1D4BBD}" type="sibTrans" cxnId="{4D7B4A2B-B0E5-4AE2-A915-4DC758FC26FE}">
      <dgm:prSet/>
      <dgm:spPr/>
    </dgm:pt>
    <dgm:pt modelId="{605B1968-3CDD-4381-B22E-20727AADC9A6}">
      <dgm:prSet phldr="0"/>
      <dgm:spPr/>
      <dgm:t>
        <a:bodyPr/>
        <a:lstStyle/>
        <a:p>
          <a:pPr rtl="0"/>
          <a:r>
            <a:rPr lang="en-US" sz="1400" b="0">
              <a:latin typeface="Arial"/>
              <a:cs typeface="Arial"/>
            </a:rPr>
            <a:t>Focus on caregiver loss</a:t>
          </a:r>
          <a:endParaRPr lang="en-US" sz="1800" b="0">
            <a:latin typeface="Trebuchet MS"/>
            <a:cs typeface="Arial"/>
          </a:endParaRPr>
        </a:p>
      </dgm:t>
    </dgm:pt>
    <dgm:pt modelId="{7638A9E6-29AA-4F4B-856F-D4B87C6A1634}" type="parTrans" cxnId="{61E131CE-AC61-4D73-B04B-D25085E05D43}">
      <dgm:prSet/>
      <dgm:spPr/>
    </dgm:pt>
    <dgm:pt modelId="{844EA7CE-55BB-441A-90EF-6060D5FC03D5}" type="sibTrans" cxnId="{61E131CE-AC61-4D73-B04B-D25085E05D43}">
      <dgm:prSet/>
      <dgm:spPr/>
    </dgm:pt>
    <dgm:pt modelId="{0E67E795-8CB1-4051-BB86-3330EAB52A36}">
      <dgm:prSet phldr="0"/>
      <dgm:spPr/>
      <dgm:t>
        <a:bodyPr/>
        <a:lstStyle/>
        <a:p>
          <a:pPr algn="l" rtl="0"/>
          <a:r>
            <a:rPr lang="en-US" sz="1400" b="1">
              <a:latin typeface="Arial"/>
              <a:cs typeface="Arial"/>
            </a:rPr>
            <a:t>Focus: </a:t>
          </a:r>
          <a:r>
            <a:rPr lang="en-US" sz="1400" b="0">
              <a:latin typeface="Arial"/>
              <a:cs typeface="Arial"/>
            </a:rPr>
            <a:t>Early childhood bonding</a:t>
          </a:r>
        </a:p>
      </dgm:t>
    </dgm:pt>
    <dgm:pt modelId="{7953D379-CFEB-4D83-8FB4-BF05748E9B8A}" type="parTrans" cxnId="{0E866438-AD6D-4C95-A311-24C975512DA8}">
      <dgm:prSet/>
      <dgm:spPr/>
    </dgm:pt>
    <dgm:pt modelId="{A6EB50E6-5EAC-4E00-AA5C-243B5C354BE7}" type="sibTrans" cxnId="{0E866438-AD6D-4C95-A311-24C975512DA8}">
      <dgm:prSet/>
      <dgm:spPr/>
    </dgm:pt>
    <dgm:pt modelId="{5FDBAEF2-58BC-4400-841A-616DBEF21E2E}">
      <dgm:prSet phldr="0"/>
      <dgm:spPr/>
      <dgm:t>
        <a:bodyPr/>
        <a:lstStyle/>
        <a:p>
          <a:pPr algn="l" rtl="0"/>
          <a:r>
            <a:rPr lang="en-US" sz="1400" b="0">
              <a:latin typeface="Arial"/>
              <a:cs typeface="Arial"/>
            </a:rPr>
            <a:t>Explains emotional security</a:t>
          </a:r>
        </a:p>
      </dgm:t>
    </dgm:pt>
    <dgm:pt modelId="{5763A6AC-C563-43EF-ACB0-C4F063BE94D5}" type="parTrans" cxnId="{6EC3587A-87BB-4941-8C71-0E9621B04225}">
      <dgm:prSet/>
      <dgm:spPr/>
    </dgm:pt>
    <dgm:pt modelId="{3A188F73-4AFB-4BDA-83D8-2130C544E4A2}" type="sibTrans" cxnId="{6EC3587A-87BB-4941-8C71-0E9621B04225}">
      <dgm:prSet/>
      <dgm:spPr/>
    </dgm:pt>
    <dgm:pt modelId="{10050FA4-4402-45E8-A484-9612A55DC5F4}">
      <dgm:prSet phldr="0"/>
      <dgm:spPr/>
      <dgm:t>
        <a:bodyPr/>
        <a:lstStyle/>
        <a:p>
          <a:pPr rtl="0"/>
          <a:r>
            <a:rPr lang="en-US" sz="1400">
              <a:latin typeface="Arial"/>
              <a:cs typeface="Arial"/>
            </a:rPr>
            <a:t>Explains identity development</a:t>
          </a:r>
        </a:p>
      </dgm:t>
    </dgm:pt>
    <dgm:pt modelId="{F8DF59A4-0475-4945-9F47-3F35E33DAD62}" type="parTrans" cxnId="{FE7467EB-FC19-482B-B0F4-FFB2838E2905}">
      <dgm:prSet/>
      <dgm:spPr/>
    </dgm:pt>
    <dgm:pt modelId="{806A0971-312B-47C7-AEEB-03BDEEBFCE3F}" type="sibTrans" cxnId="{FE7467EB-FC19-482B-B0F4-FFB2838E2905}">
      <dgm:prSet/>
      <dgm:spPr/>
    </dgm:pt>
    <dgm:pt modelId="{E86E88EE-29B4-4356-9B8F-536776CC9EF9}">
      <dgm:prSet phldr="0"/>
      <dgm:spPr/>
      <dgm:t>
        <a:bodyPr/>
        <a:lstStyle/>
        <a:p>
          <a:pPr rtl="0"/>
          <a:r>
            <a:rPr lang="en-US" sz="1400">
              <a:latin typeface="Arial"/>
              <a:cs typeface="Arial"/>
            </a:rPr>
            <a:t>Highlights impact of caregiving on identity</a:t>
          </a:r>
        </a:p>
      </dgm:t>
    </dgm:pt>
    <dgm:pt modelId="{7AEBB42E-D5A7-4686-8050-FDA9559EF978}" type="parTrans" cxnId="{F3279FA7-4D45-425C-AFC0-9E97024DACDE}">
      <dgm:prSet/>
      <dgm:spPr/>
    </dgm:pt>
    <dgm:pt modelId="{C1934483-87B9-45F9-8E72-AB831C4EDD49}" type="sibTrans" cxnId="{F3279FA7-4D45-425C-AFC0-9E97024DACDE}">
      <dgm:prSet/>
      <dgm:spPr/>
    </dgm:pt>
    <dgm:pt modelId="{DD18D76A-0728-42AE-AE1D-67001C850E70}">
      <dgm:prSet phldr="0"/>
      <dgm:spPr/>
      <dgm:t>
        <a:bodyPr/>
        <a:lstStyle/>
        <a:p>
          <a:pPr rtl="0"/>
          <a:r>
            <a:rPr lang="en-US" sz="1400">
              <a:latin typeface="Arial"/>
              <a:cs typeface="Arial"/>
            </a:rPr>
            <a:t>Focus on teenage role pressures</a:t>
          </a:r>
        </a:p>
      </dgm:t>
    </dgm:pt>
    <dgm:pt modelId="{7059D244-54F4-4542-9FDB-979FBD21E701}" type="parTrans" cxnId="{8BF1A508-5D4B-40F1-9D56-9AE7521FF19C}">
      <dgm:prSet/>
      <dgm:spPr/>
    </dgm:pt>
    <dgm:pt modelId="{4EB80EC3-1908-46DA-8E1E-6A31BC38D8C0}" type="sibTrans" cxnId="{8BF1A508-5D4B-40F1-9D56-9AE7521FF19C}">
      <dgm:prSet/>
      <dgm:spPr/>
    </dgm:pt>
    <dgm:pt modelId="{054C458E-6499-44C7-B150-E3A286A7B2AF}">
      <dgm:prSet phldr="0"/>
      <dgm:spPr/>
      <dgm:t>
        <a:bodyPr/>
        <a:lstStyle/>
        <a:p>
          <a:pPr rtl="0"/>
          <a:r>
            <a:rPr lang="en-US" sz="1400">
              <a:latin typeface="Arial"/>
              <a:cs typeface="Arial"/>
            </a:rPr>
            <a:t>8 stages (Infancy to Maturity)</a:t>
          </a:r>
        </a:p>
      </dgm:t>
    </dgm:pt>
    <dgm:pt modelId="{E49349C0-7FD4-4569-B5A7-24771C4224C6}" type="parTrans" cxnId="{FC0D9D55-28D9-44EA-A6F1-F00A38BFCD8E}">
      <dgm:prSet/>
      <dgm:spPr/>
    </dgm:pt>
    <dgm:pt modelId="{B0F14306-CAF2-4D43-93ED-EE8F3EE09E16}" type="sibTrans" cxnId="{FC0D9D55-28D9-44EA-A6F1-F00A38BFCD8E}">
      <dgm:prSet/>
      <dgm:spPr/>
    </dgm:pt>
    <dgm:pt modelId="{C5CADE4C-936A-4F94-A5D4-0667436BEB9C}">
      <dgm:prSet phldr="0"/>
      <dgm:spPr/>
      <dgm:t>
        <a:bodyPr/>
        <a:lstStyle/>
        <a:p>
          <a:pPr algn="l" rtl="0"/>
          <a:r>
            <a:rPr lang="en-US" sz="1400" b="0">
              <a:latin typeface="Arial"/>
              <a:ea typeface="Calibri"/>
              <a:cs typeface="Arial"/>
            </a:rPr>
            <a:t>Critical Period 0-5 years</a:t>
          </a:r>
        </a:p>
      </dgm:t>
    </dgm:pt>
    <dgm:pt modelId="{BA31262A-B5C8-4F78-9A9A-7B6D367FF5FE}" type="parTrans" cxnId="{904224A8-7712-4D8C-A30C-9A21B62505E3}">
      <dgm:prSet/>
      <dgm:spPr/>
    </dgm:pt>
    <dgm:pt modelId="{268A1E1E-7BA3-4C79-81AE-8A886F8143C8}" type="sibTrans" cxnId="{904224A8-7712-4D8C-A30C-9A21B62505E3}">
      <dgm:prSet/>
      <dgm:spPr/>
    </dgm:pt>
    <dgm:pt modelId="{13B0842A-6D43-4CC2-B1DA-050B1F5138F2}" type="pres">
      <dgm:prSet presAssocID="{A6E9F5A9-A7F6-403D-9D23-8AE55CB136B4}" presName="Name0" presStyleCnt="0">
        <dgm:presLayoutVars>
          <dgm:dir/>
          <dgm:animLvl val="lvl"/>
          <dgm:resizeHandles/>
        </dgm:presLayoutVars>
      </dgm:prSet>
      <dgm:spPr/>
    </dgm:pt>
    <dgm:pt modelId="{15533DD0-8CAE-49F1-846A-5ACF2478A970}" type="pres">
      <dgm:prSet presAssocID="{B0ADD598-18E1-4AEE-B2C6-8B15E8DD6DCA}" presName="linNode" presStyleCnt="0"/>
      <dgm:spPr/>
    </dgm:pt>
    <dgm:pt modelId="{CD5F047E-17F3-4D9E-BA0B-FB8F49B0BE91}" type="pres">
      <dgm:prSet presAssocID="{B0ADD598-18E1-4AEE-B2C6-8B15E8DD6DCA}" presName="parentShp" presStyleLbl="node1" presStyleIdx="0" presStyleCnt="2">
        <dgm:presLayoutVars>
          <dgm:bulletEnabled val="1"/>
        </dgm:presLayoutVars>
      </dgm:prSet>
      <dgm:spPr/>
    </dgm:pt>
    <dgm:pt modelId="{10AE046B-B5D3-4FF4-8895-0098E3F33347}" type="pres">
      <dgm:prSet presAssocID="{B0ADD598-18E1-4AEE-B2C6-8B15E8DD6DCA}" presName="childShp" presStyleLbl="bgAccFollowNode1" presStyleIdx="0" presStyleCnt="2">
        <dgm:presLayoutVars>
          <dgm:bulletEnabled val="1"/>
        </dgm:presLayoutVars>
      </dgm:prSet>
      <dgm:spPr/>
    </dgm:pt>
    <dgm:pt modelId="{08FC8B39-36E3-495C-B48F-A5CF9EE835F1}" type="pres">
      <dgm:prSet presAssocID="{6FE7008C-18A6-4E5A-81A8-C2AE66952C2D}" presName="spacing" presStyleCnt="0"/>
      <dgm:spPr/>
    </dgm:pt>
    <dgm:pt modelId="{3BC601DE-BA69-4FEF-9366-C6EACD8A2F16}" type="pres">
      <dgm:prSet presAssocID="{7330D12E-DA02-499A-AE57-32F68B8DAE21}" presName="linNode" presStyleCnt="0"/>
      <dgm:spPr/>
    </dgm:pt>
    <dgm:pt modelId="{1A1036E1-E72B-48DC-957A-9638A22D5481}" type="pres">
      <dgm:prSet presAssocID="{7330D12E-DA02-499A-AE57-32F68B8DAE21}" presName="parentShp" presStyleLbl="node1" presStyleIdx="1" presStyleCnt="2">
        <dgm:presLayoutVars>
          <dgm:bulletEnabled val="1"/>
        </dgm:presLayoutVars>
      </dgm:prSet>
      <dgm:spPr/>
    </dgm:pt>
    <dgm:pt modelId="{862CC521-2D9C-4AE9-B484-C424DFC66111}" type="pres">
      <dgm:prSet presAssocID="{7330D12E-DA02-499A-AE57-32F68B8DAE21}" presName="childShp" presStyleLbl="bgAccFollowNode1" presStyleIdx="1" presStyleCnt="2">
        <dgm:presLayoutVars>
          <dgm:bulletEnabled val="1"/>
        </dgm:presLayoutVars>
      </dgm:prSet>
      <dgm:spPr/>
    </dgm:pt>
  </dgm:ptLst>
  <dgm:cxnLst>
    <dgm:cxn modelId="{8BF1A508-5D4B-40F1-9D56-9AE7521FF19C}" srcId="{7330D12E-DA02-499A-AE57-32F68B8DAE21}" destId="{DD18D76A-0728-42AE-AE1D-67001C850E70}" srcOrd="3" destOrd="0" parTransId="{7059D244-54F4-4542-9FDB-979FBD21E701}" sibTransId="{4EB80EC3-1908-46DA-8E1E-6A31BC38D8C0}"/>
    <dgm:cxn modelId="{D4AB020E-0CF4-46C5-9F60-5BF1EFA3E7F5}" srcId="{A6E9F5A9-A7F6-403D-9D23-8AE55CB136B4}" destId="{B0ADD598-18E1-4AEE-B2C6-8B15E8DD6DCA}" srcOrd="0" destOrd="0" parTransId="{1487D287-82D1-48AC-8290-36AD93494412}" sibTransId="{6FE7008C-18A6-4E5A-81A8-C2AE66952C2D}"/>
    <dgm:cxn modelId="{ECDA471A-A3EF-4723-8029-E1D568AA2D03}" type="presOf" srcId="{A6E9F5A9-A7F6-403D-9D23-8AE55CB136B4}" destId="{13B0842A-6D43-4CC2-B1DA-050B1F5138F2}" srcOrd="0" destOrd="0" presId="urn:microsoft.com/office/officeart/2005/8/layout/vList6"/>
    <dgm:cxn modelId="{19D1941D-351A-46FF-B313-3108EF5CD762}" type="presOf" srcId="{B0ADD598-18E1-4AEE-B2C6-8B15E8DD6DCA}" destId="{CD5F047E-17F3-4D9E-BA0B-FB8F49B0BE91}" srcOrd="0" destOrd="0" presId="urn:microsoft.com/office/officeart/2005/8/layout/vList6"/>
    <dgm:cxn modelId="{DDA21523-E70E-47BF-A41C-78A6E3869260}" type="presOf" srcId="{0E67E795-8CB1-4051-BB86-3330EAB52A36}" destId="{10AE046B-B5D3-4FF4-8895-0098E3F33347}" srcOrd="0" destOrd="0" presId="urn:microsoft.com/office/officeart/2005/8/layout/vList6"/>
    <dgm:cxn modelId="{5DB30125-322D-4CB3-9A1A-C8E733AD50F4}" type="presOf" srcId="{7330D12E-DA02-499A-AE57-32F68B8DAE21}" destId="{1A1036E1-E72B-48DC-957A-9638A22D5481}" srcOrd="0" destOrd="0" presId="urn:microsoft.com/office/officeart/2005/8/layout/vList6"/>
    <dgm:cxn modelId="{4D7B4A2B-B0E5-4AE2-A915-4DC758FC26FE}" srcId="{B0ADD598-18E1-4AEE-B2C6-8B15E8DD6DCA}" destId="{324AC62B-EDF5-4A37-B509-7D8A0ACA0D26}" srcOrd="2" destOrd="0" parTransId="{C276828A-CB14-45FD-8243-F011990D7907}" sibTransId="{067F6BBA-9C39-44B4-8618-92914D1D4BBD}"/>
    <dgm:cxn modelId="{0E866438-AD6D-4C95-A311-24C975512DA8}" srcId="{B0ADD598-18E1-4AEE-B2C6-8B15E8DD6DCA}" destId="{0E67E795-8CB1-4051-BB86-3330EAB52A36}" srcOrd="0" destOrd="0" parTransId="{7953D379-CFEB-4D83-8FB4-BF05748E9B8A}" sibTransId="{A6EB50E6-5EAC-4E00-AA5C-243B5C354BE7}"/>
    <dgm:cxn modelId="{68CD9A3A-390C-4538-AA8C-D7FFD9F0D8BC}" type="presOf" srcId="{324AC62B-EDF5-4A37-B509-7D8A0ACA0D26}" destId="{10AE046B-B5D3-4FF4-8895-0098E3F33347}" srcOrd="0" destOrd="2" presId="urn:microsoft.com/office/officeart/2005/8/layout/vList6"/>
    <dgm:cxn modelId="{F4832361-4FD6-4DE8-80EA-833618AE3FC3}" srcId="{A6E9F5A9-A7F6-403D-9D23-8AE55CB136B4}" destId="{7330D12E-DA02-499A-AE57-32F68B8DAE21}" srcOrd="1" destOrd="0" parTransId="{75BCC729-76CE-4A14-BAA9-09059F3257BB}" sibTransId="{22369CB3-7D65-4EF6-A60B-7FD6114A1114}"/>
    <dgm:cxn modelId="{FC0D9D55-28D9-44EA-A6F1-F00A38BFCD8E}" srcId="{7330D12E-DA02-499A-AE57-32F68B8DAE21}" destId="{054C458E-6499-44C7-B150-E3A286A7B2AF}" srcOrd="4" destOrd="0" parTransId="{E49349C0-7FD4-4569-B5A7-24771C4224C6}" sibTransId="{B0F14306-CAF2-4D43-93ED-EE8F3EE09E16}"/>
    <dgm:cxn modelId="{9EAA7976-2620-40C9-AE47-02C05717EB46}" type="presOf" srcId="{10050FA4-4402-45E8-A484-9612A55DC5F4}" destId="{862CC521-2D9C-4AE9-B484-C424DFC66111}" srcOrd="0" destOrd="1" presId="urn:microsoft.com/office/officeart/2005/8/layout/vList6"/>
    <dgm:cxn modelId="{6EC3587A-87BB-4941-8C71-0E9621B04225}" srcId="{B0ADD598-18E1-4AEE-B2C6-8B15E8DD6DCA}" destId="{5FDBAEF2-58BC-4400-841A-616DBEF21E2E}" srcOrd="1" destOrd="0" parTransId="{5763A6AC-C563-43EF-ACB0-C4F063BE94D5}" sibTransId="{3A188F73-4AFB-4BDA-83D8-2130C544E4A2}"/>
    <dgm:cxn modelId="{7D4DFA7B-E41D-48EA-9783-B4F68D855A41}" type="presOf" srcId="{E86E88EE-29B4-4356-9B8F-536776CC9EF9}" destId="{862CC521-2D9C-4AE9-B484-C424DFC66111}" srcOrd="0" destOrd="2" presId="urn:microsoft.com/office/officeart/2005/8/layout/vList6"/>
    <dgm:cxn modelId="{2A226787-DE88-4623-8DDB-400DABB8319D}" srcId="{7330D12E-DA02-499A-AE57-32F68B8DAE21}" destId="{0D7DA6A5-E90F-4A9E-A450-39E7251DC0CF}" srcOrd="0" destOrd="0" parTransId="{1D9C6F7E-2265-4CD9-86DD-51D63974E98D}" sibTransId="{43F746B5-28F8-4015-A242-A54E32EED419}"/>
    <dgm:cxn modelId="{9CE08E8F-85A5-4AE7-AB28-72411D4FC1F4}" type="presOf" srcId="{DD18D76A-0728-42AE-AE1D-67001C850E70}" destId="{862CC521-2D9C-4AE9-B484-C424DFC66111}" srcOrd="0" destOrd="3" presId="urn:microsoft.com/office/officeart/2005/8/layout/vList6"/>
    <dgm:cxn modelId="{F3279FA7-4D45-425C-AFC0-9E97024DACDE}" srcId="{7330D12E-DA02-499A-AE57-32F68B8DAE21}" destId="{E86E88EE-29B4-4356-9B8F-536776CC9EF9}" srcOrd="2" destOrd="0" parTransId="{7AEBB42E-D5A7-4686-8050-FDA9559EF978}" sibTransId="{C1934483-87B9-45F9-8E72-AB831C4EDD49}"/>
    <dgm:cxn modelId="{904224A8-7712-4D8C-A30C-9A21B62505E3}" srcId="{B0ADD598-18E1-4AEE-B2C6-8B15E8DD6DCA}" destId="{C5CADE4C-936A-4F94-A5D4-0667436BEB9C}" srcOrd="4" destOrd="0" parTransId="{BA31262A-B5C8-4F78-9A9A-7B6D367FF5FE}" sibTransId="{268A1E1E-7BA3-4C79-81AE-8A886F8143C8}"/>
    <dgm:cxn modelId="{61E131CE-AC61-4D73-B04B-D25085E05D43}" srcId="{B0ADD598-18E1-4AEE-B2C6-8B15E8DD6DCA}" destId="{605B1968-3CDD-4381-B22E-20727AADC9A6}" srcOrd="3" destOrd="0" parTransId="{7638A9E6-29AA-4F4B-856F-D4B87C6A1634}" sibTransId="{844EA7CE-55BB-441A-90EF-6060D5FC03D5}"/>
    <dgm:cxn modelId="{B4C57DCE-799A-42C1-BE69-6BED1D0E9252}" type="presOf" srcId="{054C458E-6499-44C7-B150-E3A286A7B2AF}" destId="{862CC521-2D9C-4AE9-B484-C424DFC66111}" srcOrd="0" destOrd="4" presId="urn:microsoft.com/office/officeart/2005/8/layout/vList6"/>
    <dgm:cxn modelId="{AF1A18D3-D442-4FF6-A1D7-97BDA17B7BCD}" type="presOf" srcId="{0D7DA6A5-E90F-4A9E-A450-39E7251DC0CF}" destId="{862CC521-2D9C-4AE9-B484-C424DFC66111}" srcOrd="0" destOrd="0" presId="urn:microsoft.com/office/officeart/2005/8/layout/vList6"/>
    <dgm:cxn modelId="{DB8CC4D3-A557-4634-A3EC-A53CFC1AEFDA}" type="presOf" srcId="{C5CADE4C-936A-4F94-A5D4-0667436BEB9C}" destId="{10AE046B-B5D3-4FF4-8895-0098E3F33347}" srcOrd="0" destOrd="4" presId="urn:microsoft.com/office/officeart/2005/8/layout/vList6"/>
    <dgm:cxn modelId="{D49524D5-4EFF-4032-98D1-AA9717DEFB42}" type="presOf" srcId="{5FDBAEF2-58BC-4400-841A-616DBEF21E2E}" destId="{10AE046B-B5D3-4FF4-8895-0098E3F33347}" srcOrd="0" destOrd="1" presId="urn:microsoft.com/office/officeart/2005/8/layout/vList6"/>
    <dgm:cxn modelId="{FE7467EB-FC19-482B-B0F4-FFB2838E2905}" srcId="{7330D12E-DA02-499A-AE57-32F68B8DAE21}" destId="{10050FA4-4402-45E8-A484-9612A55DC5F4}" srcOrd="1" destOrd="0" parTransId="{F8DF59A4-0475-4945-9F47-3F35E33DAD62}" sibTransId="{806A0971-312B-47C7-AEEB-03BDEEBFCE3F}"/>
    <dgm:cxn modelId="{C27AF2FD-2366-4789-940B-7DEFBBF0FF5C}" type="presOf" srcId="{605B1968-3CDD-4381-B22E-20727AADC9A6}" destId="{10AE046B-B5D3-4FF4-8895-0098E3F33347}" srcOrd="0" destOrd="3" presId="urn:microsoft.com/office/officeart/2005/8/layout/vList6"/>
    <dgm:cxn modelId="{087CD767-A5EA-4884-BCE6-CBDBDB2B79FA}" type="presParOf" srcId="{13B0842A-6D43-4CC2-B1DA-050B1F5138F2}" destId="{15533DD0-8CAE-49F1-846A-5ACF2478A970}" srcOrd="0" destOrd="0" presId="urn:microsoft.com/office/officeart/2005/8/layout/vList6"/>
    <dgm:cxn modelId="{250050E4-A480-4AA5-979E-9AEEC996AC8F}" type="presParOf" srcId="{15533DD0-8CAE-49F1-846A-5ACF2478A970}" destId="{CD5F047E-17F3-4D9E-BA0B-FB8F49B0BE91}" srcOrd="0" destOrd="0" presId="urn:microsoft.com/office/officeart/2005/8/layout/vList6"/>
    <dgm:cxn modelId="{97FC26C4-894D-4761-8202-212330F83BAB}" type="presParOf" srcId="{15533DD0-8CAE-49F1-846A-5ACF2478A970}" destId="{10AE046B-B5D3-4FF4-8895-0098E3F33347}" srcOrd="1" destOrd="0" presId="urn:microsoft.com/office/officeart/2005/8/layout/vList6"/>
    <dgm:cxn modelId="{5BB3C498-D978-44B1-8828-F0C31977F238}" type="presParOf" srcId="{13B0842A-6D43-4CC2-B1DA-050B1F5138F2}" destId="{08FC8B39-36E3-495C-B48F-A5CF9EE835F1}" srcOrd="1" destOrd="0" presId="urn:microsoft.com/office/officeart/2005/8/layout/vList6"/>
    <dgm:cxn modelId="{9F34CB71-BE42-4BF2-BB37-6A286C074864}" type="presParOf" srcId="{13B0842A-6D43-4CC2-B1DA-050B1F5138F2}" destId="{3BC601DE-BA69-4FEF-9366-C6EACD8A2F16}" srcOrd="2" destOrd="0" presId="urn:microsoft.com/office/officeart/2005/8/layout/vList6"/>
    <dgm:cxn modelId="{972DD767-5F18-4183-A99D-7E56FB77B531}" type="presParOf" srcId="{3BC601DE-BA69-4FEF-9366-C6EACD8A2F16}" destId="{1A1036E1-E72B-48DC-957A-9638A22D5481}" srcOrd="0" destOrd="0" presId="urn:microsoft.com/office/officeart/2005/8/layout/vList6"/>
    <dgm:cxn modelId="{0ECF4C20-90B0-45E0-B310-E460640DF7FC}" type="presParOf" srcId="{3BC601DE-BA69-4FEF-9366-C6EACD8A2F16}" destId="{862CC521-2D9C-4AE9-B484-C424DFC66111}"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D8262B8-F1AD-4C70-A248-49139F9F829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96BD70D-DF7A-4A4F-AE5B-CDA8CFFACE73}">
      <dgm:prSet phldr="0" custT="1"/>
      <dgm:spPr/>
      <dgm:t>
        <a:bodyPr/>
        <a:lstStyle/>
        <a:p>
          <a:pPr algn="l" rtl="0"/>
          <a:r>
            <a:rPr lang="en-US" sz="1800">
              <a:solidFill>
                <a:srgbClr val="404040"/>
              </a:solidFill>
              <a:latin typeface="Arial"/>
              <a:cs typeface="Arial"/>
            </a:rPr>
            <a:t>Jenny’s caring role has affected her emotional, social, and cognitive development.</a:t>
          </a:r>
          <a:endParaRPr lang="en-US" sz="1800">
            <a:latin typeface="Arial"/>
            <a:cs typeface="Arial"/>
          </a:endParaRPr>
        </a:p>
      </dgm:t>
    </dgm:pt>
    <dgm:pt modelId="{0573BAFB-0526-4483-B49D-58B57E3CAF69}" type="parTrans" cxnId="{038376F3-AA17-48DA-8447-DD0D75CA8B7C}">
      <dgm:prSet/>
      <dgm:spPr/>
    </dgm:pt>
    <dgm:pt modelId="{2784B1F9-925A-4EC4-BC54-5D254AA0DCAC}" type="sibTrans" cxnId="{038376F3-AA17-48DA-8447-DD0D75CA8B7C}">
      <dgm:prSet/>
      <dgm:spPr/>
      <dgm:t>
        <a:bodyPr/>
        <a:lstStyle/>
        <a:p>
          <a:endParaRPr lang="en-US"/>
        </a:p>
      </dgm:t>
    </dgm:pt>
    <dgm:pt modelId="{F06A34AA-74BC-4946-B1BD-A99A51D19657}">
      <dgm:prSet phldr="0" custT="1"/>
      <dgm:spPr/>
      <dgm:t>
        <a:bodyPr/>
        <a:lstStyle/>
        <a:p>
          <a:pPr algn="l" rtl="0"/>
          <a:r>
            <a:rPr lang="en-US" sz="1800">
              <a:solidFill>
                <a:srgbClr val="404040"/>
              </a:solidFill>
              <a:latin typeface="Arial"/>
              <a:cs typeface="Arial"/>
            </a:rPr>
            <a:t>Bowlby’s attachment theory can explain her anxiety, low confidence, memory issues, and isolation.</a:t>
          </a:r>
        </a:p>
      </dgm:t>
    </dgm:pt>
    <dgm:pt modelId="{4189640C-9A61-4380-88D9-ABA26C6BA475}" type="parTrans" cxnId="{498B63BC-1DE0-4EB8-9604-F6F292BBBDA6}">
      <dgm:prSet/>
      <dgm:spPr/>
    </dgm:pt>
    <dgm:pt modelId="{FEAA270C-B647-4EC4-93E2-205E36D81CBB}" type="sibTrans" cxnId="{498B63BC-1DE0-4EB8-9604-F6F292BBBDA6}">
      <dgm:prSet/>
      <dgm:spPr/>
      <dgm:t>
        <a:bodyPr/>
        <a:lstStyle/>
        <a:p>
          <a:endParaRPr lang="en-US"/>
        </a:p>
      </dgm:t>
    </dgm:pt>
    <dgm:pt modelId="{1C2F901E-18E6-4F87-B698-556F8E3215F0}">
      <dgm:prSet phldr="0" custT="1"/>
      <dgm:spPr/>
      <dgm:t>
        <a:bodyPr/>
        <a:lstStyle/>
        <a:p>
          <a:pPr algn="l" rtl="0"/>
          <a:r>
            <a:rPr lang="en-US" sz="1800">
              <a:solidFill>
                <a:srgbClr val="404040"/>
              </a:solidFill>
              <a:latin typeface="Arial"/>
              <a:cs typeface="Arial"/>
            </a:rPr>
            <a:t>Erikson’s psychosocial theory could focus on identity development at later life stages.</a:t>
          </a:r>
        </a:p>
      </dgm:t>
    </dgm:pt>
    <dgm:pt modelId="{8DA1E90F-0655-497F-AA3C-367FCEF40A41}" type="parTrans" cxnId="{DC4D61CD-1462-4107-8465-7C1E6E1715E9}">
      <dgm:prSet/>
      <dgm:spPr/>
    </dgm:pt>
    <dgm:pt modelId="{0D17A438-85CE-42E8-BF59-4270F22D5573}" type="sibTrans" cxnId="{DC4D61CD-1462-4107-8465-7C1E6E1715E9}">
      <dgm:prSet/>
      <dgm:spPr/>
      <dgm:t>
        <a:bodyPr/>
        <a:lstStyle/>
        <a:p>
          <a:endParaRPr lang="en-US"/>
        </a:p>
      </dgm:t>
    </dgm:pt>
    <dgm:pt modelId="{273F08E7-8F65-4CFB-ABAE-DAA7D08C10DB}">
      <dgm:prSet phldr="0" custT="1"/>
      <dgm:spPr/>
      <dgm:t>
        <a:bodyPr/>
        <a:lstStyle/>
        <a:p>
          <a:pPr algn="l" rtl="0"/>
          <a:r>
            <a:rPr lang="en-US" sz="1800">
              <a:solidFill>
                <a:srgbClr val="404040"/>
              </a:solidFill>
              <a:latin typeface="Arial"/>
              <a:cs typeface="Arial"/>
            </a:rPr>
            <a:t>Both theories aspects can help health care professionals in providing effective care for Jenny. </a:t>
          </a:r>
        </a:p>
      </dgm:t>
    </dgm:pt>
    <dgm:pt modelId="{E31A7026-CD30-450F-B4CC-6E39E944C0EA}" type="parTrans" cxnId="{397F04FB-2C19-44EC-94E8-B421D0156CC1}">
      <dgm:prSet/>
      <dgm:spPr/>
    </dgm:pt>
    <dgm:pt modelId="{B427EA72-5067-4032-B257-992BD15B808D}" type="sibTrans" cxnId="{397F04FB-2C19-44EC-94E8-B421D0156CC1}">
      <dgm:prSet/>
      <dgm:spPr/>
      <dgm:t>
        <a:bodyPr/>
        <a:lstStyle/>
        <a:p>
          <a:endParaRPr lang="en-US"/>
        </a:p>
      </dgm:t>
    </dgm:pt>
    <dgm:pt modelId="{DDAEB47C-AA6A-4E0A-B250-C9FB63056735}">
      <dgm:prSet phldr="0" custT="1"/>
      <dgm:spPr/>
      <dgm:t>
        <a:bodyPr/>
        <a:lstStyle/>
        <a:p>
          <a:pPr algn="l" rtl="0"/>
          <a:r>
            <a:rPr lang="en-US" sz="1800" baseline="0">
              <a:solidFill>
                <a:srgbClr val="404040"/>
              </a:solidFill>
              <a:latin typeface="Arial"/>
              <a:cs typeface="Arial"/>
            </a:rPr>
            <a:t>Jenny needs consistent support, reduced caring pressure, and chances to rebuild stability and confidence with the help of health and social care community.</a:t>
          </a:r>
          <a:endParaRPr lang="en-US" sz="1800" baseline="0">
            <a:latin typeface="Arial"/>
            <a:cs typeface="Arial"/>
          </a:endParaRPr>
        </a:p>
      </dgm:t>
    </dgm:pt>
    <dgm:pt modelId="{2C100E2F-4DB2-478A-B8B6-3A1789666144}" type="parTrans" cxnId="{945D5B3C-CFA6-4A1A-B976-F4010B84E005}">
      <dgm:prSet/>
      <dgm:spPr/>
    </dgm:pt>
    <dgm:pt modelId="{EAEF94A8-9AF7-4B29-A82B-F488C90A2201}" type="sibTrans" cxnId="{945D5B3C-CFA6-4A1A-B976-F4010B84E005}">
      <dgm:prSet/>
      <dgm:spPr/>
      <dgm:t>
        <a:bodyPr/>
        <a:lstStyle/>
        <a:p>
          <a:endParaRPr lang="en-US"/>
        </a:p>
      </dgm:t>
    </dgm:pt>
    <dgm:pt modelId="{65950510-D566-4CB6-8F26-7FFFE8B016B7}" type="pres">
      <dgm:prSet presAssocID="{CD8262B8-F1AD-4C70-A248-49139F9F829C}" presName="vert0" presStyleCnt="0">
        <dgm:presLayoutVars>
          <dgm:dir/>
          <dgm:animOne val="branch"/>
          <dgm:animLvl val="lvl"/>
        </dgm:presLayoutVars>
      </dgm:prSet>
      <dgm:spPr/>
    </dgm:pt>
    <dgm:pt modelId="{669B6B2E-254F-40DF-9688-C12ACCCC43CA}" type="pres">
      <dgm:prSet presAssocID="{B96BD70D-DF7A-4A4F-AE5B-CDA8CFFACE73}" presName="thickLine" presStyleLbl="alignNode1" presStyleIdx="0" presStyleCnt="5"/>
      <dgm:spPr/>
    </dgm:pt>
    <dgm:pt modelId="{0DD117DE-D334-451D-B77B-7730D6AEE665}" type="pres">
      <dgm:prSet presAssocID="{B96BD70D-DF7A-4A4F-AE5B-CDA8CFFACE73}" presName="horz1" presStyleCnt="0"/>
      <dgm:spPr/>
    </dgm:pt>
    <dgm:pt modelId="{D7E5C4F9-29D6-4082-9A33-15A795718A41}" type="pres">
      <dgm:prSet presAssocID="{B96BD70D-DF7A-4A4F-AE5B-CDA8CFFACE73}" presName="tx1" presStyleLbl="revTx" presStyleIdx="0" presStyleCnt="5"/>
      <dgm:spPr/>
    </dgm:pt>
    <dgm:pt modelId="{2E2B4126-4AF0-4E3A-887A-FEE3C199F899}" type="pres">
      <dgm:prSet presAssocID="{B96BD70D-DF7A-4A4F-AE5B-CDA8CFFACE73}" presName="vert1" presStyleCnt="0"/>
      <dgm:spPr/>
    </dgm:pt>
    <dgm:pt modelId="{6D875ED1-4353-42F2-9C1E-9D9EAEF31050}" type="pres">
      <dgm:prSet presAssocID="{F06A34AA-74BC-4946-B1BD-A99A51D19657}" presName="thickLine" presStyleLbl="alignNode1" presStyleIdx="1" presStyleCnt="5"/>
      <dgm:spPr/>
    </dgm:pt>
    <dgm:pt modelId="{1FD99767-F93E-49FF-9B6E-C03A67E2C624}" type="pres">
      <dgm:prSet presAssocID="{F06A34AA-74BC-4946-B1BD-A99A51D19657}" presName="horz1" presStyleCnt="0"/>
      <dgm:spPr/>
    </dgm:pt>
    <dgm:pt modelId="{20DE99CE-D5B2-40B2-98A9-AE2C5C2DC4DC}" type="pres">
      <dgm:prSet presAssocID="{F06A34AA-74BC-4946-B1BD-A99A51D19657}" presName="tx1" presStyleLbl="revTx" presStyleIdx="1" presStyleCnt="5"/>
      <dgm:spPr/>
    </dgm:pt>
    <dgm:pt modelId="{8F9B1D65-C177-4CAA-A6CE-36FCD31132CF}" type="pres">
      <dgm:prSet presAssocID="{F06A34AA-74BC-4946-B1BD-A99A51D19657}" presName="vert1" presStyleCnt="0"/>
      <dgm:spPr/>
    </dgm:pt>
    <dgm:pt modelId="{E2E3475E-5C9A-4762-80BD-E56C33D22585}" type="pres">
      <dgm:prSet presAssocID="{1C2F901E-18E6-4F87-B698-556F8E3215F0}" presName="thickLine" presStyleLbl="alignNode1" presStyleIdx="2" presStyleCnt="5"/>
      <dgm:spPr/>
    </dgm:pt>
    <dgm:pt modelId="{2B5D83A0-3139-4158-BC0A-0981DEB82657}" type="pres">
      <dgm:prSet presAssocID="{1C2F901E-18E6-4F87-B698-556F8E3215F0}" presName="horz1" presStyleCnt="0"/>
      <dgm:spPr/>
    </dgm:pt>
    <dgm:pt modelId="{2FA87416-D9F5-46BF-8C38-7854BC93EDCE}" type="pres">
      <dgm:prSet presAssocID="{1C2F901E-18E6-4F87-B698-556F8E3215F0}" presName="tx1" presStyleLbl="revTx" presStyleIdx="2" presStyleCnt="5"/>
      <dgm:spPr/>
    </dgm:pt>
    <dgm:pt modelId="{3CE455F2-5861-40BA-B585-CC3114B0FF2B}" type="pres">
      <dgm:prSet presAssocID="{1C2F901E-18E6-4F87-B698-556F8E3215F0}" presName="vert1" presStyleCnt="0"/>
      <dgm:spPr/>
    </dgm:pt>
    <dgm:pt modelId="{8AB0C052-90D1-4D38-B92D-285A3B4BD801}" type="pres">
      <dgm:prSet presAssocID="{273F08E7-8F65-4CFB-ABAE-DAA7D08C10DB}" presName="thickLine" presStyleLbl="alignNode1" presStyleIdx="3" presStyleCnt="5"/>
      <dgm:spPr/>
    </dgm:pt>
    <dgm:pt modelId="{6A1DD2D5-D185-471F-B092-10B98F08F21F}" type="pres">
      <dgm:prSet presAssocID="{273F08E7-8F65-4CFB-ABAE-DAA7D08C10DB}" presName="horz1" presStyleCnt="0"/>
      <dgm:spPr/>
    </dgm:pt>
    <dgm:pt modelId="{47CA3D94-093C-4115-A658-6FA011EF19CD}" type="pres">
      <dgm:prSet presAssocID="{273F08E7-8F65-4CFB-ABAE-DAA7D08C10DB}" presName="tx1" presStyleLbl="revTx" presStyleIdx="3" presStyleCnt="5"/>
      <dgm:spPr/>
    </dgm:pt>
    <dgm:pt modelId="{96199875-F92E-4038-B13E-A78FB75357B7}" type="pres">
      <dgm:prSet presAssocID="{273F08E7-8F65-4CFB-ABAE-DAA7D08C10DB}" presName="vert1" presStyleCnt="0"/>
      <dgm:spPr/>
    </dgm:pt>
    <dgm:pt modelId="{837E1C49-2829-4E7F-8B80-6B247740D2B0}" type="pres">
      <dgm:prSet presAssocID="{DDAEB47C-AA6A-4E0A-B250-C9FB63056735}" presName="thickLine" presStyleLbl="alignNode1" presStyleIdx="4" presStyleCnt="5"/>
      <dgm:spPr/>
    </dgm:pt>
    <dgm:pt modelId="{E572A732-378C-4686-B510-769BC8BEA877}" type="pres">
      <dgm:prSet presAssocID="{DDAEB47C-AA6A-4E0A-B250-C9FB63056735}" presName="horz1" presStyleCnt="0"/>
      <dgm:spPr/>
    </dgm:pt>
    <dgm:pt modelId="{1726DA5B-6A25-4CBA-B5EA-210D9BC5CD26}" type="pres">
      <dgm:prSet presAssocID="{DDAEB47C-AA6A-4E0A-B250-C9FB63056735}" presName="tx1" presStyleLbl="revTx" presStyleIdx="4" presStyleCnt="5"/>
      <dgm:spPr/>
    </dgm:pt>
    <dgm:pt modelId="{1530AC0E-955A-4C63-A27C-25477CB6DF6D}" type="pres">
      <dgm:prSet presAssocID="{DDAEB47C-AA6A-4E0A-B250-C9FB63056735}" presName="vert1" presStyleCnt="0"/>
      <dgm:spPr/>
    </dgm:pt>
  </dgm:ptLst>
  <dgm:cxnLst>
    <dgm:cxn modelId="{74EF3210-7680-4FDD-85FB-BA0C26F78E16}" type="presOf" srcId="{1C2F901E-18E6-4F87-B698-556F8E3215F0}" destId="{2FA87416-D9F5-46BF-8C38-7854BC93EDCE}" srcOrd="0" destOrd="0" presId="urn:microsoft.com/office/officeart/2008/layout/LinedList"/>
    <dgm:cxn modelId="{945D5B3C-CFA6-4A1A-B976-F4010B84E005}" srcId="{CD8262B8-F1AD-4C70-A248-49139F9F829C}" destId="{DDAEB47C-AA6A-4E0A-B250-C9FB63056735}" srcOrd="4" destOrd="0" parTransId="{2C100E2F-4DB2-478A-B8B6-3A1789666144}" sibTransId="{EAEF94A8-9AF7-4B29-A82B-F488C90A2201}"/>
    <dgm:cxn modelId="{8205063F-DB9F-4BB1-83FB-69A616EA45C2}" type="presOf" srcId="{CD8262B8-F1AD-4C70-A248-49139F9F829C}" destId="{65950510-D566-4CB6-8F26-7FFFE8B016B7}" srcOrd="0" destOrd="0" presId="urn:microsoft.com/office/officeart/2008/layout/LinedList"/>
    <dgm:cxn modelId="{160E5165-1C96-4735-8B64-4CCC30FE3D5F}" type="presOf" srcId="{273F08E7-8F65-4CFB-ABAE-DAA7D08C10DB}" destId="{47CA3D94-093C-4115-A658-6FA011EF19CD}" srcOrd="0" destOrd="0" presId="urn:microsoft.com/office/officeart/2008/layout/LinedList"/>
    <dgm:cxn modelId="{DC7FC776-3894-464F-9A58-58D77731B658}" type="presOf" srcId="{DDAEB47C-AA6A-4E0A-B250-C9FB63056735}" destId="{1726DA5B-6A25-4CBA-B5EA-210D9BC5CD26}" srcOrd="0" destOrd="0" presId="urn:microsoft.com/office/officeart/2008/layout/LinedList"/>
    <dgm:cxn modelId="{B8DDECB6-71A2-4B12-8831-EB36B4A5F276}" type="presOf" srcId="{B96BD70D-DF7A-4A4F-AE5B-CDA8CFFACE73}" destId="{D7E5C4F9-29D6-4082-9A33-15A795718A41}" srcOrd="0" destOrd="0" presId="urn:microsoft.com/office/officeart/2008/layout/LinedList"/>
    <dgm:cxn modelId="{498B63BC-1DE0-4EB8-9604-F6F292BBBDA6}" srcId="{CD8262B8-F1AD-4C70-A248-49139F9F829C}" destId="{F06A34AA-74BC-4946-B1BD-A99A51D19657}" srcOrd="1" destOrd="0" parTransId="{4189640C-9A61-4380-88D9-ABA26C6BA475}" sibTransId="{FEAA270C-B647-4EC4-93E2-205E36D81CBB}"/>
    <dgm:cxn modelId="{DC4D61CD-1462-4107-8465-7C1E6E1715E9}" srcId="{CD8262B8-F1AD-4C70-A248-49139F9F829C}" destId="{1C2F901E-18E6-4F87-B698-556F8E3215F0}" srcOrd="2" destOrd="0" parTransId="{8DA1E90F-0655-497F-AA3C-367FCEF40A41}" sibTransId="{0D17A438-85CE-42E8-BF59-4270F22D5573}"/>
    <dgm:cxn modelId="{038376F3-AA17-48DA-8447-DD0D75CA8B7C}" srcId="{CD8262B8-F1AD-4C70-A248-49139F9F829C}" destId="{B96BD70D-DF7A-4A4F-AE5B-CDA8CFFACE73}" srcOrd="0" destOrd="0" parTransId="{0573BAFB-0526-4483-B49D-58B57E3CAF69}" sibTransId="{2784B1F9-925A-4EC4-BC54-5D254AA0DCAC}"/>
    <dgm:cxn modelId="{2C17EEF6-4ABF-4B28-81C4-B7B8980DD4B5}" type="presOf" srcId="{F06A34AA-74BC-4946-B1BD-A99A51D19657}" destId="{20DE99CE-D5B2-40B2-98A9-AE2C5C2DC4DC}" srcOrd="0" destOrd="0" presId="urn:microsoft.com/office/officeart/2008/layout/LinedList"/>
    <dgm:cxn modelId="{397F04FB-2C19-44EC-94E8-B421D0156CC1}" srcId="{CD8262B8-F1AD-4C70-A248-49139F9F829C}" destId="{273F08E7-8F65-4CFB-ABAE-DAA7D08C10DB}" srcOrd="3" destOrd="0" parTransId="{E31A7026-CD30-450F-B4CC-6E39E944C0EA}" sibTransId="{B427EA72-5067-4032-B257-992BD15B808D}"/>
    <dgm:cxn modelId="{9F625167-DCEE-4E59-A26F-100818C2FD09}" type="presParOf" srcId="{65950510-D566-4CB6-8F26-7FFFE8B016B7}" destId="{669B6B2E-254F-40DF-9688-C12ACCCC43CA}" srcOrd="0" destOrd="0" presId="urn:microsoft.com/office/officeart/2008/layout/LinedList"/>
    <dgm:cxn modelId="{861562CE-3CC5-4D13-A386-911ED3DF547B}" type="presParOf" srcId="{65950510-D566-4CB6-8F26-7FFFE8B016B7}" destId="{0DD117DE-D334-451D-B77B-7730D6AEE665}" srcOrd="1" destOrd="0" presId="urn:microsoft.com/office/officeart/2008/layout/LinedList"/>
    <dgm:cxn modelId="{2A57A7B3-BE73-4F4C-ADDC-33E7D1E4EAD1}" type="presParOf" srcId="{0DD117DE-D334-451D-B77B-7730D6AEE665}" destId="{D7E5C4F9-29D6-4082-9A33-15A795718A41}" srcOrd="0" destOrd="0" presId="urn:microsoft.com/office/officeart/2008/layout/LinedList"/>
    <dgm:cxn modelId="{BE8E4F30-ED4A-4D3A-9B82-F5B03E58EFB0}" type="presParOf" srcId="{0DD117DE-D334-451D-B77B-7730D6AEE665}" destId="{2E2B4126-4AF0-4E3A-887A-FEE3C199F899}" srcOrd="1" destOrd="0" presId="urn:microsoft.com/office/officeart/2008/layout/LinedList"/>
    <dgm:cxn modelId="{E67917F3-F590-44E1-A82C-AE35D75589D3}" type="presParOf" srcId="{65950510-D566-4CB6-8F26-7FFFE8B016B7}" destId="{6D875ED1-4353-42F2-9C1E-9D9EAEF31050}" srcOrd="2" destOrd="0" presId="urn:microsoft.com/office/officeart/2008/layout/LinedList"/>
    <dgm:cxn modelId="{075B369B-5422-4A89-AB6D-436A228319CC}" type="presParOf" srcId="{65950510-D566-4CB6-8F26-7FFFE8B016B7}" destId="{1FD99767-F93E-49FF-9B6E-C03A67E2C624}" srcOrd="3" destOrd="0" presId="urn:microsoft.com/office/officeart/2008/layout/LinedList"/>
    <dgm:cxn modelId="{7DFD11FF-92F3-4BA1-93A8-962249FEB2A5}" type="presParOf" srcId="{1FD99767-F93E-49FF-9B6E-C03A67E2C624}" destId="{20DE99CE-D5B2-40B2-98A9-AE2C5C2DC4DC}" srcOrd="0" destOrd="0" presId="urn:microsoft.com/office/officeart/2008/layout/LinedList"/>
    <dgm:cxn modelId="{609B80FC-63D6-4486-84C1-79B36B2082FF}" type="presParOf" srcId="{1FD99767-F93E-49FF-9B6E-C03A67E2C624}" destId="{8F9B1D65-C177-4CAA-A6CE-36FCD31132CF}" srcOrd="1" destOrd="0" presId="urn:microsoft.com/office/officeart/2008/layout/LinedList"/>
    <dgm:cxn modelId="{543E5205-9D6F-4986-AE20-133CBF382D5F}" type="presParOf" srcId="{65950510-D566-4CB6-8F26-7FFFE8B016B7}" destId="{E2E3475E-5C9A-4762-80BD-E56C33D22585}" srcOrd="4" destOrd="0" presId="urn:microsoft.com/office/officeart/2008/layout/LinedList"/>
    <dgm:cxn modelId="{7B7A55AB-5668-4A19-B8C1-2DCDCB319235}" type="presParOf" srcId="{65950510-D566-4CB6-8F26-7FFFE8B016B7}" destId="{2B5D83A0-3139-4158-BC0A-0981DEB82657}" srcOrd="5" destOrd="0" presId="urn:microsoft.com/office/officeart/2008/layout/LinedList"/>
    <dgm:cxn modelId="{100DF139-49A1-4286-A6B9-244DA7A32C79}" type="presParOf" srcId="{2B5D83A0-3139-4158-BC0A-0981DEB82657}" destId="{2FA87416-D9F5-46BF-8C38-7854BC93EDCE}" srcOrd="0" destOrd="0" presId="urn:microsoft.com/office/officeart/2008/layout/LinedList"/>
    <dgm:cxn modelId="{96A4AD46-8967-43F1-8018-EF78E4531C7F}" type="presParOf" srcId="{2B5D83A0-3139-4158-BC0A-0981DEB82657}" destId="{3CE455F2-5861-40BA-B585-CC3114B0FF2B}" srcOrd="1" destOrd="0" presId="urn:microsoft.com/office/officeart/2008/layout/LinedList"/>
    <dgm:cxn modelId="{404ED652-CF20-41F1-B758-2AD6AA470C89}" type="presParOf" srcId="{65950510-D566-4CB6-8F26-7FFFE8B016B7}" destId="{8AB0C052-90D1-4D38-B92D-285A3B4BD801}" srcOrd="6" destOrd="0" presId="urn:microsoft.com/office/officeart/2008/layout/LinedList"/>
    <dgm:cxn modelId="{0250A9BB-2D2B-4579-A090-F444C7A9B61A}" type="presParOf" srcId="{65950510-D566-4CB6-8F26-7FFFE8B016B7}" destId="{6A1DD2D5-D185-471F-B092-10B98F08F21F}" srcOrd="7" destOrd="0" presId="urn:microsoft.com/office/officeart/2008/layout/LinedList"/>
    <dgm:cxn modelId="{2B6CC2F5-0E1F-4FB2-986D-406EF163D9E5}" type="presParOf" srcId="{6A1DD2D5-D185-471F-B092-10B98F08F21F}" destId="{47CA3D94-093C-4115-A658-6FA011EF19CD}" srcOrd="0" destOrd="0" presId="urn:microsoft.com/office/officeart/2008/layout/LinedList"/>
    <dgm:cxn modelId="{E4E490B0-D06C-435F-A1B0-C85595EACC89}" type="presParOf" srcId="{6A1DD2D5-D185-471F-B092-10B98F08F21F}" destId="{96199875-F92E-4038-B13E-A78FB75357B7}" srcOrd="1" destOrd="0" presId="urn:microsoft.com/office/officeart/2008/layout/LinedList"/>
    <dgm:cxn modelId="{40B317C9-F266-4DAF-A090-84AC983C6A13}" type="presParOf" srcId="{65950510-D566-4CB6-8F26-7FFFE8B016B7}" destId="{837E1C49-2829-4E7F-8B80-6B247740D2B0}" srcOrd="8" destOrd="0" presId="urn:microsoft.com/office/officeart/2008/layout/LinedList"/>
    <dgm:cxn modelId="{25A30D4A-EA41-4770-9560-1B512E9E6743}" type="presParOf" srcId="{65950510-D566-4CB6-8F26-7FFFE8B016B7}" destId="{E572A732-378C-4686-B510-769BC8BEA877}" srcOrd="9" destOrd="0" presId="urn:microsoft.com/office/officeart/2008/layout/LinedList"/>
    <dgm:cxn modelId="{CF903651-BFBA-47A9-9D05-74A028304454}" type="presParOf" srcId="{E572A732-378C-4686-B510-769BC8BEA877}" destId="{1726DA5B-6A25-4CBA-B5EA-210D9BC5CD26}" srcOrd="0" destOrd="0" presId="urn:microsoft.com/office/officeart/2008/layout/LinedList"/>
    <dgm:cxn modelId="{879F249F-8159-4B87-822E-AA0D7B2ABE43}" type="presParOf" srcId="{E572A732-378C-4686-B510-769BC8BEA877}" destId="{1530AC0E-955A-4C63-A27C-25477CB6DF6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FC0986-2F21-48CD-BA41-AC8068055F09}">
      <dsp:nvSpPr>
        <dsp:cNvPr id="0" name=""/>
        <dsp:cNvSpPr/>
      </dsp:nvSpPr>
      <dsp:spPr>
        <a:xfrm>
          <a:off x="0" y="0"/>
          <a:ext cx="7694506" cy="9005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b="1" kern="1200" dirty="0">
              <a:latin typeface="Arial"/>
              <a:cs typeface="Arial"/>
            </a:rPr>
            <a:t>Bowlby (1969) </a:t>
          </a:r>
          <a:r>
            <a:rPr lang="en-US" sz="1600" b="1" kern="1200">
              <a:latin typeface="Arial"/>
              <a:cs typeface="Arial"/>
            </a:rPr>
            <a:t>states</a:t>
          </a:r>
          <a:r>
            <a:rPr lang="en-US" sz="1600" b="1" kern="1200" dirty="0">
              <a:latin typeface="Arial"/>
              <a:cs typeface="Arial"/>
            </a:rPr>
            <a:t> that the key attachment period is 0-5 years.</a:t>
          </a:r>
        </a:p>
      </dsp:txBody>
      <dsp:txXfrm>
        <a:off x="26377" y="26377"/>
        <a:ext cx="6646626" cy="847812"/>
      </dsp:txXfrm>
    </dsp:sp>
    <dsp:sp modelId="{678E2D3F-7076-48EF-90E8-AD90C85ADB40}">
      <dsp:nvSpPr>
        <dsp:cNvPr id="0" name=""/>
        <dsp:cNvSpPr/>
      </dsp:nvSpPr>
      <dsp:spPr>
        <a:xfrm>
          <a:off x="644414" y="1064305"/>
          <a:ext cx="7694506" cy="900566"/>
        </a:xfrm>
        <a:prstGeom prst="roundRect">
          <a:avLst>
            <a:gd name="adj" fmla="val 10000"/>
          </a:avLst>
        </a:prstGeom>
        <a:solidFill>
          <a:schemeClr val="accent2">
            <a:hueOff val="-988095"/>
            <a:satOff val="4733"/>
            <a:lumOff val="43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latin typeface="Arial"/>
              <a:cs typeface="Arial"/>
            </a:rPr>
            <a:t>When Jenny’s father was alive, she may have formed a secure early attachment.</a:t>
          </a:r>
        </a:p>
      </dsp:txBody>
      <dsp:txXfrm>
        <a:off x="670791" y="1090682"/>
        <a:ext cx="6411969" cy="847812"/>
      </dsp:txXfrm>
    </dsp:sp>
    <dsp:sp modelId="{E3186233-15FD-414C-95C3-04430469A2B4}">
      <dsp:nvSpPr>
        <dsp:cNvPr id="0" name=""/>
        <dsp:cNvSpPr/>
      </dsp:nvSpPr>
      <dsp:spPr>
        <a:xfrm>
          <a:off x="1279211" y="2128610"/>
          <a:ext cx="7694506" cy="900566"/>
        </a:xfrm>
        <a:prstGeom prst="roundRect">
          <a:avLst>
            <a:gd name="adj" fmla="val 10000"/>
          </a:avLst>
        </a:prstGeom>
        <a:solidFill>
          <a:schemeClr val="accent2">
            <a:hueOff val="-1976191"/>
            <a:satOff val="9467"/>
            <a:lumOff val="87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latin typeface="Arial"/>
              <a:cs typeface="Arial"/>
            </a:rPr>
            <a:t>A secure base in early childhood would support confidence and emotional safety.</a:t>
          </a:r>
        </a:p>
      </dsp:txBody>
      <dsp:txXfrm>
        <a:off x="1305588" y="2154987"/>
        <a:ext cx="6421587" cy="847812"/>
      </dsp:txXfrm>
    </dsp:sp>
    <dsp:sp modelId="{593C5909-CF23-4B6F-8B06-67EB7F585998}">
      <dsp:nvSpPr>
        <dsp:cNvPr id="0" name=""/>
        <dsp:cNvSpPr/>
      </dsp:nvSpPr>
      <dsp:spPr>
        <a:xfrm>
          <a:off x="1923626" y="3192915"/>
          <a:ext cx="7694506" cy="900566"/>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a:cs typeface="Arial"/>
            </a:rPr>
            <a:t>This early stability likely helped Jenny’s healthy development before age 5.</a:t>
          </a:r>
        </a:p>
      </dsp:txBody>
      <dsp:txXfrm>
        <a:off x="1950003" y="3219292"/>
        <a:ext cx="6411969" cy="847812"/>
      </dsp:txXfrm>
    </dsp:sp>
    <dsp:sp modelId="{52D7A2D3-19E3-47C5-B0D3-1C7468A5EFF4}">
      <dsp:nvSpPr>
        <dsp:cNvPr id="0" name=""/>
        <dsp:cNvSpPr/>
      </dsp:nvSpPr>
      <dsp:spPr>
        <a:xfrm>
          <a:off x="7109138" y="689751"/>
          <a:ext cx="585367" cy="58536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240846" y="689751"/>
        <a:ext cx="321951" cy="440489"/>
      </dsp:txXfrm>
    </dsp:sp>
    <dsp:sp modelId="{24621CA5-56A7-4D05-86C2-7E7D7BAA30A2}">
      <dsp:nvSpPr>
        <dsp:cNvPr id="0" name=""/>
        <dsp:cNvSpPr/>
      </dsp:nvSpPr>
      <dsp:spPr>
        <a:xfrm>
          <a:off x="7753553" y="1754057"/>
          <a:ext cx="585367" cy="585367"/>
        </a:xfrm>
        <a:prstGeom prst="downArrow">
          <a:avLst>
            <a:gd name="adj1" fmla="val 55000"/>
            <a:gd name="adj2" fmla="val 45000"/>
          </a:avLst>
        </a:prstGeom>
        <a:solidFill>
          <a:schemeClr val="accent2">
            <a:tint val="40000"/>
            <a:alpha val="90000"/>
            <a:hueOff val="-2045920"/>
            <a:satOff val="22554"/>
            <a:lumOff val="2148"/>
            <a:alphaOff val="0"/>
          </a:schemeClr>
        </a:solidFill>
        <a:ln w="19050" cap="rnd" cmpd="sng" algn="ctr">
          <a:solidFill>
            <a:schemeClr val="accent2">
              <a:tint val="40000"/>
              <a:alpha val="90000"/>
              <a:hueOff val="-2045920"/>
              <a:satOff val="22554"/>
              <a:lumOff val="214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885261" y="1754057"/>
        <a:ext cx="321951" cy="440489"/>
      </dsp:txXfrm>
    </dsp:sp>
    <dsp:sp modelId="{34F2AB97-CD36-4C24-BBA8-1B6EDC961979}">
      <dsp:nvSpPr>
        <dsp:cNvPr id="0" name=""/>
        <dsp:cNvSpPr/>
      </dsp:nvSpPr>
      <dsp:spPr>
        <a:xfrm>
          <a:off x="8388350" y="2818362"/>
          <a:ext cx="585367" cy="585367"/>
        </a:xfrm>
        <a:prstGeom prst="downArrow">
          <a:avLst>
            <a:gd name="adj1" fmla="val 55000"/>
            <a:gd name="adj2" fmla="val 45000"/>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520058" y="2818362"/>
        <a:ext cx="321951" cy="4404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AE046B-B5D3-4FF4-8895-0098E3F33347}">
      <dsp:nvSpPr>
        <dsp:cNvPr id="0" name=""/>
        <dsp:cNvSpPr/>
      </dsp:nvSpPr>
      <dsp:spPr>
        <a:xfrm>
          <a:off x="3726610" y="425"/>
          <a:ext cx="5589915" cy="1659153"/>
        </a:xfrm>
        <a:prstGeom prst="rightArrow">
          <a:avLst>
            <a:gd name="adj1" fmla="val 75000"/>
            <a:gd name="adj2" fmla="val 5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rtl="0">
            <a:lnSpc>
              <a:spcPct val="90000"/>
            </a:lnSpc>
            <a:spcBef>
              <a:spcPct val="0"/>
            </a:spcBef>
            <a:spcAft>
              <a:spcPct val="15000"/>
            </a:spcAft>
            <a:buChar char="•"/>
          </a:pPr>
          <a:r>
            <a:rPr lang="en-US" sz="1600" b="1" kern="1200">
              <a:latin typeface="Arial"/>
              <a:cs typeface="Arial"/>
            </a:rPr>
            <a:t>Focus: </a:t>
          </a:r>
          <a:r>
            <a:rPr lang="en-US" sz="1600" b="0" kern="1200">
              <a:latin typeface="Arial"/>
              <a:cs typeface="Arial"/>
            </a:rPr>
            <a:t>Early childhood bonding</a:t>
          </a:r>
        </a:p>
        <a:p>
          <a:pPr marL="171450" lvl="1" indent="-171450" algn="l" defTabSz="711200" rtl="0">
            <a:lnSpc>
              <a:spcPct val="90000"/>
            </a:lnSpc>
            <a:spcBef>
              <a:spcPct val="0"/>
            </a:spcBef>
            <a:spcAft>
              <a:spcPct val="15000"/>
            </a:spcAft>
            <a:buChar char="•"/>
          </a:pPr>
          <a:r>
            <a:rPr lang="en-US" sz="1600" b="0" kern="1200">
              <a:latin typeface="Arial"/>
              <a:cs typeface="Arial"/>
            </a:rPr>
            <a:t>Explains emotional security</a:t>
          </a:r>
        </a:p>
        <a:p>
          <a:pPr marL="171450" lvl="1" indent="-171450" algn="l" defTabSz="711200" rtl="0">
            <a:lnSpc>
              <a:spcPct val="90000"/>
            </a:lnSpc>
            <a:spcBef>
              <a:spcPct val="0"/>
            </a:spcBef>
            <a:spcAft>
              <a:spcPct val="15000"/>
            </a:spcAft>
            <a:buChar char="•"/>
          </a:pPr>
          <a:r>
            <a:rPr lang="en-US" sz="1600" b="0" kern="1200">
              <a:latin typeface="Arial"/>
              <a:cs typeface="Arial"/>
            </a:rPr>
            <a:t>Highlights impact of father's death</a:t>
          </a:r>
          <a:endParaRPr lang="en-US" sz="1600" b="0" kern="1200">
            <a:latin typeface="Trebuchet MS"/>
            <a:cs typeface="Arial"/>
          </a:endParaRPr>
        </a:p>
        <a:p>
          <a:pPr marL="171450" lvl="1" indent="-171450" algn="l" defTabSz="711200" rtl="0">
            <a:lnSpc>
              <a:spcPct val="90000"/>
            </a:lnSpc>
            <a:spcBef>
              <a:spcPct val="0"/>
            </a:spcBef>
            <a:spcAft>
              <a:spcPct val="15000"/>
            </a:spcAft>
            <a:buChar char="•"/>
          </a:pPr>
          <a:r>
            <a:rPr lang="en-US" sz="1600" b="0" kern="1200">
              <a:latin typeface="Arial"/>
              <a:cs typeface="Arial"/>
            </a:rPr>
            <a:t>Focus on caregiver loss</a:t>
          </a:r>
          <a:endParaRPr lang="en-US" sz="1600" b="0" kern="1200">
            <a:latin typeface="Trebuchet MS"/>
            <a:cs typeface="Arial"/>
          </a:endParaRPr>
        </a:p>
        <a:p>
          <a:pPr marL="171450" lvl="1" indent="-171450" algn="l" defTabSz="711200" rtl="0">
            <a:lnSpc>
              <a:spcPct val="90000"/>
            </a:lnSpc>
            <a:spcBef>
              <a:spcPct val="0"/>
            </a:spcBef>
            <a:spcAft>
              <a:spcPct val="15000"/>
            </a:spcAft>
            <a:buChar char="•"/>
          </a:pPr>
          <a:r>
            <a:rPr lang="en-US" sz="1600" b="0" kern="1200">
              <a:latin typeface="Arial"/>
              <a:ea typeface="Calibri"/>
              <a:cs typeface="Arial"/>
            </a:rPr>
            <a:t>Critical Period 0-5 years</a:t>
          </a:r>
        </a:p>
      </dsp:txBody>
      <dsp:txXfrm>
        <a:off x="3726610" y="207819"/>
        <a:ext cx="4967733" cy="1244365"/>
      </dsp:txXfrm>
    </dsp:sp>
    <dsp:sp modelId="{CD5F047E-17F3-4D9E-BA0B-FB8F49B0BE91}">
      <dsp:nvSpPr>
        <dsp:cNvPr id="0" name=""/>
        <dsp:cNvSpPr/>
      </dsp:nvSpPr>
      <dsp:spPr>
        <a:xfrm>
          <a:off x="0" y="425"/>
          <a:ext cx="3726610" cy="165915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ctr" defTabSz="977900">
            <a:lnSpc>
              <a:spcPct val="90000"/>
            </a:lnSpc>
            <a:spcBef>
              <a:spcPct val="0"/>
            </a:spcBef>
            <a:spcAft>
              <a:spcPct val="35000"/>
            </a:spcAft>
            <a:buNone/>
          </a:pPr>
          <a:r>
            <a:rPr lang="en-US" sz="2200" b="1" kern="1200">
              <a:latin typeface="Arial"/>
              <a:cs typeface="Arial"/>
            </a:rPr>
            <a:t>Bowlby</a:t>
          </a:r>
          <a:endParaRPr lang="en-US" sz="2200" kern="1200">
            <a:latin typeface="Trebuchet MS"/>
            <a:cs typeface="Arial"/>
          </a:endParaRPr>
        </a:p>
      </dsp:txBody>
      <dsp:txXfrm>
        <a:off x="80993" y="81418"/>
        <a:ext cx="3564624" cy="1497167"/>
      </dsp:txXfrm>
    </dsp:sp>
    <dsp:sp modelId="{862CC521-2D9C-4AE9-B484-C424DFC66111}">
      <dsp:nvSpPr>
        <dsp:cNvPr id="0" name=""/>
        <dsp:cNvSpPr/>
      </dsp:nvSpPr>
      <dsp:spPr>
        <a:xfrm>
          <a:off x="3726610" y="1825494"/>
          <a:ext cx="5589915" cy="1659153"/>
        </a:xfrm>
        <a:prstGeom prst="rightArrow">
          <a:avLst>
            <a:gd name="adj1" fmla="val 75000"/>
            <a:gd name="adj2" fmla="val 5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rtl="0">
            <a:lnSpc>
              <a:spcPct val="90000"/>
            </a:lnSpc>
            <a:spcBef>
              <a:spcPct val="0"/>
            </a:spcBef>
            <a:spcAft>
              <a:spcPct val="15000"/>
            </a:spcAft>
            <a:buChar char="•"/>
          </a:pPr>
          <a:r>
            <a:rPr lang="en-US" sz="1600" b="1" kern="1200">
              <a:latin typeface="Arial"/>
              <a:cs typeface="Arial"/>
            </a:rPr>
            <a:t>Focus:</a:t>
          </a:r>
          <a:r>
            <a:rPr lang="en-US" sz="1600" kern="1200">
              <a:latin typeface="Arial"/>
              <a:cs typeface="Arial"/>
            </a:rPr>
            <a:t> Full lifespan stages</a:t>
          </a:r>
          <a:endParaRPr lang="en-US" sz="1600" kern="1200">
            <a:latin typeface="Trebuchet MS"/>
            <a:cs typeface="Arial"/>
          </a:endParaRPr>
        </a:p>
        <a:p>
          <a:pPr marL="171450" lvl="1" indent="-171450" algn="l" defTabSz="711200" rtl="0">
            <a:lnSpc>
              <a:spcPct val="90000"/>
            </a:lnSpc>
            <a:spcBef>
              <a:spcPct val="0"/>
            </a:spcBef>
            <a:spcAft>
              <a:spcPct val="15000"/>
            </a:spcAft>
            <a:buChar char="•"/>
          </a:pPr>
          <a:r>
            <a:rPr lang="en-US" sz="1600" kern="1200">
              <a:latin typeface="Arial"/>
              <a:cs typeface="Arial"/>
            </a:rPr>
            <a:t>Explains identity development</a:t>
          </a:r>
        </a:p>
        <a:p>
          <a:pPr marL="171450" lvl="1" indent="-171450" algn="l" defTabSz="711200" rtl="0">
            <a:lnSpc>
              <a:spcPct val="90000"/>
            </a:lnSpc>
            <a:spcBef>
              <a:spcPct val="0"/>
            </a:spcBef>
            <a:spcAft>
              <a:spcPct val="15000"/>
            </a:spcAft>
            <a:buChar char="•"/>
          </a:pPr>
          <a:r>
            <a:rPr lang="en-US" sz="1600" kern="1200">
              <a:latin typeface="Arial"/>
              <a:cs typeface="Arial"/>
            </a:rPr>
            <a:t>Highlights impact of caregiving on identity</a:t>
          </a:r>
        </a:p>
        <a:p>
          <a:pPr marL="171450" lvl="1" indent="-171450" algn="l" defTabSz="711200" rtl="0">
            <a:lnSpc>
              <a:spcPct val="90000"/>
            </a:lnSpc>
            <a:spcBef>
              <a:spcPct val="0"/>
            </a:spcBef>
            <a:spcAft>
              <a:spcPct val="15000"/>
            </a:spcAft>
            <a:buChar char="•"/>
          </a:pPr>
          <a:r>
            <a:rPr lang="en-US" sz="1600" kern="1200">
              <a:latin typeface="Arial"/>
              <a:cs typeface="Arial"/>
            </a:rPr>
            <a:t>Focus on teenage role pressures</a:t>
          </a:r>
        </a:p>
        <a:p>
          <a:pPr marL="171450" lvl="1" indent="-171450" algn="l" defTabSz="711200" rtl="0">
            <a:lnSpc>
              <a:spcPct val="90000"/>
            </a:lnSpc>
            <a:spcBef>
              <a:spcPct val="0"/>
            </a:spcBef>
            <a:spcAft>
              <a:spcPct val="15000"/>
            </a:spcAft>
            <a:buChar char="•"/>
          </a:pPr>
          <a:r>
            <a:rPr lang="en-US" sz="1600" kern="1200">
              <a:latin typeface="Arial"/>
              <a:cs typeface="Arial"/>
            </a:rPr>
            <a:t>8 stages (Infancy to Maturity)</a:t>
          </a:r>
        </a:p>
      </dsp:txBody>
      <dsp:txXfrm>
        <a:off x="3726610" y="2032888"/>
        <a:ext cx="4967733" cy="1244365"/>
      </dsp:txXfrm>
    </dsp:sp>
    <dsp:sp modelId="{1A1036E1-E72B-48DC-957A-9638A22D5481}">
      <dsp:nvSpPr>
        <dsp:cNvPr id="0" name=""/>
        <dsp:cNvSpPr/>
      </dsp:nvSpPr>
      <dsp:spPr>
        <a:xfrm>
          <a:off x="0" y="1825494"/>
          <a:ext cx="3726610" cy="165915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a:latin typeface="Arial"/>
              <a:cs typeface="Arial"/>
            </a:rPr>
            <a:t>Erikson</a:t>
          </a:r>
        </a:p>
      </dsp:txBody>
      <dsp:txXfrm>
        <a:off x="80993" y="1906487"/>
        <a:ext cx="3564624" cy="14971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9B6B2E-254F-40DF-9688-C12ACCCC43CA}">
      <dsp:nvSpPr>
        <dsp:cNvPr id="0" name=""/>
        <dsp:cNvSpPr/>
      </dsp:nvSpPr>
      <dsp:spPr>
        <a:xfrm>
          <a:off x="0" y="458"/>
          <a:ext cx="808007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E5C4F9-29D6-4082-9A33-15A795718A41}">
      <dsp:nvSpPr>
        <dsp:cNvPr id="0" name=""/>
        <dsp:cNvSpPr/>
      </dsp:nvSpPr>
      <dsp:spPr>
        <a:xfrm>
          <a:off x="0" y="458"/>
          <a:ext cx="8080074" cy="751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solidFill>
                <a:srgbClr val="404040"/>
              </a:solidFill>
              <a:latin typeface="Arial"/>
              <a:cs typeface="Arial"/>
            </a:rPr>
            <a:t>Jenny’s caring role has affected her emotional, social, and cognitive development.</a:t>
          </a:r>
          <a:endParaRPr lang="en-US" sz="1800" kern="1200">
            <a:latin typeface="Arial"/>
            <a:cs typeface="Arial"/>
          </a:endParaRPr>
        </a:p>
      </dsp:txBody>
      <dsp:txXfrm>
        <a:off x="0" y="458"/>
        <a:ext cx="8080074" cy="751465"/>
      </dsp:txXfrm>
    </dsp:sp>
    <dsp:sp modelId="{6D875ED1-4353-42F2-9C1E-9D9EAEF31050}">
      <dsp:nvSpPr>
        <dsp:cNvPr id="0" name=""/>
        <dsp:cNvSpPr/>
      </dsp:nvSpPr>
      <dsp:spPr>
        <a:xfrm>
          <a:off x="0" y="751923"/>
          <a:ext cx="808007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DE99CE-D5B2-40B2-98A9-AE2C5C2DC4DC}">
      <dsp:nvSpPr>
        <dsp:cNvPr id="0" name=""/>
        <dsp:cNvSpPr/>
      </dsp:nvSpPr>
      <dsp:spPr>
        <a:xfrm>
          <a:off x="0" y="751923"/>
          <a:ext cx="8080074" cy="751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solidFill>
                <a:srgbClr val="404040"/>
              </a:solidFill>
              <a:latin typeface="Arial"/>
              <a:cs typeface="Arial"/>
            </a:rPr>
            <a:t>Bowlby’s attachment theory can explain her anxiety, low confidence, memory issues, and isolation.</a:t>
          </a:r>
        </a:p>
      </dsp:txBody>
      <dsp:txXfrm>
        <a:off x="0" y="751923"/>
        <a:ext cx="8080074" cy="751465"/>
      </dsp:txXfrm>
    </dsp:sp>
    <dsp:sp modelId="{E2E3475E-5C9A-4762-80BD-E56C33D22585}">
      <dsp:nvSpPr>
        <dsp:cNvPr id="0" name=""/>
        <dsp:cNvSpPr/>
      </dsp:nvSpPr>
      <dsp:spPr>
        <a:xfrm>
          <a:off x="0" y="1503388"/>
          <a:ext cx="808007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A87416-D9F5-46BF-8C38-7854BC93EDCE}">
      <dsp:nvSpPr>
        <dsp:cNvPr id="0" name=""/>
        <dsp:cNvSpPr/>
      </dsp:nvSpPr>
      <dsp:spPr>
        <a:xfrm>
          <a:off x="0" y="1503388"/>
          <a:ext cx="8080074" cy="751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solidFill>
                <a:srgbClr val="404040"/>
              </a:solidFill>
              <a:latin typeface="Arial"/>
              <a:cs typeface="Arial"/>
            </a:rPr>
            <a:t>Erikson’s psychosocial theory could focus on identity development at later life stages.</a:t>
          </a:r>
        </a:p>
      </dsp:txBody>
      <dsp:txXfrm>
        <a:off x="0" y="1503388"/>
        <a:ext cx="8080074" cy="751465"/>
      </dsp:txXfrm>
    </dsp:sp>
    <dsp:sp modelId="{8AB0C052-90D1-4D38-B92D-285A3B4BD801}">
      <dsp:nvSpPr>
        <dsp:cNvPr id="0" name=""/>
        <dsp:cNvSpPr/>
      </dsp:nvSpPr>
      <dsp:spPr>
        <a:xfrm>
          <a:off x="0" y="2254854"/>
          <a:ext cx="808007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CA3D94-093C-4115-A658-6FA011EF19CD}">
      <dsp:nvSpPr>
        <dsp:cNvPr id="0" name=""/>
        <dsp:cNvSpPr/>
      </dsp:nvSpPr>
      <dsp:spPr>
        <a:xfrm>
          <a:off x="0" y="2254854"/>
          <a:ext cx="8080074" cy="751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a:solidFill>
                <a:srgbClr val="404040"/>
              </a:solidFill>
              <a:latin typeface="Arial"/>
              <a:cs typeface="Arial"/>
            </a:rPr>
            <a:t>Both theories aspects can help health care professionals in providing effective care for Jenny. </a:t>
          </a:r>
        </a:p>
      </dsp:txBody>
      <dsp:txXfrm>
        <a:off x="0" y="2254854"/>
        <a:ext cx="8080074" cy="751465"/>
      </dsp:txXfrm>
    </dsp:sp>
    <dsp:sp modelId="{837E1C49-2829-4E7F-8B80-6B247740D2B0}">
      <dsp:nvSpPr>
        <dsp:cNvPr id="0" name=""/>
        <dsp:cNvSpPr/>
      </dsp:nvSpPr>
      <dsp:spPr>
        <a:xfrm>
          <a:off x="0" y="3006319"/>
          <a:ext cx="808007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26DA5B-6A25-4CBA-B5EA-210D9BC5CD26}">
      <dsp:nvSpPr>
        <dsp:cNvPr id="0" name=""/>
        <dsp:cNvSpPr/>
      </dsp:nvSpPr>
      <dsp:spPr>
        <a:xfrm>
          <a:off x="0" y="3006319"/>
          <a:ext cx="8080074" cy="751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baseline="0">
              <a:solidFill>
                <a:srgbClr val="404040"/>
              </a:solidFill>
              <a:latin typeface="Arial"/>
              <a:cs typeface="Arial"/>
            </a:rPr>
            <a:t>Jenny needs consistent support, reduced caring pressure, and chances to rebuild stability and confidence with the help of health and social care community.</a:t>
          </a:r>
          <a:endParaRPr lang="en-US" sz="1800" kern="1200" baseline="0">
            <a:latin typeface="Arial"/>
            <a:cs typeface="Arial"/>
          </a:endParaRPr>
        </a:p>
      </dsp:txBody>
      <dsp:txXfrm>
        <a:off x="0" y="3006319"/>
        <a:ext cx="8080074" cy="75146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8388866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7093974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3705227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2372986116"/>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8808551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2698553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5760994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07011823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9670634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1410735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974370182"/>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8518410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9171561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98003486"/>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84936022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9195593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2/14/2026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82267778"/>
      </p:ext>
    </p:extLst>
  </p:cSld>
  <p:clrMap bg1="lt1" tx1="dk1" bg2="lt2" tx2="dk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 id="2147483802" r:id="rId12"/>
    <p:sldLayoutId id="2147483803" r:id="rId13"/>
    <p:sldLayoutId id="2147483804" r:id="rId14"/>
    <p:sldLayoutId id="2147483805" r:id="rId15"/>
    <p:sldLayoutId id="2147483806" r:id="rId16"/>
  </p:sldLayoutIdLst>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diagramLayout" Target="../diagrams/layout2.xml"/><Relationship Id="rId7" Type="http://schemas.openxmlformats.org/officeDocument/2006/relationships/image" Target="../media/image17.png"/><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diagramLayout" Target="../diagrams/layout3.xml"/><Relationship Id="rId7" Type="http://schemas.openxmlformats.org/officeDocument/2006/relationships/image" Target="../media/image21.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image" Target="../media/image25.svg"/></Relationships>
</file>

<file path=ppt/slides/_rels/slide22.xml.rels><?xml version="1.0" encoding="UTF-8" standalone="yes"?>
<Relationships xmlns="http://schemas.openxmlformats.org/package/2006/relationships"><Relationship Id="rId3" Type="http://schemas.openxmlformats.org/officeDocument/2006/relationships/hyperlink" Target="https://ebookcentral.proquest.com/lib/trinity/detail.action?pq-origsite=primo&amp;docID=5843856" TargetMode="External"/><Relationship Id="rId2" Type="http://schemas.openxmlformats.org/officeDocument/2006/relationships/hyperlink" Target="https://doi.org/10.4324/9780203440841" TargetMode="External"/><Relationship Id="rId1" Type="http://schemas.openxmlformats.org/officeDocument/2006/relationships/slideLayout" Target="../slideLayouts/slideLayout2.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hyperlink" Target="https://ebookcentral.proquest.com/lib/trinity/detail.action?docID=1827015&amp;query=A%2520Early%2520Childhood%2520Theories%2520and%2520Contemporary%2520Issues%253A"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1080/14616734.2022.2030132" TargetMode="External"/><Relationship Id="rId2" Type="http://schemas.openxmlformats.org/officeDocument/2006/relationships/hyperlink" Target="https://ebookcentral.proquest.com/lib/trinity/detail.action?pq-origsite=primo&amp;docID=6267638" TargetMode="External"/><Relationship Id="rId1" Type="http://schemas.openxmlformats.org/officeDocument/2006/relationships/slideLayout" Target="../slideLayouts/slideLayout2.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hyperlink" Target="https://doi.org/10.1111/j.1756-2589.2010.00079.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0884F175-9D23-496E-80AC-F3D2FD5410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 name="Straight Connector 14">
              <a:extLst>
                <a:ext uri="{FF2B5EF4-FFF2-40B4-BE49-F238E27FC236}">
                  <a16:creationId xmlns:a16="http://schemas.microsoft.com/office/drawing/2014/main" id="{22D4B7B8-5AFE-4B32-A805-72EC571E6F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757D13B2-7A74-4788-8689-5EDB2DA868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66964837-B2CC-483D-BEDA-4BB1901BCC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77D4E216-8B6C-4A3B-AF75-3016320F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CDD4EA12-82D2-47D7-8742-8F4746AA6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115B7F7E-4C23-429B-A947-A5B436DB2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A6B03A29-0A21-40D4-87E4-3C41D6F54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9">
              <a:extLst>
                <a:ext uri="{FF2B5EF4-FFF2-40B4-BE49-F238E27FC236}">
                  <a16:creationId xmlns:a16="http://schemas.microsoft.com/office/drawing/2014/main" id="{6C871F60-4E5A-449A-B6D8-1F58C12EE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3182795B-2BFA-4D7B-BE85-701A73E25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810B9E5C-2AE2-4B4E-916F-F954F2AA8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6" name="Rectangle 25">
            <a:extLst>
              <a:ext uri="{FF2B5EF4-FFF2-40B4-BE49-F238E27FC236}">
                <a16:creationId xmlns:a16="http://schemas.microsoft.com/office/drawing/2014/main" id="{4BE9D4C4-9FA3-4885-A769-301639CC7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8" name="Freeform: Shape 27">
            <a:extLst>
              <a:ext uri="{FF2B5EF4-FFF2-40B4-BE49-F238E27FC236}">
                <a16:creationId xmlns:a16="http://schemas.microsoft.com/office/drawing/2014/main" id="{4524F065-9F7C-400C-9A20-B343BFAA6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2627" y="-4"/>
            <a:ext cx="8139373" cy="6858000"/>
          </a:xfrm>
          <a:custGeom>
            <a:avLst/>
            <a:gdLst>
              <a:gd name="connsiteX0" fmla="*/ 5181344 w 8139373"/>
              <a:gd name="connsiteY0" fmla="*/ 0 h 6858000"/>
              <a:gd name="connsiteX1" fmla="*/ 8139373 w 8139373"/>
              <a:gd name="connsiteY1" fmla="*/ 0 h 6858000"/>
              <a:gd name="connsiteX2" fmla="*/ 8139373 w 8139373"/>
              <a:gd name="connsiteY2" fmla="*/ 6858000 h 6858000"/>
              <a:gd name="connsiteX3" fmla="*/ 0 w 813937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139373" h="6858000">
                <a:moveTo>
                  <a:pt x="5181344" y="0"/>
                </a:moveTo>
                <a:lnTo>
                  <a:pt x="8139373" y="0"/>
                </a:lnTo>
                <a:lnTo>
                  <a:pt x="8139373"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40557" y="1425397"/>
            <a:ext cx="4086930" cy="3590714"/>
          </a:xfrm>
        </p:spPr>
        <p:txBody>
          <a:bodyPr vert="horz" lIns="91440" tIns="45720" rIns="91440" bIns="45720" rtlCol="0" anchor="ctr">
            <a:noAutofit/>
          </a:bodyPr>
          <a:lstStyle/>
          <a:p>
            <a:pPr algn="ctr">
              <a:lnSpc>
                <a:spcPct val="90000"/>
              </a:lnSpc>
              <a:spcAft>
                <a:spcPts val="600"/>
              </a:spcAft>
            </a:pPr>
            <a:r>
              <a:rPr lang="en-US" sz="2800" b="1" dirty="0">
                <a:latin typeface="Arial Nova"/>
                <a:cs typeface="Arial"/>
              </a:rPr>
              <a:t>Certificate of Higher </a:t>
            </a:r>
            <a:r>
              <a:rPr lang="en-US" sz="2800" b="1">
                <a:latin typeface="Arial Nova"/>
                <a:cs typeface="Arial"/>
              </a:rPr>
              <a:t>Education in Health </a:t>
            </a:r>
            <a:r>
              <a:rPr lang="en-US" sz="2800" b="1" dirty="0">
                <a:latin typeface="Arial Nova"/>
                <a:cs typeface="Arial"/>
              </a:rPr>
              <a:t>and Social Care</a:t>
            </a:r>
            <a:br>
              <a:rPr lang="en-US" sz="2800" b="1" dirty="0">
                <a:latin typeface="Arial Nova"/>
              </a:rPr>
            </a:br>
            <a:br>
              <a:rPr lang="en-US" sz="2800" b="1" dirty="0">
                <a:latin typeface="Arial Nova"/>
              </a:rPr>
            </a:br>
            <a:r>
              <a:rPr lang="en-US" sz="2800" b="1" dirty="0">
                <a:latin typeface="Arial Nova"/>
                <a:cs typeface="Arial"/>
              </a:rPr>
              <a:t>LCHS4010:Psychology in Health and Social Care</a:t>
            </a:r>
            <a:br>
              <a:rPr lang="en-US" sz="2800" b="1" dirty="0">
                <a:latin typeface="Arial Nova"/>
              </a:rPr>
            </a:br>
            <a:br>
              <a:rPr lang="en-US" sz="2800" b="1" dirty="0">
                <a:latin typeface="Arial Nova"/>
              </a:rPr>
            </a:br>
            <a:r>
              <a:rPr lang="en-US" sz="2800" b="1" u="sng" dirty="0">
                <a:latin typeface="Arial Nova"/>
                <a:cs typeface="Arial"/>
              </a:rPr>
              <a:t>Impact of Lifespan Development on Jenny </a:t>
            </a:r>
            <a:endParaRPr lang="en-US" sz="2800" u="sng" dirty="0">
              <a:solidFill>
                <a:srgbClr val="000000"/>
              </a:solidFill>
              <a:latin typeface="Arial Nova"/>
              <a:cs typeface="Arial"/>
            </a:endParaRPr>
          </a:p>
          <a:p>
            <a:pPr algn="ctr">
              <a:lnSpc>
                <a:spcPct val="90000"/>
              </a:lnSpc>
              <a:spcAft>
                <a:spcPts val="600"/>
              </a:spcAft>
            </a:pPr>
            <a:r>
              <a:rPr lang="en-US" sz="2800" b="1" u="sng">
                <a:latin typeface="Arial Nova"/>
                <a:cs typeface="Arial"/>
              </a:rPr>
              <a:t>(16-year-old Carer)</a:t>
            </a:r>
            <a:endParaRPr lang="en-US" sz="2800" u="sng">
              <a:solidFill>
                <a:srgbClr val="000000"/>
              </a:solidFill>
              <a:latin typeface="Arial Nova"/>
              <a:cs typeface="Arial"/>
            </a:endParaRPr>
          </a:p>
          <a:p>
            <a:pPr algn="l">
              <a:lnSpc>
                <a:spcPct val="90000"/>
              </a:lnSpc>
            </a:pPr>
            <a:endParaRPr lang="en-US" sz="1800" b="1" u="sng" dirty="0">
              <a:latin typeface="Arial"/>
              <a:cs typeface="Arial"/>
            </a:endParaRPr>
          </a:p>
        </p:txBody>
      </p:sp>
      <p:sp>
        <p:nvSpPr>
          <p:cNvPr id="30" name="Isosceles Triangle 29">
            <a:extLst>
              <a:ext uri="{FF2B5EF4-FFF2-40B4-BE49-F238E27FC236}">
                <a16:creationId xmlns:a16="http://schemas.microsoft.com/office/drawing/2014/main" id="{7EB6695E-BED5-4DA3-8C9B-AD301AEF47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35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p:cNvSpPr>
            <a:spLocks noGrp="1"/>
          </p:cNvSpPr>
          <p:nvPr>
            <p:ph type="subTitle" idx="1"/>
          </p:nvPr>
        </p:nvSpPr>
        <p:spPr>
          <a:xfrm>
            <a:off x="5458254" y="4561337"/>
            <a:ext cx="3734683" cy="1855101"/>
          </a:xfrm>
        </p:spPr>
        <p:txBody>
          <a:bodyPr vert="horz" lIns="91440" tIns="45720" rIns="91440" bIns="45720" rtlCol="0">
            <a:normAutofit fontScale="92500" lnSpcReduction="10000"/>
          </a:bodyPr>
          <a:lstStyle/>
          <a:p>
            <a:pPr algn="l">
              <a:buFont typeface="Wingdings 3" charset="2"/>
              <a:buChar char=""/>
            </a:pPr>
            <a:endParaRPr lang="en-US" sz="1600" b="1">
              <a:solidFill>
                <a:schemeClr val="tx1">
                  <a:lumMod val="75000"/>
                  <a:lumOff val="25000"/>
                </a:schemeClr>
              </a:solidFill>
            </a:endParaRPr>
          </a:p>
          <a:p>
            <a:pPr algn="l">
              <a:buFont typeface="Wingdings 3" charset="2"/>
              <a:buChar char=""/>
            </a:pPr>
            <a:endParaRPr lang="en-US" sz="2000" b="1" dirty="0">
              <a:solidFill>
                <a:schemeClr val="tx1">
                  <a:lumMod val="75000"/>
                  <a:lumOff val="25000"/>
                </a:schemeClr>
              </a:solidFill>
              <a:latin typeface="Arial Nova"/>
              <a:cs typeface="Arial"/>
            </a:endParaRPr>
          </a:p>
          <a:p>
            <a:pPr algn="l">
              <a:buFont typeface="Wingdings 3" charset="2"/>
              <a:buChar char=""/>
            </a:pPr>
            <a:r>
              <a:rPr lang="en-US" sz="2000" b="1" u="sng">
                <a:solidFill>
                  <a:schemeClr val="tx1">
                    <a:lumMod val="75000"/>
                    <a:lumOff val="25000"/>
                  </a:schemeClr>
                </a:solidFill>
                <a:latin typeface="Arial Nova"/>
                <a:cs typeface="Arial"/>
              </a:rPr>
              <a:t>Lecturer: Helen Parsons</a:t>
            </a:r>
          </a:p>
          <a:p>
            <a:pPr algn="l">
              <a:buFont typeface="Wingdings 3" charset="2"/>
              <a:buChar char=""/>
            </a:pPr>
            <a:r>
              <a:rPr lang="en-US" sz="2000" b="1" u="sng">
                <a:solidFill>
                  <a:schemeClr val="tx1">
                    <a:lumMod val="75000"/>
                    <a:lumOff val="25000"/>
                  </a:schemeClr>
                </a:solidFill>
                <a:latin typeface="Arial Nova"/>
                <a:cs typeface="Arial"/>
              </a:rPr>
              <a:t>Presentation by Sonia Rafiq</a:t>
            </a:r>
          </a:p>
          <a:p>
            <a:pPr algn="l">
              <a:buFont typeface="Wingdings 3" charset="2"/>
              <a:buChar char=""/>
            </a:pPr>
            <a:r>
              <a:rPr lang="en-US" sz="2000" b="1" u="sng">
                <a:solidFill>
                  <a:schemeClr val="tx1">
                    <a:lumMod val="75000"/>
                    <a:lumOff val="25000"/>
                  </a:schemeClr>
                </a:solidFill>
                <a:latin typeface="Arial Nova"/>
                <a:cs typeface="Arial"/>
              </a:rPr>
              <a:t>ID: 2434783</a:t>
            </a:r>
          </a:p>
        </p:txBody>
      </p:sp>
      <p:sp>
        <p:nvSpPr>
          <p:cNvPr id="32" name="Freeform: Shape 31">
            <a:extLst>
              <a:ext uri="{FF2B5EF4-FFF2-40B4-BE49-F238E27FC236}">
                <a16:creationId xmlns:a16="http://schemas.microsoft.com/office/drawing/2014/main" id="{46DB9E65-E072-43AF-A8C9-9744BA0CC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6867" y="6"/>
            <a:ext cx="4831627" cy="4520011"/>
          </a:xfrm>
          <a:custGeom>
            <a:avLst/>
            <a:gdLst>
              <a:gd name="connsiteX0" fmla="*/ 0 w 4831627"/>
              <a:gd name="connsiteY0" fmla="*/ 0 h 4520011"/>
              <a:gd name="connsiteX1" fmla="*/ 4831627 w 4831627"/>
              <a:gd name="connsiteY1" fmla="*/ 0 h 4520011"/>
              <a:gd name="connsiteX2" fmla="*/ 1416677 w 4831627"/>
              <a:gd name="connsiteY2" fmla="*/ 4520011 h 4520011"/>
            </a:gdLst>
            <a:ahLst/>
            <a:cxnLst>
              <a:cxn ang="0">
                <a:pos x="connsiteX0" y="connsiteY0"/>
              </a:cxn>
              <a:cxn ang="0">
                <a:pos x="connsiteX1" y="connsiteY1"/>
              </a:cxn>
              <a:cxn ang="0">
                <a:pos x="connsiteX2" y="connsiteY2"/>
              </a:cxn>
            </a:cxnLst>
            <a:rect l="l" t="t" r="r" b="b"/>
            <a:pathLst>
              <a:path w="4831627" h="4520011">
                <a:moveTo>
                  <a:pt x="0" y="0"/>
                </a:moveTo>
                <a:lnTo>
                  <a:pt x="4831627" y="0"/>
                </a:lnTo>
                <a:lnTo>
                  <a:pt x="1416677" y="452001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descr="Health and Social Care (HSC) Logo ...">
            <a:extLst>
              <a:ext uri="{FF2B5EF4-FFF2-40B4-BE49-F238E27FC236}">
                <a16:creationId xmlns:a16="http://schemas.microsoft.com/office/drawing/2014/main" id="{70647E95-0FE6-2CAA-5FCB-1BBF37779AD5}"/>
              </a:ext>
            </a:extLst>
          </p:cNvPr>
          <p:cNvPicPr>
            <a:picLocks noChangeAspect="1"/>
          </p:cNvPicPr>
          <p:nvPr/>
        </p:nvPicPr>
        <p:blipFill>
          <a:blip r:embed="rId2"/>
          <a:stretch>
            <a:fillRect/>
          </a:stretch>
        </p:blipFill>
        <p:spPr>
          <a:xfrm>
            <a:off x="4809345" y="816485"/>
            <a:ext cx="2780322" cy="1397699"/>
          </a:xfrm>
          <a:prstGeom prst="rect">
            <a:avLst/>
          </a:prstGeom>
          <a:ln>
            <a:noFill/>
          </a:ln>
          <a:effectLst>
            <a:softEdge rad="112500"/>
          </a:effectLst>
        </p:spPr>
      </p:pic>
      <p:pic>
        <p:nvPicPr>
          <p:cNvPr id="9" name="Picture 8" descr="UWTSD Birmingham">
            <a:extLst>
              <a:ext uri="{FF2B5EF4-FFF2-40B4-BE49-F238E27FC236}">
                <a16:creationId xmlns:a16="http://schemas.microsoft.com/office/drawing/2014/main" id="{985C4824-639D-5EF9-22CD-DBB6031DEC8C}"/>
              </a:ext>
            </a:extLst>
          </p:cNvPr>
          <p:cNvPicPr>
            <a:picLocks noChangeAspect="1"/>
          </p:cNvPicPr>
          <p:nvPr/>
        </p:nvPicPr>
        <p:blipFill>
          <a:blip r:embed="rId3"/>
          <a:stretch>
            <a:fillRect/>
          </a:stretch>
        </p:blipFill>
        <p:spPr>
          <a:xfrm>
            <a:off x="8617635" y="1191460"/>
            <a:ext cx="3579906" cy="3579906"/>
          </a:xfrm>
          <a:prstGeom prst="rect">
            <a:avLst/>
          </a:prstGeom>
          <a:ln>
            <a:noFill/>
          </a:ln>
          <a:effectLst>
            <a:softEdge rad="112500"/>
          </a:effectLst>
        </p:spPr>
      </p:pic>
      <p:sp>
        <p:nvSpPr>
          <p:cNvPr id="5" name="Slide Number Placeholder 4">
            <a:extLst>
              <a:ext uri="{FF2B5EF4-FFF2-40B4-BE49-F238E27FC236}">
                <a16:creationId xmlns:a16="http://schemas.microsoft.com/office/drawing/2014/main" id="{C2B7854E-4A28-C8B3-41CB-028965BC5E21}"/>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D57F1E4F-1CFF-5643-939E-217C01CDF565}" type="slidenum">
              <a:rPr lang="en-US">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4106306-5FCD-FA11-8845-EA15D8DE9A9A}"/>
              </a:ext>
            </a:extLst>
          </p:cNvPr>
          <p:cNvSpPr txBox="1">
            <a:spLocks/>
          </p:cNvSpPr>
          <p:nvPr/>
        </p:nvSpPr>
        <p:spPr>
          <a:xfrm>
            <a:off x="1606919" y="501096"/>
            <a:ext cx="8342818" cy="1223753"/>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lnSpc>
                <a:spcPct val="90000"/>
              </a:lnSpc>
              <a:spcAft>
                <a:spcPts val="600"/>
              </a:spcAft>
            </a:pPr>
            <a:r>
              <a:rPr lang="en-US" sz="4000" b="1">
                <a:latin typeface="Arial Nova"/>
              </a:rPr>
              <a:t>Introduction</a:t>
            </a:r>
            <a:br>
              <a:rPr lang="en-US" sz="4000" b="1" dirty="0">
                <a:latin typeface="Arial Nova"/>
              </a:rPr>
            </a:br>
            <a:endParaRPr lang="en-US" sz="4000" b="1">
              <a:latin typeface="Arial Nova"/>
            </a:endParaRPr>
          </a:p>
        </p:txBody>
      </p:sp>
      <p:sp>
        <p:nvSpPr>
          <p:cNvPr id="3" name="Content Placeholder 2">
            <a:extLst>
              <a:ext uri="{FF2B5EF4-FFF2-40B4-BE49-F238E27FC236}">
                <a16:creationId xmlns:a16="http://schemas.microsoft.com/office/drawing/2014/main" id="{4FB1C44A-0B1B-483F-8B87-90DE465C49A6}"/>
              </a:ext>
            </a:extLst>
          </p:cNvPr>
          <p:cNvSpPr>
            <a:spLocks noGrp="1"/>
          </p:cNvSpPr>
          <p:nvPr>
            <p:ph idx="1"/>
          </p:nvPr>
        </p:nvSpPr>
        <p:spPr>
          <a:xfrm>
            <a:off x="313856" y="1970090"/>
            <a:ext cx="5464845" cy="4247610"/>
          </a:xfrm>
        </p:spPr>
        <p:txBody>
          <a:bodyPr vert="horz" lIns="91440" tIns="45720" rIns="91440" bIns="45720" rtlCol="0" anchor="t">
            <a:noAutofit/>
          </a:bodyPr>
          <a:lstStyle/>
          <a:p>
            <a:pPr>
              <a:lnSpc>
                <a:spcPct val="90000"/>
              </a:lnSpc>
            </a:pPr>
            <a:endParaRPr lang="en-US" sz="1400" b="1">
              <a:latin typeface="Arial"/>
              <a:cs typeface="Arial"/>
            </a:endParaRPr>
          </a:p>
          <a:p>
            <a:pPr marL="0" indent="0">
              <a:lnSpc>
                <a:spcPct val="90000"/>
              </a:lnSpc>
            </a:pPr>
            <a:r>
              <a:rPr lang="en-US" sz="1400" b="1">
                <a:latin typeface="Arial"/>
                <a:cs typeface="Arial"/>
              </a:rPr>
              <a:t>Scenario Summary:</a:t>
            </a:r>
          </a:p>
          <a:p>
            <a:pPr marL="0" indent="0">
              <a:lnSpc>
                <a:spcPct val="90000"/>
              </a:lnSpc>
              <a:buNone/>
            </a:pPr>
            <a:r>
              <a:rPr lang="en-US" sz="1400">
                <a:latin typeface="Arial"/>
                <a:cs typeface="Arial"/>
              </a:rPr>
              <a:t>Jenny has been caring for her mother for 5 years.</a:t>
            </a:r>
          </a:p>
          <a:p>
            <a:pPr marL="0" indent="0">
              <a:lnSpc>
                <a:spcPct val="90000"/>
              </a:lnSpc>
              <a:buNone/>
            </a:pPr>
            <a:r>
              <a:rPr lang="en-US" sz="1400">
                <a:latin typeface="Arial"/>
                <a:cs typeface="Arial"/>
              </a:rPr>
              <a:t>Father died  (major emotional loss).</a:t>
            </a:r>
          </a:p>
          <a:p>
            <a:pPr marL="0" indent="0">
              <a:lnSpc>
                <a:spcPct val="90000"/>
              </a:lnSpc>
              <a:buNone/>
            </a:pPr>
            <a:r>
              <a:rPr lang="en-US" sz="1400">
                <a:latin typeface="Arial"/>
                <a:cs typeface="Arial"/>
              </a:rPr>
              <a:t>Mother needs physical + emotional support.</a:t>
            </a:r>
          </a:p>
          <a:p>
            <a:pPr marL="0" indent="0">
              <a:lnSpc>
                <a:spcPct val="90000"/>
              </a:lnSpc>
            </a:pPr>
            <a:r>
              <a:rPr lang="en-US" sz="1400" b="1">
                <a:latin typeface="Arial"/>
                <a:cs typeface="Arial"/>
              </a:rPr>
              <a:t>Jenny struggles with: </a:t>
            </a:r>
          </a:p>
          <a:p>
            <a:pPr marL="0" indent="0">
              <a:lnSpc>
                <a:spcPct val="90000"/>
              </a:lnSpc>
              <a:buNone/>
            </a:pPr>
            <a:r>
              <a:rPr lang="en-US" sz="1400">
                <a:latin typeface="Arial"/>
                <a:cs typeface="Arial"/>
              </a:rPr>
              <a:t>Low mood.</a:t>
            </a:r>
            <a:endParaRPr lang="en-US" sz="1400" b="1">
              <a:latin typeface="Arial"/>
              <a:cs typeface="Arial"/>
            </a:endParaRPr>
          </a:p>
          <a:p>
            <a:pPr marL="0" indent="0">
              <a:lnSpc>
                <a:spcPct val="90000"/>
              </a:lnSpc>
              <a:buNone/>
            </a:pPr>
            <a:r>
              <a:rPr lang="en-US" sz="1400">
                <a:latin typeface="Arial"/>
                <a:cs typeface="Arial"/>
              </a:rPr>
              <a:t>Forgetfulness.</a:t>
            </a:r>
            <a:endParaRPr lang="en-US" sz="1400" b="1">
              <a:latin typeface="Arial"/>
              <a:cs typeface="Arial"/>
            </a:endParaRPr>
          </a:p>
          <a:p>
            <a:pPr marL="0" indent="0">
              <a:lnSpc>
                <a:spcPct val="90000"/>
              </a:lnSpc>
              <a:buNone/>
            </a:pPr>
            <a:r>
              <a:rPr lang="en-US" sz="1400">
                <a:latin typeface="Arial"/>
                <a:cs typeface="Arial"/>
              </a:rPr>
              <a:t>Motivation issues.</a:t>
            </a:r>
            <a:endParaRPr lang="en-US" sz="1400" b="1">
              <a:latin typeface="Arial"/>
              <a:cs typeface="Arial"/>
            </a:endParaRPr>
          </a:p>
          <a:p>
            <a:pPr marL="0" indent="0">
              <a:lnSpc>
                <a:spcPct val="90000"/>
              </a:lnSpc>
              <a:buNone/>
            </a:pPr>
            <a:r>
              <a:rPr lang="en-US" sz="1400">
                <a:latin typeface="Arial"/>
                <a:cs typeface="Arial"/>
              </a:rPr>
              <a:t>Household responsibilities.</a:t>
            </a:r>
            <a:endParaRPr lang="en-US" sz="1400" b="1">
              <a:latin typeface="Arial"/>
              <a:cs typeface="Arial"/>
            </a:endParaRPr>
          </a:p>
          <a:p>
            <a:pPr marL="0" indent="0">
              <a:lnSpc>
                <a:spcPct val="90000"/>
              </a:lnSpc>
            </a:pPr>
            <a:r>
              <a:rPr lang="en-US" sz="1400" b="1">
                <a:latin typeface="Arial"/>
                <a:cs typeface="Arial"/>
              </a:rPr>
              <a:t>My role: </a:t>
            </a:r>
            <a:endParaRPr lang="en-US" sz="1400">
              <a:latin typeface="Arial"/>
              <a:cs typeface="Arial"/>
            </a:endParaRPr>
          </a:p>
          <a:p>
            <a:pPr marL="0" indent="0">
              <a:lnSpc>
                <a:spcPct val="90000"/>
              </a:lnSpc>
              <a:buNone/>
            </a:pPr>
            <a:r>
              <a:rPr lang="en-US" sz="1400" err="1">
                <a:latin typeface="Arial"/>
                <a:cs typeface="Arial"/>
              </a:rPr>
              <a:t>Analyse</a:t>
            </a:r>
            <a:r>
              <a:rPr lang="en-US" sz="1400">
                <a:latin typeface="Arial"/>
                <a:cs typeface="Arial"/>
              </a:rPr>
              <a:t> Jenny's development using Bowlby vs Erikson.</a:t>
            </a:r>
          </a:p>
          <a:p>
            <a:pPr marL="0" indent="0">
              <a:lnSpc>
                <a:spcPct val="90000"/>
              </a:lnSpc>
              <a:buNone/>
            </a:pPr>
            <a:r>
              <a:rPr lang="en-US" sz="1400">
                <a:latin typeface="Arial"/>
                <a:cs typeface="Arial"/>
              </a:rPr>
              <a:t>Create a support plan.</a:t>
            </a:r>
          </a:p>
        </p:txBody>
      </p:sp>
      <p:pic>
        <p:nvPicPr>
          <p:cNvPr id="5" name="Graphic 4" descr="Pyramid with levels with solid fill">
            <a:extLst>
              <a:ext uri="{FF2B5EF4-FFF2-40B4-BE49-F238E27FC236}">
                <a16:creationId xmlns:a16="http://schemas.microsoft.com/office/drawing/2014/main" id="{410CD12B-A4BF-4AAF-D469-A5BFCE96A43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111" y="156727"/>
            <a:ext cx="2011970" cy="1622212"/>
          </a:xfrm>
          <a:prstGeom prst="rect">
            <a:avLst/>
          </a:prstGeom>
        </p:spPr>
      </p:pic>
      <p:sp>
        <p:nvSpPr>
          <p:cNvPr id="4" name="Slide Number Placeholder 3">
            <a:extLst>
              <a:ext uri="{FF2B5EF4-FFF2-40B4-BE49-F238E27FC236}">
                <a16:creationId xmlns:a16="http://schemas.microsoft.com/office/drawing/2014/main" id="{035F4073-FC38-4A88-9AE8-045CAAA03DE7}"/>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D57F1E4F-1CFF-5643-939E-217C01CDF565}" type="slidenum">
              <a:rPr lang="en-US" dirty="0"/>
              <a:pPr>
                <a:spcAft>
                  <a:spcPts val="600"/>
                </a:spcAft>
              </a:pPr>
              <a:t>2</a:t>
            </a:fld>
            <a:endParaRPr lang="en-US"/>
          </a:p>
        </p:txBody>
      </p:sp>
    </p:spTree>
    <p:extLst>
      <p:ext uri="{BB962C8B-B14F-4D97-AF65-F5344CB8AC3E}">
        <p14:creationId xmlns:p14="http://schemas.microsoft.com/office/powerpoint/2010/main" val="133139644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CBDF6-A6F3-8F12-EA67-DF628B8742ED}"/>
              </a:ext>
            </a:extLst>
          </p:cNvPr>
          <p:cNvSpPr>
            <a:spLocks noGrp="1"/>
          </p:cNvSpPr>
          <p:nvPr>
            <p:ph type="title"/>
          </p:nvPr>
        </p:nvSpPr>
        <p:spPr>
          <a:xfrm>
            <a:off x="1266581" y="395287"/>
            <a:ext cx="8596668" cy="1320800"/>
          </a:xfrm>
        </p:spPr>
        <p:txBody>
          <a:bodyPr/>
          <a:lstStyle/>
          <a:p>
            <a:pPr algn="ctr"/>
            <a:r>
              <a:rPr lang="en-US" sz="4000" b="1">
                <a:latin typeface="Arial"/>
                <a:cs typeface="Segoe UI"/>
              </a:rPr>
              <a:t>Bowlby’s Attachment Theory (1969)</a:t>
            </a:r>
            <a:endParaRPr lang="en-US" sz="4000" b="1">
              <a:solidFill>
                <a:srgbClr val="FF0000"/>
              </a:solidFill>
              <a:latin typeface="Arial"/>
              <a:cs typeface="Segoe UI"/>
            </a:endParaRPr>
          </a:p>
          <a:p>
            <a:endParaRPr lang="en-US"/>
          </a:p>
        </p:txBody>
      </p:sp>
      <p:sp>
        <p:nvSpPr>
          <p:cNvPr id="3" name="Content Placeholder 2">
            <a:extLst>
              <a:ext uri="{FF2B5EF4-FFF2-40B4-BE49-F238E27FC236}">
                <a16:creationId xmlns:a16="http://schemas.microsoft.com/office/drawing/2014/main" id="{F2049611-3598-309A-A899-567CC3B902BE}"/>
              </a:ext>
            </a:extLst>
          </p:cNvPr>
          <p:cNvSpPr>
            <a:spLocks noGrp="1"/>
          </p:cNvSpPr>
          <p:nvPr>
            <p:ph idx="1"/>
          </p:nvPr>
        </p:nvSpPr>
        <p:spPr>
          <a:xfrm>
            <a:off x="332053" y="1845187"/>
            <a:ext cx="9180074" cy="4565268"/>
          </a:xfrm>
        </p:spPr>
        <p:txBody>
          <a:bodyPr vert="horz" lIns="91440" tIns="45720" rIns="91440" bIns="45720" rtlCol="0" anchor="t">
            <a:normAutofit/>
          </a:bodyPr>
          <a:lstStyle/>
          <a:p>
            <a:pPr marL="0" indent="0">
              <a:buNone/>
            </a:pPr>
            <a:r>
              <a:rPr lang="en-US" sz="1400" b="1">
                <a:solidFill>
                  <a:schemeClr val="tx1"/>
                </a:solidFill>
                <a:latin typeface="Arial"/>
                <a:cs typeface="Segoe UI"/>
              </a:rPr>
              <a:t>Key concepts:</a:t>
            </a:r>
            <a:endParaRPr lang="en-US" sz="1400">
              <a:solidFill>
                <a:schemeClr val="tx1"/>
              </a:solidFill>
              <a:latin typeface="Arial"/>
              <a:cs typeface="Arial"/>
            </a:endParaRPr>
          </a:p>
          <a:p>
            <a:pPr marL="0" indent="0">
              <a:buNone/>
            </a:pPr>
            <a:endParaRPr lang="en-US" sz="1400" b="1">
              <a:solidFill>
                <a:schemeClr val="tx1"/>
              </a:solidFill>
              <a:latin typeface="Arial"/>
              <a:cs typeface="Segoe UI"/>
            </a:endParaRPr>
          </a:p>
          <a:p>
            <a:r>
              <a:rPr lang="en-US" sz="1400">
                <a:solidFill>
                  <a:schemeClr val="tx1"/>
                </a:solidFill>
                <a:latin typeface="Arial"/>
                <a:cs typeface="Segoe UI"/>
              </a:rPr>
              <a:t>Bowlby believed children are born with an innate need to form attachments.</a:t>
            </a:r>
            <a:endParaRPr lang="en-US" sz="1400">
              <a:solidFill>
                <a:schemeClr val="tx1"/>
              </a:solidFill>
              <a:latin typeface="Arial"/>
              <a:cs typeface="Arial"/>
            </a:endParaRPr>
          </a:p>
          <a:p>
            <a:r>
              <a:rPr lang="en-US" sz="1400">
                <a:solidFill>
                  <a:schemeClr val="tx1"/>
                </a:solidFill>
                <a:latin typeface="Arial"/>
                <a:cs typeface="Segoe UI"/>
              </a:rPr>
              <a:t>Attachment helps with survival, emotional security, and development.</a:t>
            </a:r>
            <a:endParaRPr lang="en-US" sz="1400">
              <a:solidFill>
                <a:schemeClr val="tx1"/>
              </a:solidFill>
              <a:latin typeface="Arial"/>
              <a:cs typeface="Arial"/>
            </a:endParaRPr>
          </a:p>
          <a:p>
            <a:r>
              <a:rPr lang="en-US" sz="1400">
                <a:solidFill>
                  <a:schemeClr val="tx1"/>
                </a:solidFill>
                <a:latin typeface="Arial"/>
                <a:cs typeface="Segoe UI"/>
              </a:rPr>
              <a:t>Quality of attachment influences: </a:t>
            </a:r>
            <a:endParaRPr lang="en-US" sz="1400">
              <a:solidFill>
                <a:schemeClr val="tx1"/>
              </a:solidFill>
              <a:latin typeface="Arial"/>
              <a:cs typeface="Arial"/>
            </a:endParaRPr>
          </a:p>
          <a:p>
            <a:pPr lvl="1"/>
            <a:r>
              <a:rPr lang="en-US" sz="1400">
                <a:solidFill>
                  <a:schemeClr val="tx1"/>
                </a:solidFill>
                <a:latin typeface="Arial"/>
                <a:cs typeface="Segoe UI"/>
              </a:rPr>
              <a:t>Emotions</a:t>
            </a:r>
            <a:endParaRPr lang="en-US" sz="1400">
              <a:solidFill>
                <a:schemeClr val="tx1"/>
              </a:solidFill>
              <a:latin typeface="Arial"/>
              <a:cs typeface="Arial"/>
            </a:endParaRPr>
          </a:p>
          <a:p>
            <a:pPr lvl="1"/>
            <a:r>
              <a:rPr lang="en-US" sz="1400" dirty="0" err="1">
                <a:solidFill>
                  <a:schemeClr val="tx1"/>
                </a:solidFill>
                <a:latin typeface="Arial"/>
                <a:cs typeface="Segoe UI"/>
              </a:rPr>
              <a:t>Behaviour</a:t>
            </a:r>
            <a:endParaRPr lang="en-US" sz="1400">
              <a:solidFill>
                <a:schemeClr val="tx1"/>
              </a:solidFill>
              <a:latin typeface="Arial"/>
              <a:cs typeface="Segoe UI"/>
            </a:endParaRPr>
          </a:p>
          <a:p>
            <a:pPr lvl="1"/>
            <a:r>
              <a:rPr lang="en-US" sz="1400">
                <a:solidFill>
                  <a:schemeClr val="tx1"/>
                </a:solidFill>
                <a:latin typeface="Arial"/>
                <a:cs typeface="Segoe UI"/>
              </a:rPr>
              <a:t>Relationships</a:t>
            </a:r>
            <a:endParaRPr lang="en-US" sz="1400">
              <a:solidFill>
                <a:schemeClr val="tx1"/>
              </a:solidFill>
              <a:latin typeface="Arial"/>
              <a:cs typeface="Arial"/>
            </a:endParaRPr>
          </a:p>
          <a:p>
            <a:pPr lvl="1"/>
            <a:r>
              <a:rPr lang="en-US" sz="1400">
                <a:solidFill>
                  <a:schemeClr val="tx1"/>
                </a:solidFill>
                <a:latin typeface="Arial"/>
                <a:cs typeface="Segoe UI"/>
              </a:rPr>
              <a:t>Mental health</a:t>
            </a:r>
            <a:endParaRPr lang="en-US" sz="1400">
              <a:solidFill>
                <a:schemeClr val="tx1"/>
              </a:solidFill>
              <a:latin typeface="Arial"/>
              <a:cs typeface="Arial"/>
            </a:endParaRPr>
          </a:p>
          <a:p>
            <a:r>
              <a:rPr lang="en-US" sz="1400">
                <a:solidFill>
                  <a:schemeClr val="tx1"/>
                </a:solidFill>
                <a:latin typeface="Arial"/>
                <a:cs typeface="Segoe UI"/>
              </a:rPr>
              <a:t>Secure attachment forms with consistent, responsive caregiving.</a:t>
            </a:r>
            <a:endParaRPr lang="en-US" sz="1400">
              <a:solidFill>
                <a:schemeClr val="tx1"/>
              </a:solidFill>
              <a:latin typeface="Arial"/>
              <a:cs typeface="Arial"/>
            </a:endParaRPr>
          </a:p>
          <a:p>
            <a:pPr marL="0" indent="0">
              <a:buNone/>
            </a:pPr>
            <a:endParaRPr lang="en-US" sz="1400">
              <a:solidFill>
                <a:schemeClr val="tx1"/>
              </a:solidFill>
              <a:latin typeface="Arial"/>
              <a:cs typeface="Segoe UI"/>
            </a:endParaRPr>
          </a:p>
          <a:p>
            <a:pPr marL="0" indent="0">
              <a:buNone/>
            </a:pPr>
            <a:r>
              <a:rPr lang="en-US" sz="1400" b="1">
                <a:solidFill>
                  <a:schemeClr val="tx1"/>
                </a:solidFill>
                <a:latin typeface="Arial"/>
                <a:cs typeface="Segoe UI"/>
              </a:rPr>
              <a:t>Evidence  from Ainsworth (1970) through the Strange Situation:</a:t>
            </a:r>
            <a:endParaRPr lang="en-US" sz="1400" b="1">
              <a:solidFill>
                <a:schemeClr val="tx1"/>
              </a:solidFill>
              <a:latin typeface="Arial"/>
              <a:cs typeface="Arial"/>
            </a:endParaRPr>
          </a:p>
          <a:p>
            <a:pPr marL="0" indent="0">
              <a:buNone/>
            </a:pPr>
            <a:r>
              <a:rPr lang="en-US" sz="1400" dirty="0">
                <a:solidFill>
                  <a:schemeClr val="tx1"/>
                </a:solidFill>
                <a:latin typeface="Arial"/>
                <a:cs typeface="Segoe UI"/>
              </a:rPr>
              <a:t>Insecure attachment develops when caregiving is inconsistent or disrupted (</a:t>
            </a:r>
            <a:r>
              <a:rPr lang="en-US" sz="1400" dirty="0" err="1">
                <a:solidFill>
                  <a:schemeClr val="tx1"/>
                </a:solidFill>
                <a:latin typeface="Arial"/>
                <a:cs typeface="Segoe UI"/>
              </a:rPr>
              <a:t>Conkbayir</a:t>
            </a:r>
            <a:r>
              <a:rPr lang="en-US" sz="1400" dirty="0">
                <a:solidFill>
                  <a:schemeClr val="tx1"/>
                </a:solidFill>
                <a:latin typeface="Arial"/>
                <a:cs typeface="Segoe UI"/>
              </a:rPr>
              <a:t> and Pascal, 2014).</a:t>
            </a:r>
            <a:endParaRPr lang="en-US" sz="1400" dirty="0">
              <a:solidFill>
                <a:schemeClr val="tx1"/>
              </a:solidFill>
              <a:latin typeface="Arial"/>
              <a:cs typeface="Arial"/>
            </a:endParaRPr>
          </a:p>
          <a:p>
            <a:endParaRPr lang="en-US" sz="1400">
              <a:solidFill>
                <a:schemeClr val="tx1"/>
              </a:solidFill>
              <a:latin typeface="Arial"/>
              <a:cs typeface="Segoe UI"/>
            </a:endParaRPr>
          </a:p>
          <a:p>
            <a:endParaRPr lang="en-US" sz="1400">
              <a:solidFill>
                <a:schemeClr val="tx1"/>
              </a:solidFill>
              <a:latin typeface="Arial"/>
              <a:cs typeface="Segoe UI"/>
            </a:endParaRPr>
          </a:p>
          <a:p>
            <a:endParaRPr lang="en-US" sz="1400">
              <a:solidFill>
                <a:schemeClr val="tx1"/>
              </a:solidFill>
              <a:latin typeface="Arial"/>
              <a:cs typeface="Segoe UI"/>
            </a:endParaRPr>
          </a:p>
          <a:p>
            <a:pPr>
              <a:buAutoNum type="arabicPeriod"/>
            </a:pPr>
            <a:endParaRPr lang="en-US" sz="1400">
              <a:solidFill>
                <a:schemeClr val="tx1"/>
              </a:solidFill>
              <a:latin typeface="Arial"/>
              <a:cs typeface="Segoe UI"/>
            </a:endParaRPr>
          </a:p>
          <a:p>
            <a:pPr>
              <a:buAutoNum type="arabicPeriod"/>
            </a:pPr>
            <a:endParaRPr lang="en-US" sz="1400">
              <a:solidFill>
                <a:schemeClr val="tx1"/>
              </a:solidFill>
              <a:latin typeface="Arial"/>
              <a:cs typeface="Arial"/>
            </a:endParaRPr>
          </a:p>
        </p:txBody>
      </p:sp>
      <p:sp>
        <p:nvSpPr>
          <p:cNvPr id="4" name="Slide Number Placeholder 3">
            <a:extLst>
              <a:ext uri="{FF2B5EF4-FFF2-40B4-BE49-F238E27FC236}">
                <a16:creationId xmlns:a16="http://schemas.microsoft.com/office/drawing/2014/main" id="{B2261615-2C06-8092-5F55-D3AE9AEFFDB8}"/>
              </a:ext>
            </a:extLst>
          </p:cNvPr>
          <p:cNvSpPr>
            <a:spLocks noGrp="1"/>
          </p:cNvSpPr>
          <p:nvPr>
            <p:ph type="sldNum" sz="quarter" idx="12"/>
          </p:nvPr>
        </p:nvSpPr>
        <p:spPr/>
        <p:txBody>
          <a:bodyPr/>
          <a:lstStyle/>
          <a:p>
            <a:fld id="{D57F1E4F-1CFF-5643-939E-217C01CDF565}" type="slidenum">
              <a:rPr lang="en-US" dirty="0"/>
              <a:pPr/>
              <a:t>3</a:t>
            </a:fld>
            <a:endParaRPr lang="en-US"/>
          </a:p>
        </p:txBody>
      </p:sp>
      <p:pic>
        <p:nvPicPr>
          <p:cNvPr id="5" name="Graphic 4" descr="Brain in head with solid fill">
            <a:extLst>
              <a:ext uri="{FF2B5EF4-FFF2-40B4-BE49-F238E27FC236}">
                <a16:creationId xmlns:a16="http://schemas.microsoft.com/office/drawing/2014/main" id="{C14BB1EB-B9A0-A97D-BDE0-0699012CC35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79" y="254479"/>
            <a:ext cx="1518247" cy="1475116"/>
          </a:xfrm>
          <a:prstGeom prst="rect">
            <a:avLst/>
          </a:prstGeom>
        </p:spPr>
      </p:pic>
    </p:spTree>
    <p:extLst>
      <p:ext uri="{BB962C8B-B14F-4D97-AF65-F5344CB8AC3E}">
        <p14:creationId xmlns:p14="http://schemas.microsoft.com/office/powerpoint/2010/main" val="2544046342"/>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2CA5E-484D-B091-F2F8-092E284CBAD9}"/>
              </a:ext>
            </a:extLst>
          </p:cNvPr>
          <p:cNvSpPr>
            <a:spLocks noGrp="1"/>
          </p:cNvSpPr>
          <p:nvPr>
            <p:ph type="title"/>
          </p:nvPr>
        </p:nvSpPr>
        <p:spPr/>
        <p:txBody>
          <a:bodyPr/>
          <a:lstStyle/>
          <a:p>
            <a:pPr algn="ctr"/>
            <a:r>
              <a:rPr lang="en-US" sz="4000" b="1">
                <a:latin typeface="Arial Nova"/>
                <a:cs typeface="Segoe UI"/>
              </a:rPr>
              <a:t>Bowlby’s Stages of Attachment (Ages)</a:t>
            </a:r>
            <a:endParaRPr lang="en-US" sz="4000" b="1">
              <a:latin typeface="Arial Nova"/>
            </a:endParaRPr>
          </a:p>
          <a:p>
            <a:endParaRPr lang="en-US"/>
          </a:p>
        </p:txBody>
      </p:sp>
      <p:sp>
        <p:nvSpPr>
          <p:cNvPr id="3" name="Content Placeholder 2">
            <a:extLst>
              <a:ext uri="{FF2B5EF4-FFF2-40B4-BE49-F238E27FC236}">
                <a16:creationId xmlns:a16="http://schemas.microsoft.com/office/drawing/2014/main" id="{838B0BD4-3854-BE9F-F4E5-CE2775325260}"/>
              </a:ext>
            </a:extLst>
          </p:cNvPr>
          <p:cNvSpPr>
            <a:spLocks noGrp="1"/>
          </p:cNvSpPr>
          <p:nvPr>
            <p:ph idx="1"/>
          </p:nvPr>
        </p:nvSpPr>
        <p:spPr>
          <a:xfrm>
            <a:off x="677334" y="2160589"/>
            <a:ext cx="10561199" cy="3880773"/>
          </a:xfrm>
        </p:spPr>
        <p:txBody>
          <a:bodyPr vert="horz" lIns="91440" tIns="45720" rIns="91440" bIns="45720" rtlCol="0" anchor="t">
            <a:noAutofit/>
          </a:bodyPr>
          <a:lstStyle/>
          <a:p>
            <a:pPr>
              <a:buFont typeface="Arial" charset="2"/>
              <a:buChar char="•"/>
            </a:pPr>
            <a:endParaRPr lang="en-US" sz="1400" b="1">
              <a:latin typeface="Arial"/>
              <a:cs typeface="Segoe UI"/>
            </a:endParaRPr>
          </a:p>
          <a:p>
            <a:pPr marL="0" indent="0">
              <a:buNone/>
            </a:pPr>
            <a:r>
              <a:rPr lang="en-US" sz="1400" b="1">
                <a:solidFill>
                  <a:srgbClr val="404040"/>
                </a:solidFill>
                <a:latin typeface="Arial"/>
                <a:cs typeface="Segoe UI"/>
              </a:rPr>
              <a:t>1. Pre‑Attachment (0-6 weeks)</a:t>
            </a:r>
            <a:endParaRPr lang="en-US" sz="1400">
              <a:solidFill>
                <a:srgbClr val="404040"/>
              </a:solidFill>
              <a:latin typeface="Arial"/>
              <a:cs typeface="Arial"/>
            </a:endParaRPr>
          </a:p>
          <a:p>
            <a:pPr>
              <a:buFont typeface="Arial" charset="2"/>
              <a:buChar char="•"/>
            </a:pPr>
            <a:r>
              <a:rPr lang="en-US" sz="1400">
                <a:solidFill>
                  <a:srgbClr val="404040"/>
                </a:solidFill>
                <a:latin typeface="Arial"/>
                <a:cs typeface="Segoe UI"/>
              </a:rPr>
              <a:t>Babies show reflexive behaviors (crying, grasping).</a:t>
            </a:r>
            <a:endParaRPr lang="en-US" sz="1400">
              <a:solidFill>
                <a:srgbClr val="404040"/>
              </a:solidFill>
              <a:latin typeface="Arial"/>
              <a:cs typeface="Arial"/>
            </a:endParaRPr>
          </a:p>
          <a:p>
            <a:pPr>
              <a:buFont typeface="Arial" charset="2"/>
              <a:buChar char="•"/>
            </a:pPr>
            <a:r>
              <a:rPr lang="en-US" sz="1400">
                <a:solidFill>
                  <a:srgbClr val="404040"/>
                </a:solidFill>
                <a:latin typeface="Arial"/>
                <a:cs typeface="Segoe UI"/>
              </a:rPr>
              <a:t>No strong attachment to any caregiver yet.</a:t>
            </a:r>
            <a:endParaRPr lang="en-US" sz="1400">
              <a:solidFill>
                <a:srgbClr val="404040"/>
              </a:solidFill>
              <a:latin typeface="Arial"/>
              <a:cs typeface="Arial"/>
            </a:endParaRPr>
          </a:p>
          <a:p>
            <a:pPr marL="0" indent="0">
              <a:buNone/>
            </a:pPr>
            <a:r>
              <a:rPr lang="en-US" sz="1400" b="1">
                <a:solidFill>
                  <a:srgbClr val="404040"/>
                </a:solidFill>
                <a:latin typeface="Arial"/>
                <a:cs typeface="Segoe UI"/>
              </a:rPr>
              <a:t>2. Attachment‑in‑the‑Making (6 weeks - 6 months)</a:t>
            </a:r>
            <a:endParaRPr lang="en-US" sz="1400">
              <a:solidFill>
                <a:srgbClr val="404040"/>
              </a:solidFill>
              <a:latin typeface="Arial"/>
              <a:cs typeface="Arial"/>
            </a:endParaRPr>
          </a:p>
          <a:p>
            <a:pPr>
              <a:buFont typeface="Arial" charset="2"/>
              <a:buChar char="•"/>
            </a:pPr>
            <a:r>
              <a:rPr lang="en-US" sz="1400">
                <a:solidFill>
                  <a:srgbClr val="404040"/>
                </a:solidFill>
                <a:latin typeface="Arial"/>
                <a:cs typeface="Segoe UI"/>
              </a:rPr>
              <a:t>Recognise and prefer familiar caregivers.</a:t>
            </a:r>
            <a:endParaRPr lang="en-US" sz="1400">
              <a:solidFill>
                <a:srgbClr val="404040"/>
              </a:solidFill>
              <a:latin typeface="Arial"/>
              <a:cs typeface="Arial"/>
            </a:endParaRPr>
          </a:p>
          <a:p>
            <a:pPr>
              <a:buFont typeface="Arial" charset="2"/>
              <a:buChar char="•"/>
            </a:pPr>
            <a:r>
              <a:rPr lang="en-US" sz="1400">
                <a:solidFill>
                  <a:srgbClr val="404040"/>
                </a:solidFill>
                <a:latin typeface="Arial"/>
                <a:cs typeface="Segoe UI"/>
              </a:rPr>
              <a:t>Begin building trust.</a:t>
            </a:r>
            <a:endParaRPr lang="en-US" sz="1400">
              <a:solidFill>
                <a:srgbClr val="404040"/>
              </a:solidFill>
              <a:latin typeface="Arial"/>
              <a:cs typeface="Arial"/>
            </a:endParaRPr>
          </a:p>
          <a:p>
            <a:pPr marL="0" indent="0">
              <a:buNone/>
            </a:pPr>
            <a:r>
              <a:rPr lang="en-US" sz="1400" b="1">
                <a:solidFill>
                  <a:srgbClr val="404040"/>
                </a:solidFill>
                <a:latin typeface="Arial"/>
                <a:cs typeface="Segoe UI"/>
              </a:rPr>
              <a:t>3. Clear‑Cut Attachment (6 months - 2 years)</a:t>
            </a:r>
            <a:endParaRPr lang="en-US" sz="1400">
              <a:solidFill>
                <a:srgbClr val="404040"/>
              </a:solidFill>
              <a:latin typeface="Arial"/>
              <a:cs typeface="Arial"/>
            </a:endParaRPr>
          </a:p>
          <a:p>
            <a:pPr>
              <a:buFont typeface="Arial" charset="2"/>
              <a:buChar char="•"/>
            </a:pPr>
            <a:r>
              <a:rPr lang="en-US" sz="1400">
                <a:solidFill>
                  <a:srgbClr val="404040"/>
                </a:solidFill>
                <a:latin typeface="Arial"/>
                <a:cs typeface="Segoe UI"/>
              </a:rPr>
              <a:t>Strong emotional attachment.</a:t>
            </a:r>
            <a:endParaRPr lang="en-US" sz="1400">
              <a:solidFill>
                <a:srgbClr val="404040"/>
              </a:solidFill>
              <a:latin typeface="Arial"/>
              <a:cs typeface="Arial"/>
            </a:endParaRPr>
          </a:p>
          <a:p>
            <a:pPr>
              <a:buFont typeface="Arial" charset="2"/>
              <a:buChar char="•"/>
            </a:pPr>
            <a:r>
              <a:rPr lang="en-US" sz="1400">
                <a:solidFill>
                  <a:srgbClr val="404040"/>
                </a:solidFill>
                <a:latin typeface="Arial"/>
                <a:cs typeface="Segoe UI"/>
              </a:rPr>
              <a:t>Separation anxiety and stranger fear appear.</a:t>
            </a:r>
            <a:endParaRPr lang="en-US" sz="1400">
              <a:solidFill>
                <a:srgbClr val="404040"/>
              </a:solidFill>
              <a:latin typeface="Arial"/>
              <a:cs typeface="Arial"/>
            </a:endParaRPr>
          </a:p>
          <a:p>
            <a:pPr marL="0" indent="0" algn="ctr">
              <a:buNone/>
            </a:pPr>
            <a:endParaRPr lang="en-US" sz="1400">
              <a:latin typeface="Arial"/>
              <a:cs typeface="Segoe UI"/>
            </a:endParaRPr>
          </a:p>
          <a:p>
            <a:pPr marL="0" indent="0" algn="ctr">
              <a:buNone/>
            </a:pPr>
            <a:r>
              <a:rPr lang="en-US" sz="1400">
                <a:latin typeface="Arial"/>
                <a:cs typeface="Segoe UI"/>
              </a:rPr>
              <a:t>(Boyd and Bee, 2019)</a:t>
            </a:r>
            <a:endParaRPr lang="en-US" sz="1400">
              <a:latin typeface="Arial"/>
              <a:cs typeface="Arial"/>
            </a:endParaRPr>
          </a:p>
          <a:p>
            <a:pPr algn="ctr">
              <a:buFont typeface="Arial" charset="2"/>
              <a:buChar char="•"/>
            </a:pPr>
            <a:endParaRPr lang="en-US" sz="1400">
              <a:latin typeface="Arial"/>
              <a:cs typeface="Arial"/>
            </a:endParaRPr>
          </a:p>
        </p:txBody>
      </p:sp>
      <p:sp>
        <p:nvSpPr>
          <p:cNvPr id="4" name="Slide Number Placeholder 3">
            <a:extLst>
              <a:ext uri="{FF2B5EF4-FFF2-40B4-BE49-F238E27FC236}">
                <a16:creationId xmlns:a16="http://schemas.microsoft.com/office/drawing/2014/main" id="{417CDA39-F5F7-3198-EAC6-1EBC933887FC}"/>
              </a:ext>
            </a:extLst>
          </p:cNvPr>
          <p:cNvSpPr>
            <a:spLocks noGrp="1"/>
          </p:cNvSpPr>
          <p:nvPr>
            <p:ph type="sldNum" sz="quarter" idx="12"/>
          </p:nvPr>
        </p:nvSpPr>
        <p:spPr/>
        <p:txBody>
          <a:bodyPr/>
          <a:lstStyle/>
          <a:p>
            <a:fld id="{D57F1E4F-1CFF-5643-939E-217C01CDF565}" type="slidenum">
              <a:rPr lang="en-US" dirty="0"/>
              <a:pPr/>
              <a:t>4</a:t>
            </a:fld>
            <a:endParaRPr lang="en-US"/>
          </a:p>
        </p:txBody>
      </p:sp>
      <p:sp>
        <p:nvSpPr>
          <p:cNvPr id="5" name="TextBox 4">
            <a:extLst>
              <a:ext uri="{FF2B5EF4-FFF2-40B4-BE49-F238E27FC236}">
                <a16:creationId xmlns:a16="http://schemas.microsoft.com/office/drawing/2014/main" id="{6016F350-F29B-9117-72FE-6EC180DC490F}"/>
              </a:ext>
            </a:extLst>
          </p:cNvPr>
          <p:cNvSpPr txBox="1"/>
          <p:nvPr/>
        </p:nvSpPr>
        <p:spPr>
          <a:xfrm>
            <a:off x="5952498" y="2071060"/>
            <a:ext cx="4467349" cy="38882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pPr>
              <a:spcBef>
                <a:spcPts val="1000"/>
              </a:spcBef>
            </a:pPr>
            <a:r>
              <a:rPr lang="en-US" sz="1400" b="1">
                <a:solidFill>
                  <a:srgbClr val="404040"/>
                </a:solidFill>
                <a:latin typeface="Arial"/>
                <a:cs typeface="Arial"/>
              </a:rPr>
              <a:t>4. Reciprocal Relationship (2 - 4 years)</a:t>
            </a:r>
            <a:endParaRPr lang="en-US" sz="1400">
              <a:latin typeface="Arial"/>
              <a:cs typeface="Arial"/>
            </a:endParaRPr>
          </a:p>
          <a:p>
            <a:pPr marL="285750" indent="-285750">
              <a:spcBef>
                <a:spcPts val="1000"/>
              </a:spcBef>
              <a:buFont typeface="Arial"/>
              <a:buChar char="•"/>
            </a:pPr>
            <a:r>
              <a:rPr lang="en-US" sz="1400">
                <a:solidFill>
                  <a:srgbClr val="404040"/>
                </a:solidFill>
                <a:latin typeface="Arial"/>
                <a:cs typeface="Arial"/>
              </a:rPr>
              <a:t>Child understands caregiver’s emotions and routines.</a:t>
            </a:r>
            <a:endParaRPr lang="en-US" sz="1400">
              <a:latin typeface="Arial"/>
              <a:cs typeface="Arial"/>
            </a:endParaRPr>
          </a:p>
          <a:p>
            <a:pPr marL="285750" indent="-285750">
              <a:spcBef>
                <a:spcPts val="1000"/>
              </a:spcBef>
              <a:buFont typeface="Arial"/>
              <a:buChar char="•"/>
            </a:pPr>
            <a:r>
              <a:rPr lang="en-US" sz="1400">
                <a:solidFill>
                  <a:srgbClr val="404040"/>
                </a:solidFill>
                <a:latin typeface="Arial"/>
                <a:cs typeface="Arial"/>
              </a:rPr>
              <a:t>Become more independent.</a:t>
            </a:r>
            <a:endParaRPr lang="en-US" sz="1400">
              <a:latin typeface="Arial"/>
              <a:cs typeface="Arial"/>
            </a:endParaRPr>
          </a:p>
          <a:p>
            <a:pPr>
              <a:spcBef>
                <a:spcPts val="1000"/>
              </a:spcBef>
            </a:pPr>
            <a:r>
              <a:rPr lang="en-US" sz="1400" b="1">
                <a:solidFill>
                  <a:srgbClr val="404040"/>
                </a:solidFill>
                <a:latin typeface="Arial"/>
                <a:cs typeface="Arial"/>
              </a:rPr>
              <a:t>5</a:t>
            </a:r>
            <a:r>
              <a:rPr lang="en-US" sz="1400" b="1">
                <a:latin typeface="Arial"/>
                <a:cs typeface="Arial"/>
              </a:rPr>
              <a:t>. Internal Working Model (4+ years)</a:t>
            </a:r>
            <a:endParaRPr lang="en-US" sz="1400">
              <a:latin typeface="Arial"/>
              <a:cs typeface="Arial"/>
            </a:endParaRPr>
          </a:p>
          <a:p>
            <a:pPr>
              <a:spcBef>
                <a:spcPts val="1000"/>
              </a:spcBef>
            </a:pPr>
            <a:r>
              <a:rPr lang="en-US" sz="1400">
                <a:latin typeface="Arial"/>
                <a:cs typeface="Arial"/>
              </a:rPr>
              <a:t>Child develops mental “templates” about: </a:t>
            </a:r>
          </a:p>
          <a:p>
            <a:pPr marL="742950" lvl="1" indent="-285750">
              <a:spcBef>
                <a:spcPts val="1000"/>
              </a:spcBef>
              <a:buFont typeface="Arial"/>
              <a:buChar char="•"/>
            </a:pPr>
            <a:r>
              <a:rPr lang="en-US" sz="1400">
                <a:latin typeface="Arial"/>
                <a:cs typeface="Arial"/>
              </a:rPr>
              <a:t>Themselves</a:t>
            </a:r>
          </a:p>
          <a:p>
            <a:pPr marL="742950" lvl="1" indent="-285750">
              <a:spcBef>
                <a:spcPts val="1000"/>
              </a:spcBef>
              <a:buFont typeface="Arial"/>
              <a:buChar char="•"/>
            </a:pPr>
            <a:r>
              <a:rPr lang="en-US" sz="1400">
                <a:latin typeface="Arial"/>
                <a:cs typeface="Arial"/>
              </a:rPr>
              <a:t>Others</a:t>
            </a:r>
          </a:p>
          <a:p>
            <a:pPr marL="742950" lvl="1" indent="-285750">
              <a:spcBef>
                <a:spcPts val="1000"/>
              </a:spcBef>
              <a:buFont typeface="Arial"/>
              <a:buChar char="•"/>
            </a:pPr>
            <a:r>
              <a:rPr lang="en-US" sz="1400">
                <a:latin typeface="Arial"/>
                <a:cs typeface="Arial"/>
              </a:rPr>
              <a:t>Relationships</a:t>
            </a:r>
          </a:p>
          <a:p>
            <a:endParaRPr lang="en-US">
              <a:solidFill>
                <a:schemeClr val="accent5"/>
              </a:solidFill>
              <a:latin typeface="Trebuchet MS" panose="020B0603020202020204"/>
              <a:cs typeface="Arial"/>
            </a:endParaRPr>
          </a:p>
          <a:p>
            <a:pPr algn="l"/>
            <a:endParaRPr lang="en-US">
              <a:solidFill>
                <a:srgbClr val="000000"/>
              </a:solidFill>
            </a:endParaRPr>
          </a:p>
        </p:txBody>
      </p:sp>
      <p:pic>
        <p:nvPicPr>
          <p:cNvPr id="8" name="Graphic 7" descr="Bar graph with upward trend with solid fill">
            <a:extLst>
              <a:ext uri="{FF2B5EF4-FFF2-40B4-BE49-F238E27FC236}">
                <a16:creationId xmlns:a16="http://schemas.microsoft.com/office/drawing/2014/main" id="{366D71B5-2E07-28AE-4E5B-4669357B424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7894" y="182593"/>
            <a:ext cx="1115683" cy="1101305"/>
          </a:xfrm>
          <a:prstGeom prst="rect">
            <a:avLst/>
          </a:prstGeom>
        </p:spPr>
      </p:pic>
    </p:spTree>
    <p:extLst>
      <p:ext uri="{BB962C8B-B14F-4D97-AF65-F5344CB8AC3E}">
        <p14:creationId xmlns:p14="http://schemas.microsoft.com/office/powerpoint/2010/main" val="24524526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FF7F8-560B-B989-6F40-908388864C03}"/>
              </a:ext>
            </a:extLst>
          </p:cNvPr>
          <p:cNvSpPr>
            <a:spLocks noGrp="1"/>
          </p:cNvSpPr>
          <p:nvPr>
            <p:ph type="title"/>
          </p:nvPr>
        </p:nvSpPr>
        <p:spPr>
          <a:xfrm>
            <a:off x="1286933" y="609600"/>
            <a:ext cx="10499418" cy="1070703"/>
          </a:xfrm>
        </p:spPr>
        <p:txBody>
          <a:bodyPr>
            <a:normAutofit/>
          </a:bodyPr>
          <a:lstStyle/>
          <a:p>
            <a:r>
              <a:rPr lang="en-US" sz="4000" b="1">
                <a:latin typeface="Arial Nova"/>
                <a:cs typeface="Segoe UI"/>
              </a:rPr>
              <a:t>Bowlby and Jenny’s Early Development</a:t>
            </a:r>
            <a:endParaRPr lang="en-US" sz="4000" b="1">
              <a:latin typeface="Arial Nova"/>
            </a:endParaRPr>
          </a:p>
          <a:p>
            <a:endParaRPr lang="en-US"/>
          </a:p>
        </p:txBody>
      </p:sp>
      <p:sp>
        <p:nvSpPr>
          <p:cNvPr id="38" name="Isosceles Triangle 37">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Slide Number Placeholder 3">
            <a:extLst>
              <a:ext uri="{FF2B5EF4-FFF2-40B4-BE49-F238E27FC236}">
                <a16:creationId xmlns:a16="http://schemas.microsoft.com/office/drawing/2014/main" id="{99608EB8-7078-0ED3-4434-E66C37CDC60C}"/>
              </a:ext>
            </a:extLst>
          </p:cNvPr>
          <p:cNvSpPr>
            <a:spLocks noGrp="1"/>
          </p:cNvSpPr>
          <p:nvPr>
            <p:ph type="sldNum" sz="quarter" idx="12"/>
          </p:nvPr>
        </p:nvSpPr>
        <p:spPr>
          <a:xfrm>
            <a:off x="9894532" y="6182876"/>
            <a:ext cx="683339" cy="365125"/>
          </a:xfrm>
        </p:spPr>
        <p:txBody>
          <a:bodyPr>
            <a:normAutofit/>
          </a:bodyPr>
          <a:lstStyle/>
          <a:p>
            <a:pPr>
              <a:spcAft>
                <a:spcPts val="600"/>
              </a:spcAft>
            </a:pPr>
            <a:fld id="{D57F1E4F-1CFF-5643-939E-217C01CDF565}" type="slidenum">
              <a:rPr lang="en-US" dirty="0"/>
              <a:pPr>
                <a:spcAft>
                  <a:spcPts val="600"/>
                </a:spcAft>
              </a:pPr>
              <a:t>5</a:t>
            </a:fld>
            <a:endParaRPr lang="en-US"/>
          </a:p>
        </p:txBody>
      </p:sp>
      <p:sp>
        <p:nvSpPr>
          <p:cNvPr id="40" name="Isosceles Triangle 39">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6" name="Content Placeholder 2">
            <a:extLst>
              <a:ext uri="{FF2B5EF4-FFF2-40B4-BE49-F238E27FC236}">
                <a16:creationId xmlns:a16="http://schemas.microsoft.com/office/drawing/2014/main" id="{65E66D02-061B-8771-D885-692227A7C007}"/>
              </a:ext>
            </a:extLst>
          </p:cNvPr>
          <p:cNvGraphicFramePr>
            <a:graphicFrameLocks noGrp="1"/>
          </p:cNvGraphicFramePr>
          <p:nvPr>
            <p:ph idx="1"/>
            <p:extLst>
              <p:ext uri="{D42A27DB-BD31-4B8C-83A1-F6EECF244321}">
                <p14:modId xmlns:p14="http://schemas.microsoft.com/office/powerpoint/2010/main" val="57125327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4933862"/>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935D8-FB7D-28C2-6244-D4589E0E4130}"/>
              </a:ext>
            </a:extLst>
          </p:cNvPr>
          <p:cNvSpPr>
            <a:spLocks noGrp="1"/>
          </p:cNvSpPr>
          <p:nvPr>
            <p:ph type="title"/>
          </p:nvPr>
        </p:nvSpPr>
        <p:spPr/>
        <p:txBody>
          <a:bodyPr/>
          <a:lstStyle/>
          <a:p>
            <a:pPr algn="ctr"/>
            <a:r>
              <a:rPr lang="en-US" sz="4000" b="1">
                <a:latin typeface="Arial Nova"/>
                <a:cs typeface="Segoe UI"/>
              </a:rPr>
              <a:t>Why Attachment Theory Relevant to Jenny's?</a:t>
            </a:r>
            <a:endParaRPr lang="en-US" sz="4000" b="1">
              <a:latin typeface="Arial Nova"/>
            </a:endParaRPr>
          </a:p>
          <a:p>
            <a:endParaRPr lang="en-US"/>
          </a:p>
        </p:txBody>
      </p:sp>
      <p:sp>
        <p:nvSpPr>
          <p:cNvPr id="3" name="Content Placeholder 2">
            <a:extLst>
              <a:ext uri="{FF2B5EF4-FFF2-40B4-BE49-F238E27FC236}">
                <a16:creationId xmlns:a16="http://schemas.microsoft.com/office/drawing/2014/main" id="{43DDD21F-C3E7-8FD0-2888-6FAFA885E4E6}"/>
              </a:ext>
            </a:extLst>
          </p:cNvPr>
          <p:cNvSpPr>
            <a:spLocks noGrp="1"/>
          </p:cNvSpPr>
          <p:nvPr>
            <p:ph sz="half" idx="1"/>
          </p:nvPr>
        </p:nvSpPr>
        <p:spPr>
          <a:xfrm>
            <a:off x="1213115" y="3085681"/>
            <a:ext cx="6904726" cy="2961746"/>
          </a:xfrm>
        </p:spPr>
        <p:txBody>
          <a:bodyPr vert="horz" lIns="91440" tIns="45720" rIns="91440" bIns="45720" rtlCol="0" anchor="t">
            <a:normAutofit/>
          </a:bodyPr>
          <a:lstStyle/>
          <a:p>
            <a:pPr>
              <a:buFont typeface="Wingdings 3"/>
              <a:buChar char=""/>
            </a:pPr>
            <a:r>
              <a:rPr lang="en-US" sz="1400">
                <a:solidFill>
                  <a:schemeClr val="tx1"/>
                </a:solidFill>
                <a:latin typeface="Arial"/>
                <a:cs typeface="Arial"/>
              </a:rPr>
              <a:t>It can link her current </a:t>
            </a:r>
            <a:r>
              <a:rPr lang="en-US" sz="1400" err="1">
                <a:solidFill>
                  <a:schemeClr val="tx1"/>
                </a:solidFill>
                <a:latin typeface="Arial"/>
                <a:cs typeface="Arial"/>
              </a:rPr>
              <a:t>behaviour</a:t>
            </a:r>
            <a:r>
              <a:rPr lang="en-US" sz="1400">
                <a:solidFill>
                  <a:schemeClr val="tx1"/>
                </a:solidFill>
                <a:latin typeface="Arial"/>
                <a:cs typeface="Arial"/>
              </a:rPr>
              <a:t> to her early attachment experiences.</a:t>
            </a:r>
          </a:p>
          <a:p>
            <a:pPr>
              <a:buFont typeface="Wingdings 3"/>
              <a:buChar char=""/>
            </a:pPr>
            <a:r>
              <a:rPr lang="en-US" sz="1400">
                <a:solidFill>
                  <a:schemeClr val="tx1"/>
                </a:solidFill>
                <a:latin typeface="Arial"/>
                <a:cs typeface="Arial"/>
              </a:rPr>
              <a:t>It could refer to how early relationships could have shaped how Jenny feels and reacts now.</a:t>
            </a:r>
          </a:p>
          <a:p>
            <a:r>
              <a:rPr lang="en-US" sz="1400">
                <a:solidFill>
                  <a:schemeClr val="tx1"/>
                </a:solidFill>
                <a:latin typeface="Arial"/>
                <a:cs typeface="Segoe UI"/>
              </a:rPr>
              <a:t>At the age of 11, Jenny lost her father which disrupted her early attachment security.</a:t>
            </a:r>
            <a:endParaRPr lang="en-US" sz="1400">
              <a:solidFill>
                <a:schemeClr val="tx1"/>
              </a:solidFill>
              <a:latin typeface="Arial"/>
              <a:cs typeface="Arial"/>
            </a:endParaRPr>
          </a:p>
          <a:p>
            <a:r>
              <a:rPr lang="en-US" sz="1400">
                <a:solidFill>
                  <a:schemeClr val="tx1"/>
                </a:solidFill>
                <a:latin typeface="Arial"/>
                <a:cs typeface="Segoe UI"/>
              </a:rPr>
              <a:t>Adult caring responsibilities- caused role reversal (parentification) and reducing the emotional support she receives.</a:t>
            </a:r>
            <a:endParaRPr lang="en-US" sz="1400">
              <a:solidFill>
                <a:schemeClr val="tx1"/>
              </a:solidFill>
              <a:latin typeface="Arial"/>
              <a:cs typeface="Arial"/>
            </a:endParaRPr>
          </a:p>
          <a:p>
            <a:endParaRPr lang="en-US" sz="1400">
              <a:solidFill>
                <a:schemeClr val="tx1"/>
              </a:solidFill>
              <a:latin typeface="Arial"/>
              <a:cs typeface="Arial"/>
            </a:endParaRPr>
          </a:p>
        </p:txBody>
      </p:sp>
      <p:sp>
        <p:nvSpPr>
          <p:cNvPr id="5" name="Slide Number Placeholder 4">
            <a:extLst>
              <a:ext uri="{FF2B5EF4-FFF2-40B4-BE49-F238E27FC236}">
                <a16:creationId xmlns:a16="http://schemas.microsoft.com/office/drawing/2014/main" id="{14484654-2D9F-7DCC-A150-EA7DB35781DE}"/>
              </a:ext>
            </a:extLst>
          </p:cNvPr>
          <p:cNvSpPr>
            <a:spLocks noGrp="1"/>
          </p:cNvSpPr>
          <p:nvPr>
            <p:ph type="sldNum" sz="quarter" idx="12"/>
          </p:nvPr>
        </p:nvSpPr>
        <p:spPr/>
        <p:txBody>
          <a:bodyPr/>
          <a:lstStyle/>
          <a:p>
            <a:fld id="{6FF9F0C5-380F-41C2-899A-BAC0F0927E16}" type="slidenum">
              <a:rPr lang="en-US" dirty="0"/>
              <a:t>6</a:t>
            </a:fld>
            <a:endParaRPr lang="en-US"/>
          </a:p>
        </p:txBody>
      </p:sp>
    </p:spTree>
    <p:extLst>
      <p:ext uri="{BB962C8B-B14F-4D97-AF65-F5344CB8AC3E}">
        <p14:creationId xmlns:p14="http://schemas.microsoft.com/office/powerpoint/2010/main" val="2783765596"/>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924C8-A257-A940-680B-462B8E1E0E4A}"/>
              </a:ext>
            </a:extLst>
          </p:cNvPr>
          <p:cNvSpPr>
            <a:spLocks noGrp="1"/>
          </p:cNvSpPr>
          <p:nvPr>
            <p:ph type="title"/>
          </p:nvPr>
        </p:nvSpPr>
        <p:spPr>
          <a:xfrm>
            <a:off x="-1322" y="395287"/>
            <a:ext cx="9789987" cy="1320800"/>
          </a:xfrm>
        </p:spPr>
        <p:txBody>
          <a:bodyPr>
            <a:normAutofit fontScale="90000"/>
          </a:bodyPr>
          <a:lstStyle/>
          <a:p>
            <a:pPr algn="ctr"/>
            <a:r>
              <a:rPr lang="en-US" sz="4000" b="1">
                <a:latin typeface="Arial"/>
                <a:cs typeface="Segoe UI"/>
              </a:rPr>
              <a:t>Potential Impact on Jenny's Development and Well-being (Ages 11-16)</a:t>
            </a:r>
          </a:p>
        </p:txBody>
      </p:sp>
      <p:sp>
        <p:nvSpPr>
          <p:cNvPr id="4" name="Slide Number Placeholder 3">
            <a:extLst>
              <a:ext uri="{FF2B5EF4-FFF2-40B4-BE49-F238E27FC236}">
                <a16:creationId xmlns:a16="http://schemas.microsoft.com/office/drawing/2014/main" id="{4065ACFB-6B1A-092C-9CD7-5D756B3A702B}"/>
              </a:ext>
            </a:extLst>
          </p:cNvPr>
          <p:cNvSpPr>
            <a:spLocks noGrp="1"/>
          </p:cNvSpPr>
          <p:nvPr>
            <p:ph type="sldNum" sz="quarter" idx="12"/>
          </p:nvPr>
        </p:nvSpPr>
        <p:spPr/>
        <p:txBody>
          <a:bodyPr/>
          <a:lstStyle/>
          <a:p>
            <a:fld id="{D57F1E4F-1CFF-5643-939E-217C01CDF565}" type="slidenum">
              <a:rPr lang="en-US" dirty="0"/>
              <a:pPr/>
              <a:t>7</a:t>
            </a:fld>
            <a:endParaRPr lang="en-US"/>
          </a:p>
        </p:txBody>
      </p:sp>
      <p:sp>
        <p:nvSpPr>
          <p:cNvPr id="422" name="Content Placeholder 421">
            <a:extLst>
              <a:ext uri="{FF2B5EF4-FFF2-40B4-BE49-F238E27FC236}">
                <a16:creationId xmlns:a16="http://schemas.microsoft.com/office/drawing/2014/main" id="{BCAD147E-1ECD-E7EB-4244-00F863D5147D}"/>
              </a:ext>
            </a:extLst>
          </p:cNvPr>
          <p:cNvSpPr>
            <a:spLocks noGrp="1"/>
          </p:cNvSpPr>
          <p:nvPr>
            <p:ph idx="1"/>
          </p:nvPr>
        </p:nvSpPr>
        <p:spPr>
          <a:xfrm>
            <a:off x="907372" y="2534400"/>
            <a:ext cx="8596668" cy="3880773"/>
          </a:xfrm>
        </p:spPr>
        <p:txBody>
          <a:bodyPr vert="horz" lIns="91440" tIns="45720" rIns="91440" bIns="45720" rtlCol="0" anchor="t">
            <a:normAutofit/>
          </a:bodyPr>
          <a:lstStyle/>
          <a:p>
            <a:pPr marL="0" indent="0">
              <a:buNone/>
            </a:pPr>
            <a:r>
              <a:rPr lang="en-US" sz="1400" b="1">
                <a:solidFill>
                  <a:schemeClr val="tx1"/>
                </a:solidFill>
                <a:latin typeface="Arial"/>
                <a:cs typeface="Arial"/>
              </a:rPr>
              <a:t>Emotional Development (11–16)</a:t>
            </a:r>
            <a:endParaRPr lang="en-US" sz="1400">
              <a:solidFill>
                <a:schemeClr val="tx1"/>
              </a:solidFill>
              <a:latin typeface="Arial"/>
              <a:cs typeface="Arial"/>
            </a:endParaRPr>
          </a:p>
          <a:p>
            <a:pPr>
              <a:buFont typeface="Wingdings 3,Sans-Serif" charset="2"/>
            </a:pPr>
            <a:r>
              <a:rPr lang="en-US" sz="1400">
                <a:solidFill>
                  <a:schemeClr val="tx1"/>
                </a:solidFill>
                <a:latin typeface="Arial"/>
                <a:cs typeface="Arial"/>
              </a:rPr>
              <a:t>Jenny could be experiencing grief and sadness due to the impact of father's death and mother's health.</a:t>
            </a:r>
          </a:p>
          <a:p>
            <a:pPr>
              <a:buFont typeface="Wingdings 3,Sans-Serif" charset="2"/>
            </a:pPr>
            <a:r>
              <a:rPr lang="en-US" sz="1400">
                <a:solidFill>
                  <a:schemeClr val="tx1"/>
                </a:solidFill>
                <a:latin typeface="Arial"/>
                <a:cs typeface="Arial"/>
              </a:rPr>
              <a:t>Limited emotional support could affect her ability to manage feelings.</a:t>
            </a:r>
            <a:br>
              <a:rPr lang="en-US" sz="1400">
                <a:latin typeface="Arial"/>
                <a:cs typeface="Arial"/>
              </a:rPr>
            </a:br>
            <a:endParaRPr lang="en-US" sz="1400">
              <a:solidFill>
                <a:srgbClr val="000000"/>
              </a:solidFill>
              <a:latin typeface="Arial"/>
              <a:cs typeface="Arial"/>
            </a:endParaRPr>
          </a:p>
          <a:p>
            <a:pPr marL="0" indent="0">
              <a:buNone/>
            </a:pPr>
            <a:r>
              <a:rPr lang="en-US" sz="1400">
                <a:solidFill>
                  <a:schemeClr val="tx1"/>
                </a:solidFill>
                <a:latin typeface="Arial"/>
                <a:cs typeface="Arial"/>
              </a:rPr>
              <a:t> (Bowlby, 1980- insecure/disrupted attachment affects mood and emotional regulation).</a:t>
            </a:r>
          </a:p>
          <a:p>
            <a:endParaRPr lang="en-US" sz="1400">
              <a:solidFill>
                <a:srgbClr val="000000"/>
              </a:solidFill>
              <a:latin typeface="Arial"/>
              <a:cs typeface="Arial"/>
            </a:endParaRPr>
          </a:p>
          <a:p>
            <a:pPr marL="0" indent="0">
              <a:buNone/>
            </a:pPr>
            <a:r>
              <a:rPr lang="en-US" sz="1400" b="1">
                <a:solidFill>
                  <a:schemeClr val="tx1"/>
                </a:solidFill>
                <a:latin typeface="Arial"/>
                <a:cs typeface="Arial"/>
              </a:rPr>
              <a:t>Cognitive Development (11–16)</a:t>
            </a:r>
            <a:endParaRPr lang="en-US" sz="1400">
              <a:solidFill>
                <a:schemeClr val="tx1"/>
              </a:solidFill>
              <a:latin typeface="Arial"/>
              <a:cs typeface="Arial"/>
            </a:endParaRPr>
          </a:p>
          <a:p>
            <a:pPr>
              <a:buFont typeface="Wingdings 3,Sans-Serif" charset="2"/>
            </a:pPr>
            <a:r>
              <a:rPr lang="en-US" sz="1400">
                <a:solidFill>
                  <a:schemeClr val="tx1"/>
                </a:solidFill>
                <a:latin typeface="Arial"/>
                <a:cs typeface="Arial"/>
              </a:rPr>
              <a:t>Ongoing stress could lead to forgetfulness and poor concentration.</a:t>
            </a:r>
          </a:p>
          <a:p>
            <a:pPr>
              <a:buFont typeface="Wingdings 3,Sans-Serif" charset="2"/>
            </a:pPr>
            <a:r>
              <a:rPr lang="en-US" sz="1400">
                <a:solidFill>
                  <a:schemeClr val="tx1"/>
                </a:solidFill>
                <a:latin typeface="Arial"/>
                <a:cs typeface="Arial"/>
              </a:rPr>
              <a:t>Care responsibilities could reduce focus on schoolwork.</a:t>
            </a:r>
          </a:p>
          <a:p>
            <a:pPr>
              <a:buFont typeface="Wingdings 3,Sans-Serif" charset="2"/>
            </a:pPr>
            <a:endParaRPr lang="en-US" sz="1400">
              <a:solidFill>
                <a:srgbClr val="000000"/>
              </a:solidFill>
              <a:latin typeface="Arial"/>
              <a:cs typeface="Arial"/>
            </a:endParaRPr>
          </a:p>
          <a:p>
            <a:pPr marL="0" indent="0">
              <a:buNone/>
            </a:pPr>
            <a:r>
              <a:rPr lang="en-US" sz="1400">
                <a:solidFill>
                  <a:schemeClr val="tx1"/>
                </a:solidFill>
                <a:latin typeface="Arial"/>
                <a:cs typeface="Arial"/>
              </a:rPr>
              <a:t> (Bowlby, 1980- stress impacts memory and attention).</a:t>
            </a:r>
            <a:endParaRPr lang="en-US" sz="1400">
              <a:solidFill>
                <a:schemeClr val="tx1"/>
              </a:solidFill>
            </a:endParaRPr>
          </a:p>
        </p:txBody>
      </p:sp>
    </p:spTree>
    <p:extLst>
      <p:ext uri="{BB962C8B-B14F-4D97-AF65-F5344CB8AC3E}">
        <p14:creationId xmlns:p14="http://schemas.microsoft.com/office/powerpoint/2010/main" val="226838149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E1A619-6855-7BC4-5039-F97BA16FFEB9}"/>
              </a:ext>
            </a:extLst>
          </p:cNvPr>
          <p:cNvSpPr>
            <a:spLocks noGrp="1"/>
          </p:cNvSpPr>
          <p:nvPr>
            <p:ph idx="1"/>
          </p:nvPr>
        </p:nvSpPr>
        <p:spPr>
          <a:xfrm>
            <a:off x="677334" y="1017590"/>
            <a:ext cx="8237235" cy="5023772"/>
          </a:xfrm>
        </p:spPr>
        <p:txBody>
          <a:bodyPr vert="horz" lIns="91440" tIns="45720" rIns="91440" bIns="45720" rtlCol="0" anchor="t">
            <a:normAutofit/>
          </a:bodyPr>
          <a:lstStyle/>
          <a:p>
            <a:pPr marL="0" indent="0">
              <a:buNone/>
            </a:pPr>
            <a:r>
              <a:rPr lang="en-US" sz="1400" b="1">
                <a:solidFill>
                  <a:schemeClr val="tx1"/>
                </a:solidFill>
                <a:latin typeface="Arial"/>
                <a:cs typeface="Arial"/>
              </a:rPr>
              <a:t>Social Development (11–16)</a:t>
            </a:r>
            <a:endParaRPr lang="en-US" sz="1400" b="1">
              <a:solidFill>
                <a:schemeClr val="tx1"/>
              </a:solidFill>
            </a:endParaRPr>
          </a:p>
          <a:p>
            <a:r>
              <a:rPr lang="en-US" sz="1400">
                <a:solidFill>
                  <a:schemeClr val="tx1"/>
                </a:solidFill>
                <a:latin typeface="Arial"/>
                <a:cs typeface="Segoe UI"/>
              </a:rPr>
              <a:t>Caring role could limit friendships → isolation.</a:t>
            </a:r>
            <a:endParaRPr lang="en-US" sz="1400">
              <a:solidFill>
                <a:schemeClr val="tx1"/>
              </a:solidFill>
              <a:latin typeface="Arial"/>
              <a:cs typeface="Arial"/>
            </a:endParaRPr>
          </a:p>
          <a:p>
            <a:r>
              <a:rPr lang="en-US" sz="1400">
                <a:solidFill>
                  <a:schemeClr val="tx1"/>
                </a:solidFill>
                <a:latin typeface="Arial"/>
                <a:cs typeface="Segoe UI"/>
              </a:rPr>
              <a:t>Less time for normal teenage activities.</a:t>
            </a:r>
            <a:br>
              <a:rPr lang="en-US" sz="1400" dirty="0">
                <a:latin typeface="Arial"/>
                <a:cs typeface="Segoe UI"/>
              </a:rPr>
            </a:br>
            <a:endParaRPr lang="en-US" sz="1400">
              <a:latin typeface="Arial"/>
              <a:cs typeface="Segoe UI"/>
            </a:endParaRPr>
          </a:p>
          <a:p>
            <a:pPr marL="0" indent="0">
              <a:buNone/>
            </a:pPr>
            <a:r>
              <a:rPr lang="en-US" sz="1400">
                <a:solidFill>
                  <a:schemeClr val="tx1"/>
                </a:solidFill>
                <a:latin typeface="Arial"/>
                <a:cs typeface="Segoe UI"/>
              </a:rPr>
              <a:t> (Insecure attachment may lead to social withdrawal-  Bowlby, 1969 &amp; 1980).</a:t>
            </a:r>
            <a:endParaRPr lang="en-US" sz="1400">
              <a:solidFill>
                <a:schemeClr val="tx1"/>
              </a:solidFill>
              <a:latin typeface="Arial"/>
              <a:cs typeface="Arial"/>
            </a:endParaRPr>
          </a:p>
          <a:p>
            <a:endParaRPr lang="en-US" sz="1400">
              <a:solidFill>
                <a:schemeClr val="tx1"/>
              </a:solidFill>
              <a:latin typeface="Arial"/>
              <a:cs typeface="Arial"/>
            </a:endParaRPr>
          </a:p>
          <a:p>
            <a:pPr marL="0" indent="0">
              <a:buNone/>
            </a:pPr>
            <a:r>
              <a:rPr lang="en-US" sz="1400" b="1">
                <a:solidFill>
                  <a:schemeClr val="tx1"/>
                </a:solidFill>
                <a:latin typeface="Arial"/>
                <a:cs typeface="Arial"/>
              </a:rPr>
              <a:t>Self‑Confidence &amp; Secure Base (11–16)</a:t>
            </a:r>
          </a:p>
          <a:p>
            <a:r>
              <a:rPr lang="en-US" sz="1400">
                <a:solidFill>
                  <a:schemeClr val="tx1"/>
                </a:solidFill>
                <a:latin typeface="Arial"/>
                <a:cs typeface="Segoe UI"/>
              </a:rPr>
              <a:t>Heavy responsibility could weaken her confidence.</a:t>
            </a:r>
            <a:endParaRPr lang="en-US" sz="1400">
              <a:solidFill>
                <a:schemeClr val="tx1"/>
              </a:solidFill>
              <a:latin typeface="Arial"/>
              <a:cs typeface="Arial"/>
            </a:endParaRPr>
          </a:p>
          <a:p>
            <a:r>
              <a:rPr lang="en-US" sz="1400" dirty="0">
                <a:solidFill>
                  <a:schemeClr val="tx1"/>
                </a:solidFill>
                <a:latin typeface="Arial"/>
                <a:cs typeface="Segoe UI"/>
              </a:rPr>
              <a:t>She may struggle to cope because she may now lack a strong emotional base after her </a:t>
            </a:r>
            <a:r>
              <a:rPr lang="en-US" sz="1400" dirty="0" err="1">
                <a:solidFill>
                  <a:schemeClr val="tx1"/>
                </a:solidFill>
                <a:latin typeface="Arial"/>
                <a:cs typeface="Segoe UI"/>
              </a:rPr>
              <a:t>fathr's</a:t>
            </a:r>
            <a:r>
              <a:rPr lang="en-US" sz="1400" dirty="0">
                <a:solidFill>
                  <a:schemeClr val="tx1"/>
                </a:solidFill>
                <a:latin typeface="Arial"/>
                <a:cs typeface="Segoe UI"/>
              </a:rPr>
              <a:t> death.</a:t>
            </a:r>
            <a:endParaRPr lang="en-US" sz="1400" dirty="0">
              <a:solidFill>
                <a:schemeClr val="tx1"/>
              </a:solidFill>
              <a:latin typeface="Arial"/>
              <a:cs typeface="Arial"/>
            </a:endParaRPr>
          </a:p>
          <a:p>
            <a:pPr marL="0" indent="0">
              <a:buNone/>
            </a:pPr>
            <a:r>
              <a:rPr lang="en-US" sz="1400">
                <a:solidFill>
                  <a:schemeClr val="tx1"/>
                </a:solidFill>
                <a:latin typeface="Arial"/>
                <a:cs typeface="Segoe UI"/>
              </a:rPr>
              <a:t> (Bowlby, 1969- secure base influences coping skills).</a:t>
            </a:r>
            <a:endParaRPr lang="en-US" sz="1400">
              <a:solidFill>
                <a:schemeClr val="tx1"/>
              </a:solidFill>
              <a:latin typeface="Arial"/>
              <a:cs typeface="Arial"/>
            </a:endParaRPr>
          </a:p>
          <a:p>
            <a:pPr marL="0" indent="0">
              <a:buNone/>
            </a:pPr>
            <a:endParaRPr lang="en-US"/>
          </a:p>
          <a:p>
            <a:pPr marL="0" indent="0">
              <a:buNone/>
            </a:pPr>
            <a:r>
              <a:rPr lang="en-US" sz="1400" b="1">
                <a:solidFill>
                  <a:schemeClr val="tx1"/>
                </a:solidFill>
                <a:latin typeface="Arial"/>
                <a:cs typeface="Arial"/>
              </a:rPr>
              <a:t>Conclusion: Overall Impact</a:t>
            </a:r>
          </a:p>
          <a:p>
            <a:r>
              <a:rPr lang="en-US" sz="1400">
                <a:solidFill>
                  <a:schemeClr val="tx1"/>
                </a:solidFill>
                <a:latin typeface="Arial"/>
                <a:cs typeface="Segoe UI"/>
              </a:rPr>
              <a:t>Higher emotional pressure, reduced well‑being, and slower social‑emotional development compared to peers.</a:t>
            </a:r>
            <a:endParaRPr lang="en-US" sz="1400">
              <a:solidFill>
                <a:schemeClr val="tx1"/>
              </a:solidFill>
              <a:latin typeface="Arial"/>
              <a:cs typeface="Arial"/>
            </a:endParaRPr>
          </a:p>
          <a:p>
            <a:endParaRPr lang="en-US" sz="1400">
              <a:solidFill>
                <a:schemeClr val="tx1"/>
              </a:solidFill>
              <a:latin typeface="Arial"/>
              <a:cs typeface="Arial"/>
            </a:endParaRPr>
          </a:p>
        </p:txBody>
      </p:sp>
      <p:sp>
        <p:nvSpPr>
          <p:cNvPr id="4" name="Slide Number Placeholder 3">
            <a:extLst>
              <a:ext uri="{FF2B5EF4-FFF2-40B4-BE49-F238E27FC236}">
                <a16:creationId xmlns:a16="http://schemas.microsoft.com/office/drawing/2014/main" id="{52A4DF0C-694A-661B-CC4A-3B3684B7A67B}"/>
              </a:ext>
            </a:extLst>
          </p:cNvPr>
          <p:cNvSpPr>
            <a:spLocks noGrp="1"/>
          </p:cNvSpPr>
          <p:nvPr>
            <p:ph type="sldNum" sz="quarter" idx="12"/>
          </p:nvPr>
        </p:nvSpPr>
        <p:spPr/>
        <p:txBody>
          <a:bodyPr/>
          <a:lstStyle/>
          <a:p>
            <a:fld id="{D57F1E4F-1CFF-5643-939E-217C01CDF565}" type="slidenum">
              <a:rPr lang="en-US" dirty="0"/>
              <a:pPr/>
              <a:t>8</a:t>
            </a:fld>
            <a:endParaRPr lang="en-US"/>
          </a:p>
        </p:txBody>
      </p:sp>
    </p:spTree>
    <p:extLst>
      <p:ext uri="{BB962C8B-B14F-4D97-AF65-F5344CB8AC3E}">
        <p14:creationId xmlns:p14="http://schemas.microsoft.com/office/powerpoint/2010/main" val="157970713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DB6B3-8265-54CB-8CCD-0D9B7D7C4B0D}"/>
              </a:ext>
            </a:extLst>
          </p:cNvPr>
          <p:cNvSpPr>
            <a:spLocks noGrp="1"/>
          </p:cNvSpPr>
          <p:nvPr>
            <p:ph type="title"/>
          </p:nvPr>
        </p:nvSpPr>
        <p:spPr>
          <a:xfrm>
            <a:off x="1482466" y="393940"/>
            <a:ext cx="8596668" cy="1320800"/>
          </a:xfrm>
        </p:spPr>
        <p:txBody>
          <a:bodyPr/>
          <a:lstStyle/>
          <a:p>
            <a:pPr algn="ctr"/>
            <a:r>
              <a:rPr lang="en-US" sz="4000" b="1">
                <a:latin typeface="Arial Nova"/>
                <a:cs typeface="Segoe UI"/>
              </a:rPr>
              <a:t>Practical Strategies Based on Bowlby’s Attachment Theory</a:t>
            </a:r>
            <a:endParaRPr lang="en-US" sz="4000" b="1">
              <a:latin typeface="Arial Nova"/>
            </a:endParaRPr>
          </a:p>
          <a:p>
            <a:endParaRPr lang="en-US"/>
          </a:p>
        </p:txBody>
      </p:sp>
      <p:sp>
        <p:nvSpPr>
          <p:cNvPr id="3" name="Content Placeholder 2">
            <a:extLst>
              <a:ext uri="{FF2B5EF4-FFF2-40B4-BE49-F238E27FC236}">
                <a16:creationId xmlns:a16="http://schemas.microsoft.com/office/drawing/2014/main" id="{4870FBDD-4F8D-2A3C-36EC-18D089E584AD}"/>
              </a:ext>
            </a:extLst>
          </p:cNvPr>
          <p:cNvSpPr>
            <a:spLocks noGrp="1"/>
          </p:cNvSpPr>
          <p:nvPr>
            <p:ph idx="1"/>
          </p:nvPr>
        </p:nvSpPr>
        <p:spPr>
          <a:xfrm>
            <a:off x="677110" y="2199003"/>
            <a:ext cx="10235685" cy="4901564"/>
          </a:xfrm>
        </p:spPr>
        <p:txBody>
          <a:bodyPr vert="horz" lIns="91440" tIns="45720" rIns="91440" bIns="45720" rtlCol="0" anchor="t">
            <a:normAutofit/>
          </a:bodyPr>
          <a:lstStyle/>
          <a:p>
            <a:pPr marL="0" indent="0">
              <a:buNone/>
            </a:pPr>
            <a:endParaRPr lang="en-US" sz="1400" b="1">
              <a:solidFill>
                <a:schemeClr val="tx1"/>
              </a:solidFill>
              <a:latin typeface="Arial"/>
              <a:cs typeface="Segoe UI"/>
            </a:endParaRPr>
          </a:p>
          <a:p>
            <a:r>
              <a:rPr lang="en-US" sz="1400" b="1">
                <a:solidFill>
                  <a:schemeClr val="tx1"/>
                </a:solidFill>
                <a:latin typeface="Arial"/>
                <a:cs typeface="Arial"/>
              </a:rPr>
              <a:t>1. Provide Jenny with a Consistent, Trustworthy Adult (Secure Base)</a:t>
            </a:r>
            <a:endParaRPr lang="en-US" sz="1400">
              <a:solidFill>
                <a:schemeClr val="tx1"/>
              </a:solidFill>
              <a:latin typeface="Arial"/>
              <a:cs typeface="Arial"/>
            </a:endParaRPr>
          </a:p>
          <a:p>
            <a:endParaRPr lang="en-US" sz="1400" b="1">
              <a:solidFill>
                <a:schemeClr val="tx1"/>
              </a:solidFill>
              <a:latin typeface="Arial"/>
              <a:cs typeface="Arial"/>
            </a:endParaRPr>
          </a:p>
          <a:p>
            <a:pPr marL="0" indent="0">
              <a:buNone/>
            </a:pPr>
            <a:r>
              <a:rPr lang="en-US" sz="1400" b="1">
                <a:solidFill>
                  <a:schemeClr val="tx1"/>
                </a:solidFill>
                <a:latin typeface="Arial"/>
                <a:cs typeface="Arial"/>
              </a:rPr>
              <a:t>Strategy:</a:t>
            </a:r>
            <a:endParaRPr lang="en-US" sz="1400">
              <a:solidFill>
                <a:schemeClr val="tx1"/>
              </a:solidFill>
              <a:latin typeface="Arial"/>
              <a:cs typeface="Arial"/>
            </a:endParaRPr>
          </a:p>
          <a:p>
            <a:r>
              <a:rPr lang="en-US" sz="1400">
                <a:solidFill>
                  <a:schemeClr val="tx1"/>
                </a:solidFill>
                <a:latin typeface="Arial"/>
                <a:cs typeface="Segoe UI"/>
              </a:rPr>
              <a:t>Assign Jenny a key worker, mentor, or counsellor at school or through social services.</a:t>
            </a:r>
            <a:endParaRPr lang="en-US" sz="1400">
              <a:solidFill>
                <a:schemeClr val="tx1"/>
              </a:solidFill>
              <a:latin typeface="Arial"/>
              <a:cs typeface="Arial"/>
            </a:endParaRPr>
          </a:p>
          <a:p>
            <a:r>
              <a:rPr lang="en-US" sz="1400">
                <a:solidFill>
                  <a:schemeClr val="tx1"/>
                </a:solidFill>
                <a:latin typeface="Arial"/>
                <a:cs typeface="Segoe UI"/>
              </a:rPr>
              <a:t>This adult becomes a stable, reliable source of emotional support.</a:t>
            </a:r>
            <a:endParaRPr lang="en-US" sz="1400">
              <a:solidFill>
                <a:schemeClr val="tx1"/>
              </a:solidFill>
              <a:latin typeface="Arial"/>
              <a:cs typeface="Arial"/>
            </a:endParaRPr>
          </a:p>
          <a:p>
            <a:pPr marL="0" indent="0">
              <a:buNone/>
            </a:pPr>
            <a:r>
              <a:rPr lang="en-US" sz="1400" b="1">
                <a:solidFill>
                  <a:schemeClr val="tx1"/>
                </a:solidFill>
                <a:latin typeface="Arial"/>
                <a:cs typeface="Arial"/>
              </a:rPr>
              <a:t>Why (Bowlby)?</a:t>
            </a:r>
            <a:endParaRPr lang="en-US" sz="1400">
              <a:solidFill>
                <a:schemeClr val="tx1"/>
              </a:solidFill>
              <a:latin typeface="Arial"/>
              <a:cs typeface="Arial"/>
            </a:endParaRPr>
          </a:p>
          <a:p>
            <a:pPr marL="0" indent="0">
              <a:buNone/>
            </a:pPr>
            <a:r>
              <a:rPr lang="en-US" sz="1400">
                <a:solidFill>
                  <a:schemeClr val="tx1"/>
                </a:solidFill>
                <a:latin typeface="Arial"/>
                <a:cs typeface="Segoe UI"/>
              </a:rPr>
              <a:t>A secure attachment figure helps the young person feel safe, supported, and less overwhelmed.</a:t>
            </a:r>
            <a:endParaRPr lang="en-US" sz="1400">
              <a:solidFill>
                <a:schemeClr val="tx1"/>
              </a:solidFill>
              <a:latin typeface="Arial"/>
              <a:cs typeface="Arial"/>
            </a:endParaRPr>
          </a:p>
          <a:p>
            <a:pPr marL="0" indent="0">
              <a:buNone/>
            </a:pPr>
            <a:r>
              <a:rPr lang="en-US" sz="1400" b="1">
                <a:solidFill>
                  <a:schemeClr val="tx1"/>
                </a:solidFill>
                <a:latin typeface="Arial"/>
                <a:cs typeface="Arial"/>
              </a:rPr>
              <a:t>Benefit for Jenny:</a:t>
            </a:r>
            <a:endParaRPr lang="en-US" sz="1400">
              <a:solidFill>
                <a:schemeClr val="tx1"/>
              </a:solidFill>
              <a:latin typeface="Arial"/>
              <a:cs typeface="Arial"/>
            </a:endParaRPr>
          </a:p>
          <a:p>
            <a:r>
              <a:rPr lang="en-US" sz="1400">
                <a:solidFill>
                  <a:schemeClr val="tx1"/>
                </a:solidFill>
                <a:latin typeface="Arial"/>
                <a:cs typeface="Segoe UI"/>
              </a:rPr>
              <a:t>Someone to talk to about worries</a:t>
            </a:r>
            <a:endParaRPr lang="en-US" sz="1400">
              <a:solidFill>
                <a:schemeClr val="tx1"/>
              </a:solidFill>
              <a:latin typeface="Arial"/>
              <a:cs typeface="Arial"/>
            </a:endParaRPr>
          </a:p>
          <a:p>
            <a:r>
              <a:rPr lang="en-US" sz="1400">
                <a:solidFill>
                  <a:schemeClr val="tx1"/>
                </a:solidFill>
                <a:latin typeface="Arial"/>
                <a:cs typeface="Segoe UI"/>
              </a:rPr>
              <a:t>Rebuilds trust and emotional security</a:t>
            </a:r>
            <a:endParaRPr lang="en-US" sz="1400">
              <a:solidFill>
                <a:schemeClr val="tx1"/>
              </a:solidFill>
              <a:latin typeface="Arial"/>
              <a:cs typeface="Arial"/>
            </a:endParaRPr>
          </a:p>
          <a:p>
            <a:r>
              <a:rPr lang="en-US" sz="1400">
                <a:solidFill>
                  <a:schemeClr val="tx1"/>
                </a:solidFill>
                <a:latin typeface="Arial"/>
                <a:cs typeface="Segoe UI"/>
              </a:rPr>
              <a:t>Reduces anxiety and feelings of isolation        </a:t>
            </a:r>
          </a:p>
          <a:p>
            <a:pPr marL="0" indent="0" algn="ctr">
              <a:buNone/>
            </a:pPr>
            <a:r>
              <a:rPr lang="en-US" sz="1400">
                <a:solidFill>
                  <a:schemeClr val="tx1"/>
                </a:solidFill>
                <a:latin typeface="Arial"/>
                <a:cs typeface="Segoe UI"/>
              </a:rPr>
              <a:t>(Bowlby, 2005)</a:t>
            </a:r>
            <a:endParaRPr lang="en-US" sz="1400">
              <a:solidFill>
                <a:schemeClr val="tx1"/>
              </a:solidFill>
              <a:latin typeface="Arial"/>
              <a:cs typeface="Arial"/>
            </a:endParaRPr>
          </a:p>
          <a:p>
            <a:endParaRPr lang="en-US" sz="1400">
              <a:solidFill>
                <a:schemeClr val="tx1"/>
              </a:solidFill>
              <a:latin typeface="Arial"/>
              <a:cs typeface="Arial"/>
            </a:endParaRPr>
          </a:p>
        </p:txBody>
      </p:sp>
      <p:sp>
        <p:nvSpPr>
          <p:cNvPr id="4" name="Slide Number Placeholder 3">
            <a:extLst>
              <a:ext uri="{FF2B5EF4-FFF2-40B4-BE49-F238E27FC236}">
                <a16:creationId xmlns:a16="http://schemas.microsoft.com/office/drawing/2014/main" id="{6A0873A8-240B-0F86-FC41-D137EA9AB42F}"/>
              </a:ext>
            </a:extLst>
          </p:cNvPr>
          <p:cNvSpPr>
            <a:spLocks noGrp="1"/>
          </p:cNvSpPr>
          <p:nvPr>
            <p:ph type="sldNum" sz="quarter" idx="12"/>
          </p:nvPr>
        </p:nvSpPr>
        <p:spPr/>
        <p:txBody>
          <a:bodyPr/>
          <a:lstStyle/>
          <a:p>
            <a:fld id="{D57F1E4F-1CFF-5643-939E-217C01CDF565}" type="slidenum">
              <a:rPr lang="en-US" dirty="0"/>
              <a:pPr/>
              <a:t>9</a:t>
            </a:fld>
            <a:endParaRPr lang="en-US"/>
          </a:p>
        </p:txBody>
      </p:sp>
      <p:pic>
        <p:nvPicPr>
          <p:cNvPr id="8" name="Graphic 7" descr="Target with solid fill">
            <a:extLst>
              <a:ext uri="{FF2B5EF4-FFF2-40B4-BE49-F238E27FC236}">
                <a16:creationId xmlns:a16="http://schemas.microsoft.com/office/drawing/2014/main" id="{3FB73F3F-517B-1D70-02E2-B3484E54D39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75" y="153838"/>
            <a:ext cx="1633267" cy="1575758"/>
          </a:xfrm>
          <a:prstGeom prst="rect">
            <a:avLst/>
          </a:prstGeom>
        </p:spPr>
      </p:pic>
    </p:spTree>
    <p:extLst>
      <p:ext uri="{BB962C8B-B14F-4D97-AF65-F5344CB8AC3E}">
        <p14:creationId xmlns:p14="http://schemas.microsoft.com/office/powerpoint/2010/main" val="137028246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C74496-2F37-DAA7-2385-0F15E1EB423C}"/>
              </a:ext>
            </a:extLst>
          </p:cNvPr>
          <p:cNvSpPr>
            <a:spLocks noGrp="1"/>
          </p:cNvSpPr>
          <p:nvPr>
            <p:ph idx="1"/>
          </p:nvPr>
        </p:nvSpPr>
        <p:spPr>
          <a:xfrm>
            <a:off x="595562" y="910433"/>
            <a:ext cx="8319007" cy="5130929"/>
          </a:xfrm>
        </p:spPr>
        <p:txBody>
          <a:bodyPr vert="horz" lIns="91440" tIns="45720" rIns="91440" bIns="45720" rtlCol="0" anchor="t">
            <a:normAutofit lnSpcReduction="10000"/>
          </a:bodyPr>
          <a:lstStyle/>
          <a:p>
            <a:pPr marL="0" indent="0">
              <a:buNone/>
            </a:pPr>
            <a:r>
              <a:rPr lang="en-US" sz="1400" b="1">
                <a:solidFill>
                  <a:schemeClr val="tx1"/>
                </a:solidFill>
                <a:latin typeface="Arial"/>
                <a:cs typeface="Arial"/>
              </a:rPr>
              <a:t>2. Reduce Her Caring Responsibilities (Restore Her Developmental Needs)</a:t>
            </a:r>
            <a:endParaRPr lang="en-US" sz="1400">
              <a:solidFill>
                <a:schemeClr val="tx1"/>
              </a:solidFill>
              <a:latin typeface="Arial"/>
              <a:cs typeface="Arial"/>
            </a:endParaRPr>
          </a:p>
          <a:p>
            <a:pPr marL="0" indent="0">
              <a:buNone/>
            </a:pPr>
            <a:endParaRPr lang="en-US" sz="1400" b="1">
              <a:solidFill>
                <a:schemeClr val="tx1"/>
              </a:solidFill>
              <a:latin typeface="Arial"/>
              <a:cs typeface="Arial"/>
            </a:endParaRPr>
          </a:p>
          <a:p>
            <a:pPr marL="0" indent="0">
              <a:buNone/>
            </a:pPr>
            <a:r>
              <a:rPr lang="en-US" sz="1400" b="1">
                <a:solidFill>
                  <a:schemeClr val="tx1"/>
                </a:solidFill>
                <a:latin typeface="Arial"/>
                <a:cs typeface="Arial"/>
              </a:rPr>
              <a:t>Strategy:</a:t>
            </a:r>
            <a:endParaRPr lang="en-US" sz="1400">
              <a:solidFill>
                <a:schemeClr val="tx1"/>
              </a:solidFill>
              <a:latin typeface="Arial"/>
              <a:cs typeface="Arial"/>
            </a:endParaRPr>
          </a:p>
          <a:p>
            <a:pPr lvl="1"/>
            <a:r>
              <a:rPr lang="en-US" sz="1400">
                <a:solidFill>
                  <a:schemeClr val="tx1"/>
                </a:solidFill>
                <a:latin typeface="Arial"/>
                <a:cs typeface="Segoe UI"/>
              </a:rPr>
              <a:t>External  support (young carer services)</a:t>
            </a:r>
            <a:endParaRPr lang="en-US" sz="1400">
              <a:solidFill>
                <a:schemeClr val="tx1"/>
              </a:solidFill>
              <a:latin typeface="Arial"/>
              <a:cs typeface="Arial"/>
            </a:endParaRPr>
          </a:p>
          <a:p>
            <a:pPr lvl="1"/>
            <a:r>
              <a:rPr lang="en-US" sz="1400">
                <a:solidFill>
                  <a:schemeClr val="tx1"/>
                </a:solidFill>
                <a:latin typeface="Arial"/>
                <a:cs typeface="Segoe UI"/>
              </a:rPr>
              <a:t>Home care support</a:t>
            </a:r>
            <a:endParaRPr lang="en-US" sz="1400">
              <a:solidFill>
                <a:schemeClr val="tx1"/>
              </a:solidFill>
              <a:latin typeface="Arial"/>
              <a:cs typeface="Arial"/>
            </a:endParaRPr>
          </a:p>
          <a:p>
            <a:pPr lvl="1"/>
            <a:r>
              <a:rPr lang="en-US" sz="1400">
                <a:solidFill>
                  <a:schemeClr val="tx1"/>
                </a:solidFill>
                <a:latin typeface="Arial"/>
                <a:cs typeface="Segoe UI"/>
              </a:rPr>
              <a:t>Social worker involvement</a:t>
            </a:r>
            <a:endParaRPr lang="en-US" sz="1400">
              <a:solidFill>
                <a:schemeClr val="tx1"/>
              </a:solidFill>
              <a:latin typeface="Arial"/>
              <a:cs typeface="Arial"/>
            </a:endParaRPr>
          </a:p>
          <a:p>
            <a:pPr lvl="1"/>
            <a:r>
              <a:rPr lang="en-US" sz="1400">
                <a:solidFill>
                  <a:schemeClr val="tx1"/>
                </a:solidFill>
                <a:latin typeface="Arial"/>
                <a:cs typeface="Segoe UI"/>
              </a:rPr>
              <a:t>Respite services</a:t>
            </a:r>
            <a:endParaRPr lang="en-US" sz="1400">
              <a:solidFill>
                <a:schemeClr val="tx1"/>
              </a:solidFill>
              <a:latin typeface="Arial"/>
              <a:cs typeface="Arial"/>
            </a:endParaRPr>
          </a:p>
          <a:p>
            <a:pPr marL="457200" lvl="1" indent="0">
              <a:buNone/>
            </a:pPr>
            <a:r>
              <a:rPr lang="en-US" sz="1400" b="1">
                <a:solidFill>
                  <a:schemeClr val="tx1"/>
                </a:solidFill>
                <a:latin typeface="Arial"/>
                <a:cs typeface="Arial"/>
              </a:rPr>
              <a:t>Why (Bowlby)?</a:t>
            </a:r>
            <a:endParaRPr lang="en-US" sz="1400">
              <a:solidFill>
                <a:schemeClr val="tx1"/>
              </a:solidFill>
              <a:latin typeface="Arial"/>
              <a:cs typeface="Arial"/>
            </a:endParaRPr>
          </a:p>
          <a:p>
            <a:pPr marL="457200" lvl="1" indent="0">
              <a:buNone/>
            </a:pPr>
            <a:r>
              <a:rPr lang="en-US" sz="1400">
                <a:solidFill>
                  <a:schemeClr val="tx1"/>
                </a:solidFill>
                <a:latin typeface="Arial"/>
                <a:cs typeface="Segoe UI"/>
              </a:rPr>
              <a:t>Jenny cannot act as a caregiver and receive the support she needs- this reverses the attachment </a:t>
            </a:r>
            <a:r>
              <a:rPr lang="en-US" sz="1400" dirty="0">
                <a:solidFill>
                  <a:schemeClr val="tx1"/>
                </a:solidFill>
                <a:latin typeface="Arial"/>
                <a:cs typeface="Segoe UI"/>
              </a:rPr>
              <a:t>role.</a:t>
            </a:r>
            <a:endParaRPr lang="en-US" sz="1400" dirty="0">
              <a:solidFill>
                <a:schemeClr val="tx1"/>
              </a:solidFill>
              <a:latin typeface="Arial"/>
              <a:cs typeface="Arial"/>
            </a:endParaRPr>
          </a:p>
          <a:p>
            <a:pPr marL="457200" lvl="1" indent="0">
              <a:buNone/>
            </a:pPr>
            <a:r>
              <a:rPr lang="en-US" sz="1400" b="1">
                <a:solidFill>
                  <a:schemeClr val="tx1"/>
                </a:solidFill>
                <a:latin typeface="Arial"/>
                <a:cs typeface="Arial"/>
              </a:rPr>
              <a:t>Benefit for Jenny:</a:t>
            </a:r>
            <a:endParaRPr lang="en-US" sz="1400">
              <a:solidFill>
                <a:schemeClr val="tx1"/>
              </a:solidFill>
              <a:latin typeface="Arial"/>
              <a:cs typeface="Arial"/>
            </a:endParaRPr>
          </a:p>
          <a:p>
            <a:r>
              <a:rPr lang="en-US" sz="1400">
                <a:solidFill>
                  <a:schemeClr val="tx1"/>
                </a:solidFill>
                <a:latin typeface="Arial"/>
                <a:cs typeface="Segoe UI"/>
              </a:rPr>
              <a:t>More time for school, friends, and self-care</a:t>
            </a:r>
            <a:endParaRPr lang="en-US" sz="1400">
              <a:solidFill>
                <a:schemeClr val="tx1"/>
              </a:solidFill>
              <a:latin typeface="Arial"/>
              <a:cs typeface="Arial"/>
            </a:endParaRPr>
          </a:p>
          <a:p>
            <a:r>
              <a:rPr lang="en-US" sz="1400">
                <a:solidFill>
                  <a:schemeClr val="tx1"/>
                </a:solidFill>
                <a:latin typeface="Arial"/>
                <a:cs typeface="Segoe UI"/>
              </a:rPr>
              <a:t>Less stress → improved memory &amp; concentration</a:t>
            </a:r>
            <a:endParaRPr lang="en-US" sz="1400">
              <a:solidFill>
                <a:schemeClr val="tx1"/>
              </a:solidFill>
              <a:latin typeface="Arial"/>
              <a:cs typeface="Arial"/>
            </a:endParaRPr>
          </a:p>
          <a:p>
            <a:r>
              <a:rPr lang="en-US" sz="1400">
                <a:solidFill>
                  <a:schemeClr val="tx1"/>
                </a:solidFill>
                <a:latin typeface="Arial"/>
                <a:cs typeface="Segoe UI"/>
              </a:rPr>
              <a:t>Protects her emotional development                                     </a:t>
            </a:r>
            <a:endParaRPr lang="en-US" sz="1400">
              <a:solidFill>
                <a:schemeClr val="tx1"/>
              </a:solidFill>
              <a:latin typeface="Arial"/>
              <a:cs typeface="Arial"/>
            </a:endParaRPr>
          </a:p>
          <a:p>
            <a:endParaRPr lang="en-US" sz="1400">
              <a:solidFill>
                <a:schemeClr val="tx1"/>
              </a:solidFill>
              <a:latin typeface="Arial"/>
              <a:cs typeface="Segoe UI"/>
            </a:endParaRPr>
          </a:p>
          <a:p>
            <a:pPr marL="0" indent="0" algn="ctr">
              <a:buNone/>
            </a:pPr>
            <a:r>
              <a:rPr lang="en-US" sz="1400">
                <a:solidFill>
                  <a:schemeClr val="tx1"/>
                </a:solidFill>
                <a:latin typeface="Arial"/>
                <a:cs typeface="Segoe UI"/>
              </a:rPr>
              <a:t>(Bowlby, 2005)</a:t>
            </a:r>
            <a:endParaRPr lang="en-US" sz="1400">
              <a:solidFill>
                <a:schemeClr val="tx1"/>
              </a:solidFill>
              <a:latin typeface="Arial"/>
              <a:cs typeface="Arial"/>
            </a:endParaRPr>
          </a:p>
          <a:p>
            <a:endParaRPr lang="en-US" sz="1400">
              <a:solidFill>
                <a:schemeClr val="tx1"/>
              </a:solidFill>
              <a:latin typeface="Arial"/>
              <a:cs typeface="Arial"/>
            </a:endParaRPr>
          </a:p>
        </p:txBody>
      </p:sp>
      <p:sp>
        <p:nvSpPr>
          <p:cNvPr id="4" name="Slide Number Placeholder 3">
            <a:extLst>
              <a:ext uri="{FF2B5EF4-FFF2-40B4-BE49-F238E27FC236}">
                <a16:creationId xmlns:a16="http://schemas.microsoft.com/office/drawing/2014/main" id="{03BDB7F7-6302-7F11-AABB-9B87A1DAE548}"/>
              </a:ext>
            </a:extLst>
          </p:cNvPr>
          <p:cNvSpPr>
            <a:spLocks noGrp="1"/>
          </p:cNvSpPr>
          <p:nvPr>
            <p:ph type="sldNum" sz="quarter" idx="12"/>
          </p:nvPr>
        </p:nvSpPr>
        <p:spPr/>
        <p:txBody>
          <a:bodyPr/>
          <a:lstStyle/>
          <a:p>
            <a:fld id="{D57F1E4F-1CFF-5643-939E-217C01CDF565}" type="slidenum">
              <a:rPr lang="en-US" dirty="0"/>
              <a:pPr/>
              <a:t>10</a:t>
            </a:fld>
            <a:endParaRPr lang="en-US"/>
          </a:p>
        </p:txBody>
      </p:sp>
    </p:spTree>
    <p:extLst>
      <p:ext uri="{BB962C8B-B14F-4D97-AF65-F5344CB8AC3E}">
        <p14:creationId xmlns:p14="http://schemas.microsoft.com/office/powerpoint/2010/main" val="18836578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5E4CCF-F36F-B779-A446-F0140B5EA7A4}"/>
              </a:ext>
            </a:extLst>
          </p:cNvPr>
          <p:cNvSpPr>
            <a:spLocks noGrp="1"/>
          </p:cNvSpPr>
          <p:nvPr>
            <p:ph idx="1"/>
          </p:nvPr>
        </p:nvSpPr>
        <p:spPr>
          <a:xfrm>
            <a:off x="677334" y="1112840"/>
            <a:ext cx="8237235" cy="4928522"/>
          </a:xfrm>
        </p:spPr>
        <p:txBody>
          <a:bodyPr vert="horz" lIns="91440" tIns="45720" rIns="91440" bIns="45720" rtlCol="0" anchor="t">
            <a:normAutofit fontScale="92500" lnSpcReduction="10000"/>
          </a:bodyPr>
          <a:lstStyle/>
          <a:p>
            <a:pPr marL="0" indent="0">
              <a:buNone/>
            </a:pPr>
            <a:r>
              <a:rPr lang="en-US" sz="1400" b="1">
                <a:solidFill>
                  <a:schemeClr val="tx1"/>
                </a:solidFill>
                <a:latin typeface="Arial"/>
                <a:cs typeface="Arial"/>
              </a:rPr>
              <a:t>3. Emotional Support &amp; Grief Counselling</a:t>
            </a:r>
            <a:endParaRPr lang="en-US" sz="1400">
              <a:solidFill>
                <a:schemeClr val="tx1"/>
              </a:solidFill>
              <a:latin typeface="Arial"/>
              <a:cs typeface="Arial"/>
            </a:endParaRPr>
          </a:p>
          <a:p>
            <a:pPr marL="0" indent="0">
              <a:buNone/>
            </a:pPr>
            <a:endParaRPr lang="en-US" sz="1400" b="1">
              <a:solidFill>
                <a:schemeClr val="tx1"/>
              </a:solidFill>
              <a:latin typeface="Arial"/>
              <a:cs typeface="Arial"/>
            </a:endParaRPr>
          </a:p>
          <a:p>
            <a:pPr marL="0" indent="0">
              <a:buNone/>
            </a:pPr>
            <a:r>
              <a:rPr lang="en-US" sz="1400" b="1">
                <a:solidFill>
                  <a:schemeClr val="tx1"/>
                </a:solidFill>
                <a:latin typeface="Arial"/>
                <a:cs typeface="Arial"/>
              </a:rPr>
              <a:t>Strategy:</a:t>
            </a:r>
            <a:endParaRPr lang="en-US" sz="1400">
              <a:solidFill>
                <a:schemeClr val="tx1"/>
              </a:solidFill>
              <a:latin typeface="Arial"/>
              <a:cs typeface="Arial"/>
            </a:endParaRPr>
          </a:p>
          <a:p>
            <a:pPr marL="0" indent="0">
              <a:buNone/>
            </a:pPr>
            <a:r>
              <a:rPr lang="en-US" sz="1400">
                <a:solidFill>
                  <a:schemeClr val="tx1"/>
                </a:solidFill>
                <a:latin typeface="Arial"/>
                <a:cs typeface="Segoe UI"/>
              </a:rPr>
              <a:t>Provide Jenny with access to: </a:t>
            </a:r>
            <a:endParaRPr lang="en-US" sz="1400">
              <a:solidFill>
                <a:schemeClr val="tx1"/>
              </a:solidFill>
              <a:latin typeface="Arial"/>
              <a:cs typeface="Arial"/>
            </a:endParaRPr>
          </a:p>
          <a:p>
            <a:r>
              <a:rPr lang="en-US" sz="1400">
                <a:solidFill>
                  <a:schemeClr val="tx1"/>
                </a:solidFill>
                <a:latin typeface="Arial"/>
                <a:cs typeface="Segoe UI"/>
              </a:rPr>
              <a:t>Bereavement counselling.</a:t>
            </a:r>
            <a:endParaRPr lang="en-US" sz="1400">
              <a:solidFill>
                <a:schemeClr val="tx1"/>
              </a:solidFill>
              <a:latin typeface="Arial"/>
              <a:cs typeface="Arial"/>
            </a:endParaRPr>
          </a:p>
          <a:p>
            <a:r>
              <a:rPr lang="en-US" sz="1400">
                <a:solidFill>
                  <a:srgbClr val="404040"/>
                </a:solidFill>
                <a:latin typeface="Arial"/>
                <a:cs typeface="Arial"/>
              </a:rPr>
              <a:t>It helps us understand her by showing how early relationships could have shaped how she feels and reacts now.</a:t>
            </a:r>
            <a:endParaRPr lang="en-US" sz="1400">
              <a:solidFill>
                <a:schemeClr val="tx1"/>
              </a:solidFill>
              <a:latin typeface="Arial"/>
              <a:cs typeface="Arial"/>
            </a:endParaRPr>
          </a:p>
          <a:p>
            <a:r>
              <a:rPr lang="en-US" sz="1400">
                <a:solidFill>
                  <a:schemeClr val="tx1"/>
                </a:solidFill>
                <a:latin typeface="Arial"/>
                <a:cs typeface="Segoe UI"/>
              </a:rPr>
              <a:t>Cognitive </a:t>
            </a:r>
            <a:r>
              <a:rPr lang="en-US" sz="1400" err="1">
                <a:solidFill>
                  <a:schemeClr val="tx1"/>
                </a:solidFill>
                <a:latin typeface="Arial"/>
                <a:cs typeface="Segoe UI"/>
              </a:rPr>
              <a:t>Behavioural</a:t>
            </a:r>
            <a:r>
              <a:rPr lang="en-US" sz="1400">
                <a:solidFill>
                  <a:schemeClr val="tx1"/>
                </a:solidFill>
                <a:latin typeface="Arial"/>
                <a:cs typeface="Segoe UI"/>
              </a:rPr>
              <a:t>  Therapy (CBT) sessions.</a:t>
            </a:r>
            <a:endParaRPr lang="en-US" sz="1400">
              <a:solidFill>
                <a:schemeClr val="tx1"/>
              </a:solidFill>
              <a:latin typeface="Arial"/>
              <a:cs typeface="Arial"/>
            </a:endParaRPr>
          </a:p>
          <a:p>
            <a:r>
              <a:rPr lang="en-US" sz="1400">
                <a:solidFill>
                  <a:schemeClr val="tx1"/>
                </a:solidFill>
                <a:latin typeface="Arial"/>
                <a:cs typeface="Segoe UI"/>
              </a:rPr>
              <a:t>Emotional wellbeing support.</a:t>
            </a:r>
            <a:endParaRPr lang="en-US" sz="1400">
              <a:solidFill>
                <a:schemeClr val="tx1"/>
              </a:solidFill>
              <a:latin typeface="Arial"/>
              <a:cs typeface="Arial"/>
            </a:endParaRPr>
          </a:p>
          <a:p>
            <a:pPr marL="457200" lvl="1" indent="0">
              <a:buNone/>
            </a:pPr>
            <a:r>
              <a:rPr lang="en-US" sz="1400" b="1">
                <a:solidFill>
                  <a:schemeClr val="tx1"/>
                </a:solidFill>
                <a:latin typeface="Arial"/>
                <a:cs typeface="Arial"/>
              </a:rPr>
              <a:t>Why (Bowlby)?</a:t>
            </a:r>
            <a:endParaRPr lang="en-US" sz="1400">
              <a:solidFill>
                <a:schemeClr val="tx1"/>
              </a:solidFill>
              <a:latin typeface="Arial"/>
              <a:cs typeface="Arial"/>
            </a:endParaRPr>
          </a:p>
          <a:p>
            <a:pPr marL="457200" lvl="1" indent="0">
              <a:buNone/>
            </a:pPr>
            <a:r>
              <a:rPr lang="en-US" sz="1400">
                <a:solidFill>
                  <a:schemeClr val="tx1"/>
                </a:solidFill>
                <a:latin typeface="Arial"/>
                <a:cs typeface="Segoe UI"/>
              </a:rPr>
              <a:t>Grief affects attachment security and can lead to long‑term emotional difficulties if unsupported.</a:t>
            </a:r>
            <a:endParaRPr lang="en-US" sz="1400">
              <a:solidFill>
                <a:schemeClr val="tx1"/>
              </a:solidFill>
              <a:latin typeface="Arial"/>
              <a:cs typeface="Arial"/>
            </a:endParaRPr>
          </a:p>
          <a:p>
            <a:pPr marL="457200" lvl="1" indent="0">
              <a:buNone/>
            </a:pPr>
            <a:r>
              <a:rPr lang="en-US" sz="1400" b="1">
                <a:solidFill>
                  <a:schemeClr val="tx1"/>
                </a:solidFill>
                <a:latin typeface="Arial"/>
                <a:cs typeface="Arial"/>
              </a:rPr>
              <a:t>Benefit for Jenny:</a:t>
            </a:r>
            <a:endParaRPr lang="en-US" sz="1400">
              <a:solidFill>
                <a:schemeClr val="tx1"/>
              </a:solidFill>
              <a:latin typeface="Arial"/>
              <a:cs typeface="Arial"/>
            </a:endParaRPr>
          </a:p>
          <a:p>
            <a:r>
              <a:rPr lang="en-US" sz="1400">
                <a:solidFill>
                  <a:schemeClr val="tx1"/>
                </a:solidFill>
                <a:latin typeface="Arial"/>
                <a:cs typeface="Segoe UI"/>
              </a:rPr>
              <a:t>Helps process father’s death.</a:t>
            </a:r>
            <a:endParaRPr lang="en-US" sz="1400">
              <a:solidFill>
                <a:schemeClr val="tx1"/>
              </a:solidFill>
              <a:latin typeface="Arial"/>
              <a:cs typeface="Arial"/>
            </a:endParaRPr>
          </a:p>
          <a:p>
            <a:r>
              <a:rPr lang="en-US" sz="1400">
                <a:solidFill>
                  <a:schemeClr val="tx1"/>
                </a:solidFill>
                <a:latin typeface="Arial"/>
                <a:cs typeface="Segoe UI"/>
              </a:rPr>
              <a:t>Improves mood regulation.</a:t>
            </a:r>
            <a:endParaRPr lang="en-US" sz="1400">
              <a:solidFill>
                <a:schemeClr val="tx1"/>
              </a:solidFill>
              <a:latin typeface="Arial"/>
              <a:cs typeface="Arial"/>
            </a:endParaRPr>
          </a:p>
          <a:p>
            <a:r>
              <a:rPr lang="en-US" sz="1400">
                <a:solidFill>
                  <a:schemeClr val="tx1"/>
                </a:solidFill>
                <a:latin typeface="Arial"/>
                <a:cs typeface="Segoe UI"/>
              </a:rPr>
              <a:t>Reduces risk of depression/anxiety.</a:t>
            </a:r>
            <a:endParaRPr lang="en-US" sz="1400">
              <a:solidFill>
                <a:schemeClr val="tx1"/>
              </a:solidFill>
              <a:latin typeface="Arial"/>
              <a:cs typeface="Arial"/>
            </a:endParaRPr>
          </a:p>
          <a:p>
            <a:pPr marL="0" indent="0">
              <a:buNone/>
            </a:pPr>
            <a:r>
              <a:rPr lang="en-US" sz="1400">
                <a:solidFill>
                  <a:schemeClr val="tx1"/>
                </a:solidFill>
                <a:latin typeface="Arial"/>
                <a:cs typeface="Arial"/>
              </a:rPr>
              <a:t>                                                                                      (Bowlby, 1980)</a:t>
            </a:r>
          </a:p>
        </p:txBody>
      </p:sp>
      <p:sp>
        <p:nvSpPr>
          <p:cNvPr id="4" name="Slide Number Placeholder 3">
            <a:extLst>
              <a:ext uri="{FF2B5EF4-FFF2-40B4-BE49-F238E27FC236}">
                <a16:creationId xmlns:a16="http://schemas.microsoft.com/office/drawing/2014/main" id="{B5311318-4059-BFC4-ECC1-2ED4ACF6B692}"/>
              </a:ext>
            </a:extLst>
          </p:cNvPr>
          <p:cNvSpPr>
            <a:spLocks noGrp="1"/>
          </p:cNvSpPr>
          <p:nvPr>
            <p:ph type="sldNum" sz="quarter" idx="12"/>
          </p:nvPr>
        </p:nvSpPr>
        <p:spPr/>
        <p:txBody>
          <a:bodyPr/>
          <a:lstStyle/>
          <a:p>
            <a:fld id="{D57F1E4F-1CFF-5643-939E-217C01CDF565}" type="slidenum">
              <a:rPr lang="en-US" dirty="0"/>
              <a:pPr/>
              <a:t>11</a:t>
            </a:fld>
            <a:endParaRPr lang="en-US"/>
          </a:p>
        </p:txBody>
      </p:sp>
    </p:spTree>
    <p:extLst>
      <p:ext uri="{BB962C8B-B14F-4D97-AF65-F5344CB8AC3E}">
        <p14:creationId xmlns:p14="http://schemas.microsoft.com/office/powerpoint/2010/main" val="244653489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774A11-6D03-C49B-5D8F-0AF78A61B212}"/>
              </a:ext>
            </a:extLst>
          </p:cNvPr>
          <p:cNvSpPr>
            <a:spLocks noGrp="1"/>
          </p:cNvSpPr>
          <p:nvPr>
            <p:ph type="title"/>
          </p:nvPr>
        </p:nvSpPr>
        <p:spPr>
          <a:xfrm>
            <a:off x="1750445" y="408317"/>
            <a:ext cx="8682931" cy="1306423"/>
          </a:xfrm>
        </p:spPr>
        <p:txBody>
          <a:bodyPr>
            <a:normAutofit/>
          </a:bodyPr>
          <a:lstStyle/>
          <a:p>
            <a:pPr algn="ctr"/>
            <a:r>
              <a:rPr lang="en-US" sz="4000" b="1">
                <a:latin typeface="Arial Nova"/>
                <a:cs typeface="Segoe UI"/>
              </a:rPr>
              <a:t>Biological  Influences (Nature)</a:t>
            </a:r>
            <a:endParaRPr lang="en-US" sz="4000" b="1">
              <a:latin typeface="Arial Nova"/>
            </a:endParaRPr>
          </a:p>
          <a:p>
            <a:pPr algn="ctr"/>
            <a:endParaRPr lang="en-US"/>
          </a:p>
        </p:txBody>
      </p:sp>
      <p:sp>
        <p:nvSpPr>
          <p:cNvPr id="18" name="Isosceles Triangle 17">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22" name="Straight Connector 21">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37101A48-A063-0CB3-15A3-00D695134C6C}"/>
              </a:ext>
            </a:extLst>
          </p:cNvPr>
          <p:cNvSpPr>
            <a:spLocks noGrp="1"/>
          </p:cNvSpPr>
          <p:nvPr>
            <p:ph idx="1"/>
          </p:nvPr>
        </p:nvSpPr>
        <p:spPr>
          <a:xfrm>
            <a:off x="1031578" y="1714892"/>
            <a:ext cx="7191313" cy="4493183"/>
          </a:xfrm>
        </p:spPr>
        <p:txBody>
          <a:bodyPr vert="horz" lIns="91440" tIns="45720" rIns="91440" bIns="45720" rtlCol="0" anchor="t">
            <a:normAutofit/>
          </a:bodyPr>
          <a:lstStyle/>
          <a:p>
            <a:pPr marL="0" indent="0">
              <a:lnSpc>
                <a:spcPct val="90000"/>
              </a:lnSpc>
              <a:buNone/>
            </a:pPr>
            <a:endParaRPr lang="en-US" sz="1300" b="1">
              <a:latin typeface="Arial"/>
              <a:cs typeface="Arial"/>
            </a:endParaRPr>
          </a:p>
          <a:p>
            <a:pPr>
              <a:lnSpc>
                <a:spcPct val="90000"/>
              </a:lnSpc>
              <a:buNone/>
            </a:pPr>
            <a:endParaRPr lang="en-US" sz="1300" b="1">
              <a:latin typeface="Arial"/>
              <a:cs typeface="Arial"/>
            </a:endParaRPr>
          </a:p>
          <a:p>
            <a:pPr>
              <a:lnSpc>
                <a:spcPct val="90000"/>
              </a:lnSpc>
              <a:buNone/>
            </a:pPr>
            <a:r>
              <a:rPr lang="en-US" sz="1400" b="1">
                <a:latin typeface="Arial"/>
                <a:cs typeface="Segoe UI"/>
              </a:rPr>
              <a:t>(Natural, inborn factors)</a:t>
            </a:r>
            <a:endParaRPr lang="en-US" sz="1400" b="1">
              <a:latin typeface="Arial"/>
              <a:cs typeface="Arial"/>
            </a:endParaRPr>
          </a:p>
          <a:p>
            <a:pPr>
              <a:lnSpc>
                <a:spcPct val="90000"/>
              </a:lnSpc>
            </a:pPr>
            <a:r>
              <a:rPr lang="en-US" sz="1400">
                <a:latin typeface="Arial"/>
                <a:cs typeface="Arial"/>
              </a:rPr>
              <a:t>Emotional reactions to loss</a:t>
            </a:r>
          </a:p>
          <a:p>
            <a:pPr>
              <a:lnSpc>
                <a:spcPct val="90000"/>
              </a:lnSpc>
              <a:buNone/>
            </a:pPr>
            <a:r>
              <a:rPr lang="en-US" sz="1400">
                <a:latin typeface="Arial"/>
                <a:cs typeface="Segoe UI"/>
              </a:rPr>
              <a:t>Jenny’s sadness, stress, and anxiety are normal biological responses to losing a parent. Stress hormones (like cortisol) during emotional strain affecting mood and memory.</a:t>
            </a:r>
            <a:endParaRPr lang="en-US" sz="1400">
              <a:latin typeface="Arial"/>
              <a:cs typeface="Arial"/>
            </a:endParaRPr>
          </a:p>
          <a:p>
            <a:pPr>
              <a:lnSpc>
                <a:spcPct val="90000"/>
              </a:lnSpc>
            </a:pPr>
            <a:r>
              <a:rPr lang="en-US" sz="1400" b="1">
                <a:latin typeface="Arial"/>
                <a:cs typeface="Arial"/>
              </a:rPr>
              <a:t>Cognitive impact</a:t>
            </a:r>
          </a:p>
          <a:p>
            <a:pPr>
              <a:lnSpc>
                <a:spcPct val="90000"/>
              </a:lnSpc>
              <a:buNone/>
            </a:pPr>
            <a:r>
              <a:rPr lang="en-US" sz="1400">
                <a:latin typeface="Arial"/>
                <a:cs typeface="Segoe UI"/>
              </a:rPr>
              <a:t>High stress affects the hippocampus, the part of the brain responsible for memory and concentration- explaining Jenny’s forgetfulness and difficulty focusing.</a:t>
            </a:r>
            <a:endParaRPr lang="en-US" sz="1400">
              <a:latin typeface="Arial"/>
              <a:cs typeface="Arial"/>
            </a:endParaRPr>
          </a:p>
          <a:p>
            <a:pPr>
              <a:lnSpc>
                <a:spcPct val="90000"/>
              </a:lnSpc>
            </a:pPr>
            <a:r>
              <a:rPr lang="en-US" sz="1400" b="1">
                <a:latin typeface="Arial"/>
                <a:cs typeface="Arial"/>
              </a:rPr>
              <a:t>Innate temperament</a:t>
            </a:r>
            <a:endParaRPr lang="en-US" sz="1400">
              <a:latin typeface="Arial"/>
              <a:cs typeface="Arial"/>
            </a:endParaRPr>
          </a:p>
          <a:p>
            <a:pPr>
              <a:lnSpc>
                <a:spcPct val="90000"/>
              </a:lnSpc>
              <a:buNone/>
            </a:pPr>
            <a:r>
              <a:rPr lang="en-US" sz="1400">
                <a:latin typeface="Arial"/>
                <a:cs typeface="Segoe UI"/>
              </a:rPr>
              <a:t>Jenny may naturally be sensitive or anxious, which makes her more affected by emotional events.</a:t>
            </a:r>
            <a:endParaRPr lang="en-US" sz="1400">
              <a:latin typeface="Arial"/>
              <a:cs typeface="Arial"/>
            </a:endParaRPr>
          </a:p>
          <a:p>
            <a:pPr marL="0" indent="0">
              <a:lnSpc>
                <a:spcPct val="90000"/>
              </a:lnSpc>
              <a:buNone/>
            </a:pPr>
            <a:r>
              <a:rPr lang="en-US" sz="1400" b="1">
                <a:latin typeface="Arial"/>
                <a:cs typeface="Arial"/>
              </a:rPr>
              <a:t>                                                  </a:t>
            </a:r>
            <a:r>
              <a:rPr lang="en-US" sz="1400">
                <a:latin typeface="Arial"/>
                <a:cs typeface="Arial"/>
              </a:rPr>
              <a:t>      (Gross, 2020</a:t>
            </a:r>
            <a:r>
              <a:rPr lang="en-US" sz="1400" b="1">
                <a:latin typeface="Arial"/>
                <a:cs typeface="Arial"/>
              </a:rPr>
              <a:t>)</a:t>
            </a:r>
          </a:p>
          <a:p>
            <a:pPr marL="0" indent="0">
              <a:lnSpc>
                <a:spcPct val="90000"/>
              </a:lnSpc>
              <a:buNone/>
            </a:pPr>
            <a:endParaRPr lang="en-US" sz="1400" b="1">
              <a:latin typeface="Arial"/>
              <a:cs typeface="Arial"/>
            </a:endParaRPr>
          </a:p>
          <a:p>
            <a:pPr marL="0" indent="0">
              <a:lnSpc>
                <a:spcPct val="90000"/>
              </a:lnSpc>
              <a:buNone/>
            </a:pPr>
            <a:endParaRPr lang="en-US" sz="1400">
              <a:latin typeface="Arial"/>
              <a:cs typeface="Arial"/>
            </a:endParaRPr>
          </a:p>
        </p:txBody>
      </p:sp>
      <p:sp>
        <p:nvSpPr>
          <p:cNvPr id="26"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E28C4797-4B6D-C234-42C8-347AEF23B179}"/>
              </a:ext>
            </a:extLst>
          </p:cNvPr>
          <p:cNvSpPr>
            <a:spLocks noGrp="1"/>
          </p:cNvSpPr>
          <p:nvPr>
            <p:ph type="sldNum" sz="quarter" idx="12"/>
          </p:nvPr>
        </p:nvSpPr>
        <p:spPr>
          <a:xfrm>
            <a:off x="10656530" y="6041362"/>
            <a:ext cx="683339" cy="365125"/>
          </a:xfrm>
        </p:spPr>
        <p:txBody>
          <a:bodyPr>
            <a:normAutofit/>
          </a:bodyPr>
          <a:lstStyle/>
          <a:p>
            <a:pPr>
              <a:spcAft>
                <a:spcPts val="600"/>
              </a:spcAft>
            </a:pPr>
            <a:fld id="{D57F1E4F-1CFF-5643-939E-217C01CDF565}" type="slidenum">
              <a:rPr lang="en-US">
                <a:solidFill>
                  <a:srgbClr val="FFFFFF"/>
                </a:solidFill>
              </a:rPr>
              <a:pPr>
                <a:spcAft>
                  <a:spcPts val="600"/>
                </a:spcAft>
              </a:pPr>
              <a:t>12</a:t>
            </a:fld>
            <a:endParaRPr lang="en-US">
              <a:solidFill>
                <a:srgbClr val="FFFFFF"/>
              </a:solidFill>
            </a:endParaRPr>
          </a:p>
        </p:txBody>
      </p:sp>
      <p:pic>
        <p:nvPicPr>
          <p:cNvPr id="8" name="Graphic 7" descr="Open hand with plant with solid fill">
            <a:extLst>
              <a:ext uri="{FF2B5EF4-FFF2-40B4-BE49-F238E27FC236}">
                <a16:creationId xmlns:a16="http://schemas.microsoft.com/office/drawing/2014/main" id="{0F2DD3E3-7CA7-98E1-D6ED-9117BB63AC6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17637" y="-264004"/>
            <a:ext cx="1532627" cy="1992701"/>
          </a:xfrm>
          <a:prstGeom prst="rect">
            <a:avLst/>
          </a:prstGeom>
        </p:spPr>
      </p:pic>
    </p:spTree>
    <p:extLst>
      <p:ext uri="{BB962C8B-B14F-4D97-AF65-F5344CB8AC3E}">
        <p14:creationId xmlns:p14="http://schemas.microsoft.com/office/powerpoint/2010/main" val="231415604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A8E80-4C73-4FDD-983F-892E045EFB2A}"/>
              </a:ext>
            </a:extLst>
          </p:cNvPr>
          <p:cNvSpPr>
            <a:spLocks noGrp="1"/>
          </p:cNvSpPr>
          <p:nvPr>
            <p:ph type="title"/>
          </p:nvPr>
        </p:nvSpPr>
        <p:spPr>
          <a:xfrm>
            <a:off x="979259" y="393940"/>
            <a:ext cx="8596668" cy="1320800"/>
          </a:xfrm>
        </p:spPr>
        <p:txBody>
          <a:bodyPr>
            <a:normAutofit/>
          </a:bodyPr>
          <a:lstStyle/>
          <a:p>
            <a:r>
              <a:rPr lang="en-US" sz="4000" b="1">
                <a:latin typeface="Arial Nova"/>
                <a:cs typeface="Arial"/>
              </a:rPr>
              <a:t>Environmental Influences (Nurture)</a:t>
            </a:r>
            <a:endParaRPr lang="en-US" sz="4000">
              <a:latin typeface="Arial Nova"/>
            </a:endParaRPr>
          </a:p>
        </p:txBody>
      </p:sp>
      <p:sp>
        <p:nvSpPr>
          <p:cNvPr id="3" name="Content Placeholder 2">
            <a:extLst>
              <a:ext uri="{FF2B5EF4-FFF2-40B4-BE49-F238E27FC236}">
                <a16:creationId xmlns:a16="http://schemas.microsoft.com/office/drawing/2014/main" id="{B4173BE8-81EF-2CBB-872D-0FB7D71E1D4C}"/>
              </a:ext>
            </a:extLst>
          </p:cNvPr>
          <p:cNvSpPr>
            <a:spLocks noGrp="1"/>
          </p:cNvSpPr>
          <p:nvPr>
            <p:ph idx="1"/>
          </p:nvPr>
        </p:nvSpPr>
        <p:spPr>
          <a:xfrm>
            <a:off x="806730" y="2103078"/>
            <a:ext cx="6756368" cy="4484623"/>
          </a:xfrm>
        </p:spPr>
        <p:txBody>
          <a:bodyPr vert="horz" lIns="91440" tIns="45720" rIns="91440" bIns="45720" rtlCol="0" anchor="t">
            <a:noAutofit/>
          </a:bodyPr>
          <a:lstStyle/>
          <a:p>
            <a:pPr marL="0" indent="0">
              <a:buNone/>
            </a:pPr>
            <a:r>
              <a:rPr lang="en-US" sz="1400" b="1">
                <a:solidFill>
                  <a:schemeClr val="tx1"/>
                </a:solidFill>
                <a:latin typeface="Arial"/>
                <a:cs typeface="Arial"/>
              </a:rPr>
              <a:t>  (Experiences, relationships, and surroundings)</a:t>
            </a:r>
          </a:p>
          <a:p>
            <a:r>
              <a:rPr lang="en-US" sz="1400" b="1">
                <a:solidFill>
                  <a:schemeClr val="tx1"/>
                </a:solidFill>
                <a:latin typeface="Arial"/>
                <a:cs typeface="Arial"/>
              </a:rPr>
              <a:t>Father’s death (major attachment disruption)</a:t>
            </a:r>
          </a:p>
          <a:p>
            <a:pPr marL="0" indent="0">
              <a:buNone/>
            </a:pPr>
            <a:r>
              <a:rPr lang="en-US" sz="1400">
                <a:solidFill>
                  <a:schemeClr val="tx1"/>
                </a:solidFill>
                <a:latin typeface="Arial"/>
                <a:cs typeface="Arial"/>
              </a:rPr>
              <a:t>Losing a parent affects emotional security, stability, and trust -  key parts of Bowlby’s theory.</a:t>
            </a:r>
          </a:p>
          <a:p>
            <a:r>
              <a:rPr lang="en-US" sz="1400" b="1">
                <a:solidFill>
                  <a:schemeClr val="tx1"/>
                </a:solidFill>
                <a:latin typeface="Arial"/>
                <a:cs typeface="Arial"/>
              </a:rPr>
              <a:t>Becoming a young carer</a:t>
            </a:r>
          </a:p>
          <a:p>
            <a:pPr marL="0" indent="0">
              <a:buNone/>
            </a:pPr>
            <a:r>
              <a:rPr lang="en-US" sz="1400">
                <a:solidFill>
                  <a:schemeClr val="tx1"/>
                </a:solidFill>
                <a:latin typeface="Arial"/>
                <a:cs typeface="Arial"/>
              </a:rPr>
              <a:t>Caring for her mother for five years has created a role reversal, leaving Jenny without the emotional support she needs and increased her pressure.</a:t>
            </a:r>
          </a:p>
          <a:p>
            <a:r>
              <a:rPr lang="en-US" sz="1400" b="1">
                <a:solidFill>
                  <a:schemeClr val="tx1"/>
                </a:solidFill>
                <a:latin typeface="Arial"/>
                <a:cs typeface="Arial"/>
              </a:rPr>
              <a:t>Lack of support  and home responsibilities</a:t>
            </a:r>
          </a:p>
          <a:p>
            <a:pPr marL="0" indent="0">
              <a:buNone/>
            </a:pPr>
            <a:r>
              <a:rPr lang="en-US" sz="1400">
                <a:solidFill>
                  <a:schemeClr val="tx1"/>
                </a:solidFill>
                <a:latin typeface="Arial"/>
                <a:cs typeface="Arial"/>
              </a:rPr>
              <a:t>Reduced social life, fewer hobbies, and little adult support negatively affect her wellbeing.</a:t>
            </a:r>
          </a:p>
          <a:p>
            <a:r>
              <a:rPr lang="en-US" sz="1400" b="1">
                <a:solidFill>
                  <a:schemeClr val="tx1"/>
                </a:solidFill>
                <a:latin typeface="Arial"/>
                <a:cs typeface="Arial"/>
              </a:rPr>
              <a:t>Household tasks</a:t>
            </a:r>
          </a:p>
          <a:p>
            <a:pPr marL="0" indent="0">
              <a:buNone/>
            </a:pPr>
            <a:r>
              <a:rPr lang="en-US" sz="1400">
                <a:solidFill>
                  <a:schemeClr val="tx1"/>
                </a:solidFill>
                <a:latin typeface="Arial"/>
                <a:cs typeface="Arial"/>
              </a:rPr>
              <a:t>Household duties created ongoing stress that affects her psychological development. </a:t>
            </a:r>
            <a:endParaRPr lang="en-US">
              <a:solidFill>
                <a:schemeClr val="tx1"/>
              </a:solidFill>
              <a:latin typeface="Trebuchet MS" panose="020B0603020202020204"/>
              <a:cs typeface="Arial"/>
            </a:endParaRPr>
          </a:p>
          <a:p>
            <a:pPr marL="0" indent="0" algn="ctr">
              <a:buNone/>
            </a:pPr>
            <a:r>
              <a:rPr lang="en-US" sz="1400">
                <a:solidFill>
                  <a:schemeClr val="tx1"/>
                </a:solidFill>
                <a:latin typeface="Arial"/>
                <a:cs typeface="Arial"/>
              </a:rPr>
              <a:t>(Gross, 2020)</a:t>
            </a:r>
            <a:endParaRPr lang="en-US">
              <a:solidFill>
                <a:schemeClr val="tx1"/>
              </a:solidFill>
            </a:endParaRPr>
          </a:p>
          <a:p>
            <a:endParaRPr lang="en-US" sz="1400">
              <a:latin typeface="Arial"/>
              <a:cs typeface="Arial"/>
            </a:endParaRPr>
          </a:p>
        </p:txBody>
      </p:sp>
      <p:sp>
        <p:nvSpPr>
          <p:cNvPr id="4" name="Slide Number Placeholder 3">
            <a:extLst>
              <a:ext uri="{FF2B5EF4-FFF2-40B4-BE49-F238E27FC236}">
                <a16:creationId xmlns:a16="http://schemas.microsoft.com/office/drawing/2014/main" id="{5E6AEC2C-1ED6-3A91-53CE-2412E61FF226}"/>
              </a:ext>
            </a:extLst>
          </p:cNvPr>
          <p:cNvSpPr>
            <a:spLocks noGrp="1"/>
          </p:cNvSpPr>
          <p:nvPr>
            <p:ph type="sldNum" sz="quarter" idx="12"/>
          </p:nvPr>
        </p:nvSpPr>
        <p:spPr/>
        <p:txBody>
          <a:bodyPr/>
          <a:lstStyle/>
          <a:p>
            <a:fld id="{D57F1E4F-1CFF-5643-939E-217C01CDF565}" type="slidenum">
              <a:rPr lang="en-US" dirty="0"/>
              <a:pPr/>
              <a:t>13</a:t>
            </a:fld>
            <a:endParaRPr lang="en-US"/>
          </a:p>
        </p:txBody>
      </p:sp>
      <p:pic>
        <p:nvPicPr>
          <p:cNvPr id="6" name="Graphic 5" descr="Watering Plant with solid fill">
            <a:extLst>
              <a:ext uri="{FF2B5EF4-FFF2-40B4-BE49-F238E27FC236}">
                <a16:creationId xmlns:a16="http://schemas.microsoft.com/office/drawing/2014/main" id="{B58E377C-672E-8605-A901-8EA98C67B2A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76" y="196969"/>
            <a:ext cx="1201947" cy="1331342"/>
          </a:xfrm>
          <a:prstGeom prst="rect">
            <a:avLst/>
          </a:prstGeom>
        </p:spPr>
      </p:pic>
    </p:spTree>
    <p:extLst>
      <p:ext uri="{BB962C8B-B14F-4D97-AF65-F5344CB8AC3E}">
        <p14:creationId xmlns:p14="http://schemas.microsoft.com/office/powerpoint/2010/main" val="373879518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31123-2A0F-133F-DBA0-F91296FBD56D}"/>
              </a:ext>
            </a:extLst>
          </p:cNvPr>
          <p:cNvSpPr>
            <a:spLocks noGrp="1"/>
          </p:cNvSpPr>
          <p:nvPr>
            <p:ph type="title"/>
          </p:nvPr>
        </p:nvSpPr>
        <p:spPr>
          <a:xfrm>
            <a:off x="-55910" y="393940"/>
            <a:ext cx="9315535" cy="1982158"/>
          </a:xfrm>
        </p:spPr>
        <p:txBody>
          <a:bodyPr>
            <a:normAutofit fontScale="90000"/>
          </a:bodyPr>
          <a:lstStyle/>
          <a:p>
            <a:pPr algn="ctr"/>
            <a:r>
              <a:rPr lang="en-US" sz="4000" b="1">
                <a:latin typeface="Arial Nova"/>
                <a:cs typeface="Segoe UI"/>
              </a:rPr>
              <a:t>Critically Evaluation of  Bowlby's Theory HSC Context</a:t>
            </a:r>
            <a:br>
              <a:rPr lang="en-US" sz="4000" b="1" dirty="0">
                <a:latin typeface="Arial Nova"/>
                <a:cs typeface="Segoe UI"/>
              </a:rPr>
            </a:br>
            <a:br>
              <a:rPr lang="en-US" sz="4000" b="1" dirty="0">
                <a:latin typeface="Arial Nova"/>
                <a:cs typeface="Segoe UI"/>
              </a:rPr>
            </a:br>
            <a:endParaRPr lang="en-US" sz="1800">
              <a:solidFill>
                <a:schemeClr val="tx1"/>
              </a:solidFill>
              <a:latin typeface="Arial"/>
              <a:cs typeface="Arial"/>
            </a:endParaRPr>
          </a:p>
          <a:p>
            <a:endParaRPr lang="en-US"/>
          </a:p>
        </p:txBody>
      </p:sp>
      <p:sp>
        <p:nvSpPr>
          <p:cNvPr id="3" name="Content Placeholder 2">
            <a:extLst>
              <a:ext uri="{FF2B5EF4-FFF2-40B4-BE49-F238E27FC236}">
                <a16:creationId xmlns:a16="http://schemas.microsoft.com/office/drawing/2014/main" id="{09F52017-F557-AE77-8F88-08384296E586}"/>
              </a:ext>
            </a:extLst>
          </p:cNvPr>
          <p:cNvSpPr>
            <a:spLocks noGrp="1"/>
          </p:cNvSpPr>
          <p:nvPr>
            <p:ph idx="1"/>
          </p:nvPr>
        </p:nvSpPr>
        <p:spPr>
          <a:xfrm>
            <a:off x="361034" y="2390628"/>
            <a:ext cx="8381006" cy="4470244"/>
          </a:xfrm>
        </p:spPr>
        <p:txBody>
          <a:bodyPr vert="horz" lIns="91440" tIns="45720" rIns="91440" bIns="45720" rtlCol="0" anchor="t">
            <a:normAutofit/>
          </a:bodyPr>
          <a:lstStyle/>
          <a:p>
            <a:r>
              <a:rPr lang="en-US" sz="1400" dirty="0">
                <a:solidFill>
                  <a:schemeClr val="tx1"/>
                </a:solidFill>
                <a:latin typeface="Arial"/>
                <a:cs typeface="Segoe UI"/>
              </a:rPr>
              <a:t>Helps identify emotional needs after loss, trauma, or inconsistent care.</a:t>
            </a:r>
            <a:endParaRPr lang="en-US" sz="1400" dirty="0">
              <a:solidFill>
                <a:schemeClr val="tx1"/>
              </a:solidFill>
              <a:latin typeface="Arial"/>
              <a:cs typeface="Arial"/>
            </a:endParaRPr>
          </a:p>
          <a:p>
            <a:r>
              <a:rPr lang="en-US" sz="1400" dirty="0" err="1">
                <a:solidFill>
                  <a:schemeClr val="tx1"/>
                </a:solidFill>
                <a:latin typeface="Segoe UI"/>
                <a:cs typeface="Segoe UI"/>
              </a:rPr>
              <a:t>Emphasises</a:t>
            </a:r>
            <a:r>
              <a:rPr lang="en-US" sz="1400" dirty="0">
                <a:solidFill>
                  <a:schemeClr val="tx1"/>
                </a:solidFill>
                <a:latin typeface="Segoe UI"/>
                <a:cs typeface="Segoe UI"/>
              </a:rPr>
              <a:t> how Bowlby’s attachment theory supports healthcare staff in building stable, trusting relationships with patients.</a:t>
            </a:r>
            <a:endParaRPr lang="en-US" sz="1400" dirty="0">
              <a:solidFill>
                <a:schemeClr val="tx1"/>
              </a:solidFill>
              <a:latin typeface="Arial"/>
              <a:cs typeface="Segoe UI"/>
            </a:endParaRPr>
          </a:p>
          <a:p>
            <a:r>
              <a:rPr lang="en-US" sz="1400">
                <a:solidFill>
                  <a:schemeClr val="tx1"/>
                </a:solidFill>
                <a:latin typeface="Arial"/>
                <a:cs typeface="Segoe UI"/>
              </a:rPr>
              <a:t>Guides professionals to provide a secure base through key workers, mentoring, and consistent support.</a:t>
            </a:r>
            <a:endParaRPr lang="en-US" sz="1400">
              <a:solidFill>
                <a:schemeClr val="tx1"/>
              </a:solidFill>
              <a:latin typeface="Arial"/>
              <a:cs typeface="Arial"/>
            </a:endParaRPr>
          </a:p>
          <a:p>
            <a:r>
              <a:rPr lang="en-US" sz="1400">
                <a:solidFill>
                  <a:schemeClr val="tx1"/>
                </a:solidFill>
                <a:latin typeface="Arial"/>
                <a:cs typeface="Segoe UI"/>
              </a:rPr>
              <a:t>Explains distress and coping difficulties in young carers like Jenny.</a:t>
            </a:r>
            <a:endParaRPr lang="en-US" sz="1400">
              <a:solidFill>
                <a:schemeClr val="tx1"/>
              </a:solidFill>
              <a:latin typeface="Arial"/>
              <a:cs typeface="Arial"/>
            </a:endParaRPr>
          </a:p>
          <a:p>
            <a:r>
              <a:rPr lang="en-US" sz="1400" dirty="0">
                <a:solidFill>
                  <a:schemeClr val="tx1"/>
                </a:solidFill>
                <a:latin typeface="Arial"/>
                <a:cs typeface="Segoe UI"/>
              </a:rPr>
              <a:t>Widely used in social work, fostering, mental health, and early intervention </a:t>
            </a:r>
            <a:r>
              <a:rPr lang="en-US" sz="1400" dirty="0">
                <a:solidFill>
                  <a:schemeClr val="tx1"/>
                </a:solidFill>
                <a:latin typeface="Arial"/>
                <a:cs typeface="Arial"/>
              </a:rPr>
              <a:t>(Thompson, Simpson and Berlin, 2022).</a:t>
            </a:r>
          </a:p>
          <a:p>
            <a:pPr marL="0" indent="0">
              <a:buNone/>
            </a:pPr>
            <a:endParaRPr lang="en-US" sz="1400">
              <a:solidFill>
                <a:schemeClr val="tx1"/>
              </a:solidFill>
              <a:latin typeface="Arial"/>
              <a:cs typeface="Segoe UI"/>
            </a:endParaRPr>
          </a:p>
          <a:p>
            <a:pPr marL="0" indent="0">
              <a:buNone/>
            </a:pPr>
            <a:r>
              <a:rPr lang="en-US" sz="1400" b="1" dirty="0">
                <a:solidFill>
                  <a:schemeClr val="tx1"/>
                </a:solidFill>
                <a:latin typeface="Arial"/>
                <a:cs typeface="Segoe UI"/>
              </a:rPr>
              <a:t>Bowlby’s theory (1969) can be effective because it explains how disruptions (like Jenny’s father’s death) affect emotional security, coping, </a:t>
            </a:r>
            <a:r>
              <a:rPr lang="en-US" sz="1400" b="1" dirty="0" err="1">
                <a:solidFill>
                  <a:schemeClr val="tx1"/>
                </a:solidFill>
                <a:latin typeface="Arial"/>
                <a:cs typeface="Segoe UI"/>
              </a:rPr>
              <a:t>behaviour</a:t>
            </a:r>
            <a:r>
              <a:rPr lang="en-US" sz="1400" b="1" dirty="0">
                <a:solidFill>
                  <a:schemeClr val="tx1"/>
                </a:solidFill>
                <a:latin typeface="Arial"/>
                <a:cs typeface="Segoe UI"/>
              </a:rPr>
              <a:t>, and relationships. It assists HSC professionals understand why stable, reliable relationships are essential in casework and support planning.</a:t>
            </a:r>
            <a:endParaRPr lang="en-US" sz="1400" b="1" dirty="0">
              <a:solidFill>
                <a:schemeClr val="tx1"/>
              </a:solidFill>
            </a:endParaRPr>
          </a:p>
          <a:p>
            <a:endParaRPr lang="en-US" sz="1400">
              <a:solidFill>
                <a:schemeClr val="tx1"/>
              </a:solidFill>
              <a:latin typeface="Arial"/>
              <a:cs typeface="Segoe UI"/>
            </a:endParaRPr>
          </a:p>
          <a:p>
            <a:pPr marL="0" indent="0">
              <a:buNone/>
            </a:pPr>
            <a:r>
              <a:rPr lang="en-US" sz="1400" dirty="0">
                <a:solidFill>
                  <a:schemeClr val="tx1"/>
                </a:solidFill>
                <a:latin typeface="Arial"/>
                <a:cs typeface="Segoe UI"/>
              </a:rPr>
              <a:t>                                                         </a:t>
            </a:r>
          </a:p>
          <a:p>
            <a:pPr marL="0" indent="0">
              <a:buNone/>
            </a:pPr>
            <a:endParaRPr lang="en-US" sz="1400">
              <a:solidFill>
                <a:srgbClr val="FF0000"/>
              </a:solidFill>
              <a:latin typeface="Arial"/>
              <a:cs typeface="Segoe UI"/>
            </a:endParaRPr>
          </a:p>
          <a:p>
            <a:endParaRPr lang="en-US" sz="1400">
              <a:solidFill>
                <a:schemeClr val="tx1"/>
              </a:solidFill>
              <a:latin typeface="Arial"/>
              <a:cs typeface="Segoe UI"/>
            </a:endParaRPr>
          </a:p>
          <a:p>
            <a:endParaRPr lang="en-US" sz="1400">
              <a:solidFill>
                <a:schemeClr val="tx1"/>
              </a:solidFill>
              <a:latin typeface="Arial"/>
              <a:cs typeface="Arial"/>
            </a:endParaRPr>
          </a:p>
        </p:txBody>
      </p:sp>
      <p:sp>
        <p:nvSpPr>
          <p:cNvPr id="4" name="Slide Number Placeholder 3">
            <a:extLst>
              <a:ext uri="{FF2B5EF4-FFF2-40B4-BE49-F238E27FC236}">
                <a16:creationId xmlns:a16="http://schemas.microsoft.com/office/drawing/2014/main" id="{E949977F-3722-FF16-C0EC-E3DCC8DB7AAF}"/>
              </a:ext>
            </a:extLst>
          </p:cNvPr>
          <p:cNvSpPr>
            <a:spLocks noGrp="1"/>
          </p:cNvSpPr>
          <p:nvPr>
            <p:ph type="sldNum" sz="quarter" idx="12"/>
          </p:nvPr>
        </p:nvSpPr>
        <p:spPr/>
        <p:txBody>
          <a:bodyPr/>
          <a:lstStyle/>
          <a:p>
            <a:fld id="{D57F1E4F-1CFF-5643-939E-217C01CDF565}" type="slidenum">
              <a:rPr lang="en-US" dirty="0"/>
              <a:pPr/>
              <a:t>14</a:t>
            </a:fld>
            <a:endParaRPr lang="en-US"/>
          </a:p>
        </p:txBody>
      </p:sp>
    </p:spTree>
    <p:extLst>
      <p:ext uri="{BB962C8B-B14F-4D97-AF65-F5344CB8AC3E}">
        <p14:creationId xmlns:p14="http://schemas.microsoft.com/office/powerpoint/2010/main" val="110441043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47AA7-9168-569D-F97C-3553EF894847}"/>
              </a:ext>
            </a:extLst>
          </p:cNvPr>
          <p:cNvSpPr>
            <a:spLocks noGrp="1"/>
          </p:cNvSpPr>
          <p:nvPr>
            <p:ph type="title"/>
          </p:nvPr>
        </p:nvSpPr>
        <p:spPr>
          <a:xfrm>
            <a:off x="662957" y="393940"/>
            <a:ext cx="8596668" cy="1320800"/>
          </a:xfrm>
        </p:spPr>
        <p:txBody>
          <a:bodyPr/>
          <a:lstStyle/>
          <a:p>
            <a:pPr algn="ctr"/>
            <a:r>
              <a:rPr lang="en-US" sz="4000" b="1">
                <a:latin typeface="Arial Nova"/>
                <a:cs typeface="Segoe UI"/>
              </a:rPr>
              <a:t>Limitations of Bowlby’s Attachment Theory HSC Context</a:t>
            </a:r>
            <a:endParaRPr lang="en-US" sz="4000">
              <a:latin typeface="Arial Nova"/>
            </a:endParaRPr>
          </a:p>
          <a:p>
            <a:endParaRPr lang="en-US"/>
          </a:p>
        </p:txBody>
      </p:sp>
      <p:sp>
        <p:nvSpPr>
          <p:cNvPr id="3" name="Content Placeholder 2">
            <a:extLst>
              <a:ext uri="{FF2B5EF4-FFF2-40B4-BE49-F238E27FC236}">
                <a16:creationId xmlns:a16="http://schemas.microsoft.com/office/drawing/2014/main" id="{CA8569CF-8BF8-4166-4DAE-21757DC1FC5A}"/>
              </a:ext>
            </a:extLst>
          </p:cNvPr>
          <p:cNvSpPr>
            <a:spLocks noGrp="1"/>
          </p:cNvSpPr>
          <p:nvPr>
            <p:ph idx="1"/>
          </p:nvPr>
        </p:nvSpPr>
        <p:spPr>
          <a:xfrm>
            <a:off x="476051" y="2275608"/>
            <a:ext cx="7849046" cy="4585263"/>
          </a:xfrm>
        </p:spPr>
        <p:txBody>
          <a:bodyPr vert="horz" lIns="91440" tIns="45720" rIns="91440" bIns="45720" rtlCol="0" anchor="t">
            <a:normAutofit/>
          </a:bodyPr>
          <a:lstStyle/>
          <a:p>
            <a:endParaRPr lang="en-US" sz="1400">
              <a:solidFill>
                <a:schemeClr val="tx1"/>
              </a:solidFill>
              <a:latin typeface="Arial"/>
              <a:cs typeface="Segoe UI"/>
            </a:endParaRPr>
          </a:p>
          <a:p>
            <a:r>
              <a:rPr lang="en-US" sz="1400" dirty="0">
                <a:solidFill>
                  <a:schemeClr val="tx1"/>
                </a:solidFill>
                <a:latin typeface="Arial"/>
                <a:cs typeface="Segoe UI"/>
              </a:rPr>
              <a:t>Focuses mainly on early childhood, not teenage development (Jenny is 16).</a:t>
            </a:r>
            <a:endParaRPr lang="en-US" sz="1400" dirty="0">
              <a:solidFill>
                <a:schemeClr val="tx1"/>
              </a:solidFill>
              <a:latin typeface="Arial"/>
              <a:cs typeface="Arial"/>
            </a:endParaRPr>
          </a:p>
          <a:p>
            <a:r>
              <a:rPr lang="en-US" sz="1400" dirty="0">
                <a:solidFill>
                  <a:schemeClr val="tx1"/>
                </a:solidFill>
                <a:latin typeface="Arial"/>
                <a:cs typeface="Segoe UI"/>
              </a:rPr>
              <a:t>Over‑</a:t>
            </a:r>
            <a:r>
              <a:rPr lang="en-US" sz="1400" dirty="0" err="1">
                <a:solidFill>
                  <a:schemeClr val="tx1"/>
                </a:solidFill>
                <a:latin typeface="Arial"/>
                <a:cs typeface="Segoe UI"/>
              </a:rPr>
              <a:t>emphasises</a:t>
            </a:r>
            <a:r>
              <a:rPr lang="en-US" sz="1400" dirty="0">
                <a:solidFill>
                  <a:schemeClr val="tx1"/>
                </a:solidFill>
                <a:latin typeface="Arial"/>
                <a:cs typeface="Segoe UI"/>
              </a:rPr>
              <a:t> the mother as the primary caregiver- outdated in diverse families.</a:t>
            </a:r>
            <a:endParaRPr lang="en-US" sz="1400" dirty="0">
              <a:solidFill>
                <a:schemeClr val="tx1"/>
              </a:solidFill>
              <a:latin typeface="Arial"/>
              <a:cs typeface="Arial"/>
            </a:endParaRPr>
          </a:p>
          <a:p>
            <a:r>
              <a:rPr lang="en-US" sz="1400">
                <a:solidFill>
                  <a:schemeClr val="tx1"/>
                </a:solidFill>
                <a:latin typeface="Arial"/>
                <a:cs typeface="Segoe UI"/>
              </a:rPr>
              <a:t>Ignores wider factors: poverty, disability, young carer roles, culture, school environment.</a:t>
            </a:r>
            <a:endParaRPr lang="en-US" sz="1400">
              <a:solidFill>
                <a:schemeClr val="tx1"/>
              </a:solidFill>
              <a:latin typeface="Arial"/>
              <a:cs typeface="Arial"/>
            </a:endParaRPr>
          </a:p>
          <a:p>
            <a:r>
              <a:rPr lang="en-US" sz="1400">
                <a:solidFill>
                  <a:schemeClr val="tx1"/>
                </a:solidFill>
                <a:latin typeface="Arial"/>
                <a:cs typeface="Segoe UI"/>
              </a:rPr>
              <a:t>Too deterministic- suggests early experiences strongly shape later outcomes, but people can recover with support.</a:t>
            </a:r>
            <a:endParaRPr lang="en-US" sz="1400">
              <a:solidFill>
                <a:schemeClr val="tx1"/>
              </a:solidFill>
              <a:latin typeface="Arial"/>
              <a:cs typeface="Arial"/>
            </a:endParaRPr>
          </a:p>
          <a:p>
            <a:pPr algn="ctr"/>
            <a:r>
              <a:rPr lang="en-US" sz="1400" dirty="0">
                <a:solidFill>
                  <a:schemeClr val="tx1"/>
                </a:solidFill>
                <a:latin typeface="Arial"/>
                <a:cs typeface="Segoe UI"/>
              </a:rPr>
              <a:t>Not enough focus on resilience, peer influence, or social networks </a:t>
            </a:r>
            <a:r>
              <a:rPr lang="en-US" sz="1400" dirty="0">
                <a:solidFill>
                  <a:schemeClr val="tx1"/>
                </a:solidFill>
                <a:latin typeface="Arial"/>
                <a:cs typeface="Arial"/>
              </a:rPr>
              <a:t>(Thompson, Simpson and Berlin, 2022).</a:t>
            </a:r>
          </a:p>
          <a:p>
            <a:endParaRPr lang="en-US" sz="1400">
              <a:solidFill>
                <a:schemeClr val="tx1"/>
              </a:solidFill>
              <a:latin typeface="Arial"/>
              <a:cs typeface="Arial"/>
            </a:endParaRPr>
          </a:p>
          <a:p>
            <a:pPr marL="0" indent="0">
              <a:buNone/>
            </a:pPr>
            <a:r>
              <a:rPr lang="en-US" sz="1400" b="1">
                <a:solidFill>
                  <a:schemeClr val="tx1"/>
                </a:solidFill>
                <a:latin typeface="Arial"/>
                <a:cs typeface="Segoe UI"/>
              </a:rPr>
              <a:t>While useful, Bowlby’s theory (1969) cannot fully explain Jenny’s challenges because her situation involves many environmental pressures, such as caring responsibilities and social isolation. It should be paired with Erikson theory (1950) to understand her identity and teenage development.</a:t>
            </a:r>
            <a:endParaRPr lang="en-US" sz="1400" b="1">
              <a:solidFill>
                <a:schemeClr val="tx1"/>
              </a:solidFill>
              <a:latin typeface="Arial"/>
              <a:cs typeface="Arial"/>
            </a:endParaRPr>
          </a:p>
          <a:p>
            <a:pPr marL="0" indent="0">
              <a:buNone/>
            </a:pPr>
            <a:r>
              <a:rPr lang="en-US" sz="1400" b="1" dirty="0">
                <a:solidFill>
                  <a:schemeClr val="tx1"/>
                </a:solidFill>
                <a:latin typeface="Arial"/>
                <a:cs typeface="Segoe UI"/>
              </a:rPr>
              <a:t>                              </a:t>
            </a:r>
            <a:r>
              <a:rPr lang="en-US" sz="1400" dirty="0">
                <a:solidFill>
                  <a:schemeClr val="tx1"/>
                </a:solidFill>
                <a:latin typeface="Arial"/>
                <a:cs typeface="Segoe UI"/>
              </a:rPr>
              <a:t>                                       </a:t>
            </a:r>
            <a:r>
              <a:rPr lang="en-US" sz="1400" dirty="0">
                <a:solidFill>
                  <a:schemeClr val="tx1"/>
                </a:solidFill>
                <a:latin typeface="Arial"/>
                <a:cs typeface="Arial"/>
              </a:rPr>
              <a:t>  </a:t>
            </a:r>
            <a:endParaRPr lang="en-US" sz="1400" dirty="0">
              <a:solidFill>
                <a:schemeClr val="tx1"/>
              </a:solidFill>
              <a:latin typeface="Arial"/>
              <a:cs typeface="Segoe UI"/>
            </a:endParaRPr>
          </a:p>
          <a:p>
            <a:pPr marL="0" indent="0" algn="ctr">
              <a:buNone/>
            </a:pPr>
            <a:endParaRPr lang="en-US" sz="1400">
              <a:solidFill>
                <a:schemeClr val="tx1"/>
              </a:solidFill>
              <a:latin typeface="Arial"/>
              <a:cs typeface="Arial"/>
            </a:endParaRPr>
          </a:p>
          <a:p>
            <a:endParaRPr lang="en-US" sz="1400">
              <a:solidFill>
                <a:srgbClr val="FF0000"/>
              </a:solidFill>
              <a:latin typeface="Arial"/>
              <a:cs typeface="Arial"/>
            </a:endParaRPr>
          </a:p>
        </p:txBody>
      </p:sp>
      <p:sp>
        <p:nvSpPr>
          <p:cNvPr id="4" name="Slide Number Placeholder 3">
            <a:extLst>
              <a:ext uri="{FF2B5EF4-FFF2-40B4-BE49-F238E27FC236}">
                <a16:creationId xmlns:a16="http://schemas.microsoft.com/office/drawing/2014/main" id="{15AC39EA-BC29-5DDD-09AF-48BF7B5BB8A3}"/>
              </a:ext>
            </a:extLst>
          </p:cNvPr>
          <p:cNvSpPr>
            <a:spLocks noGrp="1"/>
          </p:cNvSpPr>
          <p:nvPr>
            <p:ph type="sldNum" sz="quarter" idx="12"/>
          </p:nvPr>
        </p:nvSpPr>
        <p:spPr/>
        <p:txBody>
          <a:bodyPr/>
          <a:lstStyle/>
          <a:p>
            <a:fld id="{D57F1E4F-1CFF-5643-939E-217C01CDF565}" type="slidenum">
              <a:rPr lang="en-US" dirty="0"/>
              <a:pPr/>
              <a:t>15</a:t>
            </a:fld>
            <a:endParaRPr lang="en-US"/>
          </a:p>
        </p:txBody>
      </p:sp>
    </p:spTree>
    <p:extLst>
      <p:ext uri="{BB962C8B-B14F-4D97-AF65-F5344CB8AC3E}">
        <p14:creationId xmlns:p14="http://schemas.microsoft.com/office/powerpoint/2010/main" val="44472682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D3F93-0FA5-F489-0AA6-FFA9BB12EC4B}"/>
              </a:ext>
            </a:extLst>
          </p:cNvPr>
          <p:cNvSpPr>
            <a:spLocks noGrp="1"/>
          </p:cNvSpPr>
          <p:nvPr>
            <p:ph type="title"/>
          </p:nvPr>
        </p:nvSpPr>
        <p:spPr>
          <a:xfrm>
            <a:off x="1281182" y="393940"/>
            <a:ext cx="8366631" cy="1320800"/>
          </a:xfrm>
        </p:spPr>
        <p:txBody>
          <a:bodyPr/>
          <a:lstStyle/>
          <a:p>
            <a:pPr algn="ctr"/>
            <a:r>
              <a:rPr lang="en-US" sz="4000" b="1">
                <a:latin typeface="Arial Nova"/>
                <a:cs typeface="Segoe UI"/>
              </a:rPr>
              <a:t>Second Theory for Comparison: Erikson’s Psychosocial Theory</a:t>
            </a:r>
            <a:endParaRPr lang="en-US" sz="4000" b="1">
              <a:latin typeface="Arial Nova"/>
            </a:endParaRPr>
          </a:p>
          <a:p>
            <a:endParaRPr lang="en-US"/>
          </a:p>
        </p:txBody>
      </p:sp>
      <p:sp>
        <p:nvSpPr>
          <p:cNvPr id="3" name="Content Placeholder 2">
            <a:extLst>
              <a:ext uri="{FF2B5EF4-FFF2-40B4-BE49-F238E27FC236}">
                <a16:creationId xmlns:a16="http://schemas.microsoft.com/office/drawing/2014/main" id="{EE2F61BC-B0E1-8CBF-B13D-FAFF1C755701}"/>
              </a:ext>
            </a:extLst>
          </p:cNvPr>
          <p:cNvSpPr>
            <a:spLocks noGrp="1"/>
          </p:cNvSpPr>
          <p:nvPr>
            <p:ph idx="1"/>
          </p:nvPr>
        </p:nvSpPr>
        <p:spPr>
          <a:xfrm>
            <a:off x="677334" y="3121401"/>
            <a:ext cx="7403348" cy="3285461"/>
          </a:xfrm>
        </p:spPr>
        <p:txBody>
          <a:bodyPr vert="horz" lIns="91440" tIns="45720" rIns="91440" bIns="45720" rtlCol="0" anchor="t">
            <a:normAutofit/>
          </a:bodyPr>
          <a:lstStyle/>
          <a:p>
            <a:pPr marL="0" indent="0">
              <a:buNone/>
            </a:pPr>
            <a:r>
              <a:rPr lang="en-US" sz="1400" b="1">
                <a:solidFill>
                  <a:schemeClr val="tx1"/>
                </a:solidFill>
                <a:latin typeface="Arial"/>
                <a:cs typeface="Segoe UI"/>
              </a:rPr>
              <a:t>Why this theory?</a:t>
            </a:r>
            <a:endParaRPr lang="en-US" sz="1400" b="1">
              <a:solidFill>
                <a:schemeClr val="tx1"/>
              </a:solidFill>
              <a:latin typeface="Arial"/>
              <a:cs typeface="Arial"/>
            </a:endParaRPr>
          </a:p>
          <a:p>
            <a:pPr marL="0" indent="0">
              <a:buNone/>
            </a:pPr>
            <a:endParaRPr lang="en-US" sz="1400" b="1">
              <a:solidFill>
                <a:schemeClr val="tx1"/>
              </a:solidFill>
              <a:latin typeface="Arial"/>
              <a:cs typeface="Segoe UI"/>
            </a:endParaRPr>
          </a:p>
          <a:p>
            <a:r>
              <a:rPr lang="en-US" sz="1400">
                <a:solidFill>
                  <a:schemeClr val="tx1"/>
                </a:solidFill>
                <a:latin typeface="Arial"/>
                <a:cs typeface="Segoe UI"/>
              </a:rPr>
              <a:t>It is appropriate for a 16-year-old range.</a:t>
            </a:r>
            <a:endParaRPr lang="en-US" sz="1400">
              <a:solidFill>
                <a:schemeClr val="tx1"/>
              </a:solidFill>
              <a:latin typeface="Arial"/>
              <a:cs typeface="Arial"/>
            </a:endParaRPr>
          </a:p>
          <a:p>
            <a:r>
              <a:rPr lang="en-US" sz="1400">
                <a:solidFill>
                  <a:schemeClr val="tx1"/>
                </a:solidFill>
                <a:latin typeface="Arial"/>
                <a:cs typeface="Segoe UI"/>
              </a:rPr>
              <a:t>Identity vs Role Confusion: Teens explore who they are by developing identity, growing independence, and strengthening self‑concept.</a:t>
            </a:r>
          </a:p>
          <a:p>
            <a:r>
              <a:rPr lang="en-US" sz="1400">
                <a:solidFill>
                  <a:schemeClr val="tx1"/>
                </a:solidFill>
                <a:latin typeface="Arial"/>
                <a:cs typeface="Segoe UI"/>
              </a:rPr>
              <a:t>Adolescent Development: They test values, make choices, and form a sense of self; difficulties may lead to confusion or uncertainty.</a:t>
            </a:r>
            <a:endParaRPr lang="en-US" sz="1400">
              <a:solidFill>
                <a:schemeClr val="tx1"/>
              </a:solidFill>
              <a:latin typeface="Arial"/>
              <a:cs typeface="Arial"/>
            </a:endParaRPr>
          </a:p>
          <a:p>
            <a:endParaRPr lang="en-US" sz="1400">
              <a:solidFill>
                <a:schemeClr val="tx1"/>
              </a:solidFill>
              <a:latin typeface="Arial"/>
              <a:cs typeface="Segoe UI"/>
            </a:endParaRPr>
          </a:p>
          <a:p>
            <a:endParaRPr lang="en-US" sz="1400">
              <a:solidFill>
                <a:schemeClr val="tx1"/>
              </a:solidFill>
              <a:latin typeface="Arial"/>
              <a:cs typeface="Segoe UI"/>
            </a:endParaRPr>
          </a:p>
          <a:p>
            <a:pPr marL="0" indent="0" algn="ctr">
              <a:buNone/>
            </a:pPr>
            <a:r>
              <a:rPr lang="en-US" sz="1400">
                <a:solidFill>
                  <a:schemeClr val="tx1"/>
                </a:solidFill>
                <a:latin typeface="Arial"/>
                <a:cs typeface="Segoe UI"/>
              </a:rPr>
              <a:t>(Boyd &amp; Bee, 2019)</a:t>
            </a:r>
          </a:p>
          <a:p>
            <a:endParaRPr lang="en-US" sz="1400">
              <a:solidFill>
                <a:schemeClr val="tx1"/>
              </a:solidFill>
              <a:latin typeface="Arial"/>
              <a:cs typeface="Segoe UI"/>
            </a:endParaRPr>
          </a:p>
        </p:txBody>
      </p:sp>
      <p:sp>
        <p:nvSpPr>
          <p:cNvPr id="4" name="Slide Number Placeholder 3">
            <a:extLst>
              <a:ext uri="{FF2B5EF4-FFF2-40B4-BE49-F238E27FC236}">
                <a16:creationId xmlns:a16="http://schemas.microsoft.com/office/drawing/2014/main" id="{C3D508DA-E25A-209B-4AFC-C687D4A47A1B}"/>
              </a:ext>
            </a:extLst>
          </p:cNvPr>
          <p:cNvSpPr>
            <a:spLocks noGrp="1"/>
          </p:cNvSpPr>
          <p:nvPr>
            <p:ph type="sldNum" sz="quarter" idx="12"/>
          </p:nvPr>
        </p:nvSpPr>
        <p:spPr/>
        <p:txBody>
          <a:bodyPr/>
          <a:lstStyle/>
          <a:p>
            <a:fld id="{D57F1E4F-1CFF-5643-939E-217C01CDF565}" type="slidenum">
              <a:rPr lang="en-US" dirty="0"/>
              <a:pPr/>
              <a:t>16</a:t>
            </a:fld>
            <a:endParaRPr lang="en-US"/>
          </a:p>
        </p:txBody>
      </p:sp>
      <p:pic>
        <p:nvPicPr>
          <p:cNvPr id="7" name="Graphic 6" descr="Business Growth with solid fill">
            <a:extLst>
              <a:ext uri="{FF2B5EF4-FFF2-40B4-BE49-F238E27FC236}">
                <a16:creationId xmlns:a16="http://schemas.microsoft.com/office/drawing/2014/main" id="{D38FE0BE-4067-1A13-4AE6-358B436DEA8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6008" y="240102"/>
            <a:ext cx="1245079" cy="1331343"/>
          </a:xfrm>
          <a:prstGeom prst="rect">
            <a:avLst/>
          </a:prstGeom>
        </p:spPr>
      </p:pic>
    </p:spTree>
    <p:extLst>
      <p:ext uri="{BB962C8B-B14F-4D97-AF65-F5344CB8AC3E}">
        <p14:creationId xmlns:p14="http://schemas.microsoft.com/office/powerpoint/2010/main" val="303085081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DA356-78A7-3CA9-4411-7E921D4E32CA}"/>
              </a:ext>
            </a:extLst>
          </p:cNvPr>
          <p:cNvSpPr>
            <a:spLocks noGrp="1"/>
          </p:cNvSpPr>
          <p:nvPr>
            <p:ph type="title"/>
          </p:nvPr>
        </p:nvSpPr>
        <p:spPr/>
        <p:txBody>
          <a:bodyPr/>
          <a:lstStyle/>
          <a:p>
            <a:pPr algn="ctr"/>
            <a:r>
              <a:rPr lang="en-US" sz="4000" b="1">
                <a:latin typeface="Arial Nova"/>
                <a:cs typeface="Segoe UI"/>
              </a:rPr>
              <a:t>Applying Erikson to Jenny</a:t>
            </a:r>
            <a:endParaRPr lang="en-US" sz="4000" b="1">
              <a:latin typeface="Arial Nova"/>
              <a:cs typeface="Arial"/>
            </a:endParaRPr>
          </a:p>
          <a:p>
            <a:endParaRPr lang="en-US"/>
          </a:p>
        </p:txBody>
      </p:sp>
      <p:sp>
        <p:nvSpPr>
          <p:cNvPr id="3" name="Content Placeholder 2">
            <a:extLst>
              <a:ext uri="{FF2B5EF4-FFF2-40B4-BE49-F238E27FC236}">
                <a16:creationId xmlns:a16="http://schemas.microsoft.com/office/drawing/2014/main" id="{F3953D13-9005-7BF2-A976-685467E2262A}"/>
              </a:ext>
            </a:extLst>
          </p:cNvPr>
          <p:cNvSpPr>
            <a:spLocks noGrp="1"/>
          </p:cNvSpPr>
          <p:nvPr>
            <p:ph idx="1"/>
          </p:nvPr>
        </p:nvSpPr>
        <p:spPr>
          <a:xfrm>
            <a:off x="677334" y="2160589"/>
            <a:ext cx="8596668" cy="4096433"/>
          </a:xfrm>
        </p:spPr>
        <p:txBody>
          <a:bodyPr vert="horz" lIns="91440" tIns="45720" rIns="91440" bIns="45720" rtlCol="0" anchor="t">
            <a:normAutofit/>
          </a:bodyPr>
          <a:lstStyle/>
          <a:p>
            <a:pPr marL="0" indent="0">
              <a:buNone/>
            </a:pPr>
            <a:r>
              <a:rPr lang="en-US" sz="1400" b="1">
                <a:solidFill>
                  <a:schemeClr val="tx1"/>
                </a:solidFill>
                <a:latin typeface="Arial"/>
                <a:cs typeface="Segoe UI"/>
              </a:rPr>
              <a:t>According to Erikson, Jenny should be developing:</a:t>
            </a:r>
            <a:endParaRPr lang="en-US" sz="1400" b="1">
              <a:solidFill>
                <a:schemeClr val="tx1"/>
              </a:solidFill>
              <a:latin typeface="Arial"/>
              <a:cs typeface="Arial"/>
            </a:endParaRPr>
          </a:p>
          <a:p>
            <a:r>
              <a:rPr lang="en-US" sz="1400">
                <a:solidFill>
                  <a:schemeClr val="tx1"/>
                </a:solidFill>
                <a:latin typeface="Arial"/>
                <a:cs typeface="Segoe UI"/>
              </a:rPr>
              <a:t>peer relationships</a:t>
            </a:r>
            <a:endParaRPr lang="en-US" sz="1400">
              <a:solidFill>
                <a:schemeClr val="tx1"/>
              </a:solidFill>
              <a:latin typeface="Arial"/>
              <a:cs typeface="Arial"/>
            </a:endParaRPr>
          </a:p>
          <a:p>
            <a:r>
              <a:rPr lang="en-US" sz="1400">
                <a:solidFill>
                  <a:schemeClr val="tx1"/>
                </a:solidFill>
                <a:latin typeface="Arial"/>
                <a:cs typeface="Segoe UI"/>
              </a:rPr>
              <a:t>independence</a:t>
            </a:r>
            <a:endParaRPr lang="en-US" sz="1400">
              <a:solidFill>
                <a:schemeClr val="tx1"/>
              </a:solidFill>
              <a:latin typeface="Arial"/>
              <a:cs typeface="Arial"/>
            </a:endParaRPr>
          </a:p>
          <a:p>
            <a:r>
              <a:rPr lang="en-US" sz="1400">
                <a:solidFill>
                  <a:schemeClr val="tx1"/>
                </a:solidFill>
                <a:latin typeface="Arial"/>
                <a:cs typeface="Segoe UI"/>
              </a:rPr>
              <a:t>sense of self</a:t>
            </a:r>
            <a:endParaRPr lang="en-US" sz="1400">
              <a:solidFill>
                <a:schemeClr val="tx1"/>
              </a:solidFill>
              <a:latin typeface="Arial"/>
              <a:cs typeface="Arial"/>
            </a:endParaRPr>
          </a:p>
          <a:p>
            <a:r>
              <a:rPr lang="en-US" sz="1400">
                <a:solidFill>
                  <a:schemeClr val="tx1"/>
                </a:solidFill>
                <a:latin typeface="Arial"/>
                <a:cs typeface="Segoe UI"/>
              </a:rPr>
              <a:t>future goals</a:t>
            </a:r>
            <a:endParaRPr lang="en-US" sz="1400">
              <a:solidFill>
                <a:schemeClr val="tx1"/>
              </a:solidFill>
              <a:latin typeface="Arial"/>
              <a:cs typeface="Arial"/>
            </a:endParaRPr>
          </a:p>
          <a:p>
            <a:pPr marL="0" indent="0">
              <a:buNone/>
            </a:pPr>
            <a:r>
              <a:rPr lang="en-US" sz="1400" b="1">
                <a:solidFill>
                  <a:schemeClr val="tx1"/>
                </a:solidFill>
                <a:latin typeface="Arial"/>
                <a:cs typeface="Segoe UI"/>
              </a:rPr>
              <a:t>But instead, she may :</a:t>
            </a:r>
            <a:endParaRPr lang="en-US" sz="1400" b="1">
              <a:solidFill>
                <a:schemeClr val="tx1"/>
              </a:solidFill>
              <a:latin typeface="Arial"/>
              <a:cs typeface="Arial"/>
            </a:endParaRPr>
          </a:p>
          <a:p>
            <a:r>
              <a:rPr lang="en-US" sz="1400">
                <a:solidFill>
                  <a:schemeClr val="tx1"/>
                </a:solidFill>
                <a:latin typeface="Arial"/>
                <a:cs typeface="Segoe UI"/>
              </a:rPr>
              <a:t>feel overwhelmed by caregiving</a:t>
            </a:r>
          </a:p>
          <a:p>
            <a:r>
              <a:rPr lang="en-US" sz="1400">
                <a:solidFill>
                  <a:schemeClr val="tx1"/>
                </a:solidFill>
                <a:latin typeface="Arial"/>
                <a:cs typeface="Segoe UI"/>
              </a:rPr>
              <a:t>limited social life</a:t>
            </a:r>
            <a:endParaRPr lang="en-US" sz="1400">
              <a:solidFill>
                <a:schemeClr val="tx1"/>
              </a:solidFill>
              <a:latin typeface="Arial"/>
              <a:cs typeface="Arial"/>
            </a:endParaRPr>
          </a:p>
          <a:p>
            <a:r>
              <a:rPr lang="en-US" sz="1400">
                <a:solidFill>
                  <a:schemeClr val="tx1"/>
                </a:solidFill>
                <a:latin typeface="Arial"/>
                <a:cs typeface="Segoe UI"/>
              </a:rPr>
              <a:t>low self-esteem</a:t>
            </a:r>
            <a:endParaRPr lang="en-US" sz="1400">
              <a:solidFill>
                <a:schemeClr val="tx1"/>
              </a:solidFill>
              <a:latin typeface="Arial"/>
              <a:cs typeface="Arial"/>
            </a:endParaRPr>
          </a:p>
          <a:p>
            <a:r>
              <a:rPr lang="en-US" sz="1400">
                <a:solidFill>
                  <a:schemeClr val="tx1"/>
                </a:solidFill>
                <a:latin typeface="Arial"/>
                <a:cs typeface="Segoe UI"/>
              </a:rPr>
              <a:t>role confusion</a:t>
            </a:r>
            <a:endParaRPr lang="en-US" sz="1400">
              <a:solidFill>
                <a:schemeClr val="tx1"/>
              </a:solidFill>
              <a:latin typeface="Arial"/>
              <a:cs typeface="Arial"/>
            </a:endParaRPr>
          </a:p>
          <a:p>
            <a:r>
              <a:rPr lang="en-US" sz="1400">
                <a:solidFill>
                  <a:schemeClr val="tx1"/>
                </a:solidFill>
                <a:latin typeface="Arial"/>
                <a:cs typeface="Segoe UI"/>
              </a:rPr>
              <a:t>emotional burnout</a:t>
            </a:r>
          </a:p>
          <a:p>
            <a:pPr marL="0" indent="0" algn="ctr">
              <a:buNone/>
            </a:pPr>
            <a:r>
              <a:rPr lang="en-US" sz="1400">
                <a:solidFill>
                  <a:schemeClr val="tx1"/>
                </a:solidFill>
                <a:latin typeface="Arial"/>
                <a:cs typeface="Segoe UI"/>
              </a:rPr>
              <a:t>(Boyd and Bee, 2019).</a:t>
            </a:r>
          </a:p>
          <a:p>
            <a:pPr algn="ctr"/>
            <a:endParaRPr lang="en-US" sz="1400">
              <a:solidFill>
                <a:schemeClr val="tx1"/>
              </a:solidFill>
              <a:latin typeface="Arial"/>
              <a:cs typeface="Segoe UI"/>
            </a:endParaRPr>
          </a:p>
          <a:p>
            <a:endParaRPr lang="en-US"/>
          </a:p>
        </p:txBody>
      </p:sp>
      <p:sp>
        <p:nvSpPr>
          <p:cNvPr id="4" name="Slide Number Placeholder 3">
            <a:extLst>
              <a:ext uri="{FF2B5EF4-FFF2-40B4-BE49-F238E27FC236}">
                <a16:creationId xmlns:a16="http://schemas.microsoft.com/office/drawing/2014/main" id="{57CA9383-424F-0355-74C5-50D6066D85D2}"/>
              </a:ext>
            </a:extLst>
          </p:cNvPr>
          <p:cNvSpPr>
            <a:spLocks noGrp="1"/>
          </p:cNvSpPr>
          <p:nvPr>
            <p:ph type="sldNum" sz="quarter" idx="12"/>
          </p:nvPr>
        </p:nvSpPr>
        <p:spPr/>
        <p:txBody>
          <a:bodyPr/>
          <a:lstStyle/>
          <a:p>
            <a:fld id="{D57F1E4F-1CFF-5643-939E-217C01CDF565}" type="slidenum">
              <a:rPr lang="en-US" dirty="0"/>
              <a:pPr/>
              <a:t>17</a:t>
            </a:fld>
            <a:endParaRPr lang="en-US"/>
          </a:p>
        </p:txBody>
      </p:sp>
    </p:spTree>
    <p:extLst>
      <p:ext uri="{BB962C8B-B14F-4D97-AF65-F5344CB8AC3E}">
        <p14:creationId xmlns:p14="http://schemas.microsoft.com/office/powerpoint/2010/main" val="169428539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45A1F-541F-BD34-ED69-6B84555FDF64}"/>
              </a:ext>
            </a:extLst>
          </p:cNvPr>
          <p:cNvSpPr>
            <a:spLocks noGrp="1"/>
          </p:cNvSpPr>
          <p:nvPr>
            <p:ph type="title"/>
          </p:nvPr>
        </p:nvSpPr>
        <p:spPr>
          <a:xfrm>
            <a:off x="677334" y="393940"/>
            <a:ext cx="8596668" cy="1320800"/>
          </a:xfrm>
        </p:spPr>
        <p:txBody>
          <a:bodyPr/>
          <a:lstStyle/>
          <a:p>
            <a:pPr algn="ctr"/>
            <a:r>
              <a:rPr lang="en-US" sz="4000" b="1">
                <a:latin typeface="Arial Nova"/>
                <a:cs typeface="Segoe UI"/>
              </a:rPr>
              <a:t>Comparison Bowlby vs Erikson</a:t>
            </a:r>
            <a:endParaRPr lang="en-US" sz="4000" b="1">
              <a:latin typeface="Arial Nova"/>
            </a:endParaRPr>
          </a:p>
          <a:p>
            <a:endParaRPr lang="en-US"/>
          </a:p>
        </p:txBody>
      </p:sp>
      <p:sp>
        <p:nvSpPr>
          <p:cNvPr id="7" name="Slide Number Placeholder 6">
            <a:extLst>
              <a:ext uri="{FF2B5EF4-FFF2-40B4-BE49-F238E27FC236}">
                <a16:creationId xmlns:a16="http://schemas.microsoft.com/office/drawing/2014/main" id="{359D3DAF-D829-9561-3793-55C3C519327E}"/>
              </a:ext>
            </a:extLst>
          </p:cNvPr>
          <p:cNvSpPr>
            <a:spLocks noGrp="1"/>
          </p:cNvSpPr>
          <p:nvPr>
            <p:ph type="sldNum" sz="quarter" idx="12"/>
          </p:nvPr>
        </p:nvSpPr>
        <p:spPr/>
        <p:txBody>
          <a:bodyPr/>
          <a:lstStyle/>
          <a:p>
            <a:fld id="{D57F1E4F-1CFF-5643-939E-217C01CDF565}" type="slidenum">
              <a:rPr lang="en-US" dirty="0"/>
              <a:pPr/>
              <a:t>18</a:t>
            </a:fld>
            <a:endParaRPr lang="en-US"/>
          </a:p>
        </p:txBody>
      </p:sp>
      <p:sp>
        <p:nvSpPr>
          <p:cNvPr id="8" name="TextBox 7">
            <a:extLst>
              <a:ext uri="{FF2B5EF4-FFF2-40B4-BE49-F238E27FC236}">
                <a16:creationId xmlns:a16="http://schemas.microsoft.com/office/drawing/2014/main" id="{DF7B7844-738D-08E8-B8BD-7FC9E68CAED9}"/>
              </a:ext>
            </a:extLst>
          </p:cNvPr>
          <p:cNvSpPr txBox="1"/>
          <p:nvPr/>
        </p:nvSpPr>
        <p:spPr>
          <a:xfrm>
            <a:off x="3380793" y="6116719"/>
            <a:ext cx="318247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100">
                <a:latin typeface="Segoe UI"/>
                <a:cs typeface="Segoe UI"/>
              </a:rPr>
              <a:t>(</a:t>
            </a:r>
            <a:r>
              <a:rPr lang="en-US" sz="1400">
                <a:latin typeface="Arial"/>
                <a:cs typeface="Segoe UI"/>
              </a:rPr>
              <a:t>Vaughn, et al., 2011</a:t>
            </a:r>
            <a:r>
              <a:rPr lang="en-US" sz="1100">
                <a:latin typeface="Segoe UI"/>
                <a:cs typeface="Segoe UI"/>
              </a:rPr>
              <a:t>).</a:t>
            </a:r>
            <a:endParaRPr lang="en-US"/>
          </a:p>
          <a:p>
            <a:pPr algn="ctr"/>
            <a:endParaRPr lang="en-US"/>
          </a:p>
        </p:txBody>
      </p:sp>
      <p:graphicFrame>
        <p:nvGraphicFramePr>
          <p:cNvPr id="4" name="Diagram 3">
            <a:extLst>
              <a:ext uri="{FF2B5EF4-FFF2-40B4-BE49-F238E27FC236}">
                <a16:creationId xmlns:a16="http://schemas.microsoft.com/office/drawing/2014/main" id="{4D537F8C-0728-F3DC-3F89-FBD1D5AF4332}"/>
              </a:ext>
            </a:extLst>
          </p:cNvPr>
          <p:cNvGraphicFramePr/>
          <p:nvPr>
            <p:extLst>
              <p:ext uri="{D42A27DB-BD31-4B8C-83A1-F6EECF244321}">
                <p14:modId xmlns:p14="http://schemas.microsoft.com/office/powerpoint/2010/main" val="1162860828"/>
              </p:ext>
            </p:extLst>
          </p:nvPr>
        </p:nvGraphicFramePr>
        <p:xfrm>
          <a:off x="316304" y="2132161"/>
          <a:ext cx="9316526" cy="34850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6" name="Graphic 15" descr="Venn diagram with solid fill">
            <a:extLst>
              <a:ext uri="{FF2B5EF4-FFF2-40B4-BE49-F238E27FC236}">
                <a16:creationId xmlns:a16="http://schemas.microsoft.com/office/drawing/2014/main" id="{39F99585-CFC2-DCBC-C6C9-03E07C25DE70}"/>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875" y="-4313"/>
            <a:ext cx="1158815" cy="1158815"/>
          </a:xfrm>
          <a:prstGeom prst="rect">
            <a:avLst/>
          </a:prstGeom>
        </p:spPr>
      </p:pic>
    </p:spTree>
    <p:extLst>
      <p:ext uri="{BB962C8B-B14F-4D97-AF65-F5344CB8AC3E}">
        <p14:creationId xmlns:p14="http://schemas.microsoft.com/office/powerpoint/2010/main" val="61069569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0010C-F9C1-E607-C513-78B483705180}"/>
              </a:ext>
            </a:extLst>
          </p:cNvPr>
          <p:cNvSpPr>
            <a:spLocks noGrp="1"/>
          </p:cNvSpPr>
          <p:nvPr>
            <p:ph type="title"/>
          </p:nvPr>
        </p:nvSpPr>
        <p:spPr>
          <a:xfrm>
            <a:off x="3046679" y="280268"/>
            <a:ext cx="4435097" cy="1205782"/>
          </a:xfrm>
        </p:spPr>
        <p:txBody>
          <a:bodyPr>
            <a:normAutofit fontScale="90000"/>
          </a:bodyPr>
          <a:lstStyle/>
          <a:p>
            <a:pPr algn="ctr"/>
            <a:r>
              <a:rPr lang="en-US" sz="4000" b="1">
                <a:latin typeface="Arial Nova"/>
                <a:cs typeface="Segoe UI"/>
              </a:rPr>
              <a:t>Critical Evaluation</a:t>
            </a:r>
            <a:br>
              <a:rPr lang="en-US" sz="4000" b="1" dirty="0">
                <a:latin typeface="Arial Nova"/>
                <a:cs typeface="Segoe UI"/>
              </a:rPr>
            </a:br>
            <a:r>
              <a:rPr lang="en-US" sz="4000" b="1">
                <a:latin typeface="Arial Nova"/>
                <a:cs typeface="Segoe UI"/>
              </a:rPr>
              <a:t> (Best Fit for Jenny)</a:t>
            </a:r>
            <a:endParaRPr lang="en-US" sz="4000" b="1">
              <a:latin typeface="Arial Nova"/>
            </a:endParaRPr>
          </a:p>
          <a:p>
            <a:endParaRPr lang="en-US"/>
          </a:p>
        </p:txBody>
      </p:sp>
      <p:sp>
        <p:nvSpPr>
          <p:cNvPr id="3" name="Content Placeholder 2">
            <a:extLst>
              <a:ext uri="{FF2B5EF4-FFF2-40B4-BE49-F238E27FC236}">
                <a16:creationId xmlns:a16="http://schemas.microsoft.com/office/drawing/2014/main" id="{52E24460-B26D-D437-8A15-AE4BD62AEE29}"/>
              </a:ext>
            </a:extLst>
          </p:cNvPr>
          <p:cNvSpPr>
            <a:spLocks noGrp="1"/>
          </p:cNvSpPr>
          <p:nvPr>
            <p:ph idx="1"/>
          </p:nvPr>
        </p:nvSpPr>
        <p:spPr>
          <a:xfrm>
            <a:off x="231635" y="2520022"/>
            <a:ext cx="8122214" cy="3077441"/>
          </a:xfrm>
        </p:spPr>
        <p:txBody>
          <a:bodyPr vert="horz" lIns="91440" tIns="45720" rIns="91440" bIns="45720" rtlCol="0" anchor="t">
            <a:noAutofit/>
          </a:bodyPr>
          <a:lstStyle/>
          <a:p>
            <a:pPr>
              <a:buFont typeface="Wingdings 3"/>
              <a:buChar char=""/>
            </a:pPr>
            <a:r>
              <a:rPr lang="en-US" sz="1400">
                <a:solidFill>
                  <a:schemeClr val="tx1"/>
                </a:solidFill>
                <a:latin typeface="Arial"/>
                <a:cs typeface="Segoe UI"/>
              </a:rPr>
              <a:t>Applying Cottrell’s (2017) view that “critical thinking involves weighing up different viewpoints and evidence before reaching a judgement,” Bowlby’s theory emerges as the strongest fit for understanding Jenny's development.</a:t>
            </a:r>
          </a:p>
          <a:p>
            <a:pPr>
              <a:buFont typeface="Wingdings 3"/>
              <a:buChar char=""/>
            </a:pPr>
            <a:r>
              <a:rPr lang="en-US" sz="1400">
                <a:solidFill>
                  <a:schemeClr val="tx1"/>
                </a:solidFill>
                <a:latin typeface="Arial"/>
                <a:cs typeface="Segoe UI"/>
              </a:rPr>
              <a:t>Bowlby’s attachment theory provides the most robust explanation for Jenny’s long‑term emotional, social, and cognitive challenges, evident during ages 11-16.</a:t>
            </a:r>
          </a:p>
          <a:p>
            <a:pPr>
              <a:buFont typeface="Wingdings 3"/>
              <a:buChar char=""/>
            </a:pPr>
            <a:r>
              <a:rPr lang="en-US" sz="1400">
                <a:solidFill>
                  <a:schemeClr val="tx1"/>
                </a:solidFill>
                <a:latin typeface="Arial"/>
                <a:cs typeface="Segoe UI"/>
              </a:rPr>
              <a:t>While Erikson’s theory helps explain adolescent identity development, however, it does not fully capture the complexity of Jenny’s emotional  insecurity or the psychological impact. </a:t>
            </a:r>
          </a:p>
          <a:p>
            <a:pPr>
              <a:buFont typeface="Wingdings 3"/>
              <a:buChar char=""/>
            </a:pPr>
            <a:r>
              <a:rPr lang="en-US" sz="1400">
                <a:solidFill>
                  <a:schemeClr val="tx1"/>
                </a:solidFill>
                <a:latin typeface="Arial"/>
                <a:cs typeface="Segoe UI"/>
              </a:rPr>
              <a:t>Therefore, Bowlby offers the most evidence‑based and theoretically consistent explanation for Jenny’s limited recovery and developmental delays.</a:t>
            </a:r>
            <a:endParaRPr lang="en-US" sz="1400">
              <a:solidFill>
                <a:schemeClr val="tx1"/>
              </a:solidFill>
              <a:latin typeface="Arial"/>
              <a:cs typeface="Arial"/>
            </a:endParaRPr>
          </a:p>
          <a:p>
            <a:pPr>
              <a:buFont typeface="Wingdings 3"/>
              <a:buChar char=""/>
            </a:pPr>
            <a:endParaRPr lang="en-US" sz="1400">
              <a:solidFill>
                <a:schemeClr val="tx1"/>
              </a:solidFill>
              <a:latin typeface="Arial"/>
              <a:cs typeface="Segoe UI"/>
            </a:endParaRPr>
          </a:p>
        </p:txBody>
      </p:sp>
      <p:sp>
        <p:nvSpPr>
          <p:cNvPr id="4" name="Slide Number Placeholder 3">
            <a:extLst>
              <a:ext uri="{FF2B5EF4-FFF2-40B4-BE49-F238E27FC236}">
                <a16:creationId xmlns:a16="http://schemas.microsoft.com/office/drawing/2014/main" id="{10E11CB6-AFB6-C73A-5976-8D7D45F2D38B}"/>
              </a:ext>
            </a:extLst>
          </p:cNvPr>
          <p:cNvSpPr>
            <a:spLocks noGrp="1"/>
          </p:cNvSpPr>
          <p:nvPr>
            <p:ph type="sldNum" sz="quarter" idx="12"/>
          </p:nvPr>
        </p:nvSpPr>
        <p:spPr/>
        <p:txBody>
          <a:bodyPr/>
          <a:lstStyle/>
          <a:p>
            <a:fld id="{D57F1E4F-1CFF-5643-939E-217C01CDF565}" type="slidenum">
              <a:rPr lang="en-US" dirty="0"/>
              <a:pPr/>
              <a:t>19</a:t>
            </a:fld>
            <a:endParaRPr lang="en-US"/>
          </a:p>
        </p:txBody>
      </p:sp>
      <p:pic>
        <p:nvPicPr>
          <p:cNvPr id="5" name="Graphic 4" descr="Person with idea with solid fill">
            <a:extLst>
              <a:ext uri="{FF2B5EF4-FFF2-40B4-BE49-F238E27FC236}">
                <a16:creationId xmlns:a16="http://schemas.microsoft.com/office/drawing/2014/main" id="{5D46E79A-FAE0-5BDF-583A-659786CCC8A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75" y="-4314"/>
            <a:ext cx="1072550" cy="1058173"/>
          </a:xfrm>
          <a:prstGeom prst="rect">
            <a:avLst/>
          </a:prstGeom>
        </p:spPr>
      </p:pic>
    </p:spTree>
    <p:extLst>
      <p:ext uri="{BB962C8B-B14F-4D97-AF65-F5344CB8AC3E}">
        <p14:creationId xmlns:p14="http://schemas.microsoft.com/office/powerpoint/2010/main" val="287540418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 name="Group 39">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1" name="Straight Connector 40">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Isosceles Triangle 41">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43">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1" name="Rectangle 20">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Isosceles Triangle 22">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alpha val="88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cxnSp>
        <p:nvCxnSpPr>
          <p:cNvPr id="29" name="Straight Connector 28">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373683C9-8372-017B-0EEC-D03F01F71279}"/>
              </a:ext>
            </a:extLst>
          </p:cNvPr>
          <p:cNvSpPr>
            <a:spLocks noGrp="1"/>
          </p:cNvSpPr>
          <p:nvPr>
            <p:ph type="title"/>
          </p:nvPr>
        </p:nvSpPr>
        <p:spPr>
          <a:xfrm>
            <a:off x="2772273" y="304321"/>
            <a:ext cx="4963352" cy="957308"/>
          </a:xfrm>
        </p:spPr>
        <p:txBody>
          <a:bodyPr vert="horz" lIns="91440" tIns="45720" rIns="91440" bIns="45720" rtlCol="0" anchor="b">
            <a:normAutofit/>
          </a:bodyPr>
          <a:lstStyle/>
          <a:p>
            <a:pPr algn="r"/>
            <a:r>
              <a:rPr lang="en-US" sz="4000" b="1">
                <a:latin typeface="Arial Nova"/>
              </a:rPr>
              <a:t>Conclusion</a:t>
            </a:r>
          </a:p>
        </p:txBody>
      </p:sp>
      <p:sp>
        <p:nvSpPr>
          <p:cNvPr id="4" name="Slide Number Placeholder 3">
            <a:extLst>
              <a:ext uri="{FF2B5EF4-FFF2-40B4-BE49-F238E27FC236}">
                <a16:creationId xmlns:a16="http://schemas.microsoft.com/office/drawing/2014/main" id="{AFF621AA-B23C-AA3A-F09D-0C9C7EA3AB76}"/>
              </a:ext>
            </a:extLst>
          </p:cNvPr>
          <p:cNvSpPr>
            <a:spLocks noGrp="1"/>
          </p:cNvSpPr>
          <p:nvPr>
            <p:ph type="sldNum" sz="quarter" idx="12"/>
          </p:nvPr>
        </p:nvSpPr>
        <p:spPr>
          <a:xfrm>
            <a:off x="10402529" y="6041362"/>
            <a:ext cx="683339" cy="365125"/>
          </a:xfrm>
        </p:spPr>
        <p:txBody>
          <a:bodyPr vert="horz" lIns="91440" tIns="45720" rIns="91440" bIns="45720" rtlCol="0" anchor="ctr">
            <a:normAutofit/>
          </a:bodyPr>
          <a:lstStyle/>
          <a:p>
            <a:pPr defTabSz="457200">
              <a:spcAft>
                <a:spcPts val="600"/>
              </a:spcAft>
            </a:pPr>
            <a:fld id="{D57F1E4F-1CFF-5643-939E-217C01CDF565}" type="slidenum">
              <a:rPr lang="en-US" kern="1200">
                <a:solidFill>
                  <a:srgbClr val="FFFFFF"/>
                </a:solidFill>
                <a:latin typeface="+mn-lt"/>
                <a:ea typeface="+mn-ea"/>
                <a:cs typeface="+mn-cs"/>
              </a:rPr>
              <a:pPr defTabSz="457200">
                <a:spcAft>
                  <a:spcPts val="600"/>
                </a:spcAft>
              </a:pPr>
              <a:t>20</a:t>
            </a:fld>
            <a:endParaRPr lang="en-US" kern="1200">
              <a:solidFill>
                <a:srgbClr val="FFFFFF"/>
              </a:solidFill>
              <a:latin typeface="+mn-lt"/>
              <a:ea typeface="+mn-ea"/>
              <a:cs typeface="+mn-cs"/>
            </a:endParaRPr>
          </a:p>
        </p:txBody>
      </p:sp>
      <p:sp>
        <p:nvSpPr>
          <p:cNvPr id="45" name="TextBox 44">
            <a:extLst>
              <a:ext uri="{FF2B5EF4-FFF2-40B4-BE49-F238E27FC236}">
                <a16:creationId xmlns:a16="http://schemas.microsoft.com/office/drawing/2014/main" id="{2A70C840-0B20-8CDF-2E30-C3C0FB8C8913}"/>
              </a:ext>
            </a:extLst>
          </p:cNvPr>
          <p:cNvSpPr txBox="1"/>
          <p:nvPr/>
        </p:nvSpPr>
        <p:spPr>
          <a:xfrm>
            <a:off x="1860176" y="3025588"/>
            <a:ext cx="5423647" cy="25101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53" name="Diagram 52">
            <a:extLst>
              <a:ext uri="{FF2B5EF4-FFF2-40B4-BE49-F238E27FC236}">
                <a16:creationId xmlns:a16="http://schemas.microsoft.com/office/drawing/2014/main" id="{85507D74-D88D-1970-3E8D-67AF56C0F61E}"/>
              </a:ext>
            </a:extLst>
          </p:cNvPr>
          <p:cNvGraphicFramePr/>
          <p:nvPr>
            <p:extLst>
              <p:ext uri="{D42A27DB-BD31-4B8C-83A1-F6EECF244321}">
                <p14:modId xmlns:p14="http://schemas.microsoft.com/office/powerpoint/2010/main" val="3096239898"/>
              </p:ext>
            </p:extLst>
          </p:nvPr>
        </p:nvGraphicFramePr>
        <p:xfrm>
          <a:off x="531961" y="2275935"/>
          <a:ext cx="8080074" cy="37582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72" name="Graphic 971" descr="Clipboard Checked with solid fill">
            <a:extLst>
              <a:ext uri="{FF2B5EF4-FFF2-40B4-BE49-F238E27FC236}">
                <a16:creationId xmlns:a16="http://schemas.microsoft.com/office/drawing/2014/main" id="{C88484B5-D992-A8DE-8DE3-ED90246279B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51140" y="96329"/>
            <a:ext cx="1331343" cy="1374474"/>
          </a:xfrm>
          <a:prstGeom prst="rect">
            <a:avLst/>
          </a:prstGeom>
        </p:spPr>
      </p:pic>
    </p:spTree>
    <p:extLst>
      <p:ext uri="{BB962C8B-B14F-4D97-AF65-F5344CB8AC3E}">
        <p14:creationId xmlns:p14="http://schemas.microsoft.com/office/powerpoint/2010/main" val="143064558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question mark made of plants&#10;&#10;AI-generated content may be incorrect.">
            <a:extLst>
              <a:ext uri="{FF2B5EF4-FFF2-40B4-BE49-F238E27FC236}">
                <a16:creationId xmlns:a16="http://schemas.microsoft.com/office/drawing/2014/main" id="{52036B88-A6A1-2375-232C-1BA92EB139A4}"/>
              </a:ext>
            </a:extLst>
          </p:cNvPr>
          <p:cNvPicPr>
            <a:picLocks noChangeAspect="1"/>
          </p:cNvPicPr>
          <p:nvPr/>
        </p:nvPicPr>
        <p:blipFill>
          <a:blip r:embed="rId2"/>
          <a:srcRect l="18248" r="14462" b="-2"/>
          <a:stretch>
            <a:fillRect/>
          </a:stretch>
        </p:blipFill>
        <p:spPr>
          <a:xfrm>
            <a:off x="5463174" y="-1"/>
            <a:ext cx="672882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Content Placeholder 2">
            <a:extLst>
              <a:ext uri="{FF2B5EF4-FFF2-40B4-BE49-F238E27FC236}">
                <a16:creationId xmlns:a16="http://schemas.microsoft.com/office/drawing/2014/main" id="{64B80F78-BD69-E396-0A0D-FDCA35EE31B4}"/>
              </a:ext>
            </a:extLst>
          </p:cNvPr>
          <p:cNvSpPr>
            <a:spLocks noGrp="1"/>
          </p:cNvSpPr>
          <p:nvPr>
            <p:ph idx="1"/>
          </p:nvPr>
        </p:nvSpPr>
        <p:spPr>
          <a:xfrm>
            <a:off x="246013" y="2390627"/>
            <a:ext cx="5216971" cy="2069226"/>
          </a:xfrm>
        </p:spPr>
        <p:txBody>
          <a:bodyPr vert="horz" lIns="91440" tIns="45720" rIns="91440" bIns="45720" rtlCol="0" anchor="t">
            <a:noAutofit/>
          </a:bodyPr>
          <a:lstStyle/>
          <a:p>
            <a:endParaRPr lang="en-US" b="1">
              <a:latin typeface="Arial Nova"/>
              <a:cs typeface="Arial"/>
            </a:endParaRPr>
          </a:p>
          <a:p>
            <a:pPr marL="0" indent="0" algn="ctr">
              <a:buNone/>
            </a:pPr>
            <a:r>
              <a:rPr lang="en-US" sz="4800" b="1">
                <a:solidFill>
                  <a:schemeClr val="accent1"/>
                </a:solidFill>
                <a:latin typeface="Arial Nova"/>
                <a:cs typeface="Arial"/>
              </a:rPr>
              <a:t>Questions?</a:t>
            </a:r>
            <a:endParaRPr lang="en-US" sz="4800">
              <a:solidFill>
                <a:schemeClr val="accent1"/>
              </a:solidFill>
            </a:endParaRP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Slide Number Placeholder 3">
            <a:extLst>
              <a:ext uri="{FF2B5EF4-FFF2-40B4-BE49-F238E27FC236}">
                <a16:creationId xmlns:a16="http://schemas.microsoft.com/office/drawing/2014/main" id="{0DF7D50D-6798-A933-6B5E-A7B1BE2688A5}"/>
              </a:ext>
            </a:extLst>
          </p:cNvPr>
          <p:cNvSpPr>
            <a:spLocks noGrp="1"/>
          </p:cNvSpPr>
          <p:nvPr>
            <p:ph type="sldNum" sz="quarter" idx="12"/>
          </p:nvPr>
        </p:nvSpPr>
        <p:spPr>
          <a:xfrm>
            <a:off x="8590663" y="6041362"/>
            <a:ext cx="683339" cy="365125"/>
          </a:xfrm>
        </p:spPr>
        <p:txBody>
          <a:bodyPr>
            <a:normAutofit/>
          </a:bodyPr>
          <a:lstStyle/>
          <a:p>
            <a:pPr>
              <a:spcAft>
                <a:spcPts val="600"/>
              </a:spcAft>
            </a:pPr>
            <a:fld id="{D57F1E4F-1CFF-5643-939E-217C01CDF565}" type="slidenum">
              <a:rPr lang="en-US">
                <a:solidFill>
                  <a:srgbClr val="FFFFFF"/>
                </a:solidFill>
              </a:rPr>
              <a:pPr>
                <a:spcAft>
                  <a:spcPts val="600"/>
                </a:spcAft>
              </a:pPr>
              <a:t>21</a:t>
            </a:fld>
            <a:endParaRPr lang="en-US">
              <a:solidFill>
                <a:srgbClr val="FFFFFF"/>
              </a:solidFill>
            </a:endParaRPr>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 name="Graphic 5" descr="Lightbulb and gear with solid fill">
            <a:extLst>
              <a:ext uri="{FF2B5EF4-FFF2-40B4-BE49-F238E27FC236}">
                <a16:creationId xmlns:a16="http://schemas.microsoft.com/office/drawing/2014/main" id="{426B3A1D-E77E-A652-F748-EA2D329C550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76" y="254479"/>
            <a:ext cx="1518248" cy="1503870"/>
          </a:xfrm>
          <a:prstGeom prst="rect">
            <a:avLst/>
          </a:prstGeom>
        </p:spPr>
      </p:pic>
    </p:spTree>
    <p:extLst>
      <p:ext uri="{BB962C8B-B14F-4D97-AF65-F5344CB8AC3E}">
        <p14:creationId xmlns:p14="http://schemas.microsoft.com/office/powerpoint/2010/main" val="3860412102"/>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AD26C6-6398-D6A2-7A40-61D79FE1C5DD}"/>
              </a:ext>
            </a:extLst>
          </p:cNvPr>
          <p:cNvSpPr>
            <a:spLocks noGrp="1"/>
          </p:cNvSpPr>
          <p:nvPr>
            <p:ph type="title"/>
          </p:nvPr>
        </p:nvSpPr>
        <p:spPr>
          <a:xfrm>
            <a:off x="1980483" y="623977"/>
            <a:ext cx="8596668" cy="1320800"/>
          </a:xfrm>
        </p:spPr>
        <p:txBody>
          <a:bodyPr>
            <a:normAutofit/>
          </a:bodyPr>
          <a:lstStyle/>
          <a:p>
            <a:pPr algn="ctr"/>
            <a:r>
              <a:rPr lang="en-US" sz="4000" b="1">
                <a:latin typeface="Arial Nova"/>
              </a:rPr>
              <a:t>Harvard References</a:t>
            </a:r>
            <a:endParaRPr lang="en-US" sz="4000"/>
          </a:p>
        </p:txBody>
      </p:sp>
      <p:sp>
        <p:nvSpPr>
          <p:cNvPr id="11" name="Isosceles Triangle 10">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Slide Number Placeholder 3">
            <a:extLst>
              <a:ext uri="{FF2B5EF4-FFF2-40B4-BE49-F238E27FC236}">
                <a16:creationId xmlns:a16="http://schemas.microsoft.com/office/drawing/2014/main" id="{87597D2D-99AA-28F4-09E2-3697961AC5D1}"/>
              </a:ext>
            </a:extLst>
          </p:cNvPr>
          <p:cNvSpPr>
            <a:spLocks noGrp="1"/>
          </p:cNvSpPr>
          <p:nvPr>
            <p:ph type="sldNum" sz="quarter" idx="12"/>
          </p:nvPr>
        </p:nvSpPr>
        <p:spPr>
          <a:xfrm>
            <a:off x="8590663" y="6041362"/>
            <a:ext cx="683339" cy="365125"/>
          </a:xfrm>
        </p:spPr>
        <p:txBody>
          <a:bodyPr>
            <a:normAutofit/>
          </a:bodyPr>
          <a:lstStyle/>
          <a:p>
            <a:pPr>
              <a:spcAft>
                <a:spcPts val="600"/>
              </a:spcAft>
            </a:pPr>
            <a:fld id="{D57F1E4F-1CFF-5643-939E-217C01CDF565}" type="slidenum">
              <a:rPr lang="en-US" dirty="0"/>
              <a:pPr>
                <a:spcAft>
                  <a:spcPts val="600"/>
                </a:spcAft>
              </a:pPr>
              <a:t>22</a:t>
            </a:fld>
            <a:endParaRPr lang="en-US"/>
          </a:p>
        </p:txBody>
      </p:sp>
      <p:sp>
        <p:nvSpPr>
          <p:cNvPr id="3" name="Content Placeholder 2">
            <a:extLst>
              <a:ext uri="{FF2B5EF4-FFF2-40B4-BE49-F238E27FC236}">
                <a16:creationId xmlns:a16="http://schemas.microsoft.com/office/drawing/2014/main" id="{58F12F6E-EC70-3BF4-08A0-0B4AC4C58562}"/>
              </a:ext>
            </a:extLst>
          </p:cNvPr>
          <p:cNvSpPr>
            <a:spLocks noGrp="1"/>
          </p:cNvSpPr>
          <p:nvPr>
            <p:ph idx="1"/>
          </p:nvPr>
        </p:nvSpPr>
        <p:spPr>
          <a:xfrm>
            <a:off x="1100365" y="1712420"/>
            <a:ext cx="9991270" cy="4864723"/>
          </a:xfrm>
        </p:spPr>
        <p:txBody>
          <a:bodyPr vert="horz" lIns="91440" tIns="45720" rIns="91440" bIns="45720" rtlCol="0" anchor="t">
            <a:noAutofit/>
          </a:bodyPr>
          <a:lstStyle/>
          <a:p>
            <a:pPr marL="0" indent="0">
              <a:lnSpc>
                <a:spcPct val="90000"/>
              </a:lnSpc>
              <a:buNone/>
            </a:pPr>
            <a:r>
              <a:rPr lang="en-US">
                <a:solidFill>
                  <a:schemeClr val="tx1"/>
                </a:solidFill>
                <a:latin typeface="Arial"/>
                <a:cs typeface="Arial"/>
              </a:rPr>
              <a:t>Bowlby, J. (1969) </a:t>
            </a:r>
            <a:r>
              <a:rPr lang="en-US" i="1">
                <a:solidFill>
                  <a:schemeClr val="tx1"/>
                </a:solidFill>
                <a:latin typeface="Arial"/>
                <a:cs typeface="Arial"/>
              </a:rPr>
              <a:t>Attachment and Loss: Volume I - Attachment</a:t>
            </a:r>
            <a:r>
              <a:rPr lang="en-US">
                <a:solidFill>
                  <a:schemeClr val="tx1"/>
                </a:solidFill>
                <a:latin typeface="Arial"/>
                <a:cs typeface="Arial"/>
              </a:rPr>
              <a:t>. London: Hogarth Press.</a:t>
            </a:r>
          </a:p>
          <a:p>
            <a:pPr marL="0" indent="0">
              <a:lnSpc>
                <a:spcPct val="90000"/>
              </a:lnSpc>
              <a:buNone/>
            </a:pPr>
            <a:r>
              <a:rPr lang="en-US">
                <a:solidFill>
                  <a:schemeClr val="tx1"/>
                </a:solidFill>
                <a:latin typeface="Arial"/>
                <a:cs typeface="Arial"/>
              </a:rPr>
              <a:t>Bowlby, J. (1980) </a:t>
            </a:r>
            <a:r>
              <a:rPr lang="en-US" i="1">
                <a:solidFill>
                  <a:schemeClr val="tx1"/>
                </a:solidFill>
                <a:latin typeface="Arial"/>
                <a:cs typeface="Arial"/>
              </a:rPr>
              <a:t>Attachment and Loss: Volume 3 - Loss: Sadness and Depression</a:t>
            </a:r>
            <a:r>
              <a:rPr lang="en-US">
                <a:solidFill>
                  <a:schemeClr val="tx1"/>
                </a:solidFill>
                <a:latin typeface="Arial"/>
                <a:cs typeface="Arial"/>
              </a:rPr>
              <a:t>. London: Hogarth Press.</a:t>
            </a:r>
            <a:endParaRPr lang="en-US">
              <a:solidFill>
                <a:schemeClr val="tx1"/>
              </a:solidFill>
            </a:endParaRPr>
          </a:p>
          <a:p>
            <a:pPr marL="0" indent="0">
              <a:lnSpc>
                <a:spcPct val="90000"/>
              </a:lnSpc>
              <a:buNone/>
            </a:pPr>
            <a:r>
              <a:rPr lang="en-US">
                <a:solidFill>
                  <a:schemeClr val="tx1"/>
                </a:solidFill>
                <a:latin typeface="Arial"/>
                <a:cs typeface="Arial"/>
              </a:rPr>
              <a:t>Bowlby, J. (2005) </a:t>
            </a:r>
            <a:r>
              <a:rPr lang="en-US" i="1">
                <a:solidFill>
                  <a:schemeClr val="tx1"/>
                </a:solidFill>
                <a:latin typeface="Arial"/>
                <a:cs typeface="Arial"/>
              </a:rPr>
              <a:t>A Secure Base</a:t>
            </a:r>
            <a:r>
              <a:rPr lang="en-US">
                <a:solidFill>
                  <a:schemeClr val="tx1"/>
                </a:solidFill>
                <a:latin typeface="Arial"/>
                <a:cs typeface="Arial"/>
              </a:rPr>
              <a:t>. 1st </a:t>
            </a:r>
            <a:r>
              <a:rPr lang="en-US" err="1">
                <a:solidFill>
                  <a:schemeClr val="tx1"/>
                </a:solidFill>
                <a:latin typeface="Arial"/>
                <a:cs typeface="Arial"/>
              </a:rPr>
              <a:t>edn</a:t>
            </a:r>
            <a:r>
              <a:rPr lang="en-US">
                <a:solidFill>
                  <a:schemeClr val="tx1"/>
                </a:solidFill>
                <a:latin typeface="Arial"/>
                <a:cs typeface="Arial"/>
              </a:rPr>
              <a:t>. London: Routledge. Available at: </a:t>
            </a:r>
            <a:r>
              <a:rPr lang="en-US">
                <a:solidFill>
                  <a:schemeClr val="tx1"/>
                </a:solidFill>
                <a:latin typeface="Arial"/>
                <a:cs typeface="Arial"/>
                <a:hlinkClick r:id="rId2">
                  <a:extLst>
                    <a:ext uri="{A12FA001-AC4F-418D-AE19-62706E023703}">
                      <ahyp:hlinkClr xmlns:ahyp="http://schemas.microsoft.com/office/drawing/2018/hyperlinkcolor" val="tx"/>
                    </a:ext>
                  </a:extLst>
                </a:hlinkClick>
              </a:rPr>
              <a:t>https://doi.org/10.4324/9780203440841</a:t>
            </a:r>
            <a:r>
              <a:rPr lang="en-US">
                <a:solidFill>
                  <a:schemeClr val="tx1"/>
                </a:solidFill>
                <a:latin typeface="Arial"/>
                <a:cs typeface="Arial"/>
              </a:rPr>
              <a:t> (Accessed: 7 February 2026).</a:t>
            </a:r>
          </a:p>
          <a:p>
            <a:pPr marL="0" indent="0">
              <a:lnSpc>
                <a:spcPct val="90000"/>
              </a:lnSpc>
              <a:buNone/>
            </a:pPr>
            <a:r>
              <a:rPr lang="en-US">
                <a:solidFill>
                  <a:schemeClr val="tx1"/>
                </a:solidFill>
                <a:latin typeface="Arial"/>
                <a:cs typeface="Segoe UI"/>
              </a:rPr>
              <a:t>Boyd, D. and Bee, H. (2019) </a:t>
            </a:r>
            <a:r>
              <a:rPr lang="en-US" i="1">
                <a:solidFill>
                  <a:schemeClr val="tx1"/>
                </a:solidFill>
                <a:latin typeface="Arial"/>
                <a:cs typeface="Segoe UI"/>
              </a:rPr>
              <a:t>Lifespan Development</a:t>
            </a:r>
            <a:r>
              <a:rPr lang="en-US">
                <a:solidFill>
                  <a:schemeClr val="tx1"/>
                </a:solidFill>
                <a:latin typeface="Arial"/>
                <a:cs typeface="Segoe UI"/>
              </a:rPr>
              <a:t>.8th, Global edition. Harlow, England:, Pearson Education. Available at: </a:t>
            </a:r>
            <a:r>
              <a:rPr lang="en-US">
                <a:solidFill>
                  <a:schemeClr val="tx1"/>
                </a:solidFill>
                <a:latin typeface="Trebuchet MS"/>
                <a:cs typeface="Segoe UI"/>
                <a:hlinkClick r:id="rId3">
                  <a:extLst>
                    <a:ext uri="{A12FA001-AC4F-418D-AE19-62706E023703}">
                      <ahyp:hlinkClr xmlns:ahyp="http://schemas.microsoft.com/office/drawing/2018/hyperlinkcolor" val="tx"/>
                    </a:ext>
                  </a:extLst>
                </a:hlinkClick>
              </a:rPr>
              <a:t>https://ebookcentral.proquest.com/lib/trinity/detail.action?pq-origsite=primo&amp;docID=5843856</a:t>
            </a:r>
            <a:r>
              <a:rPr lang="en-US">
                <a:solidFill>
                  <a:schemeClr val="tx1"/>
                </a:solidFill>
                <a:latin typeface="Trebuchet MS"/>
                <a:cs typeface="Segoe UI"/>
              </a:rPr>
              <a:t> </a:t>
            </a:r>
            <a:r>
              <a:rPr lang="en-US">
                <a:solidFill>
                  <a:schemeClr val="tx1"/>
                </a:solidFill>
                <a:latin typeface="Arial"/>
                <a:cs typeface="Segoe UI"/>
              </a:rPr>
              <a:t>(Accessed: 8 February 2026).</a:t>
            </a:r>
            <a:endParaRPr lang="en-US">
              <a:solidFill>
                <a:schemeClr val="tx1"/>
              </a:solidFill>
              <a:latin typeface="Trebuchet MS"/>
              <a:cs typeface="Segoe UI"/>
            </a:endParaRPr>
          </a:p>
          <a:p>
            <a:pPr marL="0" indent="0">
              <a:lnSpc>
                <a:spcPct val="90000"/>
              </a:lnSpc>
              <a:buNone/>
            </a:pPr>
            <a:r>
              <a:rPr lang="en-US" err="1">
                <a:solidFill>
                  <a:schemeClr val="tx1"/>
                </a:solidFill>
                <a:latin typeface="Arial"/>
                <a:cs typeface="Arial"/>
              </a:rPr>
              <a:t>Conkbayir</a:t>
            </a:r>
            <a:r>
              <a:rPr lang="en-US">
                <a:solidFill>
                  <a:schemeClr val="tx1"/>
                </a:solidFill>
                <a:latin typeface="Arial"/>
                <a:cs typeface="Arial"/>
              </a:rPr>
              <a:t>, M., and Pascal, C. (2014)  </a:t>
            </a:r>
            <a:r>
              <a:rPr lang="en-US" i="1">
                <a:solidFill>
                  <a:schemeClr val="tx1"/>
                </a:solidFill>
                <a:latin typeface="Arial"/>
                <a:cs typeface="Arial"/>
              </a:rPr>
              <a:t>Early Childhood Theories and Contemporary Issues: An Introduction</a:t>
            </a:r>
            <a:r>
              <a:rPr lang="en-US">
                <a:solidFill>
                  <a:schemeClr val="tx1"/>
                </a:solidFill>
                <a:latin typeface="Arial"/>
                <a:cs typeface="Arial"/>
              </a:rPr>
              <a:t>. London:, Bloomsbury Publishing. Available at: </a:t>
            </a:r>
            <a:r>
              <a:rPr lang="en-US">
                <a:solidFill>
                  <a:schemeClr val="tx1"/>
                </a:solidFill>
                <a:latin typeface="Arial"/>
                <a:ea typeface="+mn-lt"/>
                <a:cs typeface="+mn-lt"/>
                <a:hlinkClick r:id="rId4">
                  <a:extLst>
                    <a:ext uri="{A12FA001-AC4F-418D-AE19-62706E023703}">
                      <ahyp:hlinkClr xmlns:ahyp="http://schemas.microsoft.com/office/drawing/2018/hyperlinkcolor" val="tx"/>
                    </a:ext>
                  </a:extLst>
                </a:hlinkClick>
              </a:rPr>
              <a:t>https://ebookcentral.proquest.com/lib/trinity/detail.action?docID=1827015&amp;query=A%2520Early%2520Childhood%2520Theories%2520and%2520Contemporary%2520Issues%253A</a:t>
            </a:r>
            <a:r>
              <a:rPr lang="en-US">
                <a:solidFill>
                  <a:schemeClr val="tx1"/>
                </a:solidFill>
                <a:latin typeface="Arial"/>
                <a:ea typeface="+mn-lt"/>
                <a:cs typeface="+mn-lt"/>
              </a:rPr>
              <a:t> (Accessed: 9 February 2026).</a:t>
            </a:r>
            <a:endParaRPr lang="en-US">
              <a:solidFill>
                <a:schemeClr val="tx1"/>
              </a:solidFill>
              <a:latin typeface="Arial"/>
              <a:cs typeface="Arial"/>
            </a:endParaRPr>
          </a:p>
          <a:p>
            <a:pPr marL="0" indent="0">
              <a:lnSpc>
                <a:spcPct val="90000"/>
              </a:lnSpc>
              <a:buNone/>
            </a:pPr>
            <a:r>
              <a:rPr lang="en-US">
                <a:solidFill>
                  <a:schemeClr val="tx1"/>
                </a:solidFill>
                <a:latin typeface="Arial"/>
                <a:cs typeface="Segoe UI"/>
              </a:rPr>
              <a:t>Cottrell, S. (2017) </a:t>
            </a:r>
            <a:r>
              <a:rPr lang="en-US" i="1">
                <a:solidFill>
                  <a:schemeClr val="tx1"/>
                </a:solidFill>
                <a:latin typeface="Arial"/>
                <a:cs typeface="Segoe UI"/>
              </a:rPr>
              <a:t>Critical Thinking Skills: Effective Analysis, Argument and Reflection</a:t>
            </a:r>
            <a:r>
              <a:rPr lang="en-US">
                <a:solidFill>
                  <a:schemeClr val="tx1"/>
                </a:solidFill>
                <a:latin typeface="Arial"/>
                <a:cs typeface="Segoe UI"/>
              </a:rPr>
              <a:t>. 3rd </a:t>
            </a:r>
            <a:r>
              <a:rPr lang="en-US" err="1">
                <a:solidFill>
                  <a:schemeClr val="tx1"/>
                </a:solidFill>
                <a:latin typeface="Arial"/>
                <a:cs typeface="Segoe UI"/>
              </a:rPr>
              <a:t>edn</a:t>
            </a:r>
            <a:r>
              <a:rPr lang="en-US">
                <a:solidFill>
                  <a:schemeClr val="tx1"/>
                </a:solidFill>
                <a:latin typeface="Arial"/>
                <a:cs typeface="Segoe UI"/>
              </a:rPr>
              <a:t>. London: Palgrave Macmillan.</a:t>
            </a:r>
            <a:endParaRPr lang="en-US">
              <a:solidFill>
                <a:schemeClr val="tx1"/>
              </a:solidFill>
              <a:latin typeface="Arial"/>
              <a:cs typeface="Arial"/>
            </a:endParaRPr>
          </a:p>
          <a:p>
            <a:pPr>
              <a:lnSpc>
                <a:spcPct val="90000"/>
              </a:lnSpc>
            </a:pPr>
            <a:endParaRPr lang="en-US">
              <a:solidFill>
                <a:schemeClr val="tx1"/>
              </a:solidFill>
            </a:endParaRPr>
          </a:p>
        </p:txBody>
      </p:sp>
      <p:sp>
        <p:nvSpPr>
          <p:cNvPr id="13" name="Isosceles Triangle 12">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5" name="Graphic 4" descr="Books with solid fill">
            <a:extLst>
              <a:ext uri="{FF2B5EF4-FFF2-40B4-BE49-F238E27FC236}">
                <a16:creationId xmlns:a16="http://schemas.microsoft.com/office/drawing/2014/main" id="{DDFBDB33-F6D2-EE9A-9B46-1438AE0FB19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51140" y="153838"/>
            <a:ext cx="1130061" cy="1144438"/>
          </a:xfrm>
          <a:prstGeom prst="rect">
            <a:avLst/>
          </a:prstGeom>
        </p:spPr>
      </p:pic>
    </p:spTree>
    <p:extLst>
      <p:ext uri="{BB962C8B-B14F-4D97-AF65-F5344CB8AC3E}">
        <p14:creationId xmlns:p14="http://schemas.microsoft.com/office/powerpoint/2010/main" val="281622943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0">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Slide Number Placeholder 3">
            <a:extLst>
              <a:ext uri="{FF2B5EF4-FFF2-40B4-BE49-F238E27FC236}">
                <a16:creationId xmlns:a16="http://schemas.microsoft.com/office/drawing/2014/main" id="{89329F69-8BC6-F3A5-9025-99F84B617B8F}"/>
              </a:ext>
            </a:extLst>
          </p:cNvPr>
          <p:cNvSpPr>
            <a:spLocks noGrp="1"/>
          </p:cNvSpPr>
          <p:nvPr>
            <p:ph type="sldNum" sz="quarter" idx="12"/>
          </p:nvPr>
        </p:nvSpPr>
        <p:spPr>
          <a:xfrm>
            <a:off x="8590663" y="6041362"/>
            <a:ext cx="683339" cy="365125"/>
          </a:xfrm>
        </p:spPr>
        <p:txBody>
          <a:bodyPr>
            <a:normAutofit/>
          </a:bodyPr>
          <a:lstStyle/>
          <a:p>
            <a:pPr>
              <a:spcAft>
                <a:spcPts val="600"/>
              </a:spcAft>
            </a:pPr>
            <a:fld id="{D57F1E4F-1CFF-5643-939E-217C01CDF565}" type="slidenum">
              <a:rPr lang="en-US" dirty="0"/>
              <a:pPr>
                <a:spcAft>
                  <a:spcPts val="600"/>
                </a:spcAft>
              </a:pPr>
              <a:t>23</a:t>
            </a:fld>
            <a:endParaRPr lang="en-US"/>
          </a:p>
        </p:txBody>
      </p:sp>
      <p:sp>
        <p:nvSpPr>
          <p:cNvPr id="3" name="Content Placeholder 2">
            <a:extLst>
              <a:ext uri="{FF2B5EF4-FFF2-40B4-BE49-F238E27FC236}">
                <a16:creationId xmlns:a16="http://schemas.microsoft.com/office/drawing/2014/main" id="{4FF5F44A-E4B0-11FA-5E78-8EC4EF65BE72}"/>
              </a:ext>
            </a:extLst>
          </p:cNvPr>
          <p:cNvSpPr>
            <a:spLocks noGrp="1"/>
          </p:cNvSpPr>
          <p:nvPr>
            <p:ph idx="1"/>
          </p:nvPr>
        </p:nvSpPr>
        <p:spPr>
          <a:xfrm>
            <a:off x="1204106" y="1053533"/>
            <a:ext cx="9243649" cy="4973451"/>
          </a:xfrm>
        </p:spPr>
        <p:txBody>
          <a:bodyPr vert="horz" lIns="91440" tIns="45720" rIns="91440" bIns="45720" rtlCol="0" anchor="t">
            <a:normAutofit/>
          </a:bodyPr>
          <a:lstStyle/>
          <a:p>
            <a:pPr marL="0" indent="0">
              <a:buNone/>
            </a:pPr>
            <a:endParaRPr lang="en-US">
              <a:solidFill>
                <a:schemeClr val="tx1"/>
              </a:solidFill>
              <a:latin typeface="Arial"/>
              <a:cs typeface="Arial"/>
            </a:endParaRPr>
          </a:p>
          <a:p>
            <a:pPr>
              <a:buNone/>
            </a:pPr>
            <a:r>
              <a:rPr lang="en-US">
                <a:solidFill>
                  <a:schemeClr val="tx1"/>
                </a:solidFill>
                <a:latin typeface="Arial"/>
                <a:cs typeface="Segoe UI"/>
              </a:rPr>
              <a:t>Erikson, E. H. (1950) </a:t>
            </a:r>
            <a:r>
              <a:rPr lang="en-US" i="1">
                <a:solidFill>
                  <a:schemeClr val="tx1"/>
                </a:solidFill>
                <a:latin typeface="Arial"/>
                <a:cs typeface="Segoe UI"/>
              </a:rPr>
              <a:t>Childhood and Society</a:t>
            </a:r>
            <a:r>
              <a:rPr lang="en-US">
                <a:solidFill>
                  <a:schemeClr val="tx1"/>
                </a:solidFill>
                <a:latin typeface="Arial"/>
                <a:cs typeface="Segoe UI"/>
              </a:rPr>
              <a:t>. New York: W. W. Norton.</a:t>
            </a:r>
            <a:endParaRPr lang="en-US">
              <a:solidFill>
                <a:schemeClr val="tx1"/>
              </a:solidFill>
              <a:latin typeface="Arial"/>
              <a:cs typeface="Arial"/>
            </a:endParaRPr>
          </a:p>
          <a:p>
            <a:pPr marL="0" indent="0">
              <a:buNone/>
            </a:pPr>
            <a:r>
              <a:rPr lang="en-US">
                <a:solidFill>
                  <a:schemeClr val="tx1"/>
                </a:solidFill>
                <a:latin typeface="Arial"/>
                <a:cs typeface="Arial"/>
              </a:rPr>
              <a:t>Gross, R.D. (2020) </a:t>
            </a:r>
            <a:r>
              <a:rPr lang="en-US" i="1">
                <a:solidFill>
                  <a:schemeClr val="tx1"/>
                </a:solidFill>
                <a:latin typeface="Arial"/>
                <a:cs typeface="Arial"/>
              </a:rPr>
              <a:t>Psychology: The Science of Mind and </a:t>
            </a:r>
            <a:r>
              <a:rPr lang="en-US" i="1" err="1">
                <a:solidFill>
                  <a:schemeClr val="tx1"/>
                </a:solidFill>
                <a:latin typeface="Arial"/>
                <a:cs typeface="Arial"/>
              </a:rPr>
              <a:t>Behaviour</a:t>
            </a:r>
            <a:r>
              <a:rPr lang="en-US">
                <a:solidFill>
                  <a:schemeClr val="tx1"/>
                </a:solidFill>
                <a:latin typeface="Arial"/>
                <a:cs typeface="Arial"/>
              </a:rPr>
              <a:t>. 8th </a:t>
            </a:r>
            <a:r>
              <a:rPr lang="en-US" err="1">
                <a:solidFill>
                  <a:schemeClr val="tx1"/>
                </a:solidFill>
                <a:latin typeface="Arial"/>
                <a:cs typeface="Arial"/>
              </a:rPr>
              <a:t>edn</a:t>
            </a:r>
            <a:r>
              <a:rPr lang="en-US">
                <a:solidFill>
                  <a:schemeClr val="tx1"/>
                </a:solidFill>
                <a:latin typeface="Arial"/>
                <a:cs typeface="Arial"/>
              </a:rPr>
              <a:t>. London: Hodder Education. Available at: </a:t>
            </a:r>
            <a:r>
              <a:rPr lang="en-US">
                <a:solidFill>
                  <a:schemeClr val="tx1"/>
                </a:solidFill>
                <a:latin typeface="Arial"/>
                <a:cs typeface="Arial"/>
                <a:hlinkClick r:id="rId2">
                  <a:extLst>
                    <a:ext uri="{A12FA001-AC4F-418D-AE19-62706E023703}">
                      <ahyp:hlinkClr xmlns:ahyp="http://schemas.microsoft.com/office/drawing/2018/hyperlinkcolor" val="tx"/>
                    </a:ext>
                  </a:extLst>
                </a:hlinkClick>
              </a:rPr>
              <a:t>https://ebookcentral.proquest.com/lib/trinity/detail.action?pq-origsite=primo&amp;docID=6267638</a:t>
            </a:r>
            <a:r>
              <a:rPr lang="en-US">
                <a:solidFill>
                  <a:schemeClr val="tx1"/>
                </a:solidFill>
                <a:latin typeface="Arial"/>
                <a:cs typeface="Arial"/>
              </a:rPr>
              <a:t> (Accessed: 4 February 2026).</a:t>
            </a:r>
          </a:p>
          <a:p>
            <a:pPr marL="0" indent="0">
              <a:buNone/>
            </a:pPr>
            <a:r>
              <a:rPr lang="en-US">
                <a:solidFill>
                  <a:schemeClr val="tx1"/>
                </a:solidFill>
                <a:latin typeface="Arial"/>
                <a:cs typeface="Segoe UI"/>
              </a:rPr>
              <a:t>Thompson, R.A., Simpson, J.A. and Berlin, L.J. (2022) ‘Taking perspective on attachment theory and research: nine fundamental questions’, </a:t>
            </a:r>
            <a:r>
              <a:rPr lang="en-US" i="1">
                <a:solidFill>
                  <a:schemeClr val="tx1"/>
                </a:solidFill>
                <a:latin typeface="Arial"/>
                <a:cs typeface="Segoe UI"/>
              </a:rPr>
              <a:t>Attachment &amp; Human Development</a:t>
            </a:r>
            <a:r>
              <a:rPr lang="en-US">
                <a:solidFill>
                  <a:schemeClr val="tx1"/>
                </a:solidFill>
                <a:latin typeface="Arial"/>
                <a:cs typeface="Segoe UI"/>
              </a:rPr>
              <a:t>, 24(5), pp. 543–560. Available at: </a:t>
            </a:r>
            <a:r>
              <a:rPr lang="en-US">
                <a:solidFill>
                  <a:schemeClr val="tx1"/>
                </a:solidFill>
                <a:latin typeface="Arial"/>
                <a:cs typeface="Segoe UI"/>
                <a:hlinkClick r:id="rId3">
                  <a:extLst>
                    <a:ext uri="{A12FA001-AC4F-418D-AE19-62706E023703}">
                      <ahyp:hlinkClr xmlns:ahyp="http://schemas.microsoft.com/office/drawing/2018/hyperlinkcolor" val="tx"/>
                    </a:ext>
                  </a:extLst>
                </a:hlinkClick>
              </a:rPr>
              <a:t>https://doi.org/10.1080/14616734.2022.2030132</a:t>
            </a:r>
            <a:endParaRPr lang="en-US">
              <a:solidFill>
                <a:schemeClr val="tx1"/>
              </a:solidFill>
              <a:latin typeface="Arial"/>
              <a:cs typeface="Segoe UI"/>
            </a:endParaRPr>
          </a:p>
          <a:p>
            <a:pPr marL="0" indent="0">
              <a:buNone/>
            </a:pPr>
            <a:r>
              <a:rPr lang="en-US">
                <a:solidFill>
                  <a:schemeClr val="tx1"/>
                </a:solidFill>
                <a:latin typeface="Arial"/>
                <a:cs typeface="Segoe UI"/>
              </a:rPr>
              <a:t>Vaughn, B.E., Pittman, J.F., Keiley, M.K. and Kerpelman, J.L. (2011) ‘Attachment, identity, and intimacy: Parallels between Bowlby’s and Erikson’s paradigms’, </a:t>
            </a:r>
            <a:r>
              <a:rPr lang="en-US" i="1">
                <a:solidFill>
                  <a:schemeClr val="tx1"/>
                </a:solidFill>
                <a:latin typeface="Arial"/>
                <a:cs typeface="Segoe UI"/>
              </a:rPr>
              <a:t>Journal of Family Theory &amp; Review</a:t>
            </a:r>
            <a:r>
              <a:rPr lang="en-US">
                <a:solidFill>
                  <a:schemeClr val="tx1"/>
                </a:solidFill>
                <a:latin typeface="Arial"/>
                <a:cs typeface="Segoe UI"/>
              </a:rPr>
              <a:t>, 3(1), pp. 32–46. Available at: </a:t>
            </a:r>
            <a:r>
              <a:rPr lang="en-US">
                <a:solidFill>
                  <a:schemeClr val="tx1"/>
                </a:solidFill>
                <a:latin typeface="Arial"/>
                <a:cs typeface="Segoe UI"/>
                <a:hlinkClick r:id="rId4">
                  <a:extLst>
                    <a:ext uri="{A12FA001-AC4F-418D-AE19-62706E023703}">
                      <ahyp:hlinkClr xmlns:ahyp="http://schemas.microsoft.com/office/drawing/2018/hyperlinkcolor" val="tx"/>
                    </a:ext>
                  </a:extLst>
                </a:hlinkClick>
              </a:rPr>
              <a:t>https://doi.org/10.1111/j.1756-2589.2010.00079.x</a:t>
            </a:r>
            <a:endParaRPr lang="en-US">
              <a:solidFill>
                <a:schemeClr val="tx1"/>
              </a:solidFill>
              <a:latin typeface="Arial"/>
              <a:cs typeface="Segoe UI"/>
            </a:endParaRPr>
          </a:p>
          <a:p>
            <a:pPr marL="0" indent="0">
              <a:buNone/>
            </a:pPr>
            <a:endParaRPr lang="en-US">
              <a:solidFill>
                <a:schemeClr val="tx1"/>
              </a:solidFill>
              <a:latin typeface="Arial"/>
              <a:cs typeface="Segoe UI"/>
            </a:endParaRPr>
          </a:p>
          <a:p>
            <a:pPr marL="0" indent="0">
              <a:buNone/>
            </a:pPr>
            <a:endParaRPr lang="en-US">
              <a:latin typeface="Arial"/>
              <a:cs typeface="Arial"/>
            </a:endParaRPr>
          </a:p>
        </p:txBody>
      </p:sp>
      <p:sp>
        <p:nvSpPr>
          <p:cNvPr id="13" name="Isosceles Triangle 12">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 name="Graphic 5" descr="Clipboard Badge with solid fill">
            <a:extLst>
              <a:ext uri="{FF2B5EF4-FFF2-40B4-BE49-F238E27FC236}">
                <a16:creationId xmlns:a16="http://schemas.microsoft.com/office/drawing/2014/main" id="{804CF3BC-A3FA-9317-F10E-69EB0E8EFC1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919932" y="5099649"/>
            <a:ext cx="1805796" cy="1762664"/>
          </a:xfrm>
          <a:prstGeom prst="rect">
            <a:avLst/>
          </a:prstGeom>
        </p:spPr>
      </p:pic>
    </p:spTree>
    <p:extLst>
      <p:ext uri="{BB962C8B-B14F-4D97-AF65-F5344CB8AC3E}">
        <p14:creationId xmlns:p14="http://schemas.microsoft.com/office/powerpoint/2010/main" val="3851285096"/>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Facet</vt:lpstr>
      <vt:lpstr>Certificate of Higher Education in Health and Social Care  LCHS4010:Psychology in Health and Social Care  Impact of Lifespan Development on Jenny  (16-year-old Carer) </vt:lpstr>
      <vt:lpstr>PowerPoint Presentation</vt:lpstr>
      <vt:lpstr>Bowlby’s Attachment Theory (1969) </vt:lpstr>
      <vt:lpstr>Bowlby’s Stages of Attachment (Ages) </vt:lpstr>
      <vt:lpstr>Bowlby and Jenny’s Early Development </vt:lpstr>
      <vt:lpstr>Why Attachment Theory Relevant to Jenny's? </vt:lpstr>
      <vt:lpstr>Potential Impact on Jenny's Development and Well-being (Ages 11-16)</vt:lpstr>
      <vt:lpstr>PowerPoint Presentation</vt:lpstr>
      <vt:lpstr>Practical Strategies Based on Bowlby’s Attachment Theory </vt:lpstr>
      <vt:lpstr>PowerPoint Presentation</vt:lpstr>
      <vt:lpstr>PowerPoint Presentation</vt:lpstr>
      <vt:lpstr>Biological  Influences (Nature) </vt:lpstr>
      <vt:lpstr>Environmental Influences (Nurture)</vt:lpstr>
      <vt:lpstr>Critically Evaluation of  Bowlby's Theory HSC Context   </vt:lpstr>
      <vt:lpstr>Limitations of Bowlby’s Attachment Theory HSC Context </vt:lpstr>
      <vt:lpstr>Second Theory for Comparison: Erikson’s Psychosocial Theory </vt:lpstr>
      <vt:lpstr>Applying Erikson to Jenny </vt:lpstr>
      <vt:lpstr>Comparison Bowlby vs Erikson </vt:lpstr>
      <vt:lpstr>Critical Evaluation  (Best Fit for Jenny) </vt:lpstr>
      <vt:lpstr>Conclusion</vt:lpstr>
      <vt:lpstr>PowerPoint Presentation</vt:lpstr>
      <vt:lpstr>Harvard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Certificate Of Higher Education- Skills For The Workplace Health And Social Care  LCHS4010:Psychology in Health and Social Care </dc:title>
  <dc:creator/>
  <cp:revision>131</cp:revision>
  <dcterms:created xsi:type="dcterms:W3CDTF">2026-01-27T10:14:51Z</dcterms:created>
  <dcterms:modified xsi:type="dcterms:W3CDTF">2026-02-14T16:02:20Z</dcterms:modified>
</cp:coreProperties>
</file>