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BDC974-6A69-46DC-BFC4-60521C9CB3E3}" v="579" dt="2026-06-14T23:26:02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6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906227-A914-4413-98CE-503010B0899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0A776EC-BED3-4A9A-8C34-65391D21E06E}">
      <dgm:prSet/>
      <dgm:spPr/>
      <dgm:t>
        <a:bodyPr/>
        <a:lstStyle/>
        <a:p>
          <a:r>
            <a:rPr lang="en-GB" b="1" dirty="0"/>
            <a:t> Summary of Key Findings</a:t>
          </a:r>
          <a:endParaRPr lang="en-US" dirty="0"/>
        </a:p>
      </dgm:t>
    </dgm:pt>
    <dgm:pt modelId="{581B29B0-DE01-4EC0-9902-E9EDEFD0B7CF}" type="parTrans" cxnId="{02DD6FBE-3CE1-4981-93EA-EA97E264C180}">
      <dgm:prSet/>
      <dgm:spPr/>
      <dgm:t>
        <a:bodyPr/>
        <a:lstStyle/>
        <a:p>
          <a:endParaRPr lang="en-US"/>
        </a:p>
      </dgm:t>
    </dgm:pt>
    <dgm:pt modelId="{D5E8F219-63F5-4578-9C37-5A3C3D2D7D00}" type="sibTrans" cxnId="{02DD6FBE-3CE1-4981-93EA-EA97E264C180}">
      <dgm:prSet/>
      <dgm:spPr/>
      <dgm:t>
        <a:bodyPr/>
        <a:lstStyle/>
        <a:p>
          <a:endParaRPr lang="en-US"/>
        </a:p>
      </dgm:t>
    </dgm:pt>
    <dgm:pt modelId="{828FEAB5-6F11-4E96-AF3B-F604BAE34F7A}">
      <dgm:prSet/>
      <dgm:spPr/>
      <dgm:t>
        <a:bodyPr/>
        <a:lstStyle/>
        <a:p>
          <a:r>
            <a:rPr lang="en-GB" b="1"/>
            <a:t>Finding 1:</a:t>
          </a:r>
          <a:r>
            <a:rPr lang="en-GB"/>
            <a:t> Sales stagnation is driven primarily by </a:t>
          </a:r>
          <a:r>
            <a:rPr lang="en-GB" b="1"/>
            <a:t>external changes</a:t>
          </a:r>
          <a:r>
            <a:rPr lang="en-GB"/>
            <a:t> – reduced footfall, work-from-home patterns, and economic pressure – clearly identified via PESTEL analysis (Johnson </a:t>
          </a:r>
          <a:r>
            <a:rPr lang="en-GB" i="1"/>
            <a:t>et al.</a:t>
          </a:r>
          <a:r>
            <a:rPr lang="en-GB"/>
            <a:t>, 2017; Henry, 2021).</a:t>
          </a:r>
          <a:endParaRPr lang="en-US"/>
        </a:p>
      </dgm:t>
    </dgm:pt>
    <dgm:pt modelId="{B6914AD9-ADBB-4D4C-B7B6-960B894B474F}" type="parTrans" cxnId="{D31C893D-075D-4F48-8E93-39387497073C}">
      <dgm:prSet/>
      <dgm:spPr/>
      <dgm:t>
        <a:bodyPr/>
        <a:lstStyle/>
        <a:p>
          <a:endParaRPr lang="en-US"/>
        </a:p>
      </dgm:t>
    </dgm:pt>
    <dgm:pt modelId="{981C1234-9A67-4F1F-BF1F-5DE2E1F36C8A}" type="sibTrans" cxnId="{D31C893D-075D-4F48-8E93-39387497073C}">
      <dgm:prSet/>
      <dgm:spPr/>
      <dgm:t>
        <a:bodyPr/>
        <a:lstStyle/>
        <a:p>
          <a:endParaRPr lang="en-US"/>
        </a:p>
      </dgm:t>
    </dgm:pt>
    <dgm:pt modelId="{16DFEBC7-5F93-4335-BD8D-3A4872105DE8}">
      <dgm:prSet/>
      <dgm:spPr/>
      <dgm:t>
        <a:bodyPr/>
        <a:lstStyle/>
        <a:p>
          <a:r>
            <a:rPr lang="en-GB" b="1"/>
            <a:t>Finding 2:</a:t>
          </a:r>
          <a:r>
            <a:rPr lang="en-GB"/>
            <a:t> </a:t>
          </a:r>
          <a:r>
            <a:rPr lang="en-GB" b="1"/>
            <a:t>Internal operational weaknesses</a:t>
          </a:r>
          <a:r>
            <a:rPr lang="en-GB"/>
            <a:t> (lack of delivery, poor pre-order process) are preventable causes of lost sales, highlighted by the Fishbone analysis (Ishikawa, 1990; Slack </a:t>
          </a:r>
          <a:r>
            <a:rPr lang="en-GB" i="1"/>
            <a:t>et al.</a:t>
          </a:r>
          <a:r>
            <a:rPr lang="en-GB"/>
            <a:t>, 2022).</a:t>
          </a:r>
          <a:endParaRPr lang="en-US"/>
        </a:p>
      </dgm:t>
    </dgm:pt>
    <dgm:pt modelId="{2D782D17-A0CC-4B55-B0A4-8DB9168DF3DF}" type="parTrans" cxnId="{563DBE8E-EE06-411F-8303-846B26B98CD7}">
      <dgm:prSet/>
      <dgm:spPr/>
      <dgm:t>
        <a:bodyPr/>
        <a:lstStyle/>
        <a:p>
          <a:endParaRPr lang="en-US"/>
        </a:p>
      </dgm:t>
    </dgm:pt>
    <dgm:pt modelId="{21E58030-EFEC-4BD5-B545-CD30AB93C311}" type="sibTrans" cxnId="{563DBE8E-EE06-411F-8303-846B26B98CD7}">
      <dgm:prSet/>
      <dgm:spPr/>
      <dgm:t>
        <a:bodyPr/>
        <a:lstStyle/>
        <a:p>
          <a:endParaRPr lang="en-US"/>
        </a:p>
      </dgm:t>
    </dgm:pt>
    <dgm:pt modelId="{8D7D7F8B-BEAD-4637-9F3C-1A5F6DBBC5E3}">
      <dgm:prSet/>
      <dgm:spPr/>
      <dgm:t>
        <a:bodyPr/>
        <a:lstStyle/>
        <a:p>
          <a:r>
            <a:rPr lang="en-GB" b="1" dirty="0"/>
            <a:t>Finding 3:</a:t>
          </a:r>
          <a:r>
            <a:rPr lang="en-GB" dirty="0"/>
            <a:t> The </a:t>
          </a:r>
          <a:r>
            <a:rPr lang="en-GB" b="1" dirty="0"/>
            <a:t>organic, artisan value proposition</a:t>
          </a:r>
          <a:r>
            <a:rPr lang="en-GB" dirty="0"/>
            <a:t> remains a unique strength, but cost volatility and price sensitivity threaten profit margins.</a:t>
          </a:r>
          <a:endParaRPr lang="en-US" dirty="0"/>
        </a:p>
      </dgm:t>
    </dgm:pt>
    <dgm:pt modelId="{418D5A26-80CE-426D-93B9-831028ACF144}" type="parTrans" cxnId="{D1607847-C1BD-41E0-B9B2-A394DF775088}">
      <dgm:prSet/>
      <dgm:spPr/>
      <dgm:t>
        <a:bodyPr/>
        <a:lstStyle/>
        <a:p>
          <a:endParaRPr lang="en-US"/>
        </a:p>
      </dgm:t>
    </dgm:pt>
    <dgm:pt modelId="{800C8FC0-C5E5-4717-9549-09402CE29B31}" type="sibTrans" cxnId="{D1607847-C1BD-41E0-B9B2-A394DF775088}">
      <dgm:prSet/>
      <dgm:spPr/>
      <dgm:t>
        <a:bodyPr/>
        <a:lstStyle/>
        <a:p>
          <a:endParaRPr lang="en-US"/>
        </a:p>
      </dgm:t>
    </dgm:pt>
    <dgm:pt modelId="{6E7C0D74-53A3-40A6-9793-3484CE3FE668}">
      <dgm:prSet/>
      <dgm:spPr/>
      <dgm:t>
        <a:bodyPr/>
        <a:lstStyle/>
        <a:p>
          <a:r>
            <a:rPr lang="en-GB" b="1"/>
            <a:t>Finding 4:</a:t>
          </a:r>
          <a:r>
            <a:rPr lang="en-GB"/>
            <a:t> Both frameworks are complementary: </a:t>
          </a:r>
          <a:r>
            <a:rPr lang="en-GB" b="1"/>
            <a:t>PESTEL explains the context</a:t>
          </a:r>
          <a:r>
            <a:rPr lang="en-GB"/>
            <a:t>, while </a:t>
          </a:r>
          <a:r>
            <a:rPr lang="en-GB" b="1"/>
            <a:t>Fishbone explains the mechanics</a:t>
          </a:r>
          <a:r>
            <a:rPr lang="en-GB"/>
            <a:t> of the problem. Together they provide a complete diagnostic picture (Ginter </a:t>
          </a:r>
          <a:r>
            <a:rPr lang="en-GB" i="1"/>
            <a:t>et al.</a:t>
          </a:r>
          <a:r>
            <a:rPr lang="en-GB"/>
            <a:t>, 2018; Oakland, 2014).</a:t>
          </a:r>
          <a:endParaRPr lang="en-US"/>
        </a:p>
      </dgm:t>
    </dgm:pt>
    <dgm:pt modelId="{5CB532D2-409B-4741-B169-C1E730E0A257}" type="parTrans" cxnId="{5E5AD3EC-050B-426D-9512-B3EC3FF27E64}">
      <dgm:prSet/>
      <dgm:spPr/>
      <dgm:t>
        <a:bodyPr/>
        <a:lstStyle/>
        <a:p>
          <a:endParaRPr lang="en-US"/>
        </a:p>
      </dgm:t>
    </dgm:pt>
    <dgm:pt modelId="{512F4FB5-D4B2-43DD-93AB-31EC40C9A657}" type="sibTrans" cxnId="{5E5AD3EC-050B-426D-9512-B3EC3FF27E64}">
      <dgm:prSet/>
      <dgm:spPr/>
      <dgm:t>
        <a:bodyPr/>
        <a:lstStyle/>
        <a:p>
          <a:endParaRPr lang="en-US"/>
        </a:p>
      </dgm:t>
    </dgm:pt>
    <dgm:pt modelId="{2EFE2AF1-4B52-4AED-BE40-C33FBA3804A5}" type="pres">
      <dgm:prSet presAssocID="{FD906227-A914-4413-98CE-503010B0899B}" presName="diagram" presStyleCnt="0">
        <dgm:presLayoutVars>
          <dgm:dir/>
          <dgm:resizeHandles val="exact"/>
        </dgm:presLayoutVars>
      </dgm:prSet>
      <dgm:spPr/>
    </dgm:pt>
    <dgm:pt modelId="{9123697C-3DEA-42F3-AF04-538B075EC85C}" type="pres">
      <dgm:prSet presAssocID="{70A776EC-BED3-4A9A-8C34-65391D21E06E}" presName="node" presStyleLbl="node1" presStyleIdx="0" presStyleCnt="5">
        <dgm:presLayoutVars>
          <dgm:bulletEnabled val="1"/>
        </dgm:presLayoutVars>
      </dgm:prSet>
      <dgm:spPr/>
    </dgm:pt>
    <dgm:pt modelId="{B033FF98-AEA3-4E6D-8501-350A2173C507}" type="pres">
      <dgm:prSet presAssocID="{D5E8F219-63F5-4578-9C37-5A3C3D2D7D00}" presName="sibTrans" presStyleCnt="0"/>
      <dgm:spPr/>
    </dgm:pt>
    <dgm:pt modelId="{E8CFF5DD-DA76-4740-848B-22C00DA0C11C}" type="pres">
      <dgm:prSet presAssocID="{828FEAB5-6F11-4E96-AF3B-F604BAE34F7A}" presName="node" presStyleLbl="node1" presStyleIdx="1" presStyleCnt="5">
        <dgm:presLayoutVars>
          <dgm:bulletEnabled val="1"/>
        </dgm:presLayoutVars>
      </dgm:prSet>
      <dgm:spPr/>
    </dgm:pt>
    <dgm:pt modelId="{38DBBE72-C9A4-41F6-AF0D-AABFCFB8272B}" type="pres">
      <dgm:prSet presAssocID="{981C1234-9A67-4F1F-BF1F-5DE2E1F36C8A}" presName="sibTrans" presStyleCnt="0"/>
      <dgm:spPr/>
    </dgm:pt>
    <dgm:pt modelId="{6DF07026-4B30-4A9F-897E-EDF4E9A79275}" type="pres">
      <dgm:prSet presAssocID="{16DFEBC7-5F93-4335-BD8D-3A4872105DE8}" presName="node" presStyleLbl="node1" presStyleIdx="2" presStyleCnt="5">
        <dgm:presLayoutVars>
          <dgm:bulletEnabled val="1"/>
        </dgm:presLayoutVars>
      </dgm:prSet>
      <dgm:spPr/>
    </dgm:pt>
    <dgm:pt modelId="{2C095455-0EA9-4302-97A2-C6465B7E50D6}" type="pres">
      <dgm:prSet presAssocID="{21E58030-EFEC-4BD5-B545-CD30AB93C311}" presName="sibTrans" presStyleCnt="0"/>
      <dgm:spPr/>
    </dgm:pt>
    <dgm:pt modelId="{4E0E49FD-9E9D-45A0-A6E3-E100406BFA0D}" type="pres">
      <dgm:prSet presAssocID="{8D7D7F8B-BEAD-4637-9F3C-1A5F6DBBC5E3}" presName="node" presStyleLbl="node1" presStyleIdx="3" presStyleCnt="5">
        <dgm:presLayoutVars>
          <dgm:bulletEnabled val="1"/>
        </dgm:presLayoutVars>
      </dgm:prSet>
      <dgm:spPr/>
    </dgm:pt>
    <dgm:pt modelId="{71D7AC51-0BB3-42F9-B8FA-FBD81BDF0FAB}" type="pres">
      <dgm:prSet presAssocID="{800C8FC0-C5E5-4717-9549-09402CE29B31}" presName="sibTrans" presStyleCnt="0"/>
      <dgm:spPr/>
    </dgm:pt>
    <dgm:pt modelId="{57E763E3-7BFB-44E8-B04E-5EA037F64FF5}" type="pres">
      <dgm:prSet presAssocID="{6E7C0D74-53A3-40A6-9793-3484CE3FE668}" presName="node" presStyleLbl="node1" presStyleIdx="4" presStyleCnt="5">
        <dgm:presLayoutVars>
          <dgm:bulletEnabled val="1"/>
        </dgm:presLayoutVars>
      </dgm:prSet>
      <dgm:spPr/>
    </dgm:pt>
  </dgm:ptLst>
  <dgm:cxnLst>
    <dgm:cxn modelId="{89EB8B02-2C04-4CD7-B87B-1842DA1D6469}" type="presOf" srcId="{FD906227-A914-4413-98CE-503010B0899B}" destId="{2EFE2AF1-4B52-4AED-BE40-C33FBA3804A5}" srcOrd="0" destOrd="0" presId="urn:microsoft.com/office/officeart/2005/8/layout/default"/>
    <dgm:cxn modelId="{EAD18338-E645-4A59-895B-00DFA3296AC2}" type="presOf" srcId="{6E7C0D74-53A3-40A6-9793-3484CE3FE668}" destId="{57E763E3-7BFB-44E8-B04E-5EA037F64FF5}" srcOrd="0" destOrd="0" presId="urn:microsoft.com/office/officeart/2005/8/layout/default"/>
    <dgm:cxn modelId="{D31C893D-075D-4F48-8E93-39387497073C}" srcId="{FD906227-A914-4413-98CE-503010B0899B}" destId="{828FEAB5-6F11-4E96-AF3B-F604BAE34F7A}" srcOrd="1" destOrd="0" parTransId="{B6914AD9-ADBB-4D4C-B7B6-960B894B474F}" sibTransId="{981C1234-9A67-4F1F-BF1F-5DE2E1F36C8A}"/>
    <dgm:cxn modelId="{D1607847-C1BD-41E0-B9B2-A394DF775088}" srcId="{FD906227-A914-4413-98CE-503010B0899B}" destId="{8D7D7F8B-BEAD-4637-9F3C-1A5F6DBBC5E3}" srcOrd="3" destOrd="0" parTransId="{418D5A26-80CE-426D-93B9-831028ACF144}" sibTransId="{800C8FC0-C5E5-4717-9549-09402CE29B31}"/>
    <dgm:cxn modelId="{882DD06C-491B-4327-8081-EFE4A18A4583}" type="presOf" srcId="{828FEAB5-6F11-4E96-AF3B-F604BAE34F7A}" destId="{E8CFF5DD-DA76-4740-848B-22C00DA0C11C}" srcOrd="0" destOrd="0" presId="urn:microsoft.com/office/officeart/2005/8/layout/default"/>
    <dgm:cxn modelId="{534A9C70-74F4-449B-A85F-6E12A12EAA52}" type="presOf" srcId="{8D7D7F8B-BEAD-4637-9F3C-1A5F6DBBC5E3}" destId="{4E0E49FD-9E9D-45A0-A6E3-E100406BFA0D}" srcOrd="0" destOrd="0" presId="urn:microsoft.com/office/officeart/2005/8/layout/default"/>
    <dgm:cxn modelId="{563DBE8E-EE06-411F-8303-846B26B98CD7}" srcId="{FD906227-A914-4413-98CE-503010B0899B}" destId="{16DFEBC7-5F93-4335-BD8D-3A4872105DE8}" srcOrd="2" destOrd="0" parTransId="{2D782D17-A0CC-4B55-B0A4-8DB9168DF3DF}" sibTransId="{21E58030-EFEC-4BD5-B545-CD30AB93C311}"/>
    <dgm:cxn modelId="{02DD6FBE-3CE1-4981-93EA-EA97E264C180}" srcId="{FD906227-A914-4413-98CE-503010B0899B}" destId="{70A776EC-BED3-4A9A-8C34-65391D21E06E}" srcOrd="0" destOrd="0" parTransId="{581B29B0-DE01-4EC0-9902-E9EDEFD0B7CF}" sibTransId="{D5E8F219-63F5-4578-9C37-5A3C3D2D7D00}"/>
    <dgm:cxn modelId="{9393D1D4-B964-44C5-BBB7-C533F99F337E}" type="presOf" srcId="{70A776EC-BED3-4A9A-8C34-65391D21E06E}" destId="{9123697C-3DEA-42F3-AF04-538B075EC85C}" srcOrd="0" destOrd="0" presId="urn:microsoft.com/office/officeart/2005/8/layout/default"/>
    <dgm:cxn modelId="{0DBA95E0-14E5-4467-903F-28842043D169}" type="presOf" srcId="{16DFEBC7-5F93-4335-BD8D-3A4872105DE8}" destId="{6DF07026-4B30-4A9F-897E-EDF4E9A79275}" srcOrd="0" destOrd="0" presId="urn:microsoft.com/office/officeart/2005/8/layout/default"/>
    <dgm:cxn modelId="{5E5AD3EC-050B-426D-9512-B3EC3FF27E64}" srcId="{FD906227-A914-4413-98CE-503010B0899B}" destId="{6E7C0D74-53A3-40A6-9793-3484CE3FE668}" srcOrd="4" destOrd="0" parTransId="{5CB532D2-409B-4741-B169-C1E730E0A257}" sibTransId="{512F4FB5-D4B2-43DD-93AB-31EC40C9A657}"/>
    <dgm:cxn modelId="{0CF5D975-06B4-436C-8F56-50AA7ED6A738}" type="presParOf" srcId="{2EFE2AF1-4B52-4AED-BE40-C33FBA3804A5}" destId="{9123697C-3DEA-42F3-AF04-538B075EC85C}" srcOrd="0" destOrd="0" presId="urn:microsoft.com/office/officeart/2005/8/layout/default"/>
    <dgm:cxn modelId="{309B2337-EB36-40C7-A04C-AEE4CFD9E2CD}" type="presParOf" srcId="{2EFE2AF1-4B52-4AED-BE40-C33FBA3804A5}" destId="{B033FF98-AEA3-4E6D-8501-350A2173C507}" srcOrd="1" destOrd="0" presId="urn:microsoft.com/office/officeart/2005/8/layout/default"/>
    <dgm:cxn modelId="{E60C7C56-6EFF-4849-8597-BF1AEF9D9BC5}" type="presParOf" srcId="{2EFE2AF1-4B52-4AED-BE40-C33FBA3804A5}" destId="{E8CFF5DD-DA76-4740-848B-22C00DA0C11C}" srcOrd="2" destOrd="0" presId="urn:microsoft.com/office/officeart/2005/8/layout/default"/>
    <dgm:cxn modelId="{1E95DEF4-F06C-4DE7-8DA5-37CE1EC8CDFC}" type="presParOf" srcId="{2EFE2AF1-4B52-4AED-BE40-C33FBA3804A5}" destId="{38DBBE72-C9A4-41F6-AF0D-AABFCFB8272B}" srcOrd="3" destOrd="0" presId="urn:microsoft.com/office/officeart/2005/8/layout/default"/>
    <dgm:cxn modelId="{52D03E92-0BB0-47D3-9336-874364A10E2E}" type="presParOf" srcId="{2EFE2AF1-4B52-4AED-BE40-C33FBA3804A5}" destId="{6DF07026-4B30-4A9F-897E-EDF4E9A79275}" srcOrd="4" destOrd="0" presId="urn:microsoft.com/office/officeart/2005/8/layout/default"/>
    <dgm:cxn modelId="{DD195AC3-6346-4A98-A52B-C864C542D9CF}" type="presParOf" srcId="{2EFE2AF1-4B52-4AED-BE40-C33FBA3804A5}" destId="{2C095455-0EA9-4302-97A2-C6465B7E50D6}" srcOrd="5" destOrd="0" presId="urn:microsoft.com/office/officeart/2005/8/layout/default"/>
    <dgm:cxn modelId="{A43C53BF-6285-4B9F-B3DA-4870DDDAED11}" type="presParOf" srcId="{2EFE2AF1-4B52-4AED-BE40-C33FBA3804A5}" destId="{4E0E49FD-9E9D-45A0-A6E3-E100406BFA0D}" srcOrd="6" destOrd="0" presId="urn:microsoft.com/office/officeart/2005/8/layout/default"/>
    <dgm:cxn modelId="{AD076A85-9CB5-4FAB-84AD-27E14C4185E5}" type="presParOf" srcId="{2EFE2AF1-4B52-4AED-BE40-C33FBA3804A5}" destId="{71D7AC51-0BB3-42F9-B8FA-FBD81BDF0FAB}" srcOrd="7" destOrd="0" presId="urn:microsoft.com/office/officeart/2005/8/layout/default"/>
    <dgm:cxn modelId="{1236068A-8FE3-4D6C-897E-6DA9A6BB9E27}" type="presParOf" srcId="{2EFE2AF1-4B52-4AED-BE40-C33FBA3804A5}" destId="{57E763E3-7BFB-44E8-B04E-5EA037F64FF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D27DB6-8620-45DE-AE77-7421DFC9B1E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8DBF3E-18D8-4928-8DDD-91CA182CF73A}">
      <dgm:prSet/>
      <dgm:spPr/>
      <dgm:t>
        <a:bodyPr/>
        <a:lstStyle/>
        <a:p>
          <a:r>
            <a:rPr lang="en-GB"/>
            <a:t>Department for Business and Trade (2023) UK Retail Trends Report. London: Department for Business and Trade.</a:t>
          </a:r>
          <a:endParaRPr lang="en-US"/>
        </a:p>
      </dgm:t>
    </dgm:pt>
    <dgm:pt modelId="{43A80BA9-AF2F-4F25-BA59-31CD41B25F81}" type="parTrans" cxnId="{A0E468F7-A9DA-489B-97C4-A929825A202A}">
      <dgm:prSet/>
      <dgm:spPr/>
      <dgm:t>
        <a:bodyPr/>
        <a:lstStyle/>
        <a:p>
          <a:endParaRPr lang="en-US"/>
        </a:p>
      </dgm:t>
    </dgm:pt>
    <dgm:pt modelId="{78366F3D-E457-4623-98A6-900DC868E7D8}" type="sibTrans" cxnId="{A0E468F7-A9DA-489B-97C4-A929825A202A}">
      <dgm:prSet/>
      <dgm:spPr/>
      <dgm:t>
        <a:bodyPr/>
        <a:lstStyle/>
        <a:p>
          <a:endParaRPr lang="en-US"/>
        </a:p>
      </dgm:t>
    </dgm:pt>
    <dgm:pt modelId="{D2301A14-7DB9-4B05-8492-B8C8A9B39DB9}">
      <dgm:prSet/>
      <dgm:spPr/>
      <dgm:t>
        <a:bodyPr/>
        <a:lstStyle/>
        <a:p>
          <a:r>
            <a:rPr lang="en-GB"/>
            <a:t>Ginter, P.M., Duncan, W.J. and Swayne, L.E. (2018) Strategic Management of Health Care Organizations. 8th edn. Hoboken: Wiley.</a:t>
          </a:r>
          <a:endParaRPr lang="en-US"/>
        </a:p>
      </dgm:t>
    </dgm:pt>
    <dgm:pt modelId="{948BD261-436D-4D51-8A81-5E07FA56391C}" type="parTrans" cxnId="{981688A1-BB8D-4BA7-85D7-1D47045655E5}">
      <dgm:prSet/>
      <dgm:spPr/>
      <dgm:t>
        <a:bodyPr/>
        <a:lstStyle/>
        <a:p>
          <a:endParaRPr lang="en-US"/>
        </a:p>
      </dgm:t>
    </dgm:pt>
    <dgm:pt modelId="{894CE75F-3693-4869-9C3A-CA3D3675CC39}" type="sibTrans" cxnId="{981688A1-BB8D-4BA7-85D7-1D47045655E5}">
      <dgm:prSet/>
      <dgm:spPr/>
      <dgm:t>
        <a:bodyPr/>
        <a:lstStyle/>
        <a:p>
          <a:endParaRPr lang="en-US"/>
        </a:p>
      </dgm:t>
    </dgm:pt>
    <dgm:pt modelId="{9B07CB78-C944-469C-924F-F2D6E0A333A9}">
      <dgm:prSet/>
      <dgm:spPr/>
      <dgm:t>
        <a:bodyPr/>
        <a:lstStyle/>
        <a:p>
          <a:r>
            <a:rPr lang="en-GB"/>
            <a:t>Henry, A. (2021) Understanding Strategic Management. 3rd edn. Oxford: Oxford University Press.</a:t>
          </a:r>
          <a:endParaRPr lang="en-US"/>
        </a:p>
      </dgm:t>
    </dgm:pt>
    <dgm:pt modelId="{6C12B665-92D8-4207-A55F-0406D7449B95}" type="parTrans" cxnId="{DE622DA5-DE22-4FFC-B920-082D62B13CE9}">
      <dgm:prSet/>
      <dgm:spPr/>
      <dgm:t>
        <a:bodyPr/>
        <a:lstStyle/>
        <a:p>
          <a:endParaRPr lang="en-US"/>
        </a:p>
      </dgm:t>
    </dgm:pt>
    <dgm:pt modelId="{1F2B94C8-4F75-476E-B55A-26F3B908C23B}" type="sibTrans" cxnId="{DE622DA5-DE22-4FFC-B920-082D62B13CE9}">
      <dgm:prSet/>
      <dgm:spPr/>
      <dgm:t>
        <a:bodyPr/>
        <a:lstStyle/>
        <a:p>
          <a:endParaRPr lang="en-US"/>
        </a:p>
      </dgm:t>
    </dgm:pt>
    <dgm:pt modelId="{4E8FEE36-CDF4-4E2E-BBD6-BDA2709BE2BF}">
      <dgm:prSet/>
      <dgm:spPr/>
      <dgm:t>
        <a:bodyPr/>
        <a:lstStyle/>
        <a:p>
          <a:r>
            <a:rPr lang="en-GB"/>
            <a:t>Ishikawa, K. (1990) Introduction to Quality Control. Tokyo: 3A Corporation.</a:t>
          </a:r>
          <a:endParaRPr lang="en-US"/>
        </a:p>
      </dgm:t>
    </dgm:pt>
    <dgm:pt modelId="{FBDDCE78-019F-4C59-9FF8-7DEEA527165A}" type="parTrans" cxnId="{675F0F1E-9D3E-4358-8CA4-389DD04C24A1}">
      <dgm:prSet/>
      <dgm:spPr/>
      <dgm:t>
        <a:bodyPr/>
        <a:lstStyle/>
        <a:p>
          <a:endParaRPr lang="en-US"/>
        </a:p>
      </dgm:t>
    </dgm:pt>
    <dgm:pt modelId="{93C1D157-6B5E-4BBE-9597-346EBA7A2407}" type="sibTrans" cxnId="{675F0F1E-9D3E-4358-8CA4-389DD04C24A1}">
      <dgm:prSet/>
      <dgm:spPr/>
      <dgm:t>
        <a:bodyPr/>
        <a:lstStyle/>
        <a:p>
          <a:endParaRPr lang="en-US"/>
        </a:p>
      </dgm:t>
    </dgm:pt>
    <dgm:pt modelId="{EB9532AF-6945-4BE1-83FE-B7CC9F963A3A}">
      <dgm:prSet/>
      <dgm:spPr/>
      <dgm:t>
        <a:bodyPr/>
        <a:lstStyle/>
        <a:p>
          <a:r>
            <a:rPr lang="en-GB"/>
            <a:t>Johnson, G., Whittington, R. and Scholes, K. (2017) Exploring Strategy. 11th edn. Harlow: Pearson.</a:t>
          </a:r>
          <a:endParaRPr lang="en-US"/>
        </a:p>
      </dgm:t>
    </dgm:pt>
    <dgm:pt modelId="{B9625CE6-EC16-4749-900A-1F5B09EDB802}" type="parTrans" cxnId="{6EF9FC30-A964-48C5-AA14-8DFA62617D1E}">
      <dgm:prSet/>
      <dgm:spPr/>
      <dgm:t>
        <a:bodyPr/>
        <a:lstStyle/>
        <a:p>
          <a:endParaRPr lang="en-US"/>
        </a:p>
      </dgm:t>
    </dgm:pt>
    <dgm:pt modelId="{8EBE2E3F-7332-4734-92E7-8D09C97C04F4}" type="sibTrans" cxnId="{6EF9FC30-A964-48C5-AA14-8DFA62617D1E}">
      <dgm:prSet/>
      <dgm:spPr/>
      <dgm:t>
        <a:bodyPr/>
        <a:lstStyle/>
        <a:p>
          <a:endParaRPr lang="en-US"/>
        </a:p>
      </dgm:t>
    </dgm:pt>
    <dgm:pt modelId="{A9370F71-5464-4FD8-B1A9-0555BAC3350F}">
      <dgm:prSet/>
      <dgm:spPr/>
      <dgm:t>
        <a:bodyPr/>
        <a:lstStyle/>
        <a:p>
          <a:r>
            <a:rPr lang="en-GB"/>
            <a:t>Oakland, J.S. (2014) Total Quality Management and Operational Excellence. 4th edn. Oxford: Butterworth-Heinemann.</a:t>
          </a:r>
          <a:endParaRPr lang="en-US"/>
        </a:p>
      </dgm:t>
    </dgm:pt>
    <dgm:pt modelId="{471FBF76-99D3-4C2F-B5E2-6BC8FC5AF472}" type="parTrans" cxnId="{0D43668C-04AB-4F3F-9D4A-37E53F08AF02}">
      <dgm:prSet/>
      <dgm:spPr/>
      <dgm:t>
        <a:bodyPr/>
        <a:lstStyle/>
        <a:p>
          <a:endParaRPr lang="en-US"/>
        </a:p>
      </dgm:t>
    </dgm:pt>
    <dgm:pt modelId="{7337B1AA-74FE-4802-BD09-677A2C5508EA}" type="sibTrans" cxnId="{0D43668C-04AB-4F3F-9D4A-37E53F08AF02}">
      <dgm:prSet/>
      <dgm:spPr/>
      <dgm:t>
        <a:bodyPr/>
        <a:lstStyle/>
        <a:p>
          <a:endParaRPr lang="en-US"/>
        </a:p>
      </dgm:t>
    </dgm:pt>
    <dgm:pt modelId="{63351BE8-0028-4D3C-9AEE-5233215ED529}">
      <dgm:prSet/>
      <dgm:spPr/>
      <dgm:t>
        <a:bodyPr/>
        <a:lstStyle/>
        <a:p>
          <a:r>
            <a:rPr lang="en-GB"/>
            <a:t>Slack, N., Brandon-Jones, A. and Johnston, R. (2022) Operations Management. 10th edn. Harlow: Pearson.</a:t>
          </a:r>
          <a:endParaRPr lang="en-US"/>
        </a:p>
      </dgm:t>
    </dgm:pt>
    <dgm:pt modelId="{EC97FB08-751E-43AC-B4FD-D7A299286F2F}" type="parTrans" cxnId="{B96A891B-1B13-4F14-AF18-4370B2E6FE88}">
      <dgm:prSet/>
      <dgm:spPr/>
      <dgm:t>
        <a:bodyPr/>
        <a:lstStyle/>
        <a:p>
          <a:endParaRPr lang="en-US"/>
        </a:p>
      </dgm:t>
    </dgm:pt>
    <dgm:pt modelId="{18CF681A-9DC5-44E8-AAB9-DC6A1567251B}" type="sibTrans" cxnId="{B96A891B-1B13-4F14-AF18-4370B2E6FE88}">
      <dgm:prSet/>
      <dgm:spPr/>
      <dgm:t>
        <a:bodyPr/>
        <a:lstStyle/>
        <a:p>
          <a:endParaRPr lang="en-US"/>
        </a:p>
      </dgm:t>
    </dgm:pt>
    <dgm:pt modelId="{7B1848BA-F975-499A-80B8-BF3B022B9368}" type="pres">
      <dgm:prSet presAssocID="{12D27DB6-8620-45DE-AE77-7421DFC9B1EF}" presName="vert0" presStyleCnt="0">
        <dgm:presLayoutVars>
          <dgm:dir/>
          <dgm:animOne val="branch"/>
          <dgm:animLvl val="lvl"/>
        </dgm:presLayoutVars>
      </dgm:prSet>
      <dgm:spPr/>
    </dgm:pt>
    <dgm:pt modelId="{BA44553D-B96D-4CFC-BDF1-E409BF60E19D}" type="pres">
      <dgm:prSet presAssocID="{358DBF3E-18D8-4928-8DDD-91CA182CF73A}" presName="thickLine" presStyleLbl="alignNode1" presStyleIdx="0" presStyleCnt="7"/>
      <dgm:spPr/>
    </dgm:pt>
    <dgm:pt modelId="{55047CD4-8519-4965-8644-E9042DE00440}" type="pres">
      <dgm:prSet presAssocID="{358DBF3E-18D8-4928-8DDD-91CA182CF73A}" presName="horz1" presStyleCnt="0"/>
      <dgm:spPr/>
    </dgm:pt>
    <dgm:pt modelId="{F5F2229C-8150-4541-A526-5F7447F78DF7}" type="pres">
      <dgm:prSet presAssocID="{358DBF3E-18D8-4928-8DDD-91CA182CF73A}" presName="tx1" presStyleLbl="revTx" presStyleIdx="0" presStyleCnt="7"/>
      <dgm:spPr/>
    </dgm:pt>
    <dgm:pt modelId="{4A275158-D2A9-4843-B971-29D02EACF61E}" type="pres">
      <dgm:prSet presAssocID="{358DBF3E-18D8-4928-8DDD-91CA182CF73A}" presName="vert1" presStyleCnt="0"/>
      <dgm:spPr/>
    </dgm:pt>
    <dgm:pt modelId="{76818667-CA5D-47B7-9CFA-D3C24C997E27}" type="pres">
      <dgm:prSet presAssocID="{D2301A14-7DB9-4B05-8492-B8C8A9B39DB9}" presName="thickLine" presStyleLbl="alignNode1" presStyleIdx="1" presStyleCnt="7"/>
      <dgm:spPr/>
    </dgm:pt>
    <dgm:pt modelId="{8B1A06A6-E807-4476-AF20-F98A755DEB4A}" type="pres">
      <dgm:prSet presAssocID="{D2301A14-7DB9-4B05-8492-B8C8A9B39DB9}" presName="horz1" presStyleCnt="0"/>
      <dgm:spPr/>
    </dgm:pt>
    <dgm:pt modelId="{6832AA48-C7F2-43E4-9021-7C8557BFF45C}" type="pres">
      <dgm:prSet presAssocID="{D2301A14-7DB9-4B05-8492-B8C8A9B39DB9}" presName="tx1" presStyleLbl="revTx" presStyleIdx="1" presStyleCnt="7"/>
      <dgm:spPr/>
    </dgm:pt>
    <dgm:pt modelId="{C830F39A-E4D1-490C-9215-870E183A64B3}" type="pres">
      <dgm:prSet presAssocID="{D2301A14-7DB9-4B05-8492-B8C8A9B39DB9}" presName="vert1" presStyleCnt="0"/>
      <dgm:spPr/>
    </dgm:pt>
    <dgm:pt modelId="{4689E857-E487-4A59-B3CF-F332DA840BBB}" type="pres">
      <dgm:prSet presAssocID="{9B07CB78-C944-469C-924F-F2D6E0A333A9}" presName="thickLine" presStyleLbl="alignNode1" presStyleIdx="2" presStyleCnt="7"/>
      <dgm:spPr/>
    </dgm:pt>
    <dgm:pt modelId="{0E8F3CC0-B2AE-413F-A010-93AD079ED77E}" type="pres">
      <dgm:prSet presAssocID="{9B07CB78-C944-469C-924F-F2D6E0A333A9}" presName="horz1" presStyleCnt="0"/>
      <dgm:spPr/>
    </dgm:pt>
    <dgm:pt modelId="{D5D9CA54-B4B7-417A-8080-C002F1155C14}" type="pres">
      <dgm:prSet presAssocID="{9B07CB78-C944-469C-924F-F2D6E0A333A9}" presName="tx1" presStyleLbl="revTx" presStyleIdx="2" presStyleCnt="7"/>
      <dgm:spPr/>
    </dgm:pt>
    <dgm:pt modelId="{6B48FF81-296C-4289-B70A-AE4EB4F12A9D}" type="pres">
      <dgm:prSet presAssocID="{9B07CB78-C944-469C-924F-F2D6E0A333A9}" presName="vert1" presStyleCnt="0"/>
      <dgm:spPr/>
    </dgm:pt>
    <dgm:pt modelId="{234EB9D9-8712-47DF-BE84-89DB2BACF9BF}" type="pres">
      <dgm:prSet presAssocID="{4E8FEE36-CDF4-4E2E-BBD6-BDA2709BE2BF}" presName="thickLine" presStyleLbl="alignNode1" presStyleIdx="3" presStyleCnt="7"/>
      <dgm:spPr/>
    </dgm:pt>
    <dgm:pt modelId="{DB16324F-216D-41ED-A008-AFC3F2CE9F63}" type="pres">
      <dgm:prSet presAssocID="{4E8FEE36-CDF4-4E2E-BBD6-BDA2709BE2BF}" presName="horz1" presStyleCnt="0"/>
      <dgm:spPr/>
    </dgm:pt>
    <dgm:pt modelId="{9952A111-9ED3-4389-9622-C40264DB22CB}" type="pres">
      <dgm:prSet presAssocID="{4E8FEE36-CDF4-4E2E-BBD6-BDA2709BE2BF}" presName="tx1" presStyleLbl="revTx" presStyleIdx="3" presStyleCnt="7"/>
      <dgm:spPr/>
    </dgm:pt>
    <dgm:pt modelId="{6FC0606C-16C9-4CA0-89B0-1E2C2A3AA277}" type="pres">
      <dgm:prSet presAssocID="{4E8FEE36-CDF4-4E2E-BBD6-BDA2709BE2BF}" presName="vert1" presStyleCnt="0"/>
      <dgm:spPr/>
    </dgm:pt>
    <dgm:pt modelId="{C63E60BA-5D85-47EE-8625-E0EC3A8E5E96}" type="pres">
      <dgm:prSet presAssocID="{EB9532AF-6945-4BE1-83FE-B7CC9F963A3A}" presName="thickLine" presStyleLbl="alignNode1" presStyleIdx="4" presStyleCnt="7"/>
      <dgm:spPr/>
    </dgm:pt>
    <dgm:pt modelId="{05A1CEFE-FF73-4126-9E27-E25ACA5400F2}" type="pres">
      <dgm:prSet presAssocID="{EB9532AF-6945-4BE1-83FE-B7CC9F963A3A}" presName="horz1" presStyleCnt="0"/>
      <dgm:spPr/>
    </dgm:pt>
    <dgm:pt modelId="{E4D5E43E-D86D-4CEB-94D0-DFE91948A320}" type="pres">
      <dgm:prSet presAssocID="{EB9532AF-6945-4BE1-83FE-B7CC9F963A3A}" presName="tx1" presStyleLbl="revTx" presStyleIdx="4" presStyleCnt="7"/>
      <dgm:spPr/>
    </dgm:pt>
    <dgm:pt modelId="{500AB29C-74BE-48AB-9359-7BD4405C027A}" type="pres">
      <dgm:prSet presAssocID="{EB9532AF-6945-4BE1-83FE-B7CC9F963A3A}" presName="vert1" presStyleCnt="0"/>
      <dgm:spPr/>
    </dgm:pt>
    <dgm:pt modelId="{84D10821-F828-4EC2-A4AF-27AA8401C816}" type="pres">
      <dgm:prSet presAssocID="{A9370F71-5464-4FD8-B1A9-0555BAC3350F}" presName="thickLine" presStyleLbl="alignNode1" presStyleIdx="5" presStyleCnt="7"/>
      <dgm:spPr/>
    </dgm:pt>
    <dgm:pt modelId="{BC0B64A4-5AFF-4DA0-893E-38ADE8BF7C5B}" type="pres">
      <dgm:prSet presAssocID="{A9370F71-5464-4FD8-B1A9-0555BAC3350F}" presName="horz1" presStyleCnt="0"/>
      <dgm:spPr/>
    </dgm:pt>
    <dgm:pt modelId="{144AE958-6D4B-495D-911B-3AD541ECC469}" type="pres">
      <dgm:prSet presAssocID="{A9370F71-5464-4FD8-B1A9-0555BAC3350F}" presName="tx1" presStyleLbl="revTx" presStyleIdx="5" presStyleCnt="7"/>
      <dgm:spPr/>
    </dgm:pt>
    <dgm:pt modelId="{B4357428-0F53-402F-966F-C35D78409EBE}" type="pres">
      <dgm:prSet presAssocID="{A9370F71-5464-4FD8-B1A9-0555BAC3350F}" presName="vert1" presStyleCnt="0"/>
      <dgm:spPr/>
    </dgm:pt>
    <dgm:pt modelId="{D733F848-611C-404A-A377-C275F074E846}" type="pres">
      <dgm:prSet presAssocID="{63351BE8-0028-4D3C-9AEE-5233215ED529}" presName="thickLine" presStyleLbl="alignNode1" presStyleIdx="6" presStyleCnt="7"/>
      <dgm:spPr/>
    </dgm:pt>
    <dgm:pt modelId="{55A2807B-4BF1-4909-8F89-3A48E9F22379}" type="pres">
      <dgm:prSet presAssocID="{63351BE8-0028-4D3C-9AEE-5233215ED529}" presName="horz1" presStyleCnt="0"/>
      <dgm:spPr/>
    </dgm:pt>
    <dgm:pt modelId="{07731519-E62A-419A-9A8C-33EECF43D707}" type="pres">
      <dgm:prSet presAssocID="{63351BE8-0028-4D3C-9AEE-5233215ED529}" presName="tx1" presStyleLbl="revTx" presStyleIdx="6" presStyleCnt="7"/>
      <dgm:spPr/>
    </dgm:pt>
    <dgm:pt modelId="{193AA375-CA7D-4CA0-B39B-3244CBB5190C}" type="pres">
      <dgm:prSet presAssocID="{63351BE8-0028-4D3C-9AEE-5233215ED529}" presName="vert1" presStyleCnt="0"/>
      <dgm:spPr/>
    </dgm:pt>
  </dgm:ptLst>
  <dgm:cxnLst>
    <dgm:cxn modelId="{B96A891B-1B13-4F14-AF18-4370B2E6FE88}" srcId="{12D27DB6-8620-45DE-AE77-7421DFC9B1EF}" destId="{63351BE8-0028-4D3C-9AEE-5233215ED529}" srcOrd="6" destOrd="0" parTransId="{EC97FB08-751E-43AC-B4FD-D7A299286F2F}" sibTransId="{18CF681A-9DC5-44E8-AAB9-DC6A1567251B}"/>
    <dgm:cxn modelId="{675F0F1E-9D3E-4358-8CA4-389DD04C24A1}" srcId="{12D27DB6-8620-45DE-AE77-7421DFC9B1EF}" destId="{4E8FEE36-CDF4-4E2E-BBD6-BDA2709BE2BF}" srcOrd="3" destOrd="0" parTransId="{FBDDCE78-019F-4C59-9FF8-7DEEA527165A}" sibTransId="{93C1D157-6B5E-4BBE-9597-346EBA7A2407}"/>
    <dgm:cxn modelId="{6EF9FC30-A964-48C5-AA14-8DFA62617D1E}" srcId="{12D27DB6-8620-45DE-AE77-7421DFC9B1EF}" destId="{EB9532AF-6945-4BE1-83FE-B7CC9F963A3A}" srcOrd="4" destOrd="0" parTransId="{B9625CE6-EC16-4749-900A-1F5B09EDB802}" sibTransId="{8EBE2E3F-7332-4734-92E7-8D09C97C04F4}"/>
    <dgm:cxn modelId="{C0C14B34-F513-42FC-848B-D66E3E4CCFEA}" type="presOf" srcId="{4E8FEE36-CDF4-4E2E-BBD6-BDA2709BE2BF}" destId="{9952A111-9ED3-4389-9622-C40264DB22CB}" srcOrd="0" destOrd="0" presId="urn:microsoft.com/office/officeart/2008/layout/LinedList"/>
    <dgm:cxn modelId="{F2417D4E-3150-4628-9DBF-707B89D3B6EC}" type="presOf" srcId="{EB9532AF-6945-4BE1-83FE-B7CC9F963A3A}" destId="{E4D5E43E-D86D-4CEB-94D0-DFE91948A320}" srcOrd="0" destOrd="0" presId="urn:microsoft.com/office/officeart/2008/layout/LinedList"/>
    <dgm:cxn modelId="{354A2E57-B144-4064-9D7F-FDFB58573A1B}" type="presOf" srcId="{63351BE8-0028-4D3C-9AEE-5233215ED529}" destId="{07731519-E62A-419A-9A8C-33EECF43D707}" srcOrd="0" destOrd="0" presId="urn:microsoft.com/office/officeart/2008/layout/LinedList"/>
    <dgm:cxn modelId="{0D43668C-04AB-4F3F-9D4A-37E53F08AF02}" srcId="{12D27DB6-8620-45DE-AE77-7421DFC9B1EF}" destId="{A9370F71-5464-4FD8-B1A9-0555BAC3350F}" srcOrd="5" destOrd="0" parTransId="{471FBF76-99D3-4C2F-B5E2-6BC8FC5AF472}" sibTransId="{7337B1AA-74FE-4802-BD09-677A2C5508EA}"/>
    <dgm:cxn modelId="{B5F8D794-5CC2-4797-BA7B-BB8DAE322E3E}" type="presOf" srcId="{D2301A14-7DB9-4B05-8492-B8C8A9B39DB9}" destId="{6832AA48-C7F2-43E4-9021-7C8557BFF45C}" srcOrd="0" destOrd="0" presId="urn:microsoft.com/office/officeart/2008/layout/LinedList"/>
    <dgm:cxn modelId="{981688A1-BB8D-4BA7-85D7-1D47045655E5}" srcId="{12D27DB6-8620-45DE-AE77-7421DFC9B1EF}" destId="{D2301A14-7DB9-4B05-8492-B8C8A9B39DB9}" srcOrd="1" destOrd="0" parTransId="{948BD261-436D-4D51-8A81-5E07FA56391C}" sibTransId="{894CE75F-3693-4869-9C3A-CA3D3675CC39}"/>
    <dgm:cxn modelId="{DE622DA5-DE22-4FFC-B920-082D62B13CE9}" srcId="{12D27DB6-8620-45DE-AE77-7421DFC9B1EF}" destId="{9B07CB78-C944-469C-924F-F2D6E0A333A9}" srcOrd="2" destOrd="0" parTransId="{6C12B665-92D8-4207-A55F-0406D7449B95}" sibTransId="{1F2B94C8-4F75-476E-B55A-26F3B908C23B}"/>
    <dgm:cxn modelId="{95BA82CA-BC64-4781-8E2B-4405449C552D}" type="presOf" srcId="{9B07CB78-C944-469C-924F-F2D6E0A333A9}" destId="{D5D9CA54-B4B7-417A-8080-C002F1155C14}" srcOrd="0" destOrd="0" presId="urn:microsoft.com/office/officeart/2008/layout/LinedList"/>
    <dgm:cxn modelId="{3594CEE1-FF60-4F57-9DBA-CF647AAF1B1F}" type="presOf" srcId="{358DBF3E-18D8-4928-8DDD-91CA182CF73A}" destId="{F5F2229C-8150-4541-A526-5F7447F78DF7}" srcOrd="0" destOrd="0" presId="urn:microsoft.com/office/officeart/2008/layout/LinedList"/>
    <dgm:cxn modelId="{D9C20DE5-B436-40D1-9EE7-C22DB1778BB3}" type="presOf" srcId="{12D27DB6-8620-45DE-AE77-7421DFC9B1EF}" destId="{7B1848BA-F975-499A-80B8-BF3B022B9368}" srcOrd="0" destOrd="0" presId="urn:microsoft.com/office/officeart/2008/layout/LinedList"/>
    <dgm:cxn modelId="{BEFC9DEA-E9DD-4172-BA46-D49EB8C0328E}" type="presOf" srcId="{A9370F71-5464-4FD8-B1A9-0555BAC3350F}" destId="{144AE958-6D4B-495D-911B-3AD541ECC469}" srcOrd="0" destOrd="0" presId="urn:microsoft.com/office/officeart/2008/layout/LinedList"/>
    <dgm:cxn modelId="{A0E468F7-A9DA-489B-97C4-A929825A202A}" srcId="{12D27DB6-8620-45DE-AE77-7421DFC9B1EF}" destId="{358DBF3E-18D8-4928-8DDD-91CA182CF73A}" srcOrd="0" destOrd="0" parTransId="{43A80BA9-AF2F-4F25-BA59-31CD41B25F81}" sibTransId="{78366F3D-E457-4623-98A6-900DC868E7D8}"/>
    <dgm:cxn modelId="{B84601EC-B3F4-4C19-8CDC-C1D17404B0B4}" type="presParOf" srcId="{7B1848BA-F975-499A-80B8-BF3B022B9368}" destId="{BA44553D-B96D-4CFC-BDF1-E409BF60E19D}" srcOrd="0" destOrd="0" presId="urn:microsoft.com/office/officeart/2008/layout/LinedList"/>
    <dgm:cxn modelId="{4940E464-77ED-4C67-9D88-8338FB82557A}" type="presParOf" srcId="{7B1848BA-F975-499A-80B8-BF3B022B9368}" destId="{55047CD4-8519-4965-8644-E9042DE00440}" srcOrd="1" destOrd="0" presId="urn:microsoft.com/office/officeart/2008/layout/LinedList"/>
    <dgm:cxn modelId="{C0560915-35C8-4A9B-8BAF-CE39F1648551}" type="presParOf" srcId="{55047CD4-8519-4965-8644-E9042DE00440}" destId="{F5F2229C-8150-4541-A526-5F7447F78DF7}" srcOrd="0" destOrd="0" presId="urn:microsoft.com/office/officeart/2008/layout/LinedList"/>
    <dgm:cxn modelId="{9E4E3CBD-4168-4312-9F4C-CD08337FF93D}" type="presParOf" srcId="{55047CD4-8519-4965-8644-E9042DE00440}" destId="{4A275158-D2A9-4843-B971-29D02EACF61E}" srcOrd="1" destOrd="0" presId="urn:microsoft.com/office/officeart/2008/layout/LinedList"/>
    <dgm:cxn modelId="{8CD5962B-5508-4D75-BD9B-4DD19C9FA13E}" type="presParOf" srcId="{7B1848BA-F975-499A-80B8-BF3B022B9368}" destId="{76818667-CA5D-47B7-9CFA-D3C24C997E27}" srcOrd="2" destOrd="0" presId="urn:microsoft.com/office/officeart/2008/layout/LinedList"/>
    <dgm:cxn modelId="{27B81398-3FB7-439E-A817-37D194CFF5E4}" type="presParOf" srcId="{7B1848BA-F975-499A-80B8-BF3B022B9368}" destId="{8B1A06A6-E807-4476-AF20-F98A755DEB4A}" srcOrd="3" destOrd="0" presId="urn:microsoft.com/office/officeart/2008/layout/LinedList"/>
    <dgm:cxn modelId="{9BBA5F64-832E-4F83-897E-3C805CE99E77}" type="presParOf" srcId="{8B1A06A6-E807-4476-AF20-F98A755DEB4A}" destId="{6832AA48-C7F2-43E4-9021-7C8557BFF45C}" srcOrd="0" destOrd="0" presId="urn:microsoft.com/office/officeart/2008/layout/LinedList"/>
    <dgm:cxn modelId="{5C971711-7A03-4C72-BC99-DF2E4C80C472}" type="presParOf" srcId="{8B1A06A6-E807-4476-AF20-F98A755DEB4A}" destId="{C830F39A-E4D1-490C-9215-870E183A64B3}" srcOrd="1" destOrd="0" presId="urn:microsoft.com/office/officeart/2008/layout/LinedList"/>
    <dgm:cxn modelId="{7845BAF4-E605-495A-96F0-8CCC54FC3660}" type="presParOf" srcId="{7B1848BA-F975-499A-80B8-BF3B022B9368}" destId="{4689E857-E487-4A59-B3CF-F332DA840BBB}" srcOrd="4" destOrd="0" presId="urn:microsoft.com/office/officeart/2008/layout/LinedList"/>
    <dgm:cxn modelId="{A7CE339D-7A79-49B8-B0AD-E13C21676CEE}" type="presParOf" srcId="{7B1848BA-F975-499A-80B8-BF3B022B9368}" destId="{0E8F3CC0-B2AE-413F-A010-93AD079ED77E}" srcOrd="5" destOrd="0" presId="urn:microsoft.com/office/officeart/2008/layout/LinedList"/>
    <dgm:cxn modelId="{14E90189-5DC2-4350-86E4-41130EB7108D}" type="presParOf" srcId="{0E8F3CC0-B2AE-413F-A010-93AD079ED77E}" destId="{D5D9CA54-B4B7-417A-8080-C002F1155C14}" srcOrd="0" destOrd="0" presId="urn:microsoft.com/office/officeart/2008/layout/LinedList"/>
    <dgm:cxn modelId="{B4387DAE-03F8-4573-B6A4-D44B8527DF30}" type="presParOf" srcId="{0E8F3CC0-B2AE-413F-A010-93AD079ED77E}" destId="{6B48FF81-296C-4289-B70A-AE4EB4F12A9D}" srcOrd="1" destOrd="0" presId="urn:microsoft.com/office/officeart/2008/layout/LinedList"/>
    <dgm:cxn modelId="{0412948D-B0AA-4F63-B014-DB7A91124D54}" type="presParOf" srcId="{7B1848BA-F975-499A-80B8-BF3B022B9368}" destId="{234EB9D9-8712-47DF-BE84-89DB2BACF9BF}" srcOrd="6" destOrd="0" presId="urn:microsoft.com/office/officeart/2008/layout/LinedList"/>
    <dgm:cxn modelId="{AB4B975B-A8DD-43C0-BB12-6B0AF14D0431}" type="presParOf" srcId="{7B1848BA-F975-499A-80B8-BF3B022B9368}" destId="{DB16324F-216D-41ED-A008-AFC3F2CE9F63}" srcOrd="7" destOrd="0" presId="urn:microsoft.com/office/officeart/2008/layout/LinedList"/>
    <dgm:cxn modelId="{9C3885E1-3374-468B-9998-79571C4DF432}" type="presParOf" srcId="{DB16324F-216D-41ED-A008-AFC3F2CE9F63}" destId="{9952A111-9ED3-4389-9622-C40264DB22CB}" srcOrd="0" destOrd="0" presId="urn:microsoft.com/office/officeart/2008/layout/LinedList"/>
    <dgm:cxn modelId="{9EE53C4B-6DED-4C8E-A289-E4BADAA9CA74}" type="presParOf" srcId="{DB16324F-216D-41ED-A008-AFC3F2CE9F63}" destId="{6FC0606C-16C9-4CA0-89B0-1E2C2A3AA277}" srcOrd="1" destOrd="0" presId="urn:microsoft.com/office/officeart/2008/layout/LinedList"/>
    <dgm:cxn modelId="{2DAF9EE4-28F3-489D-9C78-F3A1A269C471}" type="presParOf" srcId="{7B1848BA-F975-499A-80B8-BF3B022B9368}" destId="{C63E60BA-5D85-47EE-8625-E0EC3A8E5E96}" srcOrd="8" destOrd="0" presId="urn:microsoft.com/office/officeart/2008/layout/LinedList"/>
    <dgm:cxn modelId="{64FA905D-92F2-4C02-BD9E-BA2B264B8BBF}" type="presParOf" srcId="{7B1848BA-F975-499A-80B8-BF3B022B9368}" destId="{05A1CEFE-FF73-4126-9E27-E25ACA5400F2}" srcOrd="9" destOrd="0" presId="urn:microsoft.com/office/officeart/2008/layout/LinedList"/>
    <dgm:cxn modelId="{3F9D4187-CEB8-418C-B8C0-B8EE4802F359}" type="presParOf" srcId="{05A1CEFE-FF73-4126-9E27-E25ACA5400F2}" destId="{E4D5E43E-D86D-4CEB-94D0-DFE91948A320}" srcOrd="0" destOrd="0" presId="urn:microsoft.com/office/officeart/2008/layout/LinedList"/>
    <dgm:cxn modelId="{F0C68C94-D2E8-4A5C-8816-E22704270B97}" type="presParOf" srcId="{05A1CEFE-FF73-4126-9E27-E25ACA5400F2}" destId="{500AB29C-74BE-48AB-9359-7BD4405C027A}" srcOrd="1" destOrd="0" presId="urn:microsoft.com/office/officeart/2008/layout/LinedList"/>
    <dgm:cxn modelId="{E3430F63-7495-4CDA-B316-492B0D854BF1}" type="presParOf" srcId="{7B1848BA-F975-499A-80B8-BF3B022B9368}" destId="{84D10821-F828-4EC2-A4AF-27AA8401C816}" srcOrd="10" destOrd="0" presId="urn:microsoft.com/office/officeart/2008/layout/LinedList"/>
    <dgm:cxn modelId="{4A5B2DBF-3E3D-4569-9536-EC00AAC02F92}" type="presParOf" srcId="{7B1848BA-F975-499A-80B8-BF3B022B9368}" destId="{BC0B64A4-5AFF-4DA0-893E-38ADE8BF7C5B}" srcOrd="11" destOrd="0" presId="urn:microsoft.com/office/officeart/2008/layout/LinedList"/>
    <dgm:cxn modelId="{43384D3A-5BF4-40C7-9670-AF0A335C92F5}" type="presParOf" srcId="{BC0B64A4-5AFF-4DA0-893E-38ADE8BF7C5B}" destId="{144AE958-6D4B-495D-911B-3AD541ECC469}" srcOrd="0" destOrd="0" presId="urn:microsoft.com/office/officeart/2008/layout/LinedList"/>
    <dgm:cxn modelId="{227A3BB3-BAC2-43E7-A187-9CC5A615BDCD}" type="presParOf" srcId="{BC0B64A4-5AFF-4DA0-893E-38ADE8BF7C5B}" destId="{B4357428-0F53-402F-966F-C35D78409EBE}" srcOrd="1" destOrd="0" presId="urn:microsoft.com/office/officeart/2008/layout/LinedList"/>
    <dgm:cxn modelId="{2842AB3B-B166-4550-A539-D0F47D743EEE}" type="presParOf" srcId="{7B1848BA-F975-499A-80B8-BF3B022B9368}" destId="{D733F848-611C-404A-A377-C275F074E846}" srcOrd="12" destOrd="0" presId="urn:microsoft.com/office/officeart/2008/layout/LinedList"/>
    <dgm:cxn modelId="{768FF71A-8378-4B64-8F9D-3EF075F2A391}" type="presParOf" srcId="{7B1848BA-F975-499A-80B8-BF3B022B9368}" destId="{55A2807B-4BF1-4909-8F89-3A48E9F22379}" srcOrd="13" destOrd="0" presId="urn:microsoft.com/office/officeart/2008/layout/LinedList"/>
    <dgm:cxn modelId="{8CC51016-D6F7-4456-A552-E4A8042976E7}" type="presParOf" srcId="{55A2807B-4BF1-4909-8F89-3A48E9F22379}" destId="{07731519-E62A-419A-9A8C-33EECF43D707}" srcOrd="0" destOrd="0" presId="urn:microsoft.com/office/officeart/2008/layout/LinedList"/>
    <dgm:cxn modelId="{13845BDC-08A7-4E49-8F64-BE49981A5091}" type="presParOf" srcId="{55A2807B-4BF1-4909-8F89-3A48E9F22379}" destId="{193AA375-CA7D-4CA0-B39B-3244CBB519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3697C-3DEA-42F3-AF04-538B075EC85C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 Summary of Key Findings</a:t>
          </a:r>
          <a:endParaRPr lang="en-US" sz="1600" kern="1200" dirty="0"/>
        </a:p>
      </dsp:txBody>
      <dsp:txXfrm>
        <a:off x="307345" y="1546"/>
        <a:ext cx="3222855" cy="1933713"/>
      </dsp:txXfrm>
    </dsp:sp>
    <dsp:sp modelId="{E8CFF5DD-DA76-4740-848B-22C00DA0C11C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Finding 1:</a:t>
          </a:r>
          <a:r>
            <a:rPr lang="en-GB" sz="1600" kern="1200"/>
            <a:t> Sales stagnation is driven primarily by </a:t>
          </a:r>
          <a:r>
            <a:rPr lang="en-GB" sz="1600" b="1" kern="1200"/>
            <a:t>external changes</a:t>
          </a:r>
          <a:r>
            <a:rPr lang="en-GB" sz="1600" kern="1200"/>
            <a:t> – reduced footfall, work-from-home patterns, and economic pressure – clearly identified via PESTEL analysis (Johnson </a:t>
          </a:r>
          <a:r>
            <a:rPr lang="en-GB" sz="1600" i="1" kern="1200"/>
            <a:t>et al.</a:t>
          </a:r>
          <a:r>
            <a:rPr lang="en-GB" sz="1600" kern="1200"/>
            <a:t>, 2017; Henry, 2021).</a:t>
          </a:r>
          <a:endParaRPr lang="en-US" sz="1600" kern="1200"/>
        </a:p>
      </dsp:txBody>
      <dsp:txXfrm>
        <a:off x="3852486" y="1546"/>
        <a:ext cx="3222855" cy="1933713"/>
      </dsp:txXfrm>
    </dsp:sp>
    <dsp:sp modelId="{6DF07026-4B30-4A9F-897E-EDF4E9A79275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Finding 2:</a:t>
          </a:r>
          <a:r>
            <a:rPr lang="en-GB" sz="1600" kern="1200"/>
            <a:t> </a:t>
          </a:r>
          <a:r>
            <a:rPr lang="en-GB" sz="1600" b="1" kern="1200"/>
            <a:t>Internal operational weaknesses</a:t>
          </a:r>
          <a:r>
            <a:rPr lang="en-GB" sz="1600" kern="1200"/>
            <a:t> (lack of delivery, poor pre-order process) are preventable causes of lost sales, highlighted by the Fishbone analysis (Ishikawa, 1990; Slack </a:t>
          </a:r>
          <a:r>
            <a:rPr lang="en-GB" sz="1600" i="1" kern="1200"/>
            <a:t>et al.</a:t>
          </a:r>
          <a:r>
            <a:rPr lang="en-GB" sz="1600" kern="1200"/>
            <a:t>, 2022).</a:t>
          </a:r>
          <a:endParaRPr lang="en-US" sz="1600" kern="1200"/>
        </a:p>
      </dsp:txBody>
      <dsp:txXfrm>
        <a:off x="7397627" y="1546"/>
        <a:ext cx="3222855" cy="1933713"/>
      </dsp:txXfrm>
    </dsp:sp>
    <dsp:sp modelId="{4E0E49FD-9E9D-45A0-A6E3-E100406BFA0D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Finding 3:</a:t>
          </a:r>
          <a:r>
            <a:rPr lang="en-GB" sz="1600" kern="1200" dirty="0"/>
            <a:t> The </a:t>
          </a:r>
          <a:r>
            <a:rPr lang="en-GB" sz="1600" b="1" kern="1200" dirty="0"/>
            <a:t>organic, artisan value proposition</a:t>
          </a:r>
          <a:r>
            <a:rPr lang="en-GB" sz="1600" kern="1200" dirty="0"/>
            <a:t> remains a unique strength, but cost volatility and price sensitivity threaten profit margins.</a:t>
          </a:r>
          <a:endParaRPr lang="en-US" sz="1600" kern="1200" dirty="0"/>
        </a:p>
      </dsp:txBody>
      <dsp:txXfrm>
        <a:off x="2079915" y="2257545"/>
        <a:ext cx="3222855" cy="1933713"/>
      </dsp:txXfrm>
    </dsp:sp>
    <dsp:sp modelId="{57E763E3-7BFB-44E8-B04E-5EA037F64FF5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Finding 4:</a:t>
          </a:r>
          <a:r>
            <a:rPr lang="en-GB" sz="1600" kern="1200"/>
            <a:t> Both frameworks are complementary: </a:t>
          </a:r>
          <a:r>
            <a:rPr lang="en-GB" sz="1600" b="1" kern="1200"/>
            <a:t>PESTEL explains the context</a:t>
          </a:r>
          <a:r>
            <a:rPr lang="en-GB" sz="1600" kern="1200"/>
            <a:t>, while </a:t>
          </a:r>
          <a:r>
            <a:rPr lang="en-GB" sz="1600" b="1" kern="1200"/>
            <a:t>Fishbone explains the mechanics</a:t>
          </a:r>
          <a:r>
            <a:rPr lang="en-GB" sz="1600" kern="1200"/>
            <a:t> of the problem. Together they provide a complete diagnostic picture (Ginter </a:t>
          </a:r>
          <a:r>
            <a:rPr lang="en-GB" sz="1600" i="1" kern="1200"/>
            <a:t>et al.</a:t>
          </a:r>
          <a:r>
            <a:rPr lang="en-GB" sz="1600" kern="1200"/>
            <a:t>, 2018; Oakland, 2014).</a:t>
          </a:r>
          <a:endParaRPr lang="en-US" sz="1600" kern="1200"/>
        </a:p>
      </dsp:txBody>
      <dsp:txXfrm>
        <a:off x="5625057" y="2257545"/>
        <a:ext cx="3222855" cy="1933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44553D-B96D-4CFC-BDF1-E409BF60E19D}">
      <dsp:nvSpPr>
        <dsp:cNvPr id="0" name=""/>
        <dsp:cNvSpPr/>
      </dsp:nvSpPr>
      <dsp:spPr>
        <a:xfrm>
          <a:off x="0" y="620"/>
          <a:ext cx="64229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2229C-8150-4541-A526-5F7447F78DF7}">
      <dsp:nvSpPr>
        <dsp:cNvPr id="0" name=""/>
        <dsp:cNvSpPr/>
      </dsp:nvSpPr>
      <dsp:spPr>
        <a:xfrm>
          <a:off x="0" y="620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Department for Business and Trade (2023) UK Retail Trends Report. London: Department for Business and Trade.</a:t>
          </a:r>
          <a:endParaRPr lang="en-US" sz="1700" kern="1200"/>
        </a:p>
      </dsp:txBody>
      <dsp:txXfrm>
        <a:off x="0" y="620"/>
        <a:ext cx="6422901" cy="726314"/>
      </dsp:txXfrm>
    </dsp:sp>
    <dsp:sp modelId="{76818667-CA5D-47B7-9CFA-D3C24C997E27}">
      <dsp:nvSpPr>
        <dsp:cNvPr id="0" name=""/>
        <dsp:cNvSpPr/>
      </dsp:nvSpPr>
      <dsp:spPr>
        <a:xfrm>
          <a:off x="0" y="726935"/>
          <a:ext cx="642290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2AA48-C7F2-43E4-9021-7C8557BFF45C}">
      <dsp:nvSpPr>
        <dsp:cNvPr id="0" name=""/>
        <dsp:cNvSpPr/>
      </dsp:nvSpPr>
      <dsp:spPr>
        <a:xfrm>
          <a:off x="0" y="726935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Ginter, P.M., Duncan, W.J. and Swayne, L.E. (2018) Strategic Management of Health Care Organizations. 8th edn. Hoboken: Wiley.</a:t>
          </a:r>
          <a:endParaRPr lang="en-US" sz="1700" kern="1200"/>
        </a:p>
      </dsp:txBody>
      <dsp:txXfrm>
        <a:off x="0" y="726935"/>
        <a:ext cx="6422901" cy="726314"/>
      </dsp:txXfrm>
    </dsp:sp>
    <dsp:sp modelId="{4689E857-E487-4A59-B3CF-F332DA840BBB}">
      <dsp:nvSpPr>
        <dsp:cNvPr id="0" name=""/>
        <dsp:cNvSpPr/>
      </dsp:nvSpPr>
      <dsp:spPr>
        <a:xfrm>
          <a:off x="0" y="1453250"/>
          <a:ext cx="642290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9CA54-B4B7-417A-8080-C002F1155C14}">
      <dsp:nvSpPr>
        <dsp:cNvPr id="0" name=""/>
        <dsp:cNvSpPr/>
      </dsp:nvSpPr>
      <dsp:spPr>
        <a:xfrm>
          <a:off x="0" y="1453250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Henry, A. (2021) Understanding Strategic Management. 3rd edn. Oxford: Oxford University Press.</a:t>
          </a:r>
          <a:endParaRPr lang="en-US" sz="1700" kern="1200"/>
        </a:p>
      </dsp:txBody>
      <dsp:txXfrm>
        <a:off x="0" y="1453250"/>
        <a:ext cx="6422901" cy="726314"/>
      </dsp:txXfrm>
    </dsp:sp>
    <dsp:sp modelId="{234EB9D9-8712-47DF-BE84-89DB2BACF9BF}">
      <dsp:nvSpPr>
        <dsp:cNvPr id="0" name=""/>
        <dsp:cNvSpPr/>
      </dsp:nvSpPr>
      <dsp:spPr>
        <a:xfrm>
          <a:off x="0" y="2179564"/>
          <a:ext cx="642290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2A111-9ED3-4389-9622-C40264DB22CB}">
      <dsp:nvSpPr>
        <dsp:cNvPr id="0" name=""/>
        <dsp:cNvSpPr/>
      </dsp:nvSpPr>
      <dsp:spPr>
        <a:xfrm>
          <a:off x="0" y="2179564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Ishikawa, K. (1990) Introduction to Quality Control. Tokyo: 3A Corporation.</a:t>
          </a:r>
          <a:endParaRPr lang="en-US" sz="1700" kern="1200"/>
        </a:p>
      </dsp:txBody>
      <dsp:txXfrm>
        <a:off x="0" y="2179564"/>
        <a:ext cx="6422901" cy="726314"/>
      </dsp:txXfrm>
    </dsp:sp>
    <dsp:sp modelId="{C63E60BA-5D85-47EE-8625-E0EC3A8E5E96}">
      <dsp:nvSpPr>
        <dsp:cNvPr id="0" name=""/>
        <dsp:cNvSpPr/>
      </dsp:nvSpPr>
      <dsp:spPr>
        <a:xfrm>
          <a:off x="0" y="2905879"/>
          <a:ext cx="642290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5E43E-D86D-4CEB-94D0-DFE91948A320}">
      <dsp:nvSpPr>
        <dsp:cNvPr id="0" name=""/>
        <dsp:cNvSpPr/>
      </dsp:nvSpPr>
      <dsp:spPr>
        <a:xfrm>
          <a:off x="0" y="2905879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Johnson, G., Whittington, R. and Scholes, K. (2017) Exploring Strategy. 11th edn. Harlow: Pearson.</a:t>
          </a:r>
          <a:endParaRPr lang="en-US" sz="1700" kern="1200"/>
        </a:p>
      </dsp:txBody>
      <dsp:txXfrm>
        <a:off x="0" y="2905879"/>
        <a:ext cx="6422901" cy="726314"/>
      </dsp:txXfrm>
    </dsp:sp>
    <dsp:sp modelId="{84D10821-F828-4EC2-A4AF-27AA8401C816}">
      <dsp:nvSpPr>
        <dsp:cNvPr id="0" name=""/>
        <dsp:cNvSpPr/>
      </dsp:nvSpPr>
      <dsp:spPr>
        <a:xfrm>
          <a:off x="0" y="3632193"/>
          <a:ext cx="64229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AE958-6D4B-495D-911B-3AD541ECC469}">
      <dsp:nvSpPr>
        <dsp:cNvPr id="0" name=""/>
        <dsp:cNvSpPr/>
      </dsp:nvSpPr>
      <dsp:spPr>
        <a:xfrm>
          <a:off x="0" y="3632193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Oakland, J.S. (2014) Total Quality Management and Operational Excellence. 4th edn. Oxford: Butterworth-Heinemann.</a:t>
          </a:r>
          <a:endParaRPr lang="en-US" sz="1700" kern="1200"/>
        </a:p>
      </dsp:txBody>
      <dsp:txXfrm>
        <a:off x="0" y="3632193"/>
        <a:ext cx="6422901" cy="726314"/>
      </dsp:txXfrm>
    </dsp:sp>
    <dsp:sp modelId="{D733F848-611C-404A-A377-C275F074E846}">
      <dsp:nvSpPr>
        <dsp:cNvPr id="0" name=""/>
        <dsp:cNvSpPr/>
      </dsp:nvSpPr>
      <dsp:spPr>
        <a:xfrm>
          <a:off x="0" y="4358508"/>
          <a:ext cx="642290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31519-E62A-419A-9A8C-33EECF43D707}">
      <dsp:nvSpPr>
        <dsp:cNvPr id="0" name=""/>
        <dsp:cNvSpPr/>
      </dsp:nvSpPr>
      <dsp:spPr>
        <a:xfrm>
          <a:off x="0" y="4358508"/>
          <a:ext cx="6422901" cy="726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Slack, N., Brandon-Jones, A. and Johnston, R. (2022) Operations Management. 10th edn. Harlow: Pearson.</a:t>
          </a:r>
          <a:endParaRPr lang="en-US" sz="1700" kern="1200"/>
        </a:p>
      </dsp:txBody>
      <dsp:txXfrm>
        <a:off x="0" y="4358508"/>
        <a:ext cx="6422901" cy="7263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02605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015D7F-63A8-4ABB-8A20-7806C770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51A8D27-202B-4B8A-9DC2-137903454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332A719-8055-492B-9B72-3D654C09F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3042" y="-1044"/>
            <a:ext cx="6175647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5003043" y="1030717"/>
            <a:ext cx="6175646" cy="47955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Name:	Ionut Marius BARBU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ID:		2518830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Lecturer’s Name:	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Code: 	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Name: 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Component 1: 	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  <a:cs typeface="Arial" panose="020B0604020202020204" pitchFamily="34" charset="0"/>
              </a:rPr>
              <a:t>Today’s presentation overview </a:t>
            </a:r>
            <a:endParaRPr lang="en-GB" dirty="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521848"/>
            <a:ext cx="3837831" cy="5834580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Good morning. My name is</a:t>
            </a:r>
          </a:p>
          <a:p>
            <a:pPr marL="0" indent="0" algn="ctr">
              <a:buNone/>
            </a:pPr>
            <a:r>
              <a:rPr lang="en-GB" dirty="0"/>
              <a:t>Ionut Marius Barbu</a:t>
            </a:r>
          </a:p>
          <a:p>
            <a:pPr marL="0" indent="0" algn="ctr">
              <a:buNone/>
            </a:pPr>
            <a:r>
              <a:rPr lang="en-GB" dirty="0"/>
              <a:t>In this presentation I will:</a:t>
            </a:r>
          </a:p>
          <a:p>
            <a:r>
              <a:rPr lang="en-GB" dirty="0"/>
              <a:t> Provide an overview of Basil’s Bakery and the nature and scope of the problems they are encountering.</a:t>
            </a:r>
          </a:p>
          <a:p>
            <a:r>
              <a:rPr lang="en-GB" dirty="0"/>
              <a:t> Provide a critique and application of the PESTEL Framework.</a:t>
            </a:r>
          </a:p>
          <a:p>
            <a:r>
              <a:rPr lang="en-GB" dirty="0"/>
              <a:t> Provide a critique and application of the Cause-and-Effect (Fishbone) Model. </a:t>
            </a:r>
          </a:p>
          <a:p>
            <a:r>
              <a:rPr lang="en-GB" dirty="0"/>
              <a:t>Finally, provide a summary of the key findings. 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1999178C-7878-CAE8-398E-DB097D6BE9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63" r="33601" b="-1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5801DC5-926B-DDDF-F361-0B681CFA9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OVERVIEW OF BASIL’S BAKERY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68F86D4-9B9E-D6BA-3F89-5A111FA58359}"/>
              </a:ext>
            </a:extLst>
          </p:cNvPr>
          <p:cNvSpPr txBox="1"/>
          <p:nvPr/>
        </p:nvSpPr>
        <p:spPr>
          <a:xfrm>
            <a:off x="376791" y="2526631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Heading: Overview of Basil’s Bakery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Type:</a:t>
            </a:r>
            <a:r>
              <a:rPr lang="en-US" sz="1400" dirty="0"/>
              <a:t> Small, independent artisan bakery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Established:</a:t>
            </a:r>
            <a:r>
              <a:rPr lang="en-US" sz="1400" dirty="0"/>
              <a:t> 2015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Location:</a:t>
            </a:r>
            <a:r>
              <a:rPr lang="en-US" sz="1400" dirty="0"/>
              <a:t> Shopping retail park, Coventry, UK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Offerings:</a:t>
            </a:r>
            <a:r>
              <a:rPr lang="en-US" sz="1400" dirty="0"/>
              <a:t> Contemporary cakes, pastries and bread; specializes in high-quality organic ingredients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Customer Base:</a:t>
            </a:r>
            <a:r>
              <a:rPr lang="en-US" sz="1400" dirty="0"/>
              <a:t> Local shoppers, retail park staff, office and warehouse workers from the adjacent industrial estate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Performance History: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</a:t>
            </a:r>
            <a:r>
              <a:rPr lang="en-US" sz="1400" b="1" dirty="0"/>
              <a:t>2015–2019:</a:t>
            </a:r>
            <a:r>
              <a:rPr lang="en-US" sz="1400" dirty="0"/>
              <a:t> Sales increased year-on-year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</a:t>
            </a:r>
            <a:r>
              <a:rPr lang="en-US" sz="1400" b="1" dirty="0"/>
              <a:t>2020:</a:t>
            </a:r>
            <a:r>
              <a:rPr lang="en-US" sz="1400" dirty="0"/>
              <a:t> Significant drop in footfall &amp; sales due to COVID-19 lockdowns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</a:t>
            </a:r>
            <a:r>
              <a:rPr lang="en-US" sz="1400" b="1" dirty="0"/>
              <a:t>2023–2025:</a:t>
            </a:r>
            <a:r>
              <a:rPr lang="en-US" sz="1400" dirty="0"/>
              <a:t> Sales recovered slightly but stagnated at 25%</a:t>
            </a:r>
            <a:r>
              <a:rPr lang="en-US" sz="1400" b="1" dirty="0"/>
              <a:t> </a:t>
            </a:r>
            <a:r>
              <a:rPr lang="en-US" sz="1400" dirty="0"/>
              <a:t>below 2019 levels – never returned to previous highs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</a:t>
            </a:r>
            <a:r>
              <a:rPr lang="en-US" sz="1400" b="1" dirty="0"/>
              <a:t>Current State:</a:t>
            </a:r>
            <a:r>
              <a:rPr lang="en-US" sz="1400" dirty="0"/>
              <a:t> Business viability is under threat; Basil needs to understand the root causes before making changes.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27" name="Picture 26" descr="A display of stack of bread">
            <a:extLst>
              <a:ext uri="{FF2B5EF4-FFF2-40B4-BE49-F238E27FC236}">
                <a16:creationId xmlns:a16="http://schemas.microsoft.com/office/drawing/2014/main" id="{C4C386D3-F987-911F-0B93-69D79CE00F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93" r="15007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42778D0-4F0E-D686-E47E-ACCC18379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b="1" dirty="0">
                <a:solidFill>
                  <a:srgbClr val="FFFFFF"/>
                </a:solidFill>
              </a:rPr>
              <a:t>PROBLEMS &amp; ROOT CAUSES</a:t>
            </a:r>
          </a:p>
        </p:txBody>
      </p:sp>
      <p:sp>
        <p:nvSpPr>
          <p:cNvPr id="3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" name="Content Placeholder 7">
            <a:extLst>
              <a:ext uri="{FF2B5EF4-FFF2-40B4-BE49-F238E27FC236}">
                <a16:creationId xmlns:a16="http://schemas.microsoft.com/office/drawing/2014/main" id="{5533CB86-A086-E3CE-5C06-83428E746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Heading: Nature and Scope of the Problems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Root Problem: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Stagnation of sales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(remaining 25% lower than pre-2020 figures)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External Factors (Little / No Control)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Reduced footfall: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Retail park is quieter, multiple shop closures leaving empty units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Loss of customers: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Loyal customers made redundant or moved businesses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Changed behaviour: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Office staff working from home (hybrid patterns), fewer daily lunch visits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Cost inflation: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Rent, rates, utilities, insurance and transport costs are significantly higher than 2019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Supply risk: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Organic ingredients are expensive and vulnerable to crop failure, causing unpredictable costs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Internal Factors (Full / Partial Control)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No delivery service: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Requested by customers but unavailable as Basil is fully occupied baking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Inefficient pre-order: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Customers ask to order ahead to reduce waiting times; phone is often unanswered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No digital presence: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Reliance on physical footfall only; no online ordering or marketing</a:t>
            </a:r>
          </a:p>
          <a:p>
            <a:pPr marL="0" indent="0">
              <a:buNone/>
            </a:pPr>
            <a:endParaRPr lang="en-GB" sz="14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8F7567-2209-A6E2-A516-1EF6D78BE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000" b="1" dirty="0">
                <a:solidFill>
                  <a:srgbClr val="FFFFFF"/>
                </a:solidFill>
              </a:rPr>
              <a:t>CRITIQUE – PESTEL FRAMEWORK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6E0BF174-BCCA-8AD0-F630-2A606B555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100" b="1">
                <a:solidFill>
                  <a:schemeClr val="tx1">
                    <a:alpha val="80000"/>
                  </a:schemeClr>
                </a:solidFill>
              </a:rPr>
              <a:t>Heading: Critique of the PESTEL Framework</a:t>
            </a:r>
            <a:endParaRPr lang="en-GB" sz="11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100" b="1">
                <a:solidFill>
                  <a:schemeClr val="tx1">
                    <a:alpha val="80000"/>
                  </a:schemeClr>
                </a:solidFill>
              </a:rPr>
              <a:t>What is it?</a:t>
            </a:r>
            <a:endParaRPr lang="en-GB" sz="11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PESTEL is a strategic framework used to analyse the external macro-environmental factors that impact an organisation (Johnson et al., 2017). The acronym stands for: Political, Economic, Social, Technological, Environmental, Legal.</a:t>
            </a:r>
          </a:p>
          <a:p>
            <a:r>
              <a:rPr lang="en-GB" sz="1100" b="1">
                <a:solidFill>
                  <a:schemeClr val="tx1">
                    <a:alpha val="80000"/>
                  </a:schemeClr>
                </a:solidFill>
              </a:rPr>
              <a:t>Why &amp; How is it used?</a:t>
            </a:r>
            <a:endParaRPr lang="en-GB" sz="11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Used to identify opportunities and threats; helps understand the wider context for decision-making and long-term planning (Henry, 2021). It is applied by listing factors in each category and assessing their impact.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 Benefits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Provides a structured, broad view of the external environment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Simple to understand and apply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Highlights drivers of change that may be missed otherwise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Supports risk management and strategy development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 Criticisms / Limitations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Static snapshot: does not account for rapid or unexpected changes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Factors are often interconnected but analysed separately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Does not measure </a:t>
            </a:r>
            <a:r>
              <a:rPr lang="en-GB" sz="1100" i="1">
                <a:solidFill>
                  <a:schemeClr val="tx1">
                    <a:alpha val="80000"/>
                  </a:schemeClr>
                </a:solidFill>
              </a:rPr>
              <a:t>impact level</a:t>
            </a:r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 or prioritise factors</a:t>
            </a:r>
          </a:p>
          <a:p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Only analyses </a:t>
            </a:r>
            <a:r>
              <a:rPr lang="en-GB" sz="1100" i="1">
                <a:solidFill>
                  <a:schemeClr val="tx1">
                    <a:alpha val="80000"/>
                  </a:schemeClr>
                </a:solidFill>
              </a:rPr>
              <a:t>external</a:t>
            </a:r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 issues; ignores internal strengths/weaknesses (Ginter et al., 2018)</a:t>
            </a:r>
          </a:p>
          <a:p>
            <a:pPr marL="0" indent="0">
              <a:buNone/>
            </a:pPr>
            <a:endParaRPr lang="en-GB" sz="11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2A3C68E-6985-07B7-324C-BB64B949C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452" y="0"/>
            <a:ext cx="9549064" cy="1215339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APPLICATION – PESTEL ANALYSIS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9DD97D7-4E92-B6E8-B91F-B9492DFFDB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926584"/>
              </p:ext>
            </p:extLst>
          </p:nvPr>
        </p:nvGraphicFramePr>
        <p:xfrm>
          <a:off x="1263316" y="1598148"/>
          <a:ext cx="10515600" cy="133223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357843267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7838607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Political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Economic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62892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Food safety regulations (FSA)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Business rates &amp; taxation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Retail planning policies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High inflation: energy, rent, ingredient costs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Reduced disposable income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Cost-of-living crisis → spending cuts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Organic price volatility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530081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764715C-4CC3-D618-20F7-9269826D2A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358988"/>
              </p:ext>
            </p:extLst>
          </p:nvPr>
        </p:nvGraphicFramePr>
        <p:xfrm>
          <a:off x="1287379" y="3176829"/>
          <a:ext cx="10515600" cy="133223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329256297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74792198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Social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Technological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42561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Shift to hybrid / working from home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Demand for local / artisan / organic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Customer desire for delivery &amp; pre-order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Health &amp; quality 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No online ordering / delivery systems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Outdated communication methods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Opportunity: Website, apps, social media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Lack of digital payment integration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393573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0F36621-04AB-F352-05B1-6699C0167D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5248927"/>
              </p:ext>
            </p:extLst>
          </p:nvPr>
        </p:nvGraphicFramePr>
        <p:xfrm>
          <a:off x="1263316" y="4755510"/>
          <a:ext cx="10515600" cy="133223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352928506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9966862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Environmental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Legal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63678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Climate impact on organic crop yields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Waste &amp; packaging regulations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Energy efficiency pressures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Sustainability expectations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Employment law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Food labelling &amp; allergen rules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Consumer Rights Act 2015</a:t>
                      </a:r>
                    </a:p>
                    <a:p>
                      <a:pPr algn="l">
                        <a:lnSpc>
                          <a:spcPts val="1800"/>
                        </a:lnSpc>
                        <a:buNone/>
                      </a:pPr>
                      <a:r>
                        <a:rPr lang="en-GB" b="0" dirty="0">
                          <a:solidFill>
                            <a:schemeClr val="bg1"/>
                          </a:solidFill>
                          <a:effectLst/>
                          <a:latin typeface="ui-sans-serif"/>
                        </a:rPr>
                        <a:t>• GDPR for customer data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8103607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292A3EB8-D12D-D260-7675-6C1693B15C92}"/>
              </a:ext>
            </a:extLst>
          </p:cNvPr>
          <p:cNvSpPr txBox="1"/>
          <p:nvPr/>
        </p:nvSpPr>
        <p:spPr>
          <a:xfrm>
            <a:off x="360947" y="998646"/>
            <a:ext cx="5935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Heading: PESTEL Analysis – Applied to Basil’s Bakery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B0F94BC-4B4E-8D72-92D7-21E9BF2FB948}"/>
              </a:ext>
            </a:extLst>
          </p:cNvPr>
          <p:cNvSpPr txBox="1"/>
          <p:nvPr/>
        </p:nvSpPr>
        <p:spPr>
          <a:xfrm>
            <a:off x="1122947" y="6240379"/>
            <a:ext cx="95771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Key Insight: </a:t>
            </a:r>
            <a:r>
              <a:rPr lang="en-GB" sz="1400" dirty="0">
                <a:solidFill>
                  <a:schemeClr val="bg1"/>
                </a:solidFill>
              </a:rPr>
              <a:t>Economic pressure and changing social habits are the strongest external threats; technology is the biggest internal gap preventing growth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400">
                <a:solidFill>
                  <a:srgbClr val="FFFFFF"/>
                </a:solidFill>
              </a:rPr>
              <a:t>CRITIQUE CAUSE-AND-EFFECT MODEL</a:t>
            </a:r>
            <a:endParaRPr lang="en-GB" sz="7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100" b="1" dirty="0">
                <a:solidFill>
                  <a:schemeClr val="tx1">
                    <a:alpha val="80000"/>
                  </a:schemeClr>
                </a:solidFill>
              </a:rPr>
              <a:t>Heading: Critique of the Cause-and-Effect (Fishbone / Ishikawa) Model</a:t>
            </a:r>
            <a:endParaRPr lang="en-GB" sz="11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100" b="1" dirty="0">
                <a:solidFill>
                  <a:schemeClr val="tx1">
                    <a:alpha val="80000"/>
                  </a:schemeClr>
                </a:solidFill>
              </a:rPr>
              <a:t>What is it?</a:t>
            </a:r>
            <a:endParaRPr lang="en-GB" sz="11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A visual diagram used to identify, explore, and map the possible </a:t>
            </a:r>
            <a:r>
              <a:rPr lang="en-GB" sz="1100" b="1" dirty="0">
                <a:solidFill>
                  <a:schemeClr val="tx1">
                    <a:alpha val="80000"/>
                  </a:schemeClr>
                </a:solidFill>
              </a:rPr>
              <a:t>causes</a:t>
            </a: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 of a specific problem or effect (Ishikawa, 1990). It categorises causes into standard groups: Methods, Machines, People, Materials, Measurement, Environment.</a:t>
            </a:r>
          </a:p>
          <a:p>
            <a:r>
              <a:rPr lang="en-GB" sz="1100" b="1" dirty="0">
                <a:solidFill>
                  <a:schemeClr val="tx1">
                    <a:alpha val="80000"/>
                  </a:schemeClr>
                </a:solidFill>
              </a:rPr>
              <a:t>Why &amp; How is it used?</a:t>
            </a:r>
            <a:endParaRPr lang="en-GB" sz="11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Used to move beyond symptoms and identify </a:t>
            </a:r>
            <a:r>
              <a:rPr lang="en-GB" sz="1100" i="1" dirty="0">
                <a:solidFill>
                  <a:schemeClr val="tx1">
                    <a:alpha val="80000"/>
                  </a:schemeClr>
                </a:solidFill>
              </a:rPr>
              <a:t>root causes</a:t>
            </a: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. It is applied by brainstorming and organising ideas logically to understand </a:t>
            </a:r>
            <a:r>
              <a:rPr lang="en-GB" sz="1100" i="1" dirty="0">
                <a:solidFill>
                  <a:schemeClr val="tx1">
                    <a:alpha val="80000"/>
                  </a:schemeClr>
                </a:solidFill>
              </a:rPr>
              <a:t>why</a:t>
            </a: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 a problem is happening (Slack </a:t>
            </a:r>
            <a:r>
              <a:rPr lang="en-GB" sz="1100" i="1" dirty="0">
                <a:solidFill>
                  <a:schemeClr val="tx1">
                    <a:alpha val="80000"/>
                  </a:schemeClr>
                </a:solidFill>
              </a:rPr>
              <a:t>et al.</a:t>
            </a: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, 2022).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Benefits: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Visual and easy to communicate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Encourages structured, deep analysis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Separates different types of causes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Helps distinguish between things you </a:t>
            </a:r>
            <a:r>
              <a:rPr lang="en-GB" sz="1100" i="1" dirty="0">
                <a:solidFill>
                  <a:schemeClr val="tx1">
                    <a:alpha val="80000"/>
                  </a:schemeClr>
                </a:solidFill>
              </a:rPr>
              <a:t>can control</a:t>
            </a: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 vs </a:t>
            </a:r>
            <a:r>
              <a:rPr lang="en-GB" sz="1100" i="1" dirty="0">
                <a:solidFill>
                  <a:schemeClr val="tx1">
                    <a:alpha val="80000"/>
                  </a:schemeClr>
                </a:solidFill>
              </a:rPr>
              <a:t>cannot control</a:t>
            </a:r>
            <a:endParaRPr lang="en-GB" sz="11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Limitations / Criticisms: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Subjective: depends on knowledge of the person analysing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Does not quantify or test which cause is most important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Can become overly complex</a:t>
            </a:r>
          </a:p>
          <a:p>
            <a:r>
              <a:rPr lang="en-GB" sz="1100" dirty="0">
                <a:solidFill>
                  <a:schemeClr val="tx1">
                    <a:alpha val="80000"/>
                  </a:schemeClr>
                </a:solidFill>
              </a:rPr>
              <a:t>Identifies causes but does not generate solutions (Oakland, 2014)</a:t>
            </a:r>
          </a:p>
          <a:p>
            <a:pPr marL="0" indent="0">
              <a:buNone/>
            </a:pPr>
            <a:endParaRPr lang="en-GB" sz="11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838200" y="603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APPLICATION OF FISHBONE DIAGRAM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0D8A183-6F54-FE30-E19C-2083CC33CD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969" y="1215886"/>
            <a:ext cx="9405967" cy="51676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FINDINGS</a:t>
            </a:r>
            <a:endParaRPr lang="en-GB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C26D1-692F-4FFF-63B5-6D4EA8D7F5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99344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6F39C2-8746-4599-843B-CED156C40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C498968-3A2A-4BBC-55AE-C34FC8384B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226912"/>
              </p:ext>
            </p:extLst>
          </p:nvPr>
        </p:nvGraphicFramePr>
        <p:xfrm>
          <a:off x="5242917" y="1005298"/>
          <a:ext cx="6422901" cy="5085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80160"/>
            <a:ext cx="4243589" cy="49134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THE END</a:t>
            </a:r>
          </a:p>
          <a:p>
            <a:pPr marL="0" indent="0">
              <a:buNone/>
            </a:pPr>
            <a:endParaRPr lang="en-GB" sz="2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C8A52B5B-E840-1A52-EC5A-BB1EB53A8A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14" r="983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2177</TotalTime>
  <Words>1253</Words>
  <Application>Microsoft Office PowerPoint</Application>
  <PresentationFormat>Widescreen</PresentationFormat>
  <Paragraphs>131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ui-sans-serif</vt:lpstr>
      <vt:lpstr>Office Theme</vt:lpstr>
      <vt:lpstr>PowerPoint Presentation</vt:lpstr>
      <vt:lpstr>Today’s presentation overview </vt:lpstr>
      <vt:lpstr>OVERVIEW OF BASIL’S BAKERY</vt:lpstr>
      <vt:lpstr>PROBLEMS &amp; ROOT CAUSES</vt:lpstr>
      <vt:lpstr>CRITIQUE – PESTEL FRAMEWORK</vt:lpstr>
      <vt:lpstr>APPLICATION – PESTEL ANALYSIS</vt:lpstr>
      <vt:lpstr>CRITIQUE CAUSE-AND-EFFECT MODEL</vt:lpstr>
      <vt:lpstr>PowerPoint Presentation</vt:lpstr>
      <vt:lpstr>KEY FINDINGS</vt:lpstr>
      <vt:lpstr>Reference List: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Sady Barbu</cp:lastModifiedBy>
  <cp:revision>100</cp:revision>
  <dcterms:created xsi:type="dcterms:W3CDTF">2024-01-29T11:42:05Z</dcterms:created>
  <dcterms:modified xsi:type="dcterms:W3CDTF">2026-06-15T00:01:56Z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