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9"/>
  </p:notesMasterIdLst>
  <p:sldIdLst>
    <p:sldId id="256" r:id="rId2"/>
    <p:sldId id="257" r:id="rId3"/>
    <p:sldId id="258" r:id="rId4"/>
    <p:sldId id="259" r:id="rId5"/>
    <p:sldId id="260" r:id="rId6"/>
    <p:sldId id="261" r:id="rId7"/>
    <p:sldId id="262"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367"/>
    <p:restoredTop sz="94584"/>
  </p:normalViewPr>
  <p:slideViewPr>
    <p:cSldViewPr snapToGrid="0">
      <p:cViewPr varScale="1">
        <p:scale>
          <a:sx n="104" d="100"/>
          <a:sy n="104" d="100"/>
        </p:scale>
        <p:origin x="688"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906E10F-3FD7-CA44-990B-3EC3498A47FC}" type="datetimeFigureOut">
              <a:rPr lang="en-US" smtClean="0"/>
              <a:t>3/22/26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D9B1BC9-70BC-1547-AAB2-2F0E7431817D}" type="slidenum">
              <a:rPr lang="en-US" smtClean="0"/>
              <a:t>‹#›</a:t>
            </a:fld>
            <a:endParaRPr lang="en-US"/>
          </a:p>
        </p:txBody>
      </p:sp>
    </p:spTree>
    <p:extLst>
      <p:ext uri="{BB962C8B-B14F-4D97-AF65-F5344CB8AC3E}">
        <p14:creationId xmlns:p14="http://schemas.microsoft.com/office/powerpoint/2010/main" val="321109315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D9B1BC9-70BC-1547-AAB2-2F0E7431817D}" type="slidenum">
              <a:rPr lang="en-US" smtClean="0"/>
              <a:t>1</a:t>
            </a:fld>
            <a:endParaRPr lang="en-US"/>
          </a:p>
        </p:txBody>
      </p:sp>
    </p:spTree>
    <p:extLst>
      <p:ext uri="{BB962C8B-B14F-4D97-AF65-F5344CB8AC3E}">
        <p14:creationId xmlns:p14="http://schemas.microsoft.com/office/powerpoint/2010/main" val="424966243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85A9AA-D85F-F32A-475E-54117D099361}"/>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11272691-D38E-75DF-E785-318321E349F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5E4EC7D-4277-85F3-55E4-BC4E76517806}"/>
              </a:ext>
            </a:extLst>
          </p:cNvPr>
          <p:cNvSpPr>
            <a:spLocks noGrp="1"/>
          </p:cNvSpPr>
          <p:nvPr>
            <p:ph type="dt" sz="half" idx="10"/>
          </p:nvPr>
        </p:nvSpPr>
        <p:spPr/>
        <p:txBody>
          <a:bodyPr/>
          <a:lstStyle/>
          <a:p>
            <a:fld id="{A117B7DE-7F9D-2845-86ED-DE82F6140776}" type="datetimeFigureOut">
              <a:rPr lang="en-US" smtClean="0"/>
              <a:t>3/22/26</a:t>
            </a:fld>
            <a:endParaRPr lang="en-US"/>
          </a:p>
        </p:txBody>
      </p:sp>
      <p:sp>
        <p:nvSpPr>
          <p:cNvPr id="5" name="Footer Placeholder 4">
            <a:extLst>
              <a:ext uri="{FF2B5EF4-FFF2-40B4-BE49-F238E27FC236}">
                <a16:creationId xmlns:a16="http://schemas.microsoft.com/office/drawing/2014/main" id="{8BA37BBD-97B2-9FD5-8D49-9E579DEE7FC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6035C18-25CD-FA44-8C44-CE6F33E2221A}"/>
              </a:ext>
            </a:extLst>
          </p:cNvPr>
          <p:cNvSpPr>
            <a:spLocks noGrp="1"/>
          </p:cNvSpPr>
          <p:nvPr>
            <p:ph type="sldNum" sz="quarter" idx="12"/>
          </p:nvPr>
        </p:nvSpPr>
        <p:spPr/>
        <p:txBody>
          <a:bodyPr/>
          <a:lstStyle/>
          <a:p>
            <a:fld id="{5F575298-3C07-D444-9EE6-0FCB2E2868F0}" type="slidenum">
              <a:rPr lang="en-US" smtClean="0"/>
              <a:t>‹#›</a:t>
            </a:fld>
            <a:endParaRPr lang="en-US"/>
          </a:p>
        </p:txBody>
      </p:sp>
    </p:spTree>
    <p:extLst>
      <p:ext uri="{BB962C8B-B14F-4D97-AF65-F5344CB8AC3E}">
        <p14:creationId xmlns:p14="http://schemas.microsoft.com/office/powerpoint/2010/main" val="30167567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02B887-6870-5C67-0FD6-73FBBD5CA60F}"/>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328C95B0-DFB7-C250-FCA0-5446DB85E566}"/>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A210A5B-074D-7DA1-C9D3-BDF44B0067CC}"/>
              </a:ext>
            </a:extLst>
          </p:cNvPr>
          <p:cNvSpPr>
            <a:spLocks noGrp="1"/>
          </p:cNvSpPr>
          <p:nvPr>
            <p:ph type="dt" sz="half" idx="10"/>
          </p:nvPr>
        </p:nvSpPr>
        <p:spPr/>
        <p:txBody>
          <a:bodyPr/>
          <a:lstStyle/>
          <a:p>
            <a:fld id="{A117B7DE-7F9D-2845-86ED-DE82F6140776}" type="datetimeFigureOut">
              <a:rPr lang="en-US" smtClean="0"/>
              <a:t>3/22/26</a:t>
            </a:fld>
            <a:endParaRPr lang="en-US"/>
          </a:p>
        </p:txBody>
      </p:sp>
      <p:sp>
        <p:nvSpPr>
          <p:cNvPr id="5" name="Footer Placeholder 4">
            <a:extLst>
              <a:ext uri="{FF2B5EF4-FFF2-40B4-BE49-F238E27FC236}">
                <a16:creationId xmlns:a16="http://schemas.microsoft.com/office/drawing/2014/main" id="{6F021DE6-8473-ABA2-9C1D-B1C0BEDA8B2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CD3FB19-8DBB-851F-8AB8-5B4EBC873D06}"/>
              </a:ext>
            </a:extLst>
          </p:cNvPr>
          <p:cNvSpPr>
            <a:spLocks noGrp="1"/>
          </p:cNvSpPr>
          <p:nvPr>
            <p:ph type="sldNum" sz="quarter" idx="12"/>
          </p:nvPr>
        </p:nvSpPr>
        <p:spPr/>
        <p:txBody>
          <a:bodyPr/>
          <a:lstStyle/>
          <a:p>
            <a:fld id="{5F575298-3C07-D444-9EE6-0FCB2E2868F0}" type="slidenum">
              <a:rPr lang="en-US" smtClean="0"/>
              <a:t>‹#›</a:t>
            </a:fld>
            <a:endParaRPr lang="en-US"/>
          </a:p>
        </p:txBody>
      </p:sp>
    </p:spTree>
    <p:extLst>
      <p:ext uri="{BB962C8B-B14F-4D97-AF65-F5344CB8AC3E}">
        <p14:creationId xmlns:p14="http://schemas.microsoft.com/office/powerpoint/2010/main" val="26375841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DF11F3-2572-B807-1BE7-D30C0C8C2368}"/>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C5699E25-03A8-E955-4BB0-5A0717209A3B}"/>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A1E30AA6-4A8D-E11F-5A8E-6FD491ED30D7}"/>
              </a:ext>
            </a:extLst>
          </p:cNvPr>
          <p:cNvSpPr>
            <a:spLocks noGrp="1"/>
          </p:cNvSpPr>
          <p:nvPr>
            <p:ph type="dt" sz="half" idx="10"/>
          </p:nvPr>
        </p:nvSpPr>
        <p:spPr/>
        <p:txBody>
          <a:bodyPr/>
          <a:lstStyle/>
          <a:p>
            <a:fld id="{A117B7DE-7F9D-2845-86ED-DE82F6140776}" type="datetimeFigureOut">
              <a:rPr lang="en-US" smtClean="0"/>
              <a:t>3/22/26</a:t>
            </a:fld>
            <a:endParaRPr lang="en-US"/>
          </a:p>
        </p:txBody>
      </p:sp>
      <p:sp>
        <p:nvSpPr>
          <p:cNvPr id="5" name="Footer Placeholder 4">
            <a:extLst>
              <a:ext uri="{FF2B5EF4-FFF2-40B4-BE49-F238E27FC236}">
                <a16:creationId xmlns:a16="http://schemas.microsoft.com/office/drawing/2014/main" id="{3EB78B24-DA72-43F2-7CB9-BCD5C56DB72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982EE5E-F391-8D33-E734-D3D48643AC2B}"/>
              </a:ext>
            </a:extLst>
          </p:cNvPr>
          <p:cNvSpPr>
            <a:spLocks noGrp="1"/>
          </p:cNvSpPr>
          <p:nvPr>
            <p:ph type="sldNum" sz="quarter" idx="12"/>
          </p:nvPr>
        </p:nvSpPr>
        <p:spPr/>
        <p:txBody>
          <a:bodyPr/>
          <a:lstStyle/>
          <a:p>
            <a:fld id="{5F575298-3C07-D444-9EE6-0FCB2E2868F0}" type="slidenum">
              <a:rPr lang="en-US" smtClean="0"/>
              <a:t>‹#›</a:t>
            </a:fld>
            <a:endParaRPr lang="en-US"/>
          </a:p>
        </p:txBody>
      </p:sp>
    </p:spTree>
    <p:extLst>
      <p:ext uri="{BB962C8B-B14F-4D97-AF65-F5344CB8AC3E}">
        <p14:creationId xmlns:p14="http://schemas.microsoft.com/office/powerpoint/2010/main" val="25206625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98C91-DD71-AE48-7301-59467D799FD4}"/>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B62FA4C-D732-52D3-C568-BD1868438C65}"/>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648E430F-40B7-9C66-D174-1CD949E9648B}"/>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A5DA7493-60F6-B33B-C37A-8363D2A1D80C}"/>
              </a:ext>
            </a:extLst>
          </p:cNvPr>
          <p:cNvSpPr>
            <a:spLocks noGrp="1"/>
          </p:cNvSpPr>
          <p:nvPr>
            <p:ph type="dt" sz="half" idx="10"/>
          </p:nvPr>
        </p:nvSpPr>
        <p:spPr/>
        <p:txBody>
          <a:bodyPr/>
          <a:lstStyle/>
          <a:p>
            <a:fld id="{A117B7DE-7F9D-2845-86ED-DE82F6140776}" type="datetimeFigureOut">
              <a:rPr lang="en-US" smtClean="0"/>
              <a:t>3/22/26</a:t>
            </a:fld>
            <a:endParaRPr lang="en-US"/>
          </a:p>
        </p:txBody>
      </p:sp>
      <p:sp>
        <p:nvSpPr>
          <p:cNvPr id="6" name="Footer Placeholder 5">
            <a:extLst>
              <a:ext uri="{FF2B5EF4-FFF2-40B4-BE49-F238E27FC236}">
                <a16:creationId xmlns:a16="http://schemas.microsoft.com/office/drawing/2014/main" id="{013E3372-F9A2-190D-768A-E268BB175BB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54EDD01-41DC-B2F4-F673-AC2F5294853F}"/>
              </a:ext>
            </a:extLst>
          </p:cNvPr>
          <p:cNvSpPr>
            <a:spLocks noGrp="1"/>
          </p:cNvSpPr>
          <p:nvPr>
            <p:ph type="sldNum" sz="quarter" idx="12"/>
          </p:nvPr>
        </p:nvSpPr>
        <p:spPr/>
        <p:txBody>
          <a:bodyPr/>
          <a:lstStyle/>
          <a:p>
            <a:fld id="{5F575298-3C07-D444-9EE6-0FCB2E2868F0}" type="slidenum">
              <a:rPr lang="en-US" smtClean="0"/>
              <a:t>‹#›</a:t>
            </a:fld>
            <a:endParaRPr lang="en-US"/>
          </a:p>
        </p:txBody>
      </p:sp>
    </p:spTree>
    <p:extLst>
      <p:ext uri="{BB962C8B-B14F-4D97-AF65-F5344CB8AC3E}">
        <p14:creationId xmlns:p14="http://schemas.microsoft.com/office/powerpoint/2010/main" val="20932478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A45853-2ECD-C6A2-EC05-94254D6D13F4}"/>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2F584D9-D109-1D52-2CEB-6F00D3F51D4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51C71AE3-FE4A-E0E4-0A3A-11439C9B81A0}"/>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80FABC1-80D8-0187-11F1-D5DE55EDA52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CFCF1D9F-9BA9-8ADD-B8E4-2DC824AF2EF5}"/>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E8FEBE59-4F28-F8C5-DD1B-5E9E2508722F}"/>
              </a:ext>
            </a:extLst>
          </p:cNvPr>
          <p:cNvSpPr>
            <a:spLocks noGrp="1"/>
          </p:cNvSpPr>
          <p:nvPr>
            <p:ph type="dt" sz="half" idx="10"/>
          </p:nvPr>
        </p:nvSpPr>
        <p:spPr/>
        <p:txBody>
          <a:bodyPr/>
          <a:lstStyle/>
          <a:p>
            <a:fld id="{A117B7DE-7F9D-2845-86ED-DE82F6140776}" type="datetimeFigureOut">
              <a:rPr lang="en-US" smtClean="0"/>
              <a:t>3/22/26</a:t>
            </a:fld>
            <a:endParaRPr lang="en-US"/>
          </a:p>
        </p:txBody>
      </p:sp>
      <p:sp>
        <p:nvSpPr>
          <p:cNvPr id="8" name="Footer Placeholder 7">
            <a:extLst>
              <a:ext uri="{FF2B5EF4-FFF2-40B4-BE49-F238E27FC236}">
                <a16:creationId xmlns:a16="http://schemas.microsoft.com/office/drawing/2014/main" id="{4D349FF0-6D73-E93F-A6A5-BA91DD870CE3}"/>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001B4F9-A6C6-575D-B33F-0080E73BD599}"/>
              </a:ext>
            </a:extLst>
          </p:cNvPr>
          <p:cNvSpPr>
            <a:spLocks noGrp="1"/>
          </p:cNvSpPr>
          <p:nvPr>
            <p:ph type="sldNum" sz="quarter" idx="12"/>
          </p:nvPr>
        </p:nvSpPr>
        <p:spPr/>
        <p:txBody>
          <a:bodyPr/>
          <a:lstStyle/>
          <a:p>
            <a:fld id="{5F575298-3C07-D444-9EE6-0FCB2E2868F0}" type="slidenum">
              <a:rPr lang="en-US" smtClean="0"/>
              <a:t>‹#›</a:t>
            </a:fld>
            <a:endParaRPr lang="en-US"/>
          </a:p>
        </p:txBody>
      </p:sp>
    </p:spTree>
    <p:extLst>
      <p:ext uri="{BB962C8B-B14F-4D97-AF65-F5344CB8AC3E}">
        <p14:creationId xmlns:p14="http://schemas.microsoft.com/office/powerpoint/2010/main" val="557993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8EA015-CFE0-E0FA-0A44-5C215E534DC2}"/>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66447F0D-5072-97B5-7844-680B79AAD245}"/>
              </a:ext>
            </a:extLst>
          </p:cNvPr>
          <p:cNvSpPr>
            <a:spLocks noGrp="1"/>
          </p:cNvSpPr>
          <p:nvPr>
            <p:ph type="dt" sz="half" idx="10"/>
          </p:nvPr>
        </p:nvSpPr>
        <p:spPr/>
        <p:txBody>
          <a:bodyPr/>
          <a:lstStyle/>
          <a:p>
            <a:fld id="{A117B7DE-7F9D-2845-86ED-DE82F6140776}" type="datetimeFigureOut">
              <a:rPr lang="en-US" smtClean="0"/>
              <a:t>3/22/26</a:t>
            </a:fld>
            <a:endParaRPr lang="en-US"/>
          </a:p>
        </p:txBody>
      </p:sp>
      <p:sp>
        <p:nvSpPr>
          <p:cNvPr id="4" name="Footer Placeholder 3">
            <a:extLst>
              <a:ext uri="{FF2B5EF4-FFF2-40B4-BE49-F238E27FC236}">
                <a16:creationId xmlns:a16="http://schemas.microsoft.com/office/drawing/2014/main" id="{84DCABF2-090A-FBCE-4B75-CACBDF1CE50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4234FB04-9E52-5BB8-7479-700B2C4ABDF4}"/>
              </a:ext>
            </a:extLst>
          </p:cNvPr>
          <p:cNvSpPr>
            <a:spLocks noGrp="1"/>
          </p:cNvSpPr>
          <p:nvPr>
            <p:ph type="sldNum" sz="quarter" idx="12"/>
          </p:nvPr>
        </p:nvSpPr>
        <p:spPr/>
        <p:txBody>
          <a:bodyPr/>
          <a:lstStyle/>
          <a:p>
            <a:fld id="{5F575298-3C07-D444-9EE6-0FCB2E2868F0}" type="slidenum">
              <a:rPr lang="en-US" smtClean="0"/>
              <a:t>‹#›</a:t>
            </a:fld>
            <a:endParaRPr lang="en-US"/>
          </a:p>
        </p:txBody>
      </p:sp>
    </p:spTree>
    <p:extLst>
      <p:ext uri="{BB962C8B-B14F-4D97-AF65-F5344CB8AC3E}">
        <p14:creationId xmlns:p14="http://schemas.microsoft.com/office/powerpoint/2010/main" val="12220040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4E3C1EA-7BB1-AEBD-0A9A-D08C8A4748D1}"/>
              </a:ext>
            </a:extLst>
          </p:cNvPr>
          <p:cNvSpPr>
            <a:spLocks noGrp="1"/>
          </p:cNvSpPr>
          <p:nvPr>
            <p:ph type="dt" sz="half" idx="10"/>
          </p:nvPr>
        </p:nvSpPr>
        <p:spPr/>
        <p:txBody>
          <a:bodyPr/>
          <a:lstStyle/>
          <a:p>
            <a:fld id="{A117B7DE-7F9D-2845-86ED-DE82F6140776}" type="datetimeFigureOut">
              <a:rPr lang="en-US" smtClean="0"/>
              <a:t>3/22/26</a:t>
            </a:fld>
            <a:endParaRPr lang="en-US"/>
          </a:p>
        </p:txBody>
      </p:sp>
      <p:sp>
        <p:nvSpPr>
          <p:cNvPr id="3" name="Footer Placeholder 2">
            <a:extLst>
              <a:ext uri="{FF2B5EF4-FFF2-40B4-BE49-F238E27FC236}">
                <a16:creationId xmlns:a16="http://schemas.microsoft.com/office/drawing/2014/main" id="{B6A7C418-9BA1-5324-591E-8EE712BA24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CA4D0849-1A0D-57A7-5767-EE9747AE557C}"/>
              </a:ext>
            </a:extLst>
          </p:cNvPr>
          <p:cNvSpPr>
            <a:spLocks noGrp="1"/>
          </p:cNvSpPr>
          <p:nvPr>
            <p:ph type="sldNum" sz="quarter" idx="12"/>
          </p:nvPr>
        </p:nvSpPr>
        <p:spPr/>
        <p:txBody>
          <a:bodyPr/>
          <a:lstStyle/>
          <a:p>
            <a:fld id="{5F575298-3C07-D444-9EE6-0FCB2E2868F0}" type="slidenum">
              <a:rPr lang="en-US" smtClean="0"/>
              <a:t>‹#›</a:t>
            </a:fld>
            <a:endParaRPr lang="en-US"/>
          </a:p>
        </p:txBody>
      </p:sp>
    </p:spTree>
    <p:extLst>
      <p:ext uri="{BB962C8B-B14F-4D97-AF65-F5344CB8AC3E}">
        <p14:creationId xmlns:p14="http://schemas.microsoft.com/office/powerpoint/2010/main" val="7972298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800DE-2ADF-8F2D-6DD1-3ADB51BA4A0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6285E421-03B1-4CA2-F7BF-848891E0394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14FAE7EE-F09B-9A3B-268B-3FB0CC2ACB9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103AF5A-E216-7A0F-531D-0E61C4193225}"/>
              </a:ext>
            </a:extLst>
          </p:cNvPr>
          <p:cNvSpPr>
            <a:spLocks noGrp="1"/>
          </p:cNvSpPr>
          <p:nvPr>
            <p:ph type="dt" sz="half" idx="10"/>
          </p:nvPr>
        </p:nvSpPr>
        <p:spPr/>
        <p:txBody>
          <a:bodyPr/>
          <a:lstStyle/>
          <a:p>
            <a:fld id="{A117B7DE-7F9D-2845-86ED-DE82F6140776}" type="datetimeFigureOut">
              <a:rPr lang="en-US" smtClean="0"/>
              <a:t>3/22/26</a:t>
            </a:fld>
            <a:endParaRPr lang="en-US"/>
          </a:p>
        </p:txBody>
      </p:sp>
      <p:sp>
        <p:nvSpPr>
          <p:cNvPr id="6" name="Footer Placeholder 5">
            <a:extLst>
              <a:ext uri="{FF2B5EF4-FFF2-40B4-BE49-F238E27FC236}">
                <a16:creationId xmlns:a16="http://schemas.microsoft.com/office/drawing/2014/main" id="{D320546F-03E8-5B36-53E5-D5B864C49F6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9B9EC99-2CAF-A639-D27B-8DE0D88BF724}"/>
              </a:ext>
            </a:extLst>
          </p:cNvPr>
          <p:cNvSpPr>
            <a:spLocks noGrp="1"/>
          </p:cNvSpPr>
          <p:nvPr>
            <p:ph type="sldNum" sz="quarter" idx="12"/>
          </p:nvPr>
        </p:nvSpPr>
        <p:spPr/>
        <p:txBody>
          <a:bodyPr/>
          <a:lstStyle/>
          <a:p>
            <a:fld id="{5F575298-3C07-D444-9EE6-0FCB2E2868F0}" type="slidenum">
              <a:rPr lang="en-US" smtClean="0"/>
              <a:t>‹#›</a:t>
            </a:fld>
            <a:endParaRPr lang="en-US"/>
          </a:p>
        </p:txBody>
      </p:sp>
    </p:spTree>
    <p:extLst>
      <p:ext uri="{BB962C8B-B14F-4D97-AF65-F5344CB8AC3E}">
        <p14:creationId xmlns:p14="http://schemas.microsoft.com/office/powerpoint/2010/main" val="26779641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0C0EB3-DD6E-737D-CF95-F4D20456CF4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747C1E70-3977-8D01-5848-C0AF88564BF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9CD582E-4819-6FBB-90A2-445977B9400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461C7A6-1EC5-44AA-491B-5DB3E0E1261B}"/>
              </a:ext>
            </a:extLst>
          </p:cNvPr>
          <p:cNvSpPr>
            <a:spLocks noGrp="1"/>
          </p:cNvSpPr>
          <p:nvPr>
            <p:ph type="dt" sz="half" idx="10"/>
          </p:nvPr>
        </p:nvSpPr>
        <p:spPr/>
        <p:txBody>
          <a:bodyPr/>
          <a:lstStyle/>
          <a:p>
            <a:fld id="{A117B7DE-7F9D-2845-86ED-DE82F6140776}" type="datetimeFigureOut">
              <a:rPr lang="en-US" smtClean="0"/>
              <a:t>3/22/26</a:t>
            </a:fld>
            <a:endParaRPr lang="en-US"/>
          </a:p>
        </p:txBody>
      </p:sp>
      <p:sp>
        <p:nvSpPr>
          <p:cNvPr id="6" name="Footer Placeholder 5">
            <a:extLst>
              <a:ext uri="{FF2B5EF4-FFF2-40B4-BE49-F238E27FC236}">
                <a16:creationId xmlns:a16="http://schemas.microsoft.com/office/drawing/2014/main" id="{AC9C45EF-264B-E7B5-4868-97ADA0FE26A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A5D5522-2218-8186-D86E-139032162583}"/>
              </a:ext>
            </a:extLst>
          </p:cNvPr>
          <p:cNvSpPr>
            <a:spLocks noGrp="1"/>
          </p:cNvSpPr>
          <p:nvPr>
            <p:ph type="sldNum" sz="quarter" idx="12"/>
          </p:nvPr>
        </p:nvSpPr>
        <p:spPr/>
        <p:txBody>
          <a:bodyPr/>
          <a:lstStyle/>
          <a:p>
            <a:fld id="{5F575298-3C07-D444-9EE6-0FCB2E2868F0}" type="slidenum">
              <a:rPr lang="en-US" smtClean="0"/>
              <a:t>‹#›</a:t>
            </a:fld>
            <a:endParaRPr lang="en-US"/>
          </a:p>
        </p:txBody>
      </p:sp>
    </p:spTree>
    <p:extLst>
      <p:ext uri="{BB962C8B-B14F-4D97-AF65-F5344CB8AC3E}">
        <p14:creationId xmlns:p14="http://schemas.microsoft.com/office/powerpoint/2010/main" val="26059539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06600D-C6EB-A0AD-2989-588879627041}"/>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C2FBEBD0-540B-4C89-C068-610E5B95F40D}"/>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5E66FFC-574E-65C6-2FCF-EF607A995A16}"/>
              </a:ext>
            </a:extLst>
          </p:cNvPr>
          <p:cNvSpPr>
            <a:spLocks noGrp="1"/>
          </p:cNvSpPr>
          <p:nvPr>
            <p:ph type="dt" sz="half" idx="10"/>
          </p:nvPr>
        </p:nvSpPr>
        <p:spPr/>
        <p:txBody>
          <a:bodyPr/>
          <a:lstStyle/>
          <a:p>
            <a:fld id="{A117B7DE-7F9D-2845-86ED-DE82F6140776}" type="datetimeFigureOut">
              <a:rPr lang="en-US" smtClean="0"/>
              <a:t>3/22/26</a:t>
            </a:fld>
            <a:endParaRPr lang="en-US"/>
          </a:p>
        </p:txBody>
      </p:sp>
      <p:sp>
        <p:nvSpPr>
          <p:cNvPr id="5" name="Footer Placeholder 4">
            <a:extLst>
              <a:ext uri="{FF2B5EF4-FFF2-40B4-BE49-F238E27FC236}">
                <a16:creationId xmlns:a16="http://schemas.microsoft.com/office/drawing/2014/main" id="{4BA08B42-C970-5817-B805-CBCB4D8ED06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A268310-A722-FF1B-C1FD-811C4AED595C}"/>
              </a:ext>
            </a:extLst>
          </p:cNvPr>
          <p:cNvSpPr>
            <a:spLocks noGrp="1"/>
          </p:cNvSpPr>
          <p:nvPr>
            <p:ph type="sldNum" sz="quarter" idx="12"/>
          </p:nvPr>
        </p:nvSpPr>
        <p:spPr/>
        <p:txBody>
          <a:bodyPr/>
          <a:lstStyle/>
          <a:p>
            <a:fld id="{5F575298-3C07-D444-9EE6-0FCB2E2868F0}" type="slidenum">
              <a:rPr lang="en-US" smtClean="0"/>
              <a:t>‹#›</a:t>
            </a:fld>
            <a:endParaRPr lang="en-US"/>
          </a:p>
        </p:txBody>
      </p:sp>
    </p:spTree>
    <p:extLst>
      <p:ext uri="{BB962C8B-B14F-4D97-AF65-F5344CB8AC3E}">
        <p14:creationId xmlns:p14="http://schemas.microsoft.com/office/powerpoint/2010/main" val="41448289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D1A85A3-E904-6460-BAB2-19B9BB249046}"/>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DE047C9-3250-5215-54B5-7C6C5C1D5C7C}"/>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9AD7D0D-1987-C1FC-C2AF-1483712AA80B}"/>
              </a:ext>
            </a:extLst>
          </p:cNvPr>
          <p:cNvSpPr>
            <a:spLocks noGrp="1"/>
          </p:cNvSpPr>
          <p:nvPr>
            <p:ph type="dt" sz="half" idx="10"/>
          </p:nvPr>
        </p:nvSpPr>
        <p:spPr/>
        <p:txBody>
          <a:bodyPr/>
          <a:lstStyle/>
          <a:p>
            <a:fld id="{A117B7DE-7F9D-2845-86ED-DE82F6140776}" type="datetimeFigureOut">
              <a:rPr lang="en-US" smtClean="0"/>
              <a:t>3/22/26</a:t>
            </a:fld>
            <a:endParaRPr lang="en-US"/>
          </a:p>
        </p:txBody>
      </p:sp>
      <p:sp>
        <p:nvSpPr>
          <p:cNvPr id="5" name="Footer Placeholder 4">
            <a:extLst>
              <a:ext uri="{FF2B5EF4-FFF2-40B4-BE49-F238E27FC236}">
                <a16:creationId xmlns:a16="http://schemas.microsoft.com/office/drawing/2014/main" id="{46A7B50C-26BA-D424-C6E4-1699063455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DC2F384-1689-FE16-68FE-51D399047C88}"/>
              </a:ext>
            </a:extLst>
          </p:cNvPr>
          <p:cNvSpPr>
            <a:spLocks noGrp="1"/>
          </p:cNvSpPr>
          <p:nvPr>
            <p:ph type="sldNum" sz="quarter" idx="12"/>
          </p:nvPr>
        </p:nvSpPr>
        <p:spPr/>
        <p:txBody>
          <a:bodyPr/>
          <a:lstStyle/>
          <a:p>
            <a:fld id="{5F575298-3C07-D444-9EE6-0FCB2E2868F0}" type="slidenum">
              <a:rPr lang="en-US" smtClean="0"/>
              <a:t>‹#›</a:t>
            </a:fld>
            <a:endParaRPr lang="en-US"/>
          </a:p>
        </p:txBody>
      </p:sp>
    </p:spTree>
    <p:extLst>
      <p:ext uri="{BB962C8B-B14F-4D97-AF65-F5344CB8AC3E}">
        <p14:creationId xmlns:p14="http://schemas.microsoft.com/office/powerpoint/2010/main" val="10442810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F450F52-4631-12A8-E58D-60EE46948A7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C010C987-944A-34AE-7B7E-3924215467A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C61137E-32B9-3316-0E31-9D3EE41AD8C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A117B7DE-7F9D-2845-86ED-DE82F6140776}" type="datetimeFigureOut">
              <a:rPr lang="en-US" smtClean="0"/>
              <a:t>3/22/26</a:t>
            </a:fld>
            <a:endParaRPr lang="en-US"/>
          </a:p>
        </p:txBody>
      </p:sp>
      <p:sp>
        <p:nvSpPr>
          <p:cNvPr id="5" name="Footer Placeholder 4">
            <a:extLst>
              <a:ext uri="{FF2B5EF4-FFF2-40B4-BE49-F238E27FC236}">
                <a16:creationId xmlns:a16="http://schemas.microsoft.com/office/drawing/2014/main" id="{A8BA87DA-8366-CFD9-B6AD-E708991E7B0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DD91440E-6A17-F53E-19E6-DEC19AFD866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5F575298-3C07-D444-9EE6-0FCB2E2868F0}" type="slidenum">
              <a:rPr lang="en-US" smtClean="0"/>
              <a:t>‹#›</a:t>
            </a:fld>
            <a:endParaRPr lang="en-US"/>
          </a:p>
        </p:txBody>
      </p:sp>
    </p:spTree>
    <p:extLst>
      <p:ext uri="{BB962C8B-B14F-4D97-AF65-F5344CB8AC3E}">
        <p14:creationId xmlns:p14="http://schemas.microsoft.com/office/powerpoint/2010/main" val="11184512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www.psychologynoteshq.com/piagetstheory/" TargetMode="External"/><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skoolzy.com/blogs/news/early-childhood-development-cognitive-development?srsltid=AfmBOorSEcU4yMCj7ZWdjvJpjZFoemFzIBTMyn4MylahHNYbtvo-pV7K" TargetMode="External"/><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www.examples.com/english/nature-vs-nurture.html" TargetMode="External"/><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examples.com/english/nature-vs-nurture.html" TargetMode="External"/><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yoopies.co.uk/c/chlidcare-solutions/babysitter-or-nursery/" TargetMode="External"/><Relationship Id="rId2" Type="http://schemas.openxmlformats.org/officeDocument/2006/relationships/image" Target="../media/image6.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FF9E6F-0DB4-23D4-6289-A8ED6E08CF81}"/>
              </a:ext>
            </a:extLst>
          </p:cNvPr>
          <p:cNvSpPr>
            <a:spLocks noGrp="1"/>
          </p:cNvSpPr>
          <p:nvPr>
            <p:ph type="ctrTitle"/>
          </p:nvPr>
        </p:nvSpPr>
        <p:spPr>
          <a:xfrm>
            <a:off x="595086" y="1122362"/>
            <a:ext cx="10072914" cy="3856037"/>
          </a:xfrm>
        </p:spPr>
        <p:txBody>
          <a:bodyPr>
            <a:normAutofit/>
          </a:bodyPr>
          <a:lstStyle/>
          <a:p>
            <a:r>
              <a:rPr lang="en-US" sz="2200" dirty="0">
                <a:latin typeface="Arial" panose="020B0604020202020204" pitchFamily="34" charset="0"/>
                <a:cs typeface="Arial" panose="020B0604020202020204" pitchFamily="34" charset="0"/>
              </a:rPr>
              <a:t>Title: Individual Presentation</a:t>
            </a:r>
            <a:br>
              <a:rPr lang="en-US" sz="2200" dirty="0">
                <a:latin typeface="Arial" panose="020B0604020202020204" pitchFamily="34" charset="0"/>
                <a:cs typeface="Arial" panose="020B0604020202020204" pitchFamily="34" charset="0"/>
              </a:rPr>
            </a:br>
            <a:r>
              <a:rPr lang="en-US" sz="2200" dirty="0">
                <a:latin typeface="Arial" panose="020B0604020202020204" pitchFamily="34" charset="0"/>
                <a:cs typeface="Arial" panose="020B0604020202020204" pitchFamily="34" charset="0"/>
              </a:rPr>
              <a:t>Module Lead: Neale Haddon</a:t>
            </a:r>
            <a:br>
              <a:rPr lang="en-US" sz="2200" dirty="0">
                <a:latin typeface="Arial" panose="020B0604020202020204" pitchFamily="34" charset="0"/>
                <a:cs typeface="Arial" panose="020B0604020202020204" pitchFamily="34" charset="0"/>
              </a:rPr>
            </a:br>
            <a:r>
              <a:rPr lang="en-US" sz="2200" dirty="0">
                <a:latin typeface="Arial" panose="020B0604020202020204" pitchFamily="34" charset="0"/>
                <a:cs typeface="Arial" panose="020B0604020202020204" pitchFamily="34" charset="0"/>
              </a:rPr>
              <a:t>Module code: LCHS4010</a:t>
            </a:r>
            <a:br>
              <a:rPr lang="en-US" sz="2200" dirty="0">
                <a:latin typeface="Arial" panose="020B0604020202020204" pitchFamily="34" charset="0"/>
                <a:cs typeface="Arial" panose="020B0604020202020204" pitchFamily="34" charset="0"/>
              </a:rPr>
            </a:br>
            <a:r>
              <a:rPr lang="en-US" sz="2200" dirty="0">
                <a:latin typeface="Arial" panose="020B0604020202020204" pitchFamily="34" charset="0"/>
                <a:cs typeface="Arial" panose="020B0604020202020204" pitchFamily="34" charset="0"/>
              </a:rPr>
              <a:t>Student ID: 2407354</a:t>
            </a:r>
            <a:br>
              <a:rPr lang="en-US" sz="2200" dirty="0">
                <a:latin typeface="Arial" panose="020B0604020202020204" pitchFamily="34" charset="0"/>
                <a:cs typeface="Arial" panose="020B0604020202020204" pitchFamily="34" charset="0"/>
              </a:rPr>
            </a:br>
            <a:r>
              <a:rPr lang="en-US" sz="2200" dirty="0">
                <a:latin typeface="Arial" panose="020B0604020202020204" pitchFamily="34" charset="0"/>
                <a:cs typeface="Arial" panose="020B0604020202020204" pitchFamily="34" charset="0"/>
              </a:rPr>
              <a:t>Student Name: Chelsea Smith</a:t>
            </a:r>
            <a:br>
              <a:rPr lang="en-US" dirty="0"/>
            </a:br>
            <a:br>
              <a:rPr lang="en-US" dirty="0"/>
            </a:br>
            <a:endParaRPr lang="en-US" dirty="0"/>
          </a:p>
        </p:txBody>
      </p:sp>
    </p:spTree>
    <p:extLst>
      <p:ext uri="{BB962C8B-B14F-4D97-AF65-F5344CB8AC3E}">
        <p14:creationId xmlns:p14="http://schemas.microsoft.com/office/powerpoint/2010/main" val="30188139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F522404-A5D6-5767-A7CA-C1B6BE0CB9DE}"/>
              </a:ext>
            </a:extLst>
          </p:cNvPr>
          <p:cNvSpPr>
            <a:spLocks noGrp="1"/>
          </p:cNvSpPr>
          <p:nvPr>
            <p:ph type="title"/>
          </p:nvPr>
        </p:nvSpPr>
        <p:spPr>
          <a:xfrm>
            <a:off x="640080" y="325369"/>
            <a:ext cx="4368602" cy="643895"/>
          </a:xfrm>
        </p:spPr>
        <p:txBody>
          <a:bodyPr anchor="b">
            <a:normAutofit/>
          </a:bodyPr>
          <a:lstStyle/>
          <a:p>
            <a:r>
              <a:rPr lang="en-US" sz="2800" dirty="0">
                <a:latin typeface="Arial" panose="020B0604020202020204" pitchFamily="34" charset="0"/>
                <a:cs typeface="Arial" panose="020B0604020202020204" pitchFamily="34" charset="0"/>
              </a:rPr>
              <a:t>Introduction</a:t>
            </a:r>
          </a:p>
        </p:txBody>
      </p:sp>
      <p:sp>
        <p:nvSpPr>
          <p:cNvPr id="13"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7">
            <a:extLst>
              <a:ext uri="{FF2B5EF4-FFF2-40B4-BE49-F238E27FC236}">
                <a16:creationId xmlns:a16="http://schemas.microsoft.com/office/drawing/2014/main" id="{9FA2CFF0-6BE4-FF95-8024-9E2CF6A84CF0}"/>
              </a:ext>
            </a:extLst>
          </p:cNvPr>
          <p:cNvSpPr>
            <a:spLocks noGrp="1"/>
          </p:cNvSpPr>
          <p:nvPr>
            <p:ph idx="1"/>
          </p:nvPr>
        </p:nvSpPr>
        <p:spPr>
          <a:xfrm>
            <a:off x="640080" y="2872899"/>
            <a:ext cx="4243589" cy="3320668"/>
          </a:xfrm>
        </p:spPr>
        <p:txBody>
          <a:bodyPr>
            <a:normAutofit fontScale="92500" lnSpcReduction="20000"/>
          </a:bodyPr>
          <a:lstStyle/>
          <a:p>
            <a:pPr marL="0" indent="0">
              <a:buNone/>
            </a:pPr>
            <a:r>
              <a:rPr lang="en-US" sz="2200" dirty="0">
                <a:latin typeface="Arial" panose="020B0604020202020204" pitchFamily="34" charset="0"/>
                <a:cs typeface="Arial" panose="020B0604020202020204" pitchFamily="34" charset="0"/>
              </a:rPr>
              <a:t>In my presentation today I will be speaking about a three year - old girl called Amira. I will be covering the key points of supporting Amria in her developmental needs. Also, I will be taking about the Piaget’s cognitive development theory and why it is relevant to early years and how it helps to explain her current situation. Moreover, I will be covering the interventions based on my chosen theory and how it will help Amria’s development within a nursery setting.</a:t>
            </a:r>
          </a:p>
        </p:txBody>
      </p:sp>
      <p:pic>
        <p:nvPicPr>
          <p:cNvPr id="4" name="Content Placeholder 3">
            <a:extLst>
              <a:ext uri="{FF2B5EF4-FFF2-40B4-BE49-F238E27FC236}">
                <a16:creationId xmlns:a16="http://schemas.microsoft.com/office/drawing/2014/main" id="{1AA190D6-BD50-49B8-7B5B-B815E67C44F0}"/>
              </a:ext>
            </a:extLst>
          </p:cNvPr>
          <p:cNvPicPr>
            <a:picLocks noChangeAspect="1"/>
          </p:cNvPicPr>
          <p:nvPr/>
        </p:nvPicPr>
        <p:blipFill>
          <a:blip r:embed="rId2"/>
          <a:srcRect l="9056" r="15717"/>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5" name="TextBox 4">
            <a:extLst>
              <a:ext uri="{FF2B5EF4-FFF2-40B4-BE49-F238E27FC236}">
                <a16:creationId xmlns:a16="http://schemas.microsoft.com/office/drawing/2014/main" id="{8A2D6E0F-5821-D8C1-F321-9ED86D7C51AE}"/>
              </a:ext>
            </a:extLst>
          </p:cNvPr>
          <p:cNvSpPr txBox="1"/>
          <p:nvPr/>
        </p:nvSpPr>
        <p:spPr>
          <a:xfrm>
            <a:off x="0" y="57752"/>
            <a:ext cx="1383956" cy="307777"/>
          </a:xfrm>
          <a:prstGeom prst="rect">
            <a:avLst/>
          </a:prstGeom>
          <a:noFill/>
        </p:spPr>
        <p:txBody>
          <a:bodyPr wrap="square" rtlCol="0">
            <a:spAutoFit/>
          </a:bodyPr>
          <a:lstStyle/>
          <a:p>
            <a:r>
              <a:rPr lang="en-US" sz="1400" dirty="0">
                <a:latin typeface="Arial" panose="020B0604020202020204" pitchFamily="34" charset="0"/>
                <a:cs typeface="Arial" panose="020B0604020202020204" pitchFamily="34" charset="0"/>
              </a:rPr>
              <a:t>Page 1</a:t>
            </a:r>
          </a:p>
        </p:txBody>
      </p:sp>
    </p:spTree>
    <p:extLst>
      <p:ext uri="{BB962C8B-B14F-4D97-AF65-F5344CB8AC3E}">
        <p14:creationId xmlns:p14="http://schemas.microsoft.com/office/powerpoint/2010/main" val="13751002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B831B6F-405A-4B47-B9BB-5CA88F2858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EA05837-9E2D-131C-447B-D83D92EF9E64}"/>
              </a:ext>
            </a:extLst>
          </p:cNvPr>
          <p:cNvSpPr>
            <a:spLocks noGrp="1"/>
          </p:cNvSpPr>
          <p:nvPr>
            <p:ph type="title"/>
          </p:nvPr>
        </p:nvSpPr>
        <p:spPr>
          <a:xfrm>
            <a:off x="6739128" y="638089"/>
            <a:ext cx="4818888" cy="1476801"/>
          </a:xfrm>
        </p:spPr>
        <p:txBody>
          <a:bodyPr anchor="b">
            <a:normAutofit/>
          </a:bodyPr>
          <a:lstStyle/>
          <a:p>
            <a:r>
              <a:rPr lang="en-US" sz="5400">
                <a:latin typeface="Arial" panose="020B0604020202020204" pitchFamily="34" charset="0"/>
                <a:cs typeface="Arial" panose="020B0604020202020204" pitchFamily="34" charset="0"/>
              </a:rPr>
              <a:t>Piaget’s theory </a:t>
            </a:r>
          </a:p>
        </p:txBody>
      </p:sp>
      <p:pic>
        <p:nvPicPr>
          <p:cNvPr id="5" name="Picture 4">
            <a:extLst>
              <a:ext uri="{FF2B5EF4-FFF2-40B4-BE49-F238E27FC236}">
                <a16:creationId xmlns:a16="http://schemas.microsoft.com/office/drawing/2014/main" id="{37681698-6333-0AAC-1A29-E7B59D280BEA}"/>
              </a:ext>
            </a:extLst>
          </p:cNvPr>
          <p:cNvPicPr>
            <a:picLocks noChangeAspect="1"/>
          </p:cNvPicPr>
          <p:nvPr/>
        </p:nvPicPr>
        <p:blipFill>
          <a:blip r:embed="rId2"/>
          <a:stretch>
            <a:fillRect/>
          </a:stretch>
        </p:blipFill>
        <p:spPr>
          <a:xfrm>
            <a:off x="163830" y="1092173"/>
            <a:ext cx="6085731" cy="5123502"/>
          </a:xfrm>
          <a:prstGeom prst="rect">
            <a:avLst/>
          </a:prstGeom>
        </p:spPr>
      </p:pic>
      <p:sp>
        <p:nvSpPr>
          <p:cNvPr id="12" name="sketch line">
            <a:extLst>
              <a:ext uri="{FF2B5EF4-FFF2-40B4-BE49-F238E27FC236}">
                <a16:creationId xmlns:a16="http://schemas.microsoft.com/office/drawing/2014/main" id="{953EE71A-6488-4203-A7C4-77102FD0DC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39128" y="2372868"/>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92282E6-6305-A02C-AA44-953E748E11BC}"/>
              </a:ext>
            </a:extLst>
          </p:cNvPr>
          <p:cNvSpPr>
            <a:spLocks noGrp="1"/>
          </p:cNvSpPr>
          <p:nvPr>
            <p:ph idx="1"/>
          </p:nvPr>
        </p:nvSpPr>
        <p:spPr>
          <a:xfrm>
            <a:off x="6739128" y="2664886"/>
            <a:ext cx="4818888" cy="3550789"/>
          </a:xfrm>
        </p:spPr>
        <p:txBody>
          <a:bodyPr anchor="t">
            <a:normAutofit/>
          </a:bodyPr>
          <a:lstStyle/>
          <a:p>
            <a:pPr marL="0" indent="0">
              <a:buNone/>
            </a:pPr>
            <a:r>
              <a:rPr lang="en-US" sz="2000" dirty="0">
                <a:latin typeface="Arial" panose="020B0604020202020204" pitchFamily="34" charset="0"/>
                <a:cs typeface="Arial" panose="020B0604020202020204" pitchFamily="34" charset="0"/>
              </a:rPr>
              <a:t>I have chosen the Piaget’s theory as it outlines the universal stages of cognitive development which are sensorimotor, preoperational, concrete operational, formal operational each of these stages build on the last with children understanding an adapting to the world. This is relevant to early years childhood as this is where it starts through their hearing, seeing and touching senses they start to use language and symbols but struggle with logical thinking.</a:t>
            </a:r>
          </a:p>
        </p:txBody>
      </p:sp>
      <p:sp>
        <p:nvSpPr>
          <p:cNvPr id="6" name="TextBox 5">
            <a:extLst>
              <a:ext uri="{FF2B5EF4-FFF2-40B4-BE49-F238E27FC236}">
                <a16:creationId xmlns:a16="http://schemas.microsoft.com/office/drawing/2014/main" id="{C7A0CAEB-EAFC-B451-C322-5652683D1040}"/>
              </a:ext>
            </a:extLst>
          </p:cNvPr>
          <p:cNvSpPr txBox="1"/>
          <p:nvPr/>
        </p:nvSpPr>
        <p:spPr>
          <a:xfrm>
            <a:off x="7362233" y="6192648"/>
            <a:ext cx="3987938" cy="800219"/>
          </a:xfrm>
          <a:prstGeom prst="rect">
            <a:avLst/>
          </a:prstGeom>
          <a:noFill/>
        </p:spPr>
        <p:txBody>
          <a:bodyPr wrap="square" rtlCol="0">
            <a:spAutoFit/>
          </a:bodyPr>
          <a:lstStyle/>
          <a:p>
            <a:r>
              <a:rPr lang="en-US" sz="1400" dirty="0">
                <a:latin typeface="Arial" panose="020B0604020202020204" pitchFamily="34" charset="0"/>
                <a:cs typeface="Arial" panose="020B0604020202020204" pitchFamily="34" charset="0"/>
                <a:hlinkClick r:id="rId3"/>
              </a:rPr>
              <a:t>https://www.psychologynoteshq.com/piagetstheory/</a:t>
            </a:r>
            <a:endParaRPr lang="en-US" sz="1400" dirty="0">
              <a:latin typeface="Arial" panose="020B0604020202020204" pitchFamily="34" charset="0"/>
              <a:cs typeface="Arial" panose="020B0604020202020204" pitchFamily="34" charset="0"/>
            </a:endParaRPr>
          </a:p>
          <a:p>
            <a:endParaRPr lang="en-US" dirty="0"/>
          </a:p>
        </p:txBody>
      </p:sp>
      <p:sp>
        <p:nvSpPr>
          <p:cNvPr id="7" name="TextBox 6">
            <a:extLst>
              <a:ext uri="{FF2B5EF4-FFF2-40B4-BE49-F238E27FC236}">
                <a16:creationId xmlns:a16="http://schemas.microsoft.com/office/drawing/2014/main" id="{F9B5B608-4F61-FAE6-087E-75E41E1A4610}"/>
              </a:ext>
            </a:extLst>
          </p:cNvPr>
          <p:cNvSpPr txBox="1"/>
          <p:nvPr/>
        </p:nvSpPr>
        <p:spPr>
          <a:xfrm>
            <a:off x="0" y="130588"/>
            <a:ext cx="976184" cy="276999"/>
          </a:xfrm>
          <a:prstGeom prst="rect">
            <a:avLst/>
          </a:prstGeom>
          <a:noFill/>
        </p:spPr>
        <p:txBody>
          <a:bodyPr wrap="square" rtlCol="0">
            <a:spAutoFit/>
          </a:bodyPr>
          <a:lstStyle/>
          <a:p>
            <a:r>
              <a:rPr lang="en-US" sz="1200" dirty="0">
                <a:latin typeface="Arial" panose="020B0604020202020204" pitchFamily="34" charset="0"/>
                <a:cs typeface="Arial" panose="020B0604020202020204" pitchFamily="34" charset="0"/>
              </a:rPr>
              <a:t>Page 2</a:t>
            </a:r>
          </a:p>
        </p:txBody>
      </p:sp>
    </p:spTree>
    <p:extLst>
      <p:ext uri="{BB962C8B-B14F-4D97-AF65-F5344CB8AC3E}">
        <p14:creationId xmlns:p14="http://schemas.microsoft.com/office/powerpoint/2010/main" val="36487166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1" name="Arc 10">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3" name="Freeform: Shape 12">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a:extLst>
              <a:ext uri="{FF2B5EF4-FFF2-40B4-BE49-F238E27FC236}">
                <a16:creationId xmlns:a16="http://schemas.microsoft.com/office/drawing/2014/main" id="{905E76B2-4E18-73B2-94FD-7E9D1DFEF2D2}"/>
              </a:ext>
            </a:extLst>
          </p:cNvPr>
          <p:cNvPicPr>
            <a:picLocks noChangeAspect="1"/>
          </p:cNvPicPr>
          <p:nvPr/>
        </p:nvPicPr>
        <p:blipFill>
          <a:blip r:embed="rId2"/>
          <a:stretch>
            <a:fillRect/>
          </a:stretch>
        </p:blipFill>
        <p:spPr>
          <a:xfrm>
            <a:off x="967247" y="511293"/>
            <a:ext cx="4249251" cy="5665670"/>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EC960A8E-C7B7-660E-DCB8-779F51F9BCD4}"/>
              </a:ext>
            </a:extLst>
          </p:cNvPr>
          <p:cNvSpPr>
            <a:spLocks noGrp="1"/>
          </p:cNvSpPr>
          <p:nvPr>
            <p:ph idx="1"/>
          </p:nvPr>
        </p:nvSpPr>
        <p:spPr>
          <a:xfrm>
            <a:off x="5610817" y="1291771"/>
            <a:ext cx="5963209" cy="5088392"/>
          </a:xfrm>
        </p:spPr>
        <p:txBody>
          <a:bodyPr>
            <a:normAutofit/>
          </a:bodyPr>
          <a:lstStyle/>
          <a:p>
            <a:pPr marL="0" indent="0">
              <a:buNone/>
            </a:pPr>
            <a:r>
              <a:rPr lang="en-US" sz="1800" dirty="0">
                <a:latin typeface="Arial" panose="020B0604020202020204" pitchFamily="34" charset="0"/>
                <a:cs typeface="Arial" panose="020B0604020202020204" pitchFamily="34" charset="0"/>
              </a:rPr>
              <a:t>The Piaget’s theory can apply in Amria’s situation as it demonstrates her current </a:t>
            </a:r>
            <a:r>
              <a:rPr lang="en-US" sz="1800" dirty="0" err="1">
                <a:latin typeface="Arial" panose="020B0604020202020204" pitchFamily="34" charset="0"/>
                <a:cs typeface="Arial" panose="020B0604020202020204" pitchFamily="34" charset="0"/>
              </a:rPr>
              <a:t>behaviour</a:t>
            </a:r>
            <a:r>
              <a:rPr lang="en-US" sz="1800" dirty="0">
                <a:latin typeface="Arial" panose="020B0604020202020204" pitchFamily="34" charset="0"/>
                <a:cs typeface="Arial" panose="020B0604020202020204" pitchFamily="34" charset="0"/>
              </a:rPr>
              <a:t> pattern and needs for example, cognitive development describes the process to help build up your body starting with the basic skills such as; perception and attention and over time it helps building their memory and problem solving or improving and upgrading tools they already have within the environment changes. In Amria’s case in her early years of child-hood she is building perception and attention skills this can explain her limited verbal communication and difficulty engaging in play groups as her brain is learning to adapt to new environment this can lead to anxiety when left at the nursey as she has been separated from parents.</a:t>
            </a:r>
          </a:p>
        </p:txBody>
      </p:sp>
      <p:pic>
        <p:nvPicPr>
          <p:cNvPr id="5" name="Picture 4">
            <a:extLst>
              <a:ext uri="{FF2B5EF4-FFF2-40B4-BE49-F238E27FC236}">
                <a16:creationId xmlns:a16="http://schemas.microsoft.com/office/drawing/2014/main" id="{ACA8657F-E9C6-AA6A-4173-1B9136F113CB}"/>
              </a:ext>
            </a:extLst>
          </p:cNvPr>
          <p:cNvPicPr>
            <a:picLocks noChangeAspect="1"/>
          </p:cNvPicPr>
          <p:nvPr/>
        </p:nvPicPr>
        <p:blipFill>
          <a:blip r:embed="rId2"/>
          <a:stretch>
            <a:fillRect/>
          </a:stretch>
        </p:blipFill>
        <p:spPr>
          <a:xfrm>
            <a:off x="548237" y="506530"/>
            <a:ext cx="4249251" cy="5665670"/>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7" name="TextBox 6">
            <a:extLst>
              <a:ext uri="{FF2B5EF4-FFF2-40B4-BE49-F238E27FC236}">
                <a16:creationId xmlns:a16="http://schemas.microsoft.com/office/drawing/2014/main" id="{3B8A380F-B79B-7A70-3370-B980076C1C22}"/>
              </a:ext>
            </a:extLst>
          </p:cNvPr>
          <p:cNvSpPr txBox="1"/>
          <p:nvPr/>
        </p:nvSpPr>
        <p:spPr>
          <a:xfrm>
            <a:off x="6322474" y="5764610"/>
            <a:ext cx="5560539" cy="1231106"/>
          </a:xfrm>
          <a:prstGeom prst="rect">
            <a:avLst/>
          </a:prstGeom>
          <a:noFill/>
        </p:spPr>
        <p:txBody>
          <a:bodyPr wrap="square" rtlCol="0">
            <a:spAutoFit/>
          </a:bodyPr>
          <a:lstStyle/>
          <a:p>
            <a:r>
              <a:rPr lang="en-US" sz="1400" dirty="0">
                <a:latin typeface="Arial" panose="020B0604020202020204" pitchFamily="34" charset="0"/>
                <a:cs typeface="Arial" panose="020B0604020202020204" pitchFamily="34" charset="0"/>
                <a:hlinkClick r:id="rId3"/>
              </a:rPr>
              <a:t>https://skoolzy.com/blogs/news/early-childhood-development-cognitive-development?srsltid=AfmBOorSEcU4yMCj7ZWdjvJpjZFoemFzIBTMyn4MylahHNYbtvo-pV7K</a:t>
            </a:r>
            <a:endParaRPr lang="en-US" sz="1400" dirty="0">
              <a:latin typeface="Arial" panose="020B0604020202020204" pitchFamily="34" charset="0"/>
              <a:cs typeface="Arial" panose="020B0604020202020204" pitchFamily="34" charset="0"/>
            </a:endParaRPr>
          </a:p>
          <a:p>
            <a:endParaRPr lang="en-US" dirty="0"/>
          </a:p>
        </p:txBody>
      </p:sp>
      <p:sp>
        <p:nvSpPr>
          <p:cNvPr id="8" name="TextBox 7">
            <a:extLst>
              <a:ext uri="{FF2B5EF4-FFF2-40B4-BE49-F238E27FC236}">
                <a16:creationId xmlns:a16="http://schemas.microsoft.com/office/drawing/2014/main" id="{F62ADD09-5F77-5FAA-3892-3EE5787B8F7F}"/>
              </a:ext>
            </a:extLst>
          </p:cNvPr>
          <p:cNvSpPr txBox="1"/>
          <p:nvPr/>
        </p:nvSpPr>
        <p:spPr>
          <a:xfrm>
            <a:off x="95857" y="112384"/>
            <a:ext cx="1136822" cy="276999"/>
          </a:xfrm>
          <a:prstGeom prst="rect">
            <a:avLst/>
          </a:prstGeom>
          <a:noFill/>
        </p:spPr>
        <p:txBody>
          <a:bodyPr wrap="square" rtlCol="0">
            <a:spAutoFit/>
          </a:bodyPr>
          <a:lstStyle/>
          <a:p>
            <a:r>
              <a:rPr lang="en-US" sz="1200" dirty="0">
                <a:latin typeface="Arial" panose="020B0604020202020204" pitchFamily="34" charset="0"/>
                <a:cs typeface="Arial" panose="020B0604020202020204" pitchFamily="34" charset="0"/>
              </a:rPr>
              <a:t>Page 3</a:t>
            </a:r>
          </a:p>
        </p:txBody>
      </p:sp>
    </p:spTree>
    <p:extLst>
      <p:ext uri="{BB962C8B-B14F-4D97-AF65-F5344CB8AC3E}">
        <p14:creationId xmlns:p14="http://schemas.microsoft.com/office/powerpoint/2010/main" val="29092074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F334B820-D7D3-B3D8-D939-BBCCBE1CC7A6}"/>
              </a:ext>
            </a:extLst>
          </p:cNvPr>
          <p:cNvPicPr>
            <a:picLocks noChangeAspect="1"/>
          </p:cNvPicPr>
          <p:nvPr/>
        </p:nvPicPr>
        <p:blipFill>
          <a:blip r:embed="rId2"/>
          <a:srcRect l="4086" r="2151"/>
          <a:stretch>
            <a:fillRect/>
          </a:stretch>
        </p:blipFill>
        <p:spPr>
          <a:xfrm>
            <a:off x="1" y="10"/>
            <a:ext cx="8011885"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7561EE23-FA4D-D7FC-6620-D4E6DDE68AE1}"/>
              </a:ext>
            </a:extLst>
          </p:cNvPr>
          <p:cNvSpPr>
            <a:spLocks noGrp="1"/>
          </p:cNvSpPr>
          <p:nvPr>
            <p:ph idx="1"/>
          </p:nvPr>
        </p:nvSpPr>
        <p:spPr>
          <a:xfrm>
            <a:off x="5734620" y="1142430"/>
            <a:ext cx="6228780" cy="3742762"/>
          </a:xfrm>
        </p:spPr>
        <p:txBody>
          <a:bodyPr>
            <a:normAutofit/>
          </a:bodyPr>
          <a:lstStyle/>
          <a:p>
            <a:pPr marL="0" indent="0">
              <a:buNone/>
            </a:pPr>
            <a:r>
              <a:rPr lang="en-US" sz="1800" dirty="0">
                <a:latin typeface="Arial" panose="020B0604020202020204" pitchFamily="34" charset="0"/>
                <a:cs typeface="Arial" panose="020B0604020202020204" pitchFamily="34" charset="0"/>
              </a:rPr>
              <a:t>Piaget’s theory helps nursery settings by </a:t>
            </a:r>
            <a:r>
              <a:rPr lang="en-US" sz="1800" dirty="0" err="1">
                <a:latin typeface="Arial" panose="020B0604020202020204" pitchFamily="34" charset="0"/>
                <a:cs typeface="Arial" panose="020B0604020202020204" pitchFamily="34" charset="0"/>
              </a:rPr>
              <a:t>emphasizng</a:t>
            </a:r>
            <a:r>
              <a:rPr lang="en-US" sz="1800" dirty="0">
                <a:latin typeface="Arial" panose="020B0604020202020204" pitchFamily="34" charset="0"/>
                <a:cs typeface="Arial" panose="020B0604020202020204" pitchFamily="34" charset="0"/>
              </a:rPr>
              <a:t> hands- on, play- based learning, where children construct knowledge through exploring stimulating environments, using sensory material and solving problems, aligning with their natural cognitive development stages which fostering independence. For example, it can help Amria with allowing her to understand the world around her. It allows her to learn at her own pace through direct engagement with carers and the other children this with help her build bonds with her pupils. Therefore, this will help to settle her anxiety when left within the care of the nursery care staff.</a:t>
            </a:r>
          </a:p>
        </p:txBody>
      </p:sp>
      <p:sp>
        <p:nvSpPr>
          <p:cNvPr id="6" name="TextBox 5">
            <a:extLst>
              <a:ext uri="{FF2B5EF4-FFF2-40B4-BE49-F238E27FC236}">
                <a16:creationId xmlns:a16="http://schemas.microsoft.com/office/drawing/2014/main" id="{07296A09-A496-4078-2202-F85DB23FA503}"/>
              </a:ext>
            </a:extLst>
          </p:cNvPr>
          <p:cNvSpPr txBox="1"/>
          <p:nvPr/>
        </p:nvSpPr>
        <p:spPr>
          <a:xfrm>
            <a:off x="9079087" y="5934670"/>
            <a:ext cx="2884313" cy="523220"/>
          </a:xfrm>
          <a:prstGeom prst="rect">
            <a:avLst/>
          </a:prstGeom>
          <a:noFill/>
        </p:spPr>
        <p:txBody>
          <a:bodyPr wrap="square" rtlCol="0">
            <a:spAutoFit/>
          </a:bodyPr>
          <a:lstStyle/>
          <a:p>
            <a:r>
              <a:rPr lang="en-US" sz="1400" dirty="0">
                <a:latin typeface="Arial" panose="020B0604020202020204" pitchFamily="34" charset="0"/>
                <a:cs typeface="Arial" panose="020B0604020202020204" pitchFamily="34" charset="0"/>
                <a:hlinkClick r:id="rId3"/>
              </a:rPr>
              <a:t>https://www.examples.com/english/nature-vs-nurture.html</a:t>
            </a:r>
            <a:r>
              <a:rPr lang="en-US" sz="1400" dirty="0">
                <a:latin typeface="Arial" panose="020B0604020202020204" pitchFamily="34" charset="0"/>
                <a:cs typeface="Arial" panose="020B0604020202020204" pitchFamily="34" charset="0"/>
              </a:rPr>
              <a:t> </a:t>
            </a:r>
          </a:p>
        </p:txBody>
      </p:sp>
      <p:sp>
        <p:nvSpPr>
          <p:cNvPr id="7" name="TextBox 6">
            <a:extLst>
              <a:ext uri="{FF2B5EF4-FFF2-40B4-BE49-F238E27FC236}">
                <a16:creationId xmlns:a16="http://schemas.microsoft.com/office/drawing/2014/main" id="{F5F85B3F-1E3C-113B-239F-5EAB9F7484EA}"/>
              </a:ext>
            </a:extLst>
          </p:cNvPr>
          <p:cNvSpPr txBox="1"/>
          <p:nvPr/>
        </p:nvSpPr>
        <p:spPr>
          <a:xfrm>
            <a:off x="17668" y="0"/>
            <a:ext cx="930286" cy="276999"/>
          </a:xfrm>
          <a:prstGeom prst="rect">
            <a:avLst/>
          </a:prstGeom>
          <a:noFill/>
        </p:spPr>
        <p:txBody>
          <a:bodyPr wrap="square" rtlCol="0">
            <a:spAutoFit/>
          </a:bodyPr>
          <a:lstStyle/>
          <a:p>
            <a:r>
              <a:rPr lang="en-US" sz="1200" dirty="0">
                <a:latin typeface="Arial" panose="020B0604020202020204" pitchFamily="34" charset="0"/>
                <a:cs typeface="Arial" panose="020B0604020202020204" pitchFamily="34" charset="0"/>
              </a:rPr>
              <a:t>Page 4</a:t>
            </a:r>
          </a:p>
        </p:txBody>
      </p:sp>
    </p:spTree>
    <p:extLst>
      <p:ext uri="{BB962C8B-B14F-4D97-AF65-F5344CB8AC3E}">
        <p14:creationId xmlns:p14="http://schemas.microsoft.com/office/powerpoint/2010/main" val="42633168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7B831B6F-405A-4B47-B9BB-5CA88F2858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Nature and Nurture">
            <a:extLst>
              <a:ext uri="{FF2B5EF4-FFF2-40B4-BE49-F238E27FC236}">
                <a16:creationId xmlns:a16="http://schemas.microsoft.com/office/drawing/2014/main" id="{5006D513-2ADB-A06C-0408-1982C1F2C981}"/>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652" y="0"/>
            <a:ext cx="5564336" cy="4583659"/>
          </a:xfrm>
          <a:prstGeom prst="rect">
            <a:avLst/>
          </a:prstGeom>
          <a:noFill/>
          <a:extLst>
            <a:ext uri="{909E8E84-426E-40DD-AFC4-6F175D3DCCD1}">
              <a14:hiddenFill xmlns:a14="http://schemas.microsoft.com/office/drawing/2010/main">
                <a:solidFill>
                  <a:srgbClr val="FFFFFF"/>
                </a:solidFill>
              </a14:hiddenFill>
            </a:ext>
          </a:extLst>
        </p:spPr>
      </p:pic>
      <p:sp>
        <p:nvSpPr>
          <p:cNvPr id="1033" name="sketch line">
            <a:extLst>
              <a:ext uri="{FF2B5EF4-FFF2-40B4-BE49-F238E27FC236}">
                <a16:creationId xmlns:a16="http://schemas.microsoft.com/office/drawing/2014/main" id="{953EE71A-6488-4203-A7C4-77102FD0DC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39128" y="2372868"/>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AFEB04D-0B62-6730-CB81-922371235C56}"/>
              </a:ext>
            </a:extLst>
          </p:cNvPr>
          <p:cNvSpPr>
            <a:spLocks noGrp="1"/>
          </p:cNvSpPr>
          <p:nvPr>
            <p:ph idx="1"/>
          </p:nvPr>
        </p:nvSpPr>
        <p:spPr>
          <a:xfrm>
            <a:off x="6623014" y="427409"/>
            <a:ext cx="4818888" cy="5595121"/>
          </a:xfrm>
        </p:spPr>
        <p:txBody>
          <a:bodyPr anchor="t">
            <a:normAutofit/>
          </a:bodyPr>
          <a:lstStyle/>
          <a:p>
            <a:r>
              <a:rPr lang="en-US" sz="1600" dirty="0">
                <a:latin typeface="Arial" panose="020B0604020202020204" pitchFamily="34" charset="0"/>
                <a:cs typeface="Arial" panose="020B0604020202020204" pitchFamily="34" charset="0"/>
              </a:rPr>
              <a:t>Nature refers to the biological and genetic influences that outline who we are, the traits and tendencies that are inherited and other physical factors.</a:t>
            </a:r>
          </a:p>
          <a:p>
            <a:r>
              <a:rPr lang="en-US" sz="1600" dirty="0">
                <a:latin typeface="Arial" panose="020B0604020202020204" pitchFamily="34" charset="0"/>
                <a:cs typeface="Arial" panose="020B0604020202020204" pitchFamily="34" charset="0"/>
              </a:rPr>
              <a:t>Nurture refers to the environmental influences that shape development after conception, including life experiences, learning, social exposure.</a:t>
            </a:r>
          </a:p>
          <a:p>
            <a:pPr marL="0" indent="0">
              <a:buNone/>
            </a:pPr>
            <a:endParaRPr lang="en-US" sz="2200" dirty="0"/>
          </a:p>
        </p:txBody>
      </p:sp>
      <p:sp>
        <p:nvSpPr>
          <p:cNvPr id="4" name="TextBox 3">
            <a:extLst>
              <a:ext uri="{FF2B5EF4-FFF2-40B4-BE49-F238E27FC236}">
                <a16:creationId xmlns:a16="http://schemas.microsoft.com/office/drawing/2014/main" id="{101A03E6-7115-48B6-170F-9D5DCB9511BA}"/>
              </a:ext>
            </a:extLst>
          </p:cNvPr>
          <p:cNvSpPr txBox="1"/>
          <p:nvPr/>
        </p:nvSpPr>
        <p:spPr>
          <a:xfrm>
            <a:off x="478971" y="6306321"/>
            <a:ext cx="3512457" cy="800219"/>
          </a:xfrm>
          <a:prstGeom prst="rect">
            <a:avLst/>
          </a:prstGeom>
          <a:noFill/>
        </p:spPr>
        <p:txBody>
          <a:bodyPr wrap="square" rtlCol="0">
            <a:spAutoFit/>
          </a:bodyPr>
          <a:lstStyle/>
          <a:p>
            <a:r>
              <a:rPr lang="en-US" sz="1400" dirty="0">
                <a:latin typeface="Arial" panose="020B0604020202020204" pitchFamily="34" charset="0"/>
                <a:cs typeface="Arial" panose="020B0604020202020204" pitchFamily="34" charset="0"/>
                <a:hlinkClick r:id="rId3"/>
              </a:rPr>
              <a:t>https://www.examples.com/english/nature-vs-nurture.html</a:t>
            </a:r>
            <a:endParaRPr lang="en-US" sz="1400" dirty="0">
              <a:latin typeface="Arial" panose="020B0604020202020204" pitchFamily="34" charset="0"/>
              <a:cs typeface="Arial" panose="020B0604020202020204" pitchFamily="34" charset="0"/>
            </a:endParaRPr>
          </a:p>
          <a:p>
            <a:endParaRPr lang="en-US" dirty="0"/>
          </a:p>
        </p:txBody>
      </p:sp>
      <p:sp>
        <p:nvSpPr>
          <p:cNvPr id="6" name="TextBox 5">
            <a:extLst>
              <a:ext uri="{FF2B5EF4-FFF2-40B4-BE49-F238E27FC236}">
                <a16:creationId xmlns:a16="http://schemas.microsoft.com/office/drawing/2014/main" id="{430BC743-6131-3B8D-A67E-F9B716591A80}"/>
              </a:ext>
            </a:extLst>
          </p:cNvPr>
          <p:cNvSpPr txBox="1"/>
          <p:nvPr/>
        </p:nvSpPr>
        <p:spPr>
          <a:xfrm>
            <a:off x="5723637" y="3715744"/>
            <a:ext cx="6313714" cy="1815882"/>
          </a:xfrm>
          <a:prstGeom prst="rect">
            <a:avLst/>
          </a:prstGeom>
          <a:noFill/>
        </p:spPr>
        <p:txBody>
          <a:bodyPr wrap="square" rtlCol="0">
            <a:spAutoFit/>
          </a:bodyPr>
          <a:lstStyle/>
          <a:p>
            <a:r>
              <a:rPr lang="en-US" sz="1600" dirty="0">
                <a:latin typeface="Arial" panose="020B0604020202020204" pitchFamily="34" charset="0"/>
                <a:cs typeface="Arial" panose="020B0604020202020204" pitchFamily="34" charset="0"/>
              </a:rPr>
              <a:t>In psychological development nature DNA, of parents. Whereas nurture is the environment like up bringing, relationships. They both work in shaping psychological development in each individual. For example, Amria might have a genetic learning such a shyness this could be a reason why she does not interact in play groups and becomes very quiet but with a supportive environment can foster confidence within her.</a:t>
            </a:r>
          </a:p>
        </p:txBody>
      </p:sp>
      <p:sp>
        <p:nvSpPr>
          <p:cNvPr id="7" name="TextBox 6">
            <a:extLst>
              <a:ext uri="{FF2B5EF4-FFF2-40B4-BE49-F238E27FC236}">
                <a16:creationId xmlns:a16="http://schemas.microsoft.com/office/drawing/2014/main" id="{52ECAFFE-4325-C430-CA14-22EF45335BC6}"/>
              </a:ext>
            </a:extLst>
          </p:cNvPr>
          <p:cNvSpPr txBox="1"/>
          <p:nvPr/>
        </p:nvSpPr>
        <p:spPr>
          <a:xfrm>
            <a:off x="435428" y="5689609"/>
            <a:ext cx="3773715" cy="800219"/>
          </a:xfrm>
          <a:prstGeom prst="rect">
            <a:avLst/>
          </a:prstGeom>
          <a:noFill/>
        </p:spPr>
        <p:txBody>
          <a:bodyPr wrap="square" rtlCol="0">
            <a:spAutoFit/>
          </a:bodyPr>
          <a:lstStyle/>
          <a:p>
            <a:r>
              <a:rPr lang="en-US" sz="1400" dirty="0">
                <a:latin typeface="Arial" panose="020B0604020202020204" pitchFamily="34" charset="0"/>
                <a:cs typeface="Arial" panose="020B0604020202020204" pitchFamily="34" charset="0"/>
                <a:hlinkClick r:id="rId3"/>
              </a:rPr>
              <a:t>https://www.examples.com/english/nature-vs-nurture.html</a:t>
            </a:r>
            <a:endParaRPr lang="en-US" sz="1400" dirty="0">
              <a:latin typeface="Arial" panose="020B0604020202020204" pitchFamily="34" charset="0"/>
              <a:cs typeface="Arial" panose="020B0604020202020204" pitchFamily="34" charset="0"/>
            </a:endParaRPr>
          </a:p>
          <a:p>
            <a:endParaRPr lang="en-US" dirty="0"/>
          </a:p>
        </p:txBody>
      </p:sp>
      <p:sp>
        <p:nvSpPr>
          <p:cNvPr id="8" name="TextBox 7">
            <a:extLst>
              <a:ext uri="{FF2B5EF4-FFF2-40B4-BE49-F238E27FC236}">
                <a16:creationId xmlns:a16="http://schemas.microsoft.com/office/drawing/2014/main" id="{34656B50-9EE4-ADA6-6054-C55B926081F6}"/>
              </a:ext>
            </a:extLst>
          </p:cNvPr>
          <p:cNvSpPr txBox="1"/>
          <p:nvPr/>
        </p:nvSpPr>
        <p:spPr>
          <a:xfrm>
            <a:off x="0" y="0"/>
            <a:ext cx="1816443" cy="276999"/>
          </a:xfrm>
          <a:prstGeom prst="rect">
            <a:avLst/>
          </a:prstGeom>
          <a:noFill/>
        </p:spPr>
        <p:txBody>
          <a:bodyPr wrap="square" rtlCol="0">
            <a:spAutoFit/>
          </a:bodyPr>
          <a:lstStyle/>
          <a:p>
            <a:r>
              <a:rPr lang="en-US" sz="1200" dirty="0">
                <a:latin typeface="Arial" panose="020B0604020202020204" pitchFamily="34" charset="0"/>
                <a:cs typeface="Arial" panose="020B0604020202020204" pitchFamily="34" charset="0"/>
              </a:rPr>
              <a:t>Page 5</a:t>
            </a:r>
          </a:p>
        </p:txBody>
      </p:sp>
    </p:spTree>
    <p:extLst>
      <p:ext uri="{BB962C8B-B14F-4D97-AF65-F5344CB8AC3E}">
        <p14:creationId xmlns:p14="http://schemas.microsoft.com/office/powerpoint/2010/main" val="9424491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7066D7-DBC3-AB4D-C606-83149F03A6CC}"/>
              </a:ext>
            </a:extLst>
          </p:cNvPr>
          <p:cNvSpPr>
            <a:spLocks noGrp="1"/>
          </p:cNvSpPr>
          <p:nvPr>
            <p:ph type="title"/>
          </p:nvPr>
        </p:nvSpPr>
        <p:spPr/>
        <p:txBody>
          <a:bodyPr>
            <a:normAutofit/>
          </a:bodyPr>
          <a:lstStyle/>
          <a:p>
            <a:r>
              <a:rPr lang="en-US" sz="2000" dirty="0">
                <a:latin typeface="Arial" panose="020B0604020202020204" pitchFamily="34" charset="0"/>
                <a:cs typeface="Arial" panose="020B0604020202020204" pitchFamily="34" charset="0"/>
              </a:rPr>
              <a:t>Critically evaluate the usefulness and limitations of the theory in the nursery settings</a:t>
            </a:r>
          </a:p>
        </p:txBody>
      </p:sp>
      <p:sp>
        <p:nvSpPr>
          <p:cNvPr id="3" name="Content Placeholder 2">
            <a:extLst>
              <a:ext uri="{FF2B5EF4-FFF2-40B4-BE49-F238E27FC236}">
                <a16:creationId xmlns:a16="http://schemas.microsoft.com/office/drawing/2014/main" id="{6CEF39A1-4F87-C6F4-8671-E528482085CC}"/>
              </a:ext>
            </a:extLst>
          </p:cNvPr>
          <p:cNvSpPr>
            <a:spLocks noGrp="1"/>
          </p:cNvSpPr>
          <p:nvPr>
            <p:ph idx="1"/>
          </p:nvPr>
        </p:nvSpPr>
        <p:spPr/>
        <p:txBody>
          <a:bodyPr>
            <a:normAutofit/>
          </a:bodyPr>
          <a:lstStyle/>
          <a:p>
            <a:r>
              <a:rPr lang="en-US" sz="1600" dirty="0">
                <a:latin typeface="Arial" panose="020B0604020202020204" pitchFamily="34" charset="0"/>
                <a:cs typeface="Arial" panose="020B0604020202020204" pitchFamily="34" charset="0"/>
              </a:rPr>
              <a:t>Usefulness within a nursery setting are, highly useful for fostering a child’s social, emotional and cognitive growth through play groups, </a:t>
            </a:r>
            <a:r>
              <a:rPr lang="en-US" sz="1600" dirty="0" err="1">
                <a:latin typeface="Arial" panose="020B0604020202020204" pitchFamily="34" charset="0"/>
                <a:cs typeface="Arial" panose="020B0604020202020204" pitchFamily="34" charset="0"/>
              </a:rPr>
              <a:t>rountines</a:t>
            </a:r>
            <a:r>
              <a:rPr lang="en-US" sz="1600" dirty="0">
                <a:latin typeface="Arial" panose="020B0604020202020204" pitchFamily="34" charset="0"/>
                <a:cs typeface="Arial" panose="020B0604020202020204" pitchFamily="34" charset="0"/>
              </a:rPr>
              <a:t>, peer engagement and building independence. </a:t>
            </a:r>
          </a:p>
          <a:p>
            <a:r>
              <a:rPr lang="en-US" sz="1600" dirty="0">
                <a:latin typeface="Arial" panose="020B0604020202020204" pitchFamily="34" charset="0"/>
                <a:cs typeface="Arial" panose="020B0604020202020204" pitchFamily="34" charset="0"/>
              </a:rPr>
              <a:t>Provides family support such as parents being able to go to work and get their personal needs done.</a:t>
            </a:r>
          </a:p>
          <a:p>
            <a:endParaRPr lang="en-US" sz="1600" dirty="0">
              <a:latin typeface="Arial" panose="020B0604020202020204" pitchFamily="34" charset="0"/>
              <a:cs typeface="Arial" panose="020B0604020202020204" pitchFamily="34" charset="0"/>
            </a:endParaRPr>
          </a:p>
          <a:p>
            <a:r>
              <a:rPr lang="en-US" sz="1600" dirty="0">
                <a:latin typeface="Arial" panose="020B0604020202020204" pitchFamily="34" charset="0"/>
                <a:cs typeface="Arial" panose="020B0604020202020204" pitchFamily="34" charset="0"/>
              </a:rPr>
              <a:t>Limitations within a nursery settings are, the funding of children being in nursery, illness exposure as shared spaces increase risk of children catching and spreading colds/flus. </a:t>
            </a:r>
          </a:p>
          <a:p>
            <a:r>
              <a:rPr lang="en-US" sz="1600" dirty="0">
                <a:latin typeface="Arial" panose="020B0604020202020204" pitchFamily="34" charset="0"/>
                <a:cs typeface="Arial" panose="020B0604020202020204" pitchFamily="34" charset="0"/>
              </a:rPr>
              <a:t>Inflexibility for example, operating hours may not work round their parents work shifts.</a:t>
            </a:r>
          </a:p>
        </p:txBody>
      </p:sp>
      <p:sp>
        <p:nvSpPr>
          <p:cNvPr id="4" name="TextBox 3">
            <a:extLst>
              <a:ext uri="{FF2B5EF4-FFF2-40B4-BE49-F238E27FC236}">
                <a16:creationId xmlns:a16="http://schemas.microsoft.com/office/drawing/2014/main" id="{ECEC3755-B6CC-D237-171C-9B28C71BB469}"/>
              </a:ext>
            </a:extLst>
          </p:cNvPr>
          <p:cNvSpPr txBox="1"/>
          <p:nvPr/>
        </p:nvSpPr>
        <p:spPr>
          <a:xfrm>
            <a:off x="53546" y="88126"/>
            <a:ext cx="1569308" cy="276999"/>
          </a:xfrm>
          <a:prstGeom prst="rect">
            <a:avLst/>
          </a:prstGeom>
          <a:noFill/>
        </p:spPr>
        <p:txBody>
          <a:bodyPr wrap="square" rtlCol="0">
            <a:spAutoFit/>
          </a:bodyPr>
          <a:lstStyle/>
          <a:p>
            <a:r>
              <a:rPr lang="en-US" sz="1200" dirty="0">
                <a:latin typeface="Arial" panose="020B0604020202020204" pitchFamily="34" charset="0"/>
                <a:cs typeface="Arial" panose="020B0604020202020204" pitchFamily="34" charset="0"/>
              </a:rPr>
              <a:t>Page 6</a:t>
            </a:r>
          </a:p>
        </p:txBody>
      </p:sp>
      <p:pic>
        <p:nvPicPr>
          <p:cNvPr id="5" name="Picture 4">
            <a:extLst>
              <a:ext uri="{FF2B5EF4-FFF2-40B4-BE49-F238E27FC236}">
                <a16:creationId xmlns:a16="http://schemas.microsoft.com/office/drawing/2014/main" id="{496A273F-7CF5-99AB-0782-F4F804BCEE41}"/>
              </a:ext>
            </a:extLst>
          </p:cNvPr>
          <p:cNvPicPr>
            <a:picLocks noChangeAspect="1"/>
          </p:cNvPicPr>
          <p:nvPr/>
        </p:nvPicPr>
        <p:blipFill>
          <a:blip r:embed="rId2"/>
          <a:stretch>
            <a:fillRect/>
          </a:stretch>
        </p:blipFill>
        <p:spPr>
          <a:xfrm>
            <a:off x="2143752" y="4133788"/>
            <a:ext cx="3836919" cy="2724212"/>
          </a:xfrm>
          <a:prstGeom prst="rect">
            <a:avLst/>
          </a:prstGeom>
        </p:spPr>
      </p:pic>
      <p:sp>
        <p:nvSpPr>
          <p:cNvPr id="7" name="TextBox 6">
            <a:extLst>
              <a:ext uri="{FF2B5EF4-FFF2-40B4-BE49-F238E27FC236}">
                <a16:creationId xmlns:a16="http://schemas.microsoft.com/office/drawing/2014/main" id="{AA074C2D-879F-FD8D-D364-F8A73F68A459}"/>
              </a:ext>
            </a:extLst>
          </p:cNvPr>
          <p:cNvSpPr txBox="1"/>
          <p:nvPr/>
        </p:nvSpPr>
        <p:spPr>
          <a:xfrm>
            <a:off x="6570706" y="6396335"/>
            <a:ext cx="6098058" cy="461665"/>
          </a:xfrm>
          <a:prstGeom prst="rect">
            <a:avLst/>
          </a:prstGeom>
          <a:noFill/>
        </p:spPr>
        <p:txBody>
          <a:bodyPr wrap="square">
            <a:spAutoFit/>
          </a:bodyPr>
          <a:lstStyle/>
          <a:p>
            <a:r>
              <a:rPr lang="en-US" sz="1200" dirty="0">
                <a:latin typeface="Arial" panose="020B0604020202020204" pitchFamily="34" charset="0"/>
                <a:cs typeface="Arial" panose="020B0604020202020204" pitchFamily="34" charset="0"/>
                <a:hlinkClick r:id="rId3"/>
              </a:rPr>
              <a:t>https://yoopies.co.uk/c/chlidcare-solutions/babysitter-or-nursery/</a:t>
            </a:r>
            <a:endParaRPr lang="en-US" sz="1200" dirty="0">
              <a:latin typeface="Arial" panose="020B0604020202020204" pitchFamily="34" charset="0"/>
              <a:cs typeface="Arial" panose="020B0604020202020204" pitchFamily="34" charset="0"/>
            </a:endParaRPr>
          </a:p>
          <a:p>
            <a:endParaRPr lang="en-US"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9302375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227</TotalTime>
  <Words>743</Words>
  <Application>Microsoft Macintosh PowerPoint</Application>
  <PresentationFormat>Widescreen</PresentationFormat>
  <Paragraphs>29</Paragraphs>
  <Slides>7</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7</vt:i4>
      </vt:variant>
    </vt:vector>
  </HeadingPairs>
  <TitlesOfParts>
    <vt:vector size="12" baseType="lpstr">
      <vt:lpstr>Aptos</vt:lpstr>
      <vt:lpstr>Aptos Display</vt:lpstr>
      <vt:lpstr>Arial</vt:lpstr>
      <vt:lpstr>Calibri</vt:lpstr>
      <vt:lpstr>Office Theme</vt:lpstr>
      <vt:lpstr>Title: Individual Presentation Module Lead: Neale Haddon Module code: LCHS4010 Student ID: 2407354 Student Name: Chelsea Smith  </vt:lpstr>
      <vt:lpstr>Introduction</vt:lpstr>
      <vt:lpstr>Piaget’s theory </vt:lpstr>
      <vt:lpstr>PowerPoint Presentation</vt:lpstr>
      <vt:lpstr>PowerPoint Presentation</vt:lpstr>
      <vt:lpstr>PowerPoint Presentation</vt:lpstr>
      <vt:lpstr>Critically evaluate the usefulness and limitations of the theory in the nursery settings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Chelsea Smith (2407354)</dc:creator>
  <cp:lastModifiedBy>Chelsea Smith (2407354)</cp:lastModifiedBy>
  <cp:revision>23</cp:revision>
  <dcterms:created xsi:type="dcterms:W3CDTF">2026-02-04T10:15:32Z</dcterms:created>
  <dcterms:modified xsi:type="dcterms:W3CDTF">2026-03-22T21:54:29Z</dcterms:modified>
</cp:coreProperties>
</file>