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57" r:id="rId4"/>
    <p:sldId id="274" r:id="rId5"/>
    <p:sldId id="275" r:id="rId6"/>
    <p:sldId id="258" r:id="rId7"/>
    <p:sldId id="276" r:id="rId8"/>
    <p:sldId id="260" r:id="rId9"/>
    <p:sldId id="266" r:id="rId10"/>
    <p:sldId id="291" r:id="rId11"/>
    <p:sldId id="271" r:id="rId12"/>
    <p:sldId id="273" r:id="rId13"/>
    <p:sldId id="262" r:id="rId14"/>
    <p:sldId id="277" r:id="rId15"/>
    <p:sldId id="263" r:id="rId16"/>
    <p:sldId id="264" r:id="rId17"/>
    <p:sldId id="265" r:id="rId18"/>
    <p:sldId id="267" r:id="rId19"/>
    <p:sldId id="268" r:id="rId20"/>
    <p:sldId id="261" r:id="rId21"/>
    <p:sldId id="270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2" autoAdjust="0"/>
    <p:restoredTop sz="94660"/>
  </p:normalViewPr>
  <p:slideViewPr>
    <p:cSldViewPr snapToGrid="0">
      <p:cViewPr>
        <p:scale>
          <a:sx n="66" d="100"/>
          <a:sy n="66" d="100"/>
        </p:scale>
        <p:origin x="-2256" y="-117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5" Type="http://schemas.openxmlformats.org/officeDocument/2006/relationships/tableStyles" Target="tableStyles.xml"/><Relationship Id="rId24" Type="http://schemas.openxmlformats.org/officeDocument/2006/relationships/viewProps" Target="viewProps.xml"/><Relationship Id="rId23" Type="http://schemas.openxmlformats.org/officeDocument/2006/relationships/presProps" Target="presProps.xml"/><Relationship Id="rId22" Type="http://schemas.openxmlformats.org/officeDocument/2006/relationships/slide" Target="slides/slide20.xml"/><Relationship Id="rId21" Type="http://schemas.openxmlformats.org/officeDocument/2006/relationships/slide" Target="slides/slide19.xml"/><Relationship Id="rId20" Type="http://schemas.openxmlformats.org/officeDocument/2006/relationships/slide" Target="slides/slide18.xml"/><Relationship Id="rId2" Type="http://schemas.openxmlformats.org/officeDocument/2006/relationships/theme" Target="theme/theme1.xml"/><Relationship Id="rId19" Type="http://schemas.openxmlformats.org/officeDocument/2006/relationships/slide" Target="slides/slide17.xml"/><Relationship Id="rId18" Type="http://schemas.openxmlformats.org/officeDocument/2006/relationships/slide" Target="slides/slide16.xml"/><Relationship Id="rId17" Type="http://schemas.openxmlformats.org/officeDocument/2006/relationships/slide" Target="slides/slide15.xml"/><Relationship Id="rId16" Type="http://schemas.openxmlformats.org/officeDocument/2006/relationships/slide" Target="slides/slide14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 showMasterSp="0">
  <p:cSld name="標題投影片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/>
        </p:nvSpPr>
        <p:spPr bwMode="white">
          <a:xfrm>
            <a:off x="0" y="5971032"/>
            <a:ext cx="12192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矩形 9"/>
          <p:cNvSpPr/>
          <p:nvPr/>
        </p:nvSpPr>
        <p:spPr>
          <a:xfrm>
            <a:off x="-12192" y="6053328"/>
            <a:ext cx="2999232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矩形 10"/>
          <p:cNvSpPr/>
          <p:nvPr/>
        </p:nvSpPr>
        <p:spPr>
          <a:xfrm>
            <a:off x="3145536" y="6044184"/>
            <a:ext cx="90464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標題 7"/>
          <p:cNvSpPr>
            <a:spLocks noGrp="1"/>
          </p:cNvSpPr>
          <p:nvPr>
            <p:ph type="ctrTitle"/>
          </p:nvPr>
        </p:nvSpPr>
        <p:spPr>
          <a:xfrm>
            <a:off x="3149600" y="4038600"/>
            <a:ext cx="8636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zh-TW" altLang="en-US" smtClean="0"/>
              <a:t>按一下以編輯母片標題樣式</a:t>
            </a:r>
            <a:endParaRPr kumimoji="0" lang="en-US"/>
          </a:p>
        </p:txBody>
      </p:sp>
      <p:sp>
        <p:nvSpPr>
          <p:cNvPr id="9" name="副標題 8"/>
          <p:cNvSpPr>
            <a:spLocks noGrp="1"/>
          </p:cNvSpPr>
          <p:nvPr>
            <p:ph type="subTitle" idx="1"/>
          </p:nvPr>
        </p:nvSpPr>
        <p:spPr>
          <a:xfrm>
            <a:off x="3149600" y="6050037"/>
            <a:ext cx="89408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zh-TW" altLang="en-US" smtClean="0"/>
              <a:t>按一下以編輯母片副標題樣式</a:t>
            </a:r>
            <a:endParaRPr kumimoji="0" lang="en-US"/>
          </a:p>
        </p:txBody>
      </p:sp>
      <p:sp>
        <p:nvSpPr>
          <p:cNvPr id="28" name="日期版面配置區 27"/>
          <p:cNvSpPr>
            <a:spLocks noGrp="1"/>
          </p:cNvSpPr>
          <p:nvPr>
            <p:ph type="dt" sz="half" idx="10"/>
          </p:nvPr>
        </p:nvSpPr>
        <p:spPr>
          <a:xfrm>
            <a:off x="101600" y="6068699"/>
            <a:ext cx="27432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17" name="頁尾版面配置區 16"/>
          <p:cNvSpPr>
            <a:spLocks noGrp="1"/>
          </p:cNvSpPr>
          <p:nvPr>
            <p:ph type="ftr" sz="quarter" idx="11"/>
          </p:nvPr>
        </p:nvSpPr>
        <p:spPr>
          <a:xfrm>
            <a:off x="2780524" y="236539"/>
            <a:ext cx="78232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29" name="投影片編號版面配置區 28"/>
          <p:cNvSpPr>
            <a:spLocks noGrp="1"/>
          </p:cNvSpPr>
          <p:nvPr>
            <p:ph type="sldNum" sz="quarter" idx="12"/>
          </p:nvPr>
        </p:nvSpPr>
        <p:spPr>
          <a:xfrm>
            <a:off x="10668000" y="228600"/>
            <a:ext cx="11176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16864" y="228600"/>
            <a:ext cx="10871200" cy="990600"/>
          </a:xfrm>
        </p:spPr>
        <p:txBody>
          <a:bodyPr/>
          <a:lstStyle/>
          <a:p>
            <a:r>
              <a:rPr kumimoji="0" lang="zh-TW" altLang="en-US" smtClean="0"/>
              <a:t>按一下以編輯母片標題樣式</a:t>
            </a:r>
            <a:endParaRPr kumimoji="0" 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B618960-8005-486C-9A75-10CB2AAC16F9}" type="slidenum">
              <a:rPr lang="en-US" smtClean="0"/>
            </a:fld>
            <a:endParaRPr lang="en-US"/>
          </a:p>
        </p:txBody>
      </p:sp>
      <p:sp>
        <p:nvSpPr>
          <p:cNvPr id="8" name="內容版面配置區 7"/>
          <p:cNvSpPr>
            <a:spLocks noGrp="1"/>
          </p:cNvSpPr>
          <p:nvPr>
            <p:ph sz="quarter" idx="1"/>
          </p:nvPr>
        </p:nvSpPr>
        <p:spPr>
          <a:xfrm>
            <a:off x="816864" y="1600200"/>
            <a:ext cx="10871200" cy="4495800"/>
          </a:xfrm>
        </p:spPr>
        <p:txBody>
          <a:bodyPr/>
          <a:lstStyle/>
          <a:p>
            <a:pPr lvl="0" eaLnBrk="1" latinLnBrk="0" hangingPunct="1"/>
            <a:r>
              <a:rPr lang="zh-TW" altLang="en-US" smtClean="0"/>
              <a:t>按一下以編輯母片文字樣式</a:t>
            </a:r>
            <a:endParaRPr lang="zh-TW" altLang="en-US" smtClean="0"/>
          </a:p>
          <a:p>
            <a:pPr lvl="1" eaLnBrk="1" latinLnBrk="0" hangingPunct="1"/>
            <a:r>
              <a:rPr lang="zh-TW" altLang="en-US" smtClean="0"/>
              <a:t>第二層</a:t>
            </a:r>
            <a:endParaRPr lang="zh-TW" altLang="en-US" smtClean="0"/>
          </a:p>
          <a:p>
            <a:pPr lvl="2" eaLnBrk="1" latinLnBrk="0" hangingPunct="1"/>
            <a:r>
              <a:rPr lang="zh-TW" altLang="en-US" smtClean="0"/>
              <a:t>第三層</a:t>
            </a:r>
            <a:endParaRPr lang="zh-TW" altLang="en-US" smtClean="0"/>
          </a:p>
          <a:p>
            <a:pPr lvl="3" eaLnBrk="1" latinLnBrk="0" hangingPunct="1"/>
            <a:r>
              <a:rPr lang="zh-TW" altLang="en-US" smtClean="0"/>
              <a:t>第四層</a:t>
            </a:r>
            <a:endParaRPr lang="zh-TW" altLang="en-US" smtClean="0"/>
          </a:p>
          <a:p>
            <a:pPr lvl="4" eaLnBrk="1" latinLnBrk="0" hangingPunct="1"/>
            <a:r>
              <a:rPr lang="zh-TW" altLang="en-US" smtClean="0"/>
              <a:t>第五層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 showMasterSp="0">
  <p:cSld name="章節標題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1828801" y="2743200"/>
            <a:ext cx="9497484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zh-TW" altLang="en-US" smtClean="0"/>
              <a:t>按一下以編輯母片文字樣式</a:t>
            </a:r>
            <a:endParaRPr kumimoji="0" lang="zh-TW" altLang="en-US" smtClean="0"/>
          </a:p>
        </p:txBody>
      </p:sp>
      <p:sp>
        <p:nvSpPr>
          <p:cNvPr id="7" name="矩形 6"/>
          <p:cNvSpPr/>
          <p:nvPr/>
        </p:nvSpPr>
        <p:spPr bwMode="white">
          <a:xfrm>
            <a:off x="0" y="1524000"/>
            <a:ext cx="12192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矩形 7"/>
          <p:cNvSpPr/>
          <p:nvPr/>
        </p:nvSpPr>
        <p:spPr>
          <a:xfrm>
            <a:off x="0" y="1600200"/>
            <a:ext cx="17272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矩形 8"/>
          <p:cNvSpPr/>
          <p:nvPr/>
        </p:nvSpPr>
        <p:spPr>
          <a:xfrm>
            <a:off x="1828800" y="1600200"/>
            <a:ext cx="103632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828800" y="1600200"/>
            <a:ext cx="1016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zh-TW" altLang="en-US" smtClean="0"/>
              <a:t>按一下以編輯母片標題樣式</a:t>
            </a:r>
            <a:endParaRPr kumimoji="0" lang="en-US"/>
          </a:p>
        </p:txBody>
      </p:sp>
      <p:sp>
        <p:nvSpPr>
          <p:cNvPr id="12" name="日期版面配置區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13" name="投影片編號版面配置區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7272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9B618960-8005-486C-9A75-10CB2AAC16F9}" type="slidenum">
              <a:rPr lang="en-US" smtClean="0"/>
            </a:fld>
            <a:endParaRPr lang="en-US"/>
          </a:p>
        </p:txBody>
      </p:sp>
      <p:sp>
        <p:nvSpPr>
          <p:cNvPr id="14" name="頁尾版面配置區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TW" altLang="en-US" smtClean="0"/>
              <a:t>按一下以編輯母片標題樣式</a:t>
            </a:r>
            <a:endParaRPr kumimoji="0" lang="en-US"/>
          </a:p>
        </p:txBody>
      </p:sp>
      <p:sp>
        <p:nvSpPr>
          <p:cNvPr id="9" name="內容版面配置區 8"/>
          <p:cNvSpPr>
            <a:spLocks noGrp="1"/>
          </p:cNvSpPr>
          <p:nvPr>
            <p:ph sz="quarter" idx="1"/>
          </p:nvPr>
        </p:nvSpPr>
        <p:spPr>
          <a:xfrm>
            <a:off x="812800" y="1589567"/>
            <a:ext cx="5181600" cy="4572000"/>
          </a:xfrm>
        </p:spPr>
        <p:txBody>
          <a:bodyPr/>
          <a:lstStyle/>
          <a:p>
            <a:pPr lvl="0" eaLnBrk="1" latinLnBrk="0" hangingPunct="1"/>
            <a:r>
              <a:rPr lang="zh-TW" altLang="en-US" smtClean="0"/>
              <a:t>按一下以編輯母片文字樣式</a:t>
            </a:r>
            <a:endParaRPr lang="zh-TW" altLang="en-US" smtClean="0"/>
          </a:p>
          <a:p>
            <a:pPr lvl="1" eaLnBrk="1" latinLnBrk="0" hangingPunct="1"/>
            <a:r>
              <a:rPr lang="zh-TW" altLang="en-US" smtClean="0"/>
              <a:t>第二層</a:t>
            </a:r>
            <a:endParaRPr lang="zh-TW" altLang="en-US" smtClean="0"/>
          </a:p>
          <a:p>
            <a:pPr lvl="2" eaLnBrk="1" latinLnBrk="0" hangingPunct="1"/>
            <a:r>
              <a:rPr lang="zh-TW" altLang="en-US" smtClean="0"/>
              <a:t>第三層</a:t>
            </a:r>
            <a:endParaRPr lang="zh-TW" altLang="en-US" smtClean="0"/>
          </a:p>
          <a:p>
            <a:pPr lvl="3" eaLnBrk="1" latinLnBrk="0" hangingPunct="1"/>
            <a:r>
              <a:rPr lang="zh-TW" altLang="en-US" smtClean="0"/>
              <a:t>第四層</a:t>
            </a:r>
            <a:endParaRPr lang="zh-TW" altLang="en-US" smtClean="0"/>
          </a:p>
          <a:p>
            <a:pPr lvl="4" eaLnBrk="1" latinLnBrk="0" hangingPunct="1"/>
            <a:r>
              <a:rPr lang="zh-TW" altLang="en-US" smtClean="0"/>
              <a:t>第五層</a:t>
            </a:r>
            <a:endParaRPr kumimoji="0" lang="en-US"/>
          </a:p>
        </p:txBody>
      </p:sp>
      <p:sp>
        <p:nvSpPr>
          <p:cNvPr id="11" name="內容版面配置區 10"/>
          <p:cNvSpPr>
            <a:spLocks noGrp="1"/>
          </p:cNvSpPr>
          <p:nvPr>
            <p:ph sz="quarter" idx="2"/>
          </p:nvPr>
        </p:nvSpPr>
        <p:spPr>
          <a:xfrm>
            <a:off x="6459868" y="1589567"/>
            <a:ext cx="5181600" cy="4572000"/>
          </a:xfrm>
        </p:spPr>
        <p:txBody>
          <a:bodyPr/>
          <a:lstStyle/>
          <a:p>
            <a:pPr lvl="0" eaLnBrk="1" latinLnBrk="0" hangingPunct="1"/>
            <a:r>
              <a:rPr lang="zh-TW" altLang="en-US" smtClean="0"/>
              <a:t>按一下以編輯母片文字樣式</a:t>
            </a:r>
            <a:endParaRPr lang="zh-TW" altLang="en-US" smtClean="0"/>
          </a:p>
          <a:p>
            <a:pPr lvl="1" eaLnBrk="1" latinLnBrk="0" hangingPunct="1"/>
            <a:r>
              <a:rPr lang="zh-TW" altLang="en-US" smtClean="0"/>
              <a:t>第二層</a:t>
            </a:r>
            <a:endParaRPr lang="zh-TW" altLang="en-US" smtClean="0"/>
          </a:p>
          <a:p>
            <a:pPr lvl="2" eaLnBrk="1" latinLnBrk="0" hangingPunct="1"/>
            <a:r>
              <a:rPr lang="zh-TW" altLang="en-US" smtClean="0"/>
              <a:t>第三層</a:t>
            </a:r>
            <a:endParaRPr lang="zh-TW" altLang="en-US" smtClean="0"/>
          </a:p>
          <a:p>
            <a:pPr lvl="3" eaLnBrk="1" latinLnBrk="0" hangingPunct="1"/>
            <a:r>
              <a:rPr lang="zh-TW" altLang="en-US" smtClean="0"/>
              <a:t>第四層</a:t>
            </a:r>
            <a:endParaRPr lang="zh-TW" altLang="en-US" smtClean="0"/>
          </a:p>
          <a:p>
            <a:pPr lvl="4" eaLnBrk="1" latinLnBrk="0" hangingPunct="1"/>
            <a:r>
              <a:rPr lang="zh-TW" altLang="en-US" smtClean="0"/>
              <a:t>第五層</a:t>
            </a:r>
            <a:endParaRPr kumimoji="0" lang="en-US"/>
          </a:p>
        </p:txBody>
      </p:sp>
      <p:sp>
        <p:nvSpPr>
          <p:cNvPr id="8" name="日期版面配置區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10" name="投影片編號版面配置區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  <p:sp>
        <p:nvSpPr>
          <p:cNvPr id="12" name="頁尾版面配置區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711200" y="273050"/>
            <a:ext cx="108712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zh-TW" altLang="en-US" smtClean="0"/>
              <a:t>按一下以編輯母片標題樣式</a:t>
            </a:r>
            <a:endParaRPr kumimoji="0" lang="en-US"/>
          </a:p>
        </p:txBody>
      </p:sp>
      <p:sp>
        <p:nvSpPr>
          <p:cNvPr id="11" name="內容版面配置區 10"/>
          <p:cNvSpPr>
            <a:spLocks noGrp="1"/>
          </p:cNvSpPr>
          <p:nvPr>
            <p:ph sz="quarter" idx="2"/>
          </p:nvPr>
        </p:nvSpPr>
        <p:spPr>
          <a:xfrm>
            <a:off x="812800" y="2438400"/>
            <a:ext cx="5181600" cy="3581400"/>
          </a:xfrm>
        </p:spPr>
        <p:txBody>
          <a:bodyPr/>
          <a:lstStyle/>
          <a:p>
            <a:pPr lvl="0" eaLnBrk="1" latinLnBrk="0" hangingPunct="1"/>
            <a:r>
              <a:rPr lang="zh-TW" altLang="en-US" smtClean="0"/>
              <a:t>按一下以編輯母片文字樣式</a:t>
            </a:r>
            <a:endParaRPr lang="zh-TW" altLang="en-US" smtClean="0"/>
          </a:p>
          <a:p>
            <a:pPr lvl="1" eaLnBrk="1" latinLnBrk="0" hangingPunct="1"/>
            <a:r>
              <a:rPr lang="zh-TW" altLang="en-US" smtClean="0"/>
              <a:t>第二層</a:t>
            </a:r>
            <a:endParaRPr lang="zh-TW" altLang="en-US" smtClean="0"/>
          </a:p>
          <a:p>
            <a:pPr lvl="2" eaLnBrk="1" latinLnBrk="0" hangingPunct="1"/>
            <a:r>
              <a:rPr lang="zh-TW" altLang="en-US" smtClean="0"/>
              <a:t>第三層</a:t>
            </a:r>
            <a:endParaRPr lang="zh-TW" altLang="en-US" smtClean="0"/>
          </a:p>
          <a:p>
            <a:pPr lvl="3" eaLnBrk="1" latinLnBrk="0" hangingPunct="1"/>
            <a:r>
              <a:rPr lang="zh-TW" altLang="en-US" smtClean="0"/>
              <a:t>第四層</a:t>
            </a:r>
            <a:endParaRPr lang="zh-TW" altLang="en-US" smtClean="0"/>
          </a:p>
          <a:p>
            <a:pPr lvl="4" eaLnBrk="1" latinLnBrk="0" hangingPunct="1"/>
            <a:r>
              <a:rPr lang="zh-TW" altLang="en-US" smtClean="0"/>
              <a:t>第五層</a:t>
            </a:r>
            <a:endParaRPr kumimoji="0" lang="en-US"/>
          </a:p>
        </p:txBody>
      </p:sp>
      <p:sp>
        <p:nvSpPr>
          <p:cNvPr id="13" name="內容版面配置區 12"/>
          <p:cNvSpPr>
            <a:spLocks noGrp="1"/>
          </p:cNvSpPr>
          <p:nvPr>
            <p:ph sz="quarter" idx="4"/>
          </p:nvPr>
        </p:nvSpPr>
        <p:spPr>
          <a:xfrm>
            <a:off x="6400800" y="2438400"/>
            <a:ext cx="5181600" cy="3581400"/>
          </a:xfrm>
        </p:spPr>
        <p:txBody>
          <a:bodyPr/>
          <a:lstStyle/>
          <a:p>
            <a:pPr lvl="0" eaLnBrk="1" latinLnBrk="0" hangingPunct="1"/>
            <a:r>
              <a:rPr lang="zh-TW" altLang="en-US" smtClean="0"/>
              <a:t>按一下以編輯母片文字樣式</a:t>
            </a:r>
            <a:endParaRPr lang="zh-TW" altLang="en-US" smtClean="0"/>
          </a:p>
          <a:p>
            <a:pPr lvl="1" eaLnBrk="1" latinLnBrk="0" hangingPunct="1"/>
            <a:r>
              <a:rPr lang="zh-TW" altLang="en-US" smtClean="0"/>
              <a:t>第二層</a:t>
            </a:r>
            <a:endParaRPr lang="zh-TW" altLang="en-US" smtClean="0"/>
          </a:p>
          <a:p>
            <a:pPr lvl="2" eaLnBrk="1" latinLnBrk="0" hangingPunct="1"/>
            <a:r>
              <a:rPr lang="zh-TW" altLang="en-US" smtClean="0"/>
              <a:t>第三層</a:t>
            </a:r>
            <a:endParaRPr lang="zh-TW" altLang="en-US" smtClean="0"/>
          </a:p>
          <a:p>
            <a:pPr lvl="3" eaLnBrk="1" latinLnBrk="0" hangingPunct="1"/>
            <a:r>
              <a:rPr lang="zh-TW" altLang="en-US" smtClean="0"/>
              <a:t>第四層</a:t>
            </a:r>
            <a:endParaRPr lang="zh-TW" altLang="en-US" smtClean="0"/>
          </a:p>
          <a:p>
            <a:pPr lvl="4" eaLnBrk="1" latinLnBrk="0" hangingPunct="1"/>
            <a:r>
              <a:rPr lang="zh-TW" altLang="en-US" smtClean="0"/>
              <a:t>第五層</a:t>
            </a:r>
            <a:endParaRPr kumimoji="0" lang="en-US"/>
          </a:p>
        </p:txBody>
      </p:sp>
      <p:sp>
        <p:nvSpPr>
          <p:cNvPr id="10" name="日期版面配置區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12" name="投影片編號版面配置區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  <p:sp>
        <p:nvSpPr>
          <p:cNvPr id="14" name="頁尾版面配置區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US"/>
          </a:p>
        </p:txBody>
      </p:sp>
      <p:sp>
        <p:nvSpPr>
          <p:cNvPr id="16" name="文字版面配置區 15"/>
          <p:cNvSpPr>
            <a:spLocks noGrp="1"/>
          </p:cNvSpPr>
          <p:nvPr>
            <p:ph type="body" sz="quarter" idx="1"/>
          </p:nvPr>
        </p:nvSpPr>
        <p:spPr>
          <a:xfrm>
            <a:off x="812800" y="1752600"/>
            <a:ext cx="51816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zh-TW" altLang="en-US" smtClean="0"/>
              <a:t>按一下以編輯母片文字樣式</a:t>
            </a:r>
            <a:endParaRPr kumimoji="0" lang="zh-TW" altLang="en-US" smtClean="0"/>
          </a:p>
        </p:txBody>
      </p:sp>
      <p:sp>
        <p:nvSpPr>
          <p:cNvPr id="15" name="文字版面配置區 14"/>
          <p:cNvSpPr>
            <a:spLocks noGrp="1"/>
          </p:cNvSpPr>
          <p:nvPr>
            <p:ph type="body" sz="quarter" idx="3"/>
          </p:nvPr>
        </p:nvSpPr>
        <p:spPr>
          <a:xfrm>
            <a:off x="6400800" y="1752600"/>
            <a:ext cx="51816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zh-TW" altLang="en-US" smtClean="0"/>
              <a:t>按一下以編輯母片文字樣式</a:t>
            </a:r>
            <a:endParaRPr kumimoji="0" lang="zh-TW" altLang="en-US" smtClean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TW" altLang="en-US" smtClean="0"/>
              <a:t>按一下以編輯母片標題樣式</a:t>
            </a:r>
            <a:endParaRPr kumimoji="0" 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4" name="頁尾版面配置區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投影片編號版面配置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 showMasterSp="0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版面配置區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3" name="頁尾版面配置區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711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12800" y="273050"/>
            <a:ext cx="107696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zh-TW" altLang="en-US" smtClean="0"/>
              <a:t>按一下以編輯母片標題樣式</a:t>
            </a:r>
            <a:endParaRPr kumimoji="0" lang="en-US"/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B618960-8005-486C-9A75-10CB2AAC16F9}" type="slidenum">
              <a:rPr lang="en-US" smtClean="0"/>
            </a:fld>
            <a:endParaRPr lang="en-US"/>
          </a:p>
        </p:txBody>
      </p:sp>
      <p:sp>
        <p:nvSpPr>
          <p:cNvPr id="3" name="文字版面配置區 2"/>
          <p:cNvSpPr>
            <a:spLocks noGrp="1"/>
          </p:cNvSpPr>
          <p:nvPr>
            <p:ph type="body" idx="2"/>
          </p:nvPr>
        </p:nvSpPr>
        <p:spPr>
          <a:xfrm>
            <a:off x="812800" y="1752600"/>
            <a:ext cx="21336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zh-TW" altLang="en-US" smtClean="0"/>
              <a:t>按一下以編輯母片文字樣式</a:t>
            </a:r>
            <a:endParaRPr kumimoji="0" lang="zh-TW" altLang="en-US" smtClean="0"/>
          </a:p>
        </p:txBody>
      </p:sp>
      <p:sp>
        <p:nvSpPr>
          <p:cNvPr id="9" name="內容版面配置區 8"/>
          <p:cNvSpPr>
            <a:spLocks noGrp="1"/>
          </p:cNvSpPr>
          <p:nvPr>
            <p:ph sz="quarter" idx="1"/>
          </p:nvPr>
        </p:nvSpPr>
        <p:spPr>
          <a:xfrm>
            <a:off x="3149600" y="1752600"/>
            <a:ext cx="8534400" cy="4419600"/>
          </a:xfrm>
        </p:spPr>
        <p:txBody>
          <a:bodyPr/>
          <a:lstStyle/>
          <a:p>
            <a:pPr lvl="0" eaLnBrk="1" latinLnBrk="0" hangingPunct="1"/>
            <a:r>
              <a:rPr lang="zh-TW" altLang="en-US" smtClean="0"/>
              <a:t>按一下以編輯母片文字樣式</a:t>
            </a:r>
            <a:endParaRPr lang="zh-TW" altLang="en-US" smtClean="0"/>
          </a:p>
          <a:p>
            <a:pPr lvl="1" eaLnBrk="1" latinLnBrk="0" hangingPunct="1"/>
            <a:r>
              <a:rPr lang="zh-TW" altLang="en-US" smtClean="0"/>
              <a:t>第二層</a:t>
            </a:r>
            <a:endParaRPr lang="zh-TW" altLang="en-US" smtClean="0"/>
          </a:p>
          <a:p>
            <a:pPr lvl="2" eaLnBrk="1" latinLnBrk="0" hangingPunct="1"/>
            <a:r>
              <a:rPr lang="zh-TW" altLang="en-US" smtClean="0"/>
              <a:t>第三層</a:t>
            </a:r>
            <a:endParaRPr lang="zh-TW" altLang="en-US" smtClean="0"/>
          </a:p>
          <a:p>
            <a:pPr lvl="3" eaLnBrk="1" latinLnBrk="0" hangingPunct="1"/>
            <a:r>
              <a:rPr lang="zh-TW" altLang="en-US" smtClean="0"/>
              <a:t>第四層</a:t>
            </a:r>
            <a:endParaRPr lang="zh-TW" altLang="en-US" smtClean="0"/>
          </a:p>
          <a:p>
            <a:pPr lvl="4" eaLnBrk="1" latinLnBrk="0" hangingPunct="1"/>
            <a:r>
              <a:rPr lang="zh-TW" altLang="en-US" smtClean="0"/>
              <a:t>第五層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 showMasterSp="0">
  <p:cSld name="含標題的圖片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版面配置區 3"/>
          <p:cNvSpPr>
            <a:spLocks noGrp="1"/>
          </p:cNvSpPr>
          <p:nvPr>
            <p:ph type="body" sz="half" idx="2"/>
          </p:nvPr>
        </p:nvSpPr>
        <p:spPr>
          <a:xfrm>
            <a:off x="2133600" y="5486400"/>
            <a:ext cx="97536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zh-TW" altLang="en-US" smtClean="0"/>
              <a:t>按一下以編輯母片文字樣式</a:t>
            </a:r>
            <a:endParaRPr kumimoji="0" lang="zh-TW" altLang="en-US" smtClean="0"/>
          </a:p>
        </p:txBody>
      </p:sp>
      <p:sp>
        <p:nvSpPr>
          <p:cNvPr id="8" name="矩形 7"/>
          <p:cNvSpPr/>
          <p:nvPr/>
        </p:nvSpPr>
        <p:spPr bwMode="white">
          <a:xfrm>
            <a:off x="-12192" y="4572000"/>
            <a:ext cx="12192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矩形 8"/>
          <p:cNvSpPr/>
          <p:nvPr/>
        </p:nvSpPr>
        <p:spPr>
          <a:xfrm>
            <a:off x="-12192" y="4663440"/>
            <a:ext cx="195072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矩形 9"/>
          <p:cNvSpPr/>
          <p:nvPr/>
        </p:nvSpPr>
        <p:spPr>
          <a:xfrm>
            <a:off x="2060448" y="4654296"/>
            <a:ext cx="10131552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133600" y="4648200"/>
            <a:ext cx="97536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zh-TW" altLang="en-US" smtClean="0"/>
              <a:t>按一下以編輯母片標題樣式</a:t>
            </a:r>
            <a:endParaRPr kumimoji="0" lang="en-US"/>
          </a:p>
        </p:txBody>
      </p:sp>
      <p:sp>
        <p:nvSpPr>
          <p:cNvPr id="11" name="矩形 10"/>
          <p:cNvSpPr/>
          <p:nvPr/>
        </p:nvSpPr>
        <p:spPr bwMode="white">
          <a:xfrm>
            <a:off x="1930400" y="0"/>
            <a:ext cx="134112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日期版面配置區 11"/>
          <p:cNvSpPr>
            <a:spLocks noGrp="1"/>
          </p:cNvSpPr>
          <p:nvPr>
            <p:ph type="dt" sz="half" idx="10"/>
          </p:nvPr>
        </p:nvSpPr>
        <p:spPr>
          <a:xfrm>
            <a:off x="8331200" y="6248401"/>
            <a:ext cx="3556000" cy="365125"/>
          </a:xfrm>
        </p:spPr>
        <p:txBody>
          <a:bodyPr rtlCol="0"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13" name="投影片編號版面配置區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9304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9B618960-8005-486C-9A75-10CB2AAC16F9}" type="slidenum">
              <a:rPr lang="en-US" smtClean="0"/>
            </a:fld>
            <a:endParaRPr lang="en-US"/>
          </a:p>
        </p:txBody>
      </p:sp>
      <p:sp>
        <p:nvSpPr>
          <p:cNvPr id="14" name="頁尾版面配置區 13"/>
          <p:cNvSpPr>
            <a:spLocks noGrp="1"/>
          </p:cNvSpPr>
          <p:nvPr>
            <p:ph type="ftr" sz="quarter" idx="12"/>
          </p:nvPr>
        </p:nvSpPr>
        <p:spPr>
          <a:xfrm>
            <a:off x="2133600" y="6248207"/>
            <a:ext cx="6096000" cy="365125"/>
          </a:xfrm>
        </p:spPr>
        <p:txBody>
          <a:bodyPr rtlCol="0"/>
          <a:lstStyle/>
          <a:p>
            <a:endParaRPr lang="en-US"/>
          </a:p>
        </p:txBody>
      </p:sp>
      <p:sp>
        <p:nvSpPr>
          <p:cNvPr id="3" name="圖片版面配置區 2"/>
          <p:cNvSpPr>
            <a:spLocks noGrp="1"/>
          </p:cNvSpPr>
          <p:nvPr>
            <p:ph type="pic" idx="1"/>
          </p:nvPr>
        </p:nvSpPr>
        <p:spPr>
          <a:xfrm>
            <a:off x="2080768" y="0"/>
            <a:ext cx="10111232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zh-TW" altLang="en-US" smtClean="0"/>
              <a:t>按一下圖示以新增圖片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TW" altLang="en-US" smtClean="0"/>
              <a:t>按一下以編輯母片標題樣式</a:t>
            </a:r>
            <a:endParaRPr kumimoji="0" lang="en-US"/>
          </a:p>
        </p:txBody>
      </p:sp>
      <p:sp>
        <p:nvSpPr>
          <p:cNvPr id="3" name="直排文字版面配置區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zh-TW" altLang="en-US" smtClean="0"/>
              <a:t>按一下以編輯母片文字樣式</a:t>
            </a:r>
            <a:endParaRPr lang="zh-TW" altLang="en-US" smtClean="0"/>
          </a:p>
          <a:p>
            <a:pPr lvl="1" eaLnBrk="1" latinLnBrk="0" hangingPunct="1"/>
            <a:r>
              <a:rPr lang="zh-TW" altLang="en-US" smtClean="0"/>
              <a:t>第二層</a:t>
            </a:r>
            <a:endParaRPr lang="zh-TW" altLang="en-US" smtClean="0"/>
          </a:p>
          <a:p>
            <a:pPr lvl="2" eaLnBrk="1" latinLnBrk="0" hangingPunct="1"/>
            <a:r>
              <a:rPr lang="zh-TW" altLang="en-US" smtClean="0"/>
              <a:t>第三層</a:t>
            </a:r>
            <a:endParaRPr lang="zh-TW" altLang="en-US" smtClean="0"/>
          </a:p>
          <a:p>
            <a:pPr lvl="3" eaLnBrk="1" latinLnBrk="0" hangingPunct="1"/>
            <a:r>
              <a:rPr lang="zh-TW" altLang="en-US" smtClean="0"/>
              <a:t>第四層</a:t>
            </a:r>
            <a:endParaRPr lang="zh-TW" altLang="en-US" smtClean="0"/>
          </a:p>
          <a:p>
            <a:pPr lvl="4" eaLnBrk="1" latinLnBrk="0" hangingPunct="1"/>
            <a:r>
              <a:rPr lang="zh-TW" altLang="en-US" smtClean="0"/>
              <a:t>第五層</a:t>
            </a:r>
            <a:endParaRPr kumimoji="0" 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 showMasterSp="0">
  <p:cSld name="直排標題及文字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直排標題 1"/>
          <p:cNvSpPr>
            <a:spLocks noGrp="1"/>
          </p:cNvSpPr>
          <p:nvPr>
            <p:ph type="title" orient="vert"/>
          </p:nvPr>
        </p:nvSpPr>
        <p:spPr>
          <a:xfrm>
            <a:off x="8737600" y="609601"/>
            <a:ext cx="2743200" cy="5516563"/>
          </a:xfrm>
        </p:spPr>
        <p:txBody>
          <a:bodyPr vert="eaVert"/>
          <a:lstStyle/>
          <a:p>
            <a:r>
              <a:rPr kumimoji="0" lang="zh-TW" altLang="en-US" smtClean="0"/>
              <a:t>按一下以編輯母片標題樣式</a:t>
            </a:r>
            <a:endParaRPr kumimoji="0" lang="en-US"/>
          </a:p>
        </p:txBody>
      </p:sp>
      <p:sp>
        <p:nvSpPr>
          <p:cNvPr id="3" name="直排文字版面配置區 2"/>
          <p:cNvSpPr>
            <a:spLocks noGrp="1"/>
          </p:cNvSpPr>
          <p:nvPr>
            <p:ph type="body" orient="vert" idx="1"/>
          </p:nvPr>
        </p:nvSpPr>
        <p:spPr>
          <a:xfrm>
            <a:off x="609600" y="609600"/>
            <a:ext cx="7416800" cy="5516564"/>
          </a:xfrm>
        </p:spPr>
        <p:txBody>
          <a:bodyPr vert="eaVert"/>
          <a:lstStyle/>
          <a:p>
            <a:pPr lvl="0" eaLnBrk="1" latinLnBrk="0" hangingPunct="1"/>
            <a:r>
              <a:rPr lang="zh-TW" altLang="en-US" smtClean="0"/>
              <a:t>按一下以編輯母片文字樣式</a:t>
            </a:r>
            <a:endParaRPr lang="zh-TW" altLang="en-US" smtClean="0"/>
          </a:p>
          <a:p>
            <a:pPr lvl="1" eaLnBrk="1" latinLnBrk="0" hangingPunct="1"/>
            <a:r>
              <a:rPr lang="zh-TW" altLang="en-US" smtClean="0"/>
              <a:t>第二層</a:t>
            </a:r>
            <a:endParaRPr lang="zh-TW" altLang="en-US" smtClean="0"/>
          </a:p>
          <a:p>
            <a:pPr lvl="2" eaLnBrk="1" latinLnBrk="0" hangingPunct="1"/>
            <a:r>
              <a:rPr lang="zh-TW" altLang="en-US" smtClean="0"/>
              <a:t>第三層</a:t>
            </a:r>
            <a:endParaRPr lang="zh-TW" altLang="en-US" smtClean="0"/>
          </a:p>
          <a:p>
            <a:pPr lvl="3" eaLnBrk="1" latinLnBrk="0" hangingPunct="1"/>
            <a:r>
              <a:rPr lang="zh-TW" altLang="en-US" smtClean="0"/>
              <a:t>第四層</a:t>
            </a:r>
            <a:endParaRPr lang="zh-TW" altLang="en-US" smtClean="0"/>
          </a:p>
          <a:p>
            <a:pPr lvl="4" eaLnBrk="1" latinLnBrk="0" hangingPunct="1"/>
            <a:r>
              <a:rPr lang="zh-TW" altLang="en-US" smtClean="0"/>
              <a:t>第五層</a:t>
            </a:r>
            <a:endParaRPr kumimoji="0" 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>
          <a:xfrm>
            <a:off x="8737600" y="6248403"/>
            <a:ext cx="2946400" cy="365125"/>
          </a:xfrm>
        </p:spPr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>
          <a:xfrm>
            <a:off x="609602" y="6248208"/>
            <a:ext cx="743131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矩形 6"/>
          <p:cNvSpPr/>
          <p:nvPr/>
        </p:nvSpPr>
        <p:spPr bwMode="white">
          <a:xfrm>
            <a:off x="8128424" y="0"/>
            <a:ext cx="42672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矩形 7"/>
          <p:cNvSpPr/>
          <p:nvPr/>
        </p:nvSpPr>
        <p:spPr>
          <a:xfrm>
            <a:off x="8189384" y="609600"/>
            <a:ext cx="3048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矩形 8"/>
          <p:cNvSpPr/>
          <p:nvPr/>
        </p:nvSpPr>
        <p:spPr>
          <a:xfrm>
            <a:off x="8189384" y="0"/>
            <a:ext cx="3048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>
          <a:xfrm rot="5400000">
            <a:off x="8075084" y="103716"/>
            <a:ext cx="533400" cy="325968"/>
          </a:xfrm>
        </p:spPr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標題版面配置區 21"/>
          <p:cNvSpPr>
            <a:spLocks noGrp="1"/>
          </p:cNvSpPr>
          <p:nvPr>
            <p:ph type="title"/>
          </p:nvPr>
        </p:nvSpPr>
        <p:spPr>
          <a:xfrm>
            <a:off x="812800" y="228600"/>
            <a:ext cx="108712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zh-TW" altLang="en-US" smtClean="0"/>
              <a:t>按一下以編輯母片標題樣式</a:t>
            </a:r>
            <a:endParaRPr kumimoji="0" lang="en-US"/>
          </a:p>
        </p:txBody>
      </p:sp>
      <p:sp>
        <p:nvSpPr>
          <p:cNvPr id="13" name="文字版面配置區 12"/>
          <p:cNvSpPr>
            <a:spLocks noGrp="1"/>
          </p:cNvSpPr>
          <p:nvPr>
            <p:ph type="body" idx="1"/>
          </p:nvPr>
        </p:nvSpPr>
        <p:spPr>
          <a:xfrm>
            <a:off x="816864" y="1600200"/>
            <a:ext cx="108712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zh-TW" altLang="en-US" smtClean="0"/>
              <a:t>按一下以編輯母片文字樣式</a:t>
            </a:r>
            <a:endParaRPr kumimoji="0" lang="zh-TW" altLang="en-US" smtClean="0"/>
          </a:p>
          <a:p>
            <a:pPr lvl="1" eaLnBrk="1" latinLnBrk="0" hangingPunct="1"/>
            <a:r>
              <a:rPr kumimoji="0" lang="zh-TW" altLang="en-US" smtClean="0"/>
              <a:t>第二層</a:t>
            </a:r>
            <a:endParaRPr kumimoji="0" lang="zh-TW" altLang="en-US" smtClean="0"/>
          </a:p>
          <a:p>
            <a:pPr lvl="2" eaLnBrk="1" latinLnBrk="0" hangingPunct="1"/>
            <a:r>
              <a:rPr kumimoji="0" lang="zh-TW" altLang="en-US" smtClean="0"/>
              <a:t>第三層</a:t>
            </a:r>
            <a:endParaRPr kumimoji="0" lang="zh-TW" altLang="en-US" smtClean="0"/>
          </a:p>
          <a:p>
            <a:pPr lvl="3" eaLnBrk="1" latinLnBrk="0" hangingPunct="1"/>
            <a:r>
              <a:rPr kumimoji="0" lang="zh-TW" altLang="en-US" smtClean="0"/>
              <a:t>第四層</a:t>
            </a:r>
            <a:endParaRPr kumimoji="0" lang="zh-TW" altLang="en-US" smtClean="0"/>
          </a:p>
          <a:p>
            <a:pPr lvl="4" eaLnBrk="1" latinLnBrk="0" hangingPunct="1"/>
            <a:r>
              <a:rPr kumimoji="0" lang="zh-TW" altLang="en-US" smtClean="0"/>
              <a:t>第五層</a:t>
            </a:r>
            <a:endParaRPr kumimoji="0" lang="en-US"/>
          </a:p>
        </p:txBody>
      </p:sp>
      <p:sp>
        <p:nvSpPr>
          <p:cNvPr id="14" name="日期版面配置區 13"/>
          <p:cNvSpPr>
            <a:spLocks noGrp="1"/>
          </p:cNvSpPr>
          <p:nvPr>
            <p:ph type="dt" sz="half" idx="2"/>
          </p:nvPr>
        </p:nvSpPr>
        <p:spPr>
          <a:xfrm>
            <a:off x="8128000" y="6248401"/>
            <a:ext cx="3556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3" name="頁尾版面配置區 2"/>
          <p:cNvSpPr>
            <a:spLocks noGrp="1"/>
          </p:cNvSpPr>
          <p:nvPr>
            <p:ph type="ftr" sz="quarter" idx="3"/>
          </p:nvPr>
        </p:nvSpPr>
        <p:spPr>
          <a:xfrm>
            <a:off x="812801" y="6248207"/>
            <a:ext cx="7228111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矩形 6"/>
          <p:cNvSpPr/>
          <p:nvPr/>
        </p:nvSpPr>
        <p:spPr bwMode="white">
          <a:xfrm>
            <a:off x="0" y="1234440"/>
            <a:ext cx="12192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矩形 7"/>
          <p:cNvSpPr/>
          <p:nvPr/>
        </p:nvSpPr>
        <p:spPr>
          <a:xfrm>
            <a:off x="0" y="1280160"/>
            <a:ext cx="7112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矩形 8"/>
          <p:cNvSpPr/>
          <p:nvPr/>
        </p:nvSpPr>
        <p:spPr>
          <a:xfrm>
            <a:off x="787400" y="1280160"/>
            <a:ext cx="1140460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投影片編號版面配置區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7112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 panose="05000000000000000000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 panose="05000000000000000000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 panose="05000000000000000000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 panose="05000000000000000000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 panose="05000000000000000000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 panose="05000000000000000000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 panose="05000000000000000000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 panose="05000000000000000000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4.png"/><Relationship Id="rId1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hyperlink" Target="https://www.idc.com/getdoc.jsp?containerId=US45610319" TargetMode="External"/><Relationship Id="rId1" Type="http://schemas.openxmlformats.org/officeDocument/2006/relationships/hyperlink" Target="http://hk.centanet.com/hr/CentanetHR/Home/Training" TargetMode="Externa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hyperlink" Target="https://www.idc.com/getdoc.jsp?containerId=US4561031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20693" y="918030"/>
            <a:ext cx="8636000" cy="1828800"/>
          </a:xfrm>
        </p:spPr>
        <p:txBody>
          <a:bodyPr>
            <a:normAutofit fontScale="90000"/>
          </a:bodyPr>
          <a:lstStyle/>
          <a:p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Assignment 1</a:t>
            </a:r>
            <a:b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Centaline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Property Agency</a:t>
            </a:r>
            <a:b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Big Data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39999" y="3384314"/>
            <a:ext cx="9144000" cy="1655762"/>
          </a:xfrm>
        </p:spPr>
        <p:txBody>
          <a:bodyPr>
            <a:noAutofit/>
          </a:bodyPr>
          <a:lstStyle/>
          <a:p>
            <a:r>
              <a:rPr lang="en-US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Human Resource Management</a:t>
            </a:r>
            <a:endParaRPr lang="en-US" sz="28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University of Wales Trinity Saint David</a:t>
            </a:r>
            <a:endParaRPr lang="en-US" sz="28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Dec 2019</a:t>
            </a:r>
            <a:endParaRPr lang="en-US" sz="28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BMMB7007</a:t>
            </a:r>
            <a:endParaRPr lang="en-US" sz="28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Member Name: Lee </a:t>
            </a:r>
            <a:r>
              <a:rPr lang="en-US" sz="28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Kar</a:t>
            </a:r>
            <a:r>
              <a:rPr lang="en-US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Wai</a:t>
            </a:r>
            <a:r>
              <a:rPr lang="en-US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Alvin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Justification on the selection of key change drivers</a:t>
            </a:r>
            <a:endParaRPr lang="en-US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816610" y="1600200"/>
            <a:ext cx="10871200" cy="5071745"/>
          </a:xfrm>
        </p:spPr>
        <p:txBody>
          <a:bodyPr>
            <a:normAutofit fontScale="72500" lnSpcReduction="20000"/>
          </a:bodyPr>
          <a:lstStyle/>
          <a:p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Selected Company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US" sz="2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Centaline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Property Agency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(my working company)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Change Drivers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Big Data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5760" lvl="1" indent="0">
              <a:buNone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900" b="1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Desirable impact of Big Data in Human Resource area in employee </a:t>
            </a:r>
            <a:r>
              <a:rPr lang="en-US" sz="2900" b="1" dirty="0" smtClean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training</a:t>
            </a:r>
            <a:endParaRPr lang="en-US" sz="2900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US" sz="2600" dirty="0" smtClean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Employee’s work performance, level of knowledge and skills can be enhanced with Successful 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talent training </a:t>
            </a:r>
            <a:r>
              <a:rPr lang="en-US" sz="2600" dirty="0" smtClean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(</a:t>
            </a:r>
            <a:r>
              <a:rPr lang="en-US" sz="2600" dirty="0" err="1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Tian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 2014)</a:t>
            </a:r>
            <a:endParaRPr lang="en-US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US" sz="2900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With the help of Big Data, </a:t>
            </a:r>
            <a:r>
              <a:rPr lang="en-US" sz="2900" dirty="0" smtClean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Human Resource can better predict employee turnover intention, growth curve and future movements of human resource unit. </a:t>
            </a:r>
            <a:r>
              <a:rPr lang="en-US" sz="2900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(</a:t>
            </a:r>
            <a:r>
              <a:rPr lang="en-US" sz="2900" dirty="0" err="1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Zang</a:t>
            </a:r>
            <a:r>
              <a:rPr lang="en-US" sz="2900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and Ye, 2015)</a:t>
            </a:r>
            <a:endParaRPr lang="en-US" sz="2900" dirty="0"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  <a:p>
            <a:pPr lvl="1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Undesirable impact of Big Data in Human Resource area in employee </a:t>
            </a:r>
            <a:r>
              <a:rPr 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training</a:t>
            </a:r>
            <a:endParaRPr lang="en-US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training program can be easily leaked to competitors, protection of its copy right is not easy (Kemp, 2014)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initial investment of setting up the system is usually high (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Chen, Mao and Liu, 2014)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External environment of Property agency using big data</a:t>
            </a:r>
            <a:endParaRPr lang="en-US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PESTEL analysis</a:t>
            </a:r>
            <a:endParaRPr lang="en-US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Political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: More restriction in taxation (Buyer’s stamp duty, Special stamp duty, Double stamp duty)</a:t>
            </a:r>
            <a:endParaRPr 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Economic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: downturn of economy in Quarter 3 year 2019</a:t>
            </a:r>
            <a:endParaRPr 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Socio-cultural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: Hong Kong people still think properties are the most secured asset in Hong Kong,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more Mainland China buyer kept on buying Hong Kong properties since year 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1997</a:t>
            </a:r>
            <a:endParaRPr 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Technological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: more digital, quicker network</a:t>
            </a:r>
            <a:endParaRPr 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Environmental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: Use less paper</a:t>
            </a:r>
            <a:endParaRPr 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Legal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: License exam </a:t>
            </a:r>
            <a:endParaRPr 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Internal environment of Property agency using big data</a:t>
            </a:r>
            <a:endParaRPr lang="en-US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Management support-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IT department </a:t>
            </a:r>
            <a:endParaRPr 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Leadership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-Alex Shih, Vice Chairman at </a:t>
            </a:r>
            <a:r>
              <a:rPr lang="en-US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Centaline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group</a:t>
            </a:r>
            <a:endParaRPr 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Resources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- Over ten million HK dollar investment in hardware (computers) and software (manpower, computer software)</a:t>
            </a:r>
            <a:endParaRPr 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Culture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-Leader loves advance technology</a:t>
            </a:r>
            <a:endParaRPr 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System</a:t>
            </a:r>
            <a:endParaRPr lang="en-US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Control: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Data, Data Storage, Information Management, Data Analysis, Data Processing, Interface and Visualization</a:t>
            </a:r>
            <a:endParaRPr 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Implementation: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look up data, collect it, and make decisions on it</a:t>
            </a:r>
            <a:endParaRPr 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Feedback: Very good</a:t>
            </a:r>
            <a:endParaRPr 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Structure</a:t>
            </a:r>
            <a:endParaRPr lang="en-US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Cycle of Monitor-&gt;Understand data-&gt;prepare data-&gt;model-&gt;evaluate-&gt;deploy-&gt;then monitor again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Big Data has 4 V </a:t>
            </a:r>
            <a:r>
              <a:rPr 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characteristics (1) 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Volume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(Ma and Jiang, 2013)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Large scale of 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data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due to internet popularity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Data acquisition experiences a significant climb with different 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kind of sensors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 change in individual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processing, concentrate on analyzing directly the overall data instead of counting on the collected sample data to study the overall pattern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Variety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(Ma and Jiang, 2013)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More complex data type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More unstructured data compared to the past due to rapid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development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the internet and the sensor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Big Data has 4 V </a:t>
            </a:r>
            <a:r>
              <a:rPr 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characteristics (2) </a:t>
            </a:r>
            <a:endParaRPr 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Low Value Density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(Ma and Jiang, 2013)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All the collected data have their detail retained, these are called unstructured data. Many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them are useless or even wrong information, they are of low value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Huge impact has been seen in insignificant detail data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Velocity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(Ma and Jiang, 2013)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Fast growing data volume requires faster speed of data processing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Effective utilization of huge amounts of data due to faster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speed of data processing </a:t>
            </a:r>
            <a:endParaRPr 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data will lose its original value if they are not processed quickly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Traditional employee training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company organized the training </a:t>
            </a:r>
            <a:endParaRPr 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Hiring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in-house training trainers or professionals according to different training content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Spent a lot of financial resources, material and manpower to organize such training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Classroom instruction is the usual format, which may ignore different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needs 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of different students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Employee training using Big Data (1)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US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Centaline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agency group customize their training program by developing their own professional network training courses software (1)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Information sharing and access are very </a:t>
            </a:r>
            <a:r>
              <a:rPr lang="en-US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favourable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through the network employee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can 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browse the learning materials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they want to 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learn at any time and anywhere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records the study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behaviour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data of every employee, in which they can 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select their most favorite teaching form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Trainings are more targeted and efficient (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Giacumo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and Bremen, 2016)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Employee training using Big Data (2)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p>
            <a:pPr lvl="1">
              <a:buFont typeface="Wingdings" panose="05000000000000000000" charset="0"/>
              <a:buChar char="o"/>
            </a:pPr>
            <a:r>
              <a:rPr lang="en-US" sz="2900" b="1" dirty="0" err="1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Centaline</a:t>
            </a:r>
            <a:r>
              <a:rPr lang="en-US" sz="2900" b="1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agency group customize their training program by developing their own professional network training courses software (2)</a:t>
            </a:r>
            <a:endParaRPr lang="en-US" sz="2900" dirty="0"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  <a:p>
            <a:pPr lvl="1"/>
            <a:r>
              <a:rPr lang="en-US" sz="2900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Online tests are provided to ensure the learning effect</a:t>
            </a:r>
            <a:endParaRPr lang="en-US" sz="2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US" sz="2900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New skills are more easily acquired compared to traditional training method (</a:t>
            </a:r>
            <a:r>
              <a:rPr lang="en-US" sz="2900" dirty="0" err="1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Anshari</a:t>
            </a:r>
            <a:r>
              <a:rPr lang="en-US" sz="2900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 Alas and Guan, 2016)</a:t>
            </a:r>
            <a:endParaRPr lang="en-US" sz="2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US" sz="2900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Employees can feedback at any time, which continuously improving the training network (He, 2013)</a:t>
            </a:r>
            <a:endParaRPr lang="en-US" sz="2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Real example of traditional employee </a:t>
            </a:r>
            <a:r>
              <a:rPr lang="en-US" sz="4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training</a:t>
            </a:r>
            <a:endParaRPr lang="en-US" sz="4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sz="quarter" idx="1"/>
          </p:nvPr>
        </p:nvSpPr>
        <p:spPr>
          <a:xfrm>
            <a:off x="838200" y="2391671"/>
            <a:ext cx="10515600" cy="4351338"/>
          </a:xfrm>
        </p:spPr>
        <p:txBody>
          <a:bodyPr/>
          <a:lstStyle/>
          <a:p>
            <a:r>
              <a:rPr lang="en-US" dirty="0"/>
              <a:t>(</a:t>
            </a:r>
            <a:r>
              <a:rPr lang="en-US" dirty="0" err="1"/>
              <a:t>centaline</a:t>
            </a:r>
            <a:r>
              <a:rPr lang="en-US" dirty="0"/>
              <a:t> training institute, 2019</a:t>
            </a:r>
            <a:endParaRPr lang="en-US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162613" y="2022931"/>
            <a:ext cx="10424488" cy="58637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5146" y="1674593"/>
            <a:ext cx="6837586" cy="49439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文字方塊 3"/>
          <p:cNvSpPr txBox="1"/>
          <p:nvPr/>
        </p:nvSpPr>
        <p:spPr>
          <a:xfrm>
            <a:off x="1248230" y="6008913"/>
            <a:ext cx="404107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smtClean="0"/>
              <a:t>(</a:t>
            </a:r>
            <a:r>
              <a:rPr lang="en-US" sz="2000" b="1" dirty="0" err="1" smtClean="0"/>
              <a:t>Centaline</a:t>
            </a:r>
            <a:r>
              <a:rPr lang="en-US" sz="2000" b="1" dirty="0" smtClean="0"/>
              <a:t> training institute, 2019)</a:t>
            </a:r>
            <a:endParaRPr lang="en-US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38200" y="176443"/>
            <a:ext cx="10515600" cy="1325563"/>
          </a:xfrm>
        </p:spPr>
        <p:txBody>
          <a:bodyPr>
            <a:normAutofit/>
          </a:bodyPr>
          <a:lstStyle/>
          <a:p>
            <a:r>
              <a:rPr lang="en-US" sz="4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Real example of big data employee training</a:t>
            </a:r>
            <a:endParaRPr lang="en-US" sz="4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600" y="1415143"/>
            <a:ext cx="4063998" cy="52396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3654" y="1407887"/>
            <a:ext cx="3860802" cy="52396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7029" y="1436916"/>
            <a:ext cx="3967835" cy="52396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Challenges faced by HR leaders using Big Data (1)</a:t>
            </a:r>
            <a:endParaRPr lang="en-US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(1) </a:t>
            </a:r>
            <a:r>
              <a:rPr 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Employees personal information security should be assured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increased dangerous of violating the trade secrets and personal privacy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 year 2020, 2/5 data is of the need to protect, 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which is more than before (Smith and Goodwin, 2019)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Bigger demands to the company’s security network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Challenges faced by HR leaders using Big Data </a:t>
            </a:r>
            <a:r>
              <a:rPr lang="en-US" sz="3600" b="1" dirty="0" smtClean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(2)</a:t>
            </a:r>
            <a:endParaRPr lang="en-US" sz="3600" dirty="0"/>
          </a:p>
        </p:txBody>
      </p:sp>
      <p:sp>
        <p:nvSpPr>
          <p:cNvPr id="3" name="內容版面配置區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(2) </a:t>
            </a:r>
            <a:r>
              <a:rPr 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Cautious usage of  the 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concluded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Big Data cannot predict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everything 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With the increase of the data amount, 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data value can significantly reduce with collected wrong data. In the worst case, wrong conclusion can happen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Challenges faced by HR leaders using Big Data </a:t>
            </a:r>
            <a:r>
              <a:rPr lang="en-US" sz="3600" b="1" dirty="0" smtClean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(3)</a:t>
            </a:r>
            <a:endParaRPr lang="en-US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(3) </a:t>
            </a:r>
            <a:r>
              <a:rPr 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United the usage 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Big Data with Structured Data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Zhao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 (Zhao, 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2012) stated we need not to use Big Data technology if the problem originally can be resolved by traditional structured data processing methods, s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pecific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the human resources 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work.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 human resource management, we are looking for the most suitable 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method, not the best way, as it can change over time.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 (1)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(1) Can also apply the collected Big Data </a:t>
            </a:r>
            <a:r>
              <a:rPr 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 Management of  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Employee Career </a:t>
            </a:r>
            <a:r>
              <a:rPr 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(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Reis et al, 2018)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HR can have better understanding of their career interests through analyzing their career planning books, professional performance and experience, promotion will and interest on job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Guidance in personalized career can be 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provided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Employee turnover can be reduced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Ziora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 2015)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mployees and company can attain win-win situation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 (2)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(2) Applying Big Data in Employee's Pay Performance (Reis et al, 2018)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Wu et al (Wu, 2012) stated traditional system 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assessing performance is out of touch with the pay level, less quantitative and more qualitative in results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 using Big 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Data and cloud computing processing </a:t>
            </a:r>
            <a:r>
              <a:rPr lang="en-US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analyzation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centaline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agency group can record employee's 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task achievement, specific work content and daily workload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Automatic calculation of wages can be achieved according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pay performance standards, with cloud computing processing to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analyse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them (Wei, 2012)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endParaRPr lang="en-US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 (3)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(3) Applying Big Data in Employee recruitment (1)</a:t>
            </a:r>
            <a:endParaRPr lang="en-US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Traditional </a:t>
            </a:r>
            <a:r>
              <a:rPr 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recruitment</a:t>
            </a:r>
            <a:endParaRPr lang="en-US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2"/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Talent demand reported to s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ector 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heads </a:t>
            </a:r>
            <a:endParaRPr 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2"/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Corporate portal is responsible to post the recruitment message</a:t>
            </a:r>
            <a:endParaRPr 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2"/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Applicants have their resume submitted if they feel interested after finding</a:t>
            </a:r>
            <a:endParaRPr 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2"/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Human 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resource choose their 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select 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their 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resume, arrange a job interview </a:t>
            </a:r>
            <a:endParaRPr 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2"/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Find the person who meet their requirements</a:t>
            </a:r>
            <a:endParaRPr 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914400" lvl="2" indent="0">
              <a:buNone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914400" lvl="2" indent="0">
              <a:buNone/>
            </a:pP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Interviewer’s experience is important, 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as well as candidate’s profession, gender and education </a:t>
            </a:r>
            <a:endParaRPr 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914400" lvl="2" indent="0">
              <a:buNone/>
            </a:pPr>
            <a:endParaRPr 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914400" lvl="2" indent="0">
              <a:buNone/>
            </a:pPr>
            <a:r>
              <a:rPr 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Advantage: 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More confidentiality of employee’s personal record</a:t>
            </a:r>
            <a:endParaRPr 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914400" lvl="2" indent="0">
              <a:buNone/>
            </a:pPr>
            <a:r>
              <a:rPr 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Disadvantage: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the results are often biased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 (4)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(3) Applying Big Data in Employee recruitment (2)</a:t>
            </a:r>
            <a:endParaRPr lang="en-US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Big Data Analysis of recruitment</a:t>
            </a:r>
            <a:endParaRPr lang="en-US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2"/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It provides broader platform for company to recruit ideal candidates, which is the Internet</a:t>
            </a:r>
            <a:endParaRPr 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2"/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Company can 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form a candidate Big Data solid foundation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integrating ability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social relationships, living conditions, personal video 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picture. Furthermore, it can constantly gather their resume information and application information, which integrate social networking into company recruitment</a:t>
            </a:r>
            <a:endParaRPr 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2"/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Dong and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colleagues (Dong, Ying and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Guo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2014) 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stated the Big Data can let the employer have a more vivid 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image of candidate, which facilitates b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etter 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‘Person-post 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matching’</a:t>
            </a:r>
            <a:endParaRPr 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2"/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2"/>
            <a:r>
              <a:rPr 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Advantage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: more transparent and open recruitment process information, candidates have better 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job offer compliance</a:t>
            </a:r>
            <a:endParaRPr 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2"/>
            <a:r>
              <a:rPr 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Disadvantage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: Company can immorally use the Big data, less confidentiality of employee personal records</a:t>
            </a:r>
            <a:endParaRPr 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2"/>
            <a:endParaRPr lang="en-US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(1)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52500" lnSpcReduction="20000"/>
          </a:bodyPr>
          <a:lstStyle/>
          <a:p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Anshari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M., Alas, Y., &amp; Guan, L. S. (2016). Developing online learning resources: Big data, social networks, and cloud computing to support pervasive knowledge. Education and Information Technologies, 21(6), 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1663-1677</a:t>
            </a:r>
            <a:endParaRPr 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Centaline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Training Institute (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2019). Available at:  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  <a:hlinkClick r:id="rId1"/>
              </a:rPr>
              <a:t>http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  <a:hlinkClick r:id="rId1"/>
              </a:rPr>
              <a:t>://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  <a:hlinkClick r:id="rId1"/>
              </a:rPr>
              <a:t>hk.centanet.com/hr/CentanetHR/Home/Training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Accessed on 26 Nov, 2019.</a:t>
            </a:r>
            <a:endParaRPr 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Chen, M., Mao, S., &amp; Liu, Y. (2014). Big data: A survey. Mobile networks and applications, 19(2), 171-209.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Dong,X.H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., Ying, A. and </a:t>
            </a:r>
            <a:r>
              <a:rPr lang="en-US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Guo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J.G. (2014) Research on the Application of the Big Data Technology in the Network Recruitment. Human Resource Development of China, 18, 37-41.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Giacumo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L. A., 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and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Bremen, J. (2016). Emerging evidence on the use of big data and analytics in workplace learning: a systematic literature review. Quarterly Review of Distance Education, 17(4), 21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Huang, S.L. and Xiang, J. (2013) “Big Data” Light up “Wisdom” of Human Resources Management System. Science &amp; Technology for Chinese Mass Media,12,76-78.</a:t>
            </a:r>
            <a:endParaRPr 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Kemp, R. (2014). Legal aspects of managing Big Data. Computer Law &amp; Security Review, 30(5), 482-491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Ma., J.G. and Jiang, W. (2013) The Concept, Characteristics and Application of Big Data. National Defense Science ＆ Technology, 34, 10-16.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Reis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J.,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Amorim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M.,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Melão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N., &amp; Matos, P. (2018). Digital transformation: a literature review and guidelines for future research. In World Conference on Information Systems and Technologies (pp. 411-421). Springer, 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Cham</a:t>
            </a:r>
            <a:endParaRPr 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Smith A, Goodwin P. (2019). Worldwide Data Protection as a Service Forecast, 2019-2023. Available at: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www.idc.com/getdoc.jsp?containerId=US45610319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. Accessed on 26 Nov, 2019.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Tian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H. (2014) The Concept, Thinking of Human Resources Management Based on the Era of Big Data. Human Resources, 20, 162-163. 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(2)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0000"/>
          </a:bodyPr>
          <a:lstStyle/>
          <a:p>
            <a:r>
              <a:rPr lang="en-US" sz="1700" dirty="0" smtClean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Reis</a:t>
            </a:r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 J., </a:t>
            </a:r>
            <a:r>
              <a:rPr lang="en-US" sz="1700" dirty="0" err="1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Amorim</a:t>
            </a:r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 M., </a:t>
            </a:r>
            <a:r>
              <a:rPr lang="en-US" sz="1700" dirty="0" err="1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Melão</a:t>
            </a:r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 N., &amp; Matos, P. (2018). Digital transformation: a literature review and guidelines for future research. In World Conference on Information Systems and Technologies (pp. 411-421). Springer, </a:t>
            </a:r>
            <a:r>
              <a:rPr lang="en-US" sz="1700" dirty="0" smtClean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Cham</a:t>
            </a:r>
            <a:endParaRPr lang="en-US" sz="17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700" dirty="0" smtClean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Smith A, Goodwin P. (2019). Worldwide Data Protection as a Service Forecast, 2019-2023. Available at: </a:t>
            </a:r>
            <a:r>
              <a:rPr lang="en-US" sz="1700" dirty="0">
                <a:ln/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  <a:hlinkClick r:id="rId1"/>
              </a:rPr>
              <a:t>https://</a:t>
            </a:r>
            <a:r>
              <a:rPr lang="en-US" sz="1700" dirty="0" smtClean="0">
                <a:ln/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  <a:hlinkClick r:id="rId1"/>
              </a:rPr>
              <a:t>www.idc.com/getdoc.jsp?containerId=US45610319</a:t>
            </a:r>
            <a:r>
              <a:rPr lang="en-US" sz="1700" dirty="0" smtClean="0">
                <a:ln/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</a:t>
            </a:r>
            <a:r>
              <a:rPr lang="en-US" sz="1700" dirty="0" smtClean="0">
                <a:ln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. Accessed on 26 Nov, 2019.</a:t>
            </a:r>
            <a:endParaRPr lang="en-US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700" dirty="0" err="1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Tian</a:t>
            </a:r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, H. (2014) The Concept, Thinking of Human Resources Management Based on the Era of Big Data. Human Resources, 20, 162-163. </a:t>
            </a:r>
            <a:endParaRPr lang="en-US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Wei, B. (2012) The Recruitment Management System Based on Cloud Computing Model. Science &amp; Technology Information, 19, 108-109. </a:t>
            </a:r>
            <a:endParaRPr lang="en-US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7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Wu</a:t>
            </a:r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Z.Y. (2012) Research on Model of Human Resources Management System Based on Cloud Computing. China Computer &amp; Communication, 8, 142-143. </a:t>
            </a:r>
            <a:endParaRPr lang="en-US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Zang</a:t>
            </a:r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S.Y. and Ye, M.L. (2015) Human Resource Management in the Era of Big Data. Journal of Human Resource and Sustainability Studies, 3, 41-45</a:t>
            </a:r>
            <a:endParaRPr lang="en-US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Zhao, J. (2012) How to Make the Enterprise Human Resources Management Adapt to Conditions during the Age of the Big Data. Human Resource Development of China, 4, 13-16.</a:t>
            </a:r>
            <a:endParaRPr lang="en-US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7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Ziora</a:t>
            </a:r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 C. L. (2015). The role of big data solutions in the management of organizations. Review of selected practical examples. </a:t>
            </a:r>
            <a:r>
              <a:rPr lang="en-US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Procedia</a:t>
            </a:r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Computer Science, 65, 1006-1012 </a:t>
            </a:r>
            <a:endParaRPr lang="en-US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中庸">
  <a:themeElements>
    <a:clrScheme name="中庸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中庸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中庸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0</TotalTime>
  <Words>11014</Words>
  <Application>WPS Presentation</Application>
  <PresentationFormat>自訂</PresentationFormat>
  <Paragraphs>192</Paragraphs>
  <Slides>20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14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20</vt:i4>
      </vt:variant>
    </vt:vector>
  </HeadingPairs>
  <TitlesOfParts>
    <vt:vector size="35" baseType="lpstr">
      <vt:lpstr>Arial</vt:lpstr>
      <vt:lpstr>SimSun</vt:lpstr>
      <vt:lpstr>Wingdings</vt:lpstr>
      <vt:lpstr>Wingdings</vt:lpstr>
      <vt:lpstr>Wingdings 2</vt:lpstr>
      <vt:lpstr>Times New Roman</vt:lpstr>
      <vt:lpstr>Tw Cen MT</vt:lpstr>
      <vt:lpstr>Segoe Print</vt:lpstr>
      <vt:lpstr>Microsoft YaHei</vt:lpstr>
      <vt:lpstr>Arial Unicode MS</vt:lpstr>
      <vt:lpstr>Microsoft JhengHei</vt:lpstr>
      <vt:lpstr>Calibri</vt:lpstr>
      <vt:lpstr>Wingdings</vt:lpstr>
      <vt:lpstr>Malgun Gothic</vt:lpstr>
      <vt:lpstr>中庸</vt:lpstr>
      <vt:lpstr>Assignment 1 Centaline Property Agency Big Data</vt:lpstr>
      <vt:lpstr>Justification on the selection of key change drivers</vt:lpstr>
      <vt:lpstr>External environment of Property agency using big data</vt:lpstr>
      <vt:lpstr>Internal environment of Property agency using big data</vt:lpstr>
      <vt:lpstr>Big Data has 4 V characteristics (1) </vt:lpstr>
      <vt:lpstr>Big Data has 4 V characteristics (2) </vt:lpstr>
      <vt:lpstr>Traditional employee training</vt:lpstr>
      <vt:lpstr>Employee training using Big Data</vt:lpstr>
      <vt:lpstr>PowerPoint 演示文稿</vt:lpstr>
      <vt:lpstr>Real example of traditional employee training</vt:lpstr>
      <vt:lpstr>Real example of big data employee training</vt:lpstr>
      <vt:lpstr>Challenges faced by HR leaders using Big Data (1)</vt:lpstr>
      <vt:lpstr>Challenges faced by HR leaders using Big Data (2)</vt:lpstr>
      <vt:lpstr>Challenges faced by HR leaders using Big Data (3)</vt:lpstr>
      <vt:lpstr>Recommendations (1)</vt:lpstr>
      <vt:lpstr>Recommendation (2)</vt:lpstr>
      <vt:lpstr>Recommendation (3)</vt:lpstr>
      <vt:lpstr>Recommendation (4)</vt:lpstr>
      <vt:lpstr>Reference (1)</vt:lpstr>
      <vt:lpstr>Reference (2)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Big Data, property agent</dc:title>
  <dc:creator>admin</dc:creator>
  <cp:lastModifiedBy>user</cp:lastModifiedBy>
  <cp:revision>41</cp:revision>
  <dcterms:created xsi:type="dcterms:W3CDTF">2019-11-10T20:06:00Z</dcterms:created>
  <dcterms:modified xsi:type="dcterms:W3CDTF">2019-11-28T15:23:56Z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1033-11.2.0.9052</vt:lpwstr>
  </property>
</Properties>
</file>