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7"/>
  </p:handoutMasterIdLst>
  <p:sldIdLst>
    <p:sldId id="257" r:id="rId2"/>
    <p:sldId id="260" r:id="rId3"/>
    <p:sldId id="261" r:id="rId4"/>
    <p:sldId id="262" r:id="rId5"/>
    <p:sldId id="283" r:id="rId6"/>
    <p:sldId id="268" r:id="rId7"/>
    <p:sldId id="289" r:id="rId8"/>
    <p:sldId id="269" r:id="rId9"/>
    <p:sldId id="270" r:id="rId10"/>
    <p:sldId id="271" r:id="rId11"/>
    <p:sldId id="272" r:id="rId12"/>
    <p:sldId id="273" r:id="rId13"/>
    <p:sldId id="274" r:id="rId14"/>
    <p:sldId id="266" r:id="rId15"/>
    <p:sldId id="275"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1" autoAdjust="0"/>
    <p:restoredTop sz="94660"/>
  </p:normalViewPr>
  <p:slideViewPr>
    <p:cSldViewPr>
      <p:cViewPr varScale="1">
        <p:scale>
          <a:sx n="101" d="100"/>
          <a:sy n="101" d="100"/>
        </p:scale>
        <p:origin x="896" y="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288" cy="496648"/>
          </a:xfrm>
          <a:prstGeom prst="rect">
            <a:avLst/>
          </a:prstGeom>
        </p:spPr>
        <p:txBody>
          <a:bodyPr vert="horz" lIns="90690" tIns="45345" rIns="90690" bIns="45345" rtlCol="0"/>
          <a:lstStyle>
            <a:lvl1pPr algn="l">
              <a:defRPr sz="1200"/>
            </a:lvl1pPr>
          </a:lstStyle>
          <a:p>
            <a:endParaRPr lang="en-GB"/>
          </a:p>
        </p:txBody>
      </p:sp>
      <p:sp>
        <p:nvSpPr>
          <p:cNvPr id="3" name="Date Placeholder 2"/>
          <p:cNvSpPr>
            <a:spLocks noGrp="1"/>
          </p:cNvSpPr>
          <p:nvPr>
            <p:ph type="dt" sz="quarter" idx="1"/>
          </p:nvPr>
        </p:nvSpPr>
        <p:spPr>
          <a:xfrm>
            <a:off x="3849817" y="0"/>
            <a:ext cx="2946288" cy="496648"/>
          </a:xfrm>
          <a:prstGeom prst="rect">
            <a:avLst/>
          </a:prstGeom>
        </p:spPr>
        <p:txBody>
          <a:bodyPr vert="horz" lIns="90690" tIns="45345" rIns="90690" bIns="45345" rtlCol="0"/>
          <a:lstStyle>
            <a:lvl1pPr algn="r">
              <a:defRPr sz="1200"/>
            </a:lvl1pPr>
          </a:lstStyle>
          <a:p>
            <a:fld id="{2258FB4E-A102-480E-BCB5-5CE336BF9C10}" type="datetimeFigureOut">
              <a:rPr lang="en-GB" smtClean="0"/>
              <a:pPr/>
              <a:t>24/03/2019</a:t>
            </a:fld>
            <a:endParaRPr lang="en-GB"/>
          </a:p>
        </p:txBody>
      </p:sp>
      <p:sp>
        <p:nvSpPr>
          <p:cNvPr id="4" name="Footer Placeholder 3"/>
          <p:cNvSpPr>
            <a:spLocks noGrp="1"/>
          </p:cNvSpPr>
          <p:nvPr>
            <p:ph type="ftr" sz="quarter" idx="2"/>
          </p:nvPr>
        </p:nvSpPr>
        <p:spPr>
          <a:xfrm>
            <a:off x="1" y="9428414"/>
            <a:ext cx="2946288" cy="496648"/>
          </a:xfrm>
          <a:prstGeom prst="rect">
            <a:avLst/>
          </a:prstGeom>
        </p:spPr>
        <p:txBody>
          <a:bodyPr vert="horz" lIns="90690" tIns="45345" rIns="90690" bIns="45345" rtlCol="0" anchor="b"/>
          <a:lstStyle>
            <a:lvl1pPr algn="l">
              <a:defRPr sz="1200"/>
            </a:lvl1pPr>
          </a:lstStyle>
          <a:p>
            <a:endParaRPr lang="en-GB"/>
          </a:p>
        </p:txBody>
      </p:sp>
      <p:sp>
        <p:nvSpPr>
          <p:cNvPr id="5" name="Slide Number Placeholder 4"/>
          <p:cNvSpPr>
            <a:spLocks noGrp="1"/>
          </p:cNvSpPr>
          <p:nvPr>
            <p:ph type="sldNum" sz="quarter" idx="3"/>
          </p:nvPr>
        </p:nvSpPr>
        <p:spPr>
          <a:xfrm>
            <a:off x="3849817" y="9428414"/>
            <a:ext cx="2946288" cy="496648"/>
          </a:xfrm>
          <a:prstGeom prst="rect">
            <a:avLst/>
          </a:prstGeom>
        </p:spPr>
        <p:txBody>
          <a:bodyPr vert="horz" lIns="90690" tIns="45345" rIns="90690" bIns="45345" rtlCol="0" anchor="b"/>
          <a:lstStyle>
            <a:lvl1pPr algn="r">
              <a:defRPr sz="1200"/>
            </a:lvl1pPr>
          </a:lstStyle>
          <a:p>
            <a:fld id="{1B0C4FDD-7CD3-430C-8315-C165E9569394}" type="slidenum">
              <a:rPr lang="en-GB" smtClean="0"/>
              <a:pPr/>
              <a:t>‹#›</a:t>
            </a:fld>
            <a:endParaRPr lang="en-GB"/>
          </a:p>
        </p:txBody>
      </p:sp>
    </p:spTree>
    <p:extLst>
      <p:ext uri="{BB962C8B-B14F-4D97-AF65-F5344CB8AC3E}">
        <p14:creationId xmlns:p14="http://schemas.microsoft.com/office/powerpoint/2010/main" val="220253779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DFDC79B-DC1E-4206-BBB7-E7C5243858F8}" type="datetimeFigureOut">
              <a:rPr lang="en-US" smtClean="0"/>
              <a:pPr/>
              <a:t>3/24/2019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6E8A38C-F0DE-4C2E-9EE0-499B362BF25A}"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FDC79B-DC1E-4206-BBB7-E7C5243858F8}" type="datetimeFigureOut">
              <a:rPr lang="en-US" smtClean="0"/>
              <a:pPr/>
              <a:t>3/24/2019</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E8A38C-F0DE-4C2E-9EE0-499B362BF25A}"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Vista\Desktop\Light2\Interiori-Museum-natural-lighting-hurricane-resistant-skylights[1].jpg"/>
          <p:cNvPicPr>
            <a:picLocks noChangeAspect="1" noChangeArrowheads="1"/>
          </p:cNvPicPr>
          <p:nvPr/>
        </p:nvPicPr>
        <p:blipFill>
          <a:blip r:embed="rId2" cstate="print"/>
          <a:srcRect/>
          <a:stretch>
            <a:fillRect/>
          </a:stretch>
        </p:blipFill>
        <p:spPr bwMode="auto">
          <a:xfrm>
            <a:off x="4343400" y="0"/>
            <a:ext cx="4572000" cy="6858000"/>
          </a:xfrm>
          <a:prstGeom prst="rect">
            <a:avLst/>
          </a:prstGeom>
          <a:noFill/>
        </p:spPr>
      </p:pic>
      <p:sp>
        <p:nvSpPr>
          <p:cNvPr id="4" name="Rectangle 3"/>
          <p:cNvSpPr/>
          <p:nvPr/>
        </p:nvSpPr>
        <p:spPr>
          <a:xfrm>
            <a:off x="4419600" y="6488668"/>
            <a:ext cx="4456413" cy="369332"/>
          </a:xfrm>
          <a:prstGeom prst="rect">
            <a:avLst/>
          </a:prstGeom>
        </p:spPr>
        <p:txBody>
          <a:bodyPr wrap="none">
            <a:spAutoFit/>
          </a:bodyPr>
          <a:lstStyle/>
          <a:p>
            <a:r>
              <a:rPr lang="en-US" dirty="0" smtClean="0"/>
              <a:t>Salvador Dali Museum, St Petersburg, Florida </a:t>
            </a:r>
            <a:endParaRPr lang="en-US" dirty="0"/>
          </a:p>
        </p:txBody>
      </p:sp>
      <p:sp>
        <p:nvSpPr>
          <p:cNvPr id="5" name="Subtitle 2"/>
          <p:cNvSpPr txBox="1">
            <a:spLocks/>
          </p:cNvSpPr>
          <p:nvPr/>
        </p:nvSpPr>
        <p:spPr>
          <a:xfrm>
            <a:off x="381000" y="3899647"/>
            <a:ext cx="5410200" cy="2057400"/>
          </a:xfrm>
          <a:prstGeom prst="rect">
            <a:avLst/>
          </a:prstGeom>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tabLst/>
              <a:defRPr/>
            </a:pPr>
            <a:r>
              <a:rPr kumimoji="0" lang="en-US" sz="1500" b="1" i="0" u="none" strike="noStrike" kern="1200" cap="none" spc="0" normalizeH="0" baseline="0" noProof="0" dirty="0" smtClean="0">
                <a:ln>
                  <a:noFill/>
                </a:ln>
                <a:effectLst/>
                <a:uLnTx/>
                <a:uFillTx/>
                <a:latin typeface="Lucida Sans Unicode" pitchFamily="34" charset="0"/>
                <a:ea typeface="+mn-ea"/>
                <a:cs typeface="Lucida Sans Unicode" pitchFamily="34" charset="0"/>
              </a:rPr>
              <a:t>Faculty of Architecture,</a:t>
            </a:r>
            <a:r>
              <a:rPr kumimoji="0" lang="en-US" sz="1500" b="1" i="0" u="none" strike="noStrike" kern="1200" cap="none" spc="0" normalizeH="0" noProof="0" dirty="0" smtClean="0">
                <a:ln>
                  <a:noFill/>
                </a:ln>
                <a:effectLst/>
                <a:uLnTx/>
                <a:uFillTx/>
                <a:latin typeface="Lucida Sans Unicode" pitchFamily="34" charset="0"/>
                <a:ea typeface="+mn-ea"/>
                <a:cs typeface="Lucida Sans Unicode" pitchFamily="34" charset="0"/>
              </a:rPr>
              <a:t> Computing and Engineering</a:t>
            </a:r>
            <a:endParaRPr kumimoji="0" lang="en-US" sz="1500" b="1" i="0" u="none" strike="noStrike" kern="1200" cap="none" spc="0" normalizeH="0" baseline="0" noProof="0" dirty="0" smtClean="0">
              <a:ln>
                <a:noFill/>
              </a:ln>
              <a:effectLst/>
              <a:uLnTx/>
              <a:uFillTx/>
              <a:latin typeface="Lucida Sans Unicode" pitchFamily="34" charset="0"/>
              <a:ea typeface="+mn-ea"/>
              <a:cs typeface="Lucida Sans Unicode" pitchFamily="34" charset="0"/>
            </a:endParaRPr>
          </a:p>
          <a:p>
            <a:pPr marL="342900" marR="0" lvl="0" indent="-342900" algn="l" defTabSz="914400" rtl="0" eaLnBrk="1" fontAlgn="auto" latinLnBrk="0" hangingPunct="1">
              <a:lnSpc>
                <a:spcPct val="100000"/>
              </a:lnSpc>
              <a:spcBef>
                <a:spcPct val="20000"/>
              </a:spcBef>
              <a:spcAft>
                <a:spcPts val="0"/>
              </a:spcAft>
              <a:buClrTx/>
              <a:buSzTx/>
              <a:tabLst/>
              <a:defRPr/>
            </a:pPr>
            <a:r>
              <a:rPr kumimoji="0" lang="en-US" sz="1500" b="1" i="0" u="none" strike="noStrike" kern="1200" cap="none" spc="0" normalizeH="0" baseline="0" noProof="0" dirty="0" smtClean="0">
                <a:ln>
                  <a:noFill/>
                </a:ln>
                <a:effectLst/>
                <a:uLnTx/>
                <a:uFillTx/>
                <a:latin typeface="Lucida Sans Unicode" pitchFamily="34" charset="0"/>
                <a:ea typeface="+mn-ea"/>
                <a:cs typeface="Lucida Sans Unicode" pitchFamily="34" charset="0"/>
              </a:rPr>
              <a:t>School of The Built and Natural Environments</a:t>
            </a:r>
            <a:endParaRPr kumimoji="0" lang="en-GB" sz="1500" b="0" i="0" u="none" strike="noStrike" kern="1200" cap="none" spc="0" normalizeH="0" baseline="0" noProof="0" dirty="0" smtClean="0">
              <a:ln>
                <a:noFill/>
              </a:ln>
              <a:effectLst/>
              <a:uLnTx/>
              <a:uFillTx/>
              <a:latin typeface="Lucida Sans Unicode" pitchFamily="34" charset="0"/>
              <a:ea typeface="+mn-ea"/>
              <a:cs typeface="Lucida Sans Unicode" pitchFamily="34" charset="0"/>
            </a:endParaRPr>
          </a:p>
          <a:p>
            <a:pPr marL="342900" marR="0" lvl="0" indent="-342900" algn="l" defTabSz="914400" rtl="0" eaLnBrk="1" fontAlgn="auto" latinLnBrk="0" hangingPunct="1">
              <a:lnSpc>
                <a:spcPct val="100000"/>
              </a:lnSpc>
              <a:spcBef>
                <a:spcPct val="20000"/>
              </a:spcBef>
              <a:spcAft>
                <a:spcPts val="0"/>
              </a:spcAft>
              <a:buClrTx/>
              <a:buSzTx/>
              <a:tabLst/>
              <a:defRPr/>
            </a:pPr>
            <a:r>
              <a:rPr kumimoji="0" lang="en-US" sz="1500" b="1" i="0" u="none" strike="noStrike" kern="1200" cap="none" spc="0" normalizeH="0" baseline="0" noProof="0" dirty="0" smtClean="0">
                <a:ln>
                  <a:noFill/>
                </a:ln>
                <a:effectLst/>
                <a:uLnTx/>
                <a:uFillTx/>
                <a:latin typeface="Lucida Sans Unicode" pitchFamily="34" charset="0"/>
                <a:ea typeface="+mn-ea"/>
                <a:cs typeface="Lucida Sans Unicode" pitchFamily="34" charset="0"/>
              </a:rPr>
              <a:t>Allan Nantel</a:t>
            </a:r>
          </a:p>
          <a:p>
            <a:pPr marL="342900" marR="0" lvl="0" indent="-342900" algn="l" defTabSz="914400" rtl="0" eaLnBrk="1" fontAlgn="auto" latinLnBrk="0" hangingPunct="1">
              <a:lnSpc>
                <a:spcPct val="100000"/>
              </a:lnSpc>
              <a:spcBef>
                <a:spcPct val="20000"/>
              </a:spcBef>
              <a:spcAft>
                <a:spcPts val="0"/>
              </a:spcAft>
              <a:buClrTx/>
              <a:buSzTx/>
              <a:tabLst/>
              <a:defRPr/>
            </a:pPr>
            <a:r>
              <a:rPr kumimoji="0" lang="en-US" sz="1500" b="1" i="0" u="none" strike="noStrike" kern="1200" cap="none" spc="0" normalizeH="0" baseline="0" noProof="0" dirty="0" smtClean="0">
                <a:ln>
                  <a:noFill/>
                </a:ln>
                <a:effectLst/>
                <a:uLnTx/>
                <a:uFillTx/>
                <a:latin typeface="Lucida Sans Unicode" pitchFamily="34" charset="0"/>
                <a:ea typeface="+mn-ea"/>
                <a:cs typeface="Lucida Sans Unicode" pitchFamily="34" charset="0"/>
              </a:rPr>
              <a:t>Mar 2018</a:t>
            </a:r>
            <a:endParaRPr kumimoji="0" lang="en-US" sz="1500" b="0" i="0" u="none" strike="noStrike" kern="1200" cap="none" spc="0" normalizeH="0" baseline="0" noProof="0" dirty="0" smtClean="0">
              <a:ln>
                <a:noFill/>
              </a:ln>
              <a:effectLst/>
              <a:uLnTx/>
              <a:uFillTx/>
              <a:latin typeface="Lucida Sans Unicode" pitchFamily="34" charset="0"/>
              <a:ea typeface="+mn-ea"/>
              <a:cs typeface="Lucida Sans Unicode"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1400" b="0" i="0" u="none" strike="noStrike" kern="1200" cap="none" spc="0" normalizeH="0" baseline="0" noProof="0" dirty="0">
              <a:ln>
                <a:noFill/>
              </a:ln>
              <a:effectLst/>
              <a:uLnTx/>
              <a:uFillTx/>
              <a:latin typeface="+mn-lt"/>
              <a:ea typeface="+mn-ea"/>
              <a:cs typeface="+mn-cs"/>
            </a:endParaRPr>
          </a:p>
        </p:txBody>
      </p:sp>
      <p:sp>
        <p:nvSpPr>
          <p:cNvPr id="6" name="Title 1"/>
          <p:cNvSpPr txBox="1">
            <a:spLocks/>
          </p:cNvSpPr>
          <p:nvPr/>
        </p:nvSpPr>
        <p:spPr>
          <a:xfrm>
            <a:off x="0" y="1524000"/>
            <a:ext cx="4267200" cy="1470025"/>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r>
              <a:rPr lang="en-US" sz="4400" b="1" dirty="0" smtClean="0">
                <a:latin typeface="+mj-lt"/>
                <a:ea typeface="+mj-ea"/>
                <a:cs typeface="+mj-cs"/>
              </a:rPr>
              <a:t> Natural</a:t>
            </a:r>
            <a:r>
              <a:rPr kumimoji="0" lang="en-US" sz="4400" b="1" i="0" u="none" strike="noStrike" kern="1200" cap="none" spc="0" normalizeH="0" baseline="0" noProof="0" dirty="0" smtClean="0">
                <a:ln>
                  <a:noFill/>
                </a:ln>
                <a:effectLst/>
                <a:uLnTx/>
                <a:uFillTx/>
                <a:latin typeface="+mj-lt"/>
                <a:ea typeface="+mj-ea"/>
                <a:cs typeface="+mj-cs"/>
              </a:rPr>
              <a:t> Lighting</a:t>
            </a:r>
            <a:endParaRPr kumimoji="0" lang="en-US" sz="4400" b="1" i="0" u="none" strike="noStrike" kern="1200" cap="none" spc="0" normalizeH="0" baseline="0" noProof="0" dirty="0">
              <a:ln>
                <a:noFill/>
              </a:ln>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295400"/>
            <a:ext cx="8458200" cy="1754326"/>
          </a:xfrm>
          <a:prstGeom prst="rect">
            <a:avLst/>
          </a:prstGeom>
        </p:spPr>
        <p:txBody>
          <a:bodyPr wrap="square">
            <a:spAutoFit/>
          </a:bodyPr>
          <a:lstStyle/>
          <a:p>
            <a:r>
              <a:rPr lang="en-US" dirty="0" smtClean="0"/>
              <a:t>The sun is the biggest source of light on earth. Light from the sun not only gives us light so that we can see, it also powers the whole ecosystem on earth. Light from the sun can reach the earth in two ways: </a:t>
            </a:r>
          </a:p>
          <a:p>
            <a:endParaRPr lang="en-US" dirty="0" smtClean="0"/>
          </a:p>
          <a:p>
            <a:pPr>
              <a:buFont typeface="Arial" pitchFamily="34" charset="0"/>
              <a:buChar char="•"/>
            </a:pPr>
            <a:r>
              <a:rPr lang="en-US" dirty="0" smtClean="0">
                <a:solidFill>
                  <a:srgbClr val="0070C0"/>
                </a:solidFill>
              </a:rPr>
              <a:t> </a:t>
            </a:r>
            <a:r>
              <a:rPr lang="en-US" b="1" dirty="0" smtClean="0">
                <a:solidFill>
                  <a:srgbClr val="0070C0"/>
                </a:solidFill>
              </a:rPr>
              <a:t>Directly as sunlight</a:t>
            </a:r>
          </a:p>
          <a:p>
            <a:pPr>
              <a:buFont typeface="Arial" pitchFamily="34" charset="0"/>
              <a:buChar char="•"/>
            </a:pPr>
            <a:r>
              <a:rPr lang="en-US" b="1" dirty="0" smtClean="0">
                <a:solidFill>
                  <a:srgbClr val="0070C0"/>
                </a:solidFill>
              </a:rPr>
              <a:t> After it has been modified and redistributed by the atmosphere, as ‘skylight’.</a:t>
            </a:r>
            <a:endParaRPr lang="en-US" b="1" dirty="0">
              <a:solidFill>
                <a:srgbClr val="0070C0"/>
              </a:solidFill>
            </a:endParaRPr>
          </a:p>
        </p:txBody>
      </p:sp>
      <p:sp>
        <p:nvSpPr>
          <p:cNvPr id="3" name="Rectangle 2"/>
          <p:cNvSpPr/>
          <p:nvPr/>
        </p:nvSpPr>
        <p:spPr>
          <a:xfrm>
            <a:off x="381000" y="457200"/>
            <a:ext cx="4299575" cy="584775"/>
          </a:xfrm>
          <a:prstGeom prst="rect">
            <a:avLst/>
          </a:prstGeom>
        </p:spPr>
        <p:txBody>
          <a:bodyPr wrap="none">
            <a:spAutoFit/>
          </a:bodyPr>
          <a:lstStyle/>
          <a:p>
            <a:r>
              <a:rPr lang="en-US" sz="3200" b="1" dirty="0" smtClean="0"/>
              <a:t>Natural Lighting Sources</a:t>
            </a:r>
            <a:endParaRPr lang="en-US" sz="3200" b="1" dirty="0"/>
          </a:p>
        </p:txBody>
      </p:sp>
      <p:pic>
        <p:nvPicPr>
          <p:cNvPr id="8198" name="Picture 6" descr="http://lh6.ggpht.com/-4hVtQ2tFFQc/TAn0Mkr-k_I/AAAAAAAAAaQ/jU0sE2o32n8/meadow%2525201.jpg"/>
          <p:cNvPicPr>
            <a:picLocks noChangeAspect="1" noChangeArrowheads="1"/>
          </p:cNvPicPr>
          <p:nvPr/>
        </p:nvPicPr>
        <p:blipFill>
          <a:blip r:embed="rId2" cstate="print"/>
          <a:srcRect/>
          <a:stretch>
            <a:fillRect/>
          </a:stretch>
        </p:blipFill>
        <p:spPr bwMode="auto">
          <a:xfrm>
            <a:off x="381000" y="3505200"/>
            <a:ext cx="8458199" cy="3095352"/>
          </a:xfrm>
          <a:prstGeom prst="rect">
            <a:avLst/>
          </a:prstGeom>
          <a:noFill/>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81000" y="152400"/>
            <a:ext cx="8001000" cy="3416320"/>
          </a:xfrm>
          <a:prstGeom prst="rect">
            <a:avLst/>
          </a:prstGeom>
        </p:spPr>
        <p:txBody>
          <a:bodyPr wrap="square">
            <a:spAutoFit/>
          </a:bodyPr>
          <a:lstStyle/>
          <a:p>
            <a:r>
              <a:rPr lang="en-US" sz="3600" b="1" dirty="0" smtClean="0"/>
              <a:t>Sunlight</a:t>
            </a:r>
          </a:p>
          <a:p>
            <a:endParaRPr lang="en-US" b="1" dirty="0" smtClean="0"/>
          </a:p>
          <a:p>
            <a:pPr algn="just"/>
            <a:r>
              <a:rPr lang="en-US" dirty="0" smtClean="0"/>
              <a:t>The key to the understanding of </a:t>
            </a:r>
            <a:r>
              <a:rPr lang="en-US" b="1" dirty="0" smtClean="0">
                <a:solidFill>
                  <a:srgbClr val="0070C0"/>
                </a:solidFill>
              </a:rPr>
              <a:t>natural sunlight factoring </a:t>
            </a:r>
            <a:r>
              <a:rPr lang="en-US" dirty="0" smtClean="0"/>
              <a:t>is knowing where the sun will be in the sky at any given time or date relative to the site in question. </a:t>
            </a:r>
          </a:p>
          <a:p>
            <a:pPr algn="just"/>
            <a:endParaRPr lang="en-US" dirty="0" smtClean="0"/>
          </a:p>
          <a:p>
            <a:pPr algn="just"/>
            <a:r>
              <a:rPr lang="en-US" b="1" dirty="0" smtClean="0"/>
              <a:t>We looked at the impact of the </a:t>
            </a:r>
            <a:r>
              <a:rPr lang="en-US" dirty="0" smtClean="0"/>
              <a:t>‘</a:t>
            </a:r>
            <a:r>
              <a:rPr lang="en-US" b="1" dirty="0" smtClean="0">
                <a:solidFill>
                  <a:srgbClr val="0070C0"/>
                </a:solidFill>
              </a:rPr>
              <a:t>sunshine hours and  direction</a:t>
            </a:r>
            <a:r>
              <a:rPr lang="en-US" dirty="0" smtClean="0"/>
              <a:t>’  </a:t>
            </a:r>
            <a:r>
              <a:rPr lang="en-US" b="1" dirty="0" smtClean="0"/>
              <a:t>as  a consideration for prediction in our design planning and building positioning.</a:t>
            </a:r>
          </a:p>
          <a:p>
            <a:pPr algn="just"/>
            <a:endParaRPr lang="en-US" b="1" dirty="0" smtClean="0"/>
          </a:p>
          <a:p>
            <a:pPr algn="just"/>
            <a:r>
              <a:rPr lang="en-US" b="1" dirty="0" smtClean="0">
                <a:solidFill>
                  <a:srgbClr val="0070C0"/>
                </a:solidFill>
              </a:rPr>
              <a:t>On any given day the sun will rise in the east. In the northern hemisphere the sun then rises through the southern sky; reaching its highest altitude at due south at solar noon and passes through the southern sky before setting in the west.</a:t>
            </a:r>
            <a:endParaRPr lang="en-US" b="1" dirty="0">
              <a:solidFill>
                <a:srgbClr val="0070C0"/>
              </a:solidFill>
            </a:endParaRPr>
          </a:p>
        </p:txBody>
      </p:sp>
      <p:pic>
        <p:nvPicPr>
          <p:cNvPr id="1026" name="Picture 2"/>
          <p:cNvPicPr>
            <a:picLocks noChangeAspect="1" noChangeArrowheads="1"/>
          </p:cNvPicPr>
          <p:nvPr/>
        </p:nvPicPr>
        <p:blipFill>
          <a:blip r:embed="rId2" cstate="print"/>
          <a:srcRect/>
          <a:stretch>
            <a:fillRect/>
          </a:stretch>
        </p:blipFill>
        <p:spPr bwMode="auto">
          <a:xfrm>
            <a:off x="3581400" y="3733800"/>
            <a:ext cx="5105400" cy="2981325"/>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3352800" y="2819400"/>
            <a:ext cx="5400675" cy="3248025"/>
          </a:xfrm>
          <a:prstGeom prst="rect">
            <a:avLst/>
          </a:prstGeom>
          <a:noFill/>
          <a:ln w="9525">
            <a:noFill/>
            <a:miter lim="800000"/>
            <a:headEnd/>
            <a:tailEnd/>
          </a:ln>
          <a:effectLst/>
        </p:spPr>
      </p:pic>
      <p:sp>
        <p:nvSpPr>
          <p:cNvPr id="4" name="Rectangle 3"/>
          <p:cNvSpPr/>
          <p:nvPr/>
        </p:nvSpPr>
        <p:spPr>
          <a:xfrm>
            <a:off x="304800" y="381000"/>
            <a:ext cx="1751313" cy="646331"/>
          </a:xfrm>
          <a:prstGeom prst="rect">
            <a:avLst/>
          </a:prstGeom>
        </p:spPr>
        <p:txBody>
          <a:bodyPr wrap="none">
            <a:spAutoFit/>
          </a:bodyPr>
          <a:lstStyle/>
          <a:p>
            <a:r>
              <a:rPr lang="en-US" sz="3600" b="1" dirty="0" smtClean="0"/>
              <a:t>Sunlight</a:t>
            </a:r>
          </a:p>
        </p:txBody>
      </p:sp>
      <p:sp>
        <p:nvSpPr>
          <p:cNvPr id="5" name="Rectangle 4"/>
          <p:cNvSpPr/>
          <p:nvPr/>
        </p:nvSpPr>
        <p:spPr>
          <a:xfrm>
            <a:off x="304800" y="1219200"/>
            <a:ext cx="8610600" cy="1200329"/>
          </a:xfrm>
          <a:prstGeom prst="rect">
            <a:avLst/>
          </a:prstGeom>
        </p:spPr>
        <p:txBody>
          <a:bodyPr wrap="square">
            <a:spAutoFit/>
          </a:bodyPr>
          <a:lstStyle/>
          <a:p>
            <a:r>
              <a:rPr lang="en-US" dirty="0" smtClean="0"/>
              <a:t>At different times of the year the sun follows different paths in the sky. </a:t>
            </a:r>
          </a:p>
          <a:p>
            <a:endParaRPr lang="en-US" dirty="0"/>
          </a:p>
          <a:p>
            <a:r>
              <a:rPr lang="en-US" dirty="0" smtClean="0"/>
              <a:t>The angle of inclination of the path of the sun from the perpendicular is equal to the latitude of the site.</a:t>
            </a:r>
            <a:endParaRPr lang="en-US" dirty="0"/>
          </a:p>
        </p:txBody>
      </p:sp>
      <p:sp>
        <p:nvSpPr>
          <p:cNvPr id="6" name="TextBox 5"/>
          <p:cNvSpPr txBox="1"/>
          <p:nvPr/>
        </p:nvSpPr>
        <p:spPr>
          <a:xfrm>
            <a:off x="6705600" y="2514600"/>
            <a:ext cx="1295400" cy="276999"/>
          </a:xfrm>
          <a:prstGeom prst="rect">
            <a:avLst/>
          </a:prstGeom>
          <a:noFill/>
        </p:spPr>
        <p:txBody>
          <a:bodyPr wrap="square" rtlCol="0">
            <a:spAutoFit/>
          </a:bodyPr>
          <a:lstStyle/>
          <a:p>
            <a:r>
              <a:rPr lang="en-GB" sz="1200" dirty="0" smtClean="0"/>
              <a:t>Zenith</a:t>
            </a:r>
            <a:endParaRPr lang="en-GB" sz="1200" dirty="0"/>
          </a:p>
        </p:txBody>
      </p:sp>
      <p:cxnSp>
        <p:nvCxnSpPr>
          <p:cNvPr id="8" name="Straight Arrow Connector 7"/>
          <p:cNvCxnSpPr/>
          <p:nvPr/>
        </p:nvCxnSpPr>
        <p:spPr>
          <a:xfrm flipH="1">
            <a:off x="5257800" y="2667000"/>
            <a:ext cx="1371600" cy="6235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4114800" y="6096000"/>
            <a:ext cx="4114800" cy="381000"/>
          </a:xfrm>
          <a:prstGeom prst="rect">
            <a:avLst/>
          </a:prstGeom>
          <a:noFill/>
        </p:spPr>
        <p:txBody>
          <a:bodyPr wrap="square" rtlCol="0">
            <a:spAutoFit/>
          </a:bodyPr>
          <a:lstStyle/>
          <a:p>
            <a:r>
              <a:rPr lang="en-GB" b="1" dirty="0" smtClean="0">
                <a:solidFill>
                  <a:srgbClr val="0070C0"/>
                </a:solidFill>
              </a:rPr>
              <a:t>Annual variation in the path of the sun</a:t>
            </a:r>
            <a:endParaRPr lang="en-GB" b="1" dirty="0">
              <a:solidFill>
                <a:srgbClr val="0070C0"/>
              </a:solidFill>
            </a:endParaRP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457200"/>
            <a:ext cx="7845660" cy="584775"/>
          </a:xfrm>
          <a:prstGeom prst="rect">
            <a:avLst/>
          </a:prstGeom>
        </p:spPr>
        <p:txBody>
          <a:bodyPr wrap="square">
            <a:spAutoFit/>
          </a:bodyPr>
          <a:lstStyle/>
          <a:p>
            <a:r>
              <a:rPr lang="en-US" sz="2400" b="1" dirty="0" smtClean="0"/>
              <a:t>Definition</a:t>
            </a:r>
            <a:r>
              <a:rPr lang="en-US" sz="2800" b="1" dirty="0" smtClean="0"/>
              <a:t> 1: </a:t>
            </a:r>
            <a:r>
              <a:rPr lang="en-US" sz="3200" b="1" dirty="0" smtClean="0"/>
              <a:t>Uniform Standard Sky illuminance</a:t>
            </a:r>
          </a:p>
        </p:txBody>
      </p:sp>
      <p:sp>
        <p:nvSpPr>
          <p:cNvPr id="3" name="Rectangle 2"/>
          <p:cNvSpPr/>
          <p:nvPr/>
        </p:nvSpPr>
        <p:spPr>
          <a:xfrm>
            <a:off x="533400" y="1300877"/>
            <a:ext cx="7620000" cy="3908762"/>
          </a:xfrm>
          <a:prstGeom prst="rect">
            <a:avLst/>
          </a:prstGeom>
        </p:spPr>
        <p:txBody>
          <a:bodyPr wrap="square">
            <a:spAutoFit/>
          </a:bodyPr>
          <a:lstStyle/>
          <a:p>
            <a:pPr algn="just"/>
            <a:r>
              <a:rPr lang="en-US" sz="2000" dirty="0" smtClean="0"/>
              <a:t>The </a:t>
            </a:r>
            <a:r>
              <a:rPr lang="en-US" sz="2000" b="1" dirty="0" smtClean="0">
                <a:solidFill>
                  <a:srgbClr val="0070C0"/>
                </a:solidFill>
              </a:rPr>
              <a:t>uniform sky </a:t>
            </a:r>
            <a:r>
              <a:rPr lang="en-US" sz="2000" dirty="0" smtClean="0"/>
              <a:t>is a standard sky which is taken to have </a:t>
            </a:r>
            <a:r>
              <a:rPr lang="en-US" sz="2000" b="1" dirty="0" smtClean="0">
                <a:solidFill>
                  <a:srgbClr val="0070C0"/>
                </a:solidFill>
              </a:rPr>
              <a:t>the same luminance</a:t>
            </a:r>
            <a:r>
              <a:rPr lang="en-US" sz="2000" dirty="0" smtClean="0">
                <a:solidFill>
                  <a:srgbClr val="0070C0"/>
                </a:solidFill>
              </a:rPr>
              <a:t> </a:t>
            </a:r>
            <a:r>
              <a:rPr lang="en-US" sz="2000" dirty="0" smtClean="0"/>
              <a:t>in every direction of view. </a:t>
            </a:r>
          </a:p>
          <a:p>
            <a:pPr algn="just"/>
            <a:endParaRPr lang="en-US" sz="2000" dirty="0" smtClean="0"/>
          </a:p>
          <a:p>
            <a:pPr algn="just"/>
            <a:r>
              <a:rPr lang="en-US" sz="2000" dirty="0" smtClean="0"/>
              <a:t>Viewed from an unobstructed point on the ground, the sky effectively makes a hemispherical surface around that point. </a:t>
            </a:r>
          </a:p>
          <a:p>
            <a:pPr algn="just"/>
            <a:endParaRPr lang="en-US" sz="2000" dirty="0" smtClean="0"/>
          </a:p>
          <a:p>
            <a:pPr algn="just"/>
            <a:r>
              <a:rPr lang="en-US" sz="2000" b="1" dirty="0" smtClean="0">
                <a:solidFill>
                  <a:srgbClr val="0070C0"/>
                </a:solidFill>
              </a:rPr>
              <a:t>The uniform sky assumes every part of that surface is equally bright.</a:t>
            </a:r>
          </a:p>
          <a:p>
            <a:endParaRPr lang="en-US" b="1" dirty="0" smtClean="0">
              <a:solidFill>
                <a:srgbClr val="0070C0"/>
              </a:solidFill>
            </a:endParaRPr>
          </a:p>
          <a:p>
            <a:endParaRPr lang="en-US" dirty="0" smtClean="0"/>
          </a:p>
          <a:p>
            <a:endParaRPr lang="en-US" dirty="0" smtClean="0"/>
          </a:p>
          <a:p>
            <a:endParaRPr lang="en-US" dirty="0" smtClean="0"/>
          </a:p>
          <a:p>
            <a:endParaRPr lang="en-US" dirty="0" smtClean="0"/>
          </a:p>
          <a:p>
            <a:endParaRPr lang="en-US" dirty="0"/>
          </a:p>
        </p:txBody>
      </p:sp>
      <p:sp>
        <p:nvSpPr>
          <p:cNvPr id="6" name="TextBox 5"/>
          <p:cNvSpPr txBox="1"/>
          <p:nvPr/>
        </p:nvSpPr>
        <p:spPr>
          <a:xfrm>
            <a:off x="574343" y="4190564"/>
            <a:ext cx="5293057" cy="1015663"/>
          </a:xfrm>
          <a:prstGeom prst="rect">
            <a:avLst/>
          </a:prstGeom>
          <a:noFill/>
        </p:spPr>
        <p:txBody>
          <a:bodyPr wrap="square" rtlCol="0">
            <a:spAutoFit/>
          </a:bodyPr>
          <a:lstStyle/>
          <a:p>
            <a:r>
              <a:rPr lang="en-US" sz="2000" b="1" dirty="0" smtClean="0">
                <a:solidFill>
                  <a:srgbClr val="0070C0"/>
                </a:solidFill>
              </a:rPr>
              <a:t>This model of uniform standard sky </a:t>
            </a:r>
          </a:p>
          <a:p>
            <a:r>
              <a:rPr lang="en-US" sz="2000" b="1" dirty="0" smtClean="0">
                <a:solidFill>
                  <a:srgbClr val="0070C0"/>
                </a:solidFill>
              </a:rPr>
              <a:t>can be applied in situations of 		</a:t>
            </a:r>
          </a:p>
          <a:p>
            <a:r>
              <a:rPr lang="en-US" sz="2000" b="1" dirty="0" smtClean="0">
                <a:solidFill>
                  <a:srgbClr val="0070C0"/>
                </a:solidFill>
              </a:rPr>
              <a:t>clear skies in sunny climates. </a:t>
            </a:r>
            <a:endParaRPr lang="en-US" sz="2000" b="1" dirty="0">
              <a:solidFill>
                <a:srgbClr val="0070C0"/>
              </a:solidFill>
            </a:endParaRPr>
          </a:p>
        </p:txBody>
      </p:sp>
      <p:pic>
        <p:nvPicPr>
          <p:cNvPr id="24578" name="Picture 2" descr="Sand sunny sky and sea"/>
          <p:cNvPicPr>
            <a:picLocks noChangeAspect="1" noChangeArrowheads="1"/>
          </p:cNvPicPr>
          <p:nvPr/>
        </p:nvPicPr>
        <p:blipFill>
          <a:blip r:embed="rId2" cstate="print"/>
          <a:srcRect/>
          <a:stretch>
            <a:fillRect/>
          </a:stretch>
        </p:blipFill>
        <p:spPr bwMode="auto">
          <a:xfrm>
            <a:off x="4723688" y="3614215"/>
            <a:ext cx="4191000" cy="3143250"/>
          </a:xfrm>
          <a:prstGeom prst="rect">
            <a:avLst/>
          </a:prstGeom>
          <a:noFill/>
          <a:ln w="28575">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381000"/>
            <a:ext cx="7032438" cy="584775"/>
          </a:xfrm>
          <a:prstGeom prst="rect">
            <a:avLst/>
          </a:prstGeom>
        </p:spPr>
        <p:txBody>
          <a:bodyPr wrap="none">
            <a:spAutoFit/>
          </a:bodyPr>
          <a:lstStyle/>
          <a:p>
            <a:r>
              <a:rPr lang="en-US" sz="2800" b="1" dirty="0" smtClean="0"/>
              <a:t> Definition 2. </a:t>
            </a:r>
            <a:r>
              <a:rPr lang="en-US" sz="3200" b="1" dirty="0" smtClean="0"/>
              <a:t>CIE standard sky illuminance</a:t>
            </a:r>
          </a:p>
        </p:txBody>
      </p:sp>
      <p:pic>
        <p:nvPicPr>
          <p:cNvPr id="3" name="Picture 2" descr="http://personal.cityu.edu.hk/~bsapplec/Fire/Image203.gif"/>
          <p:cNvPicPr>
            <a:picLocks noChangeAspect="1" noChangeArrowheads="1"/>
          </p:cNvPicPr>
          <p:nvPr/>
        </p:nvPicPr>
        <p:blipFill>
          <a:blip r:embed="rId2" cstate="print"/>
          <a:srcRect/>
          <a:stretch>
            <a:fillRect/>
          </a:stretch>
        </p:blipFill>
        <p:spPr bwMode="auto">
          <a:xfrm>
            <a:off x="1447800" y="3721588"/>
            <a:ext cx="5157410" cy="3106004"/>
          </a:xfrm>
          <a:prstGeom prst="rect">
            <a:avLst/>
          </a:prstGeom>
          <a:noFill/>
        </p:spPr>
      </p:pic>
      <p:sp>
        <p:nvSpPr>
          <p:cNvPr id="5" name="Rectangle 4"/>
          <p:cNvSpPr/>
          <p:nvPr/>
        </p:nvSpPr>
        <p:spPr>
          <a:xfrm>
            <a:off x="609600" y="990600"/>
            <a:ext cx="7924800" cy="954107"/>
          </a:xfrm>
          <a:prstGeom prst="rect">
            <a:avLst/>
          </a:prstGeom>
        </p:spPr>
        <p:txBody>
          <a:bodyPr wrap="square">
            <a:spAutoFit/>
          </a:bodyPr>
          <a:lstStyle/>
          <a:p>
            <a:pPr algn="just"/>
            <a:r>
              <a:rPr lang="en-US" dirty="0" smtClean="0"/>
              <a:t>The </a:t>
            </a:r>
            <a:r>
              <a:rPr lang="en-US" b="1" dirty="0" smtClean="0">
                <a:solidFill>
                  <a:srgbClr val="0070C0"/>
                </a:solidFill>
              </a:rPr>
              <a:t>CIE sky </a:t>
            </a:r>
            <a:r>
              <a:rPr lang="en-US" dirty="0" smtClean="0"/>
              <a:t>is a standard </a:t>
            </a:r>
            <a:r>
              <a:rPr lang="en-US" b="1" dirty="0" smtClean="0">
                <a:solidFill>
                  <a:srgbClr val="0070C0"/>
                </a:solidFill>
              </a:rPr>
              <a:t>overcast sky </a:t>
            </a:r>
            <a:r>
              <a:rPr lang="en-US" dirty="0" smtClean="0"/>
              <a:t>in which the </a:t>
            </a:r>
            <a:r>
              <a:rPr lang="en-US" sz="2000" b="1" dirty="0" smtClean="0">
                <a:solidFill>
                  <a:srgbClr val="0070C0"/>
                </a:solidFill>
              </a:rPr>
              <a:t>luminance steadily increases </a:t>
            </a:r>
          </a:p>
          <a:p>
            <a:pPr algn="just"/>
            <a:r>
              <a:rPr lang="en-US" b="1" dirty="0" smtClean="0">
                <a:solidFill>
                  <a:srgbClr val="0070C0"/>
                </a:solidFill>
              </a:rPr>
              <a:t>above the horizon. </a:t>
            </a:r>
            <a:r>
              <a:rPr lang="en-US" dirty="0" smtClean="0"/>
              <a:t>The CIE sky was defined by the Commission Internationale d’Eclairage  and described by the following formula :-</a:t>
            </a:r>
            <a:endParaRPr lang="en-US" dirty="0"/>
          </a:p>
        </p:txBody>
      </p:sp>
      <p:pic>
        <p:nvPicPr>
          <p:cNvPr id="24578" name="Picture 2" descr="http://personal.cityu.edu.hk/~bsapplec/Fire/Image202.gif"/>
          <p:cNvPicPr>
            <a:picLocks noChangeAspect="1" noChangeArrowheads="1"/>
          </p:cNvPicPr>
          <p:nvPr/>
        </p:nvPicPr>
        <p:blipFill>
          <a:blip r:embed="rId3" cstate="print"/>
          <a:srcRect/>
          <a:stretch>
            <a:fillRect/>
          </a:stretch>
        </p:blipFill>
        <p:spPr bwMode="auto">
          <a:xfrm>
            <a:off x="2590799" y="2133600"/>
            <a:ext cx="2461977" cy="812322"/>
          </a:xfrm>
          <a:prstGeom prst="rect">
            <a:avLst/>
          </a:prstGeom>
          <a:noFill/>
        </p:spPr>
      </p:pic>
      <p:sp>
        <p:nvSpPr>
          <p:cNvPr id="24579" name="Rectangle 3"/>
          <p:cNvSpPr>
            <a:spLocks noChangeArrowheads="1"/>
          </p:cNvSpPr>
          <p:nvPr/>
        </p:nvSpPr>
        <p:spPr bwMode="auto">
          <a:xfrm>
            <a:off x="838200" y="2680901"/>
            <a:ext cx="7467600" cy="21082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cs typeface="Arial" pitchFamily="34" charset="0"/>
              </a:rPr>
              <a:t>where,</a:t>
            </a:r>
          </a:p>
          <a:p>
            <a:pPr algn="just" eaLnBrk="0" fontAlgn="base" hangingPunct="0">
              <a:spcBef>
                <a:spcPct val="0"/>
              </a:spcBef>
              <a:spcAft>
                <a:spcPct val="0"/>
              </a:spcAft>
            </a:pPr>
            <a:r>
              <a:rPr lang="en-US" dirty="0" smtClean="0">
                <a:cs typeface="Arial" pitchFamily="34" charset="0"/>
              </a:rPr>
              <a:t>L</a:t>
            </a:r>
            <a:r>
              <a:rPr lang="en-US" i="1" baseline="-25000" dirty="0" smtClean="0">
                <a:latin typeface="Symbol" pitchFamily="18" charset="2"/>
              </a:rPr>
              <a:t>q  </a:t>
            </a:r>
            <a:r>
              <a:rPr lang="en-US" dirty="0" smtClean="0">
                <a:latin typeface="Symbol" pitchFamily="18" charset="2"/>
              </a:rPr>
              <a:t>= </a:t>
            </a:r>
            <a:r>
              <a:rPr lang="en-US" dirty="0" smtClean="0"/>
              <a:t>the luminance of the sky at an altitude </a:t>
            </a:r>
            <a:r>
              <a:rPr lang="en-US" i="1" dirty="0" smtClean="0">
                <a:latin typeface="Symbol" pitchFamily="18" charset="2"/>
              </a:rPr>
              <a:t>q  </a:t>
            </a:r>
            <a:r>
              <a:rPr lang="en-US" dirty="0" smtClean="0"/>
              <a:t>degrees above the horizon</a:t>
            </a:r>
          </a:p>
          <a:p>
            <a:pPr algn="just" eaLnBrk="0" fontAlgn="base" hangingPunct="0">
              <a:spcBef>
                <a:spcPct val="0"/>
              </a:spcBef>
              <a:spcAft>
                <a:spcPct val="0"/>
              </a:spcAft>
            </a:pPr>
            <a:r>
              <a:rPr lang="en-US" dirty="0" smtClean="0"/>
              <a:t> </a:t>
            </a:r>
          </a:p>
          <a:p>
            <a:pPr algn="just" eaLnBrk="0" fontAlgn="base" hangingPunct="0">
              <a:spcBef>
                <a:spcPct val="0"/>
              </a:spcBef>
              <a:spcAft>
                <a:spcPct val="0"/>
              </a:spcAft>
            </a:pPr>
            <a:endParaRPr lang="en-US" dirty="0" smtClean="0"/>
          </a:p>
          <a:p>
            <a:pPr algn="just" eaLnBrk="0" fontAlgn="base" hangingPunct="0">
              <a:spcBef>
                <a:spcPct val="0"/>
              </a:spcBef>
              <a:spcAft>
                <a:spcPct val="0"/>
              </a:spcAft>
            </a:pPr>
            <a:endParaRPr lang="en-US" i="1" baseline="-25000" dirty="0" smtClean="0">
              <a:latin typeface="Symbol" pitchFamily="18" charset="2"/>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smtClean="0">
                <a:ln>
                  <a:noFill/>
                </a:ln>
                <a:solidFill>
                  <a:schemeClr val="tx1"/>
                </a:solidFill>
                <a:effectLst/>
                <a:latin typeface="BernhardMod BT"/>
                <a:cs typeface="Arial" pitchFamily="34" charset="0"/>
              </a:rPr>
              <a:t> </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8" name="Rectangle 7"/>
          <p:cNvSpPr/>
          <p:nvPr/>
        </p:nvSpPr>
        <p:spPr>
          <a:xfrm>
            <a:off x="5943600" y="1905000"/>
            <a:ext cx="2876108" cy="1754326"/>
          </a:xfrm>
          <a:prstGeom prst="rect">
            <a:avLst/>
          </a:prstGeom>
        </p:spPr>
        <p:txBody>
          <a:bodyPr wrap="square">
            <a:spAutoFit/>
          </a:bodyPr>
          <a:lstStyle/>
          <a:p>
            <a:pPr algn="just"/>
            <a:r>
              <a:rPr lang="en-US" b="1" dirty="0" smtClean="0">
                <a:solidFill>
                  <a:srgbClr val="0070C0"/>
                </a:solidFill>
              </a:rPr>
              <a:t>The luminance of the CIE standard sky at the zenith is 3 times brighter than at the horizon.</a:t>
            </a:r>
          </a:p>
          <a:p>
            <a:endParaRPr lang="en-US" dirty="0" smtClean="0"/>
          </a:p>
          <a:p>
            <a:r>
              <a:rPr lang="en-US" dirty="0" smtClean="0"/>
              <a:t>  </a:t>
            </a:r>
            <a:endParaRPr lang="en-US" dirty="0"/>
          </a:p>
        </p:txBody>
      </p:sp>
      <p:sp>
        <p:nvSpPr>
          <p:cNvPr id="9" name="Rectangle 8"/>
          <p:cNvSpPr/>
          <p:nvPr/>
        </p:nvSpPr>
        <p:spPr>
          <a:xfrm>
            <a:off x="6629400" y="4191000"/>
            <a:ext cx="2362200" cy="2246769"/>
          </a:xfrm>
          <a:prstGeom prst="rect">
            <a:avLst/>
          </a:prstGeom>
        </p:spPr>
        <p:txBody>
          <a:bodyPr wrap="square">
            <a:spAutoFit/>
          </a:bodyPr>
          <a:lstStyle/>
          <a:p>
            <a:pPr algn="just"/>
            <a:r>
              <a:rPr lang="en-US" sz="2000" b="1" dirty="0" smtClean="0">
                <a:solidFill>
                  <a:srgbClr val="0070C0"/>
                </a:solidFill>
              </a:rPr>
              <a:t>The CIE sky model is generally used for daylight calculations in a temperate climate (overcast sky) like the UK.</a:t>
            </a:r>
          </a:p>
          <a:p>
            <a:pPr algn="just"/>
            <a:r>
              <a:rPr lang="en-US" sz="2000" b="1" dirty="0" smtClean="0">
                <a:solidFill>
                  <a:srgbClr val="0070C0"/>
                </a:solidFill>
              </a:rPr>
              <a:t>  </a:t>
            </a:r>
            <a:endParaRPr lang="en-US" sz="2000" b="1" dirty="0">
              <a:solidFill>
                <a:srgbClr val="0070C0"/>
              </a:solidFill>
            </a:endParaRPr>
          </a:p>
        </p:txBody>
      </p:sp>
      <p:sp>
        <p:nvSpPr>
          <p:cNvPr id="10" name="Rectangle 9"/>
          <p:cNvSpPr/>
          <p:nvPr/>
        </p:nvSpPr>
        <p:spPr>
          <a:xfrm>
            <a:off x="838200" y="3505200"/>
            <a:ext cx="4214577" cy="369332"/>
          </a:xfrm>
          <a:prstGeom prst="rect">
            <a:avLst/>
          </a:prstGeom>
        </p:spPr>
        <p:txBody>
          <a:bodyPr wrap="square">
            <a:spAutoFit/>
          </a:bodyPr>
          <a:lstStyle/>
          <a:p>
            <a:pPr lvl="0" algn="just" eaLnBrk="0" fontAlgn="base" hangingPunct="0">
              <a:spcBef>
                <a:spcPct val="0"/>
              </a:spcBef>
              <a:spcAft>
                <a:spcPct val="0"/>
              </a:spcAft>
            </a:pPr>
            <a:r>
              <a:rPr lang="en-US" i="1" dirty="0" smtClean="0">
                <a:cs typeface="Arial" pitchFamily="34" charset="0"/>
              </a:rPr>
              <a:t>L</a:t>
            </a:r>
            <a:r>
              <a:rPr lang="en-US" dirty="0" smtClean="0">
                <a:cs typeface="Arial" pitchFamily="34" charset="0"/>
              </a:rPr>
              <a:t>z = the luminance of the sky at the zenith</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838199" y="2362200"/>
            <a:ext cx="5671565" cy="3800756"/>
          </a:xfrm>
          <a:prstGeom prst="rect">
            <a:avLst/>
          </a:prstGeom>
          <a:noFill/>
          <a:ln w="9525">
            <a:noFill/>
            <a:miter lim="800000"/>
            <a:headEnd/>
            <a:tailEnd/>
          </a:ln>
          <a:effectLst/>
        </p:spPr>
      </p:pic>
      <p:sp>
        <p:nvSpPr>
          <p:cNvPr id="3" name="Rectangle 2"/>
          <p:cNvSpPr/>
          <p:nvPr/>
        </p:nvSpPr>
        <p:spPr>
          <a:xfrm>
            <a:off x="838200" y="1219200"/>
            <a:ext cx="7543800" cy="923330"/>
          </a:xfrm>
          <a:prstGeom prst="rect">
            <a:avLst/>
          </a:prstGeom>
        </p:spPr>
        <p:txBody>
          <a:bodyPr wrap="square">
            <a:spAutoFit/>
          </a:bodyPr>
          <a:lstStyle/>
          <a:p>
            <a:pPr algn="just"/>
            <a:r>
              <a:rPr lang="en-US" dirty="0" smtClean="0"/>
              <a:t>The illuminance at a point on the ground provided by unobstructed overcast sky continually varies, but </a:t>
            </a:r>
            <a:r>
              <a:rPr lang="en-US" b="1" dirty="0" smtClean="0">
                <a:solidFill>
                  <a:srgbClr val="0070C0"/>
                </a:solidFill>
              </a:rPr>
              <a:t>a constant and minimal level of 5000 lx </a:t>
            </a:r>
          </a:p>
          <a:p>
            <a:pPr algn="just"/>
            <a:r>
              <a:rPr lang="en-US" b="1" dirty="0" smtClean="0">
                <a:solidFill>
                  <a:srgbClr val="0070C0"/>
                </a:solidFill>
              </a:rPr>
              <a:t>( or 5000 lumens / m</a:t>
            </a:r>
            <a:r>
              <a:rPr lang="en-US" sz="1600" b="1" dirty="0" smtClean="0">
                <a:solidFill>
                  <a:srgbClr val="0070C0"/>
                </a:solidFill>
              </a:rPr>
              <a:t>2</a:t>
            </a:r>
            <a:r>
              <a:rPr lang="en-US" b="1" dirty="0" smtClean="0">
                <a:solidFill>
                  <a:srgbClr val="0070C0"/>
                </a:solidFill>
              </a:rPr>
              <a:t>) </a:t>
            </a:r>
            <a:r>
              <a:rPr lang="en-US" dirty="0" smtClean="0"/>
              <a:t>is taken as </a:t>
            </a:r>
            <a:r>
              <a:rPr lang="en-US" b="1" dirty="0" smtClean="0">
                <a:solidFill>
                  <a:srgbClr val="0070C0"/>
                </a:solidFill>
              </a:rPr>
              <a:t>standard for daylight calculations in the UK.</a:t>
            </a:r>
          </a:p>
        </p:txBody>
      </p:sp>
      <p:sp>
        <p:nvSpPr>
          <p:cNvPr id="4" name="Rectangle 3"/>
          <p:cNvSpPr/>
          <p:nvPr/>
        </p:nvSpPr>
        <p:spPr>
          <a:xfrm>
            <a:off x="6172200" y="3352800"/>
            <a:ext cx="2667000" cy="1477328"/>
          </a:xfrm>
          <a:prstGeom prst="rect">
            <a:avLst/>
          </a:prstGeom>
        </p:spPr>
        <p:txBody>
          <a:bodyPr wrap="square">
            <a:spAutoFit/>
          </a:bodyPr>
          <a:lstStyle/>
          <a:p>
            <a:r>
              <a:rPr lang="en-US" dirty="0" smtClean="0"/>
              <a:t>The illuminance contours on a horizontal plane provided by daylight varies with the time of the year and the time of day.</a:t>
            </a:r>
          </a:p>
        </p:txBody>
      </p:sp>
      <p:sp>
        <p:nvSpPr>
          <p:cNvPr id="5" name="Rectangle 4"/>
          <p:cNvSpPr/>
          <p:nvPr/>
        </p:nvSpPr>
        <p:spPr>
          <a:xfrm>
            <a:off x="685800" y="457200"/>
            <a:ext cx="3315138" cy="523220"/>
          </a:xfrm>
          <a:prstGeom prst="rect">
            <a:avLst/>
          </a:prstGeom>
        </p:spPr>
        <p:txBody>
          <a:bodyPr wrap="none">
            <a:spAutoFit/>
          </a:bodyPr>
          <a:lstStyle/>
          <a:p>
            <a:r>
              <a:rPr lang="en-US" sz="2800" b="1" dirty="0" smtClean="0"/>
              <a:t>Daylight Illuminance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457200"/>
            <a:ext cx="4140044" cy="523220"/>
          </a:xfrm>
          <a:prstGeom prst="rect">
            <a:avLst/>
          </a:prstGeom>
        </p:spPr>
        <p:txBody>
          <a:bodyPr wrap="none">
            <a:spAutoFit/>
          </a:bodyPr>
          <a:lstStyle/>
          <a:p>
            <a:r>
              <a:rPr lang="en-US" sz="2800" b="1" dirty="0" smtClean="0"/>
              <a:t>Calculating Daylight Factor</a:t>
            </a:r>
          </a:p>
        </p:txBody>
      </p:sp>
      <p:sp>
        <p:nvSpPr>
          <p:cNvPr id="3" name="Rectangle 2"/>
          <p:cNvSpPr/>
          <p:nvPr/>
        </p:nvSpPr>
        <p:spPr>
          <a:xfrm>
            <a:off x="609600" y="1219200"/>
            <a:ext cx="8382000" cy="2308324"/>
          </a:xfrm>
          <a:prstGeom prst="rect">
            <a:avLst/>
          </a:prstGeom>
        </p:spPr>
        <p:txBody>
          <a:bodyPr wrap="square">
            <a:spAutoFit/>
          </a:bodyPr>
          <a:lstStyle/>
          <a:p>
            <a:r>
              <a:rPr lang="en-US" b="1" dirty="0" smtClean="0">
                <a:solidFill>
                  <a:srgbClr val="0070C0"/>
                </a:solidFill>
              </a:rPr>
              <a:t>The amount of daylight inside a room can be measured by comparing it with the total</a:t>
            </a:r>
          </a:p>
          <a:p>
            <a:r>
              <a:rPr lang="en-US" b="1" dirty="0" smtClean="0">
                <a:solidFill>
                  <a:srgbClr val="0070C0"/>
                </a:solidFill>
              </a:rPr>
              <a:t>daylight available outside the room</a:t>
            </a:r>
            <a:r>
              <a:rPr lang="en-US" dirty="0" smtClean="0"/>
              <a:t> using the mathematical ratio  of </a:t>
            </a:r>
            <a:r>
              <a:rPr lang="en-US" b="1" dirty="0" smtClean="0">
                <a:solidFill>
                  <a:srgbClr val="0070C0"/>
                </a:solidFill>
              </a:rPr>
              <a:t>Daylight Factor</a:t>
            </a:r>
            <a:r>
              <a:rPr lang="en-US" dirty="0" smtClean="0"/>
              <a:t>. </a:t>
            </a:r>
          </a:p>
          <a:p>
            <a:endParaRPr lang="en-US" dirty="0" smtClean="0"/>
          </a:p>
          <a:p>
            <a:r>
              <a:rPr lang="en-US" dirty="0" smtClean="0"/>
              <a:t>This ratio remains constant for a particular situation because the two parts of the ratio vary in the same manner as the sky changes.</a:t>
            </a:r>
          </a:p>
          <a:p>
            <a:endParaRPr lang="en-US" dirty="0" smtClean="0"/>
          </a:p>
          <a:p>
            <a:endParaRPr lang="en-US" dirty="0" smtClean="0"/>
          </a:p>
          <a:p>
            <a:endParaRPr lang="en-US" dirty="0"/>
          </a:p>
        </p:txBody>
      </p:sp>
      <p:pic>
        <p:nvPicPr>
          <p:cNvPr id="25604" name="Picture 4" descr="http://learn.greenlux.org/packages/clear/visual/daylight/analysis/hand/images/daylight_factor.gif"/>
          <p:cNvPicPr>
            <a:picLocks noChangeAspect="1" noChangeArrowheads="1"/>
          </p:cNvPicPr>
          <p:nvPr/>
        </p:nvPicPr>
        <p:blipFill>
          <a:blip r:embed="rId2" cstate="print"/>
          <a:srcRect/>
          <a:stretch>
            <a:fillRect/>
          </a:stretch>
        </p:blipFill>
        <p:spPr bwMode="auto">
          <a:xfrm>
            <a:off x="2362200" y="3276600"/>
            <a:ext cx="4349612" cy="289560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457200"/>
            <a:ext cx="6103787" cy="523220"/>
          </a:xfrm>
          <a:prstGeom prst="rect">
            <a:avLst/>
          </a:prstGeom>
        </p:spPr>
        <p:txBody>
          <a:bodyPr wrap="none">
            <a:spAutoFit/>
          </a:bodyPr>
          <a:lstStyle/>
          <a:p>
            <a:r>
              <a:rPr lang="en-US" sz="2800" b="1" dirty="0" smtClean="0"/>
              <a:t>Daylight Factor by direct measurement</a:t>
            </a:r>
          </a:p>
        </p:txBody>
      </p:sp>
      <p:pic>
        <p:nvPicPr>
          <p:cNvPr id="3" name="Picture 2" descr="http://personal.cityu.edu.hk/~bsapplec/Fire/Image204.gif"/>
          <p:cNvPicPr>
            <a:picLocks noChangeAspect="1" noChangeArrowheads="1"/>
          </p:cNvPicPr>
          <p:nvPr/>
        </p:nvPicPr>
        <p:blipFill>
          <a:blip r:embed="rId2" cstate="print"/>
          <a:srcRect/>
          <a:stretch>
            <a:fillRect/>
          </a:stretch>
        </p:blipFill>
        <p:spPr bwMode="auto">
          <a:xfrm>
            <a:off x="2438400" y="2209800"/>
            <a:ext cx="2676525" cy="1104901"/>
          </a:xfrm>
          <a:prstGeom prst="rect">
            <a:avLst/>
          </a:prstGeom>
          <a:noFill/>
        </p:spPr>
      </p:pic>
      <p:sp>
        <p:nvSpPr>
          <p:cNvPr id="4" name="Rectangle 3"/>
          <p:cNvSpPr/>
          <p:nvPr/>
        </p:nvSpPr>
        <p:spPr>
          <a:xfrm>
            <a:off x="609600" y="1143000"/>
            <a:ext cx="8001000" cy="646331"/>
          </a:xfrm>
          <a:prstGeom prst="rect">
            <a:avLst/>
          </a:prstGeom>
        </p:spPr>
        <p:txBody>
          <a:bodyPr wrap="square">
            <a:spAutoFit/>
          </a:bodyPr>
          <a:lstStyle/>
          <a:p>
            <a:r>
              <a:rPr lang="en-US" b="1" dirty="0" smtClean="0">
                <a:solidFill>
                  <a:srgbClr val="0070C0"/>
                </a:solidFill>
              </a:rPr>
              <a:t>Daylight Factor </a:t>
            </a:r>
            <a:r>
              <a:rPr lang="en-US" dirty="0" smtClean="0"/>
              <a:t>is </a:t>
            </a:r>
            <a:r>
              <a:rPr lang="en-US" b="1" dirty="0" smtClean="0">
                <a:solidFill>
                  <a:srgbClr val="0070C0"/>
                </a:solidFill>
              </a:rPr>
              <a:t>the ratio between the actual illuminance at a point inside a room </a:t>
            </a:r>
          </a:p>
          <a:p>
            <a:r>
              <a:rPr lang="en-US" b="1" dirty="0" smtClean="0">
                <a:solidFill>
                  <a:srgbClr val="0070C0"/>
                </a:solidFill>
              </a:rPr>
              <a:t>and the illuminance possible from an unobstructed hemisphere of the same sky. </a:t>
            </a:r>
          </a:p>
        </p:txBody>
      </p:sp>
      <p:sp>
        <p:nvSpPr>
          <p:cNvPr id="5" name="Rectangle 4"/>
          <p:cNvSpPr/>
          <p:nvPr/>
        </p:nvSpPr>
        <p:spPr>
          <a:xfrm>
            <a:off x="838200" y="3200400"/>
            <a:ext cx="7772400" cy="3139321"/>
          </a:xfrm>
          <a:prstGeom prst="rect">
            <a:avLst/>
          </a:prstGeom>
        </p:spPr>
        <p:txBody>
          <a:bodyPr wrap="square">
            <a:spAutoFit/>
          </a:bodyPr>
          <a:lstStyle/>
          <a:p>
            <a:r>
              <a:rPr lang="en-US" dirty="0" smtClean="0"/>
              <a:t>where</a:t>
            </a:r>
          </a:p>
          <a:p>
            <a:endParaRPr lang="en-US" dirty="0" smtClean="0"/>
          </a:p>
          <a:p>
            <a:r>
              <a:rPr lang="en-US" i="1" dirty="0" smtClean="0"/>
              <a:t>DF</a:t>
            </a:r>
            <a:r>
              <a:rPr lang="en-US" dirty="0" smtClean="0"/>
              <a:t>  = daylight factor at a chosen reference point in the room (per cent)</a:t>
            </a:r>
          </a:p>
          <a:p>
            <a:r>
              <a:rPr lang="en-US" i="1" dirty="0" smtClean="0"/>
              <a:t>E</a:t>
            </a:r>
            <a:r>
              <a:rPr lang="en-US" baseline="-25000" dirty="0" smtClean="0"/>
              <a:t>i</a:t>
            </a:r>
            <a:r>
              <a:rPr lang="en-US" dirty="0" smtClean="0"/>
              <a:t>   = illuminance at the reference point within the room (lux)</a:t>
            </a:r>
          </a:p>
          <a:p>
            <a:r>
              <a:rPr lang="en-US" i="1" dirty="0" smtClean="0"/>
              <a:t>E</a:t>
            </a:r>
            <a:r>
              <a:rPr lang="en-US" baseline="-25000" dirty="0" smtClean="0"/>
              <a:t>o</a:t>
            </a:r>
            <a:r>
              <a:rPr lang="en-US" dirty="0" smtClean="0"/>
              <a:t>  =  illuminance at that point if the sky was unobstructed (lux)</a:t>
            </a:r>
          </a:p>
          <a:p>
            <a:endParaRPr lang="en-US" dirty="0" smtClean="0"/>
          </a:p>
          <a:p>
            <a:pPr algn="just"/>
            <a:r>
              <a:rPr lang="en-US" dirty="0" smtClean="0"/>
              <a:t>For purposes of specification and design, a ‘standard sky’ is assumed to give </a:t>
            </a:r>
          </a:p>
          <a:p>
            <a:pPr algn="just"/>
            <a:r>
              <a:rPr lang="en-US" dirty="0" smtClean="0"/>
              <a:t>a minimum level of illuminance on the ground, and </a:t>
            </a:r>
            <a:r>
              <a:rPr lang="en-US" b="1" dirty="0" smtClean="0">
                <a:solidFill>
                  <a:srgbClr val="0070C0"/>
                </a:solidFill>
              </a:rPr>
              <a:t>5000 lx </a:t>
            </a:r>
            <a:r>
              <a:rPr lang="en-US" dirty="0" smtClean="0"/>
              <a:t>is a commonly </a:t>
            </a:r>
          </a:p>
          <a:p>
            <a:pPr algn="just"/>
            <a:r>
              <a:rPr lang="en-US" dirty="0" smtClean="0"/>
              <a:t>used value for this illuminance.</a:t>
            </a:r>
          </a:p>
          <a:p>
            <a:endParaRPr lang="en-US" dirty="0" smtClean="0"/>
          </a:p>
          <a:p>
            <a:endParaRPr lang="en-US" dirty="0"/>
          </a:p>
        </p:txBody>
      </p:sp>
      <p:pic>
        <p:nvPicPr>
          <p:cNvPr id="6" name="Picture 4" descr="http://learn.greenlux.org/packages/clear/visual/daylight/analysis/hand/images/daylight_factor.gif"/>
          <p:cNvPicPr>
            <a:picLocks noChangeAspect="1" noChangeArrowheads="1"/>
          </p:cNvPicPr>
          <p:nvPr/>
        </p:nvPicPr>
        <p:blipFill>
          <a:blip r:embed="rId3" cstate="print"/>
          <a:srcRect/>
          <a:stretch>
            <a:fillRect/>
          </a:stretch>
        </p:blipFill>
        <p:spPr bwMode="auto">
          <a:xfrm>
            <a:off x="6096000" y="2057400"/>
            <a:ext cx="2289269" cy="1524000"/>
          </a:xfrm>
          <a:prstGeom prst="rect">
            <a:avLst/>
          </a:prstGeom>
          <a:noFill/>
        </p:spPr>
      </p:pic>
      <p:sp>
        <p:nvSpPr>
          <p:cNvPr id="7" name="TextBox 6"/>
          <p:cNvSpPr txBox="1"/>
          <p:nvPr/>
        </p:nvSpPr>
        <p:spPr>
          <a:xfrm>
            <a:off x="8534400" y="2209800"/>
            <a:ext cx="609600" cy="369332"/>
          </a:xfrm>
          <a:prstGeom prst="rect">
            <a:avLst/>
          </a:prstGeom>
          <a:noFill/>
        </p:spPr>
        <p:txBody>
          <a:bodyPr wrap="square" rtlCol="0">
            <a:spAutoFit/>
          </a:bodyPr>
          <a:lstStyle/>
          <a:p>
            <a:r>
              <a:rPr lang="en-US" i="1" dirty="0" smtClean="0"/>
              <a:t>E</a:t>
            </a:r>
            <a:r>
              <a:rPr lang="en-US" baseline="-25000" dirty="0" smtClean="0"/>
              <a:t>o</a:t>
            </a:r>
            <a:endParaRPr lang="en-GB" dirty="0"/>
          </a:p>
        </p:txBody>
      </p:sp>
      <p:sp>
        <p:nvSpPr>
          <p:cNvPr id="8" name="TextBox 7"/>
          <p:cNvSpPr txBox="1"/>
          <p:nvPr/>
        </p:nvSpPr>
        <p:spPr>
          <a:xfrm>
            <a:off x="8534400" y="2971800"/>
            <a:ext cx="457200" cy="369332"/>
          </a:xfrm>
          <a:prstGeom prst="rect">
            <a:avLst/>
          </a:prstGeom>
          <a:noFill/>
        </p:spPr>
        <p:txBody>
          <a:bodyPr wrap="square" rtlCol="0">
            <a:spAutoFit/>
          </a:bodyPr>
          <a:lstStyle/>
          <a:p>
            <a:r>
              <a:rPr lang="en-US" i="1" dirty="0" smtClean="0"/>
              <a:t>E</a:t>
            </a:r>
            <a:r>
              <a:rPr lang="en-US" baseline="-25000" dirty="0" smtClean="0"/>
              <a:t>i</a:t>
            </a:r>
            <a:r>
              <a:rPr lang="en-US" dirty="0" smtClean="0"/>
              <a:t> </a:t>
            </a:r>
            <a:endParaRPr lang="en-GB" dirty="0"/>
          </a:p>
        </p:txBody>
      </p:sp>
      <p:cxnSp>
        <p:nvCxnSpPr>
          <p:cNvPr id="10" name="Straight Arrow Connector 9"/>
          <p:cNvCxnSpPr>
            <a:stCxn id="8" idx="1"/>
          </p:cNvCxnSpPr>
          <p:nvPr/>
        </p:nvCxnSpPr>
        <p:spPr>
          <a:xfrm flipH="1" flipV="1">
            <a:off x="7010400" y="2971800"/>
            <a:ext cx="1524000" cy="184666"/>
          </a:xfrm>
          <a:prstGeom prst="straightConnector1">
            <a:avLst/>
          </a:prstGeom>
          <a:ln>
            <a:tailEnd type="arrow"/>
          </a:ln>
        </p:spPr>
        <p:style>
          <a:lnRef idx="2">
            <a:schemeClr val="accent6"/>
          </a:lnRef>
          <a:fillRef idx="0">
            <a:schemeClr val="accent6"/>
          </a:fillRef>
          <a:effectRef idx="1">
            <a:schemeClr val="accent6"/>
          </a:effectRef>
          <a:fontRef idx="minor">
            <a:schemeClr val="tx1"/>
          </a:fontRef>
        </p:style>
      </p:cxnSp>
      <p:cxnSp>
        <p:nvCxnSpPr>
          <p:cNvPr id="11" name="Straight Arrow Connector 10"/>
          <p:cNvCxnSpPr/>
          <p:nvPr/>
        </p:nvCxnSpPr>
        <p:spPr>
          <a:xfrm flipH="1" flipV="1">
            <a:off x="7239000" y="2438400"/>
            <a:ext cx="1295400" cy="76200"/>
          </a:xfrm>
          <a:prstGeom prst="straightConnector1">
            <a:avLst/>
          </a:prstGeom>
          <a:ln>
            <a:tailEnd type="arrow"/>
          </a:ln>
        </p:spPr>
        <p:style>
          <a:lnRef idx="2">
            <a:schemeClr val="accent6"/>
          </a:lnRef>
          <a:fillRef idx="0">
            <a:schemeClr val="accent6"/>
          </a:fillRef>
          <a:effectRef idx="1">
            <a:schemeClr val="accent6"/>
          </a:effectRef>
          <a:fontRef idx="minor">
            <a:schemeClr val="tx1"/>
          </a:fontRef>
        </p:style>
      </p:cxnSp>
      <p:sp>
        <p:nvSpPr>
          <p:cNvPr id="13" name="TextBox 12"/>
          <p:cNvSpPr txBox="1"/>
          <p:nvPr/>
        </p:nvSpPr>
        <p:spPr>
          <a:xfrm>
            <a:off x="4495800" y="2209800"/>
            <a:ext cx="838200" cy="1200329"/>
          </a:xfrm>
          <a:prstGeom prst="rect">
            <a:avLst/>
          </a:prstGeom>
          <a:solidFill>
            <a:schemeClr val="bg1"/>
          </a:solidFill>
        </p:spPr>
        <p:txBody>
          <a:bodyPr wrap="square" rtlCol="0">
            <a:spAutoFit/>
          </a:bodyPr>
          <a:lstStyle/>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1450205" cy="523220"/>
          </a:xfrm>
          <a:prstGeom prst="rect">
            <a:avLst/>
          </a:prstGeom>
        </p:spPr>
        <p:txBody>
          <a:bodyPr wrap="none">
            <a:spAutoFit/>
          </a:bodyPr>
          <a:lstStyle/>
          <a:p>
            <a:r>
              <a:rPr lang="en-US" sz="2800" b="1" dirty="0" smtClean="0"/>
              <a:t>Example</a:t>
            </a:r>
          </a:p>
        </p:txBody>
      </p:sp>
      <p:sp>
        <p:nvSpPr>
          <p:cNvPr id="3" name="Rectangle 2"/>
          <p:cNvSpPr/>
          <p:nvPr/>
        </p:nvSpPr>
        <p:spPr>
          <a:xfrm>
            <a:off x="609600" y="1143000"/>
            <a:ext cx="8731482" cy="923330"/>
          </a:xfrm>
          <a:prstGeom prst="rect">
            <a:avLst/>
          </a:prstGeom>
        </p:spPr>
        <p:txBody>
          <a:bodyPr wrap="square">
            <a:spAutoFit/>
          </a:bodyPr>
          <a:lstStyle/>
          <a:p>
            <a:r>
              <a:rPr lang="en-US" dirty="0" smtClean="0"/>
              <a:t>A minimum daylight factor of 4% is required at a certain point inside a room. </a:t>
            </a:r>
          </a:p>
          <a:p>
            <a:r>
              <a:rPr lang="en-US" dirty="0" smtClean="0"/>
              <a:t>Calculate the natural internal illuminance that this represents in lux, assuming that an unobstructed standard sky gives an illuminance of 5000 lux. </a:t>
            </a:r>
            <a:endParaRPr lang="en-US" dirty="0"/>
          </a:p>
        </p:txBody>
      </p:sp>
      <p:pic>
        <p:nvPicPr>
          <p:cNvPr id="4" name="Picture 3" descr="http://personal.cityu.edu.hk/~bsapplec/Fire/Image204.gif"/>
          <p:cNvPicPr>
            <a:picLocks noChangeAspect="1" noChangeArrowheads="1"/>
          </p:cNvPicPr>
          <p:nvPr/>
        </p:nvPicPr>
        <p:blipFill>
          <a:blip r:embed="rId2" cstate="print"/>
          <a:srcRect/>
          <a:stretch>
            <a:fillRect/>
          </a:stretch>
        </p:blipFill>
        <p:spPr bwMode="auto">
          <a:xfrm>
            <a:off x="1905000" y="2590800"/>
            <a:ext cx="2676525" cy="1104901"/>
          </a:xfrm>
          <a:prstGeom prst="rect">
            <a:avLst/>
          </a:prstGeom>
          <a:noFill/>
        </p:spPr>
      </p:pic>
      <p:sp>
        <p:nvSpPr>
          <p:cNvPr id="5" name="TextBox 4"/>
          <p:cNvSpPr txBox="1"/>
          <p:nvPr/>
        </p:nvSpPr>
        <p:spPr>
          <a:xfrm>
            <a:off x="5943600" y="5486400"/>
            <a:ext cx="2769027" cy="369332"/>
          </a:xfrm>
          <a:prstGeom prst="rect">
            <a:avLst/>
          </a:prstGeom>
          <a:noFill/>
        </p:spPr>
        <p:txBody>
          <a:bodyPr wrap="square" rtlCol="0">
            <a:spAutoFit/>
          </a:bodyPr>
          <a:lstStyle/>
          <a:p>
            <a:pPr algn="ctr"/>
            <a:r>
              <a:rPr lang="en-GB" b="1" dirty="0" smtClean="0">
                <a:solidFill>
                  <a:srgbClr val="0070C0"/>
                </a:solidFill>
              </a:rPr>
              <a:t>COPY DOWN</a:t>
            </a:r>
            <a:endParaRPr lang="en-GB" b="1" dirty="0">
              <a:solidFill>
                <a:srgbClr val="0070C0"/>
              </a:solidFill>
            </a:endParaRPr>
          </a:p>
        </p:txBody>
      </p:sp>
      <p:sp>
        <p:nvSpPr>
          <p:cNvPr id="6" name="TextBox 5"/>
          <p:cNvSpPr txBox="1"/>
          <p:nvPr/>
        </p:nvSpPr>
        <p:spPr>
          <a:xfrm>
            <a:off x="3962400" y="2438400"/>
            <a:ext cx="1066800" cy="1200329"/>
          </a:xfrm>
          <a:prstGeom prst="rect">
            <a:avLst/>
          </a:prstGeom>
          <a:solidFill>
            <a:schemeClr val="bg1"/>
          </a:solidFill>
        </p:spPr>
        <p:txBody>
          <a:bodyPr wrap="square" rtlCol="0">
            <a:spAutoFit/>
          </a:bodyPr>
          <a:lstStyle/>
          <a:p>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457200"/>
            <a:ext cx="1425390" cy="523220"/>
          </a:xfrm>
          <a:prstGeom prst="rect">
            <a:avLst/>
          </a:prstGeom>
        </p:spPr>
        <p:txBody>
          <a:bodyPr wrap="none">
            <a:spAutoFit/>
          </a:bodyPr>
          <a:lstStyle/>
          <a:p>
            <a:r>
              <a:rPr lang="en-US" sz="2800" b="1" dirty="0" smtClean="0"/>
              <a:t>Solution</a:t>
            </a:r>
          </a:p>
        </p:txBody>
      </p:sp>
      <p:sp>
        <p:nvSpPr>
          <p:cNvPr id="3" name="Rectangle 2"/>
          <p:cNvSpPr/>
          <p:nvPr/>
        </p:nvSpPr>
        <p:spPr>
          <a:xfrm>
            <a:off x="850050" y="1219200"/>
            <a:ext cx="7698326" cy="1477328"/>
          </a:xfrm>
          <a:prstGeom prst="rect">
            <a:avLst/>
          </a:prstGeom>
        </p:spPr>
        <p:txBody>
          <a:bodyPr wrap="none">
            <a:spAutoFit/>
          </a:bodyPr>
          <a:lstStyle/>
          <a:p>
            <a:pPr algn="just"/>
            <a:r>
              <a:rPr lang="en-US" dirty="0" smtClean="0"/>
              <a:t>A minimum daylight factor of 4% is required at a certain point inside a room. </a:t>
            </a:r>
          </a:p>
          <a:p>
            <a:pPr algn="just"/>
            <a:r>
              <a:rPr lang="en-US" dirty="0" smtClean="0"/>
              <a:t>Calculate the natural internal illuminance that this represents, assuming that an </a:t>
            </a:r>
          </a:p>
          <a:p>
            <a:pPr algn="just"/>
            <a:r>
              <a:rPr lang="en-US" dirty="0" smtClean="0"/>
              <a:t>Unobstructed standard sky gives an illuminance of 5000 </a:t>
            </a:r>
            <a:r>
              <a:rPr lang="en-US" dirty="0" err="1" smtClean="0"/>
              <a:t>lux</a:t>
            </a:r>
            <a:r>
              <a:rPr lang="en-US" dirty="0" smtClean="0"/>
              <a:t>. </a:t>
            </a:r>
          </a:p>
          <a:p>
            <a:endParaRPr lang="en-US" dirty="0" smtClean="0"/>
          </a:p>
          <a:p>
            <a:r>
              <a:rPr lang="en-US" i="1" dirty="0" smtClean="0"/>
              <a:t>DF</a:t>
            </a:r>
            <a:r>
              <a:rPr lang="en-US" dirty="0" smtClean="0"/>
              <a:t> = 4%, </a:t>
            </a:r>
            <a:r>
              <a:rPr lang="en-US" i="1" dirty="0" smtClean="0"/>
              <a:t>E</a:t>
            </a:r>
            <a:r>
              <a:rPr lang="en-US" baseline="-25000" dirty="0" smtClean="0"/>
              <a:t>o</a:t>
            </a:r>
            <a:r>
              <a:rPr lang="en-US" dirty="0" smtClean="0"/>
              <a:t> = 5000 lx,  </a:t>
            </a:r>
            <a:r>
              <a:rPr lang="en-US" i="1" dirty="0" smtClean="0"/>
              <a:t>E</a:t>
            </a:r>
            <a:r>
              <a:rPr lang="en-US" baseline="-25000" dirty="0" smtClean="0"/>
              <a:t>i </a:t>
            </a:r>
            <a:r>
              <a:rPr lang="en-US" dirty="0" smtClean="0"/>
              <a:t>= ?</a:t>
            </a:r>
            <a:endParaRPr lang="en-US" dirty="0"/>
          </a:p>
        </p:txBody>
      </p:sp>
      <p:pic>
        <p:nvPicPr>
          <p:cNvPr id="4" name="Picture 3" descr="http://personal.cityu.edu.hk/~bsapplec/Fire/Image204.gif"/>
          <p:cNvPicPr>
            <a:picLocks noChangeAspect="1" noChangeArrowheads="1"/>
          </p:cNvPicPr>
          <p:nvPr/>
        </p:nvPicPr>
        <p:blipFill>
          <a:blip r:embed="rId2" cstate="print"/>
          <a:srcRect/>
          <a:stretch>
            <a:fillRect/>
          </a:stretch>
        </p:blipFill>
        <p:spPr bwMode="auto">
          <a:xfrm>
            <a:off x="3886200" y="2209800"/>
            <a:ext cx="1981200" cy="817863"/>
          </a:xfrm>
          <a:prstGeom prst="rect">
            <a:avLst/>
          </a:prstGeom>
          <a:noFill/>
        </p:spPr>
      </p:pic>
      <p:sp>
        <p:nvSpPr>
          <p:cNvPr id="5" name="Rectangle 4"/>
          <p:cNvSpPr/>
          <p:nvPr/>
        </p:nvSpPr>
        <p:spPr>
          <a:xfrm>
            <a:off x="609600" y="3048000"/>
            <a:ext cx="1611339" cy="2862322"/>
          </a:xfrm>
          <a:prstGeom prst="rect">
            <a:avLst/>
          </a:prstGeom>
        </p:spPr>
        <p:txBody>
          <a:bodyPr wrap="none">
            <a:spAutoFit/>
          </a:bodyPr>
          <a:lstStyle/>
          <a:p>
            <a:r>
              <a:rPr lang="en-US" dirty="0" smtClean="0"/>
              <a:t>Substituting</a:t>
            </a:r>
          </a:p>
          <a:p>
            <a:endParaRPr lang="en-US" i="1" dirty="0" smtClean="0"/>
          </a:p>
          <a:p>
            <a:r>
              <a:rPr lang="en-US" dirty="0" smtClean="0"/>
              <a:t>4 =    </a:t>
            </a:r>
            <a:r>
              <a:rPr lang="en-US" i="1" u="sng" dirty="0" smtClean="0"/>
              <a:t>E</a:t>
            </a:r>
            <a:r>
              <a:rPr lang="en-US" u="sng" baseline="-25000" dirty="0" smtClean="0"/>
              <a:t>i  </a:t>
            </a:r>
            <a:r>
              <a:rPr lang="en-US" baseline="-25000" dirty="0" smtClean="0"/>
              <a:t>	</a:t>
            </a:r>
            <a:r>
              <a:rPr lang="en-US" dirty="0" smtClean="0"/>
              <a:t>x 100</a:t>
            </a:r>
          </a:p>
          <a:p>
            <a:r>
              <a:rPr lang="en-US" dirty="0" smtClean="0"/>
              <a:t>       5000</a:t>
            </a:r>
          </a:p>
          <a:p>
            <a:endParaRPr lang="en-US" dirty="0" smtClean="0"/>
          </a:p>
          <a:p>
            <a:r>
              <a:rPr lang="en-US" i="1" dirty="0" smtClean="0"/>
              <a:t>E</a:t>
            </a:r>
            <a:r>
              <a:rPr lang="en-US" baseline="-25000" dirty="0" smtClean="0"/>
              <a:t>i</a:t>
            </a:r>
            <a:r>
              <a:rPr lang="en-US" dirty="0" smtClean="0"/>
              <a:t>= </a:t>
            </a:r>
            <a:r>
              <a:rPr lang="en-US" u="sng" dirty="0" smtClean="0"/>
              <a:t>4 x 5000</a:t>
            </a:r>
          </a:p>
          <a:p>
            <a:r>
              <a:rPr lang="en-US" dirty="0" smtClean="0"/>
              <a:t>         100 </a:t>
            </a:r>
          </a:p>
          <a:p>
            <a:endParaRPr lang="en-US" dirty="0" smtClean="0"/>
          </a:p>
          <a:p>
            <a:r>
              <a:rPr lang="en-US" b="1" i="1" dirty="0" smtClean="0">
                <a:solidFill>
                  <a:srgbClr val="0070C0"/>
                </a:solidFill>
              </a:rPr>
              <a:t>E</a:t>
            </a:r>
            <a:r>
              <a:rPr lang="en-US" b="1" baseline="-25000" dirty="0" smtClean="0">
                <a:solidFill>
                  <a:srgbClr val="0070C0"/>
                </a:solidFill>
              </a:rPr>
              <a:t>i</a:t>
            </a:r>
            <a:r>
              <a:rPr lang="en-US" b="1" dirty="0" smtClean="0">
                <a:solidFill>
                  <a:srgbClr val="0070C0"/>
                </a:solidFill>
              </a:rPr>
              <a:t>= 200 lux</a:t>
            </a:r>
          </a:p>
          <a:p>
            <a:endParaRPr lang="en-US" dirty="0"/>
          </a:p>
        </p:txBody>
      </p:sp>
      <p:sp>
        <p:nvSpPr>
          <p:cNvPr id="6" name="TextBox 5"/>
          <p:cNvSpPr txBox="1"/>
          <p:nvPr/>
        </p:nvSpPr>
        <p:spPr>
          <a:xfrm>
            <a:off x="5410200" y="2133600"/>
            <a:ext cx="1295400" cy="923330"/>
          </a:xfrm>
          <a:prstGeom prst="rect">
            <a:avLst/>
          </a:prstGeom>
          <a:solidFill>
            <a:schemeClr val="bg1"/>
          </a:solidFill>
        </p:spPr>
        <p:txBody>
          <a:bodyPr wrap="square" rtlCol="0">
            <a:spAutoFit/>
          </a:bodyPr>
          <a:lstStyle/>
          <a:p>
            <a:endParaRPr lang="en-US" dirty="0" smtClean="0"/>
          </a:p>
          <a:p>
            <a:endParaRPr lang="en-US" dirty="0" smtClean="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 calcmode="lin" valueType="num">
                                      <p:cBhvr additive="base">
                                        <p:cTn id="1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 calcmode="lin" valueType="num">
                                      <p:cBhvr additive="base">
                                        <p:cTn id="1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 calcmode="lin" valueType="num">
                                      <p:cBhvr additive="base">
                                        <p:cTn id="1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anim calcmode="lin" valueType="num">
                                      <p:cBhvr additive="base">
                                        <p:cTn id="2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 calcmode="lin" valueType="num">
                                      <p:cBhvr additive="base">
                                        <p:cTn id="27"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4882234" cy="523220"/>
          </a:xfrm>
          <a:prstGeom prst="rect">
            <a:avLst/>
          </a:prstGeom>
        </p:spPr>
        <p:txBody>
          <a:bodyPr wrap="none">
            <a:spAutoFit/>
          </a:bodyPr>
          <a:lstStyle/>
          <a:p>
            <a:r>
              <a:rPr lang="en-US" sz="2800" b="1" dirty="0" smtClean="0"/>
              <a:t>Recommended Daylight Factors</a:t>
            </a:r>
          </a:p>
        </p:txBody>
      </p:sp>
      <p:sp>
        <p:nvSpPr>
          <p:cNvPr id="3" name="Rectangle 2"/>
          <p:cNvSpPr/>
          <p:nvPr/>
        </p:nvSpPr>
        <p:spPr>
          <a:xfrm>
            <a:off x="533400" y="1143000"/>
            <a:ext cx="8169416" cy="646331"/>
          </a:xfrm>
          <a:prstGeom prst="rect">
            <a:avLst/>
          </a:prstGeom>
        </p:spPr>
        <p:txBody>
          <a:bodyPr wrap="none">
            <a:spAutoFit/>
          </a:bodyPr>
          <a:lstStyle/>
          <a:p>
            <a:r>
              <a:rPr lang="en-US" dirty="0" smtClean="0"/>
              <a:t>Daylight factors vary for different points within a room, so it is usual to quote average</a:t>
            </a:r>
          </a:p>
          <a:p>
            <a:r>
              <a:rPr lang="en-US" dirty="0" smtClean="0"/>
              <a:t> values or minimum values as shown below in percent. </a:t>
            </a:r>
            <a:endParaRPr lang="en-US" dirty="0"/>
          </a:p>
        </p:txBody>
      </p:sp>
      <p:graphicFrame>
        <p:nvGraphicFramePr>
          <p:cNvPr id="4" name="Table 3"/>
          <p:cNvGraphicFramePr>
            <a:graphicFrameLocks noGrp="1"/>
          </p:cNvGraphicFramePr>
          <p:nvPr/>
        </p:nvGraphicFramePr>
        <p:xfrm>
          <a:off x="609600" y="2209800"/>
          <a:ext cx="7772400" cy="2865120"/>
        </p:xfrm>
        <a:graphic>
          <a:graphicData uri="http://schemas.openxmlformats.org/drawingml/2006/table">
            <a:tbl>
              <a:tblPr firstRow="1" bandRow="1">
                <a:tableStyleId>{5C22544A-7EE6-4342-B048-85BDC9FD1C3A}</a:tableStyleId>
              </a:tblPr>
              <a:tblGrid>
                <a:gridCol w="1943100">
                  <a:extLst>
                    <a:ext uri="{9D8B030D-6E8A-4147-A177-3AD203B41FA5}">
                      <a16:colId xmlns:a16="http://schemas.microsoft.com/office/drawing/2014/main" val="20000"/>
                    </a:ext>
                  </a:extLst>
                </a:gridCol>
                <a:gridCol w="1943100">
                  <a:extLst>
                    <a:ext uri="{9D8B030D-6E8A-4147-A177-3AD203B41FA5}">
                      <a16:colId xmlns:a16="http://schemas.microsoft.com/office/drawing/2014/main" val="20001"/>
                    </a:ext>
                  </a:extLst>
                </a:gridCol>
                <a:gridCol w="1943100">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370840">
                <a:tc>
                  <a:txBody>
                    <a:bodyPr/>
                    <a:lstStyle/>
                    <a:p>
                      <a:pPr algn="ctr"/>
                      <a:r>
                        <a:rPr lang="en-US" dirty="0" smtClean="0"/>
                        <a:t>Location</a:t>
                      </a:r>
                      <a:endParaRPr lang="en-US" dirty="0"/>
                    </a:p>
                  </a:txBody>
                  <a:tcPr/>
                </a:tc>
                <a:tc>
                  <a:txBody>
                    <a:bodyPr/>
                    <a:lstStyle/>
                    <a:p>
                      <a:pPr algn="ctr"/>
                      <a:r>
                        <a:rPr lang="en-US" dirty="0" smtClean="0"/>
                        <a:t>Average </a:t>
                      </a:r>
                    </a:p>
                    <a:p>
                      <a:pPr algn="ctr"/>
                      <a:r>
                        <a:rPr lang="en-US" dirty="0" smtClean="0"/>
                        <a:t>daylight factor</a:t>
                      </a:r>
                      <a:endParaRPr lang="en-US" dirty="0"/>
                    </a:p>
                  </a:txBody>
                  <a:tcPr/>
                </a:tc>
                <a:tc>
                  <a:txBody>
                    <a:bodyPr/>
                    <a:lstStyle/>
                    <a:p>
                      <a:pPr algn="ctr"/>
                      <a:r>
                        <a:rPr lang="en-US" dirty="0" smtClean="0"/>
                        <a:t>Minimum </a:t>
                      </a:r>
                    </a:p>
                    <a:p>
                      <a:pPr algn="ctr"/>
                      <a:r>
                        <a:rPr lang="en-US" dirty="0" smtClean="0"/>
                        <a:t>daylight factor</a:t>
                      </a:r>
                      <a:endParaRPr lang="en-US" dirty="0"/>
                    </a:p>
                  </a:txBody>
                  <a:tcPr/>
                </a:tc>
                <a:tc>
                  <a:txBody>
                    <a:bodyPr/>
                    <a:lstStyle/>
                    <a:p>
                      <a:pPr algn="ctr"/>
                      <a:r>
                        <a:rPr lang="en-US" dirty="0" smtClean="0"/>
                        <a:t>Surface</a:t>
                      </a:r>
                      <a:endParaRPr lang="en-US" dirty="0"/>
                    </a:p>
                  </a:txBody>
                  <a:tcPr/>
                </a:tc>
                <a:extLst>
                  <a:ext uri="{0D108BD9-81ED-4DB2-BD59-A6C34878D82A}">
                    <a16:rowId xmlns:a16="http://schemas.microsoft.com/office/drawing/2014/main" val="10000"/>
                  </a:ext>
                </a:extLst>
              </a:tr>
              <a:tr h="370840">
                <a:tc>
                  <a:txBody>
                    <a:bodyPr/>
                    <a:lstStyle/>
                    <a:p>
                      <a:r>
                        <a:rPr lang="en-US" dirty="0" smtClean="0"/>
                        <a:t>General office</a:t>
                      </a:r>
                      <a:endParaRPr lang="en-US" dirty="0"/>
                    </a:p>
                  </a:txBody>
                  <a:tcPr/>
                </a:tc>
                <a:tc>
                  <a:txBody>
                    <a:bodyPr/>
                    <a:lstStyle/>
                    <a:p>
                      <a:pPr algn="ctr"/>
                      <a:r>
                        <a:rPr lang="en-US" dirty="0" smtClean="0"/>
                        <a:t>5</a:t>
                      </a:r>
                      <a:endParaRPr lang="en-US" dirty="0"/>
                    </a:p>
                  </a:txBody>
                  <a:tcPr/>
                </a:tc>
                <a:tc>
                  <a:txBody>
                    <a:bodyPr/>
                    <a:lstStyle/>
                    <a:p>
                      <a:pPr algn="ctr"/>
                      <a:r>
                        <a:rPr lang="en-US" dirty="0" smtClean="0"/>
                        <a:t>2</a:t>
                      </a:r>
                      <a:endParaRPr lang="en-US" dirty="0"/>
                    </a:p>
                  </a:txBody>
                  <a:tcPr/>
                </a:tc>
                <a:tc>
                  <a:txBody>
                    <a:bodyPr/>
                    <a:lstStyle/>
                    <a:p>
                      <a:pPr algn="ctr"/>
                      <a:r>
                        <a:rPr lang="en-US" dirty="0" smtClean="0"/>
                        <a:t>desks</a:t>
                      </a:r>
                      <a:endParaRPr lang="en-US" dirty="0"/>
                    </a:p>
                  </a:txBody>
                  <a:tcPr/>
                </a:tc>
                <a:extLst>
                  <a:ext uri="{0D108BD9-81ED-4DB2-BD59-A6C34878D82A}">
                    <a16:rowId xmlns:a16="http://schemas.microsoft.com/office/drawing/2014/main" val="10001"/>
                  </a:ext>
                </a:extLst>
              </a:tr>
              <a:tr h="370840">
                <a:tc>
                  <a:txBody>
                    <a:bodyPr/>
                    <a:lstStyle/>
                    <a:p>
                      <a:r>
                        <a:rPr lang="en-US" dirty="0" smtClean="0"/>
                        <a:t>Classroom</a:t>
                      </a:r>
                      <a:endParaRPr lang="en-US" dirty="0"/>
                    </a:p>
                  </a:txBody>
                  <a:tcPr/>
                </a:tc>
                <a:tc>
                  <a:txBody>
                    <a:bodyPr/>
                    <a:lstStyle/>
                    <a:p>
                      <a:pPr algn="ctr"/>
                      <a:r>
                        <a:rPr lang="en-US" dirty="0" smtClean="0"/>
                        <a:t>5</a:t>
                      </a:r>
                      <a:endParaRPr lang="en-US" dirty="0"/>
                    </a:p>
                  </a:txBody>
                  <a:tcPr/>
                </a:tc>
                <a:tc>
                  <a:txBody>
                    <a:bodyPr/>
                    <a:lstStyle/>
                    <a:p>
                      <a:pPr algn="ctr"/>
                      <a:r>
                        <a:rPr lang="en-US" dirty="0" smtClean="0"/>
                        <a:t>2</a:t>
                      </a:r>
                      <a:endParaRPr lang="en-US" dirty="0"/>
                    </a:p>
                  </a:txBody>
                  <a:tcPr/>
                </a:tc>
                <a:tc>
                  <a:txBody>
                    <a:bodyPr/>
                    <a:lstStyle/>
                    <a:p>
                      <a:pPr algn="ctr"/>
                      <a:r>
                        <a:rPr lang="en-US" dirty="0" smtClean="0"/>
                        <a:t>desks</a:t>
                      </a:r>
                      <a:endParaRPr lang="en-US" dirty="0"/>
                    </a:p>
                  </a:txBody>
                  <a:tcPr/>
                </a:tc>
                <a:extLst>
                  <a:ext uri="{0D108BD9-81ED-4DB2-BD59-A6C34878D82A}">
                    <a16:rowId xmlns:a16="http://schemas.microsoft.com/office/drawing/2014/main" val="10002"/>
                  </a:ext>
                </a:extLst>
              </a:tr>
              <a:tr h="370840">
                <a:tc>
                  <a:txBody>
                    <a:bodyPr/>
                    <a:lstStyle/>
                    <a:p>
                      <a:r>
                        <a:rPr lang="en-US" dirty="0" smtClean="0"/>
                        <a:t>Entrance hall</a:t>
                      </a:r>
                      <a:endParaRPr lang="en-US" dirty="0"/>
                    </a:p>
                  </a:txBody>
                  <a:tcPr/>
                </a:tc>
                <a:tc>
                  <a:txBody>
                    <a:bodyPr/>
                    <a:lstStyle/>
                    <a:p>
                      <a:pPr algn="ctr"/>
                      <a:r>
                        <a:rPr lang="en-US" dirty="0" smtClean="0"/>
                        <a:t>2</a:t>
                      </a:r>
                      <a:endParaRPr lang="en-US" dirty="0"/>
                    </a:p>
                  </a:txBody>
                  <a:tcPr/>
                </a:tc>
                <a:tc>
                  <a:txBody>
                    <a:bodyPr/>
                    <a:lstStyle/>
                    <a:p>
                      <a:pPr algn="ctr"/>
                      <a:r>
                        <a:rPr lang="en-US" dirty="0" smtClean="0"/>
                        <a:t>0.6</a:t>
                      </a:r>
                      <a:endParaRPr lang="en-US" dirty="0"/>
                    </a:p>
                  </a:txBody>
                  <a:tcPr/>
                </a:tc>
                <a:tc>
                  <a:txBody>
                    <a:bodyPr/>
                    <a:lstStyle/>
                    <a:p>
                      <a:pPr algn="ctr"/>
                      <a:r>
                        <a:rPr lang="en-US" dirty="0" smtClean="0"/>
                        <a:t>working plane</a:t>
                      </a:r>
                      <a:endParaRPr lang="en-US" dirty="0"/>
                    </a:p>
                  </a:txBody>
                  <a:tcPr/>
                </a:tc>
                <a:extLst>
                  <a:ext uri="{0D108BD9-81ED-4DB2-BD59-A6C34878D82A}">
                    <a16:rowId xmlns:a16="http://schemas.microsoft.com/office/drawing/2014/main" val="10003"/>
                  </a:ext>
                </a:extLst>
              </a:tr>
              <a:tr h="370840">
                <a:tc>
                  <a:txBody>
                    <a:bodyPr/>
                    <a:lstStyle/>
                    <a:p>
                      <a:r>
                        <a:rPr lang="en-US" dirty="0" smtClean="0"/>
                        <a:t>Library</a:t>
                      </a:r>
                      <a:endParaRPr lang="en-US" dirty="0"/>
                    </a:p>
                  </a:txBody>
                  <a:tcPr/>
                </a:tc>
                <a:tc>
                  <a:txBody>
                    <a:bodyPr/>
                    <a:lstStyle/>
                    <a:p>
                      <a:pPr algn="ctr"/>
                      <a:r>
                        <a:rPr lang="en-US" dirty="0" smtClean="0"/>
                        <a:t>5</a:t>
                      </a:r>
                      <a:endParaRPr lang="en-US" dirty="0"/>
                    </a:p>
                  </a:txBody>
                  <a:tcPr/>
                </a:tc>
                <a:tc>
                  <a:txBody>
                    <a:bodyPr/>
                    <a:lstStyle/>
                    <a:p>
                      <a:pPr algn="ctr"/>
                      <a:r>
                        <a:rPr lang="en-US" dirty="0" smtClean="0"/>
                        <a:t>1.5</a:t>
                      </a:r>
                      <a:endParaRPr lang="en-US" dirty="0"/>
                    </a:p>
                  </a:txBody>
                  <a:tcPr/>
                </a:tc>
                <a:tc>
                  <a:txBody>
                    <a:bodyPr/>
                    <a:lstStyle/>
                    <a:p>
                      <a:pPr algn="ctr"/>
                      <a:r>
                        <a:rPr lang="en-US" dirty="0" smtClean="0"/>
                        <a:t>tables</a:t>
                      </a:r>
                      <a:endParaRPr lang="en-US" dirty="0"/>
                    </a:p>
                  </a:txBody>
                  <a:tcPr/>
                </a:tc>
                <a:extLst>
                  <a:ext uri="{0D108BD9-81ED-4DB2-BD59-A6C34878D82A}">
                    <a16:rowId xmlns:a16="http://schemas.microsoft.com/office/drawing/2014/main" val="10004"/>
                  </a:ext>
                </a:extLst>
              </a:tr>
              <a:tr h="370840">
                <a:tc>
                  <a:txBody>
                    <a:bodyPr/>
                    <a:lstStyle/>
                    <a:p>
                      <a:r>
                        <a:rPr lang="en-US" dirty="0" smtClean="0"/>
                        <a:t>Drawing</a:t>
                      </a:r>
                      <a:r>
                        <a:rPr lang="en-US" baseline="0" dirty="0" smtClean="0"/>
                        <a:t> office</a:t>
                      </a:r>
                      <a:endParaRPr lang="en-US" dirty="0"/>
                    </a:p>
                  </a:txBody>
                  <a:tcPr/>
                </a:tc>
                <a:tc>
                  <a:txBody>
                    <a:bodyPr/>
                    <a:lstStyle/>
                    <a:p>
                      <a:pPr algn="ctr"/>
                      <a:r>
                        <a:rPr lang="en-US" dirty="0" smtClean="0"/>
                        <a:t>5</a:t>
                      </a:r>
                      <a:endParaRPr lang="en-US" dirty="0"/>
                    </a:p>
                  </a:txBody>
                  <a:tcPr/>
                </a:tc>
                <a:tc>
                  <a:txBody>
                    <a:bodyPr/>
                    <a:lstStyle/>
                    <a:p>
                      <a:pPr algn="ctr"/>
                      <a:r>
                        <a:rPr lang="en-US" dirty="0" smtClean="0"/>
                        <a:t>2.5</a:t>
                      </a:r>
                      <a:endParaRPr lang="en-US" dirty="0"/>
                    </a:p>
                  </a:txBody>
                  <a:tcPr/>
                </a:tc>
                <a:tc>
                  <a:txBody>
                    <a:bodyPr/>
                    <a:lstStyle/>
                    <a:p>
                      <a:pPr algn="ctr"/>
                      <a:r>
                        <a:rPr lang="en-US" dirty="0" smtClean="0"/>
                        <a:t>boards</a:t>
                      </a:r>
                      <a:endParaRPr lang="en-US" dirty="0"/>
                    </a:p>
                  </a:txBody>
                  <a:tcPr/>
                </a:tc>
                <a:extLst>
                  <a:ext uri="{0D108BD9-81ED-4DB2-BD59-A6C34878D82A}">
                    <a16:rowId xmlns:a16="http://schemas.microsoft.com/office/drawing/2014/main" val="10005"/>
                  </a:ext>
                </a:extLst>
              </a:tr>
              <a:tr h="370840">
                <a:tc>
                  <a:txBody>
                    <a:bodyPr/>
                    <a:lstStyle/>
                    <a:p>
                      <a:r>
                        <a:rPr lang="en-US" dirty="0" smtClean="0"/>
                        <a:t>Sports hall</a:t>
                      </a:r>
                      <a:endParaRPr lang="en-US" dirty="0"/>
                    </a:p>
                  </a:txBody>
                  <a:tcPr/>
                </a:tc>
                <a:tc>
                  <a:txBody>
                    <a:bodyPr/>
                    <a:lstStyle/>
                    <a:p>
                      <a:pPr algn="ctr"/>
                      <a:r>
                        <a:rPr lang="en-US" dirty="0" smtClean="0"/>
                        <a:t>5</a:t>
                      </a:r>
                      <a:endParaRPr lang="en-US" dirty="0"/>
                    </a:p>
                  </a:txBody>
                  <a:tcPr/>
                </a:tc>
                <a:tc>
                  <a:txBody>
                    <a:bodyPr/>
                    <a:lstStyle/>
                    <a:p>
                      <a:pPr algn="ctr"/>
                      <a:r>
                        <a:rPr lang="en-US" dirty="0" smtClean="0"/>
                        <a:t>3.5</a:t>
                      </a:r>
                      <a:endParaRPr lang="en-US" dirty="0"/>
                    </a:p>
                  </a:txBody>
                  <a:tcPr/>
                </a:tc>
                <a:tc>
                  <a:txBody>
                    <a:bodyPr/>
                    <a:lstStyle/>
                    <a:p>
                      <a:pPr algn="ctr"/>
                      <a:r>
                        <a:rPr lang="en-US" dirty="0" smtClean="0"/>
                        <a:t>working plane</a:t>
                      </a:r>
                      <a:endParaRPr lang="en-US" dirty="0"/>
                    </a:p>
                  </a:txBody>
                  <a:tcPr/>
                </a:tc>
                <a:extLst>
                  <a:ext uri="{0D108BD9-81ED-4DB2-BD59-A6C34878D82A}">
                    <a16:rowId xmlns:a16="http://schemas.microsoft.com/office/drawing/2014/main" val="10006"/>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457200"/>
            <a:ext cx="3805016" cy="523220"/>
          </a:xfrm>
          <a:prstGeom prst="rect">
            <a:avLst/>
          </a:prstGeom>
        </p:spPr>
        <p:txBody>
          <a:bodyPr wrap="none">
            <a:spAutoFit/>
          </a:bodyPr>
          <a:lstStyle/>
          <a:p>
            <a:r>
              <a:rPr lang="en-US" sz="2800" b="1" dirty="0" smtClean="0"/>
              <a:t>Daylight Factor contours</a:t>
            </a:r>
          </a:p>
        </p:txBody>
      </p:sp>
      <p:pic>
        <p:nvPicPr>
          <p:cNvPr id="26626" name="Picture 2" descr="http://t1.gstatic.com/images?q=tbn:ANd9GcSiQMppjizvZoRvINgKpZunq7LWUUapauzmrYfdy_crjR9519msiJD1YoXy2g"/>
          <p:cNvPicPr>
            <a:picLocks noChangeAspect="1" noChangeArrowheads="1"/>
          </p:cNvPicPr>
          <p:nvPr/>
        </p:nvPicPr>
        <p:blipFill>
          <a:blip r:embed="rId2" cstate="print"/>
          <a:srcRect/>
          <a:stretch>
            <a:fillRect/>
          </a:stretch>
        </p:blipFill>
        <p:spPr bwMode="auto">
          <a:xfrm>
            <a:off x="2667000" y="2971800"/>
            <a:ext cx="4038600" cy="3395721"/>
          </a:xfrm>
          <a:prstGeom prst="rect">
            <a:avLst/>
          </a:prstGeom>
          <a:noFill/>
        </p:spPr>
      </p:pic>
      <p:sp>
        <p:nvSpPr>
          <p:cNvPr id="4" name="Rectangle 3"/>
          <p:cNvSpPr/>
          <p:nvPr/>
        </p:nvSpPr>
        <p:spPr>
          <a:xfrm>
            <a:off x="609600" y="1066800"/>
            <a:ext cx="8229600" cy="1538883"/>
          </a:xfrm>
          <a:prstGeom prst="rect">
            <a:avLst/>
          </a:prstGeom>
        </p:spPr>
        <p:txBody>
          <a:bodyPr wrap="square">
            <a:spAutoFit/>
          </a:bodyPr>
          <a:lstStyle/>
          <a:p>
            <a:r>
              <a:rPr lang="en-US" b="1" dirty="0" smtClean="0">
                <a:solidFill>
                  <a:srgbClr val="0070C0"/>
                </a:solidFill>
              </a:rPr>
              <a:t>Daylight Factor contours </a:t>
            </a:r>
            <a:r>
              <a:rPr lang="en-US" dirty="0" smtClean="0"/>
              <a:t>represent the distribution of daylight inside a room by means of lines which join </a:t>
            </a:r>
            <a:r>
              <a:rPr lang="en-US" b="1" dirty="0" smtClean="0">
                <a:solidFill>
                  <a:srgbClr val="0070C0"/>
                </a:solidFill>
              </a:rPr>
              <a:t>points of equal daylight factor. </a:t>
            </a:r>
          </a:p>
          <a:p>
            <a:endParaRPr lang="en-US" dirty="0" smtClean="0"/>
          </a:p>
          <a:p>
            <a:pPr>
              <a:buFont typeface="Arial" pitchFamily="34" charset="0"/>
              <a:buChar char="•"/>
            </a:pPr>
            <a:r>
              <a:rPr lang="en-US" b="1" dirty="0" smtClean="0">
                <a:solidFill>
                  <a:srgbClr val="0070C0"/>
                </a:solidFill>
              </a:rPr>
              <a:t> </a:t>
            </a:r>
            <a:r>
              <a:rPr lang="en-US" sz="2000" b="1" dirty="0" smtClean="0">
                <a:solidFill>
                  <a:srgbClr val="0070C0"/>
                </a:solidFill>
              </a:rPr>
              <a:t>Tall windows provide deeper daylight penetration.</a:t>
            </a:r>
          </a:p>
          <a:p>
            <a:pPr>
              <a:buFont typeface="Arial" pitchFamily="34" charset="0"/>
              <a:buChar char="•"/>
            </a:pPr>
            <a:r>
              <a:rPr lang="en-US" sz="2000" b="1" dirty="0" smtClean="0">
                <a:solidFill>
                  <a:srgbClr val="0070C0"/>
                </a:solidFill>
              </a:rPr>
              <a:t> Multiple windows  provide more even daylight distribution.</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4226847" y="1371600"/>
            <a:ext cx="4612354" cy="3200400"/>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cstate="print"/>
          <a:srcRect/>
          <a:stretch>
            <a:fillRect/>
          </a:stretch>
        </p:blipFill>
        <p:spPr bwMode="auto">
          <a:xfrm>
            <a:off x="5029200" y="4419600"/>
            <a:ext cx="3657600" cy="237325"/>
          </a:xfrm>
          <a:prstGeom prst="rect">
            <a:avLst/>
          </a:prstGeom>
          <a:noFill/>
          <a:ln w="9525">
            <a:noFill/>
            <a:miter lim="800000"/>
            <a:headEnd/>
            <a:tailEnd/>
          </a:ln>
          <a:effectLst/>
        </p:spPr>
      </p:pic>
      <p:sp>
        <p:nvSpPr>
          <p:cNvPr id="4" name="Rectangle 3"/>
          <p:cNvSpPr/>
          <p:nvPr/>
        </p:nvSpPr>
        <p:spPr>
          <a:xfrm>
            <a:off x="533400" y="457200"/>
            <a:ext cx="2901500" cy="523220"/>
          </a:xfrm>
          <a:prstGeom prst="rect">
            <a:avLst/>
          </a:prstGeom>
        </p:spPr>
        <p:txBody>
          <a:bodyPr wrap="none">
            <a:spAutoFit/>
          </a:bodyPr>
          <a:lstStyle/>
          <a:p>
            <a:r>
              <a:rPr lang="en-US" sz="2800" b="1" dirty="0" smtClean="0"/>
              <a:t>Daylight Factors – </a:t>
            </a:r>
          </a:p>
        </p:txBody>
      </p:sp>
      <p:sp>
        <p:nvSpPr>
          <p:cNvPr id="5" name="Rectangle 4"/>
          <p:cNvSpPr/>
          <p:nvPr/>
        </p:nvSpPr>
        <p:spPr>
          <a:xfrm>
            <a:off x="533400" y="1143000"/>
            <a:ext cx="7583807" cy="5447645"/>
          </a:xfrm>
          <a:prstGeom prst="rect">
            <a:avLst/>
          </a:prstGeom>
        </p:spPr>
        <p:txBody>
          <a:bodyPr wrap="none">
            <a:spAutoFit/>
          </a:bodyPr>
          <a:lstStyle/>
          <a:p>
            <a:r>
              <a:rPr lang="en-US" dirty="0" smtClean="0"/>
              <a:t>Daylight factors reaching a particular point in a room, is made up of 3 principal </a:t>
            </a:r>
          </a:p>
          <a:p>
            <a:r>
              <a:rPr lang="en-US" dirty="0" smtClean="0"/>
              <a:t>components:-</a:t>
            </a:r>
          </a:p>
          <a:p>
            <a:endParaRPr lang="en-US" dirty="0" smtClean="0"/>
          </a:p>
          <a:p>
            <a:r>
              <a:rPr lang="en-US" b="1" dirty="0" smtClean="0">
                <a:solidFill>
                  <a:srgbClr val="0070C0"/>
                </a:solidFill>
              </a:rPr>
              <a:t>	</a:t>
            </a:r>
            <a:r>
              <a:rPr lang="en-US" sz="2400" b="1" dirty="0" smtClean="0">
                <a:solidFill>
                  <a:srgbClr val="0070C0"/>
                </a:solidFill>
              </a:rPr>
              <a:t>DF = SC + ERC + IRC</a:t>
            </a:r>
          </a:p>
          <a:p>
            <a:endParaRPr lang="en-US" dirty="0" smtClean="0"/>
          </a:p>
          <a:p>
            <a:r>
              <a:rPr lang="en-US" dirty="0" smtClean="0"/>
              <a:t>Where </a:t>
            </a:r>
          </a:p>
          <a:p>
            <a:endParaRPr lang="en-US" dirty="0" smtClean="0"/>
          </a:p>
          <a:p>
            <a:r>
              <a:rPr lang="en-US" dirty="0" smtClean="0"/>
              <a:t>DF = daylight factor</a:t>
            </a:r>
          </a:p>
          <a:p>
            <a:endParaRPr lang="en-US" dirty="0" smtClean="0"/>
          </a:p>
          <a:p>
            <a:r>
              <a:rPr lang="en-US" dirty="0" smtClean="0"/>
              <a:t>SC = </a:t>
            </a:r>
            <a:r>
              <a:rPr lang="en-US" b="1" dirty="0" smtClean="0">
                <a:solidFill>
                  <a:srgbClr val="0070C0"/>
                </a:solidFill>
              </a:rPr>
              <a:t>sky component </a:t>
            </a:r>
          </a:p>
          <a:p>
            <a:r>
              <a:rPr lang="en-US" dirty="0" smtClean="0"/>
              <a:t>     = light received directly from sky</a:t>
            </a:r>
          </a:p>
          <a:p>
            <a:endParaRPr lang="en-US" dirty="0" smtClean="0"/>
          </a:p>
          <a:p>
            <a:r>
              <a:rPr lang="en-US" dirty="0" smtClean="0"/>
              <a:t>ERC = </a:t>
            </a:r>
            <a:r>
              <a:rPr lang="en-US" b="1" dirty="0" smtClean="0">
                <a:solidFill>
                  <a:srgbClr val="0070C0"/>
                </a:solidFill>
              </a:rPr>
              <a:t>externally reflected component</a:t>
            </a:r>
          </a:p>
          <a:p>
            <a:r>
              <a:rPr lang="en-US" dirty="0" smtClean="0"/>
              <a:t>        = light received directly by reflection</a:t>
            </a:r>
          </a:p>
          <a:p>
            <a:r>
              <a:rPr lang="en-US" dirty="0" smtClean="0"/>
              <a:t>            from buildings and landscape </a:t>
            </a:r>
          </a:p>
          <a:p>
            <a:r>
              <a:rPr lang="en-US" dirty="0" smtClean="0"/>
              <a:t>             outside the room</a:t>
            </a:r>
          </a:p>
          <a:p>
            <a:endParaRPr lang="en-US" dirty="0" smtClean="0"/>
          </a:p>
          <a:p>
            <a:r>
              <a:rPr lang="en-US" dirty="0" smtClean="0"/>
              <a:t>IRC = </a:t>
            </a:r>
            <a:r>
              <a:rPr lang="en-US" b="1" dirty="0" smtClean="0">
                <a:solidFill>
                  <a:srgbClr val="0070C0"/>
                </a:solidFill>
              </a:rPr>
              <a:t>internally reflected component</a:t>
            </a:r>
          </a:p>
          <a:p>
            <a:r>
              <a:rPr lang="en-US" dirty="0" smtClean="0"/>
              <a:t>       = light received from surfaces inside the room</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3400" y="1219200"/>
            <a:ext cx="8153400" cy="2308324"/>
          </a:xfrm>
          <a:prstGeom prst="rect">
            <a:avLst/>
          </a:prstGeom>
        </p:spPr>
        <p:txBody>
          <a:bodyPr wrap="square">
            <a:spAutoFit/>
          </a:bodyPr>
          <a:lstStyle/>
          <a:p>
            <a:endParaRPr lang="en-US" dirty="0" smtClean="0"/>
          </a:p>
          <a:p>
            <a:r>
              <a:rPr lang="en-US" dirty="0" smtClean="0"/>
              <a:t>In the design stage, daylight factors can be predicted using:</a:t>
            </a:r>
          </a:p>
          <a:p>
            <a:endParaRPr lang="en-US" dirty="0" smtClean="0"/>
          </a:p>
          <a:p>
            <a:r>
              <a:rPr lang="en-US" dirty="0" smtClean="0"/>
              <a:t>· Design tables;</a:t>
            </a:r>
          </a:p>
          <a:p>
            <a:r>
              <a:rPr lang="en-US" dirty="0" smtClean="0"/>
              <a:t>· Waldram diagram;</a:t>
            </a:r>
          </a:p>
          <a:p>
            <a:r>
              <a:rPr lang="en-US" dirty="0" smtClean="0"/>
              <a:t>· Computer programs;</a:t>
            </a:r>
          </a:p>
          <a:p>
            <a:r>
              <a:rPr lang="en-US" dirty="0" smtClean="0"/>
              <a:t>· Scale models;</a:t>
            </a:r>
          </a:p>
          <a:p>
            <a:r>
              <a:rPr lang="en-US" dirty="0" smtClean="0"/>
              <a:t>· Daylight factor protractors.</a:t>
            </a:r>
            <a:endParaRPr lang="en-US" dirty="0"/>
          </a:p>
        </p:txBody>
      </p:sp>
      <p:sp>
        <p:nvSpPr>
          <p:cNvPr id="3" name="Rectangle 2"/>
          <p:cNvSpPr/>
          <p:nvPr/>
        </p:nvSpPr>
        <p:spPr>
          <a:xfrm>
            <a:off x="533400" y="457200"/>
            <a:ext cx="6668620" cy="523220"/>
          </a:xfrm>
          <a:prstGeom prst="rect">
            <a:avLst/>
          </a:prstGeom>
        </p:spPr>
        <p:txBody>
          <a:bodyPr wrap="none">
            <a:spAutoFit/>
          </a:bodyPr>
          <a:lstStyle/>
          <a:p>
            <a:r>
              <a:rPr lang="en-US" sz="2800" b="1" dirty="0" smtClean="0"/>
              <a:t>Design Stage assessment of Daylight Factor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1502</TotalTime>
  <Words>952</Words>
  <Application>Microsoft Office PowerPoint</Application>
  <PresentationFormat>On-screen Show (4:3)</PresentationFormat>
  <Paragraphs>169</Paragraphs>
  <Slides>15</Slides>
  <Notes>0</Notes>
  <HiddenSlides>3</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BernhardMod BT</vt:lpstr>
      <vt:lpstr>Calibri</vt:lpstr>
      <vt:lpstr>Lucida Sans Unicode</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Vista</dc:creator>
  <cp:lastModifiedBy>Alan Nantel</cp:lastModifiedBy>
  <cp:revision>121</cp:revision>
  <cp:lastPrinted>2014-04-22T13:51:12Z</cp:lastPrinted>
  <dcterms:created xsi:type="dcterms:W3CDTF">2012-03-01T20:52:15Z</dcterms:created>
  <dcterms:modified xsi:type="dcterms:W3CDTF">2019-03-24T21:27:50Z</dcterms:modified>
</cp:coreProperties>
</file>