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y="6858000" cx="12192000"/>
  <p:notesSz cx="6858000" cy="9144000"/>
  <p:embeddedFontLst>
    <p:embeddedFont>
      <p:font typeface="Source Code Pro"/>
      <p:regular r:id="rId47"/>
      <p:bold r:id="rId48"/>
      <p:italic r:id="rId49"/>
      <p:boldItalic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1" roundtripDataSignature="AMtx7miAth8VitnlUsXk2iCZ1uzZ9TplO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font" Target="fonts/SourceCodePro-bold.fntdata"/><Relationship Id="rId47" Type="http://schemas.openxmlformats.org/officeDocument/2006/relationships/font" Target="fonts/SourceCodePro-regular.fntdata"/><Relationship Id="rId49" Type="http://schemas.openxmlformats.org/officeDocument/2006/relationships/font" Target="fonts/SourceCodePro-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customschemas.google.com/relationships/presentationmetadata" Target="metadata"/><Relationship Id="rId50" Type="http://schemas.openxmlformats.org/officeDocument/2006/relationships/font" Target="fonts/SourceCodePro-bold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a:spcBef>
                <a:spcPts val="0"/>
              </a:spcBef>
              <a:spcAft>
                <a:spcPts val="0"/>
              </a:spcAft>
              <a:buSzPts val="1400"/>
              <a:buNone/>
              <a:defRPr sz="1800"/>
            </a:lvl2pPr>
            <a:lvl3pPr indent="-228600" lvl="2" marL="1371600">
              <a:spcBef>
                <a:spcPts val="0"/>
              </a:spcBef>
              <a:spcAft>
                <a:spcPts val="0"/>
              </a:spcAft>
              <a:buSzPts val="1400"/>
              <a:buNone/>
              <a:defRPr sz="1800"/>
            </a:lvl3pPr>
            <a:lvl4pPr indent="-228600" lvl="3" marL="1828800">
              <a:spcBef>
                <a:spcPts val="0"/>
              </a:spcBef>
              <a:spcAft>
                <a:spcPts val="0"/>
              </a:spcAft>
              <a:buSzPts val="1400"/>
              <a:buNone/>
              <a:defRPr sz="1800"/>
            </a:lvl4pPr>
            <a:lvl5pPr indent="-228600" lvl="4" marL="2286000">
              <a:spcBef>
                <a:spcPts val="0"/>
              </a:spcBef>
              <a:spcAft>
                <a:spcPts val="0"/>
              </a:spcAft>
              <a:buSzPts val="1400"/>
              <a:buNone/>
              <a:defRPr sz="1800"/>
            </a:lvl5pPr>
            <a:lvl6pPr indent="-228600" lvl="5" marL="2743200">
              <a:spcBef>
                <a:spcPts val="0"/>
              </a:spcBef>
              <a:spcAft>
                <a:spcPts val="0"/>
              </a:spcAft>
              <a:buSzPts val="1400"/>
              <a:buNone/>
              <a:defRPr sz="1800"/>
            </a:lvl6pPr>
            <a:lvl7pPr indent="-228600" lvl="6" marL="3200400">
              <a:spcBef>
                <a:spcPts val="0"/>
              </a:spcBef>
              <a:spcAft>
                <a:spcPts val="0"/>
              </a:spcAft>
              <a:buSzPts val="1400"/>
              <a:buNone/>
              <a:defRPr sz="1800"/>
            </a:lvl7pPr>
            <a:lvl8pPr indent="-228600" lvl="7" marL="3657600">
              <a:spcBef>
                <a:spcPts val="0"/>
              </a:spcBef>
              <a:spcAft>
                <a:spcPts val="0"/>
              </a:spcAft>
              <a:buSzPts val="1400"/>
              <a:buNone/>
              <a:defRPr sz="1800"/>
            </a:lvl8pPr>
            <a:lvl9pPr indent="-228600" lvl="8" marL="4114800">
              <a:spcBef>
                <a:spcPts val="0"/>
              </a:spcBef>
              <a:spcAft>
                <a:spcPts val="0"/>
              </a:spcAft>
              <a:buSzPts val="1400"/>
              <a:buNone/>
              <a:defRPr sz="1800"/>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6" name="Google Shape;23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1" name="Google Shape;24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64" name="Google Shape;264;p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1.7.2013</a:t>
            </a:r>
            <a:endParaRPr/>
          </a:p>
        </p:txBody>
      </p:sp>
      <p:sp>
        <p:nvSpPr>
          <p:cNvPr id="265" name="Google Shape;265;p3: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6" name="Google Shape;266;p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integration of information systems involves a combination of hardware, software, data, and procedures and people that process information in organizations. These systems are vital to businesses as they are used to manage day-to-day operations of the companies including sales, communications, and record management.</a:t>
            </a:r>
            <a:endParaRPr/>
          </a:p>
          <a:p>
            <a:pPr indent="0" lvl="0" marL="0" rtl="0" algn="l">
              <a:spcBef>
                <a:spcPts val="0"/>
              </a:spcBef>
              <a:spcAft>
                <a:spcPts val="0"/>
              </a:spcAft>
              <a:buNone/>
            </a:pPr>
            <a:r>
              <a:rPr lang="en-GB"/>
              <a:t>In the digital economy today, organizations have massive volumes of data. With the help of information systems, companies can work with such information to turn it into useful insights to enhance efficiency and productivity. They also facilitate interdepartmental interaction and help businesses to work competently in dynamic markets.</a:t>
            </a:r>
            <a:endParaRPr/>
          </a:p>
        </p:txBody>
      </p:sp>
      <p:sp>
        <p:nvSpPr>
          <p:cNvPr id="267" name="Google Shape;267;p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68" name="Google Shape;268;p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87" name="Google Shape;287;p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1.7.2013</a:t>
            </a:r>
            <a:endParaRPr/>
          </a:p>
        </p:txBody>
      </p:sp>
      <p:sp>
        <p:nvSpPr>
          <p:cNvPr id="288" name="Google Shape;288;p4: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9" name="Google Shape;289;p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Information systems are very vital in aiding business activities. The information systems automate many of the routine tasks including processing payrolls, tracking of inventory and order management.</a:t>
            </a:r>
            <a:endParaRPr/>
          </a:p>
          <a:p>
            <a:pPr indent="0" lvl="0" marL="0" rtl="0" algn="l">
              <a:spcBef>
                <a:spcPts val="0"/>
              </a:spcBef>
              <a:spcAft>
                <a:spcPts val="0"/>
              </a:spcAft>
              <a:buNone/>
            </a:pPr>
            <a:r>
              <a:rPr lang="en-GB"/>
              <a:t>Such systems enable organizations to save and crunch a lot of data in a short period of time and with great accuracy. They also interlink various departments like the finance department, marketing department and operations department enabling them to communicate with each other in real-time. Consequently, organizations are able to perform better and minimize operational mistakes.</a:t>
            </a:r>
            <a:endParaRPr/>
          </a:p>
        </p:txBody>
      </p:sp>
      <p:sp>
        <p:nvSpPr>
          <p:cNvPr id="290" name="Google Shape;290;p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291" name="Google Shape;291;p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10" name="Google Shape;310;p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1.7.2013</a:t>
            </a:r>
            <a:endParaRPr/>
          </a:p>
        </p:txBody>
      </p:sp>
      <p:sp>
        <p:nvSpPr>
          <p:cNvPr id="311" name="Google Shape;311;p5: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2" name="Google Shape;312;p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Information systems bring a lot of efficiency in organizations as the manual processes are minimized and repetitiveness in workload is automated. This will save business time and cost. Real time information is also beneficial to the managers. Making appropriate decisions promptly, the leaders can rely on the precise data in real-time. To illustrate, sales data may assist the managers in identifying trends, predicting demand, and making effective allocation of resources. This skill of making decisions using credible information is referred to as data-driven decision-making.</a:t>
            </a:r>
            <a:endParaRPr/>
          </a:p>
        </p:txBody>
      </p:sp>
      <p:sp>
        <p:nvSpPr>
          <p:cNvPr id="313" name="Google Shape;313;p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14" name="Google Shape;314;p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31" name="Google Shape;331;p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1.7.2013</a:t>
            </a:r>
            <a:endParaRPr/>
          </a:p>
        </p:txBody>
      </p:sp>
      <p:sp>
        <p:nvSpPr>
          <p:cNvPr id="332" name="Google Shape;332;p6: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3" name="Google Shape;333;p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Information systems may give the organizations a competitive edge in the following ways. These systems help businesses understand customer behavior better, service delivery and personalization of customer experiences.</a:t>
            </a:r>
            <a:endParaRPr/>
          </a:p>
          <a:p>
            <a:pPr indent="0" lvl="0" marL="0" rtl="0" algn="l">
              <a:spcBef>
                <a:spcPts val="0"/>
              </a:spcBef>
              <a:spcAft>
                <a:spcPts val="0"/>
              </a:spcAft>
              <a:buNone/>
            </a:pPr>
            <a:r>
              <a:rPr lang="en-GB"/>
              <a:t>Indicatively, Amazon and Netflix are companies that employ information systems to analyse customer data and suggest products or content. Information systems enable business firms to react promptly to changes experienced in the market and develop new services that can enable the firm to stay on the top gear over its competitors.</a:t>
            </a:r>
            <a:endParaRPr/>
          </a:p>
        </p:txBody>
      </p:sp>
      <p:sp>
        <p:nvSpPr>
          <p:cNvPr id="334" name="Google Shape;334;p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35" name="Google Shape;335;p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52" name="Google Shape;352;p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1.7.2013</a:t>
            </a:r>
            <a:endParaRPr/>
          </a:p>
        </p:txBody>
      </p:sp>
      <p:sp>
        <p:nvSpPr>
          <p:cNvPr id="353" name="Google Shape;353;p7: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4" name="Google Shape;354;p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Information systems deployed in organizations are of various kinds. Transaction Processing Systems are used to transact the daily routine activities like selling and payment.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Management Information Systems enable managers to have reports and summaries that aid in planning and monitoring of activities. DSS is used to assist managerial decisions and as a means to analyze complicated data and estimate various business scenarios.</a:t>
            </a:r>
            <a:endParaRPr/>
          </a:p>
          <a:p>
            <a:pPr indent="0" lvl="0" marL="0" rtl="0" algn="l">
              <a:spcBef>
                <a:spcPts val="0"/>
              </a:spcBef>
              <a:spcAft>
                <a:spcPts val="0"/>
              </a:spcAft>
              <a:buNone/>
            </a:pPr>
            <a:r>
              <a:rPr lang="en-GB"/>
              <a:t>Enterprise Resource Planning systems combine several business processes including finance, human resource, supply chain and production into a unit. These systems when put together enhance efficiency in the organization, make it easier to make better decisions and enhance business performance.</a:t>
            </a:r>
            <a:endParaRPr/>
          </a:p>
        </p:txBody>
      </p:sp>
      <p:sp>
        <p:nvSpPr>
          <p:cNvPr id="355" name="Google Shape;355;p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sz="1200">
              <a:solidFill>
                <a:schemeClr val="dk1"/>
              </a:solidFill>
              <a:latin typeface="Calibri"/>
              <a:ea typeface="Calibri"/>
              <a:cs typeface="Calibri"/>
              <a:sym typeface="Calibri"/>
            </a:endParaRPr>
          </a:p>
        </p:txBody>
      </p:sp>
      <p:sp>
        <p:nvSpPr>
          <p:cNvPr id="356" name="Google Shape;356;p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lang="en-GB" sz="1200">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5" name="Google Shape;37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5" name="Google Shape;38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0" name="Google Shape;39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6" name="Google Shape;39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2" name="Google Shape;40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9" name="Google Shape;40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5" name="Google Shape;41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0" name="Shape 420"/>
        <p:cNvGrpSpPr/>
        <p:nvPr/>
      </p:nvGrpSpPr>
      <p:grpSpPr>
        <a:xfrm>
          <a:off x="0" y="0"/>
          <a:ext cx="0" cy="0"/>
          <a:chOff x="0" y="0"/>
          <a:chExt cx="0" cy="0"/>
        </a:xfrm>
      </p:grpSpPr>
      <p:sp>
        <p:nvSpPr>
          <p:cNvPr id="421" name="Google Shape;421;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2" name="Google Shape;422;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8" name="Google Shape;428;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5" name="Google Shape;43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2" name="Google Shape;44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8" name="Google Shape;44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54" name="Google Shape;454;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5" name="Shape 465"/>
        <p:cNvGrpSpPr/>
        <p:nvPr/>
      </p:nvGrpSpPr>
      <p:grpSpPr>
        <a:xfrm>
          <a:off x="0" y="0"/>
          <a:ext cx="0" cy="0"/>
          <a:chOff x="0" y="0"/>
          <a:chExt cx="0" cy="0"/>
        </a:xfrm>
      </p:grpSpPr>
      <p:sp>
        <p:nvSpPr>
          <p:cNvPr id="466" name="Google Shape;466;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67" name="Google Shape;467;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1" name="Shape 471"/>
        <p:cNvGrpSpPr/>
        <p:nvPr/>
      </p:nvGrpSpPr>
      <p:grpSpPr>
        <a:xfrm>
          <a:off x="0" y="0"/>
          <a:ext cx="0" cy="0"/>
          <a:chOff x="0" y="0"/>
          <a:chExt cx="0" cy="0"/>
        </a:xfrm>
      </p:grpSpPr>
      <p:sp>
        <p:nvSpPr>
          <p:cNvPr id="472" name="Google Shape;472;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3" name="Google Shape;473;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6" name="Shape 476"/>
        <p:cNvGrpSpPr/>
        <p:nvPr/>
      </p:nvGrpSpPr>
      <p:grpSpPr>
        <a:xfrm>
          <a:off x="0" y="0"/>
          <a:ext cx="0" cy="0"/>
          <a:chOff x="0" y="0"/>
          <a:chExt cx="0" cy="0"/>
        </a:xfrm>
      </p:grpSpPr>
      <p:sp>
        <p:nvSpPr>
          <p:cNvPr id="477" name="Google Shape;477;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8" name="Google Shape;478;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The prevalence of BIS has reflected its effectiveness for collecting and storing the necessary information. On the basis of the information, the decision has been strategised properly, reflected through the DIKW model. The main problem arises because of ethical issues, such as algorithm bias, with the incorporation of AI. The data privacy risks have created organisational complexities, which have also been prevalent in British Airways’ operational process. The loss of customer data and payment information has negatively impacted the brand image, accelerating the importance of strong cybersecurity measures in safeguarding sensitive information. </a:t>
            </a:r>
            <a:endParaRPr sz="12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a:latin typeface="Times New Roman"/>
              <a:ea typeface="Times New Roman"/>
              <a:cs typeface="Times New Roman"/>
              <a:sym typeface="Times New Roman"/>
            </a:endParaRPr>
          </a:p>
        </p:txBody>
      </p:sp>
      <p:sp>
        <p:nvSpPr>
          <p:cNvPr id="479" name="Google Shape;479;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7" name="Google Shape;487;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The incorporation of data and information has emerged as a critical component that has created better options for businesses to adopt strategies. In context, concerning the GDPR, there are also requirements for ensuring the protection of personal information. However, issues like data privacy and occurrence of hacking by third-party has been prevalent within different organisations, including Walmart, which has been going through lawsuit action by the federal judge, creating complexities. As its solubility approaches, the incorporation of the data encryption algorithm and adherence to the data protection regulations have ensured the success of the organisation.</a:t>
            </a:r>
            <a:endParaRPr sz="12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a:latin typeface="Times New Roman"/>
              <a:ea typeface="Times New Roman"/>
              <a:cs typeface="Times New Roman"/>
              <a:sym typeface="Times New Roman"/>
            </a:endParaRPr>
          </a:p>
        </p:txBody>
      </p:sp>
      <p:sp>
        <p:nvSpPr>
          <p:cNvPr id="488" name="Google Shape;488;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4" name="Shape 494"/>
        <p:cNvGrpSpPr/>
        <p:nvPr/>
      </p:nvGrpSpPr>
      <p:grpSpPr>
        <a:xfrm>
          <a:off x="0" y="0"/>
          <a:ext cx="0" cy="0"/>
          <a:chOff x="0" y="0"/>
          <a:chExt cx="0" cy="0"/>
        </a:xfrm>
      </p:grpSpPr>
      <p:sp>
        <p:nvSpPr>
          <p:cNvPr id="495" name="Google Shape;49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6" name="Google Shape;496;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The incorporation of secure authentication and encryption technologies helps organisations in securing information. However, the issues regarding financial fraud and the lack of confidential information create problems for businesses. Thus, as a solubility approach, perfectly managing the ethical risks requires the incorporation of data protection policies, arranging necessary training for employees, and ensuring transparency in AI algorithms to ensure operational success. </a:t>
            </a:r>
            <a:endParaRPr sz="12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a:latin typeface="Times New Roman"/>
              <a:ea typeface="Times New Roman"/>
              <a:cs typeface="Times New Roman"/>
              <a:sym typeface="Times New Roman"/>
            </a:endParaRPr>
          </a:p>
        </p:txBody>
      </p:sp>
      <p:sp>
        <p:nvSpPr>
          <p:cNvPr id="497" name="Google Shape;497;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3" name="Shape 503"/>
        <p:cNvGrpSpPr/>
        <p:nvPr/>
      </p:nvGrpSpPr>
      <p:grpSpPr>
        <a:xfrm>
          <a:off x="0" y="0"/>
          <a:ext cx="0" cy="0"/>
          <a:chOff x="0" y="0"/>
          <a:chExt cx="0" cy="0"/>
        </a:xfrm>
      </p:grpSpPr>
      <p:sp>
        <p:nvSpPr>
          <p:cNvPr id="504" name="Google Shape;504;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5" name="Google Shape;505;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sz="1200">
                <a:solidFill>
                  <a:schemeClr val="dk1"/>
                </a:solidFill>
                <a:latin typeface="Times New Roman"/>
                <a:ea typeface="Times New Roman"/>
                <a:cs typeface="Times New Roman"/>
                <a:sym typeface="Times New Roman"/>
              </a:rPr>
              <a:t>The continuous growth of using AI has also raised issues regarding automated decisions, limited human accountability, favouring specific demographic groups, and algorithm biases, which negatively affect the decision-making processes. As a solution to the problem, there has been an acceleration of the necessity of implementing transparent algorithm mechanisms, and incorporating ethical AI -governance frameworks within the operational process to systematically use the technology and achieve competitive advantages. </a:t>
            </a:r>
            <a:endParaRPr sz="1200">
              <a:solidFill>
                <a:schemeClr val="dk1"/>
              </a:solidFill>
              <a:latin typeface="Times New Roman"/>
              <a:ea typeface="Times New Roman"/>
              <a:cs typeface="Times New Roman"/>
              <a:sym typeface="Times New Roman"/>
            </a:endParaRPr>
          </a:p>
        </p:txBody>
      </p:sp>
      <p:sp>
        <p:nvSpPr>
          <p:cNvPr id="506" name="Google Shape;506;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2" name="Shape 512"/>
        <p:cNvGrpSpPr/>
        <p:nvPr/>
      </p:nvGrpSpPr>
      <p:grpSpPr>
        <a:xfrm>
          <a:off x="0" y="0"/>
          <a:ext cx="0" cy="0"/>
          <a:chOff x="0" y="0"/>
          <a:chExt cx="0" cy="0"/>
        </a:xfrm>
      </p:grpSpPr>
      <p:sp>
        <p:nvSpPr>
          <p:cNvPr id="513" name="Google Shape;513;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4" name="Google Shape;514;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200"/>
              <a:buFont typeface="Times New Roman"/>
              <a:buNone/>
            </a:pPr>
            <a:r>
              <a:rPr lang="en-GB" sz="1200">
                <a:solidFill>
                  <a:schemeClr val="dk1"/>
                </a:solidFill>
                <a:latin typeface="Times New Roman"/>
                <a:ea typeface="Times New Roman"/>
                <a:cs typeface="Times New Roman"/>
                <a:sym typeface="Times New Roman"/>
              </a:rPr>
              <a:t>The effectiveness of an information system lies in monitoring the employees' activities, assessing the organisational data, as reflected in the operational processes of varied companies, including Amazon. Moreover, the monitoring process has also created problems such as deteriorating employees' privacy and reducing workplace trust. The active usage of the technology has also affected the motivation of individual workers while performing tasks. As a solution to the problem, the organisation needs to incorporate transparency in communication for the identification of employees' issues occurring in the workplace. Moreover, adhering to the monitoring policies can also help to ensure fairness and respect regarding the rights of employees in a more effective way. </a:t>
            </a:r>
            <a:endParaRPr sz="12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a:latin typeface="Times New Roman"/>
              <a:ea typeface="Times New Roman"/>
              <a:cs typeface="Times New Roman"/>
              <a:sym typeface="Times New Roman"/>
            </a:endParaRPr>
          </a:p>
        </p:txBody>
      </p:sp>
      <p:sp>
        <p:nvSpPr>
          <p:cNvPr id="515" name="Google Shape;515;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1" name="Shape 521"/>
        <p:cNvGrpSpPr/>
        <p:nvPr/>
      </p:nvGrpSpPr>
      <p:grpSpPr>
        <a:xfrm>
          <a:off x="0" y="0"/>
          <a:ext cx="0" cy="0"/>
          <a:chOff x="0" y="0"/>
          <a:chExt cx="0" cy="0"/>
        </a:xfrm>
      </p:grpSpPr>
      <p:sp>
        <p:nvSpPr>
          <p:cNvPr id="522" name="Google Shape;522;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3" name="Google Shape;523;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sz="1200">
                <a:solidFill>
                  <a:schemeClr val="dk1"/>
                </a:solidFill>
                <a:latin typeface="Times New Roman"/>
                <a:ea typeface="Times New Roman"/>
                <a:cs typeface="Times New Roman"/>
                <a:sym typeface="Times New Roman"/>
              </a:rPr>
              <a:t>The ethical risks have become the primary concern for organisations. The example from BT Group has also reflected the requirements for investing in the cybersecurity infrastructure to improve operational performance. Furthermore, the establishment of ethical oversight committees seems to be necessary in monitoring the responsible use of technologies. Hence, overall the perfect alignment between ethical governance features with safety protocols have triggered business success. </a:t>
            </a:r>
            <a:endParaRPr>
              <a:latin typeface="Times New Roman"/>
              <a:ea typeface="Times New Roman"/>
              <a:cs typeface="Times New Roman"/>
              <a:sym typeface="Times New Roman"/>
            </a:endParaRPr>
          </a:p>
        </p:txBody>
      </p:sp>
      <p:sp>
        <p:nvSpPr>
          <p:cNvPr id="524" name="Google Shape;524;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4" name="Google Shape;544;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5" name="Google Shape;545;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9" name="Shape 549"/>
        <p:cNvGrpSpPr/>
        <p:nvPr/>
      </p:nvGrpSpPr>
      <p:grpSpPr>
        <a:xfrm>
          <a:off x="0" y="0"/>
          <a:ext cx="0" cy="0"/>
          <a:chOff x="0" y="0"/>
          <a:chExt cx="0" cy="0"/>
        </a:xfrm>
      </p:grpSpPr>
      <p:sp>
        <p:nvSpPr>
          <p:cNvPr id="550" name="Google Shape;550;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51" name="Google Shape;551;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4" name="Shape 554"/>
        <p:cNvGrpSpPr/>
        <p:nvPr/>
      </p:nvGrpSpPr>
      <p:grpSpPr>
        <a:xfrm>
          <a:off x="0" y="0"/>
          <a:ext cx="0" cy="0"/>
          <a:chOff x="0" y="0"/>
          <a:chExt cx="0" cy="0"/>
        </a:xfrm>
      </p:grpSpPr>
      <p:sp>
        <p:nvSpPr>
          <p:cNvPr id="555" name="Google Shape;555;p3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56" name="Google Shape;556;p3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Calibri"/>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p3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62" name="Google Shape;562;p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Calibri"/>
              <a:buNone/>
            </a:pPr>
            <a:r>
              <a:rPr lang="en-GB"/>
              <a:t>Within information systems, ethical considerations have become vital due to the continuous use of digital platforms, AI tools and exposure to cyberattacks. There are multifaceted concerns affecting businesses including data security and privacy problems, AI decisions, staff monitoring and bias developed through algorithms. Data privacy is mainly concerned with the protection of personal and confidential information through encryptions and passwords to eliminate unauthorised access. This is essential within businesses that access customer data, creating scope for data breach risks, loss of trust and identity theft problems. Furthermore, use of AI tools in banking and staff selection programmes exposes risk of bias which can harm individuals through improper credit scores, inappropriate hiring and unfair treatment.</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6" name="Shape 566"/>
        <p:cNvGrpSpPr/>
        <p:nvPr/>
      </p:nvGrpSpPr>
      <p:grpSpPr>
        <a:xfrm>
          <a:off x="0" y="0"/>
          <a:ext cx="0" cy="0"/>
          <a:chOff x="0" y="0"/>
          <a:chExt cx="0" cy="0"/>
        </a:xfrm>
      </p:grpSpPr>
      <p:sp>
        <p:nvSpPr>
          <p:cNvPr id="567" name="Google Shape;567;p3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68" name="Google Shape;568;p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Calibri"/>
              <a:buNone/>
            </a:pPr>
            <a:r>
              <a:rPr lang="en-GB"/>
              <a:t>The key challenges of information systems within businesses indicate the rise of ethical concerns as mentioned previously. To tackle the challenge of data breach and loss of confidential information, companies need to implement multiple layers of authenticators, firewalls and security audits to enhance safety. Catering to the issues caused through AI-based decision-making, it is necessary for the organisations to use diversified data sets to eliminate bias and involve human interventions to strengthen evaluations for higher stake decisions. For staff monitoring, the use of AI tools cannot simply navigate the challenges and human-based problems which is why managerial review and engagement is extremely important to eliminate unfair decisions. </a:t>
            </a:r>
            <a:endParaRPr/>
          </a:p>
          <a:p>
            <a:pPr indent="0" lvl="0" marL="0" rtl="0" algn="just">
              <a:lnSpc>
                <a:spcPct val="150000"/>
              </a:lnSpc>
              <a:spcBef>
                <a:spcPts val="1000"/>
              </a:spcBef>
              <a:spcAft>
                <a:spcPts val="1000"/>
              </a:spcAft>
              <a:buClr>
                <a:schemeClr val="dk1"/>
              </a:buClr>
              <a:buSzPts val="1100"/>
              <a:buFont typeface="Calibri"/>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p3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76" name="Google Shape;576;p3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Calibri"/>
              <a:buNone/>
            </a:pPr>
            <a:r>
              <a:rPr lang="en-GB"/>
              <a:t>Tesco, the largest and most popular UK supermarket chain, leverages ERP and CRM systems. It is evident from Tesco’s Clubcard loyalty program that integrates sales data, customer preference trends and inventory data into a single platform. This has helped Tesco to improve demand forecasting, personalised marketing promotions and drive supply chain visibility. Tesco has been investing proactively in cybersecurity measures to protect customer data and strengthen tech infrastructure.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0" name="Shape 580"/>
        <p:cNvGrpSpPr/>
        <p:nvPr/>
      </p:nvGrpSpPr>
      <p:grpSpPr>
        <a:xfrm>
          <a:off x="0" y="0"/>
          <a:ext cx="0" cy="0"/>
          <a:chOff x="0" y="0"/>
          <a:chExt cx="0" cy="0"/>
        </a:xfrm>
      </p:grpSpPr>
      <p:sp>
        <p:nvSpPr>
          <p:cNvPr id="581" name="Google Shape;581;p3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2" name="Google Shape;582;p3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Calibri"/>
              <a:buNone/>
            </a:pPr>
            <a:r>
              <a:rPr lang="en-GB"/>
              <a:t>On the other hand, the UK-based FMCG firm, Unilever leverages ERP systems to streamline its global activities that helps in driving high efficiency. Furthermore, Unilever uses AI-based hiring systems to detect qualified and skilled professionals within the business. </a:t>
            </a:r>
            <a:endParaRPr/>
          </a:p>
          <a:p>
            <a:pPr indent="0" lvl="0" marL="0" rtl="0" algn="just">
              <a:lnSpc>
                <a:spcPct val="150000"/>
              </a:lnSpc>
              <a:spcBef>
                <a:spcPts val="1000"/>
              </a:spcBef>
              <a:spcAft>
                <a:spcPts val="1000"/>
              </a:spcAft>
              <a:buClr>
                <a:schemeClr val="dk1"/>
              </a:buClr>
              <a:buSzPts val="1100"/>
              <a:buFont typeface="Calibri"/>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7" name="Shape 587"/>
        <p:cNvGrpSpPr/>
        <p:nvPr/>
      </p:nvGrpSpPr>
      <p:grpSpPr>
        <a:xfrm>
          <a:off x="0" y="0"/>
          <a:ext cx="0" cy="0"/>
          <a:chOff x="0" y="0"/>
          <a:chExt cx="0" cy="0"/>
        </a:xfrm>
      </p:grpSpPr>
      <p:sp>
        <p:nvSpPr>
          <p:cNvPr id="588" name="Google Shape;588;p3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9" name="Google Shape;589;p3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Calibri"/>
              <a:buNone/>
            </a:pPr>
            <a:r>
              <a:rPr lang="en-GB"/>
              <a:t>It is realised that M&amp;S has been leveraging comprehensive ERP systems to improve its supply chain operations and facilitate strategic inventory management. The firm has optimised its core retailing activities using this technology to gain efficiency in supply chain management and inventory processes. By accessing real-time information, M&amp;S has improved its omnichannel retail strategies and achieved successful outcomes. </a:t>
            </a:r>
            <a:endParaRPr/>
          </a:p>
          <a:p>
            <a:pPr indent="0" lvl="0" marL="0" rtl="0" algn="just">
              <a:lnSpc>
                <a:spcPct val="150000"/>
              </a:lnSpc>
              <a:spcBef>
                <a:spcPts val="1000"/>
              </a:spcBef>
              <a:spcAft>
                <a:spcPts val="1000"/>
              </a:spcAft>
              <a:buClr>
                <a:schemeClr val="dk1"/>
              </a:buClr>
              <a:buSzPts val="1100"/>
              <a:buFont typeface="Calibri"/>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4" name="Shape 594"/>
        <p:cNvGrpSpPr/>
        <p:nvPr/>
      </p:nvGrpSpPr>
      <p:grpSpPr>
        <a:xfrm>
          <a:off x="0" y="0"/>
          <a:ext cx="0" cy="0"/>
          <a:chOff x="0" y="0"/>
          <a:chExt cx="0" cy="0"/>
        </a:xfrm>
      </p:grpSpPr>
      <p:sp>
        <p:nvSpPr>
          <p:cNvPr id="595" name="Google Shape;595;p3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96" name="Google Shape;596;p3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Calibri"/>
              <a:buNone/>
            </a:pPr>
            <a:r>
              <a:rPr lang="en-GB"/>
              <a:t>Next Plc is a prominent example that integrates MIS effectively to achieve business development within inventory management and redefine the dimensions of retail analytics. It is viewed that the firm has comprehensively enhanced its business transparency by tracking the demand patterns and supply chain operations.</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0" name="Shape 600"/>
        <p:cNvGrpSpPr/>
        <p:nvPr/>
      </p:nvGrpSpPr>
      <p:grpSpPr>
        <a:xfrm>
          <a:off x="0" y="0"/>
          <a:ext cx="0" cy="0"/>
          <a:chOff x="0" y="0"/>
          <a:chExt cx="0" cy="0"/>
        </a:xfrm>
      </p:grpSpPr>
      <p:sp>
        <p:nvSpPr>
          <p:cNvPr id="601" name="Google Shape;601;p3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02" name="Google Shape;602;p3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Calibri"/>
              <a:buNone/>
            </a:pPr>
            <a:r>
              <a:rPr lang="en-GB"/>
              <a:t>Boots UK is an effective example highlighting the strong elements of managing customer expectations and boosting loyalty programs through the help of CRM systems. It is realised that the use of CRM technology has helped in accessing analytics through which the customer interaction and engagement is strengthened. Likewise, it is facilitating the growth of customer satisfaction rates and improving business performance. </a:t>
            </a:r>
            <a:endParaRPr/>
          </a:p>
          <a:p>
            <a:pPr indent="0" lvl="0" marL="0" rtl="0" algn="just">
              <a:lnSpc>
                <a:spcPct val="150000"/>
              </a:lnSpc>
              <a:spcBef>
                <a:spcPts val="1000"/>
              </a:spcBef>
              <a:spcAft>
                <a:spcPts val="1000"/>
              </a:spcAft>
              <a:buClr>
                <a:schemeClr val="dk1"/>
              </a:buClr>
              <a:buSzPts val="1100"/>
              <a:buFont typeface="Calibri"/>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7" name="Shape 607"/>
        <p:cNvGrpSpPr/>
        <p:nvPr/>
      </p:nvGrpSpPr>
      <p:grpSpPr>
        <a:xfrm>
          <a:off x="0" y="0"/>
          <a:ext cx="0" cy="0"/>
          <a:chOff x="0" y="0"/>
          <a:chExt cx="0" cy="0"/>
        </a:xfrm>
      </p:grpSpPr>
      <p:sp>
        <p:nvSpPr>
          <p:cNvPr id="608" name="Google Shape;608;p3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09" name="Google Shape;609;p3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Arial"/>
              <a:buNone/>
            </a:pPr>
            <a:r>
              <a:rPr lang="en-GB">
                <a:solidFill>
                  <a:schemeClr val="dk1"/>
                </a:solidFill>
              </a:rPr>
              <a:t>The example of Sainsbury’s is highly relevant for understanding the role of ERP systems in shaping and enhancing efficiency within supply chains. The operations have been strategically improved to ensure positive business outcomes by accelerating proper reporting strategies and building connections between the stores and outlets.</a:t>
            </a:r>
            <a:endParaRPr>
              <a:solidFill>
                <a:schemeClr val="dk1"/>
              </a:solidFil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3" name="Shape 613"/>
        <p:cNvGrpSpPr/>
        <p:nvPr/>
      </p:nvGrpSpPr>
      <p:grpSpPr>
        <a:xfrm>
          <a:off x="0" y="0"/>
          <a:ext cx="0" cy="0"/>
          <a:chOff x="0" y="0"/>
          <a:chExt cx="0" cy="0"/>
        </a:xfrm>
      </p:grpSpPr>
      <p:sp>
        <p:nvSpPr>
          <p:cNvPr id="614" name="Google Shape;614;p4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15" name="Google Shape;615;p4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Calibri"/>
              <a:buNone/>
            </a:pPr>
            <a:r>
              <a:rPr lang="en-GB"/>
              <a:t>The presentation concludes that information systems play an essential role within contemporary businesses due to the need for efficiency and accuracy in data-driven strategies. It is found that ERP, MIS and CRM systems are extremely crucial for integrating diverse functions into a single platform, enhancing engagement across staff and customers and improving performance monitoring strategies.</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9" name="Shape 619"/>
        <p:cNvGrpSpPr/>
        <p:nvPr/>
      </p:nvGrpSpPr>
      <p:grpSpPr>
        <a:xfrm>
          <a:off x="0" y="0"/>
          <a:ext cx="0" cy="0"/>
          <a:chOff x="0" y="0"/>
          <a:chExt cx="0" cy="0"/>
        </a:xfrm>
      </p:grpSpPr>
      <p:sp>
        <p:nvSpPr>
          <p:cNvPr id="620" name="Google Shape;620;p4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21" name="Google Shape;621;p4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1000"/>
              </a:spcAft>
              <a:buClr>
                <a:schemeClr val="dk1"/>
              </a:buClr>
              <a:buSzPts val="1100"/>
              <a:buFont typeface="Calibri"/>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5" name="Shape 625"/>
        <p:cNvGrpSpPr/>
        <p:nvPr/>
      </p:nvGrpSpPr>
      <p:grpSpPr>
        <a:xfrm>
          <a:off x="0" y="0"/>
          <a:ext cx="0" cy="0"/>
          <a:chOff x="0" y="0"/>
          <a:chExt cx="0" cy="0"/>
        </a:xfrm>
      </p:grpSpPr>
      <p:sp>
        <p:nvSpPr>
          <p:cNvPr id="626" name="Google Shape;626;p4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7" name="Google Shape;627;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44"/>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44"/>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44"/>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0" name="Shape 60"/>
        <p:cNvGrpSpPr/>
        <p:nvPr/>
      </p:nvGrpSpPr>
      <p:grpSpPr>
        <a:xfrm>
          <a:off x="0" y="0"/>
          <a:ext cx="0" cy="0"/>
          <a:chOff x="0" y="0"/>
          <a:chExt cx="0" cy="0"/>
        </a:xfrm>
      </p:grpSpPr>
      <p:sp>
        <p:nvSpPr>
          <p:cNvPr id="61" name="Google Shape;61;p45"/>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45"/>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63" name="Google Shape;63;p45"/>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45"/>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45"/>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66" name="Shape 66"/>
        <p:cNvGrpSpPr/>
        <p:nvPr/>
      </p:nvGrpSpPr>
      <p:grpSpPr>
        <a:xfrm>
          <a:off x="0" y="0"/>
          <a:ext cx="0" cy="0"/>
          <a:chOff x="0" y="0"/>
          <a:chExt cx="0" cy="0"/>
        </a:xfrm>
      </p:grpSpPr>
      <p:pic>
        <p:nvPicPr>
          <p:cNvPr descr="\\DROBO-FS\QuickDrops\JB\PPTX NG\Droplets\LightingOverlay.png" id="67" name="Google Shape;67;p46"/>
          <p:cNvPicPr preferRelativeResize="0"/>
          <p:nvPr/>
        </p:nvPicPr>
        <p:blipFill rotWithShape="1">
          <a:blip r:embed="rId2">
            <a:alphaModFix amt="30000"/>
          </a:blip>
          <a:srcRect b="0" l="0" r="0" t="0"/>
          <a:stretch/>
        </p:blipFill>
        <p:spPr>
          <a:xfrm>
            <a:off x="0" y="-1"/>
            <a:ext cx="12192003" cy="6858001"/>
          </a:xfrm>
          <a:prstGeom prst="rect">
            <a:avLst/>
          </a:prstGeom>
          <a:noFill/>
          <a:ln>
            <a:noFill/>
          </a:ln>
        </p:spPr>
      </p:pic>
      <p:grpSp>
        <p:nvGrpSpPr>
          <p:cNvPr id="68" name="Google Shape;68;p46"/>
          <p:cNvGrpSpPr/>
          <p:nvPr/>
        </p:nvGrpSpPr>
        <p:grpSpPr>
          <a:xfrm>
            <a:off x="0" y="0"/>
            <a:ext cx="2305051" cy="6858001"/>
            <a:chOff x="0" y="0"/>
            <a:chExt cx="2305051" cy="6858001"/>
          </a:xfrm>
        </p:grpSpPr>
        <p:sp>
          <p:nvSpPr>
            <p:cNvPr id="69" name="Google Shape;69;p46"/>
            <p:cNvSpPr/>
            <p:nvPr/>
          </p:nvSpPr>
          <p:spPr>
            <a:xfrm>
              <a:off x="1209675" y="4763"/>
              <a:ext cx="23813" cy="2181225"/>
            </a:xfrm>
            <a:prstGeom prst="rect">
              <a:avLst/>
            </a:pr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46"/>
            <p:cNvSpPr/>
            <p:nvPr/>
          </p:nvSpPr>
          <p:spPr>
            <a:xfrm>
              <a:off x="1128713" y="21764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46"/>
            <p:cNvSpPr/>
            <p:nvPr/>
          </p:nvSpPr>
          <p:spPr>
            <a:xfrm>
              <a:off x="1123950" y="4021138"/>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46"/>
            <p:cNvSpPr/>
            <p:nvPr/>
          </p:nvSpPr>
          <p:spPr>
            <a:xfrm>
              <a:off x="414338" y="9525"/>
              <a:ext cx="28575" cy="4481513"/>
            </a:xfrm>
            <a:prstGeom prst="rect">
              <a:avLst/>
            </a:pr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46"/>
            <p:cNvSpPr/>
            <p:nvPr/>
          </p:nvSpPr>
          <p:spPr>
            <a:xfrm>
              <a:off x="333375"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46"/>
            <p:cNvSpPr/>
            <p:nvPr/>
          </p:nvSpPr>
          <p:spPr>
            <a:xfrm>
              <a:off x="190500" y="9525"/>
              <a:ext cx="152400" cy="908050"/>
            </a:xfrm>
            <a:custGeom>
              <a:rect b="b" l="l" r="r" t="t"/>
              <a:pathLst>
                <a:path extrusionOk="0" h="572" w="96">
                  <a:moveTo>
                    <a:pt x="15" y="572"/>
                  </a:moveTo>
                  <a:lnTo>
                    <a:pt x="0" y="566"/>
                  </a:lnTo>
                  <a:lnTo>
                    <a:pt x="81" y="380"/>
                  </a:lnTo>
                  <a:lnTo>
                    <a:pt x="81" y="0"/>
                  </a:lnTo>
                  <a:lnTo>
                    <a:pt x="96" y="0"/>
                  </a:lnTo>
                  <a:lnTo>
                    <a:pt x="96" y="383"/>
                  </a:lnTo>
                  <a:lnTo>
                    <a:pt x="15" y="572"/>
                  </a:lnTo>
                  <a:close/>
                </a:path>
              </a:pathLst>
            </a:custGeom>
            <a:gradFill>
              <a:gsLst>
                <a:gs pos="0">
                  <a:schemeClr val="lt2"/>
                </a:gs>
                <a:gs pos="100000">
                  <a:srgbClr val="3B95DE"/>
                </a:gs>
              </a:gsLst>
              <a:lin ang="5400000" scaled="0"/>
            </a:gradFill>
            <a:ln>
              <a:noFill/>
            </a:ln>
          </p:spPr>
        </p:sp>
        <p:sp>
          <p:nvSpPr>
            <p:cNvPr id="75" name="Google Shape;75;p46"/>
            <p:cNvSpPr/>
            <p:nvPr/>
          </p:nvSpPr>
          <p:spPr>
            <a:xfrm>
              <a:off x="1290638" y="14288"/>
              <a:ext cx="376238" cy="1801813"/>
            </a:xfrm>
            <a:custGeom>
              <a:rect b="b" l="l" r="r" t="t"/>
              <a:pathLst>
                <a:path extrusionOk="0" h="1135" w="237">
                  <a:moveTo>
                    <a:pt x="222" y="1135"/>
                  </a:moveTo>
                  <a:lnTo>
                    <a:pt x="0" y="620"/>
                  </a:lnTo>
                  <a:lnTo>
                    <a:pt x="0" y="0"/>
                  </a:lnTo>
                  <a:lnTo>
                    <a:pt x="18" y="0"/>
                  </a:lnTo>
                  <a:lnTo>
                    <a:pt x="18" y="617"/>
                  </a:lnTo>
                  <a:lnTo>
                    <a:pt x="237" y="1129"/>
                  </a:lnTo>
                  <a:lnTo>
                    <a:pt x="222" y="1135"/>
                  </a:lnTo>
                  <a:close/>
                </a:path>
              </a:pathLst>
            </a:custGeom>
            <a:gradFill>
              <a:gsLst>
                <a:gs pos="0">
                  <a:schemeClr val="lt2"/>
                </a:gs>
                <a:gs pos="100000">
                  <a:srgbClr val="3B95DE"/>
                </a:gs>
              </a:gsLst>
              <a:lin ang="5400000" scaled="0"/>
            </a:gradFill>
            <a:ln>
              <a:noFill/>
            </a:ln>
          </p:spPr>
        </p:sp>
        <p:sp>
          <p:nvSpPr>
            <p:cNvPr id="76" name="Google Shape;76;p46"/>
            <p:cNvSpPr/>
            <p:nvPr/>
          </p:nvSpPr>
          <p:spPr>
            <a:xfrm>
              <a:off x="1600200" y="180181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46"/>
            <p:cNvSpPr/>
            <p:nvPr/>
          </p:nvSpPr>
          <p:spPr>
            <a:xfrm>
              <a:off x="1381125" y="9525"/>
              <a:ext cx="371475" cy="1425575"/>
            </a:xfrm>
            <a:custGeom>
              <a:rect b="b" l="l" r="r" t="t"/>
              <a:pathLst>
                <a:path extrusionOk="0" h="898" w="234">
                  <a:moveTo>
                    <a:pt x="219" y="898"/>
                  </a:moveTo>
                  <a:lnTo>
                    <a:pt x="0" y="383"/>
                  </a:lnTo>
                  <a:lnTo>
                    <a:pt x="0" y="0"/>
                  </a:lnTo>
                  <a:lnTo>
                    <a:pt x="15" y="0"/>
                  </a:lnTo>
                  <a:lnTo>
                    <a:pt x="15" y="380"/>
                  </a:lnTo>
                  <a:lnTo>
                    <a:pt x="234" y="892"/>
                  </a:lnTo>
                  <a:lnTo>
                    <a:pt x="219" y="898"/>
                  </a:lnTo>
                  <a:close/>
                </a:path>
              </a:pathLst>
            </a:custGeom>
            <a:gradFill>
              <a:gsLst>
                <a:gs pos="0">
                  <a:schemeClr val="lt2"/>
                </a:gs>
                <a:gs pos="100000">
                  <a:srgbClr val="3B95DE"/>
                </a:gs>
              </a:gsLst>
              <a:lin ang="5400000" scaled="0"/>
            </a:gradFill>
            <a:ln>
              <a:noFill/>
            </a:ln>
          </p:spPr>
        </p:sp>
        <p:sp>
          <p:nvSpPr>
            <p:cNvPr id="78" name="Google Shape;78;p46"/>
            <p:cNvSpPr/>
            <p:nvPr/>
          </p:nvSpPr>
          <p:spPr>
            <a:xfrm>
              <a:off x="1643063" y="0"/>
              <a:ext cx="152400" cy="912813"/>
            </a:xfrm>
            <a:custGeom>
              <a:rect b="b" l="l" r="r" t="t"/>
              <a:pathLst>
                <a:path extrusionOk="0" h="575" w="96">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95DE"/>
                </a:gs>
              </a:gsLst>
              <a:lin ang="5400000" scaled="0"/>
            </a:gradFill>
            <a:ln>
              <a:noFill/>
            </a:ln>
          </p:spPr>
        </p:sp>
        <p:sp>
          <p:nvSpPr>
            <p:cNvPr id="79" name="Google Shape;79;p46"/>
            <p:cNvSpPr/>
            <p:nvPr/>
          </p:nvSpPr>
          <p:spPr>
            <a:xfrm>
              <a:off x="1685925" y="14208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46"/>
            <p:cNvSpPr/>
            <p:nvPr/>
          </p:nvSpPr>
          <p:spPr>
            <a:xfrm>
              <a:off x="1685925"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46"/>
            <p:cNvSpPr/>
            <p:nvPr/>
          </p:nvSpPr>
          <p:spPr>
            <a:xfrm>
              <a:off x="1743075" y="4763"/>
              <a:ext cx="419100" cy="522288"/>
            </a:xfrm>
            <a:custGeom>
              <a:rect b="b" l="l" r="r" t="t"/>
              <a:pathLst>
                <a:path extrusionOk="0" h="329" w="264">
                  <a:moveTo>
                    <a:pt x="252" y="329"/>
                  </a:moveTo>
                  <a:lnTo>
                    <a:pt x="45" y="120"/>
                  </a:lnTo>
                  <a:lnTo>
                    <a:pt x="0" y="6"/>
                  </a:lnTo>
                  <a:lnTo>
                    <a:pt x="15" y="0"/>
                  </a:lnTo>
                  <a:lnTo>
                    <a:pt x="60" y="111"/>
                  </a:lnTo>
                  <a:lnTo>
                    <a:pt x="264" y="317"/>
                  </a:lnTo>
                  <a:lnTo>
                    <a:pt x="252" y="329"/>
                  </a:lnTo>
                  <a:close/>
                </a:path>
              </a:pathLst>
            </a:custGeom>
            <a:gradFill>
              <a:gsLst>
                <a:gs pos="0">
                  <a:schemeClr val="lt2"/>
                </a:gs>
                <a:gs pos="100000">
                  <a:srgbClr val="3B95DE"/>
                </a:gs>
              </a:gsLst>
              <a:lin ang="5400000" scaled="0"/>
            </a:gradFill>
            <a:ln>
              <a:noFill/>
            </a:ln>
          </p:spPr>
        </p:sp>
        <p:sp>
          <p:nvSpPr>
            <p:cNvPr id="82" name="Google Shape;82;p46"/>
            <p:cNvSpPr/>
            <p:nvPr/>
          </p:nvSpPr>
          <p:spPr>
            <a:xfrm>
              <a:off x="2119313" y="488950"/>
              <a:ext cx="161925" cy="147638"/>
            </a:xfrm>
            <a:custGeom>
              <a:rect b="b" l="l" r="r" t="t"/>
              <a:pathLst>
                <a:path extrusionOk="0" h="31" w="34">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46"/>
            <p:cNvSpPr/>
            <p:nvPr/>
          </p:nvSpPr>
          <p:spPr>
            <a:xfrm>
              <a:off x="952500" y="4763"/>
              <a:ext cx="152400" cy="908050"/>
            </a:xfrm>
            <a:custGeom>
              <a:rect b="b" l="l" r="r" t="t"/>
              <a:pathLst>
                <a:path extrusionOk="0" h="572" w="96">
                  <a:moveTo>
                    <a:pt x="15" y="572"/>
                  </a:moveTo>
                  <a:lnTo>
                    <a:pt x="0" y="572"/>
                  </a:lnTo>
                  <a:lnTo>
                    <a:pt x="0" y="189"/>
                  </a:lnTo>
                  <a:lnTo>
                    <a:pt x="81" y="0"/>
                  </a:lnTo>
                  <a:lnTo>
                    <a:pt x="96" y="6"/>
                  </a:lnTo>
                  <a:lnTo>
                    <a:pt x="15" y="192"/>
                  </a:lnTo>
                  <a:lnTo>
                    <a:pt x="15" y="572"/>
                  </a:lnTo>
                  <a:close/>
                </a:path>
              </a:pathLst>
            </a:custGeom>
            <a:gradFill>
              <a:gsLst>
                <a:gs pos="0">
                  <a:schemeClr val="lt2"/>
                </a:gs>
                <a:gs pos="100000">
                  <a:srgbClr val="3B95DE"/>
                </a:gs>
              </a:gsLst>
              <a:lin ang="5400000" scaled="0"/>
            </a:gradFill>
            <a:ln>
              <a:noFill/>
            </a:ln>
          </p:spPr>
        </p:sp>
        <p:sp>
          <p:nvSpPr>
            <p:cNvPr id="84" name="Google Shape;84;p46"/>
            <p:cNvSpPr/>
            <p:nvPr/>
          </p:nvSpPr>
          <p:spPr>
            <a:xfrm>
              <a:off x="866775"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46"/>
            <p:cNvSpPr/>
            <p:nvPr/>
          </p:nvSpPr>
          <p:spPr>
            <a:xfrm>
              <a:off x="890588" y="15541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46"/>
            <p:cNvSpPr/>
            <p:nvPr/>
          </p:nvSpPr>
          <p:spPr>
            <a:xfrm>
              <a:off x="738188" y="5622925"/>
              <a:ext cx="338138" cy="1216025"/>
            </a:xfrm>
            <a:custGeom>
              <a:rect b="b" l="l" r="r" t="t"/>
              <a:pathLst>
                <a:path extrusionOk="0" h="766" w="213">
                  <a:moveTo>
                    <a:pt x="213" y="766"/>
                  </a:moveTo>
                  <a:lnTo>
                    <a:pt x="195" y="766"/>
                  </a:lnTo>
                  <a:lnTo>
                    <a:pt x="195" y="464"/>
                  </a:lnTo>
                  <a:lnTo>
                    <a:pt x="0" y="6"/>
                  </a:lnTo>
                  <a:lnTo>
                    <a:pt x="12" y="0"/>
                  </a:lnTo>
                  <a:lnTo>
                    <a:pt x="213" y="461"/>
                  </a:lnTo>
                  <a:lnTo>
                    <a:pt x="213" y="766"/>
                  </a:lnTo>
                  <a:close/>
                </a:path>
              </a:pathLst>
            </a:custGeom>
            <a:gradFill>
              <a:gsLst>
                <a:gs pos="0">
                  <a:schemeClr val="lt2"/>
                </a:gs>
                <a:gs pos="100000">
                  <a:srgbClr val="3B95DE"/>
                </a:gs>
              </a:gsLst>
              <a:lin ang="5400000" scaled="0"/>
            </a:gradFill>
            <a:ln>
              <a:noFill/>
            </a:ln>
          </p:spPr>
        </p:sp>
        <p:sp>
          <p:nvSpPr>
            <p:cNvPr id="87" name="Google Shape;87;p46"/>
            <p:cNvSpPr/>
            <p:nvPr/>
          </p:nvSpPr>
          <p:spPr>
            <a:xfrm>
              <a:off x="647700" y="5480050"/>
              <a:ext cx="157163" cy="157163"/>
            </a:xfrm>
            <a:custGeom>
              <a:rect b="b" l="l" r="r" t="t"/>
              <a:pathLst>
                <a:path extrusionOk="0" h="33" w="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46"/>
            <p:cNvSpPr/>
            <p:nvPr/>
          </p:nvSpPr>
          <p:spPr>
            <a:xfrm>
              <a:off x="66675" y="903288"/>
              <a:ext cx="190500" cy="190500"/>
            </a:xfrm>
            <a:custGeom>
              <a:rect b="b" l="l" r="r" t="t"/>
              <a:pathLst>
                <a:path extrusionOk="0" h="40" w="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46"/>
            <p:cNvSpPr/>
            <p:nvPr/>
          </p:nvSpPr>
          <p:spPr>
            <a:xfrm>
              <a:off x="0" y="3897313"/>
              <a:ext cx="133350" cy="266700"/>
            </a:xfrm>
            <a:custGeom>
              <a:rect b="b" l="l" r="r" t="t"/>
              <a:pathLst>
                <a:path extrusionOk="0" h="168" w="84">
                  <a:moveTo>
                    <a:pt x="69" y="168"/>
                  </a:moveTo>
                  <a:lnTo>
                    <a:pt x="0" y="6"/>
                  </a:lnTo>
                  <a:lnTo>
                    <a:pt x="12" y="0"/>
                  </a:lnTo>
                  <a:lnTo>
                    <a:pt x="84" y="162"/>
                  </a:lnTo>
                  <a:lnTo>
                    <a:pt x="69" y="168"/>
                  </a:lnTo>
                  <a:close/>
                </a:path>
              </a:pathLst>
            </a:custGeom>
            <a:gradFill>
              <a:gsLst>
                <a:gs pos="0">
                  <a:schemeClr val="lt2"/>
                </a:gs>
                <a:gs pos="100000">
                  <a:srgbClr val="3B95DE"/>
                </a:gs>
              </a:gsLst>
              <a:lin ang="5400000" scaled="0"/>
            </a:gradFill>
            <a:ln>
              <a:noFill/>
            </a:ln>
          </p:spPr>
        </p:sp>
        <p:sp>
          <p:nvSpPr>
            <p:cNvPr id="90" name="Google Shape;90;p46"/>
            <p:cNvSpPr/>
            <p:nvPr/>
          </p:nvSpPr>
          <p:spPr>
            <a:xfrm>
              <a:off x="66675" y="414972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46"/>
            <p:cNvSpPr/>
            <p:nvPr/>
          </p:nvSpPr>
          <p:spPr>
            <a:xfrm>
              <a:off x="0" y="1644650"/>
              <a:ext cx="133350" cy="269875"/>
            </a:xfrm>
            <a:custGeom>
              <a:rect b="b" l="l" r="r" t="t"/>
              <a:pathLst>
                <a:path extrusionOk="0" h="170" w="84">
                  <a:moveTo>
                    <a:pt x="12" y="170"/>
                  </a:moveTo>
                  <a:lnTo>
                    <a:pt x="0" y="164"/>
                  </a:lnTo>
                  <a:lnTo>
                    <a:pt x="69" y="0"/>
                  </a:lnTo>
                  <a:lnTo>
                    <a:pt x="84" y="6"/>
                  </a:lnTo>
                  <a:lnTo>
                    <a:pt x="12" y="170"/>
                  </a:lnTo>
                  <a:close/>
                </a:path>
              </a:pathLst>
            </a:custGeom>
            <a:gradFill>
              <a:gsLst>
                <a:gs pos="0">
                  <a:schemeClr val="lt2"/>
                </a:gs>
                <a:gs pos="100000">
                  <a:srgbClr val="3B95DE"/>
                </a:gs>
              </a:gsLst>
              <a:lin ang="5400000" scaled="0"/>
            </a:gradFill>
            <a:ln>
              <a:noFill/>
            </a:ln>
          </p:spPr>
        </p:sp>
        <p:sp>
          <p:nvSpPr>
            <p:cNvPr id="92" name="Google Shape;92;p46"/>
            <p:cNvSpPr/>
            <p:nvPr/>
          </p:nvSpPr>
          <p:spPr>
            <a:xfrm>
              <a:off x="66675" y="146843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46"/>
            <p:cNvSpPr/>
            <p:nvPr/>
          </p:nvSpPr>
          <p:spPr>
            <a:xfrm>
              <a:off x="695325" y="4763"/>
              <a:ext cx="309563" cy="1558925"/>
            </a:xfrm>
            <a:custGeom>
              <a:rect b="b" l="l" r="r" t="t"/>
              <a:pathLst>
                <a:path extrusionOk="0" h="982" w="195">
                  <a:moveTo>
                    <a:pt x="195" y="982"/>
                  </a:moveTo>
                  <a:lnTo>
                    <a:pt x="177" y="982"/>
                  </a:lnTo>
                  <a:lnTo>
                    <a:pt x="177" y="805"/>
                  </a:lnTo>
                  <a:lnTo>
                    <a:pt x="0" y="629"/>
                  </a:lnTo>
                  <a:lnTo>
                    <a:pt x="0" y="0"/>
                  </a:lnTo>
                  <a:lnTo>
                    <a:pt x="18" y="0"/>
                  </a:lnTo>
                  <a:lnTo>
                    <a:pt x="18" y="623"/>
                  </a:lnTo>
                  <a:lnTo>
                    <a:pt x="195" y="796"/>
                  </a:lnTo>
                  <a:lnTo>
                    <a:pt x="195" y="982"/>
                  </a:lnTo>
                  <a:close/>
                </a:path>
              </a:pathLst>
            </a:custGeom>
            <a:gradFill>
              <a:gsLst>
                <a:gs pos="0">
                  <a:schemeClr val="lt2"/>
                </a:gs>
                <a:gs pos="100000">
                  <a:srgbClr val="3B95DE"/>
                </a:gs>
              </a:gsLst>
              <a:lin ang="5400000" scaled="0"/>
            </a:gradFill>
            <a:ln>
              <a:noFill/>
            </a:ln>
          </p:spPr>
        </p:sp>
        <p:sp>
          <p:nvSpPr>
            <p:cNvPr id="94" name="Google Shape;94;p46"/>
            <p:cNvSpPr/>
            <p:nvPr/>
          </p:nvSpPr>
          <p:spPr>
            <a:xfrm>
              <a:off x="57150" y="488156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46"/>
            <p:cNvSpPr/>
            <p:nvPr/>
          </p:nvSpPr>
          <p:spPr>
            <a:xfrm>
              <a:off x="138113" y="5060950"/>
              <a:ext cx="304800" cy="1778000"/>
            </a:xfrm>
            <a:custGeom>
              <a:rect b="b" l="l" r="r" t="t"/>
              <a:pathLst>
                <a:path extrusionOk="0" h="1120" w="192">
                  <a:moveTo>
                    <a:pt x="192" y="1120"/>
                  </a:moveTo>
                  <a:lnTo>
                    <a:pt x="177" y="1120"/>
                  </a:lnTo>
                  <a:lnTo>
                    <a:pt x="177" y="360"/>
                  </a:lnTo>
                  <a:lnTo>
                    <a:pt x="0" y="183"/>
                  </a:lnTo>
                  <a:lnTo>
                    <a:pt x="0" y="0"/>
                  </a:lnTo>
                  <a:lnTo>
                    <a:pt x="15" y="0"/>
                  </a:lnTo>
                  <a:lnTo>
                    <a:pt x="15" y="177"/>
                  </a:lnTo>
                  <a:lnTo>
                    <a:pt x="192" y="354"/>
                  </a:lnTo>
                  <a:lnTo>
                    <a:pt x="192" y="1120"/>
                  </a:lnTo>
                  <a:close/>
                </a:path>
              </a:pathLst>
            </a:custGeom>
            <a:gradFill>
              <a:gsLst>
                <a:gs pos="0">
                  <a:schemeClr val="lt2"/>
                </a:gs>
                <a:gs pos="100000">
                  <a:srgbClr val="3B95DE"/>
                </a:gs>
              </a:gsLst>
              <a:lin ang="5400000" scaled="0"/>
            </a:gradFill>
            <a:ln>
              <a:noFill/>
            </a:ln>
          </p:spPr>
        </p:sp>
        <p:sp>
          <p:nvSpPr>
            <p:cNvPr id="96" name="Google Shape;96;p46"/>
            <p:cNvSpPr/>
            <p:nvPr/>
          </p:nvSpPr>
          <p:spPr>
            <a:xfrm>
              <a:off x="561975" y="643096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46"/>
            <p:cNvSpPr/>
            <p:nvPr/>
          </p:nvSpPr>
          <p:spPr>
            <a:xfrm>
              <a:off x="642938" y="6610350"/>
              <a:ext cx="23813" cy="242888"/>
            </a:xfrm>
            <a:prstGeom prst="rect">
              <a:avLst/>
            </a:pr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46"/>
            <p:cNvSpPr/>
            <p:nvPr/>
          </p:nvSpPr>
          <p:spPr>
            <a:xfrm>
              <a:off x="76200" y="6430963"/>
              <a:ext cx="190500" cy="188913"/>
            </a:xfrm>
            <a:custGeom>
              <a:rect b="b" l="l" r="r" t="t"/>
              <a:pathLst>
                <a:path extrusionOk="0" h="40" w="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46"/>
            <p:cNvSpPr/>
            <p:nvPr/>
          </p:nvSpPr>
          <p:spPr>
            <a:xfrm>
              <a:off x="0" y="5978525"/>
              <a:ext cx="190500" cy="461963"/>
            </a:xfrm>
            <a:custGeom>
              <a:rect b="b" l="l" r="r" t="t"/>
              <a:pathLst>
                <a:path extrusionOk="0" h="291" w="120">
                  <a:moveTo>
                    <a:pt x="120" y="291"/>
                  </a:moveTo>
                  <a:lnTo>
                    <a:pt x="105" y="291"/>
                  </a:lnTo>
                  <a:lnTo>
                    <a:pt x="105" y="114"/>
                  </a:lnTo>
                  <a:lnTo>
                    <a:pt x="0" y="9"/>
                  </a:lnTo>
                  <a:lnTo>
                    <a:pt x="12" y="0"/>
                  </a:lnTo>
                  <a:lnTo>
                    <a:pt x="120" y="108"/>
                  </a:lnTo>
                  <a:lnTo>
                    <a:pt x="120" y="291"/>
                  </a:lnTo>
                  <a:close/>
                </a:path>
              </a:pathLst>
            </a:custGeom>
            <a:gradFill>
              <a:gsLst>
                <a:gs pos="0">
                  <a:schemeClr val="lt2"/>
                </a:gs>
                <a:gs pos="100000">
                  <a:srgbClr val="3B95DE"/>
                </a:gs>
              </a:gsLst>
              <a:lin ang="5400000" scaled="0"/>
            </a:gradFill>
            <a:ln>
              <a:noFill/>
            </a:ln>
          </p:spPr>
        </p:sp>
        <p:sp>
          <p:nvSpPr>
            <p:cNvPr id="100" name="Google Shape;100;p46"/>
            <p:cNvSpPr/>
            <p:nvPr/>
          </p:nvSpPr>
          <p:spPr>
            <a:xfrm>
              <a:off x="1014413" y="1801813"/>
              <a:ext cx="214313" cy="755650"/>
            </a:xfrm>
            <a:custGeom>
              <a:rect b="b" l="l" r="r" t="t"/>
              <a:pathLst>
                <a:path extrusionOk="0" h="476" w="135">
                  <a:moveTo>
                    <a:pt x="12" y="476"/>
                  </a:moveTo>
                  <a:lnTo>
                    <a:pt x="0" y="476"/>
                  </a:lnTo>
                  <a:lnTo>
                    <a:pt x="0" y="128"/>
                  </a:lnTo>
                  <a:lnTo>
                    <a:pt x="126" y="0"/>
                  </a:lnTo>
                  <a:lnTo>
                    <a:pt x="135" y="9"/>
                  </a:lnTo>
                  <a:lnTo>
                    <a:pt x="12" y="131"/>
                  </a:lnTo>
                  <a:lnTo>
                    <a:pt x="12" y="476"/>
                  </a:lnTo>
                  <a:close/>
                </a:path>
              </a:pathLst>
            </a:custGeom>
            <a:gradFill>
              <a:gsLst>
                <a:gs pos="0">
                  <a:schemeClr val="lt2"/>
                </a:gs>
                <a:gs pos="100000">
                  <a:srgbClr val="3B95DE"/>
                </a:gs>
              </a:gsLst>
              <a:lin ang="5400000" scaled="0"/>
            </a:gradFill>
            <a:ln>
              <a:noFill/>
            </a:ln>
          </p:spPr>
        </p:sp>
        <p:sp>
          <p:nvSpPr>
            <p:cNvPr id="101" name="Google Shape;101;p46"/>
            <p:cNvSpPr/>
            <p:nvPr/>
          </p:nvSpPr>
          <p:spPr>
            <a:xfrm>
              <a:off x="938213" y="2547938"/>
              <a:ext cx="166688" cy="160338"/>
            </a:xfrm>
            <a:custGeom>
              <a:rect b="b" l="l" r="r" t="t"/>
              <a:pathLst>
                <a:path extrusionOk="0" h="34" w="35">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46"/>
            <p:cNvSpPr/>
            <p:nvPr/>
          </p:nvSpPr>
          <p:spPr>
            <a:xfrm>
              <a:off x="595313" y="4763"/>
              <a:ext cx="638175" cy="4025900"/>
            </a:xfrm>
            <a:custGeom>
              <a:rect b="b" l="l" r="r" t="t"/>
              <a:pathLst>
                <a:path extrusionOk="0" h="2536" w="402">
                  <a:moveTo>
                    <a:pt x="402" y="2536"/>
                  </a:moveTo>
                  <a:lnTo>
                    <a:pt x="387" y="2536"/>
                  </a:lnTo>
                  <a:lnTo>
                    <a:pt x="387" y="2311"/>
                  </a:lnTo>
                  <a:lnTo>
                    <a:pt x="0" y="1925"/>
                  </a:lnTo>
                  <a:lnTo>
                    <a:pt x="0" y="0"/>
                  </a:lnTo>
                  <a:lnTo>
                    <a:pt x="15" y="0"/>
                  </a:lnTo>
                  <a:lnTo>
                    <a:pt x="15" y="1916"/>
                  </a:lnTo>
                  <a:lnTo>
                    <a:pt x="402" y="2302"/>
                  </a:lnTo>
                  <a:lnTo>
                    <a:pt x="402" y="2536"/>
                  </a:lnTo>
                  <a:close/>
                </a:path>
              </a:pathLst>
            </a:custGeom>
            <a:gradFill>
              <a:gsLst>
                <a:gs pos="0">
                  <a:schemeClr val="lt2"/>
                </a:gs>
                <a:gs pos="100000">
                  <a:srgbClr val="3B95DE"/>
                </a:gs>
              </a:gsLst>
              <a:lin ang="5400000" scaled="0"/>
            </a:gradFill>
            <a:ln>
              <a:noFill/>
            </a:ln>
          </p:spPr>
        </p:sp>
        <p:sp>
          <p:nvSpPr>
            <p:cNvPr id="103" name="Google Shape;103;p46"/>
            <p:cNvSpPr/>
            <p:nvPr/>
          </p:nvSpPr>
          <p:spPr>
            <a:xfrm>
              <a:off x="1223963" y="1382713"/>
              <a:ext cx="142875" cy="476250"/>
            </a:xfrm>
            <a:custGeom>
              <a:rect b="b" l="l" r="r" t="t"/>
              <a:pathLst>
                <a:path extrusionOk="0" h="300" w="9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95DE"/>
                </a:gs>
              </a:gsLst>
              <a:lin ang="5400000" scaled="0"/>
            </a:gradFill>
            <a:ln>
              <a:noFill/>
            </a:ln>
          </p:spPr>
        </p:sp>
        <p:sp>
          <p:nvSpPr>
            <p:cNvPr id="104" name="Google Shape;104;p46"/>
            <p:cNvSpPr/>
            <p:nvPr/>
          </p:nvSpPr>
          <p:spPr>
            <a:xfrm>
              <a:off x="1300163" y="1849438"/>
              <a:ext cx="109538" cy="107950"/>
            </a:xfrm>
            <a:custGeom>
              <a:rect b="b" l="l" r="r" t="t"/>
              <a:pathLst>
                <a:path extrusionOk="0" h="23" w="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46"/>
            <p:cNvSpPr/>
            <p:nvPr/>
          </p:nvSpPr>
          <p:spPr>
            <a:xfrm>
              <a:off x="280988" y="3417888"/>
              <a:ext cx="142875" cy="474663"/>
            </a:xfrm>
            <a:custGeom>
              <a:rect b="b" l="l" r="r" t="t"/>
              <a:pathLst>
                <a:path extrusionOk="0" h="299" w="90">
                  <a:moveTo>
                    <a:pt x="12" y="299"/>
                  </a:moveTo>
                  <a:lnTo>
                    <a:pt x="0" y="299"/>
                  </a:lnTo>
                  <a:lnTo>
                    <a:pt x="0" y="80"/>
                  </a:lnTo>
                  <a:lnTo>
                    <a:pt x="81" y="0"/>
                  </a:lnTo>
                  <a:lnTo>
                    <a:pt x="90" y="8"/>
                  </a:lnTo>
                  <a:lnTo>
                    <a:pt x="12" y="83"/>
                  </a:lnTo>
                  <a:lnTo>
                    <a:pt x="12" y="299"/>
                  </a:lnTo>
                  <a:close/>
                </a:path>
              </a:pathLst>
            </a:custGeom>
            <a:gradFill>
              <a:gsLst>
                <a:gs pos="0">
                  <a:schemeClr val="lt2"/>
                </a:gs>
                <a:gs pos="100000">
                  <a:srgbClr val="3B95DE"/>
                </a:gs>
              </a:gsLst>
              <a:lin ang="5400000" scaled="0"/>
            </a:gradFill>
            <a:ln>
              <a:noFill/>
            </a:ln>
          </p:spPr>
        </p:sp>
        <p:sp>
          <p:nvSpPr>
            <p:cNvPr id="106" name="Google Shape;106;p46"/>
            <p:cNvSpPr/>
            <p:nvPr/>
          </p:nvSpPr>
          <p:spPr>
            <a:xfrm>
              <a:off x="238125" y="3883025"/>
              <a:ext cx="109538" cy="109538"/>
            </a:xfrm>
            <a:custGeom>
              <a:rect b="b" l="l" r="r" t="t"/>
              <a:pathLst>
                <a:path extrusionOk="0" h="23" w="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46"/>
            <p:cNvSpPr/>
            <p:nvPr/>
          </p:nvSpPr>
          <p:spPr>
            <a:xfrm>
              <a:off x="4763" y="2166938"/>
              <a:ext cx="114300" cy="452438"/>
            </a:xfrm>
            <a:custGeom>
              <a:rect b="b" l="l" r="r" t="t"/>
              <a:pathLst>
                <a:path extrusionOk="0" h="285" w="72">
                  <a:moveTo>
                    <a:pt x="6" y="285"/>
                  </a:moveTo>
                  <a:lnTo>
                    <a:pt x="0" y="276"/>
                  </a:lnTo>
                  <a:lnTo>
                    <a:pt x="60" y="216"/>
                  </a:lnTo>
                  <a:lnTo>
                    <a:pt x="60" y="0"/>
                  </a:lnTo>
                  <a:lnTo>
                    <a:pt x="72" y="0"/>
                  </a:lnTo>
                  <a:lnTo>
                    <a:pt x="72" y="222"/>
                  </a:lnTo>
                  <a:lnTo>
                    <a:pt x="6" y="285"/>
                  </a:lnTo>
                  <a:close/>
                </a:path>
              </a:pathLst>
            </a:custGeom>
            <a:gradFill>
              <a:gsLst>
                <a:gs pos="0">
                  <a:schemeClr val="lt2"/>
                </a:gs>
                <a:gs pos="100000">
                  <a:srgbClr val="3B95DE"/>
                </a:gs>
              </a:gsLst>
              <a:lin ang="5400000" scaled="0"/>
            </a:gradFill>
            <a:ln>
              <a:noFill/>
            </a:ln>
          </p:spPr>
        </p:sp>
        <p:sp>
          <p:nvSpPr>
            <p:cNvPr id="108" name="Google Shape;108;p46"/>
            <p:cNvSpPr/>
            <p:nvPr/>
          </p:nvSpPr>
          <p:spPr>
            <a:xfrm>
              <a:off x="52388" y="2066925"/>
              <a:ext cx="109538" cy="109538"/>
            </a:xfrm>
            <a:custGeom>
              <a:rect b="b" l="l" r="r" t="t"/>
              <a:pathLst>
                <a:path extrusionOk="0" h="23" w="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46"/>
            <p:cNvSpPr/>
            <p:nvPr/>
          </p:nvSpPr>
          <p:spPr>
            <a:xfrm>
              <a:off x="1228725" y="4662488"/>
              <a:ext cx="23813" cy="2181225"/>
            </a:xfrm>
            <a:prstGeom prst="rect">
              <a:avLst/>
            </a:pr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46"/>
            <p:cNvSpPr/>
            <p:nvPr/>
          </p:nvSpPr>
          <p:spPr>
            <a:xfrm>
              <a:off x="1319213" y="5041900"/>
              <a:ext cx="371475" cy="1801813"/>
            </a:xfrm>
            <a:custGeom>
              <a:rect b="b" l="l" r="r" t="t"/>
              <a:pathLst>
                <a:path extrusionOk="0" h="1135" w="234">
                  <a:moveTo>
                    <a:pt x="15" y="1135"/>
                  </a:moveTo>
                  <a:lnTo>
                    <a:pt x="0" y="1135"/>
                  </a:lnTo>
                  <a:lnTo>
                    <a:pt x="0" y="515"/>
                  </a:lnTo>
                  <a:lnTo>
                    <a:pt x="0" y="512"/>
                  </a:lnTo>
                  <a:lnTo>
                    <a:pt x="219" y="0"/>
                  </a:lnTo>
                  <a:lnTo>
                    <a:pt x="234" y="6"/>
                  </a:lnTo>
                  <a:lnTo>
                    <a:pt x="15" y="518"/>
                  </a:lnTo>
                  <a:lnTo>
                    <a:pt x="15" y="1135"/>
                  </a:lnTo>
                  <a:close/>
                </a:path>
              </a:pathLst>
            </a:custGeom>
            <a:gradFill>
              <a:gsLst>
                <a:gs pos="0">
                  <a:schemeClr val="lt2"/>
                </a:gs>
                <a:gs pos="100000">
                  <a:srgbClr val="3B95DE"/>
                </a:gs>
              </a:gsLst>
              <a:lin ang="5400000" scaled="0"/>
            </a:gradFill>
            <a:ln>
              <a:noFill/>
            </a:ln>
          </p:spPr>
        </p:sp>
        <p:sp>
          <p:nvSpPr>
            <p:cNvPr id="111" name="Google Shape;111;p46"/>
            <p:cNvSpPr/>
            <p:nvPr/>
          </p:nvSpPr>
          <p:spPr>
            <a:xfrm>
              <a:off x="1147763"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46"/>
            <p:cNvSpPr/>
            <p:nvPr/>
          </p:nvSpPr>
          <p:spPr>
            <a:xfrm>
              <a:off x="819150" y="3983038"/>
              <a:ext cx="347663" cy="2860675"/>
            </a:xfrm>
            <a:custGeom>
              <a:rect b="b" l="l" r="r" t="t"/>
              <a:pathLst>
                <a:path extrusionOk="0" h="1802" w="219">
                  <a:moveTo>
                    <a:pt x="219" y="1802"/>
                  </a:moveTo>
                  <a:lnTo>
                    <a:pt x="201" y="1802"/>
                  </a:lnTo>
                  <a:lnTo>
                    <a:pt x="201" y="1185"/>
                  </a:lnTo>
                  <a:lnTo>
                    <a:pt x="0" y="3"/>
                  </a:lnTo>
                  <a:lnTo>
                    <a:pt x="15" y="0"/>
                  </a:lnTo>
                  <a:lnTo>
                    <a:pt x="219" y="1185"/>
                  </a:lnTo>
                  <a:lnTo>
                    <a:pt x="219" y="1802"/>
                  </a:lnTo>
                  <a:close/>
                </a:path>
              </a:pathLst>
            </a:custGeom>
            <a:gradFill>
              <a:gsLst>
                <a:gs pos="0">
                  <a:schemeClr val="lt2"/>
                </a:gs>
                <a:gs pos="100000">
                  <a:srgbClr val="3B95DE"/>
                </a:gs>
              </a:gsLst>
              <a:lin ang="5400000" scaled="0"/>
            </a:gradFill>
            <a:ln>
              <a:noFill/>
            </a:ln>
          </p:spPr>
        </p:sp>
        <p:sp>
          <p:nvSpPr>
            <p:cNvPr id="113" name="Google Shape;113;p46"/>
            <p:cNvSpPr/>
            <p:nvPr/>
          </p:nvSpPr>
          <p:spPr>
            <a:xfrm>
              <a:off x="728663" y="3806825"/>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46"/>
            <p:cNvSpPr/>
            <p:nvPr/>
          </p:nvSpPr>
          <p:spPr>
            <a:xfrm>
              <a:off x="1624013" y="48672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46"/>
            <p:cNvSpPr/>
            <p:nvPr/>
          </p:nvSpPr>
          <p:spPr>
            <a:xfrm>
              <a:off x="1404938" y="5422900"/>
              <a:ext cx="371475" cy="1425575"/>
            </a:xfrm>
            <a:custGeom>
              <a:rect b="b" l="l" r="r" t="t"/>
              <a:pathLst>
                <a:path extrusionOk="0" h="898" w="234">
                  <a:moveTo>
                    <a:pt x="18" y="898"/>
                  </a:moveTo>
                  <a:lnTo>
                    <a:pt x="0" y="898"/>
                  </a:lnTo>
                  <a:lnTo>
                    <a:pt x="0" y="515"/>
                  </a:lnTo>
                  <a:lnTo>
                    <a:pt x="0" y="512"/>
                  </a:lnTo>
                  <a:lnTo>
                    <a:pt x="222" y="0"/>
                  </a:lnTo>
                  <a:lnTo>
                    <a:pt x="234" y="6"/>
                  </a:lnTo>
                  <a:lnTo>
                    <a:pt x="18" y="518"/>
                  </a:lnTo>
                  <a:lnTo>
                    <a:pt x="18" y="898"/>
                  </a:lnTo>
                  <a:close/>
                </a:path>
              </a:pathLst>
            </a:custGeom>
            <a:gradFill>
              <a:gsLst>
                <a:gs pos="0">
                  <a:schemeClr val="lt2"/>
                </a:gs>
                <a:gs pos="100000">
                  <a:srgbClr val="3B95DE"/>
                </a:gs>
              </a:gsLst>
              <a:lin ang="5400000" scaled="0"/>
            </a:gradFill>
            <a:ln>
              <a:noFill/>
            </a:ln>
          </p:spPr>
        </p:sp>
        <p:sp>
          <p:nvSpPr>
            <p:cNvPr id="116" name="Google Shape;116;p46"/>
            <p:cNvSpPr/>
            <p:nvPr/>
          </p:nvSpPr>
          <p:spPr>
            <a:xfrm>
              <a:off x="1666875" y="5945188"/>
              <a:ext cx="152400" cy="912813"/>
            </a:xfrm>
            <a:custGeom>
              <a:rect b="b" l="l" r="r" t="t"/>
              <a:pathLst>
                <a:path extrusionOk="0" h="575" w="96">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95DE"/>
                </a:gs>
              </a:gsLst>
              <a:lin ang="5400000" scaled="0"/>
            </a:gradFill>
            <a:ln>
              <a:noFill/>
            </a:ln>
          </p:spPr>
        </p:sp>
        <p:sp>
          <p:nvSpPr>
            <p:cNvPr id="117" name="Google Shape;117;p46"/>
            <p:cNvSpPr/>
            <p:nvPr/>
          </p:nvSpPr>
          <p:spPr>
            <a:xfrm>
              <a:off x="1709738" y="52466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46"/>
            <p:cNvSpPr/>
            <p:nvPr/>
          </p:nvSpPr>
          <p:spPr>
            <a:xfrm>
              <a:off x="1709738" y="57642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46"/>
            <p:cNvSpPr/>
            <p:nvPr/>
          </p:nvSpPr>
          <p:spPr>
            <a:xfrm>
              <a:off x="1766888" y="6330950"/>
              <a:ext cx="419100" cy="527050"/>
            </a:xfrm>
            <a:custGeom>
              <a:rect b="b" l="l" r="r" t="t"/>
              <a:pathLst>
                <a:path extrusionOk="0" h="332" w="264">
                  <a:moveTo>
                    <a:pt x="12" y="332"/>
                  </a:moveTo>
                  <a:lnTo>
                    <a:pt x="0" y="326"/>
                  </a:lnTo>
                  <a:lnTo>
                    <a:pt x="45" y="206"/>
                  </a:lnTo>
                  <a:lnTo>
                    <a:pt x="255" y="0"/>
                  </a:lnTo>
                  <a:lnTo>
                    <a:pt x="264" y="12"/>
                  </a:lnTo>
                  <a:lnTo>
                    <a:pt x="60" y="215"/>
                  </a:lnTo>
                  <a:lnTo>
                    <a:pt x="12" y="332"/>
                  </a:lnTo>
                  <a:close/>
                </a:path>
              </a:pathLst>
            </a:custGeom>
            <a:gradFill>
              <a:gsLst>
                <a:gs pos="0">
                  <a:schemeClr val="lt2"/>
                </a:gs>
                <a:gs pos="100000">
                  <a:srgbClr val="3B95DE"/>
                </a:gs>
              </a:gsLst>
              <a:lin ang="5400000" scaled="0"/>
            </a:gradFill>
            <a:ln>
              <a:noFill/>
            </a:ln>
          </p:spPr>
        </p:sp>
        <p:sp>
          <p:nvSpPr>
            <p:cNvPr id="120" name="Google Shape;120;p46"/>
            <p:cNvSpPr/>
            <p:nvPr/>
          </p:nvSpPr>
          <p:spPr>
            <a:xfrm>
              <a:off x="2147888" y="6221413"/>
              <a:ext cx="157163" cy="147638"/>
            </a:xfrm>
            <a:custGeom>
              <a:rect b="b" l="l" r="r" t="t"/>
              <a:pathLst>
                <a:path extrusionOk="0" h="31" w="33">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46"/>
            <p:cNvSpPr/>
            <p:nvPr/>
          </p:nvSpPr>
          <p:spPr>
            <a:xfrm>
              <a:off x="504825" y="9525"/>
              <a:ext cx="233363" cy="5103813"/>
            </a:xfrm>
            <a:custGeom>
              <a:rect b="b" l="l" r="r" t="t"/>
              <a:pathLst>
                <a:path extrusionOk="0" h="3215" w="147">
                  <a:moveTo>
                    <a:pt x="132" y="3215"/>
                  </a:moveTo>
                  <a:lnTo>
                    <a:pt x="129" y="2754"/>
                  </a:lnTo>
                  <a:lnTo>
                    <a:pt x="0" y="1901"/>
                  </a:lnTo>
                  <a:lnTo>
                    <a:pt x="0" y="0"/>
                  </a:lnTo>
                  <a:lnTo>
                    <a:pt x="15" y="0"/>
                  </a:lnTo>
                  <a:lnTo>
                    <a:pt x="15" y="1898"/>
                  </a:lnTo>
                  <a:lnTo>
                    <a:pt x="144" y="2754"/>
                  </a:lnTo>
                  <a:lnTo>
                    <a:pt x="147" y="3215"/>
                  </a:lnTo>
                  <a:lnTo>
                    <a:pt x="132" y="3215"/>
                  </a:lnTo>
                  <a:close/>
                </a:path>
              </a:pathLst>
            </a:custGeom>
            <a:gradFill>
              <a:gsLst>
                <a:gs pos="0">
                  <a:schemeClr val="lt2"/>
                </a:gs>
                <a:gs pos="100000">
                  <a:srgbClr val="3B95DE"/>
                </a:gs>
              </a:gsLst>
              <a:lin ang="5400000" scaled="0"/>
            </a:gradFill>
            <a:ln>
              <a:noFill/>
            </a:ln>
          </p:spPr>
        </p:sp>
        <p:sp>
          <p:nvSpPr>
            <p:cNvPr id="122" name="Google Shape;122;p46"/>
            <p:cNvSpPr/>
            <p:nvPr/>
          </p:nvSpPr>
          <p:spPr>
            <a:xfrm>
              <a:off x="633413" y="5103813"/>
              <a:ext cx="185738" cy="185738"/>
            </a:xfrm>
            <a:custGeom>
              <a:rect b="b" l="l" r="r" t="t"/>
              <a:pathLst>
                <a:path extrusionOk="0" h="39" w="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adFill>
              <a:gsLst>
                <a:gs pos="0">
                  <a:schemeClr val="lt2"/>
                </a:gs>
                <a:gs pos="100000">
                  <a:srgbClr val="3B95D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3" name="Google Shape;123;p46"/>
          <p:cNvSpPr txBox="1"/>
          <p:nvPr>
            <p:ph type="ctrTitle"/>
          </p:nvPr>
        </p:nvSpPr>
        <p:spPr>
          <a:xfrm>
            <a:off x="1876424" y="1122363"/>
            <a:ext cx="8791575" cy="23876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4" name="Google Shape;124;p46"/>
          <p:cNvSpPr txBox="1"/>
          <p:nvPr>
            <p:ph idx="1" type="subTitle"/>
          </p:nvPr>
        </p:nvSpPr>
        <p:spPr>
          <a:xfrm>
            <a:off x="1876424" y="3602038"/>
            <a:ext cx="8791575" cy="1655762"/>
          </a:xfrm>
          <a:prstGeom prst="rect">
            <a:avLst/>
          </a:prstGeom>
          <a:noFill/>
          <a:ln>
            <a:noFill/>
          </a:ln>
        </p:spPr>
        <p:txBody>
          <a:bodyPr anchorCtr="0" anchor="t" bIns="45700" lIns="91425" spcFirstLastPara="1" rIns="91425" wrap="square" tIns="45700">
            <a:normAutofit/>
          </a:bodyPr>
          <a:lstStyle>
            <a:lvl1pPr lvl="0" algn="l">
              <a:lnSpc>
                <a:spcPct val="120000"/>
              </a:lnSpc>
              <a:spcBef>
                <a:spcPts val="1000"/>
              </a:spcBef>
              <a:spcAft>
                <a:spcPts val="0"/>
              </a:spcAft>
              <a:buClr>
                <a:schemeClr val="lt2"/>
              </a:buClr>
              <a:buSzPts val="2500"/>
              <a:buNone/>
              <a:defRPr sz="2000" cap="none">
                <a:solidFill>
                  <a:schemeClr val="lt2"/>
                </a:solidFill>
              </a:defRPr>
            </a:lvl1pPr>
            <a:lvl2pPr lvl="1" algn="ctr">
              <a:lnSpc>
                <a:spcPct val="120000"/>
              </a:lnSpc>
              <a:spcBef>
                <a:spcPts val="500"/>
              </a:spcBef>
              <a:spcAft>
                <a:spcPts val="0"/>
              </a:spcAft>
              <a:buClr>
                <a:schemeClr val="lt1"/>
              </a:buClr>
              <a:buSzPts val="2500"/>
              <a:buNone/>
              <a:defRPr sz="2000"/>
            </a:lvl2pPr>
            <a:lvl3pPr lvl="2" algn="ctr">
              <a:lnSpc>
                <a:spcPct val="120000"/>
              </a:lnSpc>
              <a:spcBef>
                <a:spcPts val="500"/>
              </a:spcBef>
              <a:spcAft>
                <a:spcPts val="0"/>
              </a:spcAft>
              <a:buClr>
                <a:schemeClr val="lt1"/>
              </a:buClr>
              <a:buSzPts val="2250"/>
              <a:buNone/>
              <a:defRPr sz="1800"/>
            </a:lvl3pPr>
            <a:lvl4pPr lvl="3" algn="ctr">
              <a:lnSpc>
                <a:spcPct val="120000"/>
              </a:lnSpc>
              <a:spcBef>
                <a:spcPts val="500"/>
              </a:spcBef>
              <a:spcAft>
                <a:spcPts val="0"/>
              </a:spcAft>
              <a:buClr>
                <a:schemeClr val="lt1"/>
              </a:buClr>
              <a:buSzPts val="2000"/>
              <a:buNone/>
              <a:defRPr sz="1600"/>
            </a:lvl4pPr>
            <a:lvl5pPr lvl="4" algn="ctr">
              <a:lnSpc>
                <a:spcPct val="120000"/>
              </a:lnSpc>
              <a:spcBef>
                <a:spcPts val="500"/>
              </a:spcBef>
              <a:spcAft>
                <a:spcPts val="0"/>
              </a:spcAft>
              <a:buClr>
                <a:schemeClr val="lt1"/>
              </a:buClr>
              <a:buSzPts val="2000"/>
              <a:buNone/>
              <a:defRPr sz="1600"/>
            </a:lvl5pPr>
            <a:lvl6pPr lvl="5" algn="ctr">
              <a:lnSpc>
                <a:spcPct val="120000"/>
              </a:lnSpc>
              <a:spcBef>
                <a:spcPts val="500"/>
              </a:spcBef>
              <a:spcAft>
                <a:spcPts val="0"/>
              </a:spcAft>
              <a:buClr>
                <a:schemeClr val="lt1"/>
              </a:buClr>
              <a:buSzPts val="2000"/>
              <a:buNone/>
              <a:defRPr sz="1600"/>
            </a:lvl6pPr>
            <a:lvl7pPr lvl="6" algn="ctr">
              <a:lnSpc>
                <a:spcPct val="120000"/>
              </a:lnSpc>
              <a:spcBef>
                <a:spcPts val="500"/>
              </a:spcBef>
              <a:spcAft>
                <a:spcPts val="0"/>
              </a:spcAft>
              <a:buClr>
                <a:schemeClr val="lt1"/>
              </a:buClr>
              <a:buSzPts val="2000"/>
              <a:buNone/>
              <a:defRPr sz="1600"/>
            </a:lvl7pPr>
            <a:lvl8pPr lvl="7" algn="ctr">
              <a:lnSpc>
                <a:spcPct val="120000"/>
              </a:lnSpc>
              <a:spcBef>
                <a:spcPts val="500"/>
              </a:spcBef>
              <a:spcAft>
                <a:spcPts val="0"/>
              </a:spcAft>
              <a:buClr>
                <a:schemeClr val="lt1"/>
              </a:buClr>
              <a:buSzPts val="2000"/>
              <a:buNone/>
              <a:defRPr sz="1600"/>
            </a:lvl8pPr>
            <a:lvl9pPr lvl="8" algn="ctr">
              <a:lnSpc>
                <a:spcPct val="120000"/>
              </a:lnSpc>
              <a:spcBef>
                <a:spcPts val="500"/>
              </a:spcBef>
              <a:spcAft>
                <a:spcPts val="0"/>
              </a:spcAft>
              <a:buClr>
                <a:schemeClr val="lt1"/>
              </a:buClr>
              <a:buSzPts val="2000"/>
              <a:buNone/>
              <a:defRPr sz="1600"/>
            </a:lvl9pPr>
          </a:lstStyle>
          <a:p/>
        </p:txBody>
      </p:sp>
      <p:sp>
        <p:nvSpPr>
          <p:cNvPr id="125" name="Google Shape;125;p46"/>
          <p:cNvSpPr txBox="1"/>
          <p:nvPr>
            <p:ph idx="10" type="dt"/>
          </p:nvPr>
        </p:nvSpPr>
        <p:spPr>
          <a:xfrm>
            <a:off x="7077511" y="5410201"/>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46"/>
          <p:cNvSpPr txBox="1"/>
          <p:nvPr>
            <p:ph idx="11" type="ftr"/>
          </p:nvPr>
        </p:nvSpPr>
        <p:spPr>
          <a:xfrm>
            <a:off x="1876424" y="5410201"/>
            <a:ext cx="5124886"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46"/>
          <p:cNvSpPr txBox="1"/>
          <p:nvPr>
            <p:ph idx="12" type="sldNum"/>
          </p:nvPr>
        </p:nvSpPr>
        <p:spPr>
          <a:xfrm>
            <a:off x="9896911" y="5410199"/>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28" name="Shape 128"/>
        <p:cNvGrpSpPr/>
        <p:nvPr/>
      </p:nvGrpSpPr>
      <p:grpSpPr>
        <a:xfrm>
          <a:off x="0" y="0"/>
          <a:ext cx="0" cy="0"/>
          <a:chOff x="0" y="0"/>
          <a:chExt cx="0" cy="0"/>
        </a:xfrm>
      </p:grpSpPr>
      <p:sp>
        <p:nvSpPr>
          <p:cNvPr id="129" name="Google Shape;129;p47"/>
          <p:cNvSpPr txBox="1"/>
          <p:nvPr>
            <p:ph type="title"/>
          </p:nvPr>
        </p:nvSpPr>
        <p:spPr>
          <a:xfrm>
            <a:off x="1141411" y="1419226"/>
            <a:ext cx="99060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0" name="Google Shape;130;p47"/>
          <p:cNvSpPr txBox="1"/>
          <p:nvPr>
            <p:ph idx="1" type="body"/>
          </p:nvPr>
        </p:nvSpPr>
        <p:spPr>
          <a:xfrm>
            <a:off x="1141411" y="4424362"/>
            <a:ext cx="9906000" cy="137477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cap="none">
                <a:solidFill>
                  <a:schemeClr val="lt1"/>
                </a:solidFill>
              </a:defRPr>
            </a:lvl1pPr>
            <a:lvl2pPr indent="-228600" lvl="1" marL="914400" algn="l">
              <a:lnSpc>
                <a:spcPct val="120000"/>
              </a:lnSpc>
              <a:spcBef>
                <a:spcPts val="500"/>
              </a:spcBef>
              <a:spcAft>
                <a:spcPts val="0"/>
              </a:spcAft>
              <a:buClr>
                <a:schemeClr val="lt1"/>
              </a:buClr>
              <a:buSzPts val="2250"/>
              <a:buNone/>
              <a:defRPr sz="1800">
                <a:solidFill>
                  <a:schemeClr val="lt1"/>
                </a:solidFill>
              </a:defRPr>
            </a:lvl2pPr>
            <a:lvl3pPr indent="-228600" lvl="2" marL="1371600" algn="l">
              <a:lnSpc>
                <a:spcPct val="120000"/>
              </a:lnSpc>
              <a:spcBef>
                <a:spcPts val="500"/>
              </a:spcBef>
              <a:spcAft>
                <a:spcPts val="0"/>
              </a:spcAft>
              <a:buClr>
                <a:schemeClr val="lt1"/>
              </a:buClr>
              <a:buSzPts val="2250"/>
              <a:buNone/>
              <a:defRPr sz="1800">
                <a:solidFill>
                  <a:schemeClr val="lt1"/>
                </a:solidFill>
              </a:defRPr>
            </a:lvl3pPr>
            <a:lvl4pPr indent="-228600" lvl="3" marL="1828800" algn="l">
              <a:lnSpc>
                <a:spcPct val="120000"/>
              </a:lnSpc>
              <a:spcBef>
                <a:spcPts val="500"/>
              </a:spcBef>
              <a:spcAft>
                <a:spcPts val="0"/>
              </a:spcAft>
              <a:buClr>
                <a:schemeClr val="lt1"/>
              </a:buClr>
              <a:buSzPts val="2000"/>
              <a:buNone/>
              <a:defRPr sz="1600">
                <a:solidFill>
                  <a:schemeClr val="lt1"/>
                </a:solidFill>
              </a:defRPr>
            </a:lvl4pPr>
            <a:lvl5pPr indent="-228600" lvl="4" marL="2286000" algn="l">
              <a:lnSpc>
                <a:spcPct val="120000"/>
              </a:lnSpc>
              <a:spcBef>
                <a:spcPts val="500"/>
              </a:spcBef>
              <a:spcAft>
                <a:spcPts val="0"/>
              </a:spcAft>
              <a:buClr>
                <a:schemeClr val="lt1"/>
              </a:buClr>
              <a:buSzPts val="2000"/>
              <a:buNone/>
              <a:defRPr sz="1600">
                <a:solidFill>
                  <a:schemeClr val="lt1"/>
                </a:solidFill>
              </a:defRPr>
            </a:lvl5pPr>
            <a:lvl6pPr indent="-228600" lvl="5" marL="2743200" algn="l">
              <a:lnSpc>
                <a:spcPct val="120000"/>
              </a:lnSpc>
              <a:spcBef>
                <a:spcPts val="500"/>
              </a:spcBef>
              <a:spcAft>
                <a:spcPts val="0"/>
              </a:spcAft>
              <a:buClr>
                <a:schemeClr val="lt1"/>
              </a:buClr>
              <a:buSzPts val="2000"/>
              <a:buNone/>
              <a:defRPr sz="1600">
                <a:solidFill>
                  <a:schemeClr val="lt1"/>
                </a:solidFill>
              </a:defRPr>
            </a:lvl6pPr>
            <a:lvl7pPr indent="-228600" lvl="6" marL="3200400" algn="l">
              <a:lnSpc>
                <a:spcPct val="120000"/>
              </a:lnSpc>
              <a:spcBef>
                <a:spcPts val="500"/>
              </a:spcBef>
              <a:spcAft>
                <a:spcPts val="0"/>
              </a:spcAft>
              <a:buClr>
                <a:schemeClr val="lt1"/>
              </a:buClr>
              <a:buSzPts val="2000"/>
              <a:buNone/>
              <a:defRPr sz="1600">
                <a:solidFill>
                  <a:schemeClr val="lt1"/>
                </a:solidFill>
              </a:defRPr>
            </a:lvl7pPr>
            <a:lvl8pPr indent="-228600" lvl="7" marL="3657600" algn="l">
              <a:lnSpc>
                <a:spcPct val="120000"/>
              </a:lnSpc>
              <a:spcBef>
                <a:spcPts val="500"/>
              </a:spcBef>
              <a:spcAft>
                <a:spcPts val="0"/>
              </a:spcAft>
              <a:buClr>
                <a:schemeClr val="lt1"/>
              </a:buClr>
              <a:buSzPts val="2000"/>
              <a:buNone/>
              <a:defRPr sz="1600">
                <a:solidFill>
                  <a:schemeClr val="lt1"/>
                </a:solidFill>
              </a:defRPr>
            </a:lvl8pPr>
            <a:lvl9pPr indent="-228600" lvl="8" marL="4114800" algn="l">
              <a:lnSpc>
                <a:spcPct val="120000"/>
              </a:lnSpc>
              <a:spcBef>
                <a:spcPts val="500"/>
              </a:spcBef>
              <a:spcAft>
                <a:spcPts val="0"/>
              </a:spcAft>
              <a:buClr>
                <a:schemeClr val="lt1"/>
              </a:buClr>
              <a:buSzPts val="2000"/>
              <a:buNone/>
              <a:defRPr sz="1600">
                <a:solidFill>
                  <a:schemeClr val="lt1"/>
                </a:solidFill>
              </a:defRPr>
            </a:lvl9pPr>
          </a:lstStyle>
          <a:p/>
        </p:txBody>
      </p:sp>
      <p:sp>
        <p:nvSpPr>
          <p:cNvPr id="131" name="Google Shape;131;p47"/>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47"/>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47"/>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34" name="Shape 134"/>
        <p:cNvGrpSpPr/>
        <p:nvPr/>
      </p:nvGrpSpPr>
      <p:grpSpPr>
        <a:xfrm>
          <a:off x="0" y="0"/>
          <a:ext cx="0" cy="0"/>
          <a:chOff x="0" y="0"/>
          <a:chExt cx="0" cy="0"/>
        </a:xfrm>
      </p:grpSpPr>
      <p:sp>
        <p:nvSpPr>
          <p:cNvPr id="135" name="Google Shape;135;p48"/>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6" name="Google Shape;136;p48"/>
          <p:cNvSpPr txBox="1"/>
          <p:nvPr>
            <p:ph idx="1" type="body"/>
          </p:nvPr>
        </p:nvSpPr>
        <p:spPr>
          <a:xfrm>
            <a:off x="1141410" y="2249486"/>
            <a:ext cx="4878389"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37" name="Google Shape;137;p48"/>
          <p:cNvSpPr txBox="1"/>
          <p:nvPr>
            <p:ph idx="2" type="body"/>
          </p:nvPr>
        </p:nvSpPr>
        <p:spPr>
          <a:xfrm>
            <a:off x="6172200" y="2249486"/>
            <a:ext cx="4875211"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38" name="Google Shape;138;p48"/>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48"/>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48"/>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41" name="Shape 141"/>
        <p:cNvGrpSpPr/>
        <p:nvPr/>
      </p:nvGrpSpPr>
      <p:grpSpPr>
        <a:xfrm>
          <a:off x="0" y="0"/>
          <a:ext cx="0" cy="0"/>
          <a:chOff x="0" y="0"/>
          <a:chExt cx="0" cy="0"/>
        </a:xfrm>
      </p:grpSpPr>
      <p:sp>
        <p:nvSpPr>
          <p:cNvPr id="142" name="Google Shape;142;p49"/>
          <p:cNvSpPr txBox="1"/>
          <p:nvPr>
            <p:ph type="title"/>
          </p:nvPr>
        </p:nvSpPr>
        <p:spPr>
          <a:xfrm>
            <a:off x="1141411" y="619126"/>
            <a:ext cx="9906000" cy="147796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3" name="Google Shape;143;p49"/>
          <p:cNvSpPr txBox="1"/>
          <p:nvPr>
            <p:ph idx="1" type="body"/>
          </p:nvPr>
        </p:nvSpPr>
        <p:spPr>
          <a:xfrm>
            <a:off x="1370019" y="2249486"/>
            <a:ext cx="4649783"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144" name="Google Shape;144;p49"/>
          <p:cNvSpPr txBox="1"/>
          <p:nvPr>
            <p:ph idx="2" type="body"/>
          </p:nvPr>
        </p:nvSpPr>
        <p:spPr>
          <a:xfrm>
            <a:off x="1141410" y="3073397"/>
            <a:ext cx="4878391" cy="2717801"/>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45" name="Google Shape;145;p49"/>
          <p:cNvSpPr txBox="1"/>
          <p:nvPr>
            <p:ph idx="3" type="body"/>
          </p:nvPr>
        </p:nvSpPr>
        <p:spPr>
          <a:xfrm>
            <a:off x="6400808" y="2249485"/>
            <a:ext cx="4646602"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146" name="Google Shape;146;p49"/>
          <p:cNvSpPr txBox="1"/>
          <p:nvPr>
            <p:ph idx="4" type="body"/>
          </p:nvPr>
        </p:nvSpPr>
        <p:spPr>
          <a:xfrm>
            <a:off x="6172200" y="3073397"/>
            <a:ext cx="4875210" cy="2717801"/>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47" name="Google Shape;147;p49"/>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49"/>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9" name="Google Shape;149;p49"/>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0" name="Shape 150"/>
        <p:cNvGrpSpPr/>
        <p:nvPr/>
      </p:nvGrpSpPr>
      <p:grpSpPr>
        <a:xfrm>
          <a:off x="0" y="0"/>
          <a:ext cx="0" cy="0"/>
          <a:chOff x="0" y="0"/>
          <a:chExt cx="0" cy="0"/>
        </a:xfrm>
      </p:grpSpPr>
      <p:sp>
        <p:nvSpPr>
          <p:cNvPr id="151" name="Google Shape;151;p50"/>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2" name="Google Shape;152;p50"/>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3" name="Google Shape;153;p50"/>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50"/>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55" name="Shape 155"/>
        <p:cNvGrpSpPr/>
        <p:nvPr/>
      </p:nvGrpSpPr>
      <p:grpSpPr>
        <a:xfrm>
          <a:off x="0" y="0"/>
          <a:ext cx="0" cy="0"/>
          <a:chOff x="0" y="0"/>
          <a:chExt cx="0" cy="0"/>
        </a:xfrm>
      </p:grpSpPr>
      <p:sp>
        <p:nvSpPr>
          <p:cNvPr id="156" name="Google Shape;156;p51"/>
          <p:cNvSpPr txBox="1"/>
          <p:nvPr>
            <p:ph type="title"/>
          </p:nvPr>
        </p:nvSpPr>
        <p:spPr>
          <a:xfrm>
            <a:off x="1146705" y="609601"/>
            <a:ext cx="3856037" cy="1639884"/>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7" name="Google Shape;157;p51"/>
          <p:cNvSpPr txBox="1"/>
          <p:nvPr>
            <p:ph idx="1" type="body"/>
          </p:nvPr>
        </p:nvSpPr>
        <p:spPr>
          <a:xfrm>
            <a:off x="5156200" y="592666"/>
            <a:ext cx="5891209" cy="5198534"/>
          </a:xfrm>
          <a:prstGeom prst="rect">
            <a:avLst/>
          </a:prstGeom>
          <a:noFill/>
          <a:ln>
            <a:noFill/>
          </a:ln>
        </p:spPr>
        <p:txBody>
          <a:bodyPr anchorCtr="0" anchor="ctr"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58" name="Google Shape;158;p51"/>
          <p:cNvSpPr txBox="1"/>
          <p:nvPr>
            <p:ph idx="2" type="body"/>
          </p:nvPr>
        </p:nvSpPr>
        <p:spPr>
          <a:xfrm>
            <a:off x="1146705" y="2249486"/>
            <a:ext cx="3856037" cy="354171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59" name="Google Shape;159;p51"/>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0" name="Google Shape;160;p51"/>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51"/>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62" name="Shape 162"/>
        <p:cNvGrpSpPr/>
        <p:nvPr/>
      </p:nvGrpSpPr>
      <p:grpSpPr>
        <a:xfrm>
          <a:off x="0" y="0"/>
          <a:ext cx="0" cy="0"/>
          <a:chOff x="0" y="0"/>
          <a:chExt cx="0" cy="0"/>
        </a:xfrm>
      </p:grpSpPr>
      <p:sp>
        <p:nvSpPr>
          <p:cNvPr id="163" name="Google Shape;163;p52"/>
          <p:cNvSpPr txBox="1"/>
          <p:nvPr>
            <p:ph type="title"/>
          </p:nvPr>
        </p:nvSpPr>
        <p:spPr>
          <a:xfrm>
            <a:off x="1141413" y="609600"/>
            <a:ext cx="5934508" cy="1639886"/>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4" name="Google Shape;164;p52"/>
          <p:cNvSpPr/>
          <p:nvPr>
            <p:ph idx="2" type="pic"/>
          </p:nvPr>
        </p:nvSpPr>
        <p:spPr>
          <a:xfrm>
            <a:off x="7380721" y="609601"/>
            <a:ext cx="3666690" cy="5181599"/>
          </a:xfrm>
          <a:prstGeom prst="round2DiagRect">
            <a:avLst>
              <a:gd fmla="val 5608" name="adj1"/>
              <a:gd fmla="val 0" name="adj2"/>
            </a:avLst>
          </a:prstGeom>
          <a:noFill/>
          <a:ln cap="sq" cmpd="sng" w="19050">
            <a:solidFill>
              <a:srgbClr val="B3FFFF">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165" name="Google Shape;165;p52"/>
          <p:cNvSpPr txBox="1"/>
          <p:nvPr>
            <p:ph idx="1" type="body"/>
          </p:nvPr>
        </p:nvSpPr>
        <p:spPr>
          <a:xfrm>
            <a:off x="1141410" y="2249486"/>
            <a:ext cx="5934511" cy="354171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66" name="Google Shape;166;p52"/>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7" name="Google Shape;167;p52"/>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8" name="Google Shape;168;p52"/>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69" name="Shape 169"/>
        <p:cNvGrpSpPr/>
        <p:nvPr/>
      </p:nvGrpSpPr>
      <p:grpSpPr>
        <a:xfrm>
          <a:off x="0" y="0"/>
          <a:ext cx="0" cy="0"/>
          <a:chOff x="0" y="0"/>
          <a:chExt cx="0" cy="0"/>
        </a:xfrm>
      </p:grpSpPr>
      <p:sp>
        <p:nvSpPr>
          <p:cNvPr id="170" name="Google Shape;170;p53"/>
          <p:cNvSpPr txBox="1"/>
          <p:nvPr>
            <p:ph type="title"/>
          </p:nvPr>
        </p:nvSpPr>
        <p:spPr>
          <a:xfrm>
            <a:off x="1141410" y="4304664"/>
            <a:ext cx="9912355" cy="81935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1" name="Google Shape;171;p53"/>
          <p:cNvSpPr/>
          <p:nvPr>
            <p:ph idx="2" type="pic"/>
          </p:nvPr>
        </p:nvSpPr>
        <p:spPr>
          <a:xfrm>
            <a:off x="1141411" y="606426"/>
            <a:ext cx="9912354" cy="3299778"/>
          </a:xfrm>
          <a:prstGeom prst="round2DiagRect">
            <a:avLst>
              <a:gd fmla="val 4860" name="adj1"/>
              <a:gd fmla="val 0" name="adj2"/>
            </a:avLst>
          </a:prstGeom>
          <a:noFill/>
          <a:ln cap="sq" cmpd="sng" w="19050">
            <a:solidFill>
              <a:srgbClr val="B3FFFF">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172" name="Google Shape;172;p53"/>
          <p:cNvSpPr txBox="1"/>
          <p:nvPr>
            <p:ph idx="1" type="body"/>
          </p:nvPr>
        </p:nvSpPr>
        <p:spPr>
          <a:xfrm>
            <a:off x="1141364" y="5124020"/>
            <a:ext cx="9910859" cy="68247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73" name="Google Shape;173;p53"/>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4" name="Google Shape;174;p53"/>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5" name="Google Shape;175;p53"/>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76" name="Shape 176"/>
        <p:cNvGrpSpPr/>
        <p:nvPr/>
      </p:nvGrpSpPr>
      <p:grpSpPr>
        <a:xfrm>
          <a:off x="0" y="0"/>
          <a:ext cx="0" cy="0"/>
          <a:chOff x="0" y="0"/>
          <a:chExt cx="0" cy="0"/>
        </a:xfrm>
      </p:grpSpPr>
      <p:sp>
        <p:nvSpPr>
          <p:cNvPr id="177" name="Google Shape;177;p54"/>
          <p:cNvSpPr txBox="1"/>
          <p:nvPr>
            <p:ph type="title"/>
          </p:nvPr>
        </p:nvSpPr>
        <p:spPr>
          <a:xfrm>
            <a:off x="1141456" y="609600"/>
            <a:ext cx="9905955" cy="3429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8" name="Google Shape;178;p54"/>
          <p:cNvSpPr txBox="1"/>
          <p:nvPr>
            <p:ph idx="1" type="body"/>
          </p:nvPr>
        </p:nvSpPr>
        <p:spPr>
          <a:xfrm>
            <a:off x="1141410" y="4419599"/>
            <a:ext cx="9904459" cy="1371599"/>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79" name="Google Shape;179;p54"/>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0" name="Google Shape;180;p54"/>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1" name="Google Shape;181;p54"/>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82" name="Shape 182"/>
        <p:cNvGrpSpPr/>
        <p:nvPr/>
      </p:nvGrpSpPr>
      <p:grpSpPr>
        <a:xfrm>
          <a:off x="0" y="0"/>
          <a:ext cx="0" cy="0"/>
          <a:chOff x="0" y="0"/>
          <a:chExt cx="0" cy="0"/>
        </a:xfrm>
      </p:grpSpPr>
      <p:sp>
        <p:nvSpPr>
          <p:cNvPr id="183" name="Google Shape;183;p55"/>
          <p:cNvSpPr txBox="1"/>
          <p:nvPr>
            <p:ph type="title"/>
          </p:nvPr>
        </p:nvSpPr>
        <p:spPr>
          <a:xfrm>
            <a:off x="1446212" y="609599"/>
            <a:ext cx="9302752" cy="2748429"/>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4" name="Google Shape;184;p55"/>
          <p:cNvSpPr txBox="1"/>
          <p:nvPr>
            <p:ph idx="1" type="body"/>
          </p:nvPr>
        </p:nvSpPr>
        <p:spPr>
          <a:xfrm>
            <a:off x="1720644" y="3365557"/>
            <a:ext cx="8752299" cy="548968"/>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85" name="Google Shape;185;p55"/>
          <p:cNvSpPr txBox="1"/>
          <p:nvPr>
            <p:ph idx="2" type="body"/>
          </p:nvPr>
        </p:nvSpPr>
        <p:spPr>
          <a:xfrm>
            <a:off x="1141411" y="4309919"/>
            <a:ext cx="9906002" cy="1489496"/>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86" name="Google Shape;186;p55"/>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7" name="Google Shape;187;p55"/>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8" name="Google Shape;188;p55"/>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89" name="Google Shape;189;p55"/>
          <p:cNvSpPr txBox="1"/>
          <p:nvPr/>
        </p:nvSpPr>
        <p:spPr>
          <a:xfrm>
            <a:off x="903512" y="732394"/>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Twentieth Century"/>
              <a:buNone/>
            </a:pPr>
            <a:r>
              <a:rPr b="0" lang="en-GB" sz="8000" cap="none">
                <a:solidFill>
                  <a:schemeClr val="lt1"/>
                </a:solidFill>
                <a:latin typeface="Twentieth Century"/>
                <a:ea typeface="Twentieth Century"/>
                <a:cs typeface="Twentieth Century"/>
                <a:sym typeface="Twentieth Century"/>
              </a:rPr>
              <a:t>“</a:t>
            </a:r>
            <a:endParaRPr/>
          </a:p>
        </p:txBody>
      </p:sp>
      <p:sp>
        <p:nvSpPr>
          <p:cNvPr id="190" name="Google Shape;190;p55"/>
          <p:cNvSpPr txBox="1"/>
          <p:nvPr/>
        </p:nvSpPr>
        <p:spPr>
          <a:xfrm>
            <a:off x="10537370" y="2764972"/>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Twentieth Century"/>
              <a:buNone/>
            </a:pPr>
            <a:r>
              <a:rPr b="0" lang="en-GB" sz="8000" cap="none">
                <a:solidFill>
                  <a:schemeClr val="lt1"/>
                </a:solidFill>
                <a:latin typeface="Twentieth Century"/>
                <a:ea typeface="Twentieth Century"/>
                <a:cs typeface="Twentieth Century"/>
                <a:sym typeface="Twentieth Century"/>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91" name="Shape 191"/>
        <p:cNvGrpSpPr/>
        <p:nvPr/>
      </p:nvGrpSpPr>
      <p:grpSpPr>
        <a:xfrm>
          <a:off x="0" y="0"/>
          <a:ext cx="0" cy="0"/>
          <a:chOff x="0" y="0"/>
          <a:chExt cx="0" cy="0"/>
        </a:xfrm>
      </p:grpSpPr>
      <p:sp>
        <p:nvSpPr>
          <p:cNvPr id="192" name="Google Shape;192;p56"/>
          <p:cNvSpPr txBox="1"/>
          <p:nvPr>
            <p:ph type="title"/>
          </p:nvPr>
        </p:nvSpPr>
        <p:spPr>
          <a:xfrm>
            <a:off x="1141410" y="2134041"/>
            <a:ext cx="9906001" cy="251183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3" name="Google Shape;193;p56"/>
          <p:cNvSpPr txBox="1"/>
          <p:nvPr>
            <p:ph idx="1" type="body"/>
          </p:nvPr>
        </p:nvSpPr>
        <p:spPr>
          <a:xfrm>
            <a:off x="1141364" y="4657655"/>
            <a:ext cx="9904505" cy="114064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94" name="Google Shape;194;p56"/>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5" name="Google Shape;195;p56"/>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6" name="Google Shape;196;p56"/>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97" name="Shape 197"/>
        <p:cNvGrpSpPr/>
        <p:nvPr/>
      </p:nvGrpSpPr>
      <p:grpSpPr>
        <a:xfrm>
          <a:off x="0" y="0"/>
          <a:ext cx="0" cy="0"/>
          <a:chOff x="0" y="0"/>
          <a:chExt cx="0" cy="0"/>
        </a:xfrm>
      </p:grpSpPr>
      <p:sp>
        <p:nvSpPr>
          <p:cNvPr id="198" name="Google Shape;198;p57"/>
          <p:cNvSpPr txBox="1"/>
          <p:nvPr>
            <p:ph type="title"/>
          </p:nvPr>
        </p:nvSpPr>
        <p:spPr>
          <a:xfrm>
            <a:off x="1141413" y="609600"/>
            <a:ext cx="9905998" cy="1905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9" name="Google Shape;199;p57"/>
          <p:cNvSpPr txBox="1"/>
          <p:nvPr>
            <p:ph idx="1" type="body"/>
          </p:nvPr>
        </p:nvSpPr>
        <p:spPr>
          <a:xfrm>
            <a:off x="1141410" y="2674463"/>
            <a:ext cx="3196899"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0" name="Google Shape;200;p57"/>
          <p:cNvSpPr txBox="1"/>
          <p:nvPr>
            <p:ph idx="2" type="body"/>
          </p:nvPr>
        </p:nvSpPr>
        <p:spPr>
          <a:xfrm>
            <a:off x="1127918" y="3360263"/>
            <a:ext cx="3208735"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1" name="Google Shape;201;p57"/>
          <p:cNvSpPr txBox="1"/>
          <p:nvPr>
            <p:ph idx="3" type="body"/>
          </p:nvPr>
        </p:nvSpPr>
        <p:spPr>
          <a:xfrm>
            <a:off x="4514766" y="2677635"/>
            <a:ext cx="3184385"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2" name="Google Shape;202;p57"/>
          <p:cNvSpPr txBox="1"/>
          <p:nvPr>
            <p:ph idx="4" type="body"/>
          </p:nvPr>
        </p:nvSpPr>
        <p:spPr>
          <a:xfrm>
            <a:off x="4504213" y="3363435"/>
            <a:ext cx="3195830"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3" name="Google Shape;203;p57"/>
          <p:cNvSpPr txBox="1"/>
          <p:nvPr>
            <p:ph idx="5" type="body"/>
          </p:nvPr>
        </p:nvSpPr>
        <p:spPr>
          <a:xfrm>
            <a:off x="7852442" y="2674463"/>
            <a:ext cx="3194968"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4" name="Google Shape;204;p57"/>
          <p:cNvSpPr txBox="1"/>
          <p:nvPr>
            <p:ph idx="6" type="body"/>
          </p:nvPr>
        </p:nvSpPr>
        <p:spPr>
          <a:xfrm>
            <a:off x="7852442" y="3360263"/>
            <a:ext cx="3194968"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5" name="Google Shape;205;p57"/>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6" name="Google Shape;206;p57"/>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7" name="Google Shape;207;p57"/>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208" name="Shape 208"/>
        <p:cNvGrpSpPr/>
        <p:nvPr/>
      </p:nvGrpSpPr>
      <p:grpSpPr>
        <a:xfrm>
          <a:off x="0" y="0"/>
          <a:ext cx="0" cy="0"/>
          <a:chOff x="0" y="0"/>
          <a:chExt cx="0" cy="0"/>
        </a:xfrm>
      </p:grpSpPr>
      <p:sp>
        <p:nvSpPr>
          <p:cNvPr id="209" name="Google Shape;209;p58"/>
          <p:cNvSpPr txBox="1"/>
          <p:nvPr>
            <p:ph type="title"/>
          </p:nvPr>
        </p:nvSpPr>
        <p:spPr>
          <a:xfrm>
            <a:off x="1141411" y="609600"/>
            <a:ext cx="9905999" cy="1905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0" name="Google Shape;210;p58"/>
          <p:cNvSpPr txBox="1"/>
          <p:nvPr>
            <p:ph idx="1" type="body"/>
          </p:nvPr>
        </p:nvSpPr>
        <p:spPr>
          <a:xfrm>
            <a:off x="1141413" y="4404596"/>
            <a:ext cx="3195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1" name="Google Shape;211;p58"/>
          <p:cNvSpPr/>
          <p:nvPr>
            <p:ph idx="2" type="pic"/>
          </p:nvPr>
        </p:nvSpPr>
        <p:spPr>
          <a:xfrm>
            <a:off x="1141413" y="2666998"/>
            <a:ext cx="3195240" cy="1524000"/>
          </a:xfrm>
          <a:prstGeom prst="round2DiagRect">
            <a:avLst>
              <a:gd fmla="val 16667" name="adj1"/>
              <a:gd fmla="val 0" name="adj2"/>
            </a:avLst>
          </a:prstGeom>
          <a:noFill/>
          <a:ln cap="sq" cmpd="sng" w="19050">
            <a:solidFill>
              <a:srgbClr val="B3FFFF">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2" name="Google Shape;212;p58"/>
          <p:cNvSpPr txBox="1"/>
          <p:nvPr>
            <p:ph idx="3" type="body"/>
          </p:nvPr>
        </p:nvSpPr>
        <p:spPr>
          <a:xfrm>
            <a:off x="1141413" y="4980858"/>
            <a:ext cx="3195240" cy="817843"/>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3" name="Google Shape;213;p58"/>
          <p:cNvSpPr txBox="1"/>
          <p:nvPr>
            <p:ph idx="4" type="body"/>
          </p:nvPr>
        </p:nvSpPr>
        <p:spPr>
          <a:xfrm>
            <a:off x="4489053" y="4404596"/>
            <a:ext cx="320040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4" name="Google Shape;214;p58"/>
          <p:cNvSpPr/>
          <p:nvPr>
            <p:ph idx="5" type="pic"/>
          </p:nvPr>
        </p:nvSpPr>
        <p:spPr>
          <a:xfrm>
            <a:off x="4489053" y="2666998"/>
            <a:ext cx="3198940" cy="1524000"/>
          </a:xfrm>
          <a:prstGeom prst="round2DiagRect">
            <a:avLst>
              <a:gd fmla="val 16667" name="adj1"/>
              <a:gd fmla="val 0" name="adj2"/>
            </a:avLst>
          </a:prstGeom>
          <a:noFill/>
          <a:ln cap="sq" cmpd="sng" w="19050">
            <a:solidFill>
              <a:srgbClr val="B3FFFF">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5" name="Google Shape;215;p58"/>
          <p:cNvSpPr txBox="1"/>
          <p:nvPr>
            <p:ph idx="6" type="body"/>
          </p:nvPr>
        </p:nvSpPr>
        <p:spPr>
          <a:xfrm>
            <a:off x="4487593" y="4980857"/>
            <a:ext cx="3200400" cy="81034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6" name="Google Shape;216;p58"/>
          <p:cNvSpPr txBox="1"/>
          <p:nvPr>
            <p:ph idx="7" type="body"/>
          </p:nvPr>
        </p:nvSpPr>
        <p:spPr>
          <a:xfrm>
            <a:off x="7852567" y="4404595"/>
            <a:ext cx="3190741"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7" name="Google Shape;217;p58"/>
          <p:cNvSpPr/>
          <p:nvPr>
            <p:ph idx="8" type="pic"/>
          </p:nvPr>
        </p:nvSpPr>
        <p:spPr>
          <a:xfrm>
            <a:off x="7852442" y="2666998"/>
            <a:ext cx="3194969" cy="1524000"/>
          </a:xfrm>
          <a:prstGeom prst="round2DiagRect">
            <a:avLst>
              <a:gd fmla="val 16667" name="adj1"/>
              <a:gd fmla="val 0" name="adj2"/>
            </a:avLst>
          </a:prstGeom>
          <a:noFill/>
          <a:ln cap="sq" cmpd="sng" w="19050">
            <a:solidFill>
              <a:srgbClr val="B3FFFF">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8" name="Google Shape;218;p58"/>
          <p:cNvSpPr txBox="1"/>
          <p:nvPr>
            <p:ph idx="9" type="body"/>
          </p:nvPr>
        </p:nvSpPr>
        <p:spPr>
          <a:xfrm>
            <a:off x="7852442" y="4980854"/>
            <a:ext cx="3194968" cy="810345"/>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9" name="Google Shape;219;p58"/>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0" name="Google Shape;220;p58"/>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1" name="Google Shape;221;p58"/>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22" name="Shape 222"/>
        <p:cNvGrpSpPr/>
        <p:nvPr/>
      </p:nvGrpSpPr>
      <p:grpSpPr>
        <a:xfrm>
          <a:off x="0" y="0"/>
          <a:ext cx="0" cy="0"/>
          <a:chOff x="0" y="0"/>
          <a:chExt cx="0" cy="0"/>
        </a:xfrm>
      </p:grpSpPr>
      <p:sp>
        <p:nvSpPr>
          <p:cNvPr id="223" name="Google Shape;223;p59"/>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4" name="Google Shape;224;p59"/>
          <p:cNvSpPr txBox="1"/>
          <p:nvPr>
            <p:ph idx="1" type="body"/>
          </p:nvPr>
        </p:nvSpPr>
        <p:spPr>
          <a:xfrm rot="5400000">
            <a:off x="4323555" y="-932655"/>
            <a:ext cx="3541714" cy="9905999"/>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225" name="Google Shape;225;p59"/>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6" name="Google Shape;226;p59"/>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7" name="Google Shape;227;p59"/>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28" name="Shape 228"/>
        <p:cNvGrpSpPr/>
        <p:nvPr/>
      </p:nvGrpSpPr>
      <p:grpSpPr>
        <a:xfrm>
          <a:off x="0" y="0"/>
          <a:ext cx="0" cy="0"/>
          <a:chOff x="0" y="0"/>
          <a:chExt cx="0" cy="0"/>
        </a:xfrm>
      </p:grpSpPr>
      <p:sp>
        <p:nvSpPr>
          <p:cNvPr id="229" name="Google Shape;229;p60"/>
          <p:cNvSpPr txBox="1"/>
          <p:nvPr>
            <p:ph type="title"/>
          </p:nvPr>
        </p:nvSpPr>
        <p:spPr>
          <a:xfrm rot="5400000">
            <a:off x="7454105" y="2197894"/>
            <a:ext cx="5181601" cy="200501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0" name="Google Shape;230;p60"/>
          <p:cNvSpPr txBox="1"/>
          <p:nvPr>
            <p:ph idx="1" type="body"/>
          </p:nvPr>
        </p:nvSpPr>
        <p:spPr>
          <a:xfrm rot="5400000">
            <a:off x="2424905" y="-673895"/>
            <a:ext cx="5181601" cy="7748590"/>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231" name="Google Shape;231;p60"/>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2" name="Google Shape;232;p60"/>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3" name="Google Shape;233;p60"/>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theme" Target="../theme/theme1.xml"/><Relationship Id="rId11" Type="http://schemas.openxmlformats.org/officeDocument/2006/relationships/slideLayout" Target="../slideLayouts/slideLayout9.xml"/><Relationship Id="rId10" Type="http://schemas.openxmlformats.org/officeDocument/2006/relationships/slideLayout" Target="../slideLayouts/slideLayout8.xml"/><Relationship Id="rId13" Type="http://schemas.openxmlformats.org/officeDocument/2006/relationships/slideLayout" Target="../slideLayouts/slideLayout11.xml"/><Relationship Id="rId12" Type="http://schemas.openxmlformats.org/officeDocument/2006/relationships/slideLayout" Target="../slideLayouts/slideLayout10.xml"/><Relationship Id="rId1" Type="http://schemas.openxmlformats.org/officeDocument/2006/relationships/image" Target="../media/image3.png"/><Relationship Id="rId2" Type="http://schemas.openxmlformats.org/officeDocument/2006/relationships/image" Target="../media/image2.png"/><Relationship Id="rId3" Type="http://schemas.openxmlformats.org/officeDocument/2006/relationships/slideLayout" Target="../slideLayouts/slideLayout1.xml"/><Relationship Id="rId4" Type="http://schemas.openxmlformats.org/officeDocument/2006/relationships/slideLayout" Target="../slideLayouts/slideLayout2.xml"/><Relationship Id="rId9" Type="http://schemas.openxmlformats.org/officeDocument/2006/relationships/slideLayout" Target="../slideLayouts/slideLayout7.xml"/><Relationship Id="rId15" Type="http://schemas.openxmlformats.org/officeDocument/2006/relationships/slideLayout" Target="../slideLayouts/slideLayout13.xml"/><Relationship Id="rId14" Type="http://schemas.openxmlformats.org/officeDocument/2006/relationships/slideLayout" Target="../slideLayouts/slideLayout12.xml"/><Relationship Id="rId17" Type="http://schemas.openxmlformats.org/officeDocument/2006/relationships/slideLayout" Target="../slideLayouts/slideLayout15.xml"/><Relationship Id="rId16" Type="http://schemas.openxmlformats.org/officeDocument/2006/relationships/slideLayout" Target="../slideLayouts/slideLayout14.xml"/><Relationship Id="rId5" Type="http://schemas.openxmlformats.org/officeDocument/2006/relationships/slideLayout" Target="../slideLayouts/slideLayout3.xml"/><Relationship Id="rId19" Type="http://schemas.openxmlformats.org/officeDocument/2006/relationships/slideLayout" Target="../slideLayouts/slideLayout17.xml"/><Relationship Id="rId6" Type="http://schemas.openxmlformats.org/officeDocument/2006/relationships/slideLayout" Target="../slideLayouts/slideLayout4.xml"/><Relationship Id="rId18" Type="http://schemas.openxmlformats.org/officeDocument/2006/relationships/slideLayout" Target="../slideLayouts/slideLayout16.xml"/><Relationship Id="rId7" Type="http://schemas.openxmlformats.org/officeDocument/2006/relationships/slideLayout" Target="../slideLayouts/slideLayout5.xml"/><Relationship Id="rId8"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pic>
        <p:nvPicPr>
          <p:cNvPr descr="\\DROBO-FS\QuickDrops\JB\PPTX NG\Droplets\LightingOverlay.png" id="10" name="Google Shape;10;p43"/>
          <p:cNvPicPr preferRelativeResize="0"/>
          <p:nvPr/>
        </p:nvPicPr>
        <p:blipFill rotWithShape="1">
          <a:blip r:embed="rId2">
            <a:alphaModFix amt="30000"/>
          </a:blip>
          <a:srcRect b="0" l="0" r="0" t="0"/>
          <a:stretch/>
        </p:blipFill>
        <p:spPr>
          <a:xfrm>
            <a:off x="0" y="-1"/>
            <a:ext cx="12192003" cy="6858001"/>
          </a:xfrm>
          <a:prstGeom prst="rect">
            <a:avLst/>
          </a:prstGeom>
          <a:noFill/>
          <a:ln>
            <a:noFill/>
          </a:ln>
        </p:spPr>
      </p:pic>
      <p:grpSp>
        <p:nvGrpSpPr>
          <p:cNvPr id="11" name="Google Shape;11;p43"/>
          <p:cNvGrpSpPr/>
          <p:nvPr/>
        </p:nvGrpSpPr>
        <p:grpSpPr>
          <a:xfrm>
            <a:off x="-14288" y="0"/>
            <a:ext cx="12053888" cy="6858001"/>
            <a:chOff x="-14288" y="0"/>
            <a:chExt cx="12053888" cy="6858001"/>
          </a:xfrm>
        </p:grpSpPr>
        <p:grpSp>
          <p:nvGrpSpPr>
            <p:cNvPr id="12" name="Google Shape;12;p43"/>
            <p:cNvGrpSpPr/>
            <p:nvPr/>
          </p:nvGrpSpPr>
          <p:grpSpPr>
            <a:xfrm>
              <a:off x="-14288" y="0"/>
              <a:ext cx="1220788" cy="6858001"/>
              <a:chOff x="-14288" y="0"/>
              <a:chExt cx="1220788" cy="6858001"/>
            </a:xfrm>
          </p:grpSpPr>
          <p:sp>
            <p:nvSpPr>
              <p:cNvPr id="13" name="Google Shape;13;p43"/>
              <p:cNvSpPr/>
              <p:nvPr/>
            </p:nvSpPr>
            <p:spPr>
              <a:xfrm>
                <a:off x="114300" y="4763"/>
                <a:ext cx="23813" cy="2181225"/>
              </a:xfrm>
              <a:prstGeom prst="rect">
                <a:avLst/>
              </a:pr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4" name="Google Shape;14;p43"/>
              <p:cNvSpPr/>
              <p:nvPr/>
            </p:nvSpPr>
            <p:spPr>
              <a:xfrm>
                <a:off x="33337" y="21764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5" name="Google Shape;15;p43"/>
              <p:cNvSpPr/>
              <p:nvPr/>
            </p:nvSpPr>
            <p:spPr>
              <a:xfrm>
                <a:off x="28575" y="4021138"/>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6" name="Google Shape;16;p43"/>
              <p:cNvSpPr/>
              <p:nvPr/>
            </p:nvSpPr>
            <p:spPr>
              <a:xfrm>
                <a:off x="200025" y="4763"/>
                <a:ext cx="369888" cy="1811338"/>
              </a:xfrm>
              <a:custGeom>
                <a:rect b="b" l="l" r="r" t="t"/>
                <a:pathLst>
                  <a:path extrusionOk="0" h="1141" w="233">
                    <a:moveTo>
                      <a:pt x="218" y="1141"/>
                    </a:moveTo>
                    <a:lnTo>
                      <a:pt x="0" y="626"/>
                    </a:lnTo>
                    <a:lnTo>
                      <a:pt x="0" y="0"/>
                    </a:lnTo>
                    <a:lnTo>
                      <a:pt x="15" y="0"/>
                    </a:lnTo>
                    <a:lnTo>
                      <a:pt x="15" y="623"/>
                    </a:lnTo>
                    <a:lnTo>
                      <a:pt x="233" y="1135"/>
                    </a:lnTo>
                    <a:lnTo>
                      <a:pt x="218" y="1141"/>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7" name="Google Shape;17;p43"/>
              <p:cNvSpPr/>
              <p:nvPr/>
            </p:nvSpPr>
            <p:spPr>
              <a:xfrm>
                <a:off x="503237" y="1801813"/>
                <a:ext cx="190500" cy="188913"/>
              </a:xfrm>
              <a:custGeom>
                <a:rect b="b" l="l" r="r" t="t"/>
                <a:pathLst>
                  <a:path extrusionOk="0" h="40" w="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8" name="Google Shape;18;p43"/>
              <p:cNvSpPr/>
              <p:nvPr/>
            </p:nvSpPr>
            <p:spPr>
              <a:xfrm>
                <a:off x="285750" y="4763"/>
                <a:ext cx="369888" cy="1430338"/>
              </a:xfrm>
              <a:custGeom>
                <a:rect b="b" l="l" r="r" t="t"/>
                <a:pathLst>
                  <a:path extrusionOk="0" h="901" w="233">
                    <a:moveTo>
                      <a:pt x="221" y="901"/>
                    </a:moveTo>
                    <a:lnTo>
                      <a:pt x="0" y="383"/>
                    </a:lnTo>
                    <a:lnTo>
                      <a:pt x="0" y="0"/>
                    </a:lnTo>
                    <a:lnTo>
                      <a:pt x="18" y="0"/>
                    </a:lnTo>
                    <a:lnTo>
                      <a:pt x="18" y="380"/>
                    </a:lnTo>
                    <a:lnTo>
                      <a:pt x="233" y="895"/>
                    </a:lnTo>
                    <a:lnTo>
                      <a:pt x="221" y="901"/>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19" name="Google Shape;19;p43"/>
              <p:cNvSpPr/>
              <p:nvPr/>
            </p:nvSpPr>
            <p:spPr>
              <a:xfrm>
                <a:off x="546100" y="0"/>
                <a:ext cx="152400" cy="912813"/>
              </a:xfrm>
              <a:custGeom>
                <a:rect b="b" l="l" r="r" t="t"/>
                <a:pathLst>
                  <a:path extrusionOk="0" h="575" w="96">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0" name="Google Shape;20;p43"/>
              <p:cNvSpPr/>
              <p:nvPr/>
            </p:nvSpPr>
            <p:spPr>
              <a:xfrm>
                <a:off x="588962" y="1420813"/>
                <a:ext cx="190500" cy="190500"/>
              </a:xfrm>
              <a:custGeom>
                <a:rect b="b" l="l" r="r" t="t"/>
                <a:pathLst>
                  <a:path extrusionOk="0" h="40" w="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1" name="Google Shape;21;p43"/>
              <p:cNvSpPr/>
              <p:nvPr/>
            </p:nvSpPr>
            <p:spPr>
              <a:xfrm>
                <a:off x="588962"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2" name="Google Shape;22;p43"/>
              <p:cNvSpPr/>
              <p:nvPr/>
            </p:nvSpPr>
            <p:spPr>
              <a:xfrm>
                <a:off x="641350" y="0"/>
                <a:ext cx="422275" cy="527050"/>
              </a:xfrm>
              <a:custGeom>
                <a:rect b="b" l="l" r="r" t="t"/>
                <a:pathLst>
                  <a:path extrusionOk="0" h="332" w="266">
                    <a:moveTo>
                      <a:pt x="257" y="332"/>
                    </a:moveTo>
                    <a:lnTo>
                      <a:pt x="48" y="123"/>
                    </a:lnTo>
                    <a:lnTo>
                      <a:pt x="0" y="6"/>
                    </a:lnTo>
                    <a:lnTo>
                      <a:pt x="15" y="0"/>
                    </a:lnTo>
                    <a:lnTo>
                      <a:pt x="63" y="114"/>
                    </a:lnTo>
                    <a:lnTo>
                      <a:pt x="266" y="320"/>
                    </a:lnTo>
                    <a:lnTo>
                      <a:pt x="257" y="332"/>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3" name="Google Shape;23;p43"/>
              <p:cNvSpPr/>
              <p:nvPr/>
            </p:nvSpPr>
            <p:spPr>
              <a:xfrm>
                <a:off x="1020762" y="488950"/>
                <a:ext cx="161925" cy="147638"/>
              </a:xfrm>
              <a:custGeom>
                <a:rect b="b" l="l" r="r" t="t"/>
                <a:pathLst>
                  <a:path extrusionOk="0" h="31" w="34">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cxnSp>
            <p:nvCxnSpPr>
              <p:cNvPr id="24" name="Google Shape;24;p43"/>
              <p:cNvCxnSpPr/>
              <p:nvPr/>
            </p:nvCxnSpPr>
            <p:spPr>
              <a:xfrm>
                <a:off x="-4763" y="9525"/>
                <a:ext cx="0" cy="0"/>
              </a:xfrm>
              <a:prstGeom prst="straightConnector1">
                <a:avLst/>
              </a:prstGeom>
              <a:gradFill>
                <a:gsLst>
                  <a:gs pos="0">
                    <a:schemeClr val="lt2"/>
                  </a:gs>
                  <a:gs pos="100000">
                    <a:srgbClr val="3B95DE"/>
                  </a:gs>
                </a:gsLst>
                <a:lin ang="5400000" scaled="0"/>
              </a:gradFill>
              <a:ln cap="flat" cmpd="sng" w="9525">
                <a:solidFill>
                  <a:srgbClr val="FFFFFF"/>
                </a:solidFill>
                <a:prstDash val="solid"/>
                <a:miter lim="800000"/>
                <a:headEnd len="med" w="med" type="none"/>
                <a:tailEnd len="med" w="med" type="none"/>
              </a:ln>
            </p:spPr>
          </p:cxnSp>
          <p:sp>
            <p:nvSpPr>
              <p:cNvPr id="25" name="Google Shape;25;p43"/>
              <p:cNvSpPr/>
              <p:nvPr/>
            </p:nvSpPr>
            <p:spPr>
              <a:xfrm>
                <a:off x="9525" y="1801813"/>
                <a:ext cx="123825" cy="127000"/>
              </a:xfrm>
              <a:custGeom>
                <a:rect b="b" l="l" r="r" t="t"/>
                <a:pathLst>
                  <a:path extrusionOk="0" h="80" w="78">
                    <a:moveTo>
                      <a:pt x="6" y="80"/>
                    </a:moveTo>
                    <a:lnTo>
                      <a:pt x="0" y="71"/>
                    </a:lnTo>
                    <a:lnTo>
                      <a:pt x="69" y="0"/>
                    </a:lnTo>
                    <a:lnTo>
                      <a:pt x="78" y="9"/>
                    </a:lnTo>
                    <a:lnTo>
                      <a:pt x="6" y="80"/>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6" name="Google Shape;26;p43"/>
              <p:cNvSpPr/>
              <p:nvPr/>
            </p:nvSpPr>
            <p:spPr>
              <a:xfrm>
                <a:off x="-9525" y="3549650"/>
                <a:ext cx="147638" cy="481013"/>
              </a:xfrm>
              <a:custGeom>
                <a:rect b="b" l="l" r="r" t="t"/>
                <a:pathLst>
                  <a:path extrusionOk="0" h="303" w="93">
                    <a:moveTo>
                      <a:pt x="93" y="303"/>
                    </a:moveTo>
                    <a:lnTo>
                      <a:pt x="78" y="303"/>
                    </a:lnTo>
                    <a:lnTo>
                      <a:pt x="78" y="78"/>
                    </a:lnTo>
                    <a:lnTo>
                      <a:pt x="0" y="12"/>
                    </a:lnTo>
                    <a:lnTo>
                      <a:pt x="12" y="0"/>
                    </a:lnTo>
                    <a:lnTo>
                      <a:pt x="93" y="69"/>
                    </a:lnTo>
                    <a:lnTo>
                      <a:pt x="93" y="303"/>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 name="Google Shape;27;p43"/>
              <p:cNvSpPr/>
              <p:nvPr/>
            </p:nvSpPr>
            <p:spPr>
              <a:xfrm>
                <a:off x="128587" y="1382713"/>
                <a:ext cx="142875" cy="476250"/>
              </a:xfrm>
              <a:custGeom>
                <a:rect b="b" l="l" r="r" t="t"/>
                <a:pathLst>
                  <a:path extrusionOk="0" h="300" w="9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8" name="Google Shape;28;p43"/>
              <p:cNvSpPr/>
              <p:nvPr/>
            </p:nvSpPr>
            <p:spPr>
              <a:xfrm>
                <a:off x="204787" y="1849438"/>
                <a:ext cx="114300" cy="107950"/>
              </a:xfrm>
              <a:custGeom>
                <a:rect b="b" l="l" r="r" t="t"/>
                <a:pathLst>
                  <a:path extrusionOk="0" h="23" w="24">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9" name="Google Shape;29;p43"/>
              <p:cNvSpPr/>
              <p:nvPr/>
            </p:nvSpPr>
            <p:spPr>
              <a:xfrm>
                <a:off x="133350" y="4662488"/>
                <a:ext cx="23813" cy="2181225"/>
              </a:xfrm>
              <a:prstGeom prst="rect">
                <a:avLst/>
              </a:pr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 name="Google Shape;30;p43"/>
              <p:cNvSpPr/>
              <p:nvPr/>
            </p:nvSpPr>
            <p:spPr>
              <a:xfrm>
                <a:off x="223837" y="5041900"/>
                <a:ext cx="369888" cy="1801813"/>
              </a:xfrm>
              <a:custGeom>
                <a:rect b="b" l="l" r="r" t="t"/>
                <a:pathLst>
                  <a:path extrusionOk="0" h="1135" w="233">
                    <a:moveTo>
                      <a:pt x="15" y="1135"/>
                    </a:moveTo>
                    <a:lnTo>
                      <a:pt x="0" y="1135"/>
                    </a:lnTo>
                    <a:lnTo>
                      <a:pt x="0" y="515"/>
                    </a:lnTo>
                    <a:lnTo>
                      <a:pt x="0" y="512"/>
                    </a:lnTo>
                    <a:lnTo>
                      <a:pt x="218" y="0"/>
                    </a:lnTo>
                    <a:lnTo>
                      <a:pt x="233" y="6"/>
                    </a:lnTo>
                    <a:lnTo>
                      <a:pt x="15" y="518"/>
                    </a:lnTo>
                    <a:lnTo>
                      <a:pt x="15" y="1135"/>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1" name="Google Shape;31;p43"/>
              <p:cNvSpPr/>
              <p:nvPr/>
            </p:nvSpPr>
            <p:spPr>
              <a:xfrm>
                <a:off x="52387"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2" name="Google Shape;32;p43"/>
              <p:cNvSpPr/>
              <p:nvPr/>
            </p:nvSpPr>
            <p:spPr>
              <a:xfrm>
                <a:off x="-14288" y="5627688"/>
                <a:ext cx="85725" cy="1216025"/>
              </a:xfrm>
              <a:custGeom>
                <a:rect b="b" l="l" r="r" t="t"/>
                <a:pathLst>
                  <a:path extrusionOk="0" h="766" w="54">
                    <a:moveTo>
                      <a:pt x="54" y="766"/>
                    </a:moveTo>
                    <a:lnTo>
                      <a:pt x="36" y="766"/>
                    </a:lnTo>
                    <a:lnTo>
                      <a:pt x="36" y="149"/>
                    </a:lnTo>
                    <a:lnTo>
                      <a:pt x="0" y="3"/>
                    </a:lnTo>
                    <a:lnTo>
                      <a:pt x="18" y="0"/>
                    </a:lnTo>
                    <a:lnTo>
                      <a:pt x="54" y="146"/>
                    </a:lnTo>
                    <a:lnTo>
                      <a:pt x="54" y="766"/>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3" name="Google Shape;33;p43"/>
              <p:cNvSpPr/>
              <p:nvPr/>
            </p:nvSpPr>
            <p:spPr>
              <a:xfrm>
                <a:off x="527050" y="48672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4" name="Google Shape;34;p43"/>
              <p:cNvSpPr/>
              <p:nvPr/>
            </p:nvSpPr>
            <p:spPr>
              <a:xfrm>
                <a:off x="309562" y="5422900"/>
                <a:ext cx="374650" cy="1425575"/>
              </a:xfrm>
              <a:custGeom>
                <a:rect b="b" l="l" r="r" t="t"/>
                <a:pathLst>
                  <a:path extrusionOk="0" h="898" w="236">
                    <a:moveTo>
                      <a:pt x="18" y="898"/>
                    </a:moveTo>
                    <a:lnTo>
                      <a:pt x="0" y="898"/>
                    </a:lnTo>
                    <a:lnTo>
                      <a:pt x="0" y="515"/>
                    </a:lnTo>
                    <a:lnTo>
                      <a:pt x="3" y="512"/>
                    </a:lnTo>
                    <a:lnTo>
                      <a:pt x="221" y="0"/>
                    </a:lnTo>
                    <a:lnTo>
                      <a:pt x="236" y="6"/>
                    </a:lnTo>
                    <a:lnTo>
                      <a:pt x="18" y="518"/>
                    </a:lnTo>
                    <a:lnTo>
                      <a:pt x="18" y="898"/>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5" name="Google Shape;35;p43"/>
              <p:cNvSpPr/>
              <p:nvPr/>
            </p:nvSpPr>
            <p:spPr>
              <a:xfrm>
                <a:off x="569912" y="5945188"/>
                <a:ext cx="152400" cy="912813"/>
              </a:xfrm>
              <a:custGeom>
                <a:rect b="b" l="l" r="r" t="t"/>
                <a:pathLst>
                  <a:path extrusionOk="0" h="575" w="96">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6" name="Google Shape;36;p43"/>
              <p:cNvSpPr/>
              <p:nvPr/>
            </p:nvSpPr>
            <p:spPr>
              <a:xfrm>
                <a:off x="612775" y="52466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7" name="Google Shape;37;p43"/>
              <p:cNvSpPr/>
              <p:nvPr/>
            </p:nvSpPr>
            <p:spPr>
              <a:xfrm>
                <a:off x="612775" y="57642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8" name="Google Shape;38;p43"/>
              <p:cNvSpPr/>
              <p:nvPr/>
            </p:nvSpPr>
            <p:spPr>
              <a:xfrm>
                <a:off x="669925" y="6330950"/>
                <a:ext cx="417513" cy="517525"/>
              </a:xfrm>
              <a:custGeom>
                <a:rect b="b" l="l" r="r" t="t"/>
                <a:pathLst>
                  <a:path extrusionOk="0" h="326" w="263">
                    <a:moveTo>
                      <a:pt x="15" y="326"/>
                    </a:moveTo>
                    <a:lnTo>
                      <a:pt x="0" y="320"/>
                    </a:lnTo>
                    <a:lnTo>
                      <a:pt x="45" y="206"/>
                    </a:lnTo>
                    <a:lnTo>
                      <a:pt x="48" y="206"/>
                    </a:lnTo>
                    <a:lnTo>
                      <a:pt x="254" y="0"/>
                    </a:lnTo>
                    <a:lnTo>
                      <a:pt x="263" y="12"/>
                    </a:lnTo>
                    <a:lnTo>
                      <a:pt x="60" y="215"/>
                    </a:lnTo>
                    <a:lnTo>
                      <a:pt x="15" y="326"/>
                    </a:ln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9" name="Google Shape;39;p43"/>
              <p:cNvSpPr/>
              <p:nvPr/>
            </p:nvSpPr>
            <p:spPr>
              <a:xfrm>
                <a:off x="1049337" y="6221413"/>
                <a:ext cx="157163" cy="147638"/>
              </a:xfrm>
              <a:custGeom>
                <a:rect b="b" l="l" r="r" t="t"/>
                <a:pathLst>
                  <a:path extrusionOk="0" h="31" w="33">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95DE"/>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grpSp>
          <p:nvGrpSpPr>
            <p:cNvPr id="40" name="Google Shape;40;p43"/>
            <p:cNvGrpSpPr/>
            <p:nvPr/>
          </p:nvGrpSpPr>
          <p:grpSpPr>
            <a:xfrm>
              <a:off x="11364912" y="0"/>
              <a:ext cx="674688" cy="6848476"/>
              <a:chOff x="11364912" y="0"/>
              <a:chExt cx="674688" cy="6848476"/>
            </a:xfrm>
          </p:grpSpPr>
          <p:sp>
            <p:nvSpPr>
              <p:cNvPr id="41" name="Google Shape;41;p43"/>
              <p:cNvSpPr/>
              <p:nvPr/>
            </p:nvSpPr>
            <p:spPr>
              <a:xfrm>
                <a:off x="11483975" y="0"/>
                <a:ext cx="417513" cy="512763"/>
              </a:xfrm>
              <a:custGeom>
                <a:rect b="b" l="l" r="r" t="t"/>
                <a:pathLst>
                  <a:path extrusionOk="0" h="323" w="263">
                    <a:moveTo>
                      <a:pt x="12" y="323"/>
                    </a:moveTo>
                    <a:lnTo>
                      <a:pt x="0" y="314"/>
                    </a:lnTo>
                    <a:lnTo>
                      <a:pt x="203" y="108"/>
                    </a:lnTo>
                    <a:lnTo>
                      <a:pt x="248" y="0"/>
                    </a:lnTo>
                    <a:lnTo>
                      <a:pt x="263" y="6"/>
                    </a:lnTo>
                    <a:lnTo>
                      <a:pt x="218" y="117"/>
                    </a:lnTo>
                    <a:lnTo>
                      <a:pt x="218" y="117"/>
                    </a:lnTo>
                    <a:lnTo>
                      <a:pt x="12" y="323"/>
                    </a:ln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2" name="Google Shape;42;p43"/>
              <p:cNvSpPr/>
              <p:nvPr/>
            </p:nvSpPr>
            <p:spPr>
              <a:xfrm>
                <a:off x="11364912" y="474663"/>
                <a:ext cx="157163" cy="152400"/>
              </a:xfrm>
              <a:custGeom>
                <a:rect b="b" l="l" r="r" t="t"/>
                <a:pathLst>
                  <a:path extrusionOk="0" h="32" w="33">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3" name="Google Shape;43;p43"/>
              <p:cNvSpPr/>
              <p:nvPr/>
            </p:nvSpPr>
            <p:spPr>
              <a:xfrm>
                <a:off x="11631612" y="1539875"/>
                <a:ext cx="188913"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4" name="Google Shape;44;p43"/>
              <p:cNvSpPr/>
              <p:nvPr/>
            </p:nvSpPr>
            <p:spPr>
              <a:xfrm>
                <a:off x="11531600" y="5694363"/>
                <a:ext cx="298450" cy="1154113"/>
              </a:xfrm>
              <a:custGeom>
                <a:rect b="b" l="l" r="r" t="t"/>
                <a:pathLst>
                  <a:path extrusionOk="0" h="727" w="188">
                    <a:moveTo>
                      <a:pt x="15" y="727"/>
                    </a:moveTo>
                    <a:lnTo>
                      <a:pt x="0" y="727"/>
                    </a:lnTo>
                    <a:lnTo>
                      <a:pt x="0" y="407"/>
                    </a:lnTo>
                    <a:lnTo>
                      <a:pt x="0" y="407"/>
                    </a:lnTo>
                    <a:lnTo>
                      <a:pt x="176" y="0"/>
                    </a:lnTo>
                    <a:lnTo>
                      <a:pt x="188" y="6"/>
                    </a:lnTo>
                    <a:lnTo>
                      <a:pt x="15" y="410"/>
                    </a:lnTo>
                    <a:lnTo>
                      <a:pt x="15" y="727"/>
                    </a:ln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5" name="Google Shape;45;p43"/>
              <p:cNvSpPr/>
              <p:nvPr/>
            </p:nvSpPr>
            <p:spPr>
              <a:xfrm>
                <a:off x="11772900" y="5551488"/>
                <a:ext cx="157163" cy="155575"/>
              </a:xfrm>
              <a:custGeom>
                <a:rect b="b" l="l" r="r" t="t"/>
                <a:pathLst>
                  <a:path extrusionOk="0" h="33" w="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6" name="Google Shape;46;p43"/>
              <p:cNvSpPr/>
              <p:nvPr/>
            </p:nvSpPr>
            <p:spPr>
              <a:xfrm>
                <a:off x="11710987" y="4763"/>
                <a:ext cx="304800" cy="1544638"/>
              </a:xfrm>
              <a:custGeom>
                <a:rect b="b" l="l" r="r" t="t"/>
                <a:pathLst>
                  <a:path extrusionOk="0" h="973" w="192">
                    <a:moveTo>
                      <a:pt x="15" y="973"/>
                    </a:moveTo>
                    <a:lnTo>
                      <a:pt x="0" y="973"/>
                    </a:lnTo>
                    <a:lnTo>
                      <a:pt x="0" y="790"/>
                    </a:lnTo>
                    <a:lnTo>
                      <a:pt x="174" y="614"/>
                    </a:lnTo>
                    <a:lnTo>
                      <a:pt x="174" y="0"/>
                    </a:lnTo>
                    <a:lnTo>
                      <a:pt x="192" y="0"/>
                    </a:lnTo>
                    <a:lnTo>
                      <a:pt x="192" y="620"/>
                    </a:lnTo>
                    <a:lnTo>
                      <a:pt x="15" y="796"/>
                    </a:lnTo>
                    <a:lnTo>
                      <a:pt x="15" y="973"/>
                    </a:ln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7" name="Google Shape;47;p43"/>
              <p:cNvSpPr/>
              <p:nvPr/>
            </p:nvSpPr>
            <p:spPr>
              <a:xfrm>
                <a:off x="11636375" y="4867275"/>
                <a:ext cx="188913"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8" name="Google Shape;48;p43"/>
              <p:cNvSpPr/>
              <p:nvPr/>
            </p:nvSpPr>
            <p:spPr>
              <a:xfrm>
                <a:off x="11441112" y="5046663"/>
                <a:ext cx="307975" cy="1801813"/>
              </a:xfrm>
              <a:custGeom>
                <a:rect b="b" l="l" r="r" t="t"/>
                <a:pathLst>
                  <a:path extrusionOk="0" h="1135" w="194">
                    <a:moveTo>
                      <a:pt x="18" y="1135"/>
                    </a:moveTo>
                    <a:lnTo>
                      <a:pt x="0" y="1135"/>
                    </a:lnTo>
                    <a:lnTo>
                      <a:pt x="0" y="354"/>
                    </a:lnTo>
                    <a:lnTo>
                      <a:pt x="176" y="177"/>
                    </a:lnTo>
                    <a:lnTo>
                      <a:pt x="176" y="0"/>
                    </a:lnTo>
                    <a:lnTo>
                      <a:pt x="194" y="0"/>
                    </a:lnTo>
                    <a:lnTo>
                      <a:pt x="194" y="183"/>
                    </a:lnTo>
                    <a:lnTo>
                      <a:pt x="18" y="360"/>
                    </a:lnTo>
                    <a:lnTo>
                      <a:pt x="18" y="1135"/>
                    </a:ln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49" name="Google Shape;49;p43"/>
              <p:cNvSpPr/>
              <p:nvPr/>
            </p:nvSpPr>
            <p:spPr>
              <a:xfrm>
                <a:off x="11849100" y="64166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50" name="Google Shape;50;p43"/>
              <p:cNvSpPr/>
              <p:nvPr/>
            </p:nvSpPr>
            <p:spPr>
              <a:xfrm>
                <a:off x="11939587" y="6596063"/>
                <a:ext cx="23813" cy="252413"/>
              </a:xfrm>
              <a:prstGeom prst="rect">
                <a:avLst/>
              </a:prstGeom>
              <a:gradFill>
                <a:gsLst>
                  <a:gs pos="0">
                    <a:srgbClr val="82FFFF">
                      <a:alpha val="80000"/>
                    </a:srgbClr>
                  </a:gs>
                  <a:gs pos="100000">
                    <a:srgbClr val="3B95DE">
                      <a:alpha val="60000"/>
                    </a:srgbClr>
                  </a:gs>
                </a:gsLst>
                <a:lin ang="5400000"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grpSp>
      <p:sp>
        <p:nvSpPr>
          <p:cNvPr id="51" name="Google Shape;51;p43"/>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3600"/>
              <a:buFont typeface="Twentieth Century"/>
              <a:buNone/>
              <a:defRPr b="0" i="0" sz="3600" u="none" cap="none" strike="noStrik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52" name="Google Shape;52;p43"/>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lvl1pPr indent="-419100" lvl="0" marL="457200" marR="0" rtl="0" algn="l">
              <a:lnSpc>
                <a:spcPct val="120000"/>
              </a:lnSpc>
              <a:spcBef>
                <a:spcPts val="1000"/>
              </a:spcBef>
              <a:spcAft>
                <a:spcPts val="0"/>
              </a:spcAft>
              <a:buClr>
                <a:schemeClr val="lt1"/>
              </a:buClr>
              <a:buSzPts val="3000"/>
              <a:buFont typeface="Arial"/>
              <a:buChar char="•"/>
              <a:defRPr b="0" i="0" sz="2400" u="none" cap="none" strike="noStrike">
                <a:solidFill>
                  <a:schemeClr val="lt1"/>
                </a:solidFill>
                <a:latin typeface="Twentieth Century"/>
                <a:ea typeface="Twentieth Century"/>
                <a:cs typeface="Twentieth Century"/>
                <a:sym typeface="Twentieth Century"/>
              </a:defRPr>
            </a:lvl1pPr>
            <a:lvl2pPr indent="-387350" lvl="1" marL="914400" marR="0" rtl="0" algn="l">
              <a:lnSpc>
                <a:spcPct val="120000"/>
              </a:lnSpc>
              <a:spcBef>
                <a:spcPts val="500"/>
              </a:spcBef>
              <a:spcAft>
                <a:spcPts val="0"/>
              </a:spcAft>
              <a:buClr>
                <a:schemeClr val="lt1"/>
              </a:buClr>
              <a:buSzPts val="2500"/>
              <a:buFont typeface="Arial"/>
              <a:buChar char="•"/>
              <a:defRPr b="0" i="0" sz="2000" u="none" cap="none" strike="noStrike">
                <a:solidFill>
                  <a:schemeClr val="lt1"/>
                </a:solidFill>
                <a:latin typeface="Twentieth Century"/>
                <a:ea typeface="Twentieth Century"/>
                <a:cs typeface="Twentieth Century"/>
                <a:sym typeface="Twentieth Century"/>
              </a:defRPr>
            </a:lvl2pPr>
            <a:lvl3pPr indent="-371475" lvl="2" marL="1371600" marR="0" rtl="0" algn="l">
              <a:lnSpc>
                <a:spcPct val="120000"/>
              </a:lnSpc>
              <a:spcBef>
                <a:spcPts val="500"/>
              </a:spcBef>
              <a:spcAft>
                <a:spcPts val="0"/>
              </a:spcAft>
              <a:buClr>
                <a:schemeClr val="lt1"/>
              </a:buClr>
              <a:buSzPts val="2250"/>
              <a:buFont typeface="Arial"/>
              <a:buChar char="•"/>
              <a:defRPr b="0" i="0" sz="1800" u="none" cap="none" strike="noStrike">
                <a:solidFill>
                  <a:schemeClr val="lt1"/>
                </a:solidFill>
                <a:latin typeface="Twentieth Century"/>
                <a:ea typeface="Twentieth Century"/>
                <a:cs typeface="Twentieth Century"/>
                <a:sym typeface="Twentieth Century"/>
              </a:defRPr>
            </a:lvl3pPr>
            <a:lvl4pPr indent="-355600" lvl="3" marL="1828800" marR="0" rtl="0" algn="l">
              <a:lnSpc>
                <a:spcPct val="120000"/>
              </a:lnSpc>
              <a:spcBef>
                <a:spcPts val="500"/>
              </a:spcBef>
              <a:spcAft>
                <a:spcPts val="0"/>
              </a:spcAft>
              <a:buClr>
                <a:schemeClr val="lt1"/>
              </a:buClr>
              <a:buSzPts val="2000"/>
              <a:buFont typeface="Arial"/>
              <a:buChar char="•"/>
              <a:defRPr b="0" i="0" sz="1600" u="none" cap="none" strike="noStrike">
                <a:solidFill>
                  <a:schemeClr val="lt1"/>
                </a:solidFill>
                <a:latin typeface="Twentieth Century"/>
                <a:ea typeface="Twentieth Century"/>
                <a:cs typeface="Twentieth Century"/>
                <a:sym typeface="Twentieth Century"/>
              </a:defRPr>
            </a:lvl4pPr>
            <a:lvl5pPr indent="-355600" lvl="4" marL="2286000" marR="0" rtl="0" algn="l">
              <a:lnSpc>
                <a:spcPct val="120000"/>
              </a:lnSpc>
              <a:spcBef>
                <a:spcPts val="500"/>
              </a:spcBef>
              <a:spcAft>
                <a:spcPts val="0"/>
              </a:spcAft>
              <a:buClr>
                <a:schemeClr val="lt1"/>
              </a:buClr>
              <a:buSzPts val="2000"/>
              <a:buFont typeface="Arial"/>
              <a:buChar char="•"/>
              <a:defRPr b="0" i="0" sz="1600" u="none" cap="none" strike="noStrike">
                <a:solidFill>
                  <a:schemeClr val="lt1"/>
                </a:solidFill>
                <a:latin typeface="Twentieth Century"/>
                <a:ea typeface="Twentieth Century"/>
                <a:cs typeface="Twentieth Century"/>
                <a:sym typeface="Twentieth Century"/>
              </a:defRPr>
            </a:lvl5pPr>
            <a:lvl6pPr indent="-339725" lvl="5" marL="27432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6pPr>
            <a:lvl7pPr indent="-339725" lvl="6" marL="32004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7pPr>
            <a:lvl8pPr indent="-339725" lvl="7" marL="36576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8pPr>
            <a:lvl9pPr indent="-339725" lvl="8" marL="41148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9pPr>
          </a:lstStyle>
          <a:p/>
        </p:txBody>
      </p:sp>
      <p:sp>
        <p:nvSpPr>
          <p:cNvPr id="53" name="Google Shape;53;p43"/>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sz="1050">
                <a:solidFill>
                  <a:schemeClr val="lt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9pPr>
          </a:lstStyle>
          <a:p/>
        </p:txBody>
      </p:sp>
      <p:sp>
        <p:nvSpPr>
          <p:cNvPr id="54" name="Google Shape;54;p43"/>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050" cap="none">
                <a:solidFill>
                  <a:schemeClr val="lt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9pPr>
          </a:lstStyle>
          <a:p/>
        </p:txBody>
      </p:sp>
      <p:sp>
        <p:nvSpPr>
          <p:cNvPr id="55" name="Google Shape;55;p43"/>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sz="1050" u="none">
                <a:solidFill>
                  <a:schemeClr val="lt1"/>
                </a:solidFill>
                <a:latin typeface="Twentieth Century"/>
                <a:ea typeface="Twentieth Century"/>
                <a:cs typeface="Twentieth Century"/>
                <a:sym typeface="Twentieth Century"/>
              </a:defRPr>
            </a:lvl1pPr>
            <a:lvl2pPr indent="0" lvl="1" marL="0" marR="0" rtl="0" algn="r">
              <a:spcBef>
                <a:spcPts val="0"/>
              </a:spcBef>
              <a:buNone/>
              <a:defRPr b="0" sz="1050" u="none">
                <a:solidFill>
                  <a:schemeClr val="lt1"/>
                </a:solidFill>
                <a:latin typeface="Twentieth Century"/>
                <a:ea typeface="Twentieth Century"/>
                <a:cs typeface="Twentieth Century"/>
                <a:sym typeface="Twentieth Century"/>
              </a:defRPr>
            </a:lvl2pPr>
            <a:lvl3pPr indent="0" lvl="2" marL="0" marR="0" rtl="0" algn="r">
              <a:spcBef>
                <a:spcPts val="0"/>
              </a:spcBef>
              <a:buNone/>
              <a:defRPr b="0" sz="1050" u="none">
                <a:solidFill>
                  <a:schemeClr val="lt1"/>
                </a:solidFill>
                <a:latin typeface="Twentieth Century"/>
                <a:ea typeface="Twentieth Century"/>
                <a:cs typeface="Twentieth Century"/>
                <a:sym typeface="Twentieth Century"/>
              </a:defRPr>
            </a:lvl3pPr>
            <a:lvl4pPr indent="0" lvl="3" marL="0" marR="0" rtl="0" algn="r">
              <a:spcBef>
                <a:spcPts val="0"/>
              </a:spcBef>
              <a:buNone/>
              <a:defRPr b="0" sz="1050" u="none">
                <a:solidFill>
                  <a:schemeClr val="lt1"/>
                </a:solidFill>
                <a:latin typeface="Twentieth Century"/>
                <a:ea typeface="Twentieth Century"/>
                <a:cs typeface="Twentieth Century"/>
                <a:sym typeface="Twentieth Century"/>
              </a:defRPr>
            </a:lvl4pPr>
            <a:lvl5pPr indent="0" lvl="4" marL="0" marR="0" rtl="0" algn="r">
              <a:spcBef>
                <a:spcPts val="0"/>
              </a:spcBef>
              <a:buNone/>
              <a:defRPr b="0" sz="1050" u="none">
                <a:solidFill>
                  <a:schemeClr val="lt1"/>
                </a:solidFill>
                <a:latin typeface="Twentieth Century"/>
                <a:ea typeface="Twentieth Century"/>
                <a:cs typeface="Twentieth Century"/>
                <a:sym typeface="Twentieth Century"/>
              </a:defRPr>
            </a:lvl5pPr>
            <a:lvl6pPr indent="0" lvl="5" marL="0" marR="0" rtl="0" algn="r">
              <a:spcBef>
                <a:spcPts val="0"/>
              </a:spcBef>
              <a:buNone/>
              <a:defRPr b="0" sz="1050" u="none">
                <a:solidFill>
                  <a:schemeClr val="lt1"/>
                </a:solidFill>
                <a:latin typeface="Twentieth Century"/>
                <a:ea typeface="Twentieth Century"/>
                <a:cs typeface="Twentieth Century"/>
                <a:sym typeface="Twentieth Century"/>
              </a:defRPr>
            </a:lvl6pPr>
            <a:lvl7pPr indent="0" lvl="6" marL="0" marR="0" rtl="0" algn="r">
              <a:spcBef>
                <a:spcPts val="0"/>
              </a:spcBef>
              <a:buNone/>
              <a:defRPr b="0" sz="1050" u="none">
                <a:solidFill>
                  <a:schemeClr val="lt1"/>
                </a:solidFill>
                <a:latin typeface="Twentieth Century"/>
                <a:ea typeface="Twentieth Century"/>
                <a:cs typeface="Twentieth Century"/>
                <a:sym typeface="Twentieth Century"/>
              </a:defRPr>
            </a:lvl7pPr>
            <a:lvl8pPr indent="0" lvl="7" marL="0" marR="0" rtl="0" algn="r">
              <a:spcBef>
                <a:spcPts val="0"/>
              </a:spcBef>
              <a:buNone/>
              <a:defRPr b="0" sz="1050" u="none">
                <a:solidFill>
                  <a:schemeClr val="lt1"/>
                </a:solidFill>
                <a:latin typeface="Twentieth Century"/>
                <a:ea typeface="Twentieth Century"/>
                <a:cs typeface="Twentieth Century"/>
                <a:sym typeface="Twentieth Century"/>
              </a:defRPr>
            </a:lvl8pPr>
            <a:lvl9pPr indent="0" lvl="8" marL="0" marR="0" rtl="0" algn="r">
              <a:spcBef>
                <a:spcPts val="0"/>
              </a:spcBef>
              <a:buNone/>
              <a:defRPr b="0" sz="1050" u="none">
                <a:solidFill>
                  <a:schemeClr val="lt1"/>
                </a:solidFill>
                <a:latin typeface="Twentieth Century"/>
                <a:ea typeface="Twentieth Century"/>
                <a:cs typeface="Twentieth Century"/>
                <a:sym typeface="Twentieth Centur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36.jpg"/><Relationship Id="rId5" Type="http://schemas.openxmlformats.org/officeDocument/2006/relationships/image" Target="../media/image10.png"/><Relationship Id="rId6" Type="http://schemas.openxmlformats.org/officeDocument/2006/relationships/image" Target="../media/image6.png"/><Relationship Id="rId7" Type="http://schemas.openxmlformats.org/officeDocument/2006/relationships/image" Target="../media/image13.jpg"/><Relationship Id="rId8"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10.png"/><Relationship Id="rId6" Type="http://schemas.openxmlformats.org/officeDocument/2006/relationships/image" Target="../media/image1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png"/><Relationship Id="rId4" Type="http://schemas.openxmlformats.org/officeDocument/2006/relationships/image" Target="../media/image10.png"/><Relationship Id="rId5" Type="http://schemas.openxmlformats.org/officeDocument/2006/relationships/image" Target="../media/image11.jpg"/><Relationship Id="rId6"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10.png"/><Relationship Id="rId5" Type="http://schemas.openxmlformats.org/officeDocument/2006/relationships/image" Target="../media/image17.jpg"/><Relationship Id="rId6"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png"/><Relationship Id="rId4" Type="http://schemas.openxmlformats.org/officeDocument/2006/relationships/image" Target="../media/image10.png"/><Relationship Id="rId5" Type="http://schemas.openxmlformats.org/officeDocument/2006/relationships/image" Target="../media/image3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5.png"/><Relationship Id="rId4" Type="http://schemas.openxmlformats.org/officeDocument/2006/relationships/image" Target="../media/image10.png"/><Relationship Id="rId5" Type="http://schemas.openxmlformats.org/officeDocument/2006/relationships/image" Target="../media/image16.jpg"/><Relationship Id="rId6"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7.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https://www.ad-hoc-news.de/boerse/news/ueberblick/next-plc-how-a-legacy-retailer-turned-its-platform-into-a-quiet/68458478" TargetMode="External"/><Relationship Id="rId4" Type="http://schemas.openxmlformats.org/officeDocument/2006/relationships/hyperlink" Target="https://brandequity.economictimes.indiatimes.com/news/business-of-brands/marks-spencers-strategic-overhaul-revolutionizing-fashion-supply-chain-for-online-growth/125273643#:~:text=Marks%20&amp;%20Spencer%20shakes%20up%20fashion,after%20a%20disruptive%20April%20cyberattack" TargetMode="External"/><Relationship Id="rId5" Type="http://schemas.openxmlformats.org/officeDocument/2006/relationships/hyperlink" Target="https://diginomica.com/tescos-online-proposition-thrives-post-pandemic-more-digital-innovation-come" TargetMode="External"/><Relationship Id="rId6" Type="http://schemas.openxmlformats.org/officeDocument/2006/relationships/hyperlink" Target="https://diginomica.com/tescos-online-proposition-thrives-post-pandemic-more-digital-innovation-come"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3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hyperlink" Target="https://www.epsu.org/sites/default/files/article/files/GDPR_FINAL_EPSU.pdf" TargetMode="External"/><Relationship Id="rId4" Type="http://schemas.openxmlformats.org/officeDocument/2006/relationships/hyperlink" Target="https://www.gov.uk/government/publications/artificial-intelligence-sector-study-2024/artificial-intelligence-sector-study-2024" TargetMode="External"/><Relationship Id="rId9" Type="http://schemas.openxmlformats.org/officeDocument/2006/relationships/hyperlink" Target="https://www.bbc.com/news/technology-54568784" TargetMode="External"/><Relationship Id="rId5" Type="http://schemas.openxmlformats.org/officeDocument/2006/relationships/hyperlink" Target="https://www.reuters.com/legal/litigation/walmart-secures-dismissal-california-data-breach-lawsuit-2021-07-29/" TargetMode="External"/><Relationship Id="rId6" Type="http://schemas.openxmlformats.org/officeDocument/2006/relationships/hyperlink" Target="https://www.theinformation.com/newsletters/applied-ai/amazon-tracks-employee-ai-usage-measures-results" TargetMode="External"/><Relationship Id="rId7" Type="http://schemas.openxmlformats.org/officeDocument/2006/relationships/hyperlink" Target="https://www.reuters.com/world/uk/exclusive-uks-bt-takes-multi-million-pound-stake-cyber-firm-safe-security-2021-07-21/" TargetMode="External"/><Relationship Id="rId8" Type="http://schemas.openxmlformats.org/officeDocument/2006/relationships/hyperlink" Target="https://www.theguardian.com/technology/2023/may/26/tesla-data-leak-customers-employees-safety-complaint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 Id="rId3" Type="http://schemas.openxmlformats.org/officeDocument/2006/relationships/image" Target="../media/image3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2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2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2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 Id="rId3" Type="http://schemas.openxmlformats.org/officeDocument/2006/relationships/hyperlink" Target="https://www.retail-insight-network.com/news/sainsburys-sap-commercial-service/" TargetMode="External"/><Relationship Id="rId4" Type="http://schemas.openxmlformats.org/officeDocument/2006/relationships/hyperlink" Target="https://www.marketingweek.com/boots-growing-sales-focus-on-value/"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34.jpg"/><Relationship Id="rId5" Type="http://schemas.openxmlformats.org/officeDocument/2006/relationships/image" Target="../media/image10.png"/><Relationship Id="rId6" Type="http://schemas.openxmlformats.org/officeDocument/2006/relationships/image" Target="../media/image6.png"/><Relationship Id="rId7" Type="http://schemas.openxmlformats.org/officeDocument/2006/relationships/image" Target="../media/image35.jpg"/><Relationship Id="rId8" Type="http://schemas.openxmlformats.org/officeDocument/2006/relationships/image" Target="../media/image3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sp>
        <p:nvSpPr>
          <p:cNvPr id="238" name="Google Shape;238;p1"/>
          <p:cNvSpPr txBox="1"/>
          <p:nvPr/>
        </p:nvSpPr>
        <p:spPr>
          <a:xfrm>
            <a:off x="1110342" y="696686"/>
            <a:ext cx="9350829" cy="5355312"/>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Programme: BA (Hons) Leadership and Management Skills for the Workplace</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Module: Managing Business Information</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Module code: LCLM 5004</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Lecturer: Dr. Amitave Banik</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Assignment Title: Component 1- Group Presentation on Different Information Systems </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Students Group 8:  Helga Timea Nyerges 2336465</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  Ferenc Gheorghe Lupsa 2416879</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Ionela Olivia Lupsa 2416880</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rPr b="1" lang="en-GB" sz="1800">
                <a:solidFill>
                  <a:srgbClr val="000000"/>
                </a:solidFill>
                <a:latin typeface="Calibri"/>
                <a:ea typeface="Calibri"/>
                <a:cs typeface="Calibri"/>
                <a:sym typeface="Calibri"/>
              </a:rPr>
              <a:t>Francesca Adriana Morosanu 2416831</a:t>
            </a:r>
            <a:endParaRPr/>
          </a:p>
          <a:p>
            <a:pPr indent="0" lvl="0" marL="0" marR="0" rtl="0" algn="ctr">
              <a:lnSpc>
                <a:spcPct val="100000"/>
              </a:lnSpc>
              <a:spcBef>
                <a:spcPts val="0"/>
              </a:spcBef>
              <a:spcAft>
                <a:spcPts val="0"/>
              </a:spcAft>
              <a:buNone/>
            </a:pPr>
            <a:r>
              <a:t/>
            </a:r>
            <a:endParaRPr b="1" sz="1800">
              <a:solidFill>
                <a:srgbClr val="000000"/>
              </a:solidFill>
              <a:latin typeface="Calibri"/>
              <a:ea typeface="Calibri"/>
              <a:cs typeface="Calibri"/>
              <a:sym typeface="Calibri"/>
            </a:endParaRPr>
          </a:p>
          <a:p>
            <a:pPr indent="0" lvl="0" marL="0" marR="0" rtl="0" algn="ctr">
              <a:lnSpc>
                <a:spcPct val="100000"/>
              </a:lnSpc>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2"/>
          <p:cNvSpPr/>
          <p:nvPr/>
        </p:nvSpPr>
        <p:spPr>
          <a:xfrm rot="633232">
            <a:off x="-1986290" y="-1993814"/>
            <a:ext cx="8085110" cy="8389164"/>
          </a:xfrm>
          <a:custGeom>
            <a:rect b="b" l="l" r="r" t="t"/>
            <a:pathLst>
              <a:path extrusionOk="0" h="12636197" w="12088723">
                <a:moveTo>
                  <a:pt x="0" y="0"/>
                </a:moveTo>
                <a:lnTo>
                  <a:pt x="12088723" y="0"/>
                </a:lnTo>
                <a:lnTo>
                  <a:pt x="12088723" y="12636196"/>
                </a:lnTo>
                <a:lnTo>
                  <a:pt x="0" y="12636196"/>
                </a:lnTo>
                <a:lnTo>
                  <a:pt x="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44" name="Google Shape;244;p2"/>
          <p:cNvSpPr/>
          <p:nvPr/>
        </p:nvSpPr>
        <p:spPr>
          <a:xfrm rot="10800000">
            <a:off x="572119" y="4788123"/>
            <a:ext cx="4662742" cy="5486400"/>
          </a:xfrm>
          <a:custGeom>
            <a:rect b="b" l="l" r="r" t="t"/>
            <a:pathLst>
              <a:path extrusionOk="0" h="8229600" w="6994113">
                <a:moveTo>
                  <a:pt x="6994113" y="8229600"/>
                </a:moveTo>
                <a:lnTo>
                  <a:pt x="0" y="8229600"/>
                </a:lnTo>
                <a:lnTo>
                  <a:pt x="0" y="0"/>
                </a:lnTo>
                <a:lnTo>
                  <a:pt x="6994113" y="0"/>
                </a:lnTo>
                <a:lnTo>
                  <a:pt x="6994113" y="822960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45" name="Google Shape;245;p2"/>
          <p:cNvSpPr/>
          <p:nvPr/>
        </p:nvSpPr>
        <p:spPr>
          <a:xfrm flipH="1" rot="10800000">
            <a:off x="-431255" y="1873600"/>
            <a:ext cx="5269581" cy="5508230"/>
          </a:xfrm>
          <a:custGeom>
            <a:rect b="b" l="l" r="r" t="t"/>
            <a:pathLst>
              <a:path extrusionOk="0" h="8262345" w="7904372">
                <a:moveTo>
                  <a:pt x="0" y="8262345"/>
                </a:moveTo>
                <a:lnTo>
                  <a:pt x="7904372" y="8262345"/>
                </a:lnTo>
                <a:lnTo>
                  <a:pt x="7904372" y="0"/>
                </a:lnTo>
                <a:lnTo>
                  <a:pt x="0" y="0"/>
                </a:lnTo>
                <a:lnTo>
                  <a:pt x="0" y="8262345"/>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46" name="Google Shape;246;p2"/>
          <p:cNvSpPr/>
          <p:nvPr/>
        </p:nvSpPr>
        <p:spPr>
          <a:xfrm rot="10800000">
            <a:off x="9057365" y="3742959"/>
            <a:ext cx="3320783" cy="3320783"/>
          </a:xfrm>
          <a:custGeom>
            <a:rect b="b" l="l" r="r" t="t"/>
            <a:pathLst>
              <a:path extrusionOk="0" h="4981174" w="4981174">
                <a:moveTo>
                  <a:pt x="4981174" y="4981174"/>
                </a:moveTo>
                <a:lnTo>
                  <a:pt x="0" y="4981174"/>
                </a:lnTo>
                <a:lnTo>
                  <a:pt x="0" y="0"/>
                </a:lnTo>
                <a:lnTo>
                  <a:pt x="4981174" y="0"/>
                </a:lnTo>
                <a:lnTo>
                  <a:pt x="4981174" y="4981174"/>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47" name="Google Shape;247;p2"/>
          <p:cNvSpPr/>
          <p:nvPr/>
        </p:nvSpPr>
        <p:spPr>
          <a:xfrm>
            <a:off x="-1036569" y="368404"/>
            <a:ext cx="5649420" cy="5639149"/>
          </a:xfrm>
          <a:custGeom>
            <a:rect b="b" l="l" r="r" t="t"/>
            <a:pathLst>
              <a:path extrusionOk="0" h="8458723" w="8474130">
                <a:moveTo>
                  <a:pt x="0" y="0"/>
                </a:moveTo>
                <a:lnTo>
                  <a:pt x="8474130" y="0"/>
                </a:lnTo>
                <a:lnTo>
                  <a:pt x="8474130" y="8458722"/>
                </a:lnTo>
                <a:lnTo>
                  <a:pt x="0" y="8458722"/>
                </a:lnTo>
                <a:lnTo>
                  <a:pt x="0" y="0"/>
                </a:lnTo>
                <a:close/>
              </a:path>
            </a:pathLst>
          </a:custGeom>
          <a:blipFill rotWithShape="1">
            <a:blip r:embed="rId5">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248" name="Google Shape;248;p2"/>
          <p:cNvGrpSpPr/>
          <p:nvPr/>
        </p:nvGrpSpPr>
        <p:grpSpPr>
          <a:xfrm>
            <a:off x="-726624" y="796163"/>
            <a:ext cx="5029531" cy="5029531"/>
            <a:chOff x="0" y="0"/>
            <a:chExt cx="812800" cy="812800"/>
          </a:xfrm>
        </p:grpSpPr>
        <p:sp>
          <p:nvSpPr>
            <p:cNvPr id="249" name="Google Shape;249;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0" name="Google Shape;250;p2"/>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251" name="Google Shape;251;p2"/>
          <p:cNvGrpSpPr/>
          <p:nvPr/>
        </p:nvGrpSpPr>
        <p:grpSpPr>
          <a:xfrm>
            <a:off x="-384206" y="1210831"/>
            <a:ext cx="4509055" cy="4509055"/>
            <a:chOff x="0" y="0"/>
            <a:chExt cx="812800" cy="812800"/>
          </a:xfrm>
        </p:grpSpPr>
        <p:sp>
          <p:nvSpPr>
            <p:cNvPr id="252" name="Google Shape;252;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3" name="Google Shape;253;p2"/>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254" name="Google Shape;254;p2"/>
          <p:cNvSpPr/>
          <p:nvPr/>
        </p:nvSpPr>
        <p:spPr>
          <a:xfrm>
            <a:off x="4796941" y="5807442"/>
            <a:ext cx="368178" cy="368178"/>
          </a:xfrm>
          <a:custGeom>
            <a:rect b="b" l="l" r="r" t="t"/>
            <a:pathLst>
              <a:path extrusionOk="0" h="552267" w="552267">
                <a:moveTo>
                  <a:pt x="0" y="0"/>
                </a:moveTo>
                <a:lnTo>
                  <a:pt x="552266" y="0"/>
                </a:lnTo>
                <a:lnTo>
                  <a:pt x="552266" y="552267"/>
                </a:lnTo>
                <a:lnTo>
                  <a:pt x="0" y="552267"/>
                </a:lnTo>
                <a:lnTo>
                  <a:pt x="0" y="0"/>
                </a:lnTo>
                <a:close/>
              </a:path>
            </a:pathLst>
          </a:custGeom>
          <a:blipFill rotWithShape="1">
            <a:blip r:embed="rId6">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5" name="Google Shape;255;p2"/>
          <p:cNvSpPr/>
          <p:nvPr/>
        </p:nvSpPr>
        <p:spPr>
          <a:xfrm>
            <a:off x="6089397" y="796163"/>
            <a:ext cx="4662742" cy="5486400"/>
          </a:xfrm>
          <a:custGeom>
            <a:rect b="b" l="l" r="r" t="t"/>
            <a:pathLst>
              <a:path extrusionOk="0" h="8229600" w="6994113">
                <a:moveTo>
                  <a:pt x="0" y="0"/>
                </a:moveTo>
                <a:lnTo>
                  <a:pt x="6994113" y="0"/>
                </a:lnTo>
                <a:lnTo>
                  <a:pt x="6994113" y="8229600"/>
                </a:lnTo>
                <a:lnTo>
                  <a:pt x="0" y="8229600"/>
                </a:lnTo>
                <a:lnTo>
                  <a:pt x="0" y="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6" name="Google Shape;256;p2"/>
          <p:cNvSpPr/>
          <p:nvPr/>
        </p:nvSpPr>
        <p:spPr>
          <a:xfrm>
            <a:off x="-225795" y="1407783"/>
            <a:ext cx="2057575" cy="4115150"/>
          </a:xfrm>
          <a:custGeom>
            <a:rect b="b" l="l" r="r" t="t"/>
            <a:pathLst>
              <a:path extrusionOk="0" h="6350000" w="3175000">
                <a:moveTo>
                  <a:pt x="3175000" y="0"/>
                </a:moveTo>
                <a:lnTo>
                  <a:pt x="3175000" y="6350000"/>
                </a:lnTo>
                <a:cubicBezTo>
                  <a:pt x="1421498" y="6350000"/>
                  <a:pt x="0" y="4928502"/>
                  <a:pt x="0" y="3175000"/>
                </a:cubicBezTo>
                <a:cubicBezTo>
                  <a:pt x="0" y="1421498"/>
                  <a:pt x="1421498" y="0"/>
                  <a:pt x="3175000" y="0"/>
                </a:cubicBezTo>
                <a:close/>
              </a:path>
            </a:pathLst>
          </a:custGeom>
          <a:blipFill rotWithShape="1">
            <a:blip r:embed="rId7">
              <a:alphaModFix/>
            </a:blip>
            <a:stretch>
              <a:fillRect b="0" l="-2855" r="-197689"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7" name="Google Shape;257;p2"/>
          <p:cNvSpPr/>
          <p:nvPr/>
        </p:nvSpPr>
        <p:spPr>
          <a:xfrm>
            <a:off x="1929106" y="1408022"/>
            <a:ext cx="2020978" cy="2020978"/>
          </a:xfrm>
          <a:custGeom>
            <a:rect b="b" l="l" r="r" t="t"/>
            <a:pathLst>
              <a:path extrusionOk="0" h="6350000" w="6350000">
                <a:moveTo>
                  <a:pt x="0" y="0"/>
                </a:moveTo>
                <a:lnTo>
                  <a:pt x="0" y="6350000"/>
                </a:lnTo>
                <a:lnTo>
                  <a:pt x="6350000" y="6350000"/>
                </a:lnTo>
                <a:cubicBezTo>
                  <a:pt x="6350000" y="2843530"/>
                  <a:pt x="3506470" y="0"/>
                  <a:pt x="0" y="0"/>
                </a:cubicBezTo>
                <a:close/>
              </a:path>
            </a:pathLst>
          </a:custGeom>
          <a:blipFill rotWithShape="1">
            <a:blip r:embed="rId8">
              <a:alphaModFix/>
            </a:blip>
            <a:stretch>
              <a:fillRect b="0" l="-21544" r="-56449"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8" name="Google Shape;258;p2"/>
          <p:cNvSpPr/>
          <p:nvPr/>
        </p:nvSpPr>
        <p:spPr>
          <a:xfrm>
            <a:off x="1929106" y="3501955"/>
            <a:ext cx="2020978" cy="2020978"/>
          </a:xfrm>
          <a:custGeom>
            <a:rect b="b" l="l" r="r" t="t"/>
            <a:pathLst>
              <a:path extrusionOk="0" h="6350000" w="6350000">
                <a:moveTo>
                  <a:pt x="0" y="0"/>
                </a:moveTo>
                <a:lnTo>
                  <a:pt x="0" y="6350000"/>
                </a:lnTo>
                <a:cubicBezTo>
                  <a:pt x="3506470" y="6350000"/>
                  <a:pt x="6350000" y="3506470"/>
                  <a:pt x="6350000" y="0"/>
                </a:cubicBezTo>
                <a:lnTo>
                  <a:pt x="0" y="0"/>
                </a:lnTo>
                <a:close/>
              </a:path>
            </a:pathLst>
          </a:custGeom>
          <a:blipFill rotWithShape="1">
            <a:blip r:embed="rId9">
              <a:alphaModFix/>
            </a:blip>
            <a:stretch>
              <a:fillRect b="0" l="-93365" r="-93365"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59" name="Google Shape;259;p2"/>
          <p:cNvSpPr txBox="1"/>
          <p:nvPr/>
        </p:nvSpPr>
        <p:spPr>
          <a:xfrm>
            <a:off x="5234861" y="519856"/>
            <a:ext cx="7042195" cy="1174168"/>
          </a:xfrm>
          <a:prstGeom prst="rect">
            <a:avLst/>
          </a:prstGeom>
          <a:noFill/>
          <a:ln>
            <a:noFill/>
          </a:ln>
        </p:spPr>
        <p:txBody>
          <a:bodyPr anchorCtr="0" anchor="t" bIns="0" lIns="0" spcFirstLastPara="1" rIns="0" wrap="square" tIns="0">
            <a:spAutoFit/>
          </a:bodyPr>
          <a:lstStyle/>
          <a:p>
            <a:pPr indent="0" lvl="0" marL="0" marR="0" rtl="0" algn="l">
              <a:lnSpc>
                <a:spcPct val="270825"/>
              </a:lnSpc>
              <a:spcBef>
                <a:spcPts val="0"/>
              </a:spcBef>
              <a:spcAft>
                <a:spcPts val="0"/>
              </a:spcAft>
              <a:buNone/>
            </a:pPr>
            <a:r>
              <a:rPr b="1" lang="en-GB" sz="4000">
                <a:solidFill>
                  <a:schemeClr val="dk1"/>
                </a:solidFill>
                <a:latin typeface="Calibri"/>
                <a:ea typeface="Calibri"/>
                <a:cs typeface="Calibri"/>
                <a:sym typeface="Calibri"/>
              </a:rPr>
              <a:t>INFORMATION</a:t>
            </a:r>
            <a:endParaRPr/>
          </a:p>
        </p:txBody>
      </p:sp>
      <p:sp>
        <p:nvSpPr>
          <p:cNvPr id="260" name="Google Shape;260;p2"/>
          <p:cNvSpPr txBox="1"/>
          <p:nvPr/>
        </p:nvSpPr>
        <p:spPr>
          <a:xfrm>
            <a:off x="8080946" y="548366"/>
            <a:ext cx="2395265" cy="1174168"/>
          </a:xfrm>
          <a:prstGeom prst="rect">
            <a:avLst/>
          </a:prstGeom>
          <a:noFill/>
          <a:ln>
            <a:noFill/>
          </a:ln>
        </p:spPr>
        <p:txBody>
          <a:bodyPr anchorCtr="0" anchor="t" bIns="0" lIns="0" spcFirstLastPara="1" rIns="0" wrap="square" tIns="0">
            <a:spAutoFit/>
          </a:bodyPr>
          <a:lstStyle/>
          <a:p>
            <a:pPr indent="0" lvl="0" marL="0" marR="0" rtl="0" algn="l">
              <a:lnSpc>
                <a:spcPct val="270825"/>
              </a:lnSpc>
              <a:spcBef>
                <a:spcPts val="0"/>
              </a:spcBef>
              <a:spcAft>
                <a:spcPts val="0"/>
              </a:spcAft>
              <a:buNone/>
            </a:pPr>
            <a:r>
              <a:rPr b="1" lang="en-GB" sz="4000">
                <a:solidFill>
                  <a:schemeClr val="dk1"/>
                </a:solidFill>
                <a:latin typeface="Calibri"/>
                <a:ea typeface="Calibri"/>
                <a:cs typeface="Calibri"/>
                <a:sym typeface="Calibri"/>
              </a:rPr>
              <a:t>SYSTEMS</a:t>
            </a:r>
            <a:endParaRPr b="1" sz="4000">
              <a:solidFill>
                <a:schemeClr val="dk1"/>
              </a:solidFill>
              <a:latin typeface="Calibri"/>
              <a:ea typeface="Calibri"/>
              <a:cs typeface="Calibri"/>
              <a:sym typeface="Calibri"/>
            </a:endParaRPr>
          </a:p>
        </p:txBody>
      </p:sp>
      <p:sp>
        <p:nvSpPr>
          <p:cNvPr id="261" name="Google Shape;261;p2"/>
          <p:cNvSpPr txBox="1"/>
          <p:nvPr/>
        </p:nvSpPr>
        <p:spPr>
          <a:xfrm>
            <a:off x="5218165" y="2241221"/>
            <a:ext cx="6430030" cy="745589"/>
          </a:xfrm>
          <a:prstGeom prst="rect">
            <a:avLst/>
          </a:prstGeom>
          <a:noFill/>
          <a:ln>
            <a:noFill/>
          </a:ln>
        </p:spPr>
        <p:txBody>
          <a:bodyPr anchorCtr="0" anchor="t" bIns="0" lIns="0" spcFirstLastPara="1" rIns="0" wrap="square" tIns="0">
            <a:spAutoFit/>
          </a:bodyPr>
          <a:lstStyle/>
          <a:p>
            <a:pPr indent="0" lvl="0" marL="0" marR="0" rtl="0" algn="l">
              <a:lnSpc>
                <a:spcPct val="103321"/>
              </a:lnSpc>
              <a:spcBef>
                <a:spcPts val="0"/>
              </a:spcBef>
              <a:spcAft>
                <a:spcPts val="0"/>
              </a:spcAft>
              <a:buNone/>
            </a:pPr>
            <a:r>
              <a:rPr lang="en-GB" sz="2800">
                <a:solidFill>
                  <a:schemeClr val="dk1"/>
                </a:solidFill>
                <a:latin typeface="Calibri"/>
                <a:ea typeface="Calibri"/>
                <a:cs typeface="Calibri"/>
                <a:sym typeface="Calibri"/>
              </a:rPr>
              <a:t>STUDENT NAME: Helga Timea Nyerges (2336465)</a:t>
            </a:r>
            <a:endParaRPr sz="28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3"/>
          <p:cNvSpPr/>
          <p:nvPr/>
        </p:nvSpPr>
        <p:spPr>
          <a:xfrm>
            <a:off x="8650050" y="-3440373"/>
            <a:ext cx="4662742" cy="5486400"/>
          </a:xfrm>
          <a:custGeom>
            <a:rect b="b" l="l" r="r" t="t"/>
            <a:pathLst>
              <a:path extrusionOk="0" h="8229600" w="6994113">
                <a:moveTo>
                  <a:pt x="0" y="0"/>
                </a:moveTo>
                <a:lnTo>
                  <a:pt x="6994113" y="0"/>
                </a:lnTo>
                <a:lnTo>
                  <a:pt x="6994113" y="8229600"/>
                </a:lnTo>
                <a:lnTo>
                  <a:pt x="0" y="8229600"/>
                </a:lnTo>
                <a:lnTo>
                  <a:pt x="0" y="0"/>
                </a:lnTo>
                <a:close/>
              </a:path>
            </a:pathLst>
          </a:custGeom>
          <a:blipFill rotWithShape="1">
            <a:blip r:embed="rId3">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1" name="Google Shape;271;p3"/>
          <p:cNvSpPr/>
          <p:nvPr/>
        </p:nvSpPr>
        <p:spPr>
          <a:xfrm flipH="1">
            <a:off x="-453066" y="6172200"/>
            <a:ext cx="3489579" cy="4106002"/>
          </a:xfrm>
          <a:custGeom>
            <a:rect b="b" l="l" r="r" t="t"/>
            <a:pathLst>
              <a:path extrusionOk="0" h="6159003" w="5234369">
                <a:moveTo>
                  <a:pt x="5234369" y="0"/>
                </a:moveTo>
                <a:lnTo>
                  <a:pt x="0" y="0"/>
                </a:lnTo>
                <a:lnTo>
                  <a:pt x="0" y="6159003"/>
                </a:lnTo>
                <a:lnTo>
                  <a:pt x="5234369" y="6159003"/>
                </a:lnTo>
                <a:lnTo>
                  <a:pt x="5234369" y="0"/>
                </a:lnTo>
                <a:close/>
              </a:path>
            </a:pathLst>
          </a:custGeom>
          <a:blipFill rotWithShape="1">
            <a:blip r:embed="rId3">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2" name="Google Shape;272;p3"/>
          <p:cNvSpPr/>
          <p:nvPr/>
        </p:nvSpPr>
        <p:spPr>
          <a:xfrm rot="10800000">
            <a:off x="5500970" y="186565"/>
            <a:ext cx="6877177" cy="6877177"/>
          </a:xfrm>
          <a:custGeom>
            <a:rect b="b" l="l" r="r" t="t"/>
            <a:pathLst>
              <a:path extrusionOk="0" h="10315766" w="10315766">
                <a:moveTo>
                  <a:pt x="10315766" y="10315766"/>
                </a:moveTo>
                <a:lnTo>
                  <a:pt x="0" y="10315766"/>
                </a:lnTo>
                <a:lnTo>
                  <a:pt x="0" y="0"/>
                </a:lnTo>
                <a:lnTo>
                  <a:pt x="10315766" y="0"/>
                </a:lnTo>
                <a:lnTo>
                  <a:pt x="10315766" y="10315766"/>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3" name="Google Shape;273;p3"/>
          <p:cNvSpPr/>
          <p:nvPr/>
        </p:nvSpPr>
        <p:spPr>
          <a:xfrm>
            <a:off x="7450135" y="533052"/>
            <a:ext cx="5649420" cy="5639149"/>
          </a:xfrm>
          <a:custGeom>
            <a:rect b="b" l="l" r="r" t="t"/>
            <a:pathLst>
              <a:path extrusionOk="0" h="8458723" w="8474130">
                <a:moveTo>
                  <a:pt x="0" y="0"/>
                </a:moveTo>
                <a:lnTo>
                  <a:pt x="8474130" y="0"/>
                </a:lnTo>
                <a:lnTo>
                  <a:pt x="8474130" y="8458723"/>
                </a:lnTo>
                <a:lnTo>
                  <a:pt x="0" y="8458723"/>
                </a:lnTo>
                <a:lnTo>
                  <a:pt x="0" y="0"/>
                </a:lnTo>
                <a:close/>
              </a:path>
            </a:pathLst>
          </a:custGeom>
          <a:blipFill rotWithShape="1">
            <a:blip r:embed="rId5">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274" name="Google Shape;274;p3"/>
          <p:cNvGrpSpPr/>
          <p:nvPr/>
        </p:nvGrpSpPr>
        <p:grpSpPr>
          <a:xfrm>
            <a:off x="7760079" y="960811"/>
            <a:ext cx="5029531" cy="5029531"/>
            <a:chOff x="0" y="0"/>
            <a:chExt cx="812800" cy="812800"/>
          </a:xfrm>
        </p:grpSpPr>
        <p:sp>
          <p:nvSpPr>
            <p:cNvPr id="275" name="Google Shape;275;p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6" name="Google Shape;276;p3"/>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277" name="Google Shape;277;p3"/>
          <p:cNvGrpSpPr/>
          <p:nvPr/>
        </p:nvGrpSpPr>
        <p:grpSpPr>
          <a:xfrm>
            <a:off x="7926147" y="1262809"/>
            <a:ext cx="4621724" cy="4621724"/>
            <a:chOff x="0" y="0"/>
            <a:chExt cx="812800" cy="812800"/>
          </a:xfrm>
        </p:grpSpPr>
        <p:sp>
          <p:nvSpPr>
            <p:cNvPr id="278" name="Google Shape;278;p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79" name="Google Shape;279;p3"/>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280" name="Google Shape;280;p3"/>
          <p:cNvSpPr/>
          <p:nvPr/>
        </p:nvSpPr>
        <p:spPr>
          <a:xfrm>
            <a:off x="8082487" y="1483734"/>
            <a:ext cx="4309045" cy="4309045"/>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6">
              <a:alphaModFix/>
            </a:blip>
            <a:stretch>
              <a:fillRect b="0" l="-49862"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81" name="Google Shape;281;p3"/>
          <p:cNvSpPr/>
          <p:nvPr/>
        </p:nvSpPr>
        <p:spPr>
          <a:xfrm rot="336895">
            <a:off x="-870518" y="-310828"/>
            <a:ext cx="3617367" cy="3781190"/>
          </a:xfrm>
          <a:custGeom>
            <a:rect b="b" l="l" r="r" t="t"/>
            <a:pathLst>
              <a:path extrusionOk="0" h="5671785" w="5426050">
                <a:moveTo>
                  <a:pt x="0" y="0"/>
                </a:moveTo>
                <a:lnTo>
                  <a:pt x="5426050" y="0"/>
                </a:lnTo>
                <a:lnTo>
                  <a:pt x="5426050" y="5671785"/>
                </a:lnTo>
                <a:lnTo>
                  <a:pt x="0" y="5671785"/>
                </a:lnTo>
                <a:lnTo>
                  <a:pt x="0" y="0"/>
                </a:lnTo>
                <a:close/>
              </a:path>
            </a:pathLst>
          </a:custGeom>
          <a:blipFill rotWithShape="1">
            <a:blip r:embed="rId4">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82" name="Google Shape;282;p3"/>
          <p:cNvSpPr txBox="1"/>
          <p:nvPr/>
        </p:nvSpPr>
        <p:spPr>
          <a:xfrm>
            <a:off x="2614365" y="36265"/>
            <a:ext cx="6325193" cy="623761"/>
          </a:xfrm>
          <a:prstGeom prst="rect">
            <a:avLst/>
          </a:prstGeom>
          <a:noFill/>
          <a:ln>
            <a:noFill/>
          </a:ln>
        </p:spPr>
        <p:txBody>
          <a:bodyPr anchorCtr="0" anchor="t" bIns="0" lIns="0" spcFirstLastPara="1" rIns="0" wrap="square" tIns="0">
            <a:spAutoFit/>
          </a:bodyPr>
          <a:lstStyle/>
          <a:p>
            <a:pPr indent="0" lvl="0" marL="0" marR="0" rtl="0" algn="just">
              <a:lnSpc>
                <a:spcPct val="196678"/>
              </a:lnSpc>
              <a:spcBef>
                <a:spcPts val="0"/>
              </a:spcBef>
              <a:spcAft>
                <a:spcPts val="0"/>
              </a:spcAft>
              <a:buNone/>
            </a:pPr>
            <a:r>
              <a:rPr b="1" lang="en-GB" sz="2800">
                <a:solidFill>
                  <a:schemeClr val="dk1"/>
                </a:solidFill>
                <a:latin typeface="Calibri"/>
                <a:ea typeface="Calibri"/>
                <a:cs typeface="Calibri"/>
                <a:sym typeface="Calibri"/>
              </a:rPr>
              <a:t>WELCOME TO THE INFORMATION SYSTEMS</a:t>
            </a:r>
            <a:endParaRPr/>
          </a:p>
        </p:txBody>
      </p:sp>
      <p:sp>
        <p:nvSpPr>
          <p:cNvPr id="283" name="Google Shape;283;p3"/>
          <p:cNvSpPr txBox="1"/>
          <p:nvPr/>
        </p:nvSpPr>
        <p:spPr>
          <a:xfrm>
            <a:off x="558592" y="1564926"/>
            <a:ext cx="6579607" cy="994759"/>
          </a:xfrm>
          <a:prstGeom prst="rect">
            <a:avLst/>
          </a:prstGeom>
          <a:noFill/>
          <a:ln>
            <a:noFill/>
          </a:ln>
        </p:spPr>
        <p:txBody>
          <a:bodyPr anchorCtr="0" anchor="t" bIns="0" lIns="0" spcFirstLastPara="1" rIns="0" wrap="square" tIns="0">
            <a:spAutoFit/>
          </a:bodyPr>
          <a:lstStyle/>
          <a:p>
            <a:pPr indent="0" lvl="0" marL="0" marR="0" rtl="0" algn="just">
              <a:lnSpc>
                <a:spcPct val="143357"/>
              </a:lnSpc>
              <a:spcBef>
                <a:spcPts val="0"/>
              </a:spcBef>
              <a:spcAft>
                <a:spcPts val="0"/>
              </a:spcAft>
              <a:buNone/>
            </a:pPr>
            <a:r>
              <a:rPr b="1" lang="en-GB" sz="2800">
                <a:solidFill>
                  <a:schemeClr val="dk1"/>
                </a:solidFill>
                <a:latin typeface="Calibri"/>
                <a:ea typeface="Calibri"/>
                <a:cs typeface="Calibri"/>
                <a:sym typeface="Calibri"/>
              </a:rPr>
              <a:t>INFORMATION SYSTEMS IN MODERN BUSINESS</a:t>
            </a:r>
            <a:endParaRPr/>
          </a:p>
          <a:p>
            <a:pPr indent="0" lvl="0" marL="0" marR="0" rtl="0" algn="just">
              <a:lnSpc>
                <a:spcPct val="140006"/>
              </a:lnSpc>
              <a:spcBef>
                <a:spcPts val="0"/>
              </a:spcBef>
              <a:spcAft>
                <a:spcPts val="0"/>
              </a:spcAft>
              <a:buNone/>
            </a:pPr>
            <a:r>
              <a:t/>
            </a:r>
            <a:endParaRPr b="1" sz="2867">
              <a:solidFill>
                <a:srgbClr val="0787B6"/>
              </a:solidFill>
              <a:latin typeface="Calibri"/>
              <a:ea typeface="Calibri"/>
              <a:cs typeface="Calibri"/>
              <a:sym typeface="Calibri"/>
            </a:endParaRPr>
          </a:p>
        </p:txBody>
      </p:sp>
      <p:sp>
        <p:nvSpPr>
          <p:cNvPr id="284" name="Google Shape;284;p3"/>
          <p:cNvSpPr txBox="1"/>
          <p:nvPr/>
        </p:nvSpPr>
        <p:spPr>
          <a:xfrm>
            <a:off x="478841" y="2791749"/>
            <a:ext cx="6764335" cy="3013133"/>
          </a:xfrm>
          <a:prstGeom prst="rect">
            <a:avLst/>
          </a:prstGeom>
          <a:noFill/>
          <a:ln>
            <a:noFill/>
          </a:ln>
        </p:spPr>
        <p:txBody>
          <a:bodyPr anchorCtr="0" anchor="t" bIns="0" lIns="0" spcFirstLastPara="1" rIns="0" wrap="square" tIns="0">
            <a:spAutoFit/>
          </a:bodyPr>
          <a:lstStyle/>
          <a:p>
            <a:pPr indent="0" lvl="0" marL="0" marR="0" rtl="0" algn="just">
              <a:lnSpc>
                <a:spcPct val="140058"/>
              </a:lnSpc>
              <a:spcBef>
                <a:spcPts val="0"/>
              </a:spcBef>
              <a:spcAft>
                <a:spcPts val="0"/>
              </a:spcAft>
              <a:buNone/>
            </a:pPr>
            <a:r>
              <a:rPr lang="en-GB" sz="2399">
                <a:solidFill>
                  <a:srgbClr val="FFFFFF"/>
                </a:solidFill>
                <a:latin typeface="Calibri"/>
                <a:ea typeface="Calibri"/>
                <a:cs typeface="Calibri"/>
                <a:sym typeface="Calibri"/>
              </a:rPr>
              <a:t>·</a:t>
            </a:r>
            <a:r>
              <a:rPr lang="en-GB" sz="2399">
                <a:solidFill>
                  <a:schemeClr val="dk1"/>
                </a:solidFill>
                <a:latin typeface="Calibri"/>
                <a:ea typeface="Calibri"/>
                <a:cs typeface="Calibri"/>
                <a:sym typeface="Calibri"/>
              </a:rPr>
              <a:t>Information Systems (IS) is a combination of technology, people, and processes.</a:t>
            </a:r>
            <a:endParaRPr/>
          </a:p>
          <a:p>
            <a:pPr indent="0" lvl="0" marL="0" marR="0" rtl="0" algn="just">
              <a:lnSpc>
                <a:spcPct val="140058"/>
              </a:lnSpc>
              <a:spcBef>
                <a:spcPts val="0"/>
              </a:spcBef>
              <a:spcAft>
                <a:spcPts val="0"/>
              </a:spcAft>
              <a:buNone/>
            </a:pPr>
            <a:r>
              <a:rPr lang="en-GB" sz="2399">
                <a:solidFill>
                  <a:schemeClr val="dk1"/>
                </a:solidFill>
                <a:latin typeface="Calibri"/>
                <a:ea typeface="Calibri"/>
                <a:cs typeface="Calibri"/>
                <a:sym typeface="Calibri"/>
              </a:rPr>
              <a:t>·Employed in gathering, processing, storing, and distributing information.</a:t>
            </a:r>
            <a:endParaRPr/>
          </a:p>
          <a:p>
            <a:pPr indent="0" lvl="0" marL="0" marR="0" rtl="0" algn="just">
              <a:lnSpc>
                <a:spcPct val="140058"/>
              </a:lnSpc>
              <a:spcBef>
                <a:spcPts val="0"/>
              </a:spcBef>
              <a:spcAft>
                <a:spcPts val="0"/>
              </a:spcAft>
              <a:buNone/>
            </a:pPr>
            <a:r>
              <a:rPr lang="en-GB" sz="2399">
                <a:solidFill>
                  <a:schemeClr val="dk1"/>
                </a:solidFill>
                <a:latin typeface="Calibri"/>
                <a:ea typeface="Calibri"/>
                <a:cs typeface="Calibri"/>
                <a:sym typeface="Calibri"/>
              </a:rPr>
              <a:t>·Bear sustaining business and strategic processes.</a:t>
            </a:r>
            <a:endParaRPr/>
          </a:p>
          <a:p>
            <a:pPr indent="0" lvl="0" marL="0" marR="0" rtl="0" algn="just">
              <a:lnSpc>
                <a:spcPct val="140058"/>
              </a:lnSpc>
              <a:spcBef>
                <a:spcPts val="0"/>
              </a:spcBef>
              <a:spcAft>
                <a:spcPts val="0"/>
              </a:spcAft>
              <a:buNone/>
            </a:pPr>
            <a:r>
              <a:rPr lang="en-GB" sz="2399">
                <a:solidFill>
                  <a:schemeClr val="dk1"/>
                </a:solidFill>
                <a:latin typeface="Calibri"/>
                <a:ea typeface="Calibri"/>
                <a:cs typeface="Calibri"/>
                <a:sym typeface="Calibri"/>
              </a:rPr>
              <a:t>·Prerequisite of digital organizations.</a:t>
            </a:r>
            <a:endParaRPr/>
          </a:p>
          <a:p>
            <a:pPr indent="0" lvl="0" marL="0" marR="0" rtl="0" algn="just">
              <a:lnSpc>
                <a:spcPct val="140058"/>
              </a:lnSpc>
              <a:spcBef>
                <a:spcPts val="0"/>
              </a:spcBef>
              <a:spcAft>
                <a:spcPts val="0"/>
              </a:spcAft>
              <a:buNone/>
            </a:pPr>
            <a:r>
              <a:t/>
            </a:r>
            <a:endParaRPr sz="2399">
              <a:solidFill>
                <a:srgbClr val="FFFFFF"/>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4"/>
          <p:cNvSpPr/>
          <p:nvPr/>
        </p:nvSpPr>
        <p:spPr>
          <a:xfrm flipH="1" rot="10800000">
            <a:off x="-173069" y="186565"/>
            <a:ext cx="6877177" cy="6877177"/>
          </a:xfrm>
          <a:custGeom>
            <a:rect b="b" l="l" r="r" t="t"/>
            <a:pathLst>
              <a:path extrusionOk="0" h="10315766" w="10315766">
                <a:moveTo>
                  <a:pt x="0" y="10315766"/>
                </a:moveTo>
                <a:lnTo>
                  <a:pt x="10315766" y="10315766"/>
                </a:lnTo>
                <a:lnTo>
                  <a:pt x="10315766" y="0"/>
                </a:lnTo>
                <a:lnTo>
                  <a:pt x="0" y="0"/>
                </a:lnTo>
                <a:lnTo>
                  <a:pt x="0" y="10315766"/>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94" name="Google Shape;294;p4"/>
          <p:cNvSpPr/>
          <p:nvPr/>
        </p:nvSpPr>
        <p:spPr>
          <a:xfrm>
            <a:off x="-1031797" y="533052"/>
            <a:ext cx="5649420" cy="5639149"/>
          </a:xfrm>
          <a:custGeom>
            <a:rect b="b" l="l" r="r" t="t"/>
            <a:pathLst>
              <a:path extrusionOk="0" h="8458723" w="8474130">
                <a:moveTo>
                  <a:pt x="0" y="0"/>
                </a:moveTo>
                <a:lnTo>
                  <a:pt x="8474131" y="0"/>
                </a:lnTo>
                <a:lnTo>
                  <a:pt x="8474131" y="8458723"/>
                </a:lnTo>
                <a:lnTo>
                  <a:pt x="0" y="8458723"/>
                </a:lnTo>
                <a:lnTo>
                  <a:pt x="0" y="0"/>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295" name="Google Shape;295;p4"/>
          <p:cNvGrpSpPr/>
          <p:nvPr/>
        </p:nvGrpSpPr>
        <p:grpSpPr>
          <a:xfrm>
            <a:off x="-721852" y="960811"/>
            <a:ext cx="5029531" cy="5029531"/>
            <a:chOff x="0" y="0"/>
            <a:chExt cx="812800" cy="812800"/>
          </a:xfrm>
        </p:grpSpPr>
        <p:sp>
          <p:nvSpPr>
            <p:cNvPr id="296" name="Google Shape;296;p4"/>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297" name="Google Shape;297;p4"/>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298" name="Google Shape;298;p4"/>
          <p:cNvGrpSpPr/>
          <p:nvPr/>
        </p:nvGrpSpPr>
        <p:grpSpPr>
          <a:xfrm>
            <a:off x="-439275" y="1262809"/>
            <a:ext cx="4621724" cy="4621724"/>
            <a:chOff x="0" y="0"/>
            <a:chExt cx="812800" cy="812800"/>
          </a:xfrm>
        </p:grpSpPr>
        <p:sp>
          <p:nvSpPr>
            <p:cNvPr id="299" name="Google Shape;299;p4"/>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0" name="Google Shape;300;p4"/>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301" name="Google Shape;301;p4"/>
          <p:cNvSpPr/>
          <p:nvPr/>
        </p:nvSpPr>
        <p:spPr>
          <a:xfrm>
            <a:off x="-282935" y="1483734"/>
            <a:ext cx="4309045" cy="4309045"/>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5">
              <a:alphaModFix/>
            </a:blip>
            <a:stretch>
              <a:fillRect b="0" l="-24931" r="-24931"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2" name="Google Shape;302;p4"/>
          <p:cNvSpPr/>
          <p:nvPr/>
        </p:nvSpPr>
        <p:spPr>
          <a:xfrm flipH="1" rot="-336000">
            <a:off x="8699436" y="-223322"/>
            <a:ext cx="3617367" cy="3781190"/>
          </a:xfrm>
          <a:custGeom>
            <a:rect b="b" l="l" r="r" t="t"/>
            <a:pathLst>
              <a:path extrusionOk="0" h="5671785" w="5426050">
                <a:moveTo>
                  <a:pt x="5426050" y="0"/>
                </a:moveTo>
                <a:lnTo>
                  <a:pt x="0" y="0"/>
                </a:lnTo>
                <a:lnTo>
                  <a:pt x="0" y="5671785"/>
                </a:lnTo>
                <a:lnTo>
                  <a:pt x="5426050" y="5671785"/>
                </a:lnTo>
                <a:lnTo>
                  <a:pt x="542605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3" name="Google Shape;303;p4"/>
          <p:cNvSpPr/>
          <p:nvPr/>
        </p:nvSpPr>
        <p:spPr>
          <a:xfrm flipH="1" rot="10800000">
            <a:off x="9124953" y="5792779"/>
            <a:ext cx="4662742" cy="5486400"/>
          </a:xfrm>
          <a:custGeom>
            <a:rect b="b" l="l" r="r" t="t"/>
            <a:pathLst>
              <a:path extrusionOk="0" h="8229600" w="6994113">
                <a:moveTo>
                  <a:pt x="0" y="8229600"/>
                </a:moveTo>
                <a:lnTo>
                  <a:pt x="6994113" y="8229600"/>
                </a:lnTo>
                <a:lnTo>
                  <a:pt x="6994113" y="0"/>
                </a:lnTo>
                <a:lnTo>
                  <a:pt x="0" y="0"/>
                </a:lnTo>
                <a:lnTo>
                  <a:pt x="0" y="8229600"/>
                </a:lnTo>
                <a:close/>
              </a:path>
            </a:pathLst>
          </a:custGeom>
          <a:blipFill rotWithShape="1">
            <a:blip r:embed="rId6">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4" name="Google Shape;304;p4"/>
          <p:cNvSpPr/>
          <p:nvPr/>
        </p:nvSpPr>
        <p:spPr>
          <a:xfrm flipH="1">
            <a:off x="-2159775" y="-4622726"/>
            <a:ext cx="4662742" cy="5486400"/>
          </a:xfrm>
          <a:custGeom>
            <a:rect b="b" l="l" r="r" t="t"/>
            <a:pathLst>
              <a:path extrusionOk="0" h="8229600" w="6994113">
                <a:moveTo>
                  <a:pt x="6994113" y="0"/>
                </a:moveTo>
                <a:lnTo>
                  <a:pt x="0" y="0"/>
                </a:lnTo>
                <a:lnTo>
                  <a:pt x="0" y="8229600"/>
                </a:lnTo>
                <a:lnTo>
                  <a:pt x="6994113" y="8229600"/>
                </a:lnTo>
                <a:lnTo>
                  <a:pt x="6994113" y="0"/>
                </a:lnTo>
                <a:close/>
              </a:path>
            </a:pathLst>
          </a:custGeom>
          <a:blipFill rotWithShape="1">
            <a:blip r:embed="rId6">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05" name="Google Shape;305;p4"/>
          <p:cNvSpPr txBox="1"/>
          <p:nvPr/>
        </p:nvSpPr>
        <p:spPr>
          <a:xfrm>
            <a:off x="4650225" y="0"/>
            <a:ext cx="6714458" cy="1104661"/>
          </a:xfrm>
          <a:prstGeom prst="rect">
            <a:avLst/>
          </a:prstGeom>
          <a:noFill/>
          <a:ln>
            <a:noFill/>
          </a:ln>
        </p:spPr>
        <p:txBody>
          <a:bodyPr anchorCtr="0" anchor="t" bIns="0" lIns="0" spcFirstLastPara="1" rIns="0" wrap="square" tIns="0">
            <a:spAutoFit/>
          </a:bodyPr>
          <a:lstStyle/>
          <a:p>
            <a:pPr indent="0" lvl="0" marL="0" marR="0" rtl="0" algn="l">
              <a:lnSpc>
                <a:spcPct val="160000"/>
              </a:lnSpc>
              <a:spcBef>
                <a:spcPts val="0"/>
              </a:spcBef>
              <a:spcAft>
                <a:spcPts val="0"/>
              </a:spcAft>
              <a:buNone/>
            </a:pPr>
            <a:r>
              <a:rPr b="1" lang="en-GB" sz="2800">
                <a:solidFill>
                  <a:schemeClr val="dk1"/>
                </a:solidFill>
                <a:latin typeface="Calibri"/>
                <a:ea typeface="Calibri"/>
                <a:cs typeface="Calibri"/>
                <a:sym typeface="Calibri"/>
              </a:rPr>
              <a:t>THE IMPORTANCE OF INFORMATION SYSTEMS IN BUSINESS PROCESSES</a:t>
            </a:r>
            <a:endParaRPr/>
          </a:p>
        </p:txBody>
      </p:sp>
      <p:sp>
        <p:nvSpPr>
          <p:cNvPr id="306" name="Google Shape;306;p4"/>
          <p:cNvSpPr txBox="1"/>
          <p:nvPr/>
        </p:nvSpPr>
        <p:spPr>
          <a:xfrm>
            <a:off x="4741866" y="1886436"/>
            <a:ext cx="6714458" cy="1218282"/>
          </a:xfrm>
          <a:prstGeom prst="rect">
            <a:avLst/>
          </a:prstGeom>
          <a:noFill/>
          <a:ln>
            <a:noFill/>
          </a:ln>
        </p:spPr>
        <p:txBody>
          <a:bodyPr anchorCtr="0" anchor="t" bIns="0" lIns="0" spcFirstLastPara="1" rIns="0" wrap="square" tIns="0">
            <a:spAutoFit/>
          </a:bodyPr>
          <a:lstStyle/>
          <a:p>
            <a:pPr indent="0" lvl="0" marL="0" marR="0" rtl="0" algn="l">
              <a:lnSpc>
                <a:spcPct val="186678"/>
              </a:lnSpc>
              <a:spcBef>
                <a:spcPts val="0"/>
              </a:spcBef>
              <a:spcAft>
                <a:spcPts val="0"/>
              </a:spcAft>
              <a:buNone/>
            </a:pPr>
            <a:r>
              <a:rPr b="1" lang="en-GB" sz="2800">
                <a:solidFill>
                  <a:schemeClr val="dk1"/>
                </a:solidFill>
                <a:latin typeface="Calibri"/>
                <a:ea typeface="Calibri"/>
                <a:cs typeface="Calibri"/>
                <a:sym typeface="Calibri"/>
              </a:rPr>
              <a:t>ROLE IN BUSINESS OPERATIONS</a:t>
            </a:r>
            <a:endParaRPr/>
          </a:p>
          <a:p>
            <a:pPr indent="0" lvl="0" marL="0" marR="0" rtl="0" algn="l">
              <a:lnSpc>
                <a:spcPct val="114997"/>
              </a:lnSpc>
              <a:spcBef>
                <a:spcPts val="0"/>
              </a:spcBef>
              <a:spcAft>
                <a:spcPts val="0"/>
              </a:spcAft>
              <a:buNone/>
            </a:pPr>
            <a:r>
              <a:t/>
            </a:r>
            <a:endParaRPr b="1" sz="3734">
              <a:solidFill>
                <a:srgbClr val="0787B6"/>
              </a:solidFill>
              <a:latin typeface="Calibri"/>
              <a:ea typeface="Calibri"/>
              <a:cs typeface="Calibri"/>
              <a:sym typeface="Calibri"/>
            </a:endParaRPr>
          </a:p>
        </p:txBody>
      </p:sp>
      <p:sp>
        <p:nvSpPr>
          <p:cNvPr id="307" name="Google Shape;307;p4"/>
          <p:cNvSpPr txBox="1"/>
          <p:nvPr/>
        </p:nvSpPr>
        <p:spPr>
          <a:xfrm>
            <a:off x="4741866" y="3332747"/>
            <a:ext cx="6464942" cy="2577116"/>
          </a:xfrm>
          <a:prstGeom prst="rect">
            <a:avLst/>
          </a:prstGeom>
          <a:noFill/>
          <a:ln>
            <a:noFill/>
          </a:ln>
        </p:spPr>
        <p:txBody>
          <a:bodyPr anchorCtr="0" anchor="t" bIns="0" lIns="0" spcFirstLastPara="1" rIns="0" wrap="square" tIns="0">
            <a:spAutoFit/>
          </a:bodyPr>
          <a:lstStyle/>
          <a:p>
            <a:pPr indent="0" lvl="0" marL="0" marR="0" rtl="0" algn="l">
              <a:lnSpc>
                <a:spcPct val="140058"/>
              </a:lnSpc>
              <a:spcBef>
                <a:spcPts val="0"/>
              </a:spcBef>
              <a:spcAft>
                <a:spcPts val="0"/>
              </a:spcAft>
              <a:buNone/>
            </a:pPr>
            <a:r>
              <a:rPr lang="en-GB" sz="2399">
                <a:solidFill>
                  <a:srgbClr val="FFFFFF"/>
                </a:solidFill>
                <a:latin typeface="Calibri"/>
                <a:ea typeface="Calibri"/>
                <a:cs typeface="Calibri"/>
                <a:sym typeface="Calibri"/>
              </a:rPr>
              <a:t>·</a:t>
            </a:r>
            <a:r>
              <a:rPr lang="en-GB" sz="2399">
                <a:solidFill>
                  <a:schemeClr val="dk1"/>
                </a:solidFill>
                <a:latin typeface="Calibri"/>
                <a:ea typeface="Calibri"/>
                <a:cs typeface="Calibri"/>
                <a:sym typeface="Calibri"/>
              </a:rPr>
              <a:t>Automation of business processes.</a:t>
            </a:r>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·Process high amounts of organizational data.</a:t>
            </a:r>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·Enhance departmental coordination.</a:t>
            </a:r>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·Assistive communication and workflow management.</a:t>
            </a:r>
            <a:endParaRPr/>
          </a:p>
          <a:p>
            <a:pPr indent="0" lvl="0" marL="0" marR="0" rtl="0" algn="l">
              <a:lnSpc>
                <a:spcPct val="140058"/>
              </a:lnSpc>
              <a:spcBef>
                <a:spcPts val="0"/>
              </a:spcBef>
              <a:spcAft>
                <a:spcPts val="0"/>
              </a:spcAft>
              <a:buNone/>
            </a:pPr>
            <a:r>
              <a:t/>
            </a:r>
            <a:endParaRPr sz="2399">
              <a:solidFill>
                <a:srgbClr val="FFFFFF"/>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5"/>
          <p:cNvSpPr/>
          <p:nvPr/>
        </p:nvSpPr>
        <p:spPr>
          <a:xfrm rot="10800000">
            <a:off x="4472083" y="-827073"/>
            <a:ext cx="7844211" cy="7844211"/>
          </a:xfrm>
          <a:custGeom>
            <a:rect b="b" l="l" r="r" t="t"/>
            <a:pathLst>
              <a:path extrusionOk="0" h="11766316" w="11766316">
                <a:moveTo>
                  <a:pt x="11766316" y="11766316"/>
                </a:moveTo>
                <a:lnTo>
                  <a:pt x="0" y="11766316"/>
                </a:lnTo>
                <a:lnTo>
                  <a:pt x="0" y="0"/>
                </a:lnTo>
                <a:lnTo>
                  <a:pt x="11766316" y="0"/>
                </a:lnTo>
                <a:lnTo>
                  <a:pt x="11766316" y="11766316"/>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17" name="Google Shape;317;p5"/>
          <p:cNvSpPr/>
          <p:nvPr/>
        </p:nvSpPr>
        <p:spPr>
          <a:xfrm flipH="1">
            <a:off x="8298306" y="-112129"/>
            <a:ext cx="4017988" cy="4199954"/>
          </a:xfrm>
          <a:custGeom>
            <a:rect b="b" l="l" r="r" t="t"/>
            <a:pathLst>
              <a:path extrusionOk="0" h="6299931" w="6026982">
                <a:moveTo>
                  <a:pt x="6026981" y="0"/>
                </a:moveTo>
                <a:lnTo>
                  <a:pt x="0" y="0"/>
                </a:lnTo>
                <a:lnTo>
                  <a:pt x="0" y="6299931"/>
                </a:lnTo>
                <a:lnTo>
                  <a:pt x="6026981" y="6299931"/>
                </a:lnTo>
                <a:lnTo>
                  <a:pt x="6026981"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18" name="Google Shape;318;p5"/>
          <p:cNvSpPr/>
          <p:nvPr/>
        </p:nvSpPr>
        <p:spPr>
          <a:xfrm>
            <a:off x="7482589" y="789374"/>
            <a:ext cx="5649420" cy="5639149"/>
          </a:xfrm>
          <a:custGeom>
            <a:rect b="b" l="l" r="r" t="t"/>
            <a:pathLst>
              <a:path extrusionOk="0" h="8458723" w="8474130">
                <a:moveTo>
                  <a:pt x="0" y="0"/>
                </a:moveTo>
                <a:lnTo>
                  <a:pt x="8474130" y="0"/>
                </a:lnTo>
                <a:lnTo>
                  <a:pt x="8474130" y="8458722"/>
                </a:lnTo>
                <a:lnTo>
                  <a:pt x="0" y="8458722"/>
                </a:lnTo>
                <a:lnTo>
                  <a:pt x="0" y="0"/>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319" name="Google Shape;319;p5"/>
          <p:cNvGrpSpPr/>
          <p:nvPr/>
        </p:nvGrpSpPr>
        <p:grpSpPr>
          <a:xfrm>
            <a:off x="7792535" y="1217133"/>
            <a:ext cx="5029531" cy="5029531"/>
            <a:chOff x="0" y="0"/>
            <a:chExt cx="812800" cy="812800"/>
          </a:xfrm>
        </p:grpSpPr>
        <p:sp>
          <p:nvSpPr>
            <p:cNvPr id="320" name="Google Shape;320;p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21" name="Google Shape;321;p5"/>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322" name="Google Shape;322;p5"/>
          <p:cNvGrpSpPr/>
          <p:nvPr/>
        </p:nvGrpSpPr>
        <p:grpSpPr>
          <a:xfrm>
            <a:off x="7958602" y="1519131"/>
            <a:ext cx="4621724" cy="4621724"/>
            <a:chOff x="0" y="0"/>
            <a:chExt cx="812800" cy="812800"/>
          </a:xfrm>
        </p:grpSpPr>
        <p:sp>
          <p:nvSpPr>
            <p:cNvPr id="323" name="Google Shape;323;p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24" name="Google Shape;324;p5"/>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325" name="Google Shape;325;p5"/>
          <p:cNvSpPr/>
          <p:nvPr/>
        </p:nvSpPr>
        <p:spPr>
          <a:xfrm>
            <a:off x="8114942" y="1740056"/>
            <a:ext cx="4309045" cy="4309045"/>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5">
              <a:alphaModFix/>
            </a:blip>
            <a:stretch>
              <a:fillRect b="0" l="-24931" r="-24931"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26" name="Google Shape;326;p5"/>
          <p:cNvSpPr txBox="1"/>
          <p:nvPr/>
        </p:nvSpPr>
        <p:spPr>
          <a:xfrm>
            <a:off x="1439244" y="375048"/>
            <a:ext cx="5850291" cy="1515736"/>
          </a:xfrm>
          <a:prstGeom prst="rect">
            <a:avLst/>
          </a:prstGeom>
          <a:noFill/>
          <a:ln>
            <a:noFill/>
          </a:ln>
        </p:spPr>
        <p:txBody>
          <a:bodyPr anchorCtr="0" anchor="t" bIns="0" lIns="0" spcFirstLastPara="1" rIns="0" wrap="square" tIns="0">
            <a:spAutoFit/>
          </a:bodyPr>
          <a:lstStyle/>
          <a:p>
            <a:pPr indent="0" lvl="0" marL="0" marR="0" rtl="0" algn="just">
              <a:lnSpc>
                <a:spcPct val="216678"/>
              </a:lnSpc>
              <a:spcBef>
                <a:spcPts val="0"/>
              </a:spcBef>
              <a:spcAft>
                <a:spcPts val="0"/>
              </a:spcAft>
              <a:buNone/>
            </a:pPr>
            <a:r>
              <a:rPr b="1" lang="en-GB" sz="2800">
                <a:solidFill>
                  <a:schemeClr val="dk1"/>
                </a:solidFill>
                <a:latin typeface="Calibri"/>
                <a:ea typeface="Calibri"/>
                <a:cs typeface="Calibri"/>
                <a:sym typeface="Calibri"/>
              </a:rPr>
              <a:t>ENHANCING EFFICIENCY AND DECISION-MAKING</a:t>
            </a:r>
            <a:endParaRPr/>
          </a:p>
        </p:txBody>
      </p:sp>
      <p:sp>
        <p:nvSpPr>
          <p:cNvPr id="327" name="Google Shape;327;p5"/>
          <p:cNvSpPr txBox="1"/>
          <p:nvPr/>
        </p:nvSpPr>
        <p:spPr>
          <a:xfrm>
            <a:off x="950030" y="2444907"/>
            <a:ext cx="6764335" cy="3695948"/>
          </a:xfrm>
          <a:prstGeom prst="rect">
            <a:avLst/>
          </a:prstGeom>
          <a:noFill/>
          <a:ln>
            <a:noFill/>
          </a:ln>
        </p:spPr>
        <p:txBody>
          <a:bodyPr anchorCtr="0" anchor="t" bIns="0" lIns="0" spcFirstLastPara="1" rIns="0" wrap="square" tIns="0">
            <a:spAutoFit/>
          </a:bodyPr>
          <a:lstStyle/>
          <a:p>
            <a:pPr indent="0" lvl="0" marL="0" marR="0" rtl="0" algn="just">
              <a:lnSpc>
                <a:spcPct val="120541"/>
              </a:lnSpc>
              <a:spcBef>
                <a:spcPts val="0"/>
              </a:spcBef>
              <a:spcAft>
                <a:spcPts val="0"/>
              </a:spcAft>
              <a:buNone/>
            </a:pPr>
            <a:r>
              <a:rPr lang="en-GB" sz="2066">
                <a:solidFill>
                  <a:srgbClr val="FFFFFF"/>
                </a:solidFill>
                <a:latin typeface="Calibri"/>
                <a:ea typeface="Calibri"/>
                <a:cs typeface="Calibri"/>
                <a:sym typeface="Calibri"/>
              </a:rPr>
              <a:t>·</a:t>
            </a:r>
            <a:r>
              <a:rPr lang="en-GB" sz="2400">
                <a:solidFill>
                  <a:schemeClr val="dk1"/>
                </a:solidFill>
                <a:latin typeface="Calibri"/>
                <a:ea typeface="Calibri"/>
                <a:cs typeface="Calibri"/>
                <a:sym typeface="Calibri"/>
              </a:rPr>
              <a:t>Optimizing the Efficiency and Decision Making.</a:t>
            </a:r>
            <a:endParaRPr/>
          </a:p>
          <a:p>
            <a:pPr indent="0" lvl="0" marL="0" marR="0" rtl="0" algn="just">
              <a:lnSpc>
                <a:spcPct val="120541"/>
              </a:lnSpc>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just">
              <a:lnSpc>
                <a:spcPct val="120541"/>
              </a:lnSpc>
              <a:spcBef>
                <a:spcPts val="0"/>
              </a:spcBef>
              <a:spcAft>
                <a:spcPts val="0"/>
              </a:spcAft>
              <a:buNone/>
            </a:pPr>
            <a:r>
              <a:rPr lang="en-GB" sz="2400">
                <a:solidFill>
                  <a:schemeClr val="dk1"/>
                </a:solidFill>
                <a:latin typeface="Calibri"/>
                <a:ea typeface="Calibri"/>
                <a:cs typeface="Calibri"/>
                <a:sym typeface="Calibri"/>
              </a:rPr>
              <a:t>·Minimize manual work and operation expenses.</a:t>
            </a:r>
            <a:endParaRPr/>
          </a:p>
          <a:p>
            <a:pPr indent="0" lvl="0" marL="0" marR="0" rtl="0" algn="just">
              <a:lnSpc>
                <a:spcPct val="120541"/>
              </a:lnSpc>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just">
              <a:lnSpc>
                <a:spcPct val="120541"/>
              </a:lnSpc>
              <a:spcBef>
                <a:spcPts val="0"/>
              </a:spcBef>
              <a:spcAft>
                <a:spcPts val="0"/>
              </a:spcAft>
              <a:buNone/>
            </a:pPr>
            <a:r>
              <a:rPr lang="en-GB" sz="2400">
                <a:solidFill>
                  <a:schemeClr val="dk1"/>
                </a:solidFill>
                <a:latin typeface="Calibri"/>
                <a:ea typeface="Calibri"/>
                <a:cs typeface="Calibri"/>
                <a:sym typeface="Calibri"/>
              </a:rPr>
              <a:t>·Offer real-time statistics to the managers.</a:t>
            </a:r>
            <a:endParaRPr/>
          </a:p>
          <a:p>
            <a:pPr indent="0" lvl="0" marL="0" marR="0" rtl="0" algn="just">
              <a:lnSpc>
                <a:spcPct val="120541"/>
              </a:lnSpc>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just">
              <a:lnSpc>
                <a:spcPct val="120541"/>
              </a:lnSpc>
              <a:spcBef>
                <a:spcPts val="0"/>
              </a:spcBef>
              <a:spcAft>
                <a:spcPts val="0"/>
              </a:spcAft>
              <a:buNone/>
            </a:pPr>
            <a:r>
              <a:rPr lang="en-GB" sz="2400">
                <a:solidFill>
                  <a:schemeClr val="dk1"/>
                </a:solidFill>
                <a:latin typeface="Calibri"/>
                <a:ea typeface="Calibri"/>
                <a:cs typeface="Calibri"/>
                <a:sym typeface="Calibri"/>
              </a:rPr>
              <a:t>·Enhance accuracy and expediency of decisions.</a:t>
            </a:r>
            <a:endParaRPr/>
          </a:p>
          <a:p>
            <a:pPr indent="0" lvl="0" marL="0" marR="0" rtl="0" algn="just">
              <a:lnSpc>
                <a:spcPct val="120541"/>
              </a:lnSpc>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just">
              <a:lnSpc>
                <a:spcPct val="120541"/>
              </a:lnSpc>
              <a:spcBef>
                <a:spcPts val="0"/>
              </a:spcBef>
              <a:spcAft>
                <a:spcPts val="0"/>
              </a:spcAft>
              <a:buNone/>
            </a:pPr>
            <a:r>
              <a:rPr lang="en-GB" sz="2400">
                <a:solidFill>
                  <a:schemeClr val="dk1"/>
                </a:solidFill>
                <a:latin typeface="Calibri"/>
                <a:ea typeface="Calibri"/>
                <a:cs typeface="Calibri"/>
                <a:sym typeface="Calibri"/>
              </a:rPr>
              <a:t>·Empower business with data.</a:t>
            </a:r>
            <a:endParaRPr/>
          </a:p>
          <a:p>
            <a:pPr indent="0" lvl="0" marL="0" marR="0" rtl="0" algn="just">
              <a:lnSpc>
                <a:spcPct val="140029"/>
              </a:lnSpc>
              <a:spcBef>
                <a:spcPts val="0"/>
              </a:spcBef>
              <a:spcAft>
                <a:spcPts val="0"/>
              </a:spcAft>
              <a:buNone/>
            </a:pPr>
            <a:r>
              <a:t/>
            </a:r>
            <a:endParaRPr sz="2066">
              <a:solidFill>
                <a:srgbClr val="FFFFFF"/>
              </a:solidFill>
              <a:latin typeface="Calibri"/>
              <a:ea typeface="Calibri"/>
              <a:cs typeface="Calibri"/>
              <a:sym typeface="Calibri"/>
            </a:endParaRPr>
          </a:p>
        </p:txBody>
      </p:sp>
      <p:sp>
        <p:nvSpPr>
          <p:cNvPr id="328" name="Google Shape;328;p5"/>
          <p:cNvSpPr/>
          <p:nvPr/>
        </p:nvSpPr>
        <p:spPr>
          <a:xfrm rot="10800000">
            <a:off x="-1874457" y="5781128"/>
            <a:ext cx="4662742" cy="5486400"/>
          </a:xfrm>
          <a:custGeom>
            <a:rect b="b" l="l" r="r" t="t"/>
            <a:pathLst>
              <a:path extrusionOk="0" h="8229600" w="6994113">
                <a:moveTo>
                  <a:pt x="6994113" y="8229600"/>
                </a:moveTo>
                <a:lnTo>
                  <a:pt x="0" y="8229600"/>
                </a:lnTo>
                <a:lnTo>
                  <a:pt x="0" y="0"/>
                </a:lnTo>
                <a:lnTo>
                  <a:pt x="6994113" y="0"/>
                </a:lnTo>
                <a:lnTo>
                  <a:pt x="6994113" y="8229600"/>
                </a:lnTo>
                <a:close/>
              </a:path>
            </a:pathLst>
          </a:custGeom>
          <a:blipFill rotWithShape="1">
            <a:blip r:embed="rId6">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6"/>
          <p:cNvSpPr/>
          <p:nvPr/>
        </p:nvSpPr>
        <p:spPr>
          <a:xfrm flipH="1" rot="10800000">
            <a:off x="-160324" y="-827073"/>
            <a:ext cx="7844211" cy="7844211"/>
          </a:xfrm>
          <a:custGeom>
            <a:rect b="b" l="l" r="r" t="t"/>
            <a:pathLst>
              <a:path extrusionOk="0" h="11766316" w="11766316">
                <a:moveTo>
                  <a:pt x="0" y="11766316"/>
                </a:moveTo>
                <a:lnTo>
                  <a:pt x="11766316" y="11766316"/>
                </a:lnTo>
                <a:lnTo>
                  <a:pt x="11766316" y="0"/>
                </a:lnTo>
                <a:lnTo>
                  <a:pt x="0" y="0"/>
                </a:lnTo>
                <a:lnTo>
                  <a:pt x="0" y="11766316"/>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38" name="Google Shape;338;p6"/>
          <p:cNvSpPr/>
          <p:nvPr/>
        </p:nvSpPr>
        <p:spPr>
          <a:xfrm>
            <a:off x="-160324" y="-112129"/>
            <a:ext cx="4017988" cy="4199954"/>
          </a:xfrm>
          <a:custGeom>
            <a:rect b="b" l="l" r="r" t="t"/>
            <a:pathLst>
              <a:path extrusionOk="0" h="6299931" w="6026982">
                <a:moveTo>
                  <a:pt x="0" y="0"/>
                </a:moveTo>
                <a:lnTo>
                  <a:pt x="6026982" y="0"/>
                </a:lnTo>
                <a:lnTo>
                  <a:pt x="6026982" y="6299931"/>
                </a:lnTo>
                <a:lnTo>
                  <a:pt x="0" y="6299931"/>
                </a:lnTo>
                <a:lnTo>
                  <a:pt x="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39" name="Google Shape;339;p6"/>
          <p:cNvSpPr/>
          <p:nvPr/>
        </p:nvSpPr>
        <p:spPr>
          <a:xfrm>
            <a:off x="-976040" y="685800"/>
            <a:ext cx="5649420" cy="5639149"/>
          </a:xfrm>
          <a:custGeom>
            <a:rect b="b" l="l" r="r" t="t"/>
            <a:pathLst>
              <a:path extrusionOk="0" h="8458723" w="8474130">
                <a:moveTo>
                  <a:pt x="0" y="0"/>
                </a:moveTo>
                <a:lnTo>
                  <a:pt x="8474130" y="0"/>
                </a:lnTo>
                <a:lnTo>
                  <a:pt x="8474130" y="8458723"/>
                </a:lnTo>
                <a:lnTo>
                  <a:pt x="0" y="8458723"/>
                </a:lnTo>
                <a:lnTo>
                  <a:pt x="0" y="0"/>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340" name="Google Shape;340;p6"/>
          <p:cNvGrpSpPr/>
          <p:nvPr/>
        </p:nvGrpSpPr>
        <p:grpSpPr>
          <a:xfrm>
            <a:off x="-666096" y="1113559"/>
            <a:ext cx="5029531" cy="5029531"/>
            <a:chOff x="0" y="0"/>
            <a:chExt cx="812800" cy="812800"/>
          </a:xfrm>
        </p:grpSpPr>
        <p:sp>
          <p:nvSpPr>
            <p:cNvPr id="341" name="Google Shape;341;p6"/>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42" name="Google Shape;342;p6"/>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343" name="Google Shape;343;p6"/>
          <p:cNvGrpSpPr/>
          <p:nvPr/>
        </p:nvGrpSpPr>
        <p:grpSpPr>
          <a:xfrm>
            <a:off x="-383517" y="1415558"/>
            <a:ext cx="4621724" cy="4621724"/>
            <a:chOff x="0" y="0"/>
            <a:chExt cx="812800" cy="812800"/>
          </a:xfrm>
        </p:grpSpPr>
        <p:sp>
          <p:nvSpPr>
            <p:cNvPr id="344" name="Google Shape;344;p6"/>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45" name="Google Shape;345;p6"/>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346" name="Google Shape;346;p6"/>
          <p:cNvSpPr/>
          <p:nvPr/>
        </p:nvSpPr>
        <p:spPr>
          <a:xfrm>
            <a:off x="-227178" y="1636483"/>
            <a:ext cx="4309045" cy="4309045"/>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5">
              <a:alphaModFix/>
            </a:blip>
            <a:stretch>
              <a:fillRect b="0" l="-93365" r="-93365"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47" name="Google Shape;347;p6"/>
          <p:cNvSpPr txBox="1"/>
          <p:nvPr/>
        </p:nvSpPr>
        <p:spPr>
          <a:xfrm>
            <a:off x="4508117" y="74971"/>
            <a:ext cx="6986769" cy="1318053"/>
          </a:xfrm>
          <a:prstGeom prst="rect">
            <a:avLst/>
          </a:prstGeom>
          <a:noFill/>
          <a:ln>
            <a:noFill/>
          </a:ln>
        </p:spPr>
        <p:txBody>
          <a:bodyPr anchorCtr="0" anchor="t" bIns="0" lIns="0" spcFirstLastPara="1" rIns="0" wrap="square" tIns="0">
            <a:spAutoFit/>
          </a:bodyPr>
          <a:lstStyle/>
          <a:p>
            <a:pPr indent="0" lvl="0" marL="0" marR="0" rtl="0" algn="l">
              <a:lnSpc>
                <a:spcPct val="190000"/>
              </a:lnSpc>
              <a:spcBef>
                <a:spcPts val="0"/>
              </a:spcBef>
              <a:spcAft>
                <a:spcPts val="0"/>
              </a:spcAft>
              <a:buNone/>
            </a:pPr>
            <a:r>
              <a:rPr b="1" lang="en-GB" sz="2800">
                <a:solidFill>
                  <a:schemeClr val="dk1"/>
                </a:solidFill>
                <a:latin typeface="Calibri"/>
                <a:ea typeface="Calibri"/>
                <a:cs typeface="Calibri"/>
                <a:sym typeface="Calibri"/>
              </a:rPr>
              <a:t>COMPETITIVE ADVANTAGE USING INFORMATION SYSTEMS</a:t>
            </a:r>
            <a:endParaRPr/>
          </a:p>
        </p:txBody>
      </p:sp>
      <p:sp>
        <p:nvSpPr>
          <p:cNvPr id="348" name="Google Shape;348;p6"/>
          <p:cNvSpPr txBox="1"/>
          <p:nvPr/>
        </p:nvSpPr>
        <p:spPr>
          <a:xfrm>
            <a:off x="4400596" y="1526347"/>
            <a:ext cx="6986769" cy="1118255"/>
          </a:xfrm>
          <a:prstGeom prst="rect">
            <a:avLst/>
          </a:prstGeom>
          <a:noFill/>
          <a:ln>
            <a:noFill/>
          </a:ln>
        </p:spPr>
        <p:txBody>
          <a:bodyPr anchorCtr="0" anchor="t" bIns="0" lIns="0" spcFirstLastPara="1" rIns="0" wrap="square" tIns="0">
            <a:spAutoFit/>
          </a:bodyPr>
          <a:lstStyle/>
          <a:p>
            <a:pPr indent="0" lvl="0" marL="0" marR="0" rtl="0" algn="l">
              <a:lnSpc>
                <a:spcPct val="160000"/>
              </a:lnSpc>
              <a:spcBef>
                <a:spcPts val="0"/>
              </a:spcBef>
              <a:spcAft>
                <a:spcPts val="0"/>
              </a:spcAft>
              <a:buNone/>
            </a:pPr>
            <a:r>
              <a:rPr b="1" lang="en-GB" sz="2800">
                <a:solidFill>
                  <a:schemeClr val="dk1"/>
                </a:solidFill>
                <a:latin typeface="Calibri"/>
                <a:ea typeface="Calibri"/>
                <a:cs typeface="Calibri"/>
                <a:sym typeface="Calibri"/>
              </a:rPr>
              <a:t>SUPPORTING COMPETITIVE ADVANTAGE</a:t>
            </a:r>
            <a:endParaRPr/>
          </a:p>
          <a:p>
            <a:pPr indent="0" lvl="0" marL="0" marR="0" rtl="0" algn="l">
              <a:lnSpc>
                <a:spcPct val="140000"/>
              </a:lnSpc>
              <a:spcBef>
                <a:spcPts val="0"/>
              </a:spcBef>
              <a:spcAft>
                <a:spcPts val="0"/>
              </a:spcAft>
              <a:buNone/>
            </a:pPr>
            <a:r>
              <a:t/>
            </a:r>
            <a:endParaRPr b="1" sz="3200">
              <a:solidFill>
                <a:srgbClr val="0787B6"/>
              </a:solidFill>
              <a:latin typeface="Calibri"/>
              <a:ea typeface="Calibri"/>
              <a:cs typeface="Calibri"/>
              <a:sym typeface="Calibri"/>
            </a:endParaRPr>
          </a:p>
        </p:txBody>
      </p:sp>
      <p:sp>
        <p:nvSpPr>
          <p:cNvPr id="349" name="Google Shape;349;p6"/>
          <p:cNvSpPr txBox="1"/>
          <p:nvPr/>
        </p:nvSpPr>
        <p:spPr>
          <a:xfrm>
            <a:off x="4626946" y="2689770"/>
            <a:ext cx="6764335" cy="3460371"/>
          </a:xfrm>
          <a:prstGeom prst="rect">
            <a:avLst/>
          </a:prstGeom>
          <a:noFill/>
          <a:ln>
            <a:noFill/>
          </a:ln>
        </p:spPr>
        <p:txBody>
          <a:bodyPr anchorCtr="0" anchor="t" bIns="0" lIns="0" spcFirstLastPara="1" rIns="0" wrap="square" tIns="0">
            <a:spAutoFit/>
          </a:bodyPr>
          <a:lstStyle/>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·Enhance customer experience and service.</a:t>
            </a:r>
            <a:endParaRPr/>
          </a:p>
          <a:p>
            <a:pPr indent="0" lvl="0" marL="0" marR="0" rtl="0" algn="l">
              <a:lnSpc>
                <a:spcPct val="140058"/>
              </a:lnSpc>
              <a:spcBef>
                <a:spcPts val="0"/>
              </a:spcBef>
              <a:spcAft>
                <a:spcPts val="0"/>
              </a:spcAft>
              <a:buNone/>
            </a:pPr>
            <a:r>
              <a:t/>
            </a:r>
            <a:endParaRPr sz="2399">
              <a:solidFill>
                <a:schemeClr val="dk1"/>
              </a:solidFill>
              <a:latin typeface="Calibri"/>
              <a:ea typeface="Calibri"/>
              <a:cs typeface="Calibri"/>
              <a:sym typeface="Calibri"/>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·Empower innovation and digital transformation</a:t>
            </a:r>
            <a:endParaRPr/>
          </a:p>
          <a:p>
            <a:pPr indent="0" lvl="0" marL="0" marR="0" rtl="0" algn="l">
              <a:lnSpc>
                <a:spcPct val="140058"/>
              </a:lnSpc>
              <a:spcBef>
                <a:spcPts val="0"/>
              </a:spcBef>
              <a:spcAft>
                <a:spcPts val="0"/>
              </a:spcAft>
              <a:buNone/>
            </a:pPr>
            <a:r>
              <a:t/>
            </a:r>
            <a:endParaRPr sz="2399">
              <a:solidFill>
                <a:schemeClr val="dk1"/>
              </a:solidFill>
              <a:latin typeface="Calibri"/>
              <a:ea typeface="Calibri"/>
              <a:cs typeface="Calibri"/>
              <a:sym typeface="Calibri"/>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·Enhance speed and flexibility of operations.</a:t>
            </a:r>
            <a:endParaRPr/>
          </a:p>
          <a:p>
            <a:pPr indent="0" lvl="0" marL="0" marR="0" rtl="0" algn="l">
              <a:lnSpc>
                <a:spcPct val="140058"/>
              </a:lnSpc>
              <a:spcBef>
                <a:spcPts val="0"/>
              </a:spcBef>
              <a:spcAft>
                <a:spcPts val="0"/>
              </a:spcAft>
              <a:buNone/>
            </a:pPr>
            <a:r>
              <a:t/>
            </a:r>
            <a:endParaRPr sz="2399">
              <a:solidFill>
                <a:schemeClr val="dk1"/>
              </a:solidFill>
              <a:latin typeface="Calibri"/>
              <a:ea typeface="Calibri"/>
              <a:cs typeface="Calibri"/>
              <a:sym typeface="Calibri"/>
            </a:endParaRPr>
          </a:p>
          <a:p>
            <a:pPr indent="0" lvl="0" marL="0" marR="0" rtl="0" algn="l">
              <a:lnSpc>
                <a:spcPct val="140058"/>
              </a:lnSpc>
              <a:spcBef>
                <a:spcPts val="0"/>
              </a:spcBef>
              <a:spcAft>
                <a:spcPts val="0"/>
              </a:spcAft>
              <a:buNone/>
            </a:pPr>
            <a:r>
              <a:rPr lang="en-GB" sz="2399">
                <a:solidFill>
                  <a:schemeClr val="dk1"/>
                </a:solidFill>
                <a:latin typeface="Calibri"/>
                <a:ea typeface="Calibri"/>
                <a:cs typeface="Calibri"/>
                <a:sym typeface="Calibri"/>
              </a:rPr>
              <a:t>·Back-office strategy and market research.</a:t>
            </a:r>
            <a:endParaRPr/>
          </a:p>
          <a:p>
            <a:pPr indent="0" lvl="0" marL="0" marR="0" rtl="0" algn="l">
              <a:lnSpc>
                <a:spcPct val="140058"/>
              </a:lnSpc>
              <a:spcBef>
                <a:spcPts val="0"/>
              </a:spcBef>
              <a:spcAft>
                <a:spcPts val="0"/>
              </a:spcAft>
              <a:buNone/>
            </a:pPr>
            <a:r>
              <a:t/>
            </a:r>
            <a:endParaRPr sz="2399">
              <a:solidFill>
                <a:srgbClr val="FFFFFF"/>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7"/>
          <p:cNvSpPr/>
          <p:nvPr/>
        </p:nvSpPr>
        <p:spPr>
          <a:xfrm>
            <a:off x="-3" y="-997154"/>
            <a:ext cx="4361799" cy="4559335"/>
          </a:xfrm>
          <a:custGeom>
            <a:rect b="b" l="l" r="r" t="t"/>
            <a:pathLst>
              <a:path extrusionOk="0" h="6830465" w="6534530">
                <a:moveTo>
                  <a:pt x="0" y="0"/>
                </a:moveTo>
                <a:lnTo>
                  <a:pt x="6534530" y="0"/>
                </a:lnTo>
                <a:lnTo>
                  <a:pt x="6534530" y="6830465"/>
                </a:lnTo>
                <a:lnTo>
                  <a:pt x="0" y="6830465"/>
                </a:lnTo>
                <a:lnTo>
                  <a:pt x="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59" name="Google Shape;359;p7"/>
          <p:cNvSpPr/>
          <p:nvPr/>
        </p:nvSpPr>
        <p:spPr>
          <a:xfrm>
            <a:off x="7499631" y="1249279"/>
            <a:ext cx="6244491" cy="6233137"/>
          </a:xfrm>
          <a:custGeom>
            <a:rect b="b" l="l" r="r" t="t"/>
            <a:pathLst>
              <a:path extrusionOk="0" h="9349705" w="9366736">
                <a:moveTo>
                  <a:pt x="0" y="0"/>
                </a:moveTo>
                <a:lnTo>
                  <a:pt x="9366736" y="0"/>
                </a:lnTo>
                <a:lnTo>
                  <a:pt x="9366736" y="9349705"/>
                </a:lnTo>
                <a:lnTo>
                  <a:pt x="0" y="9349705"/>
                </a:lnTo>
                <a:lnTo>
                  <a:pt x="0" y="0"/>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360" name="Google Shape;360;p7"/>
          <p:cNvGrpSpPr/>
          <p:nvPr/>
        </p:nvGrpSpPr>
        <p:grpSpPr>
          <a:xfrm>
            <a:off x="7842224" y="1722095"/>
            <a:ext cx="5559306" cy="5559306"/>
            <a:chOff x="0" y="0"/>
            <a:chExt cx="812800" cy="812800"/>
          </a:xfrm>
        </p:grpSpPr>
        <p:sp>
          <p:nvSpPr>
            <p:cNvPr id="361" name="Google Shape;361;p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62" name="Google Shape;362;p7"/>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363" name="Google Shape;363;p7"/>
          <p:cNvGrpSpPr/>
          <p:nvPr/>
        </p:nvGrpSpPr>
        <p:grpSpPr>
          <a:xfrm>
            <a:off x="8025783" y="2055904"/>
            <a:ext cx="5108544" cy="5108544"/>
            <a:chOff x="0" y="0"/>
            <a:chExt cx="812800" cy="812800"/>
          </a:xfrm>
        </p:grpSpPr>
        <p:sp>
          <p:nvSpPr>
            <p:cNvPr id="364" name="Google Shape;364;p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65" name="Google Shape;365;p7"/>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366" name="Google Shape;366;p7"/>
          <p:cNvSpPr/>
          <p:nvPr/>
        </p:nvSpPr>
        <p:spPr>
          <a:xfrm>
            <a:off x="8198591" y="2300100"/>
            <a:ext cx="4762929" cy="4762929"/>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rotWithShape="1">
            <a:blip r:embed="rId5">
              <a:alphaModFix/>
            </a:blip>
            <a:stretch>
              <a:fillRect b="0" l="-49999"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67" name="Google Shape;367;p7"/>
          <p:cNvSpPr txBox="1"/>
          <p:nvPr/>
        </p:nvSpPr>
        <p:spPr>
          <a:xfrm>
            <a:off x="2788792" y="-116745"/>
            <a:ext cx="5715917" cy="1044132"/>
          </a:xfrm>
          <a:prstGeom prst="rect">
            <a:avLst/>
          </a:prstGeom>
          <a:noFill/>
          <a:ln>
            <a:noFill/>
          </a:ln>
        </p:spPr>
        <p:txBody>
          <a:bodyPr anchorCtr="0" anchor="t" bIns="0" lIns="0" spcFirstLastPara="1" rIns="0" wrap="square" tIns="0">
            <a:spAutoFit/>
          </a:bodyPr>
          <a:lstStyle/>
          <a:p>
            <a:pPr indent="0" lvl="0" marL="0" marR="0" rtl="0" algn="just">
              <a:lnSpc>
                <a:spcPct val="150000"/>
              </a:lnSpc>
              <a:spcBef>
                <a:spcPts val="0"/>
              </a:spcBef>
              <a:spcAft>
                <a:spcPts val="0"/>
              </a:spcAft>
              <a:buNone/>
            </a:pPr>
            <a:r>
              <a:rPr b="1" lang="en-GB" sz="2800">
                <a:solidFill>
                  <a:schemeClr val="dk1"/>
                </a:solidFill>
                <a:latin typeface="Calibri"/>
                <a:ea typeface="Calibri"/>
                <a:cs typeface="Calibri"/>
                <a:sym typeface="Calibri"/>
              </a:rPr>
              <a:t>THE KINDS OF INFORMATION SYSTEMS AND THEIR INFLUENCE</a:t>
            </a:r>
            <a:endParaRPr/>
          </a:p>
        </p:txBody>
      </p:sp>
      <p:sp>
        <p:nvSpPr>
          <p:cNvPr id="368" name="Google Shape;368;p7"/>
          <p:cNvSpPr txBox="1"/>
          <p:nvPr/>
        </p:nvSpPr>
        <p:spPr>
          <a:xfrm>
            <a:off x="923282" y="1208630"/>
            <a:ext cx="4219542" cy="693267"/>
          </a:xfrm>
          <a:prstGeom prst="rect">
            <a:avLst/>
          </a:prstGeom>
          <a:noFill/>
          <a:ln>
            <a:noFill/>
          </a:ln>
        </p:spPr>
        <p:txBody>
          <a:bodyPr anchorCtr="0" anchor="t" bIns="0" lIns="0" spcFirstLastPara="1" rIns="0" wrap="square" tIns="0">
            <a:spAutoFit/>
          </a:bodyPr>
          <a:lstStyle/>
          <a:p>
            <a:pPr indent="0" lvl="0" marL="0" marR="0" rtl="0" algn="just">
              <a:lnSpc>
                <a:spcPct val="140000"/>
              </a:lnSpc>
              <a:spcBef>
                <a:spcPts val="0"/>
              </a:spcBef>
              <a:spcAft>
                <a:spcPts val="0"/>
              </a:spcAft>
              <a:buNone/>
            </a:pPr>
            <a:r>
              <a:rPr b="1" lang="en-GB" sz="2200">
                <a:solidFill>
                  <a:schemeClr val="dk1"/>
                </a:solidFill>
                <a:latin typeface="Calibri"/>
                <a:ea typeface="Calibri"/>
                <a:cs typeface="Calibri"/>
                <a:sym typeface="Calibri"/>
              </a:rPr>
              <a:t>ROUTINE INFORMATION SYSTEMS</a:t>
            </a:r>
            <a:endParaRPr/>
          </a:p>
          <a:p>
            <a:pPr indent="0" lvl="0" marL="0" marR="0" rtl="0" algn="just">
              <a:lnSpc>
                <a:spcPct val="106045"/>
              </a:lnSpc>
              <a:spcBef>
                <a:spcPts val="0"/>
              </a:spcBef>
              <a:spcAft>
                <a:spcPts val="0"/>
              </a:spcAft>
              <a:buNone/>
            </a:pPr>
            <a:r>
              <a:t/>
            </a:r>
            <a:endParaRPr b="1" sz="2200">
              <a:solidFill>
                <a:srgbClr val="0787B6"/>
              </a:solidFill>
              <a:latin typeface="Calibri"/>
              <a:ea typeface="Calibri"/>
              <a:cs typeface="Calibri"/>
              <a:sym typeface="Calibri"/>
            </a:endParaRPr>
          </a:p>
        </p:txBody>
      </p:sp>
      <p:sp>
        <p:nvSpPr>
          <p:cNvPr id="369" name="Google Shape;369;p7"/>
          <p:cNvSpPr txBox="1"/>
          <p:nvPr/>
        </p:nvSpPr>
        <p:spPr>
          <a:xfrm>
            <a:off x="887380" y="1690276"/>
            <a:ext cx="6764335" cy="3186770"/>
          </a:xfrm>
          <a:prstGeom prst="rect">
            <a:avLst/>
          </a:prstGeom>
          <a:noFill/>
          <a:ln>
            <a:noFill/>
          </a:ln>
        </p:spPr>
        <p:txBody>
          <a:bodyPr anchorCtr="0" anchor="t" bIns="0" lIns="0" spcFirstLastPara="1" rIns="0" wrap="square" tIns="0">
            <a:spAutoFit/>
          </a:bodyPr>
          <a:lstStyle/>
          <a:p>
            <a:pPr indent="0" lvl="0" marL="0" marR="0" rtl="0" algn="just">
              <a:lnSpc>
                <a:spcPct val="104958"/>
              </a:lnSpc>
              <a:spcBef>
                <a:spcPts val="0"/>
              </a:spcBef>
              <a:spcAft>
                <a:spcPts val="0"/>
              </a:spcAft>
              <a:buNone/>
            </a:pPr>
            <a:r>
              <a:rPr lang="en-GB" sz="1799">
                <a:solidFill>
                  <a:srgbClr val="FFFFFF"/>
                </a:solidFill>
                <a:latin typeface="Calibri"/>
                <a:ea typeface="Calibri"/>
                <a:cs typeface="Calibri"/>
                <a:sym typeface="Calibri"/>
              </a:rPr>
              <a:t>·</a:t>
            </a:r>
            <a:r>
              <a:rPr lang="en-GB" sz="2400">
                <a:solidFill>
                  <a:schemeClr val="dk1"/>
                </a:solidFill>
                <a:latin typeface="Calibri"/>
                <a:ea typeface="Calibri"/>
                <a:cs typeface="Calibri"/>
                <a:sym typeface="Calibri"/>
              </a:rPr>
              <a:t>Transaction Processing Systems (TPS) - control daily transactions</a:t>
            </a:r>
            <a:endParaRPr/>
          </a:p>
          <a:p>
            <a:pPr indent="0" lvl="0" marL="0" marR="0" rtl="0" algn="just">
              <a:lnSpc>
                <a:spcPct val="104958"/>
              </a:lnSpc>
              <a:spcBef>
                <a:spcPts val="0"/>
              </a:spcBef>
              <a:spcAft>
                <a:spcPts val="0"/>
              </a:spcAft>
              <a:buNone/>
            </a:pPr>
            <a:r>
              <a:rPr lang="en-GB" sz="2400">
                <a:solidFill>
                  <a:schemeClr val="dk1"/>
                </a:solidFill>
                <a:latin typeface="Calibri"/>
                <a:ea typeface="Calibri"/>
                <a:cs typeface="Calibri"/>
                <a:sym typeface="Calibri"/>
              </a:rPr>
              <a:t>·Management Information Systems (MIS) - help management reporting.</a:t>
            </a:r>
            <a:endParaRPr/>
          </a:p>
          <a:p>
            <a:pPr indent="0" lvl="0" marL="0" marR="0" rtl="0" algn="just">
              <a:lnSpc>
                <a:spcPct val="104958"/>
              </a:lnSpc>
              <a:spcBef>
                <a:spcPts val="0"/>
              </a:spcBef>
              <a:spcAft>
                <a:spcPts val="0"/>
              </a:spcAft>
              <a:buNone/>
            </a:pPr>
            <a:r>
              <a:rPr lang="en-GB" sz="2400">
                <a:solidFill>
                  <a:schemeClr val="dk1"/>
                </a:solidFill>
                <a:latin typeface="Calibri"/>
                <a:ea typeface="Calibri"/>
                <a:cs typeface="Calibri"/>
                <a:sym typeface="Calibri"/>
              </a:rPr>
              <a:t>·Decision Support Systems (DSS) - aids in the complex decision-making.</a:t>
            </a:r>
            <a:endParaRPr/>
          </a:p>
          <a:p>
            <a:pPr indent="0" lvl="0" marL="0" marR="0" rtl="0" algn="just">
              <a:lnSpc>
                <a:spcPct val="104958"/>
              </a:lnSpc>
              <a:spcBef>
                <a:spcPts val="0"/>
              </a:spcBef>
              <a:spcAft>
                <a:spcPts val="0"/>
              </a:spcAft>
              <a:buNone/>
            </a:pPr>
            <a:r>
              <a:rPr lang="en-GB" sz="2400">
                <a:solidFill>
                  <a:schemeClr val="dk1"/>
                </a:solidFill>
                <a:latin typeface="Calibri"/>
                <a:ea typeface="Calibri"/>
                <a:cs typeface="Calibri"/>
                <a:sym typeface="Calibri"/>
              </a:rPr>
              <a:t>·Enterprise Resource Planning (ERP) - combine organizational processes.</a:t>
            </a:r>
            <a:endParaRPr/>
          </a:p>
          <a:p>
            <a:pPr indent="0" lvl="0" marL="0" marR="0" rtl="0" algn="just">
              <a:lnSpc>
                <a:spcPct val="104958"/>
              </a:lnSpc>
              <a:spcBef>
                <a:spcPts val="0"/>
              </a:spcBef>
              <a:spcAft>
                <a:spcPts val="0"/>
              </a:spcAft>
              <a:buNone/>
            </a:pPr>
            <a:r>
              <a:t/>
            </a:r>
            <a:endParaRPr sz="2400">
              <a:solidFill>
                <a:srgbClr val="FFFFFF"/>
              </a:solidFill>
              <a:latin typeface="Calibri"/>
              <a:ea typeface="Calibri"/>
              <a:cs typeface="Calibri"/>
              <a:sym typeface="Calibri"/>
            </a:endParaRPr>
          </a:p>
          <a:p>
            <a:pPr indent="0" lvl="0" marL="0" marR="0" rtl="0" algn="just">
              <a:lnSpc>
                <a:spcPct val="140022"/>
              </a:lnSpc>
              <a:spcBef>
                <a:spcPts val="0"/>
              </a:spcBef>
              <a:spcAft>
                <a:spcPts val="0"/>
              </a:spcAft>
              <a:buNone/>
            </a:pPr>
            <a:r>
              <a:t/>
            </a:r>
            <a:endParaRPr sz="1799">
              <a:solidFill>
                <a:schemeClr val="dk1"/>
              </a:solidFill>
              <a:latin typeface="Calibri"/>
              <a:ea typeface="Calibri"/>
              <a:cs typeface="Calibri"/>
              <a:sym typeface="Calibri"/>
            </a:endParaRPr>
          </a:p>
        </p:txBody>
      </p:sp>
      <p:sp>
        <p:nvSpPr>
          <p:cNvPr id="370" name="Google Shape;370;p7"/>
          <p:cNvSpPr/>
          <p:nvPr/>
        </p:nvSpPr>
        <p:spPr>
          <a:xfrm>
            <a:off x="9397264" y="-4233320"/>
            <a:ext cx="4662742" cy="5486400"/>
          </a:xfrm>
          <a:custGeom>
            <a:rect b="b" l="l" r="r" t="t"/>
            <a:pathLst>
              <a:path extrusionOk="0" h="8229600" w="6994113">
                <a:moveTo>
                  <a:pt x="0" y="0"/>
                </a:moveTo>
                <a:lnTo>
                  <a:pt x="6994113" y="0"/>
                </a:lnTo>
                <a:lnTo>
                  <a:pt x="6994113" y="8229600"/>
                </a:lnTo>
                <a:lnTo>
                  <a:pt x="0" y="8229600"/>
                </a:lnTo>
                <a:lnTo>
                  <a:pt x="0" y="0"/>
                </a:lnTo>
                <a:close/>
              </a:path>
            </a:pathLst>
          </a:custGeom>
          <a:blipFill rotWithShape="1">
            <a:blip r:embed="rId6">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71" name="Google Shape;371;p7"/>
          <p:cNvSpPr txBox="1"/>
          <p:nvPr/>
        </p:nvSpPr>
        <p:spPr>
          <a:xfrm>
            <a:off x="1362990" y="4453530"/>
            <a:ext cx="4219542" cy="646716"/>
          </a:xfrm>
          <a:prstGeom prst="rect">
            <a:avLst/>
          </a:prstGeom>
          <a:noFill/>
          <a:ln>
            <a:noFill/>
          </a:ln>
        </p:spPr>
        <p:txBody>
          <a:bodyPr anchorCtr="0" anchor="t" bIns="0" lIns="0" spcFirstLastPara="1" rIns="0" wrap="square" tIns="0">
            <a:spAutoFit/>
          </a:bodyPr>
          <a:lstStyle/>
          <a:p>
            <a:pPr indent="0" lvl="0" marL="0" marR="0" rtl="0" algn="just">
              <a:lnSpc>
                <a:spcPct val="139732"/>
              </a:lnSpc>
              <a:spcBef>
                <a:spcPts val="0"/>
              </a:spcBef>
              <a:spcAft>
                <a:spcPts val="0"/>
              </a:spcAft>
              <a:buNone/>
            </a:pPr>
            <a:r>
              <a:rPr lang="en-GB" sz="1870">
                <a:solidFill>
                  <a:srgbClr val="0787B6"/>
                </a:solidFill>
                <a:highlight>
                  <a:srgbClr val="FF0000"/>
                </a:highlight>
                <a:latin typeface="Calibri"/>
                <a:ea typeface="Calibri"/>
                <a:cs typeface="Calibri"/>
                <a:sym typeface="Calibri"/>
              </a:rPr>
              <a:t>IMPACT</a:t>
            </a:r>
            <a:endParaRPr/>
          </a:p>
          <a:p>
            <a:pPr indent="0" lvl="0" marL="0" marR="0" rtl="0" algn="just">
              <a:lnSpc>
                <a:spcPct val="139957"/>
              </a:lnSpc>
              <a:spcBef>
                <a:spcPts val="0"/>
              </a:spcBef>
              <a:spcAft>
                <a:spcPts val="0"/>
              </a:spcAft>
              <a:buNone/>
            </a:pPr>
            <a:r>
              <a:t/>
            </a:r>
            <a:endParaRPr sz="1867">
              <a:solidFill>
                <a:srgbClr val="0787B6"/>
              </a:solidFill>
              <a:highlight>
                <a:srgbClr val="FF0000"/>
              </a:highlight>
              <a:latin typeface="Calibri"/>
              <a:ea typeface="Calibri"/>
              <a:cs typeface="Calibri"/>
              <a:sym typeface="Calibri"/>
            </a:endParaRPr>
          </a:p>
        </p:txBody>
      </p:sp>
      <p:sp>
        <p:nvSpPr>
          <p:cNvPr id="372" name="Google Shape;372;p7"/>
          <p:cNvSpPr txBox="1"/>
          <p:nvPr/>
        </p:nvSpPr>
        <p:spPr>
          <a:xfrm>
            <a:off x="1118372" y="4877046"/>
            <a:ext cx="6764335" cy="1583767"/>
          </a:xfrm>
          <a:prstGeom prst="rect">
            <a:avLst/>
          </a:prstGeom>
          <a:noFill/>
          <a:ln>
            <a:noFill/>
          </a:ln>
        </p:spPr>
        <p:txBody>
          <a:bodyPr anchorCtr="0" anchor="t" bIns="0" lIns="0" spcFirstLastPara="1" rIns="0" wrap="square" tIns="0">
            <a:spAutoFit/>
          </a:bodyPr>
          <a:lstStyle/>
          <a:p>
            <a:pPr indent="0" lvl="0" marL="0" marR="0" rtl="0" algn="just">
              <a:lnSpc>
                <a:spcPct val="104958"/>
              </a:lnSpc>
              <a:spcBef>
                <a:spcPts val="0"/>
              </a:spcBef>
              <a:spcAft>
                <a:spcPts val="0"/>
              </a:spcAft>
              <a:buNone/>
            </a:pPr>
            <a:r>
              <a:rPr lang="en-GB" sz="1799">
                <a:solidFill>
                  <a:srgbClr val="FFFFFF"/>
                </a:solidFill>
                <a:latin typeface="Calibri"/>
                <a:ea typeface="Calibri"/>
                <a:cs typeface="Calibri"/>
                <a:sym typeface="Calibri"/>
              </a:rPr>
              <a:t>··</a:t>
            </a:r>
            <a:r>
              <a:rPr lang="en-GB" sz="2400">
                <a:solidFill>
                  <a:schemeClr val="dk1"/>
                </a:solidFill>
                <a:latin typeface="Calibri"/>
                <a:ea typeface="Calibri"/>
                <a:cs typeface="Calibri"/>
                <a:sym typeface="Calibri"/>
              </a:rPr>
              <a:t>Enhance interdepartmental coordination.</a:t>
            </a:r>
            <a:endParaRPr/>
          </a:p>
          <a:p>
            <a:pPr indent="0" lvl="0" marL="0" marR="0" rtl="0" algn="just">
              <a:lnSpc>
                <a:spcPct val="104958"/>
              </a:lnSpc>
              <a:spcBef>
                <a:spcPts val="0"/>
              </a:spcBef>
              <a:spcAft>
                <a:spcPts val="0"/>
              </a:spcAft>
              <a:buNone/>
            </a:pPr>
            <a:r>
              <a:rPr lang="en-GB" sz="2400">
                <a:solidFill>
                  <a:schemeClr val="dk1"/>
                </a:solidFill>
                <a:latin typeface="Calibri"/>
                <a:ea typeface="Calibri"/>
                <a:cs typeface="Calibri"/>
                <a:sym typeface="Calibri"/>
              </a:rPr>
              <a:t>·Provide strategic insights</a:t>
            </a:r>
            <a:endParaRPr/>
          </a:p>
          <a:p>
            <a:pPr indent="0" lvl="0" marL="0" marR="0" rtl="0" algn="just">
              <a:lnSpc>
                <a:spcPct val="104958"/>
              </a:lnSpc>
              <a:spcBef>
                <a:spcPts val="0"/>
              </a:spcBef>
              <a:spcAft>
                <a:spcPts val="0"/>
              </a:spcAft>
              <a:buNone/>
            </a:pPr>
            <a:r>
              <a:rPr lang="en-GB" sz="2400">
                <a:solidFill>
                  <a:schemeClr val="dk1"/>
                </a:solidFill>
                <a:latin typeface="Calibri"/>
                <a:ea typeface="Calibri"/>
                <a:cs typeface="Calibri"/>
                <a:sym typeface="Calibri"/>
              </a:rPr>
              <a:t>·Enhance organizational productivity.</a:t>
            </a:r>
            <a:endParaRPr/>
          </a:p>
          <a:p>
            <a:pPr indent="0" lvl="0" marL="0" marR="0" rtl="0" algn="just">
              <a:lnSpc>
                <a:spcPct val="104958"/>
              </a:lnSpc>
              <a:spcBef>
                <a:spcPts val="0"/>
              </a:spcBef>
              <a:spcAft>
                <a:spcPts val="0"/>
              </a:spcAft>
              <a:buNone/>
            </a:pPr>
            <a:r>
              <a:t/>
            </a:r>
            <a:endParaRPr sz="2400">
              <a:solidFill>
                <a:srgbClr val="FFFFFF"/>
              </a:solidFill>
              <a:latin typeface="Calibri"/>
              <a:ea typeface="Calibri"/>
              <a:cs typeface="Calibri"/>
              <a:sym typeface="Calibri"/>
            </a:endParaRPr>
          </a:p>
          <a:p>
            <a:pPr indent="0" lvl="0" marL="0" marR="0" rtl="0" algn="just">
              <a:lnSpc>
                <a:spcPct val="140022"/>
              </a:lnSpc>
              <a:spcBef>
                <a:spcPts val="0"/>
              </a:spcBef>
              <a:spcAft>
                <a:spcPts val="0"/>
              </a:spcAft>
              <a:buNone/>
            </a:pPr>
            <a:r>
              <a:t/>
            </a:r>
            <a:endParaRPr sz="1799">
              <a:solidFill>
                <a:srgbClr val="FFFFFF"/>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6" name="Shape 376"/>
        <p:cNvGrpSpPr/>
        <p:nvPr/>
      </p:nvGrpSpPr>
      <p:grpSpPr>
        <a:xfrm>
          <a:off x="0" y="0"/>
          <a:ext cx="0" cy="0"/>
          <a:chOff x="0" y="0"/>
          <a:chExt cx="0" cy="0"/>
        </a:xfrm>
      </p:grpSpPr>
      <p:sp>
        <p:nvSpPr>
          <p:cNvPr id="377" name="Google Shape;377;p8"/>
          <p:cNvSpPr/>
          <p:nvPr/>
        </p:nvSpPr>
        <p:spPr>
          <a:xfrm rot="10800000">
            <a:off x="9036738" y="3608149"/>
            <a:ext cx="3245973" cy="3392976"/>
          </a:xfrm>
          <a:custGeom>
            <a:rect b="b" l="l" r="r" t="t"/>
            <a:pathLst>
              <a:path extrusionOk="0" h="5089464" w="4868959">
                <a:moveTo>
                  <a:pt x="0" y="0"/>
                </a:moveTo>
                <a:lnTo>
                  <a:pt x="4868959" y="0"/>
                </a:lnTo>
                <a:lnTo>
                  <a:pt x="4868959" y="5089464"/>
                </a:lnTo>
                <a:lnTo>
                  <a:pt x="0" y="5089464"/>
                </a:lnTo>
                <a:lnTo>
                  <a:pt x="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78" name="Google Shape;378;p8"/>
          <p:cNvSpPr/>
          <p:nvPr/>
        </p:nvSpPr>
        <p:spPr>
          <a:xfrm flipH="1" rot="10800000">
            <a:off x="-90301" y="3608149"/>
            <a:ext cx="3245973" cy="3392976"/>
          </a:xfrm>
          <a:custGeom>
            <a:rect b="b" l="l" r="r" t="t"/>
            <a:pathLst>
              <a:path extrusionOk="0" h="5089464" w="4868959">
                <a:moveTo>
                  <a:pt x="4868958" y="0"/>
                </a:moveTo>
                <a:lnTo>
                  <a:pt x="0" y="0"/>
                </a:lnTo>
                <a:lnTo>
                  <a:pt x="0" y="5089464"/>
                </a:lnTo>
                <a:lnTo>
                  <a:pt x="4868958" y="5089464"/>
                </a:lnTo>
                <a:lnTo>
                  <a:pt x="4868958"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79" name="Google Shape;379;p8"/>
          <p:cNvSpPr txBox="1"/>
          <p:nvPr/>
        </p:nvSpPr>
        <p:spPr>
          <a:xfrm>
            <a:off x="2770982" y="-188077"/>
            <a:ext cx="6062209" cy="681469"/>
          </a:xfrm>
          <a:prstGeom prst="rect">
            <a:avLst/>
          </a:prstGeom>
          <a:noFill/>
          <a:ln>
            <a:noFill/>
          </a:ln>
        </p:spPr>
        <p:txBody>
          <a:bodyPr anchorCtr="0" anchor="t" bIns="0" lIns="0" spcFirstLastPara="1" rIns="0" wrap="square" tIns="0">
            <a:spAutoFit/>
          </a:bodyPr>
          <a:lstStyle/>
          <a:p>
            <a:pPr indent="0" lvl="0" marL="0" marR="0" rtl="0" algn="ctr">
              <a:lnSpc>
                <a:spcPct val="216678"/>
              </a:lnSpc>
              <a:spcBef>
                <a:spcPts val="0"/>
              </a:spcBef>
              <a:spcAft>
                <a:spcPts val="0"/>
              </a:spcAft>
              <a:buNone/>
            </a:pPr>
            <a:r>
              <a:rPr b="1" lang="en-GB" sz="2800">
                <a:solidFill>
                  <a:schemeClr val="dk1"/>
                </a:solidFill>
                <a:latin typeface="Calibri"/>
                <a:ea typeface="Calibri"/>
                <a:cs typeface="Calibri"/>
                <a:sym typeface="Calibri"/>
              </a:rPr>
              <a:t>REFERENCES</a:t>
            </a:r>
            <a:endParaRPr/>
          </a:p>
        </p:txBody>
      </p:sp>
      <p:sp>
        <p:nvSpPr>
          <p:cNvPr id="380" name="Google Shape;380;p8"/>
          <p:cNvSpPr txBox="1"/>
          <p:nvPr/>
        </p:nvSpPr>
        <p:spPr>
          <a:xfrm>
            <a:off x="1187511" y="510954"/>
            <a:ext cx="9973515" cy="6194388"/>
          </a:xfrm>
          <a:prstGeom prst="rect">
            <a:avLst/>
          </a:prstGeom>
          <a:noFill/>
          <a:ln>
            <a:noFill/>
          </a:ln>
        </p:spPr>
        <p:txBody>
          <a:bodyPr anchorCtr="0" anchor="t" bIns="0" lIns="0" spcFirstLastPara="1" rIns="0" wrap="square" tIns="0">
            <a:spAutoFit/>
          </a:bodyPr>
          <a:lstStyle/>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Ågerfalk, P.J., Conboy, K., Crowston, K., Eriksson Lundström, J., Jarvenpaa, S.L., Ram, S. and Mikalef, P., 2022. Artificial intelligence in information systems: State of the art and research roadmap. Association for Information Systems.</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Budiman, A. and Souvia, B., 2023. Implementasi Education Management Information System 4.0 Pada Madrasah Aliyah Asy Syafi’iyah Kabupaten Hulu Sungai Utara. SENTRI: Jurnal Riset Ilmiah, 2(6), pp.2126-2133.</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Cameron, L., Lamers, L., Leicht-Deobald, U., Lutz, C., Meijerink, J. and Möhlmann, M., 2023. Algorithmic management: Its implications for information systems research. Communications of the Association for Information Systems, 52, pp.556-574.</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Oates, B.J., McLean, R. and Griffiths, M., 2022. Researching information systems and computing.</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Raihan, A., 2023. A comprehensive review of the recent advancement in integrating deep learning with geographic information systems. Research Briefs on Information and Communication Technology Evolution, 9(06), pp.98-115.</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Santoso, B., Hikmawan, T. and Imaniyati, N., 2022. Management information systems: bibliometric analysis and its effect on decision making. Indonesian Journal of Science and Technology, 7(3), pp.583-602.</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Suurmond, C., 2024, June. An Analysis of Kinds of Skills and Knowledge in Information System Development. In International Symposium on Business Modeling and Software Design (pp. 97-111). Cham: Springer Nature Switzerland.</a:t>
            </a:r>
            <a:endParaRPr/>
          </a:p>
          <a:p>
            <a:pPr indent="-165532" lvl="1" marL="331064" marR="0" rtl="0" algn="l">
              <a:lnSpc>
                <a:spcPct val="107350"/>
              </a:lnSpc>
              <a:spcBef>
                <a:spcPts val="0"/>
              </a:spcBef>
              <a:spcAft>
                <a:spcPts val="0"/>
              </a:spcAft>
              <a:buClr>
                <a:schemeClr val="dk1"/>
              </a:buClr>
              <a:buSzPts val="2000"/>
              <a:buFont typeface="Arial"/>
              <a:buChar char="•"/>
            </a:pPr>
            <a:r>
              <a:rPr b="0" i="0" lang="en-GB" sz="2000" u="none" cap="none" strike="noStrike">
                <a:solidFill>
                  <a:schemeClr val="dk1"/>
                </a:solidFill>
                <a:latin typeface="Calibri"/>
                <a:ea typeface="Calibri"/>
                <a:cs typeface="Calibri"/>
                <a:sym typeface="Calibri"/>
              </a:rPr>
              <a:t>Torab-Miandoab, A., Samad-Soltani, T., Jodati, A. and Rezaei-Hachesu, P., 2023. Interoperability of heterogeneous health information systems: a systematic literature review. BMC medical informatics and decision making, 23(1), p.18</a:t>
            </a:r>
            <a:endParaRPr/>
          </a:p>
        </p:txBody>
      </p:sp>
      <p:sp>
        <p:nvSpPr>
          <p:cNvPr id="381" name="Google Shape;381;p8"/>
          <p:cNvSpPr/>
          <p:nvPr/>
        </p:nvSpPr>
        <p:spPr>
          <a:xfrm flipH="1">
            <a:off x="-1652607" y="-4306279"/>
            <a:ext cx="4662742" cy="5486400"/>
          </a:xfrm>
          <a:custGeom>
            <a:rect b="b" l="l" r="r" t="t"/>
            <a:pathLst>
              <a:path extrusionOk="0" h="8229600" w="6994113">
                <a:moveTo>
                  <a:pt x="0" y="8229600"/>
                </a:moveTo>
                <a:lnTo>
                  <a:pt x="6994113" y="8229600"/>
                </a:lnTo>
                <a:lnTo>
                  <a:pt x="6994113" y="0"/>
                </a:lnTo>
                <a:lnTo>
                  <a:pt x="0" y="0"/>
                </a:lnTo>
                <a:lnTo>
                  <a:pt x="0" y="822960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382" name="Google Shape;382;p8"/>
          <p:cNvSpPr/>
          <p:nvPr/>
        </p:nvSpPr>
        <p:spPr>
          <a:xfrm>
            <a:off x="9403716" y="-4400075"/>
            <a:ext cx="4662742" cy="5486400"/>
          </a:xfrm>
          <a:custGeom>
            <a:rect b="b" l="l" r="r" t="t"/>
            <a:pathLst>
              <a:path extrusionOk="0" h="8229600" w="6994113">
                <a:moveTo>
                  <a:pt x="6994113" y="8229600"/>
                </a:moveTo>
                <a:lnTo>
                  <a:pt x="0" y="8229600"/>
                </a:lnTo>
                <a:lnTo>
                  <a:pt x="0" y="0"/>
                </a:lnTo>
                <a:lnTo>
                  <a:pt x="6994113" y="0"/>
                </a:lnTo>
                <a:lnTo>
                  <a:pt x="6994113" y="822960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6" name="Shape 386"/>
        <p:cNvGrpSpPr/>
        <p:nvPr/>
      </p:nvGrpSpPr>
      <p:grpSpPr>
        <a:xfrm>
          <a:off x="0" y="0"/>
          <a:ext cx="0" cy="0"/>
          <a:chOff x="0" y="0"/>
          <a:chExt cx="0" cy="0"/>
        </a:xfrm>
      </p:grpSpPr>
      <p:sp>
        <p:nvSpPr>
          <p:cNvPr id="387" name="Google Shape;387;p9"/>
          <p:cNvSpPr txBox="1"/>
          <p:nvPr>
            <p:ph type="title"/>
          </p:nvPr>
        </p:nvSpPr>
        <p:spPr>
          <a:xfrm>
            <a:off x="1500641" y="1326090"/>
            <a:ext cx="9905998" cy="147857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rPr lang="en-GB" sz="3100">
                <a:solidFill>
                  <a:schemeClr val="dk1"/>
                </a:solidFill>
                <a:latin typeface="Calibri"/>
                <a:ea typeface="Calibri"/>
                <a:cs typeface="Calibri"/>
                <a:sym typeface="Calibri"/>
              </a:rPr>
              <a:t>ANALYSE AND COMPARE SYSTEMS</a:t>
            </a:r>
            <a:br>
              <a:rPr lang="en-GB">
                <a:solidFill>
                  <a:schemeClr val="dk1"/>
                </a:solidFill>
                <a:latin typeface="Calibri"/>
                <a:ea typeface="Calibri"/>
                <a:cs typeface="Calibri"/>
                <a:sym typeface="Calibri"/>
              </a:rPr>
            </a:br>
            <a:br>
              <a:rPr lang="en-GB">
                <a:solidFill>
                  <a:schemeClr val="dk1"/>
                </a:solidFill>
                <a:latin typeface="Calibri"/>
                <a:ea typeface="Calibri"/>
                <a:cs typeface="Calibri"/>
                <a:sym typeface="Calibri"/>
              </a:rPr>
            </a:br>
            <a:r>
              <a:rPr lang="en-GB" sz="3100">
                <a:solidFill>
                  <a:schemeClr val="dk1"/>
                </a:solidFill>
                <a:latin typeface="Calibri"/>
                <a:ea typeface="Calibri"/>
                <a:cs typeface="Calibri"/>
                <a:sym typeface="Calibri"/>
              </a:rPr>
              <a:t>STUDENT NAME: FEREN GHEORGHE LUPSA (2416879)</a:t>
            </a:r>
            <a:br>
              <a:rPr lang="en-GB">
                <a:solidFill>
                  <a:schemeClr val="dk1"/>
                </a:solidFill>
                <a:latin typeface="Calibri"/>
                <a:ea typeface="Calibri"/>
                <a:cs typeface="Calibri"/>
                <a:sym typeface="Calibri"/>
              </a:rPr>
            </a:br>
            <a:endParaRPr>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sp>
        <p:nvSpPr>
          <p:cNvPr id="392" name="Google Shape;392;p10"/>
          <p:cNvSpPr txBox="1"/>
          <p:nvPr>
            <p:ph type="title"/>
          </p:nvPr>
        </p:nvSpPr>
        <p:spPr>
          <a:xfrm>
            <a:off x="1143001" y="76200"/>
            <a:ext cx="9905998" cy="718457"/>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TABLE OF CONTENTS</a:t>
            </a:r>
            <a:endParaRPr/>
          </a:p>
        </p:txBody>
      </p:sp>
      <p:sp>
        <p:nvSpPr>
          <p:cNvPr id="393" name="Google Shape;393;p10"/>
          <p:cNvSpPr txBox="1"/>
          <p:nvPr>
            <p:ph idx="1" type="body"/>
          </p:nvPr>
        </p:nvSpPr>
        <p:spPr>
          <a:xfrm>
            <a:off x="1141412" y="587830"/>
            <a:ext cx="9905999" cy="6270170"/>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120000"/>
              </a:lnSpc>
              <a:spcBef>
                <a:spcPts val="0"/>
              </a:spcBef>
              <a:spcAft>
                <a:spcPts val="0"/>
              </a:spcAft>
              <a:buClr>
                <a:schemeClr val="dk1"/>
              </a:buClr>
              <a:buSzPct val="125000"/>
              <a:buChar char="•"/>
            </a:pPr>
            <a:r>
              <a:rPr lang="en-GB">
                <a:solidFill>
                  <a:schemeClr val="dk1"/>
                </a:solidFill>
                <a:latin typeface="Calibri"/>
                <a:ea typeface="Calibri"/>
                <a:cs typeface="Calibri"/>
                <a:sym typeface="Calibri"/>
              </a:rPr>
              <a:t>Table of contents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 3: Introduction</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 4: Transaction Processing Systems (TPS) and Management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Slide5: Decision Support Systems(DSS) and Enterprise Resource Planning(ERP)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 6: Customer Relationship Management(CRM)</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Slide7: Analyzing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Slide8: Analysing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 9: Analysing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Slide10: Analysing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Slide11: Analysing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Slide12: Analysing and Comparing three information systems</a:t>
            </a:r>
            <a:endParaRPr/>
          </a:p>
          <a:p>
            <a:pPr indent="0" lvl="0" marL="0" rtl="0" algn="l">
              <a:lnSpc>
                <a:spcPct val="120000"/>
              </a:lnSpc>
              <a:spcBef>
                <a:spcPts val="1000"/>
              </a:spcBef>
              <a:spcAft>
                <a:spcPts val="0"/>
              </a:spcAft>
              <a:buClr>
                <a:schemeClr val="dk1"/>
              </a:buClr>
              <a:buSzPct val="125000"/>
              <a:buNone/>
            </a:pPr>
            <a:r>
              <a:rPr lang="en-GB">
                <a:solidFill>
                  <a:schemeClr val="dk1"/>
                </a:solidFill>
                <a:latin typeface="Calibri"/>
                <a:ea typeface="Calibri"/>
                <a:cs typeface="Calibri"/>
                <a:sym typeface="Calibri"/>
              </a:rPr>
              <a:t>Slide13: References</a:t>
            </a:r>
            <a:endParaRPr/>
          </a:p>
          <a:p>
            <a:pPr indent="0" lvl="0" marL="0" rtl="0" algn="l">
              <a:lnSpc>
                <a:spcPct val="120000"/>
              </a:lnSpc>
              <a:spcBef>
                <a:spcPts val="1000"/>
              </a:spcBef>
              <a:spcAft>
                <a:spcPts val="0"/>
              </a:spcAft>
              <a:buClr>
                <a:schemeClr val="lt1"/>
              </a:buClr>
              <a:buSzPct val="125000"/>
              <a:buNone/>
            </a:pPr>
            <a:r>
              <a:t/>
            </a:r>
            <a:endParaRPr>
              <a:solidFill>
                <a:schemeClr val="dk1"/>
              </a:solidFill>
              <a:latin typeface="Calibri"/>
              <a:ea typeface="Calibri"/>
              <a:cs typeface="Calibri"/>
              <a:sym typeface="Calibri"/>
            </a:endParaRPr>
          </a:p>
          <a:p>
            <a:pPr indent="0" lvl="0" marL="0" rtl="0" algn="l">
              <a:lnSpc>
                <a:spcPct val="120000"/>
              </a:lnSpc>
              <a:spcBef>
                <a:spcPts val="1000"/>
              </a:spcBef>
              <a:spcAft>
                <a:spcPts val="0"/>
              </a:spcAft>
              <a:buClr>
                <a:schemeClr val="lt1"/>
              </a:buClr>
              <a:buSzPct val="125000"/>
              <a:buNone/>
            </a:pPr>
            <a:r>
              <a:t/>
            </a:r>
            <a:endParaRPr>
              <a:solidFill>
                <a:schemeClr val="dk1"/>
              </a:solidFill>
              <a:latin typeface="Calibri"/>
              <a:ea typeface="Calibri"/>
              <a:cs typeface="Calibri"/>
              <a:sym typeface="Calibri"/>
            </a:endParaRPr>
          </a:p>
          <a:p>
            <a:pPr indent="0" lvl="0" marL="0" rtl="0" algn="l">
              <a:lnSpc>
                <a:spcPct val="120000"/>
              </a:lnSpc>
              <a:spcBef>
                <a:spcPts val="1000"/>
              </a:spcBef>
              <a:spcAft>
                <a:spcPts val="0"/>
              </a:spcAft>
              <a:buClr>
                <a:schemeClr val="lt1"/>
              </a:buClr>
              <a:buSzPct val="125000"/>
              <a:buNone/>
            </a:pPr>
            <a:r>
              <a:t/>
            </a:r>
            <a:endParaRPr>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sp>
        <p:nvSpPr>
          <p:cNvPr id="398" name="Google Shape;398;p11"/>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Twentieth Century"/>
              <a:buNone/>
            </a:pPr>
            <a:r>
              <a:rPr lang="en-GB"/>
              <a:t>                          </a:t>
            </a:r>
            <a:r>
              <a:rPr lang="en-GB" sz="2800">
                <a:solidFill>
                  <a:schemeClr val="dk1"/>
                </a:solidFill>
                <a:latin typeface="Calibri"/>
                <a:ea typeface="Calibri"/>
                <a:cs typeface="Calibri"/>
                <a:sym typeface="Calibri"/>
              </a:rPr>
              <a:t>INTRODUCTION</a:t>
            </a:r>
            <a:endParaRPr/>
          </a:p>
        </p:txBody>
      </p:sp>
      <p:sp>
        <p:nvSpPr>
          <p:cNvPr id="399" name="Google Shape;399;p11"/>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lnSpcReduction="10000"/>
          </a:bodyPr>
          <a:lstStyle/>
          <a:p>
            <a:pPr indent="-474120" lvl="0" marL="609585" rtl="0" algn="l">
              <a:lnSpc>
                <a:spcPct val="120000"/>
              </a:lnSpc>
              <a:spcBef>
                <a:spcPts val="0"/>
              </a:spcBef>
              <a:spcAft>
                <a:spcPts val="0"/>
              </a:spcAft>
              <a:buClr>
                <a:srgbClr val="000000"/>
              </a:buClr>
              <a:buSzPts val="2000"/>
              <a:buFont typeface="Arial"/>
              <a:buChar char="●"/>
            </a:pPr>
            <a:r>
              <a:rPr lang="en-GB">
                <a:solidFill>
                  <a:srgbClr val="000000"/>
                </a:solidFill>
                <a:latin typeface="Calibri"/>
                <a:ea typeface="Calibri"/>
                <a:cs typeface="Calibri"/>
                <a:sym typeface="Calibri"/>
              </a:rPr>
              <a:t>The presentation will provide insight to diversified  information systems (IS)</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rgbClr val="000000"/>
                </a:solidFill>
                <a:latin typeface="Calibri"/>
                <a:ea typeface="Calibri"/>
                <a:cs typeface="Calibri"/>
                <a:sym typeface="Calibri"/>
              </a:rPr>
              <a:t>It will contain the specific roles and importance of IT systems in shaping business performance</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rgbClr val="000000"/>
                </a:solidFill>
                <a:latin typeface="Calibri"/>
                <a:ea typeface="Calibri"/>
                <a:cs typeface="Calibri"/>
                <a:sym typeface="Calibri"/>
              </a:rPr>
              <a:t>The IT systems will be critically compared against one another</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rgbClr val="000000"/>
                </a:solidFill>
                <a:latin typeface="Calibri"/>
                <a:ea typeface="Calibri"/>
                <a:cs typeface="Calibri"/>
                <a:sym typeface="Calibri"/>
              </a:rPr>
              <a:t>Potential risks due to IT systems will be explored and mitigation strategies will be mentioned. </a:t>
            </a:r>
            <a:endParaRPr/>
          </a:p>
          <a:p>
            <a:pPr indent="-38100" lvl="0" marL="228600" rtl="0" algn="l">
              <a:lnSpc>
                <a:spcPct val="120000"/>
              </a:lnSpc>
              <a:spcBef>
                <a:spcPts val="1000"/>
              </a:spcBef>
              <a:spcAft>
                <a:spcPts val="0"/>
              </a:spcAft>
              <a:buClr>
                <a:schemeClr val="lt1"/>
              </a:buClr>
              <a:buSzPts val="30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3" name="Shape 403"/>
        <p:cNvGrpSpPr/>
        <p:nvPr/>
      </p:nvGrpSpPr>
      <p:grpSpPr>
        <a:xfrm>
          <a:off x="0" y="0"/>
          <a:ext cx="0" cy="0"/>
          <a:chOff x="0" y="0"/>
          <a:chExt cx="0" cy="0"/>
        </a:xfrm>
      </p:grpSpPr>
      <p:sp>
        <p:nvSpPr>
          <p:cNvPr id="404" name="Google Shape;404;p12"/>
          <p:cNvSpPr txBox="1"/>
          <p:nvPr>
            <p:ph type="title"/>
          </p:nvPr>
        </p:nvSpPr>
        <p:spPr>
          <a:xfrm>
            <a:off x="1631270" y="99859"/>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b="1" lang="en-GB" sz="2800">
                <a:solidFill>
                  <a:schemeClr val="dk1"/>
                </a:solidFill>
                <a:latin typeface="Calibri"/>
                <a:ea typeface="Calibri"/>
                <a:cs typeface="Calibri"/>
                <a:sym typeface="Calibri"/>
              </a:rPr>
              <a:t>TRANSACTION PROCESSING SYSTEM (TPS) AND MANAGEMENT INFORMATION SYSTEMS (MIS)</a:t>
            </a:r>
            <a:endParaRPr sz="2800">
              <a:solidFill>
                <a:schemeClr val="dk1"/>
              </a:solidFill>
              <a:latin typeface="Calibri"/>
              <a:ea typeface="Calibri"/>
              <a:cs typeface="Calibri"/>
              <a:sym typeface="Calibri"/>
            </a:endParaRPr>
          </a:p>
        </p:txBody>
      </p:sp>
      <p:sp>
        <p:nvSpPr>
          <p:cNvPr id="405" name="Google Shape;405;p12"/>
          <p:cNvSpPr txBox="1"/>
          <p:nvPr>
            <p:ph idx="1" type="body"/>
          </p:nvPr>
        </p:nvSpPr>
        <p:spPr>
          <a:xfrm>
            <a:off x="636096" y="2035629"/>
            <a:ext cx="7120844" cy="3875315"/>
          </a:xfrm>
          <a:prstGeom prst="rect">
            <a:avLst/>
          </a:prstGeom>
          <a:noFill/>
          <a:ln>
            <a:noFill/>
          </a:ln>
        </p:spPr>
        <p:txBody>
          <a:bodyPr anchorCtr="0" anchor="t" bIns="45700" lIns="91425" spcFirstLastPara="1" rIns="91425" wrap="square" tIns="45700">
            <a:normAutofit/>
          </a:bodyPr>
          <a:lstStyle/>
          <a:p>
            <a:pPr indent="-474120" lvl="0" marL="609585" rtl="0" algn="l">
              <a:lnSpc>
                <a:spcPct val="120000"/>
              </a:lnSpc>
              <a:spcBef>
                <a:spcPts val="0"/>
              </a:spcBef>
              <a:spcAft>
                <a:spcPts val="0"/>
              </a:spcAft>
              <a:buClr>
                <a:srgbClr val="000000"/>
              </a:buClr>
              <a:buSzPts val="2000"/>
              <a:buFont typeface="Arial"/>
              <a:buChar char="●"/>
            </a:pPr>
            <a:r>
              <a:rPr lang="en-GB">
                <a:solidFill>
                  <a:schemeClr val="dk1"/>
                </a:solidFill>
                <a:latin typeface="Calibri"/>
                <a:ea typeface="Calibri"/>
                <a:cs typeface="Calibri"/>
                <a:sym typeface="Calibri"/>
              </a:rPr>
              <a:t>Transaction Processing System (TPS) is applied for automating repetitive tasks (Nworie and Oguejiofor, 2023) </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chemeClr val="dk1"/>
                </a:solidFill>
                <a:latin typeface="Calibri"/>
                <a:ea typeface="Calibri"/>
                <a:cs typeface="Calibri"/>
                <a:sym typeface="Calibri"/>
              </a:rPr>
              <a:t>MIS-generated reports are used for monitoring performance outcomes (Papia et al., 2022)</a:t>
            </a:r>
            <a:endParaRPr/>
          </a:p>
          <a:p>
            <a:pPr indent="-38100" lvl="0" marL="228600" rtl="0" algn="l">
              <a:lnSpc>
                <a:spcPct val="120000"/>
              </a:lnSpc>
              <a:spcBef>
                <a:spcPts val="1000"/>
              </a:spcBef>
              <a:spcAft>
                <a:spcPts val="0"/>
              </a:spcAft>
              <a:buClr>
                <a:schemeClr val="lt1"/>
              </a:buClr>
              <a:buSzPts val="3000"/>
              <a:buNone/>
            </a:pPr>
            <a:r>
              <a:t/>
            </a:r>
            <a:endParaRPr/>
          </a:p>
        </p:txBody>
      </p:sp>
      <p:pic>
        <p:nvPicPr>
          <p:cNvPr id="406" name="Google Shape;406;p12"/>
          <p:cNvPicPr preferRelativeResize="0"/>
          <p:nvPr/>
        </p:nvPicPr>
        <p:blipFill rotWithShape="1">
          <a:blip r:embed="rId3">
            <a:alphaModFix/>
          </a:blip>
          <a:srcRect b="0" l="0" r="0" t="0"/>
          <a:stretch/>
        </p:blipFill>
        <p:spPr>
          <a:xfrm>
            <a:off x="8906399" y="1912101"/>
            <a:ext cx="2649505" cy="353454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0" name="Shape 410"/>
        <p:cNvGrpSpPr/>
        <p:nvPr/>
      </p:nvGrpSpPr>
      <p:grpSpPr>
        <a:xfrm>
          <a:off x="0" y="0"/>
          <a:ext cx="0" cy="0"/>
          <a:chOff x="0" y="0"/>
          <a:chExt cx="0" cy="0"/>
        </a:xfrm>
      </p:grpSpPr>
      <p:sp>
        <p:nvSpPr>
          <p:cNvPr id="411" name="Google Shape;411;p13"/>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DECISION SUPPORT SYSTEMS (DDS) AND ENTERPRISE RESOURCE PLANNING (ERP) SYSTEMS</a:t>
            </a:r>
            <a:endParaRPr/>
          </a:p>
        </p:txBody>
      </p:sp>
      <p:sp>
        <p:nvSpPr>
          <p:cNvPr id="412" name="Google Shape;412;p13"/>
          <p:cNvSpPr txBox="1"/>
          <p:nvPr>
            <p:ph idx="1" type="body"/>
          </p:nvPr>
        </p:nvSpPr>
        <p:spPr>
          <a:xfrm>
            <a:off x="1359127" y="2097088"/>
            <a:ext cx="9905999" cy="1821768"/>
          </a:xfrm>
          <a:prstGeom prst="rect">
            <a:avLst/>
          </a:prstGeom>
          <a:noFill/>
          <a:ln>
            <a:noFill/>
          </a:ln>
        </p:spPr>
        <p:txBody>
          <a:bodyPr anchorCtr="0" anchor="t" bIns="45700" lIns="91425" spcFirstLastPara="1" rIns="91425" wrap="square" tIns="45700">
            <a:normAutofit fontScale="92500" lnSpcReduction="20000"/>
          </a:bodyPr>
          <a:lstStyle/>
          <a:p>
            <a:pPr indent="-474120" lvl="0" marL="609585" rtl="0" algn="l">
              <a:lnSpc>
                <a:spcPct val="120000"/>
              </a:lnSpc>
              <a:spcBef>
                <a:spcPts val="0"/>
              </a:spcBef>
              <a:spcAft>
                <a:spcPts val="0"/>
              </a:spcAft>
              <a:buClr>
                <a:srgbClr val="000000"/>
              </a:buClr>
              <a:buSzPct val="83160"/>
              <a:buFont typeface="Arial"/>
              <a:buChar char="●"/>
            </a:pPr>
            <a:r>
              <a:rPr lang="en-GB" sz="2600">
                <a:solidFill>
                  <a:schemeClr val="dk1"/>
                </a:solidFill>
                <a:latin typeface="Calibri"/>
                <a:ea typeface="Calibri"/>
                <a:cs typeface="Calibri"/>
                <a:sym typeface="Calibri"/>
              </a:rPr>
              <a:t>Managerial assistance achieved in solving complex problems through Decision Support Systems (DSS) (Ali et al., 2023)</a:t>
            </a:r>
            <a:endParaRPr/>
          </a:p>
          <a:p>
            <a:pPr indent="-474120" lvl="0" marL="609585" rtl="0" algn="l">
              <a:lnSpc>
                <a:spcPct val="120000"/>
              </a:lnSpc>
              <a:spcBef>
                <a:spcPts val="1000"/>
              </a:spcBef>
              <a:spcAft>
                <a:spcPts val="0"/>
              </a:spcAft>
              <a:buClr>
                <a:srgbClr val="000000"/>
              </a:buClr>
              <a:buSzPct val="83160"/>
              <a:buFont typeface="Arial"/>
              <a:buChar char="●"/>
            </a:pPr>
            <a:r>
              <a:rPr lang="en-GB" sz="2600">
                <a:solidFill>
                  <a:schemeClr val="dk1"/>
                </a:solidFill>
                <a:latin typeface="Calibri"/>
                <a:ea typeface="Calibri"/>
                <a:cs typeface="Calibri"/>
                <a:sym typeface="Calibri"/>
              </a:rPr>
              <a:t>ERP systems facilitate strategic integration of diversified business functions </a:t>
            </a:r>
            <a:endParaRPr/>
          </a:p>
          <a:p>
            <a:pPr indent="-52387" lvl="0" marL="228600" rtl="0" algn="l">
              <a:lnSpc>
                <a:spcPct val="120000"/>
              </a:lnSpc>
              <a:spcBef>
                <a:spcPts val="1000"/>
              </a:spcBef>
              <a:spcAft>
                <a:spcPts val="0"/>
              </a:spcAft>
              <a:buClr>
                <a:schemeClr val="lt1"/>
              </a:buClr>
              <a:buSzPct val="125000"/>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6" name="Shape 416"/>
        <p:cNvGrpSpPr/>
        <p:nvPr/>
      </p:nvGrpSpPr>
      <p:grpSpPr>
        <a:xfrm>
          <a:off x="0" y="0"/>
          <a:ext cx="0" cy="0"/>
          <a:chOff x="0" y="0"/>
          <a:chExt cx="0" cy="0"/>
        </a:xfrm>
      </p:grpSpPr>
      <p:sp>
        <p:nvSpPr>
          <p:cNvPr id="417" name="Google Shape;417;p14"/>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3600"/>
              <a:buFont typeface="Twentieth Century"/>
              <a:buNone/>
            </a:pPr>
            <a:r>
              <a:rPr lang="en-GB"/>
              <a:t>CUSTOMER RELATIONSHIP MANAGEMENT (CRM)</a:t>
            </a:r>
            <a:endParaRPr/>
          </a:p>
        </p:txBody>
      </p:sp>
      <p:sp>
        <p:nvSpPr>
          <p:cNvPr id="418" name="Google Shape;418;p14"/>
          <p:cNvSpPr txBox="1"/>
          <p:nvPr>
            <p:ph idx="1" type="body"/>
          </p:nvPr>
        </p:nvSpPr>
        <p:spPr>
          <a:xfrm>
            <a:off x="4920343" y="2249487"/>
            <a:ext cx="6127068" cy="3639684"/>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3000"/>
              <a:buChar char="•"/>
            </a:pPr>
            <a:r>
              <a:rPr lang="en-GB">
                <a:solidFill>
                  <a:schemeClr val="dk1"/>
                </a:solidFill>
                <a:latin typeface="Calibri"/>
                <a:ea typeface="Calibri"/>
                <a:cs typeface="Calibri"/>
                <a:sym typeface="Calibri"/>
              </a:rPr>
              <a:t>Role of customer relationship management (CRM) systems is to gather information on customer behaviour and trends ( Shaikh et al., 2024)</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latin typeface="Calibri"/>
                <a:ea typeface="Calibri"/>
                <a:cs typeface="Calibri"/>
                <a:sym typeface="Calibri"/>
              </a:rPr>
              <a:t>It helps in identifying potential purchase patterns and facilitates personalised marketing activities.</a:t>
            </a:r>
            <a:endParaRPr/>
          </a:p>
        </p:txBody>
      </p:sp>
      <p:pic>
        <p:nvPicPr>
          <p:cNvPr id="419" name="Google Shape;419;p14"/>
          <p:cNvPicPr preferRelativeResize="0"/>
          <p:nvPr/>
        </p:nvPicPr>
        <p:blipFill rotWithShape="1">
          <a:blip r:embed="rId3">
            <a:alphaModFix/>
          </a:blip>
          <a:srcRect b="0" l="0" r="0" t="0"/>
          <a:stretch/>
        </p:blipFill>
        <p:spPr>
          <a:xfrm>
            <a:off x="486230" y="2007831"/>
            <a:ext cx="3687567" cy="3687567"/>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3" name="Shape 423"/>
        <p:cNvGrpSpPr/>
        <p:nvPr/>
      </p:nvGrpSpPr>
      <p:grpSpPr>
        <a:xfrm>
          <a:off x="0" y="0"/>
          <a:ext cx="0" cy="0"/>
          <a:chOff x="0" y="0"/>
          <a:chExt cx="0" cy="0"/>
        </a:xfrm>
      </p:grpSpPr>
      <p:sp>
        <p:nvSpPr>
          <p:cNvPr id="424" name="Google Shape;424;p15"/>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ANALYSING AND COMPARING THREE INFORMATION SYSTEMS</a:t>
            </a:r>
            <a:endParaRPr/>
          </a:p>
        </p:txBody>
      </p:sp>
      <p:sp>
        <p:nvSpPr>
          <p:cNvPr id="425" name="Google Shape;425;p15"/>
          <p:cNvSpPr txBox="1"/>
          <p:nvPr>
            <p:ph idx="1" type="body"/>
          </p:nvPr>
        </p:nvSpPr>
        <p:spPr>
          <a:xfrm>
            <a:off x="738641" y="2097088"/>
            <a:ext cx="9905999" cy="3541714"/>
          </a:xfrm>
          <a:prstGeom prst="rect">
            <a:avLst/>
          </a:prstGeom>
          <a:noFill/>
          <a:ln>
            <a:noFill/>
          </a:ln>
        </p:spPr>
        <p:txBody>
          <a:bodyPr anchorCtr="0" anchor="t" bIns="45700" lIns="91425" spcFirstLastPara="1" rIns="91425" wrap="square" tIns="45700">
            <a:normAutofit/>
          </a:bodyPr>
          <a:lstStyle/>
          <a:p>
            <a:pPr indent="-474120" lvl="0" marL="609585" rtl="0" algn="l">
              <a:lnSpc>
                <a:spcPct val="120000"/>
              </a:lnSpc>
              <a:spcBef>
                <a:spcPts val="0"/>
              </a:spcBef>
              <a:spcAft>
                <a:spcPts val="0"/>
              </a:spcAft>
              <a:buClr>
                <a:srgbClr val="000000"/>
              </a:buClr>
              <a:buSzPts val="2000"/>
              <a:buFont typeface="Arial"/>
              <a:buChar char="●"/>
            </a:pPr>
            <a:r>
              <a:rPr lang="en-GB">
                <a:solidFill>
                  <a:srgbClr val="000000"/>
                </a:solidFill>
                <a:latin typeface="Calibri"/>
                <a:ea typeface="Calibri"/>
                <a:cs typeface="Calibri"/>
                <a:sym typeface="Calibri"/>
              </a:rPr>
              <a:t>The core function of ERP systems is merging different functions such as HR, customer management and finance into a single platform (Ogeawuchi et al., 2023).</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rgbClr val="000000"/>
                </a:solidFill>
                <a:latin typeface="Calibri"/>
                <a:ea typeface="Calibri"/>
                <a:cs typeface="Calibri"/>
                <a:sym typeface="Calibri"/>
              </a:rPr>
              <a:t>On the other hand, MIS facilitates report generation and strategic business planning.</a:t>
            </a:r>
            <a:endParaRPr/>
          </a:p>
          <a:p>
            <a:pPr indent="-474120" lvl="0" marL="609585" rtl="0" algn="l">
              <a:lnSpc>
                <a:spcPct val="120000"/>
              </a:lnSpc>
              <a:spcBef>
                <a:spcPts val="1000"/>
              </a:spcBef>
              <a:spcAft>
                <a:spcPts val="0"/>
              </a:spcAft>
              <a:buClr>
                <a:srgbClr val="000000"/>
              </a:buClr>
              <a:buSzPts val="2000"/>
              <a:buFont typeface="Arial"/>
              <a:buChar char="●"/>
            </a:pPr>
            <a:r>
              <a:rPr lang="en-GB">
                <a:solidFill>
                  <a:srgbClr val="000000"/>
                </a:solidFill>
                <a:latin typeface="Calibri"/>
                <a:ea typeface="Calibri"/>
                <a:cs typeface="Calibri"/>
                <a:sym typeface="Calibri"/>
              </a:rPr>
              <a:t>However, CRM systems are most effective for studying customer behaviour and producing personalised marketing. </a:t>
            </a:r>
            <a:endParaRPr/>
          </a:p>
          <a:p>
            <a:pPr indent="-38100" lvl="0" marL="228600" rtl="0" algn="l">
              <a:lnSpc>
                <a:spcPct val="120000"/>
              </a:lnSpc>
              <a:spcBef>
                <a:spcPts val="1000"/>
              </a:spcBef>
              <a:spcAft>
                <a:spcPts val="0"/>
              </a:spcAft>
              <a:buClr>
                <a:schemeClr val="lt1"/>
              </a:buClr>
              <a:buSzPts val="3000"/>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9" name="Shape 429"/>
        <p:cNvGrpSpPr/>
        <p:nvPr/>
      </p:nvGrpSpPr>
      <p:grpSpPr>
        <a:xfrm>
          <a:off x="0" y="0"/>
          <a:ext cx="0" cy="0"/>
          <a:chOff x="0" y="0"/>
          <a:chExt cx="0" cy="0"/>
        </a:xfrm>
      </p:grpSpPr>
      <p:sp>
        <p:nvSpPr>
          <p:cNvPr id="430" name="Google Shape;430;p16"/>
          <p:cNvSpPr txBox="1"/>
          <p:nvPr>
            <p:ph type="title"/>
          </p:nvPr>
        </p:nvSpPr>
        <p:spPr>
          <a:xfrm>
            <a:off x="1143001" y="181202"/>
            <a:ext cx="9905998" cy="1081541"/>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000000"/>
              </a:buClr>
              <a:buSzPts val="2800"/>
              <a:buFont typeface="Calibri"/>
              <a:buNone/>
            </a:pPr>
            <a:r>
              <a:rPr b="0" i="0" lang="en-GB" sz="2800" u="none" cap="none" strike="noStrike">
                <a:solidFill>
                  <a:srgbClr val="000000"/>
                </a:solidFill>
                <a:latin typeface="Calibri"/>
                <a:ea typeface="Calibri"/>
                <a:cs typeface="Calibri"/>
                <a:sym typeface="Calibri"/>
              </a:rPr>
              <a:t>ANALYSING AND COMPARING THREE INFORMATION SYSTEMS</a:t>
            </a:r>
            <a:endParaRPr sz="2800"/>
          </a:p>
        </p:txBody>
      </p:sp>
      <p:sp>
        <p:nvSpPr>
          <p:cNvPr id="431" name="Google Shape;431;p16"/>
          <p:cNvSpPr txBox="1"/>
          <p:nvPr>
            <p:ph idx="1" type="body"/>
          </p:nvPr>
        </p:nvSpPr>
        <p:spPr>
          <a:xfrm>
            <a:off x="618898" y="2097088"/>
            <a:ext cx="7871959" cy="4347256"/>
          </a:xfrm>
          <a:prstGeom prst="rect">
            <a:avLst/>
          </a:prstGeom>
          <a:noFill/>
          <a:ln>
            <a:noFill/>
          </a:ln>
        </p:spPr>
        <p:txBody>
          <a:bodyPr anchorCtr="0" anchor="t" bIns="45700" lIns="91425" spcFirstLastPara="1" rIns="91425" wrap="square" tIns="45700">
            <a:normAutofit/>
          </a:bodyPr>
          <a:lstStyle/>
          <a:p>
            <a:pPr indent="-465655" lvl="0" marL="609585" rtl="0" algn="l">
              <a:lnSpc>
                <a:spcPct val="120000"/>
              </a:lnSpc>
              <a:spcBef>
                <a:spcPts val="0"/>
              </a:spcBef>
              <a:spcAft>
                <a:spcPts val="0"/>
              </a:spcAft>
              <a:buClr>
                <a:srgbClr val="000000"/>
              </a:buClr>
              <a:buSzPts val="1900"/>
              <a:buFont typeface="Arial"/>
              <a:buChar char="●"/>
            </a:pPr>
            <a:r>
              <a:rPr lang="en-GB">
                <a:solidFill>
                  <a:srgbClr val="000000"/>
                </a:solidFill>
                <a:latin typeface="Calibri"/>
                <a:ea typeface="Calibri"/>
                <a:cs typeface="Calibri"/>
                <a:sym typeface="Calibri"/>
              </a:rPr>
              <a:t>Key limitations of ERP systems indicate expensive platforms, complicated processes of customisation and require experienced workforce.</a:t>
            </a:r>
            <a:endParaRPr/>
          </a:p>
          <a:p>
            <a:pPr indent="-465655" lvl="0" marL="609585" rtl="0" algn="l">
              <a:lnSpc>
                <a:spcPct val="120000"/>
              </a:lnSpc>
              <a:spcBef>
                <a:spcPts val="1000"/>
              </a:spcBef>
              <a:spcAft>
                <a:spcPts val="0"/>
              </a:spcAft>
              <a:buClr>
                <a:srgbClr val="000000"/>
              </a:buClr>
              <a:buSzPts val="1900"/>
              <a:buFont typeface="Arial"/>
              <a:buChar char="●"/>
            </a:pPr>
            <a:r>
              <a:rPr lang="en-GB">
                <a:solidFill>
                  <a:srgbClr val="000000"/>
                </a:solidFill>
                <a:latin typeface="Calibri"/>
                <a:ea typeface="Calibri"/>
                <a:cs typeface="Calibri"/>
                <a:sym typeface="Calibri"/>
              </a:rPr>
              <a:t>MIS is limited to the use of historical records for report generation which may be irrelevant in rapidly evolving markets (Rahman and Hossain, 2024).</a:t>
            </a:r>
            <a:endParaRPr/>
          </a:p>
          <a:p>
            <a:pPr indent="-465655" lvl="0" marL="609585" rtl="0" algn="l">
              <a:lnSpc>
                <a:spcPct val="120000"/>
              </a:lnSpc>
              <a:spcBef>
                <a:spcPts val="1000"/>
              </a:spcBef>
              <a:spcAft>
                <a:spcPts val="0"/>
              </a:spcAft>
              <a:buClr>
                <a:srgbClr val="000000"/>
              </a:buClr>
              <a:buSzPts val="1900"/>
              <a:buFont typeface="Arial"/>
              <a:buChar char="●"/>
            </a:pPr>
            <a:r>
              <a:rPr lang="en-GB">
                <a:solidFill>
                  <a:srgbClr val="000000"/>
                </a:solidFill>
                <a:latin typeface="Calibri"/>
                <a:ea typeface="Calibri"/>
                <a:cs typeface="Calibri"/>
                <a:sym typeface="Calibri"/>
              </a:rPr>
              <a:t>CRM systems can lack appropriate customer insights demanded by sales and marketing teams. </a:t>
            </a:r>
            <a:endParaRPr/>
          </a:p>
          <a:p>
            <a:pPr indent="-38100" lvl="0" marL="228600" rtl="0" algn="l">
              <a:lnSpc>
                <a:spcPct val="120000"/>
              </a:lnSpc>
              <a:spcBef>
                <a:spcPts val="1000"/>
              </a:spcBef>
              <a:spcAft>
                <a:spcPts val="0"/>
              </a:spcAft>
              <a:buClr>
                <a:schemeClr val="lt1"/>
              </a:buClr>
              <a:buSzPts val="3000"/>
              <a:buNone/>
            </a:pPr>
            <a:r>
              <a:t/>
            </a:r>
            <a:endParaRPr/>
          </a:p>
        </p:txBody>
      </p:sp>
      <p:pic>
        <p:nvPicPr>
          <p:cNvPr id="432" name="Google Shape;432;p16"/>
          <p:cNvPicPr preferRelativeResize="0"/>
          <p:nvPr/>
        </p:nvPicPr>
        <p:blipFill rotWithShape="1">
          <a:blip r:embed="rId3">
            <a:alphaModFix/>
          </a:blip>
          <a:srcRect b="0" l="0" r="0" t="0"/>
          <a:stretch/>
        </p:blipFill>
        <p:spPr>
          <a:xfrm>
            <a:off x="8588829" y="2667004"/>
            <a:ext cx="3384910" cy="179613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17"/>
          <p:cNvSpPr txBox="1"/>
          <p:nvPr>
            <p:ph type="title"/>
          </p:nvPr>
        </p:nvSpPr>
        <p:spPr>
          <a:xfrm>
            <a:off x="1141413" y="489302"/>
            <a:ext cx="9905998" cy="103469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ANALYSING AND COMPARING THREE INFORMATION SYSTEMS</a:t>
            </a:r>
            <a:endParaRPr/>
          </a:p>
        </p:txBody>
      </p:sp>
      <p:sp>
        <p:nvSpPr>
          <p:cNvPr id="438" name="Google Shape;438;p17"/>
          <p:cNvSpPr txBox="1"/>
          <p:nvPr>
            <p:ph idx="1" type="body"/>
          </p:nvPr>
        </p:nvSpPr>
        <p:spPr>
          <a:xfrm>
            <a:off x="1141412" y="2249486"/>
            <a:ext cx="5509759" cy="4369027"/>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3000"/>
              <a:buChar char="•"/>
            </a:pPr>
            <a:r>
              <a:rPr lang="en-GB">
                <a:solidFill>
                  <a:schemeClr val="dk1"/>
                </a:solidFill>
              </a:rPr>
              <a:t>TPS is mainly included for handling payroll systems or sales data.</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rPr>
              <a:t>Management Information Systems (MIS) leverages data from TPS to build reports (Sylas, et al., 2025)</a:t>
            </a:r>
            <a:endParaRPr/>
          </a:p>
        </p:txBody>
      </p:sp>
      <p:pic>
        <p:nvPicPr>
          <p:cNvPr id="439" name="Google Shape;439;p17"/>
          <p:cNvPicPr preferRelativeResize="0"/>
          <p:nvPr/>
        </p:nvPicPr>
        <p:blipFill rotWithShape="1">
          <a:blip r:embed="rId3">
            <a:alphaModFix/>
          </a:blip>
          <a:srcRect b="0" l="0" r="0" t="0"/>
          <a:stretch/>
        </p:blipFill>
        <p:spPr>
          <a:xfrm>
            <a:off x="7413171" y="1922917"/>
            <a:ext cx="4245429" cy="444578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3" name="Shape 443"/>
        <p:cNvGrpSpPr/>
        <p:nvPr/>
      </p:nvGrpSpPr>
      <p:grpSpPr>
        <a:xfrm>
          <a:off x="0" y="0"/>
          <a:ext cx="0" cy="0"/>
          <a:chOff x="0" y="0"/>
          <a:chExt cx="0" cy="0"/>
        </a:xfrm>
      </p:grpSpPr>
      <p:sp>
        <p:nvSpPr>
          <p:cNvPr id="444" name="Google Shape;444;p18"/>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ANALYSING AND COMPARING THREE INFORMATION SYSTEMS</a:t>
            </a:r>
            <a:endParaRPr>
              <a:solidFill>
                <a:schemeClr val="dk1"/>
              </a:solidFill>
            </a:endParaRPr>
          </a:p>
        </p:txBody>
      </p:sp>
      <p:sp>
        <p:nvSpPr>
          <p:cNvPr id="445" name="Google Shape;445;p18"/>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3000"/>
              <a:buChar char="•"/>
            </a:pPr>
            <a:r>
              <a:rPr lang="en-GB">
                <a:solidFill>
                  <a:schemeClr val="dk1"/>
                </a:solidFill>
                <a:latin typeface="Calibri"/>
                <a:ea typeface="Calibri"/>
                <a:cs typeface="Calibri"/>
                <a:sym typeface="Calibri"/>
              </a:rPr>
              <a:t>Navigation of strategic decisions through simulation-based data analysis using DSS</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latin typeface="Calibri"/>
                <a:ea typeface="Calibri"/>
                <a:cs typeface="Calibri"/>
                <a:sym typeface="Calibri"/>
              </a:rPr>
              <a:t>Improved transparency and communication between departments due to ERP systems (Katuri, 2025)</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latin typeface="Calibri"/>
                <a:ea typeface="Calibri"/>
                <a:cs typeface="Calibri"/>
                <a:sym typeface="Calibri"/>
              </a:rPr>
              <a:t>Customer satisfaction can be improved through CRM data informing strategic approaches.</a:t>
            </a:r>
            <a:endParaRPr/>
          </a:p>
          <a:p>
            <a:pPr indent="-38100" lvl="0" marL="228600" rtl="0" algn="l">
              <a:lnSpc>
                <a:spcPct val="120000"/>
              </a:lnSpc>
              <a:spcBef>
                <a:spcPts val="1000"/>
              </a:spcBef>
              <a:spcAft>
                <a:spcPts val="0"/>
              </a:spcAft>
              <a:buClr>
                <a:schemeClr val="lt1"/>
              </a:buClr>
              <a:buSzPts val="3000"/>
              <a:buNone/>
            </a:pPr>
            <a:r>
              <a:t/>
            </a:r>
            <a:endParaRPr>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sp>
        <p:nvSpPr>
          <p:cNvPr id="450" name="Google Shape;450;p19"/>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400"/>
              <a:buFont typeface="Calibri"/>
              <a:buNone/>
            </a:pPr>
            <a:r>
              <a:rPr lang="en-GB" sz="2400">
                <a:solidFill>
                  <a:schemeClr val="dk1"/>
                </a:solidFill>
                <a:latin typeface="Calibri"/>
                <a:ea typeface="Calibri"/>
                <a:cs typeface="Calibri"/>
                <a:sym typeface="Calibri"/>
              </a:rPr>
              <a:t>ANALYSING AND COMPARING THREE INFORMATION SYSTEMS</a:t>
            </a:r>
            <a:endParaRPr/>
          </a:p>
        </p:txBody>
      </p:sp>
      <p:sp>
        <p:nvSpPr>
          <p:cNvPr id="451" name="Google Shape;451;p19"/>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3000"/>
              <a:buChar char="•"/>
            </a:pPr>
            <a:r>
              <a:rPr lang="en-GB">
                <a:solidFill>
                  <a:schemeClr val="dk1"/>
                </a:solidFill>
                <a:latin typeface="Calibri"/>
                <a:ea typeface="Calibri"/>
                <a:cs typeface="Calibri"/>
                <a:sym typeface="Calibri"/>
              </a:rPr>
              <a:t>ERP systems can facilitate real-time sharing of data and information across departments (Kumar, 2022)</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latin typeface="Calibri"/>
                <a:ea typeface="Calibri"/>
                <a:cs typeface="Calibri"/>
                <a:sym typeface="Calibri"/>
              </a:rPr>
              <a:t>MIS is mainly used for decision-making and operational reporting systems</a:t>
            </a:r>
            <a:endParaRPr/>
          </a:p>
          <a:p>
            <a:pPr indent="-38100" lvl="0" marL="228600" rtl="0" algn="l">
              <a:lnSpc>
                <a:spcPct val="120000"/>
              </a:lnSpc>
              <a:spcBef>
                <a:spcPts val="1000"/>
              </a:spcBef>
              <a:spcAft>
                <a:spcPts val="0"/>
              </a:spcAft>
              <a:buClr>
                <a:schemeClr val="lt1"/>
              </a:buClr>
              <a:buSzPts val="3000"/>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sp>
        <p:nvSpPr>
          <p:cNvPr id="456" name="Google Shape;456;p20"/>
          <p:cNvSpPr txBox="1"/>
          <p:nvPr>
            <p:ph type="title"/>
          </p:nvPr>
        </p:nvSpPr>
        <p:spPr>
          <a:xfrm>
            <a:off x="1141413" y="97972"/>
            <a:ext cx="9905998" cy="102325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ANALYSING AND COMPARING THREE INFORMATION SYSTEMS</a:t>
            </a:r>
            <a:endParaRPr/>
          </a:p>
        </p:txBody>
      </p:sp>
      <p:sp>
        <p:nvSpPr>
          <p:cNvPr id="457" name="Google Shape;457;p20"/>
          <p:cNvSpPr txBox="1"/>
          <p:nvPr>
            <p:ph idx="1" type="body"/>
          </p:nvPr>
        </p:nvSpPr>
        <p:spPr>
          <a:xfrm>
            <a:off x="629783" y="1443945"/>
            <a:ext cx="6195559" cy="4510542"/>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Clr>
                <a:schemeClr val="dk1"/>
              </a:buClr>
              <a:buSzPts val="3000"/>
              <a:buChar char="•"/>
            </a:pPr>
            <a:r>
              <a:rPr lang="en-GB">
                <a:solidFill>
                  <a:schemeClr val="dk1"/>
                </a:solidFill>
                <a:latin typeface="Calibri"/>
                <a:ea typeface="Calibri"/>
                <a:cs typeface="Calibri"/>
                <a:sym typeface="Calibri"/>
              </a:rPr>
              <a:t>ERP systems can facilitate real-time sharing of data and information across departments (Kumar, 2022)</a:t>
            </a:r>
            <a:endParaRPr/>
          </a:p>
          <a:p>
            <a:pPr indent="-228600" lvl="0" marL="228600" rtl="0" algn="l">
              <a:lnSpc>
                <a:spcPct val="120000"/>
              </a:lnSpc>
              <a:spcBef>
                <a:spcPts val="1000"/>
              </a:spcBef>
              <a:spcAft>
                <a:spcPts val="0"/>
              </a:spcAft>
              <a:buClr>
                <a:schemeClr val="dk1"/>
              </a:buClr>
              <a:buSzPts val="3000"/>
              <a:buChar char="•"/>
            </a:pPr>
            <a:r>
              <a:rPr lang="en-GB">
                <a:solidFill>
                  <a:schemeClr val="dk1"/>
                </a:solidFill>
                <a:latin typeface="Calibri"/>
                <a:ea typeface="Calibri"/>
                <a:cs typeface="Calibri"/>
                <a:sym typeface="Calibri"/>
              </a:rPr>
              <a:t>MIS is mainly used for decision-making and operational reporting systems</a:t>
            </a:r>
            <a:endParaRPr/>
          </a:p>
          <a:p>
            <a:pPr indent="-38100" lvl="0" marL="228600" rtl="0" algn="l">
              <a:lnSpc>
                <a:spcPct val="120000"/>
              </a:lnSpc>
              <a:spcBef>
                <a:spcPts val="1000"/>
              </a:spcBef>
              <a:spcAft>
                <a:spcPts val="0"/>
              </a:spcAft>
              <a:buClr>
                <a:schemeClr val="lt1"/>
              </a:buClr>
              <a:buSzPts val="3000"/>
              <a:buNone/>
            </a:pPr>
            <a:r>
              <a:t/>
            </a:r>
            <a:endParaRPr>
              <a:solidFill>
                <a:schemeClr val="dk1"/>
              </a:solidFill>
              <a:latin typeface="Calibri"/>
              <a:ea typeface="Calibri"/>
              <a:cs typeface="Calibri"/>
              <a:sym typeface="Calibri"/>
            </a:endParaRPr>
          </a:p>
        </p:txBody>
      </p:sp>
      <p:pic>
        <p:nvPicPr>
          <p:cNvPr id="458" name="Google Shape;458;p20"/>
          <p:cNvPicPr preferRelativeResize="0"/>
          <p:nvPr/>
        </p:nvPicPr>
        <p:blipFill rotWithShape="1">
          <a:blip r:embed="rId3">
            <a:alphaModFix/>
          </a:blip>
          <a:srcRect b="0" l="0" r="0" t="0"/>
          <a:stretch/>
        </p:blipFill>
        <p:spPr>
          <a:xfrm>
            <a:off x="8028408" y="1443945"/>
            <a:ext cx="2252603" cy="1530229"/>
          </a:xfrm>
          <a:prstGeom prst="rect">
            <a:avLst/>
          </a:prstGeom>
          <a:noFill/>
          <a:ln>
            <a:noFill/>
          </a:ln>
        </p:spPr>
      </p:pic>
      <p:pic>
        <p:nvPicPr>
          <p:cNvPr id="459" name="Google Shape;459;p20"/>
          <p:cNvPicPr preferRelativeResize="0"/>
          <p:nvPr/>
        </p:nvPicPr>
        <p:blipFill rotWithShape="1">
          <a:blip r:embed="rId4">
            <a:alphaModFix/>
          </a:blip>
          <a:srcRect b="0" l="0" r="0" t="0"/>
          <a:stretch/>
        </p:blipFill>
        <p:spPr>
          <a:xfrm>
            <a:off x="7862022" y="2696296"/>
            <a:ext cx="615749" cy="810838"/>
          </a:xfrm>
          <a:prstGeom prst="rect">
            <a:avLst/>
          </a:prstGeom>
          <a:noFill/>
          <a:ln>
            <a:noFill/>
          </a:ln>
        </p:spPr>
      </p:pic>
      <p:sp>
        <p:nvSpPr>
          <p:cNvPr id="460" name="Google Shape;460;p20"/>
          <p:cNvSpPr/>
          <p:nvPr/>
        </p:nvSpPr>
        <p:spPr>
          <a:xfrm>
            <a:off x="7024545" y="3668890"/>
            <a:ext cx="1260400" cy="1520000"/>
          </a:xfrm>
          <a:prstGeom prst="flowChartAlternateProcess">
            <a:avLst/>
          </a:prstGeom>
          <a:solidFill>
            <a:srgbClr val="FF9900"/>
          </a:solidFill>
          <a:ln cap="flat" cmpd="sng" w="9525">
            <a:solidFill>
              <a:schemeClr val="dk2"/>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ctr">
              <a:spcBef>
                <a:spcPts val="0"/>
              </a:spcBef>
              <a:spcAft>
                <a:spcPts val="0"/>
              </a:spcAft>
              <a:buNone/>
            </a:pPr>
            <a:r>
              <a:rPr lang="en-GB" sz="2400">
                <a:solidFill>
                  <a:schemeClr val="lt1"/>
                </a:solidFill>
                <a:latin typeface="Calibri"/>
                <a:ea typeface="Calibri"/>
                <a:cs typeface="Calibri"/>
                <a:sym typeface="Calibri"/>
              </a:rPr>
              <a:t>Sales data</a:t>
            </a:r>
            <a:endParaRPr sz="2400">
              <a:solidFill>
                <a:schemeClr val="lt1"/>
              </a:solidFill>
              <a:latin typeface="Calibri"/>
              <a:ea typeface="Calibri"/>
              <a:cs typeface="Calibri"/>
              <a:sym typeface="Calibri"/>
            </a:endParaRPr>
          </a:p>
        </p:txBody>
      </p:sp>
      <p:sp>
        <p:nvSpPr>
          <p:cNvPr id="461" name="Google Shape;461;p20"/>
          <p:cNvSpPr/>
          <p:nvPr/>
        </p:nvSpPr>
        <p:spPr>
          <a:xfrm rot="-123718">
            <a:off x="8877930" y="2981899"/>
            <a:ext cx="444688" cy="846932"/>
          </a:xfrm>
          <a:prstGeom prst="downArrow">
            <a:avLst>
              <a:gd fmla="val 69218"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ctr">
              <a:spcBef>
                <a:spcPts val="0"/>
              </a:spcBef>
              <a:spcAft>
                <a:spcPts val="0"/>
              </a:spcAft>
              <a:buNone/>
            </a:pPr>
            <a:r>
              <a:t/>
            </a:r>
            <a:endParaRPr sz="2400">
              <a:solidFill>
                <a:schemeClr val="lt1"/>
              </a:solidFill>
              <a:latin typeface="Source Code Pro"/>
              <a:ea typeface="Source Code Pro"/>
              <a:cs typeface="Source Code Pro"/>
              <a:sym typeface="Source Code Pro"/>
            </a:endParaRPr>
          </a:p>
        </p:txBody>
      </p:sp>
      <p:sp>
        <p:nvSpPr>
          <p:cNvPr id="462" name="Google Shape;462;p20"/>
          <p:cNvSpPr/>
          <p:nvPr/>
        </p:nvSpPr>
        <p:spPr>
          <a:xfrm>
            <a:off x="8484148" y="3836557"/>
            <a:ext cx="1260400" cy="1883309"/>
          </a:xfrm>
          <a:prstGeom prst="flowChartAlternateProcess">
            <a:avLst/>
          </a:prstGeom>
          <a:solidFill>
            <a:srgbClr val="FF9900"/>
          </a:solidFill>
          <a:ln cap="flat" cmpd="sng" w="9525">
            <a:solidFill>
              <a:schemeClr val="dk2"/>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ctr">
              <a:spcBef>
                <a:spcPts val="0"/>
              </a:spcBef>
              <a:spcAft>
                <a:spcPts val="0"/>
              </a:spcAft>
              <a:buNone/>
            </a:pPr>
            <a:r>
              <a:rPr lang="en-GB" sz="2400">
                <a:solidFill>
                  <a:schemeClr val="lt1"/>
                </a:solidFill>
                <a:latin typeface="Calibri"/>
                <a:ea typeface="Calibri"/>
                <a:cs typeface="Calibri"/>
                <a:sym typeface="Calibri"/>
              </a:rPr>
              <a:t>Engagement rates</a:t>
            </a:r>
            <a:endParaRPr sz="2400">
              <a:solidFill>
                <a:schemeClr val="lt1"/>
              </a:solidFill>
              <a:latin typeface="Calibri"/>
              <a:ea typeface="Calibri"/>
              <a:cs typeface="Calibri"/>
              <a:sym typeface="Calibri"/>
            </a:endParaRPr>
          </a:p>
        </p:txBody>
      </p:sp>
      <p:sp>
        <p:nvSpPr>
          <p:cNvPr id="463" name="Google Shape;463;p20"/>
          <p:cNvSpPr/>
          <p:nvPr/>
        </p:nvSpPr>
        <p:spPr>
          <a:xfrm>
            <a:off x="9915603" y="3699215"/>
            <a:ext cx="1260400" cy="1520000"/>
          </a:xfrm>
          <a:prstGeom prst="flowChartAlternateProcess">
            <a:avLst/>
          </a:prstGeom>
          <a:solidFill>
            <a:srgbClr val="FF9900"/>
          </a:solidFill>
          <a:ln cap="flat" cmpd="sng" w="9525">
            <a:solidFill>
              <a:schemeClr val="dk2"/>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ctr">
              <a:spcBef>
                <a:spcPts val="0"/>
              </a:spcBef>
              <a:spcAft>
                <a:spcPts val="0"/>
              </a:spcAft>
              <a:buNone/>
            </a:pPr>
            <a:r>
              <a:rPr lang="en-GB" sz="2400">
                <a:solidFill>
                  <a:schemeClr val="lt1"/>
                </a:solidFill>
                <a:latin typeface="Calibri"/>
                <a:ea typeface="Calibri"/>
                <a:cs typeface="Calibri"/>
                <a:sym typeface="Calibri"/>
              </a:rPr>
              <a:t>automation</a:t>
            </a:r>
            <a:endParaRPr sz="2400">
              <a:solidFill>
                <a:schemeClr val="lt1"/>
              </a:solidFill>
              <a:latin typeface="Calibri"/>
              <a:ea typeface="Calibri"/>
              <a:cs typeface="Calibri"/>
              <a:sym typeface="Calibri"/>
            </a:endParaRPr>
          </a:p>
        </p:txBody>
      </p:sp>
      <p:sp>
        <p:nvSpPr>
          <p:cNvPr id="464" name="Google Shape;464;p20"/>
          <p:cNvSpPr/>
          <p:nvPr/>
        </p:nvSpPr>
        <p:spPr>
          <a:xfrm rot="-948656">
            <a:off x="9729243" y="2807885"/>
            <a:ext cx="444829" cy="846748"/>
          </a:xfrm>
          <a:prstGeom prst="down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121900" lIns="121900" spcFirstLastPara="1" rIns="121900" wrap="square" tIns="121900">
            <a:noAutofit/>
          </a:bodyPr>
          <a:lstStyle/>
          <a:p>
            <a:pPr indent="0" lvl="0" marL="0" marR="0" rtl="0" algn="ctr">
              <a:spcBef>
                <a:spcPts val="0"/>
              </a:spcBef>
              <a:spcAft>
                <a:spcPts val="0"/>
              </a:spcAft>
              <a:buNone/>
            </a:pPr>
            <a:r>
              <a:t/>
            </a:r>
            <a:endParaRPr sz="2400">
              <a:solidFill>
                <a:schemeClr val="lt1"/>
              </a:solidFill>
              <a:latin typeface="Source Code Pro"/>
              <a:ea typeface="Source Code Pro"/>
              <a:cs typeface="Source Code Pro"/>
              <a:sym typeface="Source Code Pro"/>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8" name="Shape 468"/>
        <p:cNvGrpSpPr/>
        <p:nvPr/>
      </p:nvGrpSpPr>
      <p:grpSpPr>
        <a:xfrm>
          <a:off x="0" y="0"/>
          <a:ext cx="0" cy="0"/>
          <a:chOff x="0" y="0"/>
          <a:chExt cx="0" cy="0"/>
        </a:xfrm>
      </p:grpSpPr>
      <p:sp>
        <p:nvSpPr>
          <p:cNvPr id="469" name="Google Shape;469;p21"/>
          <p:cNvSpPr txBox="1"/>
          <p:nvPr>
            <p:ph type="title"/>
          </p:nvPr>
        </p:nvSpPr>
        <p:spPr>
          <a:xfrm>
            <a:off x="836613" y="0"/>
            <a:ext cx="9905998" cy="448281"/>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rPr lang="en-GB" sz="2800">
                <a:solidFill>
                  <a:schemeClr val="dk1"/>
                </a:solidFill>
                <a:latin typeface="Calibri"/>
                <a:ea typeface="Calibri"/>
                <a:cs typeface="Calibri"/>
                <a:sym typeface="Calibri"/>
              </a:rPr>
              <a:t>                                                   </a:t>
            </a:r>
            <a:r>
              <a:rPr lang="en-GB" sz="3100">
                <a:solidFill>
                  <a:schemeClr val="dk1"/>
                </a:solidFill>
                <a:latin typeface="Calibri"/>
                <a:ea typeface="Calibri"/>
                <a:cs typeface="Calibri"/>
                <a:sym typeface="Calibri"/>
              </a:rPr>
              <a:t>REFERENCES</a:t>
            </a:r>
            <a:endParaRPr/>
          </a:p>
        </p:txBody>
      </p:sp>
      <p:sp>
        <p:nvSpPr>
          <p:cNvPr id="470" name="Google Shape;470;p21"/>
          <p:cNvSpPr txBox="1"/>
          <p:nvPr>
            <p:ph idx="1" type="body"/>
          </p:nvPr>
        </p:nvSpPr>
        <p:spPr>
          <a:xfrm>
            <a:off x="0" y="448280"/>
            <a:ext cx="12192000" cy="6409719"/>
          </a:xfrm>
          <a:prstGeom prst="rect">
            <a:avLst/>
          </a:prstGeom>
          <a:noFill/>
          <a:ln>
            <a:noFill/>
          </a:ln>
        </p:spPr>
        <p:txBody>
          <a:bodyPr anchorCtr="0" anchor="t" bIns="45700" lIns="91425" spcFirstLastPara="1" rIns="91425" wrap="square" tIns="45700">
            <a:normAutofit fontScale="55000" lnSpcReduction="20000"/>
          </a:bodyPr>
          <a:lstStyle/>
          <a:p>
            <a:pPr indent="-228600" lvl="0" marL="228600" rtl="0" algn="l">
              <a:lnSpc>
                <a:spcPct val="120000"/>
              </a:lnSpc>
              <a:spcBef>
                <a:spcPts val="0"/>
              </a:spcBef>
              <a:spcAft>
                <a:spcPts val="0"/>
              </a:spcAft>
              <a:buClr>
                <a:schemeClr val="dk1"/>
              </a:buClr>
              <a:buSzPct val="125000"/>
              <a:buChar char="•"/>
            </a:pPr>
            <a:r>
              <a:rPr lang="en-GB">
                <a:solidFill>
                  <a:schemeClr val="dk1"/>
                </a:solidFill>
                <a:latin typeface="Calibri"/>
                <a:ea typeface="Calibri"/>
                <a:cs typeface="Calibri"/>
                <a:sym typeface="Calibri"/>
              </a:rPr>
              <a:t>Ad Hoc News (2026) </a:t>
            </a:r>
            <a:r>
              <a:rPr i="1" lang="en-GB">
                <a:solidFill>
                  <a:schemeClr val="dk1"/>
                </a:solidFill>
                <a:latin typeface="Calibri"/>
                <a:ea typeface="Calibri"/>
                <a:cs typeface="Calibri"/>
                <a:sym typeface="Calibri"/>
              </a:rPr>
              <a:t>Next plc: How a Legacy Retailer Turned Its Platform Into a Quiet Powerhouse.</a:t>
            </a:r>
            <a:r>
              <a:rPr lang="en-GB">
                <a:solidFill>
                  <a:schemeClr val="dk1"/>
                </a:solidFill>
                <a:latin typeface="Calibri"/>
                <a:ea typeface="Calibri"/>
                <a:cs typeface="Calibri"/>
                <a:sym typeface="Calibri"/>
              </a:rPr>
              <a:t> Available at: </a:t>
            </a:r>
            <a:r>
              <a:rPr lang="en-GB" u="sng">
                <a:solidFill>
                  <a:schemeClr val="dk1"/>
                </a:solidFill>
                <a:latin typeface="Calibri"/>
                <a:ea typeface="Calibri"/>
                <a:cs typeface="Calibri"/>
                <a:sym typeface="Calibri"/>
                <a:hlinkClick r:id="rId3">
                  <a:extLst>
                    <a:ext uri="{A12FA001-AC4F-418D-AE19-62706E023703}">
                      <ahyp:hlinkClr val="tx"/>
                    </a:ext>
                  </a:extLst>
                </a:hlinkClick>
              </a:rPr>
              <a:t>https://www.ad-hoc-news.de/boerse/news/ueberblick/next-plc-how-a-legacy-retailer-turned-its-platform-into-a-quiet/68458478</a:t>
            </a:r>
            <a:r>
              <a:rPr lang="en-GB">
                <a:solidFill>
                  <a:schemeClr val="dk1"/>
                </a:solidFill>
                <a:latin typeface="Calibri"/>
                <a:ea typeface="Calibri"/>
                <a:cs typeface="Calibri"/>
                <a:sym typeface="Calibri"/>
              </a:rPr>
              <a:t> (Accessed 11 March 2026)</a:t>
            </a:r>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Ali, R., Hussain, A., Nazir, S., Khan, S. and Khan, H.U., (2023) ‘Intelligent decision support systems—An analysis of machine learning and multicriteria decision-making methods’, </a:t>
            </a:r>
            <a:r>
              <a:rPr i="1" lang="en-GB">
                <a:solidFill>
                  <a:schemeClr val="dk1"/>
                </a:solidFill>
                <a:latin typeface="Calibri"/>
                <a:ea typeface="Calibri"/>
                <a:cs typeface="Calibri"/>
                <a:sym typeface="Calibri"/>
              </a:rPr>
              <a:t>Applied Sciences, </a:t>
            </a:r>
            <a:r>
              <a:rPr lang="en-GB">
                <a:solidFill>
                  <a:schemeClr val="dk1"/>
                </a:solidFill>
                <a:latin typeface="Calibri"/>
                <a:ea typeface="Calibri"/>
                <a:cs typeface="Calibri"/>
                <a:sym typeface="Calibri"/>
              </a:rPr>
              <a:t>13(22), p.12426.</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Brand Equity (2025) </a:t>
            </a:r>
            <a:r>
              <a:rPr i="1" lang="en-GB">
                <a:solidFill>
                  <a:schemeClr val="dk1"/>
                </a:solidFill>
                <a:latin typeface="Calibri"/>
                <a:ea typeface="Calibri"/>
                <a:cs typeface="Calibri"/>
                <a:sym typeface="Calibri"/>
              </a:rPr>
              <a:t>Marks &amp; Spencer shakes up fashion supply chain to spark online growth.</a:t>
            </a:r>
            <a:r>
              <a:rPr lang="en-GB">
                <a:solidFill>
                  <a:schemeClr val="dk1"/>
                </a:solidFill>
                <a:latin typeface="Calibri"/>
                <a:ea typeface="Calibri"/>
                <a:cs typeface="Calibri"/>
                <a:sym typeface="Calibri"/>
              </a:rPr>
              <a:t> Available at: </a:t>
            </a:r>
            <a:r>
              <a:rPr lang="en-GB" u="sng">
                <a:solidFill>
                  <a:schemeClr val="dk1"/>
                </a:solidFill>
                <a:latin typeface="Calibri"/>
                <a:ea typeface="Calibri"/>
                <a:cs typeface="Calibri"/>
                <a:sym typeface="Calibri"/>
                <a:hlinkClick r:id="rId4">
                  <a:extLst>
                    <a:ext uri="{A12FA001-AC4F-418D-AE19-62706E023703}">
                      <ahyp:hlinkClr val="tx"/>
                    </a:ext>
                  </a:extLst>
                </a:hlinkClick>
              </a:rPr>
              <a:t>https://brandequity.economictimes.indiatimes.com/news/business-of-brands/marks-spencers-strategic-overhaul-revolutionizing-fashion-supply-chain-for-online-growth/125273643#:~:text=Marks%20&amp;%20Spencer%20shakes%20up%20fashion,after%20a%20disruptive%20April%20cyberattack</a:t>
            </a:r>
            <a:r>
              <a:rPr lang="en-GB">
                <a:solidFill>
                  <a:schemeClr val="dk1"/>
                </a:solidFill>
                <a:latin typeface="Calibri"/>
                <a:ea typeface="Calibri"/>
                <a:cs typeface="Calibri"/>
                <a:sym typeface="Calibri"/>
              </a:rPr>
              <a:t>. (Accessed 12 March 2026)</a:t>
            </a:r>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Katuri, D.R.K., (2025) ‘Empowering Education Through ERP Finance Systems: Streamlining Operations and Enhancing Transparency’,</a:t>
            </a:r>
            <a:r>
              <a:rPr i="1" lang="en-GB">
                <a:solidFill>
                  <a:schemeClr val="dk1"/>
                </a:solidFill>
                <a:latin typeface="Calibri"/>
                <a:ea typeface="Calibri"/>
                <a:cs typeface="Calibri"/>
                <a:sym typeface="Calibri"/>
              </a:rPr>
              <a:t> International Research Journal of Modernization in Engineering Technology and Science</a:t>
            </a:r>
            <a:r>
              <a:rPr lang="en-GB">
                <a:solidFill>
                  <a:schemeClr val="dk1"/>
                </a:solidFill>
                <a:latin typeface="Calibri"/>
                <a:ea typeface="Calibri"/>
                <a:cs typeface="Calibri"/>
                <a:sym typeface="Calibri"/>
              </a:rPr>
              <a:t>, 7(2), pp.4779-4790.</a:t>
            </a:r>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Kumar, N., (2022) ‘IoT-enabled real-time data integration in ERP systems’, </a:t>
            </a:r>
            <a:r>
              <a:rPr i="1" lang="en-GB">
                <a:solidFill>
                  <a:schemeClr val="dk1"/>
                </a:solidFill>
                <a:latin typeface="Calibri"/>
                <a:ea typeface="Calibri"/>
                <a:cs typeface="Calibri"/>
                <a:sym typeface="Calibri"/>
              </a:rPr>
              <a:t>International Journal of Scientific Research in Science, Engineering and Technology</a:t>
            </a:r>
            <a:r>
              <a:rPr lang="en-GB">
                <a:solidFill>
                  <a:schemeClr val="dk1"/>
                </a:solidFill>
                <a:latin typeface="Calibri"/>
                <a:ea typeface="Calibri"/>
                <a:cs typeface="Calibri"/>
                <a:sym typeface="Calibri"/>
              </a:rPr>
              <a:t>, 9(6), pp.393-410.</a:t>
            </a:r>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Lauchlan, S. (2023) </a:t>
            </a:r>
            <a:r>
              <a:rPr i="1" lang="en-GB">
                <a:solidFill>
                  <a:schemeClr val="dk1"/>
                </a:solidFill>
                <a:latin typeface="Calibri"/>
                <a:ea typeface="Calibri"/>
                <a:cs typeface="Calibri"/>
                <a:sym typeface="Calibri"/>
              </a:rPr>
              <a:t>Tesco's online proposition thrives post-pandemic with more digital innovation to come.</a:t>
            </a:r>
            <a:r>
              <a:rPr lang="en-GB">
                <a:solidFill>
                  <a:schemeClr val="dk1"/>
                </a:solidFill>
                <a:latin typeface="Calibri"/>
                <a:ea typeface="Calibri"/>
                <a:cs typeface="Calibri"/>
                <a:sym typeface="Calibri"/>
              </a:rPr>
              <a:t> Available at:</a:t>
            </a:r>
            <a:r>
              <a:rPr lang="en-GB" u="sng">
                <a:solidFill>
                  <a:srgbClr val="B8FA56"/>
                </a:solidFill>
                <a:latin typeface="Calibri"/>
                <a:ea typeface="Calibri"/>
                <a:cs typeface="Calibri"/>
                <a:sym typeface="Calibri"/>
                <a:hlinkClick r:id="rId5">
                  <a:extLst>
                    <a:ext uri="{A12FA001-AC4F-418D-AE19-62706E023703}">
                      <ahyp:hlinkClr val="tx"/>
                    </a:ext>
                  </a:extLst>
                </a:hlinkClick>
              </a:rPr>
              <a:t> </a:t>
            </a:r>
            <a:r>
              <a:rPr lang="en-GB" u="sng">
                <a:solidFill>
                  <a:schemeClr val="dk1"/>
                </a:solidFill>
                <a:latin typeface="Calibri"/>
                <a:ea typeface="Calibri"/>
                <a:cs typeface="Calibri"/>
                <a:sym typeface="Calibri"/>
                <a:hlinkClick r:id="rId6">
                  <a:extLst>
                    <a:ext uri="{A12FA001-AC4F-418D-AE19-62706E023703}">
                      <ahyp:hlinkClr val="tx"/>
                    </a:ext>
                  </a:extLst>
                </a:hlinkClick>
              </a:rPr>
              <a:t>https://diginomica.com/tescos-online-proposition-thrives-post-pandemic-more-digital-innovation-come</a:t>
            </a:r>
            <a:r>
              <a:rPr lang="en-GB">
                <a:solidFill>
                  <a:schemeClr val="dk1"/>
                </a:solidFill>
                <a:latin typeface="Calibri"/>
                <a:ea typeface="Calibri"/>
                <a:cs typeface="Calibri"/>
                <a:sym typeface="Calibri"/>
              </a:rPr>
              <a:t> (Accessed 28 February 2026)</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Nastase, C., Adomnitei, A. and Apetri, A., (2025) Strategic human resource management in the digital era: technology, transformation, and sustainable advantage. </a:t>
            </a:r>
            <a:r>
              <a:rPr i="1" lang="en-GB">
                <a:solidFill>
                  <a:schemeClr val="dk1"/>
                </a:solidFill>
                <a:latin typeface="Calibri"/>
                <a:ea typeface="Calibri"/>
                <a:cs typeface="Calibri"/>
                <a:sym typeface="Calibri"/>
              </a:rPr>
              <a:t>Merits</a:t>
            </a:r>
            <a:r>
              <a:rPr lang="en-GB">
                <a:solidFill>
                  <a:schemeClr val="dk1"/>
                </a:solidFill>
                <a:latin typeface="Calibri"/>
                <a:ea typeface="Calibri"/>
                <a:cs typeface="Calibri"/>
                <a:sym typeface="Calibri"/>
              </a:rPr>
              <a:t>, 5(4), p.23.</a:t>
            </a:r>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Nworie, G.O. and Oguejiofor, B.C., (2023) ‘Management information system and performance of cement firms in Southeast Nigeria’, </a:t>
            </a:r>
            <a:r>
              <a:rPr i="1" lang="en-GB">
                <a:solidFill>
                  <a:schemeClr val="dk1"/>
                </a:solidFill>
                <a:latin typeface="Calibri"/>
                <a:ea typeface="Calibri"/>
                <a:cs typeface="Calibri"/>
                <a:sym typeface="Calibri"/>
              </a:rPr>
              <a:t>International Journal of Accounting and Management Information Systems</a:t>
            </a:r>
            <a:r>
              <a:rPr lang="en-GB">
                <a:solidFill>
                  <a:schemeClr val="dk1"/>
                </a:solidFill>
                <a:latin typeface="Calibri"/>
                <a:ea typeface="Calibri"/>
                <a:cs typeface="Calibri"/>
                <a:sym typeface="Calibri"/>
              </a:rPr>
              <a:t>, 1(1), pp.1-15.</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Ogeawuchi, J.C., Abayomi, A.A., Uzoka, A.C., Odofin, O.T., Adanigbo, O.S. and Gbenle, T.P., (2023) ‘Designing full-stack healthcare ERP systems with integrated clinical, financial, and reporting modules’, </a:t>
            </a:r>
            <a:r>
              <a:rPr i="1" lang="en-GB">
                <a:solidFill>
                  <a:schemeClr val="dk1"/>
                </a:solidFill>
                <a:latin typeface="Calibri"/>
                <a:ea typeface="Calibri"/>
                <a:cs typeface="Calibri"/>
                <a:sym typeface="Calibri"/>
              </a:rPr>
              <a:t>management</a:t>
            </a:r>
            <a:r>
              <a:rPr lang="en-GB">
                <a:solidFill>
                  <a:schemeClr val="dk1"/>
                </a:solidFill>
                <a:latin typeface="Calibri"/>
                <a:ea typeface="Calibri"/>
                <a:cs typeface="Calibri"/>
                <a:sym typeface="Calibri"/>
              </a:rPr>
              <a:t>, 10(1), pp.11-20.</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Omotunde, H. and Ahmed, M., (2023) ‘A comprehensive review of security measures in database systems: Assessing authentication, access control, and beyond’, </a:t>
            </a:r>
            <a:r>
              <a:rPr i="1" lang="en-GB">
                <a:solidFill>
                  <a:schemeClr val="dk1"/>
                </a:solidFill>
                <a:latin typeface="Calibri"/>
                <a:ea typeface="Calibri"/>
                <a:cs typeface="Calibri"/>
                <a:sym typeface="Calibri"/>
              </a:rPr>
              <a:t>Mesopotamian Journal of CyberSecurity,</a:t>
            </a:r>
            <a:r>
              <a:rPr lang="en-GB">
                <a:solidFill>
                  <a:schemeClr val="dk1"/>
                </a:solidFill>
                <a:latin typeface="Calibri"/>
                <a:ea typeface="Calibri"/>
                <a:cs typeface="Calibri"/>
                <a:sym typeface="Calibri"/>
              </a:rPr>
              <a:t> 2023, pp.115-133.</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Papia, S.K., Sharfuddin, M. and Begum, K., (2022) ‘Integrating Management Information Systems in Marketing: A Survey-Based Analysis of Consumer Engagement and Business Growth through Data Analytics’, </a:t>
            </a:r>
            <a:r>
              <a:rPr i="1" lang="en-GB">
                <a:solidFill>
                  <a:schemeClr val="dk1"/>
                </a:solidFill>
                <a:latin typeface="Calibri"/>
                <a:ea typeface="Calibri"/>
                <a:cs typeface="Calibri"/>
                <a:sym typeface="Calibri"/>
              </a:rPr>
              <a:t>Pathfinder of Research</a:t>
            </a:r>
            <a:r>
              <a:rPr lang="en-GB">
                <a:solidFill>
                  <a:schemeClr val="dk1"/>
                </a:solidFill>
                <a:latin typeface="Calibri"/>
                <a:ea typeface="Calibri"/>
                <a:cs typeface="Calibri"/>
                <a:sym typeface="Calibri"/>
              </a:rPr>
              <a:t>, 3(1), pp.60-72.</a:t>
            </a:r>
            <a:endParaRPr>
              <a:solidFill>
                <a:schemeClr val="dk1"/>
              </a:solidFill>
              <a:latin typeface="Calibri"/>
              <a:ea typeface="Calibri"/>
              <a:cs typeface="Calibri"/>
              <a:sym typeface="Calibri"/>
            </a:endParaRPr>
          </a:p>
          <a:p>
            <a:pPr indent="-228600" lvl="0" marL="228600" rtl="0" algn="l">
              <a:lnSpc>
                <a:spcPct val="120000"/>
              </a:lnSpc>
              <a:spcBef>
                <a:spcPts val="1000"/>
              </a:spcBef>
              <a:spcAft>
                <a:spcPts val="0"/>
              </a:spcAft>
              <a:buClr>
                <a:schemeClr val="dk1"/>
              </a:buClr>
              <a:buSzPct val="125000"/>
              <a:buChar char="•"/>
            </a:pPr>
            <a:r>
              <a:rPr lang="en-GB">
                <a:solidFill>
                  <a:schemeClr val="dk1"/>
                </a:solidFill>
                <a:latin typeface="Calibri"/>
                <a:ea typeface="Calibri"/>
                <a:cs typeface="Calibri"/>
                <a:sym typeface="Calibri"/>
              </a:rPr>
              <a:t>Penubelli, V.R., (2024) Ai-powered crms: Revolutionizing customer engagement and business growth. </a:t>
            </a:r>
            <a:r>
              <a:rPr i="1" lang="en-GB">
                <a:solidFill>
                  <a:schemeClr val="dk1"/>
                </a:solidFill>
                <a:latin typeface="Calibri"/>
                <a:ea typeface="Calibri"/>
                <a:cs typeface="Calibri"/>
                <a:sym typeface="Calibri"/>
              </a:rPr>
              <a:t>INTERNATIONAL JOURNAL OF ADVANCED RESEARCH IN ENGINEERING AND TECHNOLOGY (IJARET)</a:t>
            </a:r>
            <a:r>
              <a:rPr lang="en-GB">
                <a:solidFill>
                  <a:schemeClr val="dk1"/>
                </a:solidFill>
                <a:latin typeface="Calibri"/>
                <a:ea typeface="Calibri"/>
                <a:cs typeface="Calibri"/>
                <a:sym typeface="Calibri"/>
              </a:rPr>
              <a:t>, 15(3), pp.197-210.</a:t>
            </a:r>
            <a:endParaRPr/>
          </a:p>
          <a:p>
            <a:pPr indent="-123825" lvl="0" marL="228600" rtl="0" algn="l">
              <a:lnSpc>
                <a:spcPct val="120000"/>
              </a:lnSpc>
              <a:spcBef>
                <a:spcPts val="1000"/>
              </a:spcBef>
              <a:spcAft>
                <a:spcPts val="0"/>
              </a:spcAft>
              <a:buClr>
                <a:schemeClr val="lt1"/>
              </a:buClr>
              <a:buSzPct val="125000"/>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4" name="Shape 474"/>
        <p:cNvGrpSpPr/>
        <p:nvPr/>
      </p:nvGrpSpPr>
      <p:grpSpPr>
        <a:xfrm>
          <a:off x="0" y="0"/>
          <a:ext cx="0" cy="0"/>
          <a:chOff x="0" y="0"/>
          <a:chExt cx="0" cy="0"/>
        </a:xfrm>
      </p:grpSpPr>
      <p:sp>
        <p:nvSpPr>
          <p:cNvPr id="475" name="Google Shape;475;p22"/>
          <p:cNvSpPr txBox="1"/>
          <p:nvPr>
            <p:ph type="title"/>
          </p:nvPr>
        </p:nvSpPr>
        <p:spPr>
          <a:xfrm>
            <a:off x="1141413" y="618517"/>
            <a:ext cx="9905998" cy="468282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lang="en-GB" sz="2800">
                <a:solidFill>
                  <a:schemeClr val="dk1"/>
                </a:solidFill>
                <a:latin typeface="Calibri"/>
                <a:ea typeface="Calibri"/>
                <a:cs typeface="Calibri"/>
                <a:sym typeface="Calibri"/>
              </a:rPr>
              <a:t>ETHICAL CONSIDERATION </a:t>
            </a:r>
            <a:br>
              <a:rPr lang="en-GB" sz="2800">
                <a:solidFill>
                  <a:schemeClr val="dk1"/>
                </a:solidFill>
                <a:latin typeface="Calibri"/>
                <a:ea typeface="Calibri"/>
                <a:cs typeface="Calibri"/>
                <a:sym typeface="Calibri"/>
              </a:rPr>
            </a:br>
            <a:br>
              <a:rPr lang="en-GB" sz="2800">
                <a:solidFill>
                  <a:schemeClr val="dk1"/>
                </a:solidFill>
                <a:latin typeface="Calibri"/>
                <a:ea typeface="Calibri"/>
                <a:cs typeface="Calibri"/>
                <a:sym typeface="Calibri"/>
              </a:rPr>
            </a:br>
            <a:r>
              <a:rPr lang="en-GB" sz="2800">
                <a:solidFill>
                  <a:schemeClr val="dk1"/>
                </a:solidFill>
                <a:latin typeface="Calibri"/>
                <a:ea typeface="Calibri"/>
                <a:cs typeface="Calibri"/>
                <a:sym typeface="Calibri"/>
              </a:rPr>
              <a:t>STUDENT NAME: MOROSANU FRANCESCA ADRIANA(2336465)</a:t>
            </a:r>
            <a:br>
              <a:rPr lang="en-GB" sz="2800">
                <a:solidFill>
                  <a:schemeClr val="dk1"/>
                </a:solidFill>
                <a:latin typeface="Calibri"/>
                <a:ea typeface="Calibri"/>
                <a:cs typeface="Calibri"/>
                <a:sym typeface="Calibri"/>
              </a:rPr>
            </a:br>
            <a:endParaRPr sz="2800">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23"/>
          <p:cNvSpPr txBox="1"/>
          <p:nvPr>
            <p:ph type="title"/>
          </p:nvPr>
        </p:nvSpPr>
        <p:spPr>
          <a:xfrm>
            <a:off x="728592" y="-190206"/>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200"/>
              <a:buFont typeface="Calibri"/>
              <a:buNone/>
            </a:pPr>
            <a:r>
              <a:rPr b="1" lang="en-GB" sz="3200">
                <a:latin typeface="Calibri"/>
                <a:ea typeface="Calibri"/>
                <a:cs typeface="Calibri"/>
                <a:sym typeface="Calibri"/>
              </a:rPr>
              <a:t>IDENTIFICATION OF ETHICAL ISSUES INCORPORATING IN BUSINESS INFORMATION SYSTEMS</a:t>
            </a:r>
            <a:endParaRPr b="1" sz="3200">
              <a:latin typeface="Calibri"/>
              <a:ea typeface="Calibri"/>
              <a:cs typeface="Calibri"/>
              <a:sym typeface="Calibri"/>
            </a:endParaRPr>
          </a:p>
        </p:txBody>
      </p:sp>
      <p:sp>
        <p:nvSpPr>
          <p:cNvPr id="482" name="Google Shape;482;p23"/>
          <p:cNvSpPr txBox="1"/>
          <p:nvPr>
            <p:ph idx="1" type="body"/>
          </p:nvPr>
        </p:nvSpPr>
        <p:spPr>
          <a:xfrm>
            <a:off x="488272" y="1253331"/>
            <a:ext cx="6918064" cy="5510222"/>
          </a:xfrm>
          <a:prstGeom prst="rect">
            <a:avLst/>
          </a:prstGeom>
          <a:noFill/>
          <a:ln>
            <a:noFill/>
          </a:ln>
        </p:spPr>
        <p:txBody>
          <a:bodyPr anchorCtr="0" anchor="t" bIns="45700" lIns="91425" spcFirstLastPara="1" rIns="91425" wrap="square" tIns="45700">
            <a:normAutofit fontScale="55000" lnSpcReduction="20000"/>
          </a:bodyPr>
          <a:lstStyle/>
          <a:p>
            <a:pPr indent="-228600" lvl="0" marL="228600" rtl="0" algn="just">
              <a:lnSpc>
                <a:spcPct val="150000"/>
              </a:lnSpc>
              <a:spcBef>
                <a:spcPts val="0"/>
              </a:spcBef>
              <a:spcAft>
                <a:spcPts val="0"/>
              </a:spcAft>
              <a:buClr>
                <a:schemeClr val="dk1"/>
              </a:buClr>
              <a:buSzPct val="125000"/>
              <a:buChar char="•"/>
            </a:pPr>
            <a:r>
              <a:rPr lang="en-GB" sz="3600">
                <a:solidFill>
                  <a:schemeClr val="dk1"/>
                </a:solidFill>
                <a:latin typeface="Calibri"/>
                <a:ea typeface="Calibri"/>
                <a:cs typeface="Calibri"/>
                <a:sym typeface="Calibri"/>
              </a:rPr>
              <a:t>“Business information systems (BIS)” have maintained their effectiveness for the collection of storing and analysis of information </a:t>
            </a:r>
            <a:endParaRPr sz="36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ct val="125000"/>
              <a:buChar char="•"/>
            </a:pPr>
            <a:r>
              <a:rPr lang="en-GB" sz="3600">
                <a:solidFill>
                  <a:schemeClr val="dk1"/>
                </a:solidFill>
                <a:latin typeface="Calibri"/>
                <a:ea typeface="Calibri"/>
                <a:cs typeface="Calibri"/>
                <a:sym typeface="Calibri"/>
              </a:rPr>
              <a:t>The integration of AI technology has led to the creation of biased decision-making in the workplace</a:t>
            </a:r>
            <a:endParaRPr sz="36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ct val="125000"/>
              <a:buChar char="•"/>
            </a:pPr>
            <a:r>
              <a:rPr lang="en-GB" sz="3600">
                <a:solidFill>
                  <a:schemeClr val="dk1"/>
                </a:solidFill>
                <a:latin typeface="Calibri"/>
                <a:ea typeface="Calibri"/>
                <a:cs typeface="Calibri"/>
                <a:sym typeface="Calibri"/>
              </a:rPr>
              <a:t>British Airways has faced cybersecurity problems that creates complexities and nuances within the business (Tidy, 2020)</a:t>
            </a:r>
            <a:endParaRPr sz="36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ct val="125000"/>
              <a:buChar char="•"/>
            </a:pPr>
            <a:r>
              <a:rPr lang="en-GB" sz="3600">
                <a:solidFill>
                  <a:schemeClr val="dk1"/>
                </a:solidFill>
                <a:latin typeface="Calibri"/>
                <a:ea typeface="Calibri"/>
                <a:cs typeface="Calibri"/>
                <a:sym typeface="Calibri"/>
              </a:rPr>
              <a:t>As stated by Bocij </a:t>
            </a:r>
            <a:r>
              <a:rPr i="1" lang="en-GB" sz="3600">
                <a:solidFill>
                  <a:schemeClr val="dk1"/>
                </a:solidFill>
                <a:latin typeface="Calibri"/>
                <a:ea typeface="Calibri"/>
                <a:cs typeface="Calibri"/>
                <a:sym typeface="Calibri"/>
              </a:rPr>
              <a:t>et al.</a:t>
            </a:r>
            <a:r>
              <a:rPr lang="en-GB" sz="3600">
                <a:solidFill>
                  <a:schemeClr val="dk1"/>
                </a:solidFill>
                <a:latin typeface="Calibri"/>
                <a:ea typeface="Calibri"/>
                <a:cs typeface="Calibri"/>
                <a:sym typeface="Calibri"/>
              </a:rPr>
              <a:t> (2018, p.7), the incorporation of the DIKW model has illustrated that incorporating varied knowledge and information has accelerated the applicability of information </a:t>
            </a:r>
            <a:endParaRPr sz="3600">
              <a:solidFill>
                <a:schemeClr val="dk1"/>
              </a:solidFill>
              <a:latin typeface="Calibri"/>
              <a:ea typeface="Calibri"/>
              <a:cs typeface="Calibri"/>
              <a:sym typeface="Calibri"/>
            </a:endParaRPr>
          </a:p>
          <a:p>
            <a:pPr indent="-150018" lvl="0" marL="228600" rtl="0" algn="just">
              <a:lnSpc>
                <a:spcPct val="150000"/>
              </a:lnSpc>
              <a:spcBef>
                <a:spcPts val="1000"/>
              </a:spcBef>
              <a:spcAft>
                <a:spcPts val="0"/>
              </a:spcAft>
              <a:buClr>
                <a:schemeClr val="lt1"/>
              </a:buClr>
              <a:buSzPct val="125000"/>
              <a:buNone/>
            </a:pPr>
            <a:r>
              <a:t/>
            </a:r>
            <a:endParaRPr sz="1800"/>
          </a:p>
        </p:txBody>
      </p:sp>
      <p:pic>
        <p:nvPicPr>
          <p:cNvPr id="483" name="Google Shape;483;p23"/>
          <p:cNvPicPr preferRelativeResize="0"/>
          <p:nvPr/>
        </p:nvPicPr>
        <p:blipFill rotWithShape="1">
          <a:blip r:embed="rId3">
            <a:alphaModFix/>
          </a:blip>
          <a:srcRect b="0" l="0" r="0" t="0"/>
          <a:stretch/>
        </p:blipFill>
        <p:spPr>
          <a:xfrm>
            <a:off x="7611932" y="1420010"/>
            <a:ext cx="4137482" cy="3200400"/>
          </a:xfrm>
          <a:prstGeom prst="rect">
            <a:avLst/>
          </a:prstGeom>
          <a:noFill/>
          <a:ln cap="flat" cmpd="sng" w="25400">
            <a:solidFill>
              <a:srgbClr val="000000"/>
            </a:solidFill>
            <a:prstDash val="solid"/>
            <a:round/>
            <a:headEnd len="sm" w="sm" type="none"/>
            <a:tailEnd len="sm" w="sm" type="none"/>
          </a:ln>
        </p:spPr>
      </p:pic>
      <p:sp>
        <p:nvSpPr>
          <p:cNvPr id="484" name="Google Shape;484;p23"/>
          <p:cNvSpPr txBox="1"/>
          <p:nvPr/>
        </p:nvSpPr>
        <p:spPr>
          <a:xfrm>
            <a:off x="8344102" y="5022643"/>
            <a:ext cx="2990626" cy="7000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400">
                <a:solidFill>
                  <a:schemeClr val="lt1"/>
                </a:solidFill>
                <a:latin typeface="Twentieth Century"/>
                <a:ea typeface="Twentieth Century"/>
                <a:cs typeface="Twentieth Century"/>
                <a:sym typeface="Twentieth Century"/>
              </a:rPr>
              <a:t>Figure 1: The DIKW Model</a:t>
            </a:r>
            <a:endParaRPr sz="1400">
              <a:solidFill>
                <a:schemeClr val="lt1"/>
              </a:solidFill>
              <a:latin typeface="Twentieth Century"/>
              <a:ea typeface="Twentieth Century"/>
              <a:cs typeface="Twentieth Century"/>
              <a:sym typeface="Twentieth Century"/>
            </a:endParaRPr>
          </a:p>
          <a:p>
            <a:pPr indent="0" lvl="0" marL="0" marR="0" rtl="0" algn="ctr">
              <a:lnSpc>
                <a:spcPct val="150000"/>
              </a:lnSpc>
              <a:spcBef>
                <a:spcPts val="0"/>
              </a:spcBef>
              <a:spcAft>
                <a:spcPts val="0"/>
              </a:spcAft>
              <a:buNone/>
            </a:pPr>
            <a:r>
              <a:rPr lang="en-GB" sz="1400">
                <a:solidFill>
                  <a:schemeClr val="lt1"/>
                </a:solidFill>
                <a:latin typeface="Twentieth Century"/>
                <a:ea typeface="Twentieth Century"/>
                <a:cs typeface="Twentieth Century"/>
                <a:sym typeface="Twentieth Century"/>
              </a:rPr>
              <a:t>(Source: Bocij </a:t>
            </a:r>
            <a:r>
              <a:rPr i="1" lang="en-GB" sz="1400">
                <a:solidFill>
                  <a:schemeClr val="lt1"/>
                </a:solidFill>
                <a:latin typeface="Twentieth Century"/>
                <a:ea typeface="Twentieth Century"/>
                <a:cs typeface="Twentieth Century"/>
                <a:sym typeface="Twentieth Century"/>
              </a:rPr>
              <a:t>et al.,</a:t>
            </a:r>
            <a:r>
              <a:rPr lang="en-GB" sz="1400">
                <a:solidFill>
                  <a:schemeClr val="lt1"/>
                </a:solidFill>
                <a:latin typeface="Twentieth Century"/>
                <a:ea typeface="Twentieth Century"/>
                <a:cs typeface="Twentieth Century"/>
                <a:sym typeface="Twentieth Century"/>
              </a:rPr>
              <a:t> 2018, p.7)</a:t>
            </a:r>
            <a:endParaRPr sz="14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9" name="Shape 489"/>
        <p:cNvGrpSpPr/>
        <p:nvPr/>
      </p:nvGrpSpPr>
      <p:grpSpPr>
        <a:xfrm>
          <a:off x="0" y="0"/>
          <a:ext cx="0" cy="0"/>
          <a:chOff x="0" y="0"/>
          <a:chExt cx="0" cy="0"/>
        </a:xfrm>
      </p:grpSpPr>
      <p:sp>
        <p:nvSpPr>
          <p:cNvPr id="490" name="Google Shape;490;p24"/>
          <p:cNvSpPr txBox="1"/>
          <p:nvPr>
            <p:ph type="title"/>
          </p:nvPr>
        </p:nvSpPr>
        <p:spPr>
          <a:xfrm>
            <a:off x="838200" y="87349"/>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lt1"/>
              </a:buClr>
              <a:buSzPts val="3600"/>
              <a:buFont typeface="Calibri"/>
              <a:buNone/>
            </a:pPr>
            <a:r>
              <a:rPr b="1" lang="en-GB">
                <a:latin typeface="Calibri"/>
                <a:ea typeface="Calibri"/>
                <a:cs typeface="Calibri"/>
                <a:sym typeface="Calibri"/>
              </a:rPr>
              <a:t>DEMONSTRATING THE IMPORTANCE OF DATA PRIVACY AND PROTECTION </a:t>
            </a:r>
            <a:br>
              <a:rPr b="1" lang="en-GB" sz="2800"/>
            </a:br>
            <a:endParaRPr sz="2800"/>
          </a:p>
        </p:txBody>
      </p:sp>
      <p:sp>
        <p:nvSpPr>
          <p:cNvPr id="491" name="Google Shape;491;p24"/>
          <p:cNvSpPr txBox="1"/>
          <p:nvPr>
            <p:ph idx="1" type="body"/>
          </p:nvPr>
        </p:nvSpPr>
        <p:spPr>
          <a:xfrm>
            <a:off x="349685" y="1263229"/>
            <a:ext cx="6802229" cy="5507421"/>
          </a:xfrm>
          <a:prstGeom prst="rect">
            <a:avLst/>
          </a:prstGeom>
          <a:noFill/>
          <a:ln>
            <a:noFill/>
          </a:ln>
        </p:spPr>
        <p:txBody>
          <a:bodyPr anchorCtr="0" anchor="t" bIns="45700" lIns="91425" spcFirstLastPara="1" rIns="91425" wrap="square" tIns="45700">
            <a:noAutofit/>
          </a:bodyPr>
          <a:lstStyle/>
          <a:p>
            <a:pPr indent="-228600" lvl="0" marL="228600" rtl="0" algn="just">
              <a:lnSpc>
                <a:spcPct val="150000"/>
              </a:lnSpc>
              <a:spcBef>
                <a:spcPts val="0"/>
              </a:spcBef>
              <a:spcAft>
                <a:spcPts val="0"/>
              </a:spcAft>
              <a:buClr>
                <a:schemeClr val="dk1"/>
              </a:buClr>
              <a:buSzPts val="2500"/>
              <a:buChar char="•"/>
            </a:pPr>
            <a:r>
              <a:rPr lang="en-GB" sz="2000">
                <a:solidFill>
                  <a:schemeClr val="dk1"/>
                </a:solidFill>
                <a:latin typeface="Calibri"/>
                <a:ea typeface="Calibri"/>
                <a:cs typeface="Calibri"/>
                <a:sym typeface="Calibri"/>
              </a:rPr>
              <a:t>With the incorporation of the “General Data Protection Regulation (GDPR)”, every organisations have possessed the duty to ensure the protection of personal information </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Data encryption algorithms that include “asymmetric and symmetric encryption” have helped to manage privacy and protection </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unauthorised sharing of personal data has accelerated the issues regarding data breaches</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examples from Walmart have reflected the lawsuit action against them over the data breaches problem (Merken, 2021)</a:t>
            </a:r>
            <a:endParaRPr sz="2000">
              <a:solidFill>
                <a:schemeClr val="dk1"/>
              </a:solidFill>
              <a:latin typeface="Calibri"/>
              <a:ea typeface="Calibri"/>
              <a:cs typeface="Calibri"/>
              <a:sym typeface="Calibri"/>
            </a:endParaRPr>
          </a:p>
          <a:p>
            <a:pPr indent="-85725" lvl="0" marL="228600" rtl="0" algn="just">
              <a:lnSpc>
                <a:spcPct val="150000"/>
              </a:lnSpc>
              <a:spcBef>
                <a:spcPts val="1000"/>
              </a:spcBef>
              <a:spcAft>
                <a:spcPts val="0"/>
              </a:spcAft>
              <a:buClr>
                <a:schemeClr val="lt1"/>
              </a:buClr>
              <a:buSzPts val="2250"/>
              <a:buNone/>
            </a:pPr>
            <a:r>
              <a:t/>
            </a:r>
            <a:endParaRPr sz="1800"/>
          </a:p>
        </p:txBody>
      </p:sp>
      <p:pic>
        <p:nvPicPr>
          <p:cNvPr id="492" name="Google Shape;492;p24"/>
          <p:cNvPicPr preferRelativeResize="0"/>
          <p:nvPr/>
        </p:nvPicPr>
        <p:blipFill rotWithShape="1">
          <a:blip r:embed="rId3">
            <a:alphaModFix/>
          </a:blip>
          <a:srcRect b="0" l="0" r="0" t="0"/>
          <a:stretch/>
        </p:blipFill>
        <p:spPr>
          <a:xfrm>
            <a:off x="7337980" y="1263230"/>
            <a:ext cx="4311225" cy="3644900"/>
          </a:xfrm>
          <a:prstGeom prst="rect">
            <a:avLst/>
          </a:prstGeom>
          <a:noFill/>
          <a:ln cap="flat" cmpd="sng" w="25400">
            <a:solidFill>
              <a:srgbClr val="000000"/>
            </a:solidFill>
            <a:prstDash val="solid"/>
            <a:round/>
            <a:headEnd len="sm" w="sm" type="none"/>
            <a:tailEnd len="sm" w="sm" type="none"/>
          </a:ln>
        </p:spPr>
      </p:pic>
      <p:sp>
        <p:nvSpPr>
          <p:cNvPr id="493" name="Google Shape;493;p24"/>
          <p:cNvSpPr txBox="1"/>
          <p:nvPr/>
        </p:nvSpPr>
        <p:spPr>
          <a:xfrm>
            <a:off x="8420879" y="5188641"/>
            <a:ext cx="2538805" cy="102316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400">
                <a:solidFill>
                  <a:schemeClr val="lt1"/>
                </a:solidFill>
                <a:latin typeface="Twentieth Century"/>
                <a:ea typeface="Twentieth Century"/>
                <a:cs typeface="Twentieth Century"/>
                <a:sym typeface="Twentieth Century"/>
              </a:rPr>
              <a:t>Figure 2: Protecting data and information</a:t>
            </a:r>
            <a:endParaRPr sz="1400">
              <a:solidFill>
                <a:schemeClr val="lt1"/>
              </a:solidFill>
              <a:latin typeface="Twentieth Century"/>
              <a:ea typeface="Twentieth Century"/>
              <a:cs typeface="Twentieth Century"/>
              <a:sym typeface="Twentieth Century"/>
            </a:endParaRPr>
          </a:p>
          <a:p>
            <a:pPr indent="0" lvl="0" marL="0" marR="0" rtl="0" algn="ctr">
              <a:lnSpc>
                <a:spcPct val="150000"/>
              </a:lnSpc>
              <a:spcBef>
                <a:spcPts val="0"/>
              </a:spcBef>
              <a:spcAft>
                <a:spcPts val="0"/>
              </a:spcAft>
              <a:buNone/>
            </a:pPr>
            <a:r>
              <a:rPr lang="en-GB" sz="1400">
                <a:solidFill>
                  <a:schemeClr val="lt1"/>
                </a:solidFill>
                <a:latin typeface="Twentieth Century"/>
                <a:ea typeface="Twentieth Century"/>
                <a:cs typeface="Twentieth Century"/>
                <a:sym typeface="Twentieth Century"/>
              </a:rPr>
              <a:t>(Source: EPSU, n.d.)</a:t>
            </a:r>
            <a:endParaRPr sz="14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25"/>
          <p:cNvSpPr txBox="1"/>
          <p:nvPr>
            <p:ph type="title"/>
          </p:nvPr>
        </p:nvSpPr>
        <p:spPr>
          <a:xfrm>
            <a:off x="691169" y="-73921"/>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Font typeface="Calibri"/>
              <a:buNone/>
            </a:pPr>
            <a:r>
              <a:rPr b="1" lang="en-GB" sz="2800">
                <a:solidFill>
                  <a:schemeClr val="dk1"/>
                </a:solidFill>
                <a:latin typeface="Calibri"/>
                <a:ea typeface="Calibri"/>
                <a:cs typeface="Calibri"/>
                <a:sym typeface="Calibri"/>
              </a:rPr>
              <a:t>IDENTIFICATION OF CYBERSECURITY AND DATA SECURITY RISKS IN BUSINESS</a:t>
            </a:r>
            <a:endParaRPr b="1" sz="2800">
              <a:solidFill>
                <a:schemeClr val="dk1"/>
              </a:solidFill>
              <a:latin typeface="Calibri"/>
              <a:ea typeface="Calibri"/>
              <a:cs typeface="Calibri"/>
              <a:sym typeface="Calibri"/>
            </a:endParaRPr>
          </a:p>
        </p:txBody>
      </p:sp>
      <p:sp>
        <p:nvSpPr>
          <p:cNvPr id="500" name="Google Shape;500;p25"/>
          <p:cNvSpPr txBox="1"/>
          <p:nvPr>
            <p:ph idx="1" type="body"/>
          </p:nvPr>
        </p:nvSpPr>
        <p:spPr>
          <a:xfrm>
            <a:off x="474945" y="1462370"/>
            <a:ext cx="6875033" cy="4963482"/>
          </a:xfrm>
          <a:prstGeom prst="rect">
            <a:avLst/>
          </a:prstGeom>
          <a:noFill/>
          <a:ln>
            <a:noFill/>
          </a:ln>
        </p:spPr>
        <p:txBody>
          <a:bodyPr anchorCtr="0" anchor="t" bIns="45700" lIns="91425" spcFirstLastPara="1" rIns="91425" wrap="square" tIns="45700">
            <a:normAutofit fontScale="92500" lnSpcReduction="20000"/>
          </a:bodyPr>
          <a:lstStyle/>
          <a:p>
            <a:pPr indent="-228639" lvl="0" marL="228600" rtl="0" algn="just">
              <a:lnSpc>
                <a:spcPct val="150000"/>
              </a:lnSpc>
              <a:spcBef>
                <a:spcPts val="0"/>
              </a:spcBef>
              <a:spcAft>
                <a:spcPts val="0"/>
              </a:spcAft>
              <a:buClr>
                <a:schemeClr val="dk1"/>
              </a:buClr>
              <a:buSzPct val="125000"/>
              <a:buChar char="•"/>
            </a:pPr>
            <a:r>
              <a:rPr lang="en-GB" sz="1900">
                <a:solidFill>
                  <a:schemeClr val="dk1"/>
                </a:solidFill>
                <a:latin typeface="Calibri"/>
                <a:ea typeface="Calibri"/>
                <a:cs typeface="Calibri"/>
                <a:sym typeface="Calibri"/>
              </a:rPr>
              <a:t>The major risks related to cybersecurity and data security have mainly included financial fraud, identity theft, and the lack of confidential data</a:t>
            </a:r>
            <a:endParaRPr sz="1900">
              <a:solidFill>
                <a:schemeClr val="dk1"/>
              </a:solidFill>
              <a:latin typeface="Calibri"/>
              <a:ea typeface="Calibri"/>
              <a:cs typeface="Calibri"/>
              <a:sym typeface="Calibri"/>
            </a:endParaRPr>
          </a:p>
          <a:p>
            <a:pPr indent="-228639" lvl="0" marL="228600" rtl="0" algn="just">
              <a:lnSpc>
                <a:spcPct val="150000"/>
              </a:lnSpc>
              <a:spcBef>
                <a:spcPts val="1000"/>
              </a:spcBef>
              <a:spcAft>
                <a:spcPts val="0"/>
              </a:spcAft>
              <a:buClr>
                <a:schemeClr val="dk1"/>
              </a:buClr>
              <a:buSzPct val="125000"/>
              <a:buChar char="•"/>
            </a:pPr>
            <a:r>
              <a:rPr lang="en-GB" sz="1900">
                <a:solidFill>
                  <a:schemeClr val="dk1"/>
                </a:solidFill>
                <a:latin typeface="Calibri"/>
                <a:ea typeface="Calibri"/>
                <a:cs typeface="Calibri"/>
                <a:sym typeface="Calibri"/>
              </a:rPr>
              <a:t>As reflected in the operational process, Tesla has faced issues regarding the loss of 100 gigabytes of confidential information (The Guardian, 2023)</a:t>
            </a:r>
            <a:endParaRPr sz="1900">
              <a:solidFill>
                <a:schemeClr val="dk1"/>
              </a:solidFill>
              <a:latin typeface="Calibri"/>
              <a:ea typeface="Calibri"/>
              <a:cs typeface="Calibri"/>
              <a:sym typeface="Calibri"/>
            </a:endParaRPr>
          </a:p>
          <a:p>
            <a:pPr indent="-228639" lvl="0" marL="228600" rtl="0" algn="just">
              <a:lnSpc>
                <a:spcPct val="150000"/>
              </a:lnSpc>
              <a:spcBef>
                <a:spcPts val="1000"/>
              </a:spcBef>
              <a:spcAft>
                <a:spcPts val="0"/>
              </a:spcAft>
              <a:buClr>
                <a:schemeClr val="dk1"/>
              </a:buClr>
              <a:buSzPct val="125000"/>
              <a:buChar char="•"/>
            </a:pPr>
            <a:r>
              <a:rPr lang="en-GB" sz="1900">
                <a:solidFill>
                  <a:schemeClr val="dk1"/>
                </a:solidFill>
                <a:latin typeface="Calibri"/>
                <a:ea typeface="Calibri"/>
                <a:cs typeface="Calibri"/>
                <a:sym typeface="Calibri"/>
              </a:rPr>
              <a:t>The information from (Whitman and Mattord, 2022, p.1) ensuring the protection of information; the managerial and technical aspects of knowledge need to be implemented within an organisational settings</a:t>
            </a:r>
            <a:endParaRPr sz="1900">
              <a:solidFill>
                <a:schemeClr val="dk1"/>
              </a:solidFill>
              <a:latin typeface="Calibri"/>
              <a:ea typeface="Calibri"/>
              <a:cs typeface="Calibri"/>
              <a:sym typeface="Calibri"/>
            </a:endParaRPr>
          </a:p>
          <a:p>
            <a:pPr indent="-228639" lvl="0" marL="228600" rtl="0" algn="just">
              <a:lnSpc>
                <a:spcPct val="150000"/>
              </a:lnSpc>
              <a:spcBef>
                <a:spcPts val="1000"/>
              </a:spcBef>
              <a:spcAft>
                <a:spcPts val="0"/>
              </a:spcAft>
              <a:buClr>
                <a:schemeClr val="dk1"/>
              </a:buClr>
              <a:buSzPct val="125000"/>
              <a:buChar char="•"/>
            </a:pPr>
            <a:r>
              <a:rPr lang="en-GB" sz="1900">
                <a:solidFill>
                  <a:schemeClr val="dk1"/>
                </a:solidFill>
                <a:latin typeface="Calibri"/>
                <a:ea typeface="Calibri"/>
                <a:cs typeface="Calibri"/>
                <a:sym typeface="Calibri"/>
              </a:rPr>
              <a:t> Enhancing employees' knowledge top regular audit the BIS seems to be necessary in today’s business context</a:t>
            </a:r>
            <a:endParaRPr sz="1900">
              <a:solidFill>
                <a:schemeClr val="dk1"/>
              </a:solidFill>
              <a:latin typeface="Calibri"/>
              <a:ea typeface="Calibri"/>
              <a:cs typeface="Calibri"/>
              <a:sym typeface="Calibri"/>
            </a:endParaRPr>
          </a:p>
          <a:p>
            <a:pPr indent="-96440" lvl="0" marL="228600" rtl="0" algn="just">
              <a:lnSpc>
                <a:spcPct val="150000"/>
              </a:lnSpc>
              <a:spcBef>
                <a:spcPts val="1000"/>
              </a:spcBef>
              <a:spcAft>
                <a:spcPts val="0"/>
              </a:spcAft>
              <a:buClr>
                <a:schemeClr val="lt1"/>
              </a:buClr>
              <a:buSzPct val="125000"/>
              <a:buNone/>
            </a:pPr>
            <a:r>
              <a:t/>
            </a:r>
            <a:endParaRPr sz="1800"/>
          </a:p>
        </p:txBody>
      </p:sp>
      <p:pic>
        <p:nvPicPr>
          <p:cNvPr id="501" name="Google Shape;501;p25"/>
          <p:cNvPicPr preferRelativeResize="0"/>
          <p:nvPr/>
        </p:nvPicPr>
        <p:blipFill rotWithShape="1">
          <a:blip r:embed="rId3">
            <a:alphaModFix/>
          </a:blip>
          <a:srcRect b="0" l="0" r="0" t="0"/>
          <a:stretch/>
        </p:blipFill>
        <p:spPr>
          <a:xfrm>
            <a:off x="7587973" y="1581150"/>
            <a:ext cx="4048125" cy="2781300"/>
          </a:xfrm>
          <a:prstGeom prst="rect">
            <a:avLst/>
          </a:prstGeom>
          <a:noFill/>
          <a:ln cap="flat" cmpd="sng" w="25400">
            <a:solidFill>
              <a:srgbClr val="000000"/>
            </a:solidFill>
            <a:prstDash val="solid"/>
            <a:round/>
            <a:headEnd len="sm" w="sm" type="none"/>
            <a:tailEnd len="sm" w="sm" type="none"/>
          </a:ln>
        </p:spPr>
      </p:pic>
      <p:sp>
        <p:nvSpPr>
          <p:cNvPr id="502" name="Google Shape;502;p25"/>
          <p:cNvSpPr txBox="1"/>
          <p:nvPr/>
        </p:nvSpPr>
        <p:spPr>
          <a:xfrm>
            <a:off x="8342334" y="4573178"/>
            <a:ext cx="2515816" cy="102316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400">
                <a:solidFill>
                  <a:schemeClr val="lt1"/>
                </a:solidFill>
                <a:latin typeface="Twentieth Century"/>
                <a:ea typeface="Twentieth Century"/>
                <a:cs typeface="Twentieth Century"/>
                <a:sym typeface="Twentieth Century"/>
              </a:rPr>
              <a:t>Figure 3: Data controller and protection</a:t>
            </a:r>
            <a:endParaRPr sz="1400">
              <a:solidFill>
                <a:schemeClr val="lt1"/>
              </a:solidFill>
              <a:latin typeface="Twentieth Century"/>
              <a:ea typeface="Twentieth Century"/>
              <a:cs typeface="Twentieth Century"/>
              <a:sym typeface="Twentieth Century"/>
            </a:endParaRPr>
          </a:p>
          <a:p>
            <a:pPr indent="0" lvl="0" marL="0" marR="0" rtl="0" algn="ctr">
              <a:lnSpc>
                <a:spcPct val="150000"/>
              </a:lnSpc>
              <a:spcBef>
                <a:spcPts val="0"/>
              </a:spcBef>
              <a:spcAft>
                <a:spcPts val="0"/>
              </a:spcAft>
              <a:buNone/>
            </a:pPr>
            <a:r>
              <a:rPr lang="en-GB" sz="1400">
                <a:solidFill>
                  <a:schemeClr val="lt1"/>
                </a:solidFill>
                <a:latin typeface="Twentieth Century"/>
                <a:ea typeface="Twentieth Century"/>
                <a:cs typeface="Twentieth Century"/>
                <a:sym typeface="Twentieth Century"/>
              </a:rPr>
              <a:t>(Source: EPSU, n.d.)</a:t>
            </a:r>
            <a:endParaRPr sz="14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7" name="Shape 507"/>
        <p:cNvGrpSpPr/>
        <p:nvPr/>
      </p:nvGrpSpPr>
      <p:grpSpPr>
        <a:xfrm>
          <a:off x="0" y="0"/>
          <a:ext cx="0" cy="0"/>
          <a:chOff x="0" y="0"/>
          <a:chExt cx="0" cy="0"/>
        </a:xfrm>
      </p:grpSpPr>
      <p:sp>
        <p:nvSpPr>
          <p:cNvPr id="508" name="Google Shape;508;p26"/>
          <p:cNvSpPr txBox="1"/>
          <p:nvPr>
            <p:ph type="title"/>
          </p:nvPr>
        </p:nvSpPr>
        <p:spPr>
          <a:xfrm>
            <a:off x="612732" y="17421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Font typeface="Calibri"/>
              <a:buNone/>
            </a:pPr>
            <a:r>
              <a:rPr b="1" lang="en-GB" sz="2800">
                <a:solidFill>
                  <a:schemeClr val="dk1"/>
                </a:solidFill>
                <a:latin typeface="Calibri"/>
                <a:ea typeface="Calibri"/>
                <a:cs typeface="Calibri"/>
                <a:sym typeface="Calibri"/>
              </a:rPr>
              <a:t>IMPORTANCE OF ARTIFICIAL INTELLIGENCE FOR ETHICAL DECISION-MAKING </a:t>
            </a:r>
            <a:endParaRPr b="1" sz="2800">
              <a:solidFill>
                <a:schemeClr val="dk1"/>
              </a:solidFill>
              <a:latin typeface="Calibri"/>
              <a:ea typeface="Calibri"/>
              <a:cs typeface="Calibri"/>
              <a:sym typeface="Calibri"/>
            </a:endParaRPr>
          </a:p>
        </p:txBody>
      </p:sp>
      <p:sp>
        <p:nvSpPr>
          <p:cNvPr id="509" name="Google Shape;509;p26"/>
          <p:cNvSpPr txBox="1"/>
          <p:nvPr>
            <p:ph idx="1" type="body"/>
          </p:nvPr>
        </p:nvSpPr>
        <p:spPr>
          <a:xfrm>
            <a:off x="262257" y="1330303"/>
            <a:ext cx="6530700" cy="4351200"/>
          </a:xfrm>
          <a:prstGeom prst="rect">
            <a:avLst/>
          </a:prstGeom>
          <a:noFill/>
          <a:ln>
            <a:noFill/>
          </a:ln>
        </p:spPr>
        <p:txBody>
          <a:bodyPr anchorCtr="0" anchor="t" bIns="45700" lIns="91425" spcFirstLastPara="1" rIns="91425" wrap="square" tIns="45700">
            <a:noAutofit/>
          </a:bodyPr>
          <a:lstStyle/>
          <a:p>
            <a:pPr indent="-228600" lvl="0" marL="228600" rtl="0" algn="just">
              <a:lnSpc>
                <a:spcPct val="150000"/>
              </a:lnSpc>
              <a:spcBef>
                <a:spcPts val="0"/>
              </a:spcBef>
              <a:spcAft>
                <a:spcPts val="0"/>
              </a:spcAft>
              <a:buClr>
                <a:schemeClr val="dk1"/>
              </a:buClr>
              <a:buSzPts val="2500"/>
              <a:buChar char="•"/>
            </a:pPr>
            <a:r>
              <a:rPr lang="en-GB" sz="2000">
                <a:solidFill>
                  <a:schemeClr val="dk1"/>
                </a:solidFill>
                <a:latin typeface="Calibri"/>
                <a:ea typeface="Calibri"/>
                <a:cs typeface="Calibri"/>
                <a:sym typeface="Calibri"/>
              </a:rPr>
              <a:t>The organisations that have implemented artificial intelligence (AI) have made it necessary to support organisational decision-making</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Concerning the data, in the year 2024, the total estimation regarding AI has accounted for +£9.7 billion (GOV UK, 2025)</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AI solutions erode the factors concerning the self-determination of humans (Floridi </a:t>
            </a:r>
            <a:r>
              <a:rPr i="1" lang="en-GB" sz="2000">
                <a:solidFill>
                  <a:schemeClr val="dk1"/>
                </a:solidFill>
                <a:latin typeface="Calibri"/>
                <a:ea typeface="Calibri"/>
                <a:cs typeface="Calibri"/>
                <a:sym typeface="Calibri"/>
              </a:rPr>
              <a:t>et al.,</a:t>
            </a:r>
            <a:r>
              <a:rPr lang="en-GB" sz="2000">
                <a:solidFill>
                  <a:schemeClr val="dk1"/>
                </a:solidFill>
                <a:latin typeface="Calibri"/>
                <a:ea typeface="Calibri"/>
                <a:cs typeface="Calibri"/>
                <a:sym typeface="Calibri"/>
              </a:rPr>
              <a:t> 2018)</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However, the issues regarding a lack of transparency and algorithm bias have negatively affected the workplace</a:t>
            </a:r>
            <a:endParaRPr sz="2000">
              <a:solidFill>
                <a:schemeClr val="dk1"/>
              </a:solidFill>
              <a:latin typeface="Calibri"/>
              <a:ea typeface="Calibri"/>
              <a:cs typeface="Calibri"/>
              <a:sym typeface="Calibri"/>
            </a:endParaRPr>
          </a:p>
          <a:p>
            <a:pPr indent="-85725" lvl="0" marL="228600" rtl="0" algn="just">
              <a:lnSpc>
                <a:spcPct val="150000"/>
              </a:lnSpc>
              <a:spcBef>
                <a:spcPts val="1000"/>
              </a:spcBef>
              <a:spcAft>
                <a:spcPts val="0"/>
              </a:spcAft>
              <a:buClr>
                <a:schemeClr val="lt1"/>
              </a:buClr>
              <a:buSzPts val="2250"/>
              <a:buNone/>
            </a:pPr>
            <a:r>
              <a:t/>
            </a:r>
            <a:endParaRPr sz="1800"/>
          </a:p>
        </p:txBody>
      </p:sp>
      <p:pic>
        <p:nvPicPr>
          <p:cNvPr id="510" name="Google Shape;510;p26"/>
          <p:cNvPicPr preferRelativeResize="0"/>
          <p:nvPr/>
        </p:nvPicPr>
        <p:blipFill rotWithShape="1">
          <a:blip r:embed="rId3">
            <a:alphaModFix/>
          </a:blip>
          <a:srcRect b="0" l="0" r="0" t="0"/>
          <a:stretch/>
        </p:blipFill>
        <p:spPr>
          <a:xfrm>
            <a:off x="6955629" y="1599987"/>
            <a:ext cx="4981675" cy="3235060"/>
          </a:xfrm>
          <a:prstGeom prst="rect">
            <a:avLst/>
          </a:prstGeom>
          <a:noFill/>
          <a:ln cap="flat" cmpd="sng" w="25400">
            <a:solidFill>
              <a:srgbClr val="000000"/>
            </a:solidFill>
            <a:prstDash val="solid"/>
            <a:round/>
            <a:headEnd len="sm" w="sm" type="none"/>
            <a:tailEnd len="sm" w="sm" type="none"/>
          </a:ln>
        </p:spPr>
      </p:pic>
      <p:sp>
        <p:nvSpPr>
          <p:cNvPr id="511" name="Google Shape;511;p26"/>
          <p:cNvSpPr txBox="1"/>
          <p:nvPr/>
        </p:nvSpPr>
        <p:spPr>
          <a:xfrm>
            <a:off x="8622769" y="5072598"/>
            <a:ext cx="2667897" cy="7000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400">
                <a:solidFill>
                  <a:schemeClr val="lt1"/>
                </a:solidFill>
                <a:latin typeface="Twentieth Century"/>
                <a:ea typeface="Twentieth Century"/>
                <a:cs typeface="Twentieth Century"/>
                <a:sym typeface="Twentieth Century"/>
              </a:rPr>
              <a:t>Figure 4: Usage of AI</a:t>
            </a:r>
            <a:endParaRPr sz="1400">
              <a:solidFill>
                <a:schemeClr val="lt1"/>
              </a:solidFill>
              <a:latin typeface="Twentieth Century"/>
              <a:ea typeface="Twentieth Century"/>
              <a:cs typeface="Twentieth Century"/>
              <a:sym typeface="Twentieth Century"/>
            </a:endParaRPr>
          </a:p>
          <a:p>
            <a:pPr indent="0" lvl="0" marL="0" marR="0" rtl="0" algn="ctr">
              <a:lnSpc>
                <a:spcPct val="150000"/>
              </a:lnSpc>
              <a:spcBef>
                <a:spcPts val="0"/>
              </a:spcBef>
              <a:spcAft>
                <a:spcPts val="0"/>
              </a:spcAft>
              <a:buNone/>
            </a:pPr>
            <a:r>
              <a:rPr lang="en-GB" sz="1400">
                <a:solidFill>
                  <a:schemeClr val="lt1"/>
                </a:solidFill>
                <a:latin typeface="Twentieth Century"/>
                <a:ea typeface="Twentieth Century"/>
                <a:cs typeface="Twentieth Century"/>
                <a:sym typeface="Twentieth Century"/>
              </a:rPr>
              <a:t>(Source: Floridi </a:t>
            </a:r>
            <a:r>
              <a:rPr i="1" lang="en-GB" sz="1400">
                <a:solidFill>
                  <a:schemeClr val="lt1"/>
                </a:solidFill>
                <a:latin typeface="Twentieth Century"/>
                <a:ea typeface="Twentieth Century"/>
                <a:cs typeface="Twentieth Century"/>
                <a:sym typeface="Twentieth Century"/>
              </a:rPr>
              <a:t>et al.,</a:t>
            </a:r>
            <a:r>
              <a:rPr lang="en-GB" sz="1400">
                <a:solidFill>
                  <a:schemeClr val="lt1"/>
                </a:solidFill>
                <a:latin typeface="Twentieth Century"/>
                <a:ea typeface="Twentieth Century"/>
                <a:cs typeface="Twentieth Century"/>
                <a:sym typeface="Twentieth Century"/>
              </a:rPr>
              <a:t> 2018)</a:t>
            </a:r>
            <a:endParaRPr sz="14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 name="Shape 516"/>
        <p:cNvGrpSpPr/>
        <p:nvPr/>
      </p:nvGrpSpPr>
      <p:grpSpPr>
        <a:xfrm>
          <a:off x="0" y="0"/>
          <a:ext cx="0" cy="0"/>
          <a:chOff x="0" y="0"/>
          <a:chExt cx="0" cy="0"/>
        </a:xfrm>
      </p:grpSpPr>
      <p:sp>
        <p:nvSpPr>
          <p:cNvPr id="517" name="Google Shape;517;p27"/>
          <p:cNvSpPr txBox="1"/>
          <p:nvPr>
            <p:ph type="title"/>
          </p:nvPr>
        </p:nvSpPr>
        <p:spPr>
          <a:xfrm>
            <a:off x="705111" y="115702"/>
            <a:ext cx="10515600" cy="755155"/>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Calibri"/>
              <a:buNone/>
            </a:pPr>
            <a:r>
              <a:rPr b="1" lang="en-GB" sz="2800">
                <a:solidFill>
                  <a:schemeClr val="dk1"/>
                </a:solidFill>
                <a:latin typeface="Calibri"/>
                <a:ea typeface="Calibri"/>
                <a:cs typeface="Calibri"/>
                <a:sym typeface="Calibri"/>
              </a:rPr>
              <a:t>STRATEGIES FOR EMPLOYEE MONITORING AND SURVEILLANCE OF THE WORKPLACE </a:t>
            </a:r>
            <a:endParaRPr b="1" sz="2800">
              <a:solidFill>
                <a:schemeClr val="dk1"/>
              </a:solidFill>
              <a:latin typeface="Calibri"/>
              <a:ea typeface="Calibri"/>
              <a:cs typeface="Calibri"/>
              <a:sym typeface="Calibri"/>
            </a:endParaRPr>
          </a:p>
        </p:txBody>
      </p:sp>
      <p:sp>
        <p:nvSpPr>
          <p:cNvPr id="518" name="Google Shape;518;p27"/>
          <p:cNvSpPr txBox="1"/>
          <p:nvPr>
            <p:ph idx="1" type="body"/>
          </p:nvPr>
        </p:nvSpPr>
        <p:spPr>
          <a:xfrm>
            <a:off x="609600" y="870856"/>
            <a:ext cx="6254663" cy="5682343"/>
          </a:xfrm>
          <a:prstGeom prst="rect">
            <a:avLst/>
          </a:prstGeom>
          <a:noFill/>
          <a:ln>
            <a:noFill/>
          </a:ln>
        </p:spPr>
        <p:txBody>
          <a:bodyPr anchorCtr="0" anchor="t" bIns="45700" lIns="91425" spcFirstLastPara="1" rIns="91425" wrap="square" tIns="45700">
            <a:noAutofit/>
          </a:bodyPr>
          <a:lstStyle/>
          <a:p>
            <a:pPr indent="-228600" lvl="0" marL="228600" rtl="0" algn="just">
              <a:lnSpc>
                <a:spcPct val="150000"/>
              </a:lnSpc>
              <a:spcBef>
                <a:spcPts val="0"/>
              </a:spcBef>
              <a:spcAft>
                <a:spcPts val="0"/>
              </a:spcAft>
              <a:buClr>
                <a:schemeClr val="dk1"/>
              </a:buClr>
              <a:buSzPts val="2500"/>
              <a:buChar char="•"/>
            </a:pPr>
            <a:r>
              <a:rPr lang="en-GB" sz="2000">
                <a:solidFill>
                  <a:schemeClr val="dk1"/>
                </a:solidFill>
                <a:latin typeface="Calibri"/>
                <a:ea typeface="Calibri"/>
                <a:cs typeface="Calibri"/>
                <a:sym typeface="Calibri"/>
              </a:rPr>
              <a:t>Amazon has used advanced AI-based tracking technologies to monitor workplace information (Perloff, 2026)</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integration of information systems has allowed firms to monitor the activities of their employees</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monitoring process can improve productivity, while also creating problems regarding privacy and workplace trust</a:t>
            </a:r>
            <a:endParaRPr sz="2000">
              <a:solidFill>
                <a:schemeClr val="dk1"/>
              </a:solidFill>
              <a:latin typeface="Calibri"/>
              <a:ea typeface="Calibri"/>
              <a:cs typeface="Calibri"/>
              <a:sym typeface="Calibri"/>
            </a:endParaRPr>
          </a:p>
          <a:p>
            <a:pPr indent="-228600" lvl="0" marL="228600" rtl="0" algn="just">
              <a:lnSpc>
                <a:spcPct val="150000"/>
              </a:lnSpc>
              <a:spcBef>
                <a:spcPts val="1000"/>
              </a:spcBef>
              <a:spcAft>
                <a:spcPts val="0"/>
              </a:spcAft>
              <a:buClr>
                <a:schemeClr val="dk1"/>
              </a:buClr>
              <a:buSzPts val="2500"/>
              <a:buChar char="•"/>
            </a:pPr>
            <a:r>
              <a:rPr lang="en-GB" sz="2000">
                <a:solidFill>
                  <a:schemeClr val="dk1"/>
                </a:solidFill>
                <a:latin typeface="Calibri"/>
                <a:ea typeface="Calibri"/>
                <a:cs typeface="Calibri"/>
                <a:sym typeface="Calibri"/>
              </a:rPr>
              <a:t>The perfect alignment between transparency and monitoring policies has helped to ensure employees' rights in the workplace</a:t>
            </a:r>
            <a:endParaRPr sz="2000">
              <a:solidFill>
                <a:schemeClr val="dk1"/>
              </a:solidFill>
              <a:latin typeface="Calibri"/>
              <a:ea typeface="Calibri"/>
              <a:cs typeface="Calibri"/>
              <a:sym typeface="Calibri"/>
            </a:endParaRPr>
          </a:p>
          <a:p>
            <a:pPr indent="-85725" lvl="0" marL="228600" rtl="0" algn="just">
              <a:lnSpc>
                <a:spcPct val="150000"/>
              </a:lnSpc>
              <a:spcBef>
                <a:spcPts val="1000"/>
              </a:spcBef>
              <a:spcAft>
                <a:spcPts val="0"/>
              </a:spcAft>
              <a:buClr>
                <a:schemeClr val="lt1"/>
              </a:buClr>
              <a:buSzPts val="2250"/>
              <a:buNone/>
            </a:pPr>
            <a:r>
              <a:t/>
            </a:r>
            <a:endParaRPr sz="1800"/>
          </a:p>
        </p:txBody>
      </p:sp>
      <p:pic>
        <p:nvPicPr>
          <p:cNvPr id="519" name="Google Shape;519;p27"/>
          <p:cNvPicPr preferRelativeResize="0"/>
          <p:nvPr/>
        </p:nvPicPr>
        <p:blipFill rotWithShape="1">
          <a:blip r:embed="rId3">
            <a:alphaModFix/>
          </a:blip>
          <a:srcRect b="0" l="0" r="0" t="0"/>
          <a:stretch/>
        </p:blipFill>
        <p:spPr>
          <a:xfrm>
            <a:off x="7078249" y="1624659"/>
            <a:ext cx="4800600" cy="3114675"/>
          </a:xfrm>
          <a:prstGeom prst="rect">
            <a:avLst/>
          </a:prstGeom>
          <a:noFill/>
          <a:ln cap="flat" cmpd="sng" w="25400">
            <a:solidFill>
              <a:srgbClr val="000000"/>
            </a:solidFill>
            <a:prstDash val="solid"/>
            <a:round/>
            <a:headEnd len="sm" w="sm" type="none"/>
            <a:tailEnd len="sm" w="sm" type="none"/>
          </a:ln>
        </p:spPr>
      </p:pic>
      <p:sp>
        <p:nvSpPr>
          <p:cNvPr id="520" name="Google Shape;520;p27"/>
          <p:cNvSpPr txBox="1"/>
          <p:nvPr/>
        </p:nvSpPr>
        <p:spPr>
          <a:xfrm>
            <a:off x="8252042" y="5073041"/>
            <a:ext cx="2968669" cy="102316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400">
                <a:solidFill>
                  <a:schemeClr val="lt1"/>
                </a:solidFill>
                <a:latin typeface="Twentieth Century"/>
                <a:ea typeface="Twentieth Century"/>
                <a:cs typeface="Twentieth Century"/>
                <a:sym typeface="Twentieth Century"/>
              </a:rPr>
              <a:t>Figure 5: Purposes of AI in the workplace</a:t>
            </a:r>
            <a:endParaRPr sz="1400">
              <a:solidFill>
                <a:schemeClr val="lt1"/>
              </a:solidFill>
              <a:latin typeface="Twentieth Century"/>
              <a:ea typeface="Twentieth Century"/>
              <a:cs typeface="Twentieth Century"/>
              <a:sym typeface="Twentieth Century"/>
            </a:endParaRPr>
          </a:p>
          <a:p>
            <a:pPr indent="0" lvl="0" marL="0" marR="0" rtl="0" algn="ctr">
              <a:lnSpc>
                <a:spcPct val="150000"/>
              </a:lnSpc>
              <a:spcBef>
                <a:spcPts val="0"/>
              </a:spcBef>
              <a:spcAft>
                <a:spcPts val="0"/>
              </a:spcAft>
              <a:buNone/>
            </a:pPr>
            <a:r>
              <a:rPr lang="en-GB" sz="1400">
                <a:solidFill>
                  <a:schemeClr val="lt1"/>
                </a:solidFill>
                <a:latin typeface="Twentieth Century"/>
                <a:ea typeface="Twentieth Century"/>
                <a:cs typeface="Twentieth Century"/>
                <a:sym typeface="Twentieth Century"/>
              </a:rPr>
              <a:t>(Source: Stahl, 2021)</a:t>
            </a:r>
            <a:endParaRPr sz="14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5" name="Shape 525"/>
        <p:cNvGrpSpPr/>
        <p:nvPr/>
      </p:nvGrpSpPr>
      <p:grpSpPr>
        <a:xfrm>
          <a:off x="0" y="0"/>
          <a:ext cx="0" cy="0"/>
          <a:chOff x="0" y="0"/>
          <a:chExt cx="0" cy="0"/>
        </a:xfrm>
      </p:grpSpPr>
      <p:sp>
        <p:nvSpPr>
          <p:cNvPr id="526" name="Google Shape;526;p28"/>
          <p:cNvSpPr txBox="1"/>
          <p:nvPr>
            <p:ph type="title"/>
          </p:nvPr>
        </p:nvSpPr>
        <p:spPr>
          <a:xfrm>
            <a:off x="838200" y="164709"/>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lt1"/>
              </a:buClr>
              <a:buSzPts val="2800"/>
              <a:buFont typeface="Twentieth Century"/>
              <a:buNone/>
            </a:pPr>
            <a:r>
              <a:rPr b="1" lang="en-GB" sz="2800"/>
              <a:t>WAYS TO REDUCE ETHICAL RISKS IN THE INFORMATION SYSTEMS </a:t>
            </a:r>
            <a:br>
              <a:rPr b="1" lang="en-GB" sz="2800"/>
            </a:br>
            <a:endParaRPr sz="2800"/>
          </a:p>
        </p:txBody>
      </p:sp>
      <p:grpSp>
        <p:nvGrpSpPr>
          <p:cNvPr id="527" name="Google Shape;527;p28"/>
          <p:cNvGrpSpPr/>
          <p:nvPr/>
        </p:nvGrpSpPr>
        <p:grpSpPr>
          <a:xfrm>
            <a:off x="842821" y="2188768"/>
            <a:ext cx="10506357" cy="3631068"/>
            <a:chOff x="4621" y="363143"/>
            <a:chExt cx="10506357" cy="3631068"/>
          </a:xfrm>
        </p:grpSpPr>
        <p:sp>
          <p:nvSpPr>
            <p:cNvPr id="528" name="Google Shape;528;p28"/>
            <p:cNvSpPr/>
            <p:nvPr/>
          </p:nvSpPr>
          <p:spPr>
            <a:xfrm>
              <a:off x="4621" y="363143"/>
              <a:ext cx="2020453" cy="3625051"/>
            </a:xfrm>
            <a:prstGeom prst="roundRect">
              <a:avLst>
                <a:gd fmla="val 10000" name="adj"/>
              </a:avLst>
            </a:prstGeom>
            <a:solidFill>
              <a:srgbClr val="99CD4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28"/>
            <p:cNvSpPr txBox="1"/>
            <p:nvPr/>
          </p:nvSpPr>
          <p:spPr>
            <a:xfrm>
              <a:off x="63798" y="422320"/>
              <a:ext cx="1902099" cy="3506697"/>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None/>
              </a:pPr>
              <a:r>
                <a:rPr lang="en-GB" sz="2000">
                  <a:solidFill>
                    <a:schemeClr val="dk1"/>
                  </a:solidFill>
                  <a:latin typeface="Calibri"/>
                  <a:ea typeface="Calibri"/>
                  <a:cs typeface="Calibri"/>
                  <a:sym typeface="Calibri"/>
                </a:rPr>
                <a:t>To reduce ethical risks, the organisations have to incorporate data protection policies and governance networks</a:t>
              </a:r>
              <a:endParaRPr sz="2000">
                <a:solidFill>
                  <a:schemeClr val="dk1"/>
                </a:solidFill>
                <a:latin typeface="Calibri"/>
                <a:ea typeface="Calibri"/>
                <a:cs typeface="Calibri"/>
                <a:sym typeface="Calibri"/>
              </a:endParaRPr>
            </a:p>
          </p:txBody>
        </p:sp>
        <p:sp>
          <p:nvSpPr>
            <p:cNvPr id="530" name="Google Shape;530;p28"/>
            <p:cNvSpPr/>
            <p:nvPr/>
          </p:nvSpPr>
          <p:spPr>
            <a:xfrm>
              <a:off x="2227119" y="1925132"/>
              <a:ext cx="428336" cy="501072"/>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28"/>
            <p:cNvSpPr txBox="1"/>
            <p:nvPr/>
          </p:nvSpPr>
          <p:spPr>
            <a:xfrm>
              <a:off x="2227119" y="2025346"/>
              <a:ext cx="299835" cy="300644"/>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sz="2400">
                <a:solidFill>
                  <a:schemeClr val="lt1"/>
                </a:solidFill>
                <a:latin typeface="Twentieth Century"/>
                <a:ea typeface="Twentieth Century"/>
                <a:cs typeface="Twentieth Century"/>
                <a:sym typeface="Twentieth Century"/>
              </a:endParaRPr>
            </a:p>
          </p:txBody>
        </p:sp>
        <p:sp>
          <p:nvSpPr>
            <p:cNvPr id="532" name="Google Shape;532;p28"/>
            <p:cNvSpPr/>
            <p:nvPr/>
          </p:nvSpPr>
          <p:spPr>
            <a:xfrm>
              <a:off x="2833255" y="363143"/>
              <a:ext cx="2020453" cy="3625051"/>
            </a:xfrm>
            <a:prstGeom prst="roundRect">
              <a:avLst>
                <a:gd fmla="val 10000" name="adj"/>
              </a:avLst>
            </a:prstGeom>
            <a:solidFill>
              <a:srgbClr val="99CD4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8"/>
            <p:cNvSpPr txBox="1"/>
            <p:nvPr/>
          </p:nvSpPr>
          <p:spPr>
            <a:xfrm>
              <a:off x="2892432" y="422320"/>
              <a:ext cx="1902099" cy="3506697"/>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None/>
              </a:pPr>
              <a:r>
                <a:rPr lang="en-GB" sz="2000">
                  <a:solidFill>
                    <a:schemeClr val="dk1"/>
                  </a:solidFill>
                  <a:latin typeface="Calibri"/>
                  <a:ea typeface="Calibri"/>
                  <a:cs typeface="Calibri"/>
                  <a:sym typeface="Calibri"/>
                </a:rPr>
                <a:t>The information from Tavana (2017, p.379) has reflected that providing necessary training to the employees can trigger the knowledge  and awareness </a:t>
              </a:r>
              <a:endParaRPr sz="2000">
                <a:solidFill>
                  <a:schemeClr val="dk1"/>
                </a:solidFill>
                <a:latin typeface="Calibri"/>
                <a:ea typeface="Calibri"/>
                <a:cs typeface="Calibri"/>
                <a:sym typeface="Calibri"/>
              </a:endParaRPr>
            </a:p>
          </p:txBody>
        </p:sp>
        <p:sp>
          <p:nvSpPr>
            <p:cNvPr id="534" name="Google Shape;534;p28"/>
            <p:cNvSpPr/>
            <p:nvPr/>
          </p:nvSpPr>
          <p:spPr>
            <a:xfrm rot="7606">
              <a:off x="5028540" y="1928164"/>
              <a:ext cx="370644" cy="501072"/>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28"/>
            <p:cNvSpPr txBox="1"/>
            <p:nvPr/>
          </p:nvSpPr>
          <p:spPr>
            <a:xfrm rot="7606">
              <a:off x="5028540" y="2028255"/>
              <a:ext cx="259451" cy="300644"/>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sz="2400">
                <a:solidFill>
                  <a:schemeClr val="lt1"/>
                </a:solidFill>
                <a:latin typeface="Twentieth Century"/>
                <a:ea typeface="Twentieth Century"/>
                <a:cs typeface="Twentieth Century"/>
                <a:sym typeface="Twentieth Century"/>
              </a:endParaRPr>
            </a:p>
          </p:txBody>
        </p:sp>
        <p:sp>
          <p:nvSpPr>
            <p:cNvPr id="536" name="Google Shape;536;p28"/>
            <p:cNvSpPr/>
            <p:nvPr/>
          </p:nvSpPr>
          <p:spPr>
            <a:xfrm>
              <a:off x="5553036" y="369160"/>
              <a:ext cx="2020453" cy="3625051"/>
            </a:xfrm>
            <a:prstGeom prst="roundRect">
              <a:avLst>
                <a:gd fmla="val 10000" name="adj"/>
              </a:avLst>
            </a:prstGeom>
            <a:solidFill>
              <a:srgbClr val="99CD4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28"/>
            <p:cNvSpPr txBox="1"/>
            <p:nvPr/>
          </p:nvSpPr>
          <p:spPr>
            <a:xfrm>
              <a:off x="5612213" y="428337"/>
              <a:ext cx="1902099" cy="3506697"/>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None/>
              </a:pPr>
              <a:r>
                <a:rPr lang="en-GB" sz="2000">
                  <a:solidFill>
                    <a:schemeClr val="dk1"/>
                  </a:solidFill>
                  <a:latin typeface="Calibri"/>
                  <a:ea typeface="Calibri"/>
                  <a:cs typeface="Calibri"/>
                  <a:sym typeface="Calibri"/>
                </a:rPr>
                <a:t>The operational process of the British Telecom (BT) Group has reflected that invested in cybersecurity infrastructure to improve the operational performance (Sandle, 2021)</a:t>
              </a:r>
              <a:endParaRPr sz="2000">
                <a:solidFill>
                  <a:schemeClr val="dk1"/>
                </a:solidFill>
                <a:latin typeface="Calibri"/>
                <a:ea typeface="Calibri"/>
                <a:cs typeface="Calibri"/>
                <a:sym typeface="Calibri"/>
              </a:endParaRPr>
            </a:p>
          </p:txBody>
        </p:sp>
        <p:sp>
          <p:nvSpPr>
            <p:cNvPr id="538" name="Google Shape;538;p28"/>
            <p:cNvSpPr/>
            <p:nvPr/>
          </p:nvSpPr>
          <p:spPr>
            <a:xfrm rot="-7042">
              <a:off x="7802748" y="1928113"/>
              <a:ext cx="486029" cy="501072"/>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28"/>
            <p:cNvSpPr txBox="1"/>
            <p:nvPr/>
          </p:nvSpPr>
          <p:spPr>
            <a:xfrm rot="-7042">
              <a:off x="7802748" y="2028476"/>
              <a:ext cx="340220" cy="300644"/>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sz="2400">
                <a:solidFill>
                  <a:schemeClr val="lt1"/>
                </a:solidFill>
                <a:latin typeface="Twentieth Century"/>
                <a:ea typeface="Twentieth Century"/>
                <a:cs typeface="Twentieth Century"/>
                <a:sym typeface="Twentieth Century"/>
              </a:endParaRPr>
            </a:p>
          </p:txBody>
        </p:sp>
        <p:sp>
          <p:nvSpPr>
            <p:cNvPr id="540" name="Google Shape;540;p28"/>
            <p:cNvSpPr/>
            <p:nvPr/>
          </p:nvSpPr>
          <p:spPr>
            <a:xfrm>
              <a:off x="8490525" y="363143"/>
              <a:ext cx="2020453" cy="3625051"/>
            </a:xfrm>
            <a:prstGeom prst="roundRect">
              <a:avLst>
                <a:gd fmla="val 10000" name="adj"/>
              </a:avLst>
            </a:prstGeom>
            <a:solidFill>
              <a:srgbClr val="99CD4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28"/>
            <p:cNvSpPr txBox="1"/>
            <p:nvPr/>
          </p:nvSpPr>
          <p:spPr>
            <a:xfrm>
              <a:off x="8549702" y="422320"/>
              <a:ext cx="1902099" cy="3506697"/>
            </a:xfrm>
            <a:prstGeom prst="rect">
              <a:avLst/>
            </a:prstGeom>
            <a:noFill/>
            <a:ln>
              <a:noFill/>
            </a:ln>
          </p:spPr>
          <p:txBody>
            <a:bodyPr anchorCtr="0" anchor="ctr" bIns="76200" lIns="76200" spcFirstLastPara="1" rIns="76200" wrap="square" tIns="76200">
              <a:noAutofit/>
            </a:bodyPr>
            <a:lstStyle/>
            <a:p>
              <a:pPr indent="0" lvl="0" marL="0" marR="0" rtl="0" algn="ctr">
                <a:lnSpc>
                  <a:spcPct val="90000"/>
                </a:lnSpc>
                <a:spcBef>
                  <a:spcPts val="0"/>
                </a:spcBef>
                <a:spcAft>
                  <a:spcPts val="0"/>
                </a:spcAft>
                <a:buNone/>
              </a:pPr>
              <a:r>
                <a:rPr lang="en-GB" sz="2000">
                  <a:solidFill>
                    <a:schemeClr val="dk1"/>
                  </a:solidFill>
                  <a:latin typeface="Calibri"/>
                  <a:ea typeface="Calibri"/>
                  <a:cs typeface="Calibri"/>
                  <a:sym typeface="Calibri"/>
                </a:rPr>
                <a:t>The ethical oversight committee can also help to develop policies aligned with organisational perspectives</a:t>
              </a:r>
              <a:endParaRPr sz="2000">
                <a:solidFill>
                  <a:schemeClr val="dk1"/>
                </a:solidFill>
                <a:latin typeface="Calibri"/>
                <a:ea typeface="Calibri"/>
                <a:cs typeface="Calibri"/>
                <a:sym typeface="Calibri"/>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6" name="Shape 546"/>
        <p:cNvGrpSpPr/>
        <p:nvPr/>
      </p:nvGrpSpPr>
      <p:grpSpPr>
        <a:xfrm>
          <a:off x="0" y="0"/>
          <a:ext cx="0" cy="0"/>
          <a:chOff x="0" y="0"/>
          <a:chExt cx="0" cy="0"/>
        </a:xfrm>
      </p:grpSpPr>
      <p:sp>
        <p:nvSpPr>
          <p:cNvPr id="547" name="Google Shape;547;p29"/>
          <p:cNvSpPr txBox="1"/>
          <p:nvPr>
            <p:ph type="title"/>
          </p:nvPr>
        </p:nvSpPr>
        <p:spPr>
          <a:xfrm>
            <a:off x="920756" y="-317654"/>
            <a:ext cx="9905998" cy="147857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2800"/>
              <a:buFont typeface="Twentieth Century"/>
              <a:buNone/>
            </a:pPr>
            <a:r>
              <a:rPr b="1" lang="en-GB" sz="2800"/>
              <a:t>REFERENCES </a:t>
            </a:r>
            <a:br>
              <a:rPr b="1" lang="en-GB" sz="2800"/>
            </a:br>
            <a:endParaRPr sz="2800"/>
          </a:p>
        </p:txBody>
      </p:sp>
      <p:sp>
        <p:nvSpPr>
          <p:cNvPr id="548" name="Google Shape;548;p29"/>
          <p:cNvSpPr txBox="1"/>
          <p:nvPr>
            <p:ph idx="1" type="body"/>
          </p:nvPr>
        </p:nvSpPr>
        <p:spPr>
          <a:xfrm>
            <a:off x="207793" y="421631"/>
            <a:ext cx="10983582" cy="4625956"/>
          </a:xfrm>
          <a:prstGeom prst="rect">
            <a:avLst/>
          </a:prstGeom>
          <a:noFill/>
          <a:ln>
            <a:noFill/>
          </a:ln>
        </p:spPr>
        <p:txBody>
          <a:bodyPr anchorCtr="0" anchor="t" bIns="45700" lIns="91425" spcFirstLastPara="1" rIns="91425" wrap="square" tIns="45700">
            <a:normAutofit fontScale="25000" lnSpcReduction="20000"/>
          </a:bodyPr>
          <a:lstStyle/>
          <a:p>
            <a:pPr indent="-228600" lvl="0" marL="228600" rtl="0" algn="just">
              <a:lnSpc>
                <a:spcPct val="120000"/>
              </a:lnSpc>
              <a:spcBef>
                <a:spcPts val="0"/>
              </a:spcBef>
              <a:spcAft>
                <a:spcPts val="0"/>
              </a:spcAft>
              <a:buClr>
                <a:schemeClr val="lt1"/>
              </a:buClr>
              <a:buSzPct val="125000"/>
              <a:buChar char="•"/>
            </a:pPr>
            <a:r>
              <a:rPr lang="en-GB" sz="7200">
                <a:latin typeface="Calibri"/>
                <a:ea typeface="Calibri"/>
                <a:cs typeface="Calibri"/>
                <a:sym typeface="Calibri"/>
              </a:rPr>
              <a:t>Bocij, P., Greasley, A., Hickie, S., Jessup, L., Valacich, J., Laudon, K., Laudon, J., Chaffey, D., Curtis, G., Cobham, D. and Wood, S., (2018) </a:t>
            </a:r>
            <a:r>
              <a:rPr i="1" lang="en-GB" sz="7200">
                <a:latin typeface="Calibri"/>
                <a:ea typeface="Calibri"/>
                <a:cs typeface="Calibri"/>
                <a:sym typeface="Calibri"/>
              </a:rPr>
              <a:t>Business information systems</a:t>
            </a:r>
            <a:r>
              <a:rPr lang="en-GB" sz="7200">
                <a:latin typeface="Calibri"/>
                <a:ea typeface="Calibri"/>
                <a:cs typeface="Calibri"/>
                <a:sym typeface="Calibri"/>
              </a:rPr>
              <a:t>. Pearson.</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EPSU (n.d.)</a:t>
            </a:r>
            <a:r>
              <a:rPr i="1" lang="en-GB" sz="7200">
                <a:latin typeface="Calibri"/>
                <a:ea typeface="Calibri"/>
                <a:cs typeface="Calibri"/>
                <a:sym typeface="Calibri"/>
              </a:rPr>
              <a:t> The General Data Protection Regulation (GDPR). </a:t>
            </a:r>
            <a:r>
              <a:rPr lang="en-GB" sz="7200">
                <a:latin typeface="Calibri"/>
                <a:ea typeface="Calibri"/>
                <a:cs typeface="Calibri"/>
                <a:sym typeface="Calibri"/>
              </a:rPr>
              <a:t>Available at: </a:t>
            </a:r>
            <a:r>
              <a:rPr lang="en-GB" sz="7200" u="sng">
                <a:solidFill>
                  <a:schemeClr val="hlink"/>
                </a:solidFill>
                <a:latin typeface="Calibri"/>
                <a:ea typeface="Calibri"/>
                <a:cs typeface="Calibri"/>
                <a:sym typeface="Calibri"/>
                <a:hlinkClick r:id="rId3"/>
              </a:rPr>
              <a:t>https://www.epsu.org/sites/default/files/article/files/GDPR_FINAL_EPSU.pdf</a:t>
            </a:r>
            <a:r>
              <a:rPr lang="en-GB" sz="7200">
                <a:latin typeface="Calibri"/>
                <a:ea typeface="Calibri"/>
                <a:cs typeface="Calibri"/>
                <a:sym typeface="Calibri"/>
              </a:rPr>
              <a:t> (Accessed:4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Floridi, L., Cowls, J., Beltrametti, M., Chatila, R., Chazerand, P., Dignum, V., Luetge, C., Madelin, R., Pagallo, U., Rossi, F. and Schafer, B., (2018) ‘AI4People—An ethical framework for a good AI society: Opportunities, risks, principles, and recommendations’, </a:t>
            </a:r>
            <a:r>
              <a:rPr i="1" lang="en-GB" sz="7200">
                <a:latin typeface="Calibri"/>
                <a:ea typeface="Calibri"/>
                <a:cs typeface="Calibri"/>
                <a:sym typeface="Calibri"/>
              </a:rPr>
              <a:t>Minds and machines</a:t>
            </a:r>
            <a:r>
              <a:rPr lang="en-GB" sz="7200">
                <a:latin typeface="Calibri"/>
                <a:ea typeface="Calibri"/>
                <a:cs typeface="Calibri"/>
                <a:sym typeface="Calibri"/>
              </a:rPr>
              <a:t>, </a:t>
            </a:r>
            <a:r>
              <a:rPr i="1" lang="en-GB" sz="7200">
                <a:latin typeface="Calibri"/>
                <a:ea typeface="Calibri"/>
                <a:cs typeface="Calibri"/>
                <a:sym typeface="Calibri"/>
              </a:rPr>
              <a:t>28</a:t>
            </a:r>
            <a:r>
              <a:rPr lang="en-GB" sz="7200">
                <a:latin typeface="Calibri"/>
                <a:ea typeface="Calibri"/>
                <a:cs typeface="Calibri"/>
                <a:sym typeface="Calibri"/>
              </a:rPr>
              <a:t>(4), pp.689-707.</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GOV UK (2025)</a:t>
            </a:r>
            <a:r>
              <a:rPr i="1" lang="en-GB" sz="7200">
                <a:latin typeface="Calibri"/>
                <a:ea typeface="Calibri"/>
                <a:cs typeface="Calibri"/>
                <a:sym typeface="Calibri"/>
              </a:rPr>
              <a:t> Artificial Intelligence sector study 2024. </a:t>
            </a:r>
            <a:r>
              <a:rPr lang="en-GB" sz="7200">
                <a:latin typeface="Calibri"/>
                <a:ea typeface="Calibri"/>
                <a:cs typeface="Calibri"/>
                <a:sym typeface="Calibri"/>
              </a:rPr>
              <a:t>Available at:</a:t>
            </a:r>
            <a:r>
              <a:rPr lang="en-GB" sz="7200" u="sng">
                <a:solidFill>
                  <a:schemeClr val="hlink"/>
                </a:solidFill>
                <a:latin typeface="Calibri"/>
                <a:ea typeface="Calibri"/>
                <a:cs typeface="Calibri"/>
                <a:sym typeface="Calibri"/>
                <a:hlinkClick r:id="rId4"/>
              </a:rPr>
              <a:t>https://www.gov.uk/government/publications/artificial-intelligence-sector-study-2024/artificial-intelligence-sector-study-2024</a:t>
            </a:r>
            <a:r>
              <a:rPr lang="en-GB" sz="7200">
                <a:latin typeface="Calibri"/>
                <a:ea typeface="Calibri"/>
                <a:cs typeface="Calibri"/>
                <a:sym typeface="Calibri"/>
              </a:rPr>
              <a:t> (Accessed:2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Merken, S. (2021) </a:t>
            </a:r>
            <a:r>
              <a:rPr i="1" lang="en-GB" sz="7200">
                <a:latin typeface="Calibri"/>
                <a:ea typeface="Calibri"/>
                <a:cs typeface="Calibri"/>
                <a:sym typeface="Calibri"/>
              </a:rPr>
              <a:t>Walmart secures dismissal of California data breach lawsuit.</a:t>
            </a:r>
            <a:r>
              <a:rPr lang="en-GB" sz="7200">
                <a:latin typeface="Calibri"/>
                <a:ea typeface="Calibri"/>
                <a:cs typeface="Calibri"/>
                <a:sym typeface="Calibri"/>
              </a:rPr>
              <a:t> Available at: </a:t>
            </a:r>
            <a:r>
              <a:rPr lang="en-GB" sz="7200" u="sng">
                <a:solidFill>
                  <a:schemeClr val="hlink"/>
                </a:solidFill>
                <a:latin typeface="Calibri"/>
                <a:ea typeface="Calibri"/>
                <a:cs typeface="Calibri"/>
                <a:sym typeface="Calibri"/>
                <a:hlinkClick r:id="rId5"/>
              </a:rPr>
              <a:t>https://www.reuters.com/legal/litigation/walmart-secures-dismissal-california-data-breach-lawsuit-2021-07-29/</a:t>
            </a:r>
            <a:r>
              <a:rPr lang="en-GB" sz="7200">
                <a:latin typeface="Calibri"/>
                <a:ea typeface="Calibri"/>
                <a:cs typeface="Calibri"/>
                <a:sym typeface="Calibri"/>
              </a:rPr>
              <a:t> (Accessed:3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Perloff, C.(2026) </a:t>
            </a:r>
            <a:r>
              <a:rPr i="1" lang="en-GB" sz="7200">
                <a:latin typeface="Calibri"/>
                <a:ea typeface="Calibri"/>
                <a:cs typeface="Calibri"/>
                <a:sym typeface="Calibri"/>
              </a:rPr>
              <a:t>How Amazon Tracks Employee AI Usage—and Measures Results.</a:t>
            </a:r>
            <a:r>
              <a:rPr lang="en-GB" sz="7200">
                <a:latin typeface="Calibri"/>
                <a:ea typeface="Calibri"/>
                <a:cs typeface="Calibri"/>
                <a:sym typeface="Calibri"/>
              </a:rPr>
              <a:t> Available at: </a:t>
            </a:r>
            <a:r>
              <a:rPr lang="en-GB" sz="7200" u="sng">
                <a:solidFill>
                  <a:schemeClr val="hlink"/>
                </a:solidFill>
                <a:latin typeface="Calibri"/>
                <a:ea typeface="Calibri"/>
                <a:cs typeface="Calibri"/>
                <a:sym typeface="Calibri"/>
                <a:hlinkClick r:id="rId6"/>
              </a:rPr>
              <a:t>https://www.theinformation.com/newsletters/applied-ai/amazon-tracks-employee-ai-usage-measures-results</a:t>
            </a:r>
            <a:r>
              <a:rPr lang="en-GB" sz="7200">
                <a:latin typeface="Calibri"/>
                <a:ea typeface="Calibri"/>
                <a:cs typeface="Calibri"/>
                <a:sym typeface="Calibri"/>
              </a:rPr>
              <a:t> (Accessed: 2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Sandle, P. (2021) </a:t>
            </a:r>
            <a:r>
              <a:rPr i="1" lang="en-GB" sz="7200">
                <a:latin typeface="Calibri"/>
                <a:ea typeface="Calibri"/>
                <a:cs typeface="Calibri"/>
                <a:sym typeface="Calibri"/>
              </a:rPr>
              <a:t>EXCLUSIVE BT takes multi-million pound stake in cyber firm Safe Security.</a:t>
            </a:r>
            <a:r>
              <a:rPr lang="en-GB" sz="7200">
                <a:latin typeface="Calibri"/>
                <a:ea typeface="Calibri"/>
                <a:cs typeface="Calibri"/>
                <a:sym typeface="Calibri"/>
              </a:rPr>
              <a:t> Available at: </a:t>
            </a:r>
            <a:r>
              <a:rPr lang="en-GB" sz="7200" u="sng">
                <a:solidFill>
                  <a:schemeClr val="hlink"/>
                </a:solidFill>
                <a:latin typeface="Calibri"/>
                <a:ea typeface="Calibri"/>
                <a:cs typeface="Calibri"/>
                <a:sym typeface="Calibri"/>
                <a:hlinkClick r:id="rId7"/>
              </a:rPr>
              <a:t>https://www.reuters.com/world/uk/exclusive-uks-bt-takes-multi-million-pound-stake-cyber-firm-safe-security-2021-07-21/</a:t>
            </a:r>
            <a:r>
              <a:rPr lang="en-GB" sz="7200">
                <a:latin typeface="Calibri"/>
                <a:ea typeface="Calibri"/>
                <a:cs typeface="Calibri"/>
                <a:sym typeface="Calibri"/>
              </a:rPr>
              <a:t> (Accessed: 3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Stahl, B.C., (2021) ‘Concepts of ethics and their application to AI’, In </a:t>
            </a:r>
            <a:r>
              <a:rPr i="1" lang="en-GB" sz="7200">
                <a:latin typeface="Calibri"/>
                <a:ea typeface="Calibri"/>
                <a:cs typeface="Calibri"/>
                <a:sym typeface="Calibri"/>
              </a:rPr>
              <a:t>Artificial intelligence for a better future: an ecosystem perspective on the ethics of AI and emerging digital technologies</a:t>
            </a:r>
            <a:r>
              <a:rPr lang="en-GB" sz="7200">
                <a:latin typeface="Calibri"/>
                <a:ea typeface="Calibri"/>
                <a:cs typeface="Calibri"/>
                <a:sym typeface="Calibri"/>
              </a:rPr>
              <a:t> (pp. 19-33). Cham: Springer International Publishing.</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Tavana, M. ed., (2017) </a:t>
            </a:r>
            <a:r>
              <a:rPr i="1" lang="en-GB" sz="7200">
                <a:latin typeface="Calibri"/>
                <a:ea typeface="Calibri"/>
                <a:cs typeface="Calibri"/>
                <a:sym typeface="Calibri"/>
              </a:rPr>
              <a:t>Enterprise information systems and the digitalization of business functions</a:t>
            </a:r>
            <a:r>
              <a:rPr lang="en-GB" sz="7200">
                <a:latin typeface="Calibri"/>
                <a:ea typeface="Calibri"/>
                <a:cs typeface="Calibri"/>
                <a:sym typeface="Calibri"/>
              </a:rPr>
              <a:t>. IGI Global.</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The Guardian (2023) </a:t>
            </a:r>
            <a:r>
              <a:rPr i="1" lang="en-GB" sz="7200">
                <a:latin typeface="Calibri"/>
                <a:ea typeface="Calibri"/>
                <a:cs typeface="Calibri"/>
                <a:sym typeface="Calibri"/>
              </a:rPr>
              <a:t>Report: ‘massive’ Tesla leak reveals data breaches, thousands of safety complaints. </a:t>
            </a:r>
            <a:r>
              <a:rPr lang="en-GB" sz="7200">
                <a:latin typeface="Calibri"/>
                <a:ea typeface="Calibri"/>
                <a:cs typeface="Calibri"/>
                <a:sym typeface="Calibri"/>
              </a:rPr>
              <a:t>Available at: </a:t>
            </a:r>
            <a:r>
              <a:rPr lang="en-GB" sz="7200" u="sng">
                <a:solidFill>
                  <a:schemeClr val="hlink"/>
                </a:solidFill>
                <a:latin typeface="Calibri"/>
                <a:ea typeface="Calibri"/>
                <a:cs typeface="Calibri"/>
                <a:sym typeface="Calibri"/>
                <a:hlinkClick r:id="rId8"/>
              </a:rPr>
              <a:t>https://www.theguardian.com/technology/2023/may/26/tesla-data-leak-customers-employees-safety-complaints</a:t>
            </a:r>
            <a:r>
              <a:rPr lang="en-GB" sz="7200">
                <a:latin typeface="Calibri"/>
                <a:ea typeface="Calibri"/>
                <a:cs typeface="Calibri"/>
                <a:sym typeface="Calibri"/>
              </a:rPr>
              <a:t>  (Accessed: 1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Tidy, j. (2020)</a:t>
            </a:r>
            <a:r>
              <a:rPr i="1" lang="en-GB" sz="7200">
                <a:latin typeface="Calibri"/>
                <a:ea typeface="Calibri"/>
                <a:cs typeface="Calibri"/>
                <a:sym typeface="Calibri"/>
              </a:rPr>
              <a:t> British Airways fined £20m over data breach.</a:t>
            </a:r>
            <a:r>
              <a:rPr lang="en-GB" sz="7200">
                <a:latin typeface="Calibri"/>
                <a:ea typeface="Calibri"/>
                <a:cs typeface="Calibri"/>
                <a:sym typeface="Calibri"/>
              </a:rPr>
              <a:t>  Available at: </a:t>
            </a:r>
            <a:r>
              <a:rPr lang="en-GB" sz="7200" u="sng">
                <a:solidFill>
                  <a:schemeClr val="hlink"/>
                </a:solidFill>
                <a:latin typeface="Calibri"/>
                <a:ea typeface="Calibri"/>
                <a:cs typeface="Calibri"/>
                <a:sym typeface="Calibri"/>
                <a:hlinkClick r:id="rId9"/>
              </a:rPr>
              <a:t>https://www.bbc.com/news/technology-54568784</a:t>
            </a:r>
            <a:r>
              <a:rPr lang="en-GB" sz="7200">
                <a:latin typeface="Calibri"/>
                <a:ea typeface="Calibri"/>
                <a:cs typeface="Calibri"/>
                <a:sym typeface="Calibri"/>
              </a:rPr>
              <a:t> (Accessed: 1 March 2026).</a:t>
            </a:r>
            <a:endParaRPr sz="7200">
              <a:latin typeface="Calibri"/>
              <a:ea typeface="Calibri"/>
              <a:cs typeface="Calibri"/>
              <a:sym typeface="Calibri"/>
            </a:endParaRPr>
          </a:p>
          <a:p>
            <a:pPr indent="-228600" lvl="0" marL="228600" rtl="0" algn="just">
              <a:lnSpc>
                <a:spcPct val="120000"/>
              </a:lnSpc>
              <a:spcBef>
                <a:spcPts val="1000"/>
              </a:spcBef>
              <a:spcAft>
                <a:spcPts val="0"/>
              </a:spcAft>
              <a:buClr>
                <a:schemeClr val="lt1"/>
              </a:buClr>
              <a:buSzPct val="125000"/>
              <a:buChar char="•"/>
            </a:pPr>
            <a:r>
              <a:rPr lang="en-GB" sz="7200">
                <a:latin typeface="Calibri"/>
                <a:ea typeface="Calibri"/>
                <a:cs typeface="Calibri"/>
                <a:sym typeface="Calibri"/>
              </a:rPr>
              <a:t>Whitman, M. and Mattord, H. (2022)</a:t>
            </a:r>
            <a:r>
              <a:rPr i="1" lang="en-GB" sz="7200">
                <a:latin typeface="Calibri"/>
                <a:ea typeface="Calibri"/>
                <a:cs typeface="Calibri"/>
                <a:sym typeface="Calibri"/>
              </a:rPr>
              <a:t> Principles of information security.</a:t>
            </a:r>
            <a:r>
              <a:rPr lang="en-GB" sz="7200">
                <a:latin typeface="Calibri"/>
                <a:ea typeface="Calibri"/>
                <a:cs typeface="Calibri"/>
                <a:sym typeface="Calibri"/>
              </a:rPr>
              <a:t> 7th ed. Boston: Cengage.</a:t>
            </a:r>
            <a:endParaRPr sz="7200">
              <a:latin typeface="Calibri"/>
              <a:ea typeface="Calibri"/>
              <a:cs typeface="Calibri"/>
              <a:sym typeface="Calibri"/>
            </a:endParaRPr>
          </a:p>
          <a:p>
            <a:pPr indent="-119459" lvl="0" marL="228600" rtl="0" algn="just">
              <a:lnSpc>
                <a:spcPct val="120000"/>
              </a:lnSpc>
              <a:spcBef>
                <a:spcPts val="1000"/>
              </a:spcBef>
              <a:spcAft>
                <a:spcPts val="0"/>
              </a:spcAft>
              <a:buClr>
                <a:schemeClr val="lt1"/>
              </a:buClr>
              <a:buSzPct val="125000"/>
              <a:buNone/>
            </a:pPr>
            <a:r>
              <a:t/>
            </a:r>
            <a:endParaRPr sz="550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2" name="Shape 552"/>
        <p:cNvGrpSpPr/>
        <p:nvPr/>
      </p:nvGrpSpPr>
      <p:grpSpPr>
        <a:xfrm>
          <a:off x="0" y="0"/>
          <a:ext cx="0" cy="0"/>
          <a:chOff x="0" y="0"/>
          <a:chExt cx="0" cy="0"/>
        </a:xfrm>
      </p:grpSpPr>
      <p:sp>
        <p:nvSpPr>
          <p:cNvPr id="553" name="Google Shape;553;p30"/>
          <p:cNvSpPr txBox="1"/>
          <p:nvPr>
            <p:ph type="title"/>
          </p:nvPr>
        </p:nvSpPr>
        <p:spPr>
          <a:xfrm>
            <a:off x="1413556" y="2013856"/>
            <a:ext cx="9905998" cy="1226231"/>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Calibri"/>
              <a:buNone/>
            </a:pPr>
            <a:r>
              <a:rPr lang="en-GB">
                <a:solidFill>
                  <a:schemeClr val="dk1"/>
                </a:solidFill>
                <a:latin typeface="Calibri"/>
                <a:ea typeface="Calibri"/>
                <a:cs typeface="Calibri"/>
                <a:sym typeface="Calibri"/>
              </a:rPr>
              <a:t>REAL WORLD STUDY CASE</a:t>
            </a:r>
            <a:br>
              <a:rPr lang="en-GB">
                <a:solidFill>
                  <a:schemeClr val="dk1"/>
                </a:solidFill>
                <a:latin typeface="Calibri"/>
                <a:ea typeface="Calibri"/>
                <a:cs typeface="Calibri"/>
                <a:sym typeface="Calibri"/>
              </a:rPr>
            </a:br>
            <a:br>
              <a:rPr lang="en-GB">
                <a:solidFill>
                  <a:schemeClr val="dk1"/>
                </a:solidFill>
                <a:latin typeface="Calibri"/>
                <a:ea typeface="Calibri"/>
                <a:cs typeface="Calibri"/>
                <a:sym typeface="Calibri"/>
              </a:rPr>
            </a:br>
            <a:r>
              <a:rPr lang="en-GB">
                <a:solidFill>
                  <a:schemeClr val="dk1"/>
                </a:solidFill>
                <a:latin typeface="Calibri"/>
                <a:ea typeface="Calibri"/>
                <a:cs typeface="Calibri"/>
                <a:sym typeface="Calibri"/>
              </a:rPr>
              <a:t>STUDENT NAME: IONELA OLIVIA LUPSA 2416880</a:t>
            </a:r>
            <a:br>
              <a:rPr lang="en-GB">
                <a:solidFill>
                  <a:schemeClr val="dk1"/>
                </a:solidFill>
                <a:latin typeface="Calibri"/>
                <a:ea typeface="Calibri"/>
                <a:cs typeface="Calibri"/>
                <a:sym typeface="Calibri"/>
              </a:rPr>
            </a:br>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7" name="Shape 557"/>
        <p:cNvGrpSpPr/>
        <p:nvPr/>
      </p:nvGrpSpPr>
      <p:grpSpPr>
        <a:xfrm>
          <a:off x="0" y="0"/>
          <a:ext cx="0" cy="0"/>
          <a:chOff x="0" y="0"/>
          <a:chExt cx="0" cy="0"/>
        </a:xfrm>
      </p:grpSpPr>
      <p:sp>
        <p:nvSpPr>
          <p:cNvPr id="558" name="Google Shape;558;p31"/>
          <p:cNvSpPr txBox="1"/>
          <p:nvPr>
            <p:ph type="title"/>
          </p:nvPr>
        </p:nvSpPr>
        <p:spPr>
          <a:xfrm>
            <a:off x="695100" y="261256"/>
            <a:ext cx="9905998" cy="7620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dk1"/>
              </a:buClr>
              <a:buSzPts val="990"/>
              <a:buFont typeface="Calibri"/>
              <a:buNone/>
            </a:pPr>
            <a:r>
              <a:rPr b="1" lang="en-GB" sz="2400">
                <a:solidFill>
                  <a:schemeClr val="dk1"/>
                </a:solidFill>
                <a:latin typeface="Calibri"/>
                <a:ea typeface="Calibri"/>
                <a:cs typeface="Calibri"/>
                <a:sym typeface="Calibri"/>
              </a:rPr>
              <a:t>TABLE OF CONTENTS</a:t>
            </a:r>
            <a:endParaRPr b="1" sz="2400">
              <a:solidFill>
                <a:schemeClr val="dk1"/>
              </a:solidFill>
              <a:latin typeface="Calibri"/>
              <a:ea typeface="Calibri"/>
              <a:cs typeface="Calibri"/>
              <a:sym typeface="Calibri"/>
            </a:endParaRPr>
          </a:p>
        </p:txBody>
      </p:sp>
      <p:sp>
        <p:nvSpPr>
          <p:cNvPr id="559" name="Google Shape;559;p31"/>
          <p:cNvSpPr txBox="1"/>
          <p:nvPr>
            <p:ph idx="1" type="body"/>
          </p:nvPr>
        </p:nvSpPr>
        <p:spPr>
          <a:xfrm>
            <a:off x="782183" y="1313315"/>
            <a:ext cx="9905999" cy="3541714"/>
          </a:xfrm>
          <a:prstGeom prst="rect">
            <a:avLst/>
          </a:prstGeom>
          <a:noFill/>
          <a:ln>
            <a:noFill/>
          </a:ln>
        </p:spPr>
        <p:txBody>
          <a:bodyPr anchorCtr="0" anchor="t" bIns="45700" lIns="91425" spcFirstLastPara="1" rIns="91425" wrap="square" tIns="45700">
            <a:normAutofit/>
          </a:bodyPr>
          <a:lstStyle/>
          <a:p>
            <a:pPr indent="0" lvl="0" marL="0" rtl="0" algn="l">
              <a:lnSpc>
                <a:spcPct val="120000"/>
              </a:lnSpc>
              <a:spcBef>
                <a:spcPts val="0"/>
              </a:spcBef>
              <a:spcAft>
                <a:spcPts val="0"/>
              </a:spcAft>
              <a:buClr>
                <a:schemeClr val="dk1"/>
              </a:buClr>
              <a:buSzPts val="2250"/>
              <a:buNone/>
            </a:pPr>
            <a:r>
              <a:rPr lang="en-GB" sz="1800">
                <a:solidFill>
                  <a:schemeClr val="dk1"/>
                </a:solidFill>
                <a:latin typeface="Calibri"/>
                <a:ea typeface="Calibri"/>
                <a:cs typeface="Calibri"/>
                <a:sym typeface="Calibri"/>
              </a:rPr>
              <a:t>Slide 3: Ethical Considerations</a:t>
            </a:r>
            <a:endParaRPr/>
          </a:p>
          <a:p>
            <a:pPr indent="0" lvl="0" marL="0" rtl="0" algn="l">
              <a:lnSpc>
                <a:spcPct val="120000"/>
              </a:lnSpc>
              <a:spcBef>
                <a:spcPts val="1000"/>
              </a:spcBef>
              <a:spcAft>
                <a:spcPts val="0"/>
              </a:spcAft>
              <a:buClr>
                <a:schemeClr val="dk1"/>
              </a:buClr>
              <a:buSzPts val="2250"/>
              <a:buNone/>
            </a:pPr>
            <a:r>
              <a:rPr lang="en-GB" sz="1800">
                <a:solidFill>
                  <a:schemeClr val="dk1"/>
                </a:solidFill>
                <a:latin typeface="Calibri"/>
                <a:ea typeface="Calibri"/>
                <a:cs typeface="Calibri"/>
                <a:sym typeface="Calibri"/>
              </a:rPr>
              <a:t>Slide 4: Potential Risks and Mitigation Strategies</a:t>
            </a:r>
            <a:endParaRPr/>
          </a:p>
          <a:p>
            <a:pPr indent="0" lvl="0" marL="0" rtl="0" algn="l">
              <a:lnSpc>
                <a:spcPct val="120000"/>
              </a:lnSpc>
              <a:spcBef>
                <a:spcPts val="1000"/>
              </a:spcBef>
              <a:spcAft>
                <a:spcPts val="0"/>
              </a:spcAft>
              <a:buClr>
                <a:schemeClr val="dk1"/>
              </a:buClr>
              <a:buSzPts val="2250"/>
              <a:buNone/>
            </a:pPr>
            <a:r>
              <a:rPr lang="en-GB" sz="1800">
                <a:solidFill>
                  <a:schemeClr val="dk1"/>
                </a:solidFill>
                <a:latin typeface="Calibri"/>
                <a:ea typeface="Calibri"/>
                <a:cs typeface="Calibri"/>
                <a:sym typeface="Calibri"/>
              </a:rPr>
              <a:t>Slide 5-10: Real-world Case Studies</a:t>
            </a:r>
            <a:endParaRPr/>
          </a:p>
          <a:p>
            <a:pPr indent="0" lvl="0" marL="0" rtl="0" algn="l">
              <a:lnSpc>
                <a:spcPct val="120000"/>
              </a:lnSpc>
              <a:spcBef>
                <a:spcPts val="1000"/>
              </a:spcBef>
              <a:spcAft>
                <a:spcPts val="0"/>
              </a:spcAft>
              <a:buClr>
                <a:schemeClr val="dk1"/>
              </a:buClr>
              <a:buSzPts val="2250"/>
              <a:buNone/>
            </a:pPr>
            <a:r>
              <a:rPr lang="en-GB" sz="1800">
                <a:solidFill>
                  <a:schemeClr val="dk1"/>
                </a:solidFill>
                <a:latin typeface="Calibri"/>
                <a:ea typeface="Calibri"/>
                <a:cs typeface="Calibri"/>
                <a:sym typeface="Calibri"/>
              </a:rPr>
              <a:t>Slide 11: Conclusion</a:t>
            </a:r>
            <a:endParaRPr/>
          </a:p>
          <a:p>
            <a:pPr indent="0" lvl="0" marL="0" rtl="0" algn="l">
              <a:lnSpc>
                <a:spcPct val="120000"/>
              </a:lnSpc>
              <a:spcBef>
                <a:spcPts val="1000"/>
              </a:spcBef>
              <a:spcAft>
                <a:spcPts val="0"/>
              </a:spcAft>
              <a:buClr>
                <a:schemeClr val="dk1"/>
              </a:buClr>
              <a:buSzPts val="2250"/>
              <a:buNone/>
            </a:pPr>
            <a:r>
              <a:rPr lang="en-GB" sz="1800">
                <a:solidFill>
                  <a:schemeClr val="dk1"/>
                </a:solidFill>
                <a:latin typeface="Calibri"/>
                <a:ea typeface="Calibri"/>
                <a:cs typeface="Calibri"/>
                <a:sym typeface="Calibri"/>
              </a:rPr>
              <a:t>Slide 12: References</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32"/>
          <p:cNvSpPr txBox="1"/>
          <p:nvPr>
            <p:ph type="ctrTitle"/>
          </p:nvPr>
        </p:nvSpPr>
        <p:spPr>
          <a:xfrm>
            <a:off x="574400" y="142967"/>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ETHICAL CONSIDERATIONS</a:t>
            </a:r>
            <a:endParaRPr b="1" sz="2400">
              <a:latin typeface="Calibri"/>
              <a:ea typeface="Calibri"/>
              <a:cs typeface="Calibri"/>
              <a:sym typeface="Calibri"/>
            </a:endParaRPr>
          </a:p>
        </p:txBody>
      </p:sp>
      <p:sp>
        <p:nvSpPr>
          <p:cNvPr id="565" name="Google Shape;565;p32"/>
          <p:cNvSpPr/>
          <p:nvPr/>
        </p:nvSpPr>
        <p:spPr>
          <a:xfrm>
            <a:off x="1322774" y="2689933"/>
            <a:ext cx="9081856" cy="1754326"/>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Ethical concerns in IS stems from data security and privacy issues, AI usage and algorithm bias.</a:t>
            </a:r>
            <a:endParaRPr/>
          </a:p>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Unauthorised access to sensitive information can risk customer or staff identity and result in breach of data.</a:t>
            </a:r>
            <a:endParaRPr/>
          </a:p>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Potential issues of AI-based selection can increase exposure to algorithm bias facilitating poor decision-making and causing unfair results. </a:t>
            </a:r>
            <a:endParaRPr sz="1800">
              <a:solidFill>
                <a:srgbClr val="000000"/>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9" name="Shape 569"/>
        <p:cNvGrpSpPr/>
        <p:nvPr/>
      </p:nvGrpSpPr>
      <p:grpSpPr>
        <a:xfrm>
          <a:off x="0" y="0"/>
          <a:ext cx="0" cy="0"/>
          <a:chOff x="0" y="0"/>
          <a:chExt cx="0" cy="0"/>
        </a:xfrm>
      </p:grpSpPr>
      <p:sp>
        <p:nvSpPr>
          <p:cNvPr id="570" name="Google Shape;570;p33"/>
          <p:cNvSpPr txBox="1"/>
          <p:nvPr>
            <p:ph type="ctrTitle"/>
          </p:nvPr>
        </p:nvSpPr>
        <p:spPr>
          <a:xfrm>
            <a:off x="574400" y="142967"/>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POTENTIAL RISKS AND MITIGATION STRATEGIES</a:t>
            </a:r>
            <a:endParaRPr b="1" sz="2400">
              <a:latin typeface="Calibri"/>
              <a:ea typeface="Calibri"/>
              <a:cs typeface="Calibri"/>
              <a:sym typeface="Calibri"/>
            </a:endParaRPr>
          </a:p>
        </p:txBody>
      </p:sp>
      <p:pic>
        <p:nvPicPr>
          <p:cNvPr id="571" name="Google Shape;571;p33"/>
          <p:cNvPicPr preferRelativeResize="0"/>
          <p:nvPr/>
        </p:nvPicPr>
        <p:blipFill rotWithShape="1">
          <a:blip r:embed="rId3">
            <a:alphaModFix/>
          </a:blip>
          <a:srcRect b="0" l="0" r="0" t="0"/>
          <a:stretch/>
        </p:blipFill>
        <p:spPr>
          <a:xfrm>
            <a:off x="308634" y="2243885"/>
            <a:ext cx="5468101" cy="3056033"/>
          </a:xfrm>
          <a:prstGeom prst="rect">
            <a:avLst/>
          </a:prstGeom>
          <a:noFill/>
          <a:ln>
            <a:noFill/>
          </a:ln>
        </p:spPr>
      </p:pic>
      <p:sp>
        <p:nvSpPr>
          <p:cNvPr id="572" name="Google Shape;572;p33"/>
          <p:cNvSpPr txBox="1"/>
          <p:nvPr/>
        </p:nvSpPr>
        <p:spPr>
          <a:xfrm>
            <a:off x="530367" y="5724133"/>
            <a:ext cx="3909200" cy="1133600"/>
          </a:xfrm>
          <a:prstGeom prst="rect">
            <a:avLst/>
          </a:prstGeom>
          <a:noFill/>
          <a:ln>
            <a:noFill/>
          </a:ln>
        </p:spPr>
        <p:txBody>
          <a:bodyPr anchorCtr="0" anchor="t" bIns="121900" lIns="121900" spcFirstLastPara="1" rIns="121900" wrap="square" tIns="121900">
            <a:noAutofit/>
          </a:bodyPr>
          <a:lstStyle/>
          <a:p>
            <a:pPr indent="0" lvl="0" marL="0" marR="0" rtl="0" algn="ctr">
              <a:spcBef>
                <a:spcPts val="0"/>
              </a:spcBef>
              <a:spcAft>
                <a:spcPts val="0"/>
              </a:spcAft>
              <a:buNone/>
            </a:pPr>
            <a:r>
              <a:rPr lang="en-GB" sz="1800">
                <a:solidFill>
                  <a:srgbClr val="000000"/>
                </a:solidFill>
                <a:latin typeface="Calibri"/>
                <a:ea typeface="Calibri"/>
                <a:cs typeface="Calibri"/>
                <a:sym typeface="Calibri"/>
              </a:rPr>
              <a:t>Figure: Data security measures</a:t>
            </a:r>
            <a:endParaRPr sz="1800">
              <a:solidFill>
                <a:srgbClr val="000000"/>
              </a:solidFill>
              <a:latin typeface="Calibri"/>
              <a:ea typeface="Calibri"/>
              <a:cs typeface="Calibri"/>
              <a:sym typeface="Calibri"/>
            </a:endParaRPr>
          </a:p>
          <a:p>
            <a:pPr indent="0" lvl="0" marL="0" marR="0" rtl="0" algn="ctr">
              <a:spcBef>
                <a:spcPts val="0"/>
              </a:spcBef>
              <a:spcAft>
                <a:spcPts val="0"/>
              </a:spcAft>
              <a:buNone/>
            </a:pPr>
            <a:r>
              <a:rPr lang="en-GB" sz="1800">
                <a:solidFill>
                  <a:srgbClr val="000000"/>
                </a:solidFill>
                <a:latin typeface="Calibri"/>
                <a:ea typeface="Calibri"/>
                <a:cs typeface="Calibri"/>
                <a:sym typeface="Calibri"/>
              </a:rPr>
              <a:t>(Omotunde and Ahmed, 2023)</a:t>
            </a:r>
            <a:endParaRPr sz="1800">
              <a:solidFill>
                <a:srgbClr val="000000"/>
              </a:solidFill>
              <a:latin typeface="Calibri"/>
              <a:ea typeface="Calibri"/>
              <a:cs typeface="Calibri"/>
              <a:sym typeface="Calibri"/>
            </a:endParaRPr>
          </a:p>
        </p:txBody>
      </p:sp>
      <p:sp>
        <p:nvSpPr>
          <p:cNvPr id="573" name="Google Shape;573;p33"/>
          <p:cNvSpPr/>
          <p:nvPr/>
        </p:nvSpPr>
        <p:spPr>
          <a:xfrm>
            <a:off x="5711301" y="2452392"/>
            <a:ext cx="6096000" cy="2308324"/>
          </a:xfrm>
          <a:prstGeom prst="rect">
            <a:avLst/>
          </a:prstGeom>
          <a:noFill/>
          <a:ln>
            <a:noFill/>
          </a:ln>
        </p:spPr>
        <p:txBody>
          <a:bodyPr anchorCtr="0" anchor="t" bIns="45700" lIns="91425" spcFirstLastPara="1" rIns="91425" wrap="square" tIns="45700">
            <a:spAutoFit/>
          </a:bodyPr>
          <a:lstStyle/>
          <a:p>
            <a:pPr indent="-457188" lvl="0" marL="609585" marR="0" rtl="0" algn="l">
              <a:spcBef>
                <a:spcPts val="0"/>
              </a:spcBef>
              <a:spcAft>
                <a:spcPts val="0"/>
              </a:spcAft>
              <a:buClr>
                <a:srgbClr val="000000"/>
              </a:buClr>
              <a:buSzPts val="1800"/>
              <a:buFont typeface="Arial"/>
              <a:buChar char="●"/>
            </a:pPr>
            <a:r>
              <a:rPr lang="en-GB" sz="1800">
                <a:solidFill>
                  <a:srgbClr val="000000"/>
                </a:solidFill>
                <a:latin typeface="Calibri"/>
                <a:ea typeface="Calibri"/>
                <a:cs typeface="Calibri"/>
                <a:sym typeface="Calibri"/>
              </a:rPr>
              <a:t>Authenticators, firewall systems and strong encryptions can help to address the data privacy threat issues (Omotunde and Ahmed, 2023). </a:t>
            </a:r>
            <a:endParaRPr/>
          </a:p>
          <a:p>
            <a:pPr indent="-457188" lvl="0" marL="609585" marR="0" rtl="0" algn="l">
              <a:spcBef>
                <a:spcPts val="0"/>
              </a:spcBef>
              <a:spcAft>
                <a:spcPts val="0"/>
              </a:spcAft>
              <a:buClr>
                <a:srgbClr val="000000"/>
              </a:buClr>
              <a:buSzPts val="1800"/>
              <a:buFont typeface="Arial"/>
              <a:buChar char="●"/>
            </a:pPr>
            <a:r>
              <a:rPr lang="en-GB" sz="1800">
                <a:solidFill>
                  <a:srgbClr val="000000"/>
                </a:solidFill>
                <a:latin typeface="Calibri"/>
                <a:ea typeface="Calibri"/>
                <a:cs typeface="Calibri"/>
                <a:sym typeface="Calibri"/>
              </a:rPr>
              <a:t>Unwanted bias and algorithm interventions can be managed through the integration of diverse data sets.</a:t>
            </a:r>
            <a:endParaRPr/>
          </a:p>
          <a:p>
            <a:pPr indent="-457188" lvl="0" marL="609585" marR="0" rtl="0" algn="l">
              <a:spcBef>
                <a:spcPts val="0"/>
              </a:spcBef>
              <a:spcAft>
                <a:spcPts val="0"/>
              </a:spcAft>
              <a:buClr>
                <a:srgbClr val="000000"/>
              </a:buClr>
              <a:buSzPts val="1800"/>
              <a:buFont typeface="Arial"/>
              <a:buChar char="●"/>
            </a:pPr>
            <a:r>
              <a:rPr lang="en-GB" sz="1800">
                <a:solidFill>
                  <a:srgbClr val="000000"/>
                </a:solidFill>
                <a:latin typeface="Calibri"/>
                <a:ea typeface="Calibri"/>
                <a:cs typeface="Calibri"/>
                <a:sym typeface="Calibri"/>
              </a:rPr>
              <a:t>Managers should use AI reports but monitor and undertake decisions to consider all factors to avoid unfair treatment to staff.</a:t>
            </a:r>
            <a:endParaRPr sz="1800">
              <a:solidFill>
                <a:srgbClr val="000000"/>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7" name="Shape 577"/>
        <p:cNvGrpSpPr/>
        <p:nvPr/>
      </p:nvGrpSpPr>
      <p:grpSpPr>
        <a:xfrm>
          <a:off x="0" y="0"/>
          <a:ext cx="0" cy="0"/>
          <a:chOff x="0" y="0"/>
          <a:chExt cx="0" cy="0"/>
        </a:xfrm>
      </p:grpSpPr>
      <p:sp>
        <p:nvSpPr>
          <p:cNvPr id="578" name="Google Shape;578;p34"/>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REAL-WORLD CASE STUDIES AND IMPACT ON PERFORMANCE</a:t>
            </a:r>
            <a:endParaRPr b="1" sz="2400">
              <a:latin typeface="Calibri"/>
              <a:ea typeface="Calibri"/>
              <a:cs typeface="Calibri"/>
              <a:sym typeface="Calibri"/>
            </a:endParaRPr>
          </a:p>
        </p:txBody>
      </p:sp>
      <p:sp>
        <p:nvSpPr>
          <p:cNvPr id="579" name="Google Shape;579;p34"/>
          <p:cNvSpPr/>
          <p:nvPr/>
        </p:nvSpPr>
        <p:spPr>
          <a:xfrm>
            <a:off x="1899822" y="2991775"/>
            <a:ext cx="8975324" cy="1200329"/>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Tesco’s Clubcard loyalty program integrates ERP and CRM systems effectively to enhance customer engagement.</a:t>
            </a:r>
            <a:endParaRPr/>
          </a:p>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According to Lauchlan (2023), Tesco’s online sales boosted by 13% due to targeted advertisements and personalised offerings.</a:t>
            </a:r>
            <a:endParaRPr sz="1800">
              <a:solidFill>
                <a:srgbClr val="000000"/>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3" name="Shape 583"/>
        <p:cNvGrpSpPr/>
        <p:nvPr/>
      </p:nvGrpSpPr>
      <p:grpSpPr>
        <a:xfrm>
          <a:off x="0" y="0"/>
          <a:ext cx="0" cy="0"/>
          <a:chOff x="0" y="0"/>
          <a:chExt cx="0" cy="0"/>
        </a:xfrm>
      </p:grpSpPr>
      <p:sp>
        <p:nvSpPr>
          <p:cNvPr id="584" name="Google Shape;584;p35"/>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REAL-WORLD CASE STUDIES AND IMPACT ON PERFORMANCE</a:t>
            </a:r>
            <a:endParaRPr b="1" sz="2400">
              <a:latin typeface="Calibri"/>
              <a:ea typeface="Calibri"/>
              <a:cs typeface="Calibri"/>
              <a:sym typeface="Calibri"/>
            </a:endParaRPr>
          </a:p>
        </p:txBody>
      </p:sp>
      <p:pic>
        <p:nvPicPr>
          <p:cNvPr id="585" name="Google Shape;585;p35"/>
          <p:cNvPicPr preferRelativeResize="0"/>
          <p:nvPr/>
        </p:nvPicPr>
        <p:blipFill rotWithShape="1">
          <a:blip r:embed="rId3">
            <a:alphaModFix/>
          </a:blip>
          <a:srcRect b="0" l="0" r="0" t="0"/>
          <a:stretch/>
        </p:blipFill>
        <p:spPr>
          <a:xfrm>
            <a:off x="8483157" y="2356614"/>
            <a:ext cx="3363600" cy="2062696"/>
          </a:xfrm>
          <a:prstGeom prst="rect">
            <a:avLst/>
          </a:prstGeom>
          <a:noFill/>
          <a:ln>
            <a:noFill/>
          </a:ln>
        </p:spPr>
      </p:pic>
      <p:sp>
        <p:nvSpPr>
          <p:cNvPr id="586" name="Google Shape;586;p35"/>
          <p:cNvSpPr/>
          <p:nvPr/>
        </p:nvSpPr>
        <p:spPr>
          <a:xfrm>
            <a:off x="1485530" y="2704380"/>
            <a:ext cx="6903868" cy="1200329"/>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rgbClr val="000000"/>
              </a:buClr>
              <a:buSzPts val="2000"/>
              <a:buFont typeface="Arial"/>
              <a:buChar char="●"/>
            </a:pPr>
            <a:r>
              <a:rPr lang="en-GB" sz="1800">
                <a:solidFill>
                  <a:schemeClr val="dk1"/>
                </a:solidFill>
                <a:latin typeface="Calibri"/>
                <a:ea typeface="Calibri"/>
                <a:cs typeface="Calibri"/>
                <a:sym typeface="Calibri"/>
              </a:rPr>
              <a:t>Unilever also utilises ERP systems and AI-driven hiring systems to efficiently select qualified professionals (Nastase et al., 2025).</a:t>
            </a:r>
            <a:endParaRPr/>
          </a:p>
          <a:p>
            <a:pPr indent="-474120" lvl="0" marL="609585" marR="0" rtl="0" algn="l">
              <a:spcBef>
                <a:spcPts val="0"/>
              </a:spcBef>
              <a:spcAft>
                <a:spcPts val="0"/>
              </a:spcAft>
              <a:buClr>
                <a:srgbClr val="000000"/>
              </a:buClr>
              <a:buSzPts val="2000"/>
              <a:buFont typeface="Arial"/>
              <a:buChar char="●"/>
            </a:pPr>
            <a:r>
              <a:rPr lang="en-GB" sz="1800">
                <a:solidFill>
                  <a:schemeClr val="dk1"/>
                </a:solidFill>
                <a:latin typeface="Calibri"/>
                <a:ea typeface="Calibri"/>
                <a:cs typeface="Calibri"/>
                <a:sym typeface="Calibri"/>
              </a:rPr>
              <a:t>Unilever has created a strong presence in the market with the help of integrating such advanced technologies. </a:t>
            </a:r>
            <a:endParaRPr sz="1800">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0" name="Shape 590"/>
        <p:cNvGrpSpPr/>
        <p:nvPr/>
      </p:nvGrpSpPr>
      <p:grpSpPr>
        <a:xfrm>
          <a:off x="0" y="0"/>
          <a:ext cx="0" cy="0"/>
          <a:chOff x="0" y="0"/>
          <a:chExt cx="0" cy="0"/>
        </a:xfrm>
      </p:grpSpPr>
      <p:sp>
        <p:nvSpPr>
          <p:cNvPr id="591" name="Google Shape;591;p36"/>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REAL-WORLD CASE STUDIES AND IMPACT ON PERFORMANCE</a:t>
            </a:r>
            <a:endParaRPr b="1" sz="2400">
              <a:latin typeface="Calibri"/>
              <a:ea typeface="Calibri"/>
              <a:cs typeface="Calibri"/>
              <a:sym typeface="Calibri"/>
            </a:endParaRPr>
          </a:p>
        </p:txBody>
      </p:sp>
      <p:pic>
        <p:nvPicPr>
          <p:cNvPr id="592" name="Google Shape;592;p36"/>
          <p:cNvPicPr preferRelativeResize="0"/>
          <p:nvPr/>
        </p:nvPicPr>
        <p:blipFill rotWithShape="1">
          <a:blip r:embed="rId3">
            <a:alphaModFix/>
          </a:blip>
          <a:srcRect b="0" l="0" r="0" t="0"/>
          <a:stretch/>
        </p:blipFill>
        <p:spPr>
          <a:xfrm>
            <a:off x="8236505" y="2663702"/>
            <a:ext cx="3175000" cy="1905000"/>
          </a:xfrm>
          <a:prstGeom prst="rect">
            <a:avLst/>
          </a:prstGeom>
          <a:noFill/>
          <a:ln>
            <a:noFill/>
          </a:ln>
        </p:spPr>
      </p:pic>
      <p:sp>
        <p:nvSpPr>
          <p:cNvPr id="593" name="Google Shape;593;p36"/>
          <p:cNvSpPr/>
          <p:nvPr/>
        </p:nvSpPr>
        <p:spPr>
          <a:xfrm>
            <a:off x="1210322" y="2663702"/>
            <a:ext cx="6859479" cy="1200329"/>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Marks and Spencer (M&amp;S) uses ERP systems within supply chain elements to efficiently manage inventory (Brand Equity, 2025)</a:t>
            </a:r>
            <a:endParaRPr/>
          </a:p>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Real-time insights and omnichannel retail operations are streamlined due to the ERP integration.</a:t>
            </a:r>
            <a:endParaRPr sz="1800">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7" name="Shape 597"/>
        <p:cNvGrpSpPr/>
        <p:nvPr/>
      </p:nvGrpSpPr>
      <p:grpSpPr>
        <a:xfrm>
          <a:off x="0" y="0"/>
          <a:ext cx="0" cy="0"/>
          <a:chOff x="0" y="0"/>
          <a:chExt cx="0" cy="0"/>
        </a:xfrm>
      </p:grpSpPr>
      <p:sp>
        <p:nvSpPr>
          <p:cNvPr id="598" name="Google Shape;598;p37"/>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REAL-WORLD CASE STUDIES AND IMPACT ON PERFORMANCE</a:t>
            </a:r>
            <a:endParaRPr b="1" sz="2400">
              <a:latin typeface="Calibri"/>
              <a:ea typeface="Calibri"/>
              <a:cs typeface="Calibri"/>
              <a:sym typeface="Calibri"/>
            </a:endParaRPr>
          </a:p>
        </p:txBody>
      </p:sp>
      <p:sp>
        <p:nvSpPr>
          <p:cNvPr id="599" name="Google Shape;599;p37"/>
          <p:cNvSpPr/>
          <p:nvPr/>
        </p:nvSpPr>
        <p:spPr>
          <a:xfrm>
            <a:off x="2133600" y="2976174"/>
            <a:ext cx="7489794" cy="1477328"/>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Next plc is a fashion retailer in the UK that uses MIS to accelerate retail analytics and improve its reporting structures (Ad Hoc News, 2026).</a:t>
            </a:r>
            <a:endParaRPr/>
          </a:p>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It is evident that Next plc leverages MIS to track sales data and develop reports, enhancing transparency in inventory reporting structures. </a:t>
            </a:r>
            <a:endParaRPr/>
          </a:p>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Furthermore, overall customer demand patterns are reported as well.</a:t>
            </a:r>
            <a:endParaRPr sz="1800">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3" name="Shape 603"/>
        <p:cNvGrpSpPr/>
        <p:nvPr/>
      </p:nvGrpSpPr>
      <p:grpSpPr>
        <a:xfrm>
          <a:off x="0" y="0"/>
          <a:ext cx="0" cy="0"/>
          <a:chOff x="0" y="0"/>
          <a:chExt cx="0" cy="0"/>
        </a:xfrm>
      </p:grpSpPr>
      <p:sp>
        <p:nvSpPr>
          <p:cNvPr id="604" name="Google Shape;604;p38"/>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REAL-WORLD CASE STUDIES AND IMPACT ON PERFORMANCE</a:t>
            </a:r>
            <a:endParaRPr b="1" sz="2400">
              <a:latin typeface="Calibri"/>
              <a:ea typeface="Calibri"/>
              <a:cs typeface="Calibri"/>
              <a:sym typeface="Calibri"/>
            </a:endParaRPr>
          </a:p>
        </p:txBody>
      </p:sp>
      <p:pic>
        <p:nvPicPr>
          <p:cNvPr id="605" name="Google Shape;605;p38"/>
          <p:cNvPicPr preferRelativeResize="0"/>
          <p:nvPr/>
        </p:nvPicPr>
        <p:blipFill rotWithShape="1">
          <a:blip r:embed="rId3">
            <a:alphaModFix/>
          </a:blip>
          <a:srcRect b="0" l="0" r="0" t="0"/>
          <a:stretch/>
        </p:blipFill>
        <p:spPr>
          <a:xfrm>
            <a:off x="8152963" y="2622858"/>
            <a:ext cx="3175000" cy="1689100"/>
          </a:xfrm>
          <a:prstGeom prst="rect">
            <a:avLst/>
          </a:prstGeom>
          <a:noFill/>
          <a:ln>
            <a:noFill/>
          </a:ln>
        </p:spPr>
      </p:pic>
      <p:sp>
        <p:nvSpPr>
          <p:cNvPr id="606" name="Google Shape;606;p38"/>
          <p:cNvSpPr/>
          <p:nvPr/>
        </p:nvSpPr>
        <p:spPr>
          <a:xfrm>
            <a:off x="1751860" y="2622858"/>
            <a:ext cx="6096000" cy="1754326"/>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Boots UK has integrated advanced CRM systems to drive strategic loyalty programs and improve customer satisfaction (Virdi, 2025).</a:t>
            </a:r>
            <a:endParaRPr/>
          </a:p>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Boots UK has used CRM strategy to strengthen interactions with customers and enhanced marketing strategies as well. </a:t>
            </a:r>
            <a:endParaRPr sz="1800">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0" name="Shape 610"/>
        <p:cNvGrpSpPr/>
        <p:nvPr/>
      </p:nvGrpSpPr>
      <p:grpSpPr>
        <a:xfrm>
          <a:off x="0" y="0"/>
          <a:ext cx="0" cy="0"/>
          <a:chOff x="0" y="0"/>
          <a:chExt cx="0" cy="0"/>
        </a:xfrm>
      </p:grpSpPr>
      <p:sp>
        <p:nvSpPr>
          <p:cNvPr id="611" name="Google Shape;611;p39"/>
          <p:cNvSpPr txBox="1"/>
          <p:nvPr>
            <p:ph type="ctrTitle"/>
          </p:nvPr>
        </p:nvSpPr>
        <p:spPr>
          <a:xfrm>
            <a:off x="574400" y="623033"/>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1800">
                <a:latin typeface="Calibri"/>
                <a:ea typeface="Calibri"/>
                <a:cs typeface="Calibri"/>
                <a:sym typeface="Calibri"/>
              </a:rPr>
              <a:t>REAL-WORLD CASE STUDIES AND IMPACT ON PERFORMANCE</a:t>
            </a:r>
            <a:endParaRPr b="1" sz="1800">
              <a:latin typeface="Calibri"/>
              <a:ea typeface="Calibri"/>
              <a:cs typeface="Calibri"/>
              <a:sym typeface="Calibri"/>
            </a:endParaRPr>
          </a:p>
        </p:txBody>
      </p:sp>
      <p:sp>
        <p:nvSpPr>
          <p:cNvPr id="612" name="Google Shape;612;p39"/>
          <p:cNvSpPr/>
          <p:nvPr/>
        </p:nvSpPr>
        <p:spPr>
          <a:xfrm>
            <a:off x="1973801" y="3315316"/>
            <a:ext cx="7525305" cy="1477328"/>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Sainsbury's is also identified for leveraging the ERP systems (SAP) for redefining the SCM operations (Retail Insight Network, 2024).</a:t>
            </a:r>
            <a:endParaRPr/>
          </a:p>
          <a:p>
            <a:pPr indent="0" lvl="0" marL="135464" marR="0" rtl="0" algn="l">
              <a:spcBef>
                <a:spcPts val="0"/>
              </a:spcBef>
              <a:spcAft>
                <a:spcPts val="0"/>
              </a:spcAft>
              <a:buNone/>
            </a:pPr>
            <a:r>
              <a:t/>
            </a:r>
            <a:endParaRPr sz="1800">
              <a:solidFill>
                <a:schemeClr val="dk1"/>
              </a:solidFill>
              <a:latin typeface="Calibri"/>
              <a:ea typeface="Calibri"/>
              <a:cs typeface="Calibri"/>
              <a:sym typeface="Calibri"/>
            </a:endParaRPr>
          </a:p>
          <a:p>
            <a:pPr indent="-474120" lvl="0" marL="609585" marR="0" rtl="0" algn="l">
              <a:spcBef>
                <a:spcPts val="0"/>
              </a:spcBef>
              <a:spcAft>
                <a:spcPts val="0"/>
              </a:spcAft>
              <a:buClr>
                <a:schemeClr val="dk1"/>
              </a:buClr>
              <a:buSzPts val="2000"/>
              <a:buFont typeface="Calibri"/>
              <a:buChar char="●"/>
            </a:pPr>
            <a:r>
              <a:rPr lang="en-GB" sz="1800">
                <a:solidFill>
                  <a:schemeClr val="dk1"/>
                </a:solidFill>
                <a:latin typeface="Calibri"/>
                <a:ea typeface="Calibri"/>
                <a:cs typeface="Calibri"/>
                <a:sym typeface="Calibri"/>
              </a:rPr>
              <a:t>The ERP technology is helping Sainsbury’s to improve connectivity and inventory activities across different stores and reporting structures. </a:t>
            </a:r>
            <a:endParaRPr sz="1800">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6" name="Shape 616"/>
        <p:cNvGrpSpPr/>
        <p:nvPr/>
      </p:nvGrpSpPr>
      <p:grpSpPr>
        <a:xfrm>
          <a:off x="0" y="0"/>
          <a:ext cx="0" cy="0"/>
          <a:chOff x="0" y="0"/>
          <a:chExt cx="0" cy="0"/>
        </a:xfrm>
      </p:grpSpPr>
      <p:sp>
        <p:nvSpPr>
          <p:cNvPr id="617" name="Google Shape;617;p40"/>
          <p:cNvSpPr txBox="1"/>
          <p:nvPr>
            <p:ph type="ctrTitle"/>
          </p:nvPr>
        </p:nvSpPr>
        <p:spPr>
          <a:xfrm>
            <a:off x="574400" y="142967"/>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CONCLUSION</a:t>
            </a:r>
            <a:endParaRPr b="1" sz="2400">
              <a:latin typeface="Calibri"/>
              <a:ea typeface="Calibri"/>
              <a:cs typeface="Calibri"/>
              <a:sym typeface="Calibri"/>
            </a:endParaRPr>
          </a:p>
        </p:txBody>
      </p:sp>
      <p:sp>
        <p:nvSpPr>
          <p:cNvPr id="618" name="Google Shape;618;p40"/>
          <p:cNvSpPr/>
          <p:nvPr/>
        </p:nvSpPr>
        <p:spPr>
          <a:xfrm>
            <a:off x="2275641" y="2800411"/>
            <a:ext cx="6726315" cy="1754326"/>
          </a:xfrm>
          <a:prstGeom prst="rect">
            <a:avLst/>
          </a:prstGeom>
          <a:noFill/>
          <a:ln>
            <a:noFill/>
          </a:ln>
        </p:spPr>
        <p:txBody>
          <a:bodyPr anchorCtr="0" anchor="t" bIns="45700" lIns="91425" spcFirstLastPara="1" rIns="91425" wrap="square" tIns="45700">
            <a:spAutoFit/>
          </a:bodyPr>
          <a:lstStyle/>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In conclusion, IS is vital in shaping current businesses and driving efficiency.</a:t>
            </a:r>
            <a:endParaRPr/>
          </a:p>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Data-driven insights can help businesses to gain competitive advantage and achieve success.</a:t>
            </a:r>
            <a:endParaRPr/>
          </a:p>
          <a:p>
            <a:pPr indent="-474120" lvl="0" marL="609585" marR="0" rtl="0" algn="l">
              <a:spcBef>
                <a:spcPts val="0"/>
              </a:spcBef>
              <a:spcAft>
                <a:spcPts val="0"/>
              </a:spcAft>
              <a:buClr>
                <a:srgbClr val="000000"/>
              </a:buClr>
              <a:buSzPts val="2000"/>
              <a:buFont typeface="Arial"/>
              <a:buChar char="●"/>
            </a:pPr>
            <a:r>
              <a:rPr lang="en-GB" sz="1800">
                <a:solidFill>
                  <a:srgbClr val="000000"/>
                </a:solidFill>
                <a:latin typeface="Calibri"/>
                <a:ea typeface="Calibri"/>
                <a:cs typeface="Calibri"/>
                <a:sym typeface="Calibri"/>
              </a:rPr>
              <a:t>Overall performance within the business can be improved through ERP, MIS and CRM systems. </a:t>
            </a:r>
            <a:endParaRPr sz="1800">
              <a:solidFill>
                <a:srgbClr val="000000"/>
              </a:solidFill>
              <a:latin typeface="Calibri"/>
              <a:ea typeface="Calibri"/>
              <a:cs typeface="Calibri"/>
              <a:sym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2" name="Shape 622"/>
        <p:cNvGrpSpPr/>
        <p:nvPr/>
      </p:nvGrpSpPr>
      <p:grpSpPr>
        <a:xfrm>
          <a:off x="0" y="0"/>
          <a:ext cx="0" cy="0"/>
          <a:chOff x="0" y="0"/>
          <a:chExt cx="0" cy="0"/>
        </a:xfrm>
      </p:grpSpPr>
      <p:sp>
        <p:nvSpPr>
          <p:cNvPr id="623" name="Google Shape;623;p41"/>
          <p:cNvSpPr txBox="1"/>
          <p:nvPr>
            <p:ph type="ctrTitle"/>
          </p:nvPr>
        </p:nvSpPr>
        <p:spPr>
          <a:xfrm>
            <a:off x="574400" y="142967"/>
            <a:ext cx="11043200" cy="846800"/>
          </a:xfrm>
          <a:prstGeom prst="rect">
            <a:avLst/>
          </a:prstGeom>
          <a:noFill/>
          <a:ln>
            <a:noFill/>
          </a:ln>
        </p:spPr>
        <p:txBody>
          <a:bodyPr anchorCtr="0" anchor="b" bIns="121900" lIns="121900" spcFirstLastPara="1" rIns="121900" wrap="square" tIns="121900">
            <a:noAutofit/>
          </a:bodyPr>
          <a:lstStyle/>
          <a:p>
            <a:pPr indent="0" lvl="0" marL="0" rtl="0" algn="ctr">
              <a:lnSpc>
                <a:spcPct val="100000"/>
              </a:lnSpc>
              <a:spcBef>
                <a:spcPts val="0"/>
              </a:spcBef>
              <a:spcAft>
                <a:spcPts val="0"/>
              </a:spcAft>
              <a:buClr>
                <a:schemeClr val="lt1"/>
              </a:buClr>
              <a:buSzPts val="990"/>
              <a:buFont typeface="Calibri"/>
              <a:buNone/>
            </a:pPr>
            <a:r>
              <a:rPr b="1" lang="en-GB" sz="2400">
                <a:latin typeface="Calibri"/>
                <a:ea typeface="Calibri"/>
                <a:cs typeface="Calibri"/>
                <a:sym typeface="Calibri"/>
              </a:rPr>
              <a:t>REFERENCES</a:t>
            </a:r>
            <a:endParaRPr b="1" sz="2400">
              <a:latin typeface="Calibri"/>
              <a:ea typeface="Calibri"/>
              <a:cs typeface="Calibri"/>
              <a:sym typeface="Calibri"/>
            </a:endParaRPr>
          </a:p>
        </p:txBody>
      </p:sp>
      <p:sp>
        <p:nvSpPr>
          <p:cNvPr id="624" name="Google Shape;624;p41"/>
          <p:cNvSpPr/>
          <p:nvPr/>
        </p:nvSpPr>
        <p:spPr>
          <a:xfrm>
            <a:off x="1864311" y="1534331"/>
            <a:ext cx="10156054" cy="397031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Rahman, S. and Hossain, M.Z., (2024) ‘Cloud-based management information systems opportunities and challenges for small and medium enterprises (SMEs)’, </a:t>
            </a:r>
            <a:r>
              <a:rPr i="1" lang="en-GB" sz="1800">
                <a:solidFill>
                  <a:schemeClr val="dk1"/>
                </a:solidFill>
                <a:latin typeface="Calibri"/>
                <a:ea typeface="Calibri"/>
                <a:cs typeface="Calibri"/>
                <a:sym typeface="Calibri"/>
              </a:rPr>
              <a:t>Pacific Journal of Business Innovation and Strategy</a:t>
            </a:r>
            <a:r>
              <a:rPr lang="en-GB" sz="1800">
                <a:solidFill>
                  <a:schemeClr val="dk1"/>
                </a:solidFill>
                <a:latin typeface="Calibri"/>
                <a:ea typeface="Calibri"/>
                <a:cs typeface="Calibri"/>
                <a:sym typeface="Calibri"/>
              </a:rPr>
              <a:t>, 1(1), pp.28-37.</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Retail Insight Network (2024) </a:t>
            </a:r>
            <a:r>
              <a:rPr i="1" lang="en-GB" sz="1800">
                <a:solidFill>
                  <a:schemeClr val="dk1"/>
                </a:solidFill>
                <a:latin typeface="Calibri"/>
                <a:ea typeface="Calibri"/>
                <a:cs typeface="Calibri"/>
                <a:sym typeface="Calibri"/>
              </a:rPr>
              <a:t>Sainsbury’s partners with SAP to revamp commercial systems. </a:t>
            </a:r>
            <a:r>
              <a:rPr lang="en-GB" sz="1800">
                <a:solidFill>
                  <a:schemeClr val="dk1"/>
                </a:solidFill>
                <a:latin typeface="Calibri"/>
                <a:ea typeface="Calibri"/>
                <a:cs typeface="Calibri"/>
                <a:sym typeface="Calibri"/>
              </a:rPr>
              <a:t>Available at: </a:t>
            </a:r>
            <a:r>
              <a:rPr lang="en-GB" sz="1800" u="sng">
                <a:solidFill>
                  <a:schemeClr val="dk1"/>
                </a:solidFill>
                <a:latin typeface="Calibri"/>
                <a:ea typeface="Calibri"/>
                <a:cs typeface="Calibri"/>
                <a:sym typeface="Calibri"/>
                <a:hlinkClick r:id="rId3">
                  <a:extLst>
                    <a:ext uri="{A12FA001-AC4F-418D-AE19-62706E023703}">
                      <ahyp:hlinkClr val="tx"/>
                    </a:ext>
                  </a:extLst>
                </a:hlinkClick>
              </a:rPr>
              <a:t>https://www.retail-insight-network.com/news/sainsburys-sap-commercial-service/</a:t>
            </a:r>
            <a:r>
              <a:rPr lang="en-GB" sz="1800">
                <a:solidFill>
                  <a:schemeClr val="dk1"/>
                </a:solidFill>
                <a:latin typeface="Calibri"/>
                <a:ea typeface="Calibri"/>
                <a:cs typeface="Calibri"/>
                <a:sym typeface="Calibri"/>
              </a:rPr>
              <a:t> (Accessed 12 March 2026)</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Shaikh, I.A.K., Shahare, P., Gangadharan, S., Venkatarathnam, N., Pelluru, G. and Babu, S.B.T., (2024, April) ‘Transforming customer relationship management (CRM) with AI in e-commerce’, In </a:t>
            </a:r>
            <a:r>
              <a:rPr i="1" lang="en-GB" sz="1800">
                <a:solidFill>
                  <a:schemeClr val="dk1"/>
                </a:solidFill>
                <a:latin typeface="Calibri"/>
                <a:ea typeface="Calibri"/>
                <a:cs typeface="Calibri"/>
                <a:sym typeface="Calibri"/>
              </a:rPr>
              <a:t>2024 5th International Conference on Recent Trends in Computer Science and Technology</a:t>
            </a:r>
            <a:r>
              <a:rPr lang="en-GB" sz="1800">
                <a:solidFill>
                  <a:schemeClr val="dk1"/>
                </a:solidFill>
                <a:latin typeface="Calibri"/>
                <a:ea typeface="Calibri"/>
                <a:cs typeface="Calibri"/>
                <a:sym typeface="Calibri"/>
              </a:rPr>
              <a:t> (ICRTCST) (pp. 255-260). IEEE.</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Silas, I.D., Joshua, S.S., Abdulazeez, A.S. and Bada, D.J., (2025) ‘Management Information Systems and Competitive Advantage of Energy Firms in Nigeria’, </a:t>
            </a:r>
            <a:r>
              <a:rPr i="1" lang="en-GB" sz="1800">
                <a:solidFill>
                  <a:schemeClr val="dk1"/>
                </a:solidFill>
                <a:latin typeface="Calibri"/>
                <a:ea typeface="Calibri"/>
                <a:cs typeface="Calibri"/>
                <a:sym typeface="Calibri"/>
              </a:rPr>
              <a:t>European Journal of Business and Innovation Research</a:t>
            </a:r>
            <a:r>
              <a:rPr lang="en-GB" sz="1800">
                <a:solidFill>
                  <a:schemeClr val="dk1"/>
                </a:solidFill>
                <a:latin typeface="Calibri"/>
                <a:ea typeface="Calibri"/>
                <a:cs typeface="Calibri"/>
                <a:sym typeface="Calibri"/>
              </a:rPr>
              <a:t>, 13(6), pp.71-86.</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Virdi, A., (2025) </a:t>
            </a:r>
            <a:r>
              <a:rPr i="1" lang="en-GB" sz="1800">
                <a:solidFill>
                  <a:schemeClr val="dk1"/>
                </a:solidFill>
                <a:latin typeface="Calibri"/>
                <a:ea typeface="Calibri"/>
                <a:cs typeface="Calibri"/>
                <a:sym typeface="Calibri"/>
              </a:rPr>
              <a:t>Boots sees solid growth as customers benefit from ‘strategic focus on value’. </a:t>
            </a:r>
            <a:r>
              <a:rPr lang="en-GB" sz="1800">
                <a:solidFill>
                  <a:schemeClr val="dk1"/>
                </a:solidFill>
                <a:latin typeface="Calibri"/>
                <a:ea typeface="Calibri"/>
                <a:cs typeface="Calibri"/>
                <a:sym typeface="Calibri"/>
              </a:rPr>
              <a:t>Available at: </a:t>
            </a:r>
            <a:r>
              <a:rPr lang="en-GB" sz="1800" u="sng">
                <a:solidFill>
                  <a:schemeClr val="dk1"/>
                </a:solidFill>
                <a:latin typeface="Calibri"/>
                <a:ea typeface="Calibri"/>
                <a:cs typeface="Calibri"/>
                <a:sym typeface="Calibri"/>
                <a:hlinkClick r:id="rId4">
                  <a:extLst>
                    <a:ext uri="{A12FA001-AC4F-418D-AE19-62706E023703}">
                      <ahyp:hlinkClr val="tx"/>
                    </a:ext>
                  </a:extLst>
                </a:hlinkClick>
              </a:rPr>
              <a:t>https://www.marketingweek.com/boots-growing-sales-focus-on-value/</a:t>
            </a:r>
            <a:r>
              <a:rPr lang="en-GB" sz="1800">
                <a:solidFill>
                  <a:schemeClr val="dk1"/>
                </a:solidFill>
                <a:latin typeface="Calibri"/>
                <a:ea typeface="Calibri"/>
                <a:cs typeface="Calibri"/>
                <a:sym typeface="Calibri"/>
              </a:rPr>
              <a:t> (Accessed 12 March 2026)</a:t>
            </a:r>
            <a:endParaRPr sz="1800">
              <a:solidFill>
                <a:schemeClr val="dk1"/>
              </a:solidFill>
              <a:latin typeface="Calibri"/>
              <a:ea typeface="Calibri"/>
              <a:cs typeface="Calibri"/>
              <a:sym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8" name="Shape 628"/>
        <p:cNvGrpSpPr/>
        <p:nvPr/>
      </p:nvGrpSpPr>
      <p:grpSpPr>
        <a:xfrm>
          <a:off x="0" y="0"/>
          <a:ext cx="0" cy="0"/>
          <a:chOff x="0" y="0"/>
          <a:chExt cx="0" cy="0"/>
        </a:xfrm>
      </p:grpSpPr>
      <p:sp>
        <p:nvSpPr>
          <p:cNvPr id="629" name="Google Shape;629;p42"/>
          <p:cNvSpPr/>
          <p:nvPr/>
        </p:nvSpPr>
        <p:spPr>
          <a:xfrm rot="628972">
            <a:off x="-901561" y="-936080"/>
            <a:ext cx="8059149" cy="8424131"/>
          </a:xfrm>
          <a:custGeom>
            <a:rect b="b" l="l" r="r" t="t"/>
            <a:pathLst>
              <a:path extrusionOk="0" h="12636197" w="12088723">
                <a:moveTo>
                  <a:pt x="0" y="0"/>
                </a:moveTo>
                <a:lnTo>
                  <a:pt x="12088723" y="0"/>
                </a:lnTo>
                <a:lnTo>
                  <a:pt x="12088723" y="12636196"/>
                </a:lnTo>
                <a:lnTo>
                  <a:pt x="0" y="12636196"/>
                </a:lnTo>
                <a:lnTo>
                  <a:pt x="0" y="0"/>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0" name="Google Shape;630;p42"/>
          <p:cNvSpPr/>
          <p:nvPr/>
        </p:nvSpPr>
        <p:spPr>
          <a:xfrm rot="10800000">
            <a:off x="572119" y="4788123"/>
            <a:ext cx="4662742" cy="5486400"/>
          </a:xfrm>
          <a:custGeom>
            <a:rect b="b" l="l" r="r" t="t"/>
            <a:pathLst>
              <a:path extrusionOk="0" h="8229600" w="6994113">
                <a:moveTo>
                  <a:pt x="6994113" y="8229600"/>
                </a:moveTo>
                <a:lnTo>
                  <a:pt x="0" y="8229600"/>
                </a:lnTo>
                <a:lnTo>
                  <a:pt x="0" y="0"/>
                </a:lnTo>
                <a:lnTo>
                  <a:pt x="6994113" y="0"/>
                </a:lnTo>
                <a:lnTo>
                  <a:pt x="6994113" y="822960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1" name="Google Shape;631;p42"/>
          <p:cNvSpPr/>
          <p:nvPr/>
        </p:nvSpPr>
        <p:spPr>
          <a:xfrm>
            <a:off x="9361246" y="-3612800"/>
            <a:ext cx="4662742" cy="5486400"/>
          </a:xfrm>
          <a:custGeom>
            <a:rect b="b" l="l" r="r" t="t"/>
            <a:pathLst>
              <a:path extrusionOk="0" h="8229600" w="6994113">
                <a:moveTo>
                  <a:pt x="0" y="0"/>
                </a:moveTo>
                <a:lnTo>
                  <a:pt x="6994113" y="0"/>
                </a:lnTo>
                <a:lnTo>
                  <a:pt x="6994113" y="8229600"/>
                </a:lnTo>
                <a:lnTo>
                  <a:pt x="0" y="8229600"/>
                </a:lnTo>
                <a:lnTo>
                  <a:pt x="0" y="0"/>
                </a:lnTo>
                <a:close/>
              </a:path>
            </a:pathLst>
          </a:custGeom>
          <a:blipFill rotWithShape="1">
            <a:blip r:embed="rId4">
              <a:alphaModFix amt="20999"/>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2" name="Google Shape;632;p42"/>
          <p:cNvSpPr/>
          <p:nvPr/>
        </p:nvSpPr>
        <p:spPr>
          <a:xfrm flipH="1" rot="10800000">
            <a:off x="-431255" y="1873600"/>
            <a:ext cx="5269581" cy="5508230"/>
          </a:xfrm>
          <a:custGeom>
            <a:rect b="b" l="l" r="r" t="t"/>
            <a:pathLst>
              <a:path extrusionOk="0" h="8262345" w="7904372">
                <a:moveTo>
                  <a:pt x="0" y="8262345"/>
                </a:moveTo>
                <a:lnTo>
                  <a:pt x="7904372" y="8262345"/>
                </a:lnTo>
                <a:lnTo>
                  <a:pt x="7904372" y="0"/>
                </a:lnTo>
                <a:lnTo>
                  <a:pt x="0" y="0"/>
                </a:lnTo>
                <a:lnTo>
                  <a:pt x="0" y="8262345"/>
                </a:lnTo>
                <a:close/>
              </a:path>
            </a:pathLst>
          </a:custGeom>
          <a:blipFill rotWithShape="1">
            <a:blip r:embed="rId3">
              <a:alphaModFix/>
            </a:blip>
            <a:stretch>
              <a:fillRect b="-6653" l="0" r="-11484"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3" name="Google Shape;633;p42"/>
          <p:cNvSpPr/>
          <p:nvPr/>
        </p:nvSpPr>
        <p:spPr>
          <a:xfrm rot="10800000">
            <a:off x="9057365" y="3742959"/>
            <a:ext cx="3320783" cy="3320783"/>
          </a:xfrm>
          <a:custGeom>
            <a:rect b="b" l="l" r="r" t="t"/>
            <a:pathLst>
              <a:path extrusionOk="0" h="4981174" w="4981174">
                <a:moveTo>
                  <a:pt x="4981174" y="4981174"/>
                </a:moveTo>
                <a:lnTo>
                  <a:pt x="0" y="4981174"/>
                </a:lnTo>
                <a:lnTo>
                  <a:pt x="0" y="0"/>
                </a:lnTo>
                <a:lnTo>
                  <a:pt x="4981174" y="0"/>
                </a:lnTo>
                <a:lnTo>
                  <a:pt x="4981174" y="4981174"/>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4" name="Google Shape;634;p42"/>
          <p:cNvSpPr/>
          <p:nvPr/>
        </p:nvSpPr>
        <p:spPr>
          <a:xfrm>
            <a:off x="-960369" y="251799"/>
            <a:ext cx="5934611" cy="5923821"/>
          </a:xfrm>
          <a:custGeom>
            <a:rect b="b" l="l" r="r" t="t"/>
            <a:pathLst>
              <a:path extrusionOk="0" h="8885731" w="8901916">
                <a:moveTo>
                  <a:pt x="0" y="0"/>
                </a:moveTo>
                <a:lnTo>
                  <a:pt x="8901916" y="0"/>
                </a:lnTo>
                <a:lnTo>
                  <a:pt x="8901916" y="8885731"/>
                </a:lnTo>
                <a:lnTo>
                  <a:pt x="0" y="8885731"/>
                </a:lnTo>
                <a:lnTo>
                  <a:pt x="0" y="0"/>
                </a:lnTo>
                <a:close/>
              </a:path>
            </a:pathLst>
          </a:custGeom>
          <a:blipFill rotWithShape="1">
            <a:blip r:embed="rId5">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grpSp>
        <p:nvGrpSpPr>
          <p:cNvPr id="635" name="Google Shape;635;p42"/>
          <p:cNvGrpSpPr/>
          <p:nvPr/>
        </p:nvGrpSpPr>
        <p:grpSpPr>
          <a:xfrm>
            <a:off x="-634777" y="701152"/>
            <a:ext cx="5283428" cy="5283428"/>
            <a:chOff x="0" y="0"/>
            <a:chExt cx="812800" cy="812800"/>
          </a:xfrm>
        </p:grpSpPr>
        <p:sp>
          <p:nvSpPr>
            <p:cNvPr id="636" name="Google Shape;636;p4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AA7"/>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37" name="Google Shape;637;p42"/>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grpSp>
        <p:nvGrpSpPr>
          <p:cNvPr id="638" name="Google Shape;638;p42"/>
          <p:cNvGrpSpPr/>
          <p:nvPr/>
        </p:nvGrpSpPr>
        <p:grpSpPr>
          <a:xfrm>
            <a:off x="-275074" y="1136752"/>
            <a:ext cx="4736679" cy="4736679"/>
            <a:chOff x="0" y="0"/>
            <a:chExt cx="812800" cy="812800"/>
          </a:xfrm>
        </p:grpSpPr>
        <p:sp>
          <p:nvSpPr>
            <p:cNvPr id="639" name="Google Shape;639;p4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3079"/>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40" name="Google Shape;640;p42"/>
            <p:cNvSpPr txBox="1"/>
            <p:nvPr/>
          </p:nvSpPr>
          <p:spPr>
            <a:xfrm>
              <a:off x="76200" y="28575"/>
              <a:ext cx="660400" cy="708025"/>
            </a:xfrm>
            <a:prstGeom prst="rect">
              <a:avLst/>
            </a:prstGeom>
            <a:noFill/>
            <a:ln>
              <a:noFill/>
            </a:ln>
          </p:spPr>
          <p:txBody>
            <a:bodyPr anchorCtr="0" anchor="ctr" bIns="33850" lIns="33850" spcFirstLastPara="1" rIns="33850" wrap="square" tIns="33850">
              <a:noAutofit/>
            </a:bodyPr>
            <a:lstStyle/>
            <a:p>
              <a:pPr indent="0" lvl="0" marL="0" marR="0" rtl="0" algn="ctr">
                <a:lnSpc>
                  <a:spcPct val="194416"/>
                </a:lnSpc>
                <a:spcBef>
                  <a:spcPts val="0"/>
                </a:spcBef>
                <a:spcAft>
                  <a:spcPts val="0"/>
                </a:spcAft>
                <a:buNone/>
              </a:pPr>
              <a:r>
                <a:t/>
              </a:r>
              <a:endParaRPr sz="1200">
                <a:solidFill>
                  <a:schemeClr val="lt1"/>
                </a:solidFill>
                <a:latin typeface="Twentieth Century"/>
                <a:ea typeface="Twentieth Century"/>
                <a:cs typeface="Twentieth Century"/>
                <a:sym typeface="Twentieth Century"/>
              </a:endParaRPr>
            </a:p>
          </p:txBody>
        </p:sp>
      </p:grpSp>
      <p:sp>
        <p:nvSpPr>
          <p:cNvPr id="641" name="Google Shape;641;p42"/>
          <p:cNvSpPr/>
          <p:nvPr/>
        </p:nvSpPr>
        <p:spPr>
          <a:xfrm>
            <a:off x="5192384" y="5807442"/>
            <a:ext cx="368178" cy="368178"/>
          </a:xfrm>
          <a:custGeom>
            <a:rect b="b" l="l" r="r" t="t"/>
            <a:pathLst>
              <a:path extrusionOk="0" h="552267" w="552267">
                <a:moveTo>
                  <a:pt x="0" y="0"/>
                </a:moveTo>
                <a:lnTo>
                  <a:pt x="552267" y="0"/>
                </a:lnTo>
                <a:lnTo>
                  <a:pt x="552267" y="552267"/>
                </a:lnTo>
                <a:lnTo>
                  <a:pt x="0" y="552267"/>
                </a:lnTo>
                <a:lnTo>
                  <a:pt x="0" y="0"/>
                </a:lnTo>
                <a:close/>
              </a:path>
            </a:pathLst>
          </a:custGeom>
          <a:blipFill rotWithShape="1">
            <a:blip r:embed="rId6">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42" name="Google Shape;642;p42"/>
          <p:cNvSpPr/>
          <p:nvPr/>
        </p:nvSpPr>
        <p:spPr>
          <a:xfrm>
            <a:off x="-108666" y="1343647"/>
            <a:ext cx="2161444" cy="4322889"/>
          </a:xfrm>
          <a:custGeom>
            <a:rect b="b" l="l" r="r" t="t"/>
            <a:pathLst>
              <a:path extrusionOk="0" h="6350000" w="3175000">
                <a:moveTo>
                  <a:pt x="3175000" y="0"/>
                </a:moveTo>
                <a:lnTo>
                  <a:pt x="3175000" y="6350000"/>
                </a:lnTo>
                <a:cubicBezTo>
                  <a:pt x="1421498" y="6350000"/>
                  <a:pt x="0" y="4928502"/>
                  <a:pt x="0" y="3175000"/>
                </a:cubicBezTo>
                <a:cubicBezTo>
                  <a:pt x="0" y="1421498"/>
                  <a:pt x="1421498" y="0"/>
                  <a:pt x="3175000" y="0"/>
                </a:cubicBezTo>
                <a:close/>
              </a:path>
            </a:pathLst>
          </a:custGeom>
          <a:blipFill rotWithShape="1">
            <a:blip r:embed="rId7">
              <a:alphaModFix/>
            </a:blip>
            <a:stretch>
              <a:fillRect b="0" l="-99862" r="-99862"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43" name="Google Shape;643;p42"/>
          <p:cNvSpPr/>
          <p:nvPr/>
        </p:nvSpPr>
        <p:spPr>
          <a:xfrm>
            <a:off x="2155017" y="1343899"/>
            <a:ext cx="2122999" cy="2122999"/>
          </a:xfrm>
          <a:custGeom>
            <a:rect b="b" l="l" r="r" t="t"/>
            <a:pathLst>
              <a:path extrusionOk="0" h="6350000" w="6350000">
                <a:moveTo>
                  <a:pt x="0" y="0"/>
                </a:moveTo>
                <a:lnTo>
                  <a:pt x="0" y="6350000"/>
                </a:lnTo>
                <a:lnTo>
                  <a:pt x="6350000" y="6350000"/>
                </a:lnTo>
                <a:cubicBezTo>
                  <a:pt x="6350000" y="2843530"/>
                  <a:pt x="3506470" y="0"/>
                  <a:pt x="0" y="0"/>
                </a:cubicBezTo>
                <a:close/>
              </a:path>
            </a:pathLst>
          </a:custGeom>
          <a:blipFill rotWithShape="1">
            <a:blip r:embed="rId8">
              <a:alphaModFix/>
            </a:blip>
            <a:stretch>
              <a:fillRect b="0" l="-24931" r="-24931"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44" name="Google Shape;644;p42"/>
          <p:cNvSpPr/>
          <p:nvPr/>
        </p:nvSpPr>
        <p:spPr>
          <a:xfrm>
            <a:off x="2155017" y="3543537"/>
            <a:ext cx="2122999" cy="2122999"/>
          </a:xfrm>
          <a:custGeom>
            <a:rect b="b" l="l" r="r" t="t"/>
            <a:pathLst>
              <a:path extrusionOk="0" h="6350000" w="6350000">
                <a:moveTo>
                  <a:pt x="0" y="0"/>
                </a:moveTo>
                <a:lnTo>
                  <a:pt x="0" y="6350000"/>
                </a:lnTo>
                <a:cubicBezTo>
                  <a:pt x="3506470" y="6350000"/>
                  <a:pt x="6350000" y="3506470"/>
                  <a:pt x="6350000" y="0"/>
                </a:cubicBezTo>
                <a:lnTo>
                  <a:pt x="0" y="0"/>
                </a:lnTo>
                <a:close/>
              </a:path>
            </a:pathLst>
          </a:custGeom>
          <a:blipFill rotWithShape="1">
            <a:blip r:embed="rId9">
              <a:alphaModFix/>
            </a:blip>
            <a:stretch>
              <a:fillRect b="0" l="-25001" r="-25001"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wentieth Century"/>
              <a:ea typeface="Twentieth Century"/>
              <a:cs typeface="Twentieth Century"/>
              <a:sym typeface="Twentieth Century"/>
            </a:endParaRPr>
          </a:p>
        </p:txBody>
      </p:sp>
      <p:sp>
        <p:nvSpPr>
          <p:cNvPr id="645" name="Google Shape;645;p42"/>
          <p:cNvSpPr txBox="1"/>
          <p:nvPr/>
        </p:nvSpPr>
        <p:spPr>
          <a:xfrm>
            <a:off x="5233770" y="1661213"/>
            <a:ext cx="4848557" cy="1974580"/>
          </a:xfrm>
          <a:prstGeom prst="rect">
            <a:avLst/>
          </a:prstGeom>
          <a:noFill/>
          <a:ln>
            <a:noFill/>
          </a:ln>
        </p:spPr>
        <p:txBody>
          <a:bodyPr anchorCtr="0" anchor="t" bIns="0" lIns="0" spcFirstLastPara="1" rIns="0" wrap="square" tIns="0">
            <a:spAutoFit/>
          </a:bodyPr>
          <a:lstStyle/>
          <a:p>
            <a:pPr indent="0" lvl="0" marL="0" marR="0" rtl="0" algn="l">
              <a:lnSpc>
                <a:spcPct val="139998"/>
              </a:lnSpc>
              <a:spcBef>
                <a:spcPts val="0"/>
              </a:spcBef>
              <a:spcAft>
                <a:spcPts val="0"/>
              </a:spcAft>
              <a:buNone/>
            </a:pPr>
            <a:r>
              <a:rPr b="1" lang="en-GB" sz="11733">
                <a:solidFill>
                  <a:srgbClr val="FFFFFF"/>
                </a:solidFill>
                <a:latin typeface="Calibri"/>
                <a:ea typeface="Calibri"/>
                <a:cs typeface="Calibri"/>
                <a:sym typeface="Calibri"/>
              </a:rPr>
              <a:t>THANK</a:t>
            </a:r>
            <a:endParaRPr/>
          </a:p>
        </p:txBody>
      </p:sp>
      <p:sp>
        <p:nvSpPr>
          <p:cNvPr id="646" name="Google Shape;646;p42"/>
          <p:cNvSpPr txBox="1"/>
          <p:nvPr/>
        </p:nvSpPr>
        <p:spPr>
          <a:xfrm>
            <a:off x="5233770" y="2971115"/>
            <a:ext cx="3189338" cy="1974580"/>
          </a:xfrm>
          <a:prstGeom prst="rect">
            <a:avLst/>
          </a:prstGeom>
          <a:noFill/>
          <a:ln>
            <a:noFill/>
          </a:ln>
        </p:spPr>
        <p:txBody>
          <a:bodyPr anchorCtr="0" anchor="t" bIns="0" lIns="0" spcFirstLastPara="1" rIns="0" wrap="square" tIns="0">
            <a:spAutoFit/>
          </a:bodyPr>
          <a:lstStyle/>
          <a:p>
            <a:pPr indent="0" lvl="0" marL="0" marR="0" rtl="0" algn="l">
              <a:lnSpc>
                <a:spcPct val="139998"/>
              </a:lnSpc>
              <a:spcBef>
                <a:spcPts val="0"/>
              </a:spcBef>
              <a:spcAft>
                <a:spcPts val="0"/>
              </a:spcAft>
              <a:buNone/>
            </a:pPr>
            <a:r>
              <a:rPr b="1" lang="en-GB" sz="11733">
                <a:solidFill>
                  <a:srgbClr val="0787B6"/>
                </a:solidFill>
                <a:latin typeface="Calibri"/>
                <a:ea typeface="Calibri"/>
                <a:cs typeface="Calibri"/>
                <a:sym typeface="Calibri"/>
              </a:rPr>
              <a:t>YOU</a:t>
            </a:r>
            <a:endParaRPr/>
          </a:p>
        </p:txBody>
      </p:sp>
      <p:sp>
        <p:nvSpPr>
          <p:cNvPr id="647" name="Google Shape;647;p42"/>
          <p:cNvSpPr txBox="1"/>
          <p:nvPr/>
        </p:nvSpPr>
        <p:spPr>
          <a:xfrm>
            <a:off x="8460924" y="3749457"/>
            <a:ext cx="1345231" cy="666849"/>
          </a:xfrm>
          <a:prstGeom prst="rect">
            <a:avLst/>
          </a:prstGeom>
          <a:noFill/>
          <a:ln>
            <a:noFill/>
          </a:ln>
        </p:spPr>
        <p:txBody>
          <a:bodyPr anchorCtr="0" anchor="t" bIns="0" lIns="0" spcFirstLastPara="1" rIns="0" wrap="square" tIns="0">
            <a:spAutoFit/>
          </a:bodyPr>
          <a:lstStyle/>
          <a:p>
            <a:pPr indent="0" lvl="0" marL="0" marR="0" rtl="0" algn="l">
              <a:lnSpc>
                <a:spcPct val="116992"/>
              </a:lnSpc>
              <a:spcBef>
                <a:spcPts val="0"/>
              </a:spcBef>
              <a:spcAft>
                <a:spcPts val="0"/>
              </a:spcAft>
              <a:buNone/>
            </a:pPr>
            <a:r>
              <a:rPr lang="en-GB" sz="2254">
                <a:solidFill>
                  <a:srgbClr val="FFFFFF"/>
                </a:solidFill>
                <a:latin typeface="Calibri"/>
                <a:ea typeface="Calibri"/>
                <a:cs typeface="Calibri"/>
                <a:sym typeface="Calibri"/>
              </a:rPr>
              <a:t>For Your Attention</a:t>
            </a:r>
            <a:endParaRPr/>
          </a:p>
        </p:txBody>
      </p:sp>
    </p:spTree>
  </p:cSld>
  <p:clrMapOvr>
    <a:masterClrMapping/>
  </p:clrMapOvr>
</p:sld>
</file>

<file path=ppt/theme/theme1.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2026-03-15T22:29:52Z</dcterms:created>
  <dc:creator>Lavinia Gidea</dc:creator>
</cp:coreProperties>
</file>