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9"/>
  </p:notesMasterIdLst>
  <p:sldIdLst>
    <p:sldId id="256" r:id="rId2"/>
    <p:sldId id="293" r:id="rId3"/>
    <p:sldId id="290" r:id="rId4"/>
    <p:sldId id="291" r:id="rId5"/>
    <p:sldId id="292"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88"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57"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6D91BD6-352F-428D-903D-AE912EECFABB}" type="datetimeFigureOut">
              <a:rPr lang="en-GB" smtClean="0"/>
              <a:t>11/06/2015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CC32F6E-8085-4F4F-8456-200A4FB064AB}" type="slidenum">
              <a:rPr lang="en-GB" smtClean="0"/>
              <a:t>‹#›</a:t>
            </a:fld>
            <a:endParaRPr lang="en-GB"/>
          </a:p>
        </p:txBody>
      </p:sp>
    </p:spTree>
    <p:extLst>
      <p:ext uri="{BB962C8B-B14F-4D97-AF65-F5344CB8AC3E}">
        <p14:creationId xmlns:p14="http://schemas.microsoft.com/office/powerpoint/2010/main" val="1808133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058" name="Rectangle 4"/>
          <p:cNvSpPr>
            <a:spLocks noGrp="1" noRot="1" noChangeAspect="1" noChangeArrowheads="1" noTextEdit="1"/>
          </p:cNvSpPr>
          <p:nvPr>
            <p:ph type="sldImg"/>
          </p:nvPr>
        </p:nvSpPr>
        <p:spPr>
          <a:xfrm>
            <a:off x="3827463" y="25400"/>
            <a:ext cx="2236787" cy="1676400"/>
          </a:xfrm>
          <a:ln/>
        </p:spPr>
      </p:sp>
      <p:sp>
        <p:nvSpPr>
          <p:cNvPr id="301059" name="Rectangle 5"/>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Rectangle 4"/>
          <p:cNvSpPr>
            <a:spLocks noGrp="1" noRot="1" noChangeAspect="1" noChangeArrowheads="1" noTextEdit="1"/>
          </p:cNvSpPr>
          <p:nvPr>
            <p:ph type="sldImg"/>
          </p:nvPr>
        </p:nvSpPr>
        <p:spPr>
          <a:ln/>
        </p:spPr>
      </p:sp>
      <p:sp>
        <p:nvSpPr>
          <p:cNvPr id="247811" name="Rectangle 5"/>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2"/>
          <p:cNvSpPr>
            <a:spLocks noGrp="1" noRot="1" noChangeAspect="1" noChangeArrowheads="1" noTextEdit="1"/>
          </p:cNvSpPr>
          <p:nvPr>
            <p:ph type="sldImg"/>
          </p:nvPr>
        </p:nvSpPr>
        <p:spPr>
          <a:xfrm>
            <a:off x="3827463" y="25400"/>
            <a:ext cx="2236787" cy="1676400"/>
          </a:xfrm>
          <a:ln/>
        </p:spPr>
      </p:sp>
      <p:sp>
        <p:nvSpPr>
          <p:cNvPr id="30310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eaLnBrk="1" hangingPunct="1"/>
            <a:fld id="{65154542-8EE1-4A0F-9193-55ECBC25C895}" type="slidenum">
              <a:rPr lang="en-GB" altLang="en-US" sz="1200" smtClean="0"/>
              <a:pPr eaLnBrk="1" hangingPunct="1"/>
              <a:t>17</a:t>
            </a:fld>
            <a:endParaRPr lang="en-GB" altLang="en-US" sz="1200"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Finish to start – activity A must be completed before activity B starts</a:t>
            </a:r>
          </a:p>
          <a:p>
            <a:r>
              <a:rPr lang="en-GB" altLang="en-US" smtClean="0"/>
              <a:t>Start to Start – Activity B may start as soon as activity A has begun</a:t>
            </a:r>
          </a:p>
          <a:p>
            <a:r>
              <a:rPr lang="en-GB" altLang="en-US" smtClean="0"/>
              <a:t>Start to Finish – activity B cannot finish before activity A has started</a:t>
            </a:r>
          </a:p>
          <a:p>
            <a:r>
              <a:rPr lang="en-GB" altLang="en-US" smtClean="0"/>
              <a:t>Finish to Finish – Activity B cannot finish before activity A</a:t>
            </a:r>
          </a:p>
          <a:p>
            <a:endParaRPr lang="en-GB"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eaLnBrk="1" hangingPunct="1"/>
            <a:fld id="{6208EE4A-FABE-487E-95BF-C4AA88487D06}" type="slidenum">
              <a:rPr lang="en-GB" altLang="en-US" sz="1200" smtClean="0"/>
              <a:pPr eaLnBrk="1" hangingPunct="1"/>
              <a:t>18</a:t>
            </a:fld>
            <a:endParaRPr lang="en-GB" altLang="en-US" sz="1200" smtClean="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Technical – one activity requires the output of another as input.</a:t>
            </a:r>
          </a:p>
          <a:p>
            <a:r>
              <a:rPr lang="en-GB" altLang="en-US" smtClean="0"/>
              <a:t>management – management decisions on what needs to be done not dependent upon technical needs</a:t>
            </a:r>
          </a:p>
          <a:p>
            <a:r>
              <a:rPr lang="en-GB" altLang="en-US" smtClean="0"/>
              <a:t>Interproject – deliverables from one project are needed by another.  (e.g. when a very large project is broken down into smaller projects)</a:t>
            </a:r>
          </a:p>
          <a:p>
            <a:r>
              <a:rPr lang="en-GB" altLang="en-US" smtClean="0"/>
              <a:t>Date – dates by which activities must be completed</a:t>
            </a: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a:xfrm>
            <a:off x="6727032" y="6407944"/>
            <a:ext cx="1920240" cy="365760"/>
          </a:xfrm>
          <a:prstGeom prst="rect">
            <a:avLst/>
          </a:prstGeom>
        </p:spPr>
        <p:txBody>
          <a:bodyPr/>
          <a:lstStyle>
            <a:lvl1pPr>
              <a:defRPr>
                <a:solidFill>
                  <a:srgbClr val="FFFFFF"/>
                </a:solidFill>
              </a:defRPr>
            </a:lvl1pPr>
            <a:extLst/>
          </a:lstStyle>
          <a:p>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7AC0B95-F212-45E4-8FC0-7BCCA40B5DB6}" type="slidenum">
              <a:rPr lang="en-GB" smtClean="0"/>
              <a:t>‹#›</a:t>
            </a:fld>
            <a:endParaRPr lang="en-GB"/>
          </a:p>
        </p:txBody>
      </p:sp>
      <p:pic>
        <p:nvPicPr>
          <p:cNvPr id="2050"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460801" y="6093296"/>
            <a:ext cx="180975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727032" y="6407944"/>
            <a:ext cx="1920240" cy="365760"/>
          </a:xfrm>
          <a:prstGeom prst="rect">
            <a:avLst/>
          </a:prstGeom>
        </p:spPr>
        <p:txBody>
          <a:bodyPr/>
          <a:lstStyle>
            <a:extLst/>
          </a:lstStyle>
          <a:p>
            <a:fld id="{596DB1FE-4CC8-46F4-8B0A-B6EFD4DE5574}" type="datetimeFigureOut">
              <a:rPr lang="en-GB" smtClean="0"/>
              <a:t>11/06/2015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7AC0B95-F212-45E4-8FC0-7BCCA40B5DB6}"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727032" y="6407944"/>
            <a:ext cx="1920240" cy="365760"/>
          </a:xfrm>
          <a:prstGeom prst="rect">
            <a:avLst/>
          </a:prstGeom>
        </p:spPr>
        <p:txBody>
          <a:bodyPr/>
          <a:lstStyle>
            <a:extLst/>
          </a:lstStyle>
          <a:p>
            <a:fld id="{596DB1FE-4CC8-46F4-8B0A-B6EFD4DE5574}" type="datetimeFigureOut">
              <a:rPr lang="en-GB" smtClean="0"/>
              <a:t>11/06/2015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7AC0B95-F212-45E4-8FC0-7BCCA40B5DB6}"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a:prstGeom prst="rect">
            <a:avLst/>
          </a:prstGeom>
        </p:spPr>
        <p:txBody>
          <a:bodyPr/>
          <a:lstStyle>
            <a:extLst/>
          </a:lstStyle>
          <a:p>
            <a:fld id="{596DB1FE-4CC8-46F4-8B0A-B6EFD4DE5574}" type="datetimeFigureOut">
              <a:rPr lang="en-GB" smtClean="0"/>
              <a:t>11/06/2015</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7AC0B95-F212-45E4-8FC0-7BCCA40B5DB6}"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a:xfrm>
            <a:off x="6727032" y="6407944"/>
            <a:ext cx="1920240" cy="365760"/>
          </a:xfrm>
          <a:prstGeom prst="rect">
            <a:avLst/>
          </a:prstGeom>
        </p:spPr>
        <p:txBody>
          <a:bodyPr/>
          <a:lstStyle>
            <a:extLst/>
          </a:lstStyle>
          <a:p>
            <a:fld id="{596DB1FE-4CC8-46F4-8B0A-B6EFD4DE5574}" type="datetimeFigureOut">
              <a:rPr lang="en-GB" smtClean="0"/>
              <a:t>11/06/2015</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87AC0B95-F212-45E4-8FC0-7BCCA40B5DB6}"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6727032" y="6407944"/>
            <a:ext cx="1920240" cy="365760"/>
          </a:xfrm>
          <a:prstGeom prst="rect">
            <a:avLst/>
          </a:prstGeom>
        </p:spPr>
        <p:txBody>
          <a:bodyPr/>
          <a:lstStyle>
            <a:extLst/>
          </a:lstStyle>
          <a:p>
            <a:fld id="{596DB1FE-4CC8-46F4-8B0A-B6EFD4DE5574}" type="datetimeFigureOut">
              <a:rPr lang="en-GB" smtClean="0"/>
              <a:t>11/06/2015</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87AC0B95-F212-45E4-8FC0-7BCCA40B5DB6}"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727032" y="6407944"/>
            <a:ext cx="1920240" cy="365760"/>
          </a:xfrm>
          <a:prstGeom prst="rect">
            <a:avLst/>
          </a:prstGeom>
        </p:spPr>
        <p:txBody>
          <a:bodyPr/>
          <a:lstStyle>
            <a:extLst/>
          </a:lstStyle>
          <a:p>
            <a:fld id="{596DB1FE-4CC8-46F4-8B0A-B6EFD4DE5574}" type="datetimeFigureOut">
              <a:rPr lang="en-GB" smtClean="0"/>
              <a:t>11/06/2015</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87AC0B95-F212-45E4-8FC0-7BCCA40B5DB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a:prstGeom prst="rect">
            <a:avLst/>
          </a:prstGeom>
        </p:spPr>
        <p:txBody>
          <a:bodyPr/>
          <a:lstStyle>
            <a:extLst/>
          </a:lstStyle>
          <a:p>
            <a:fld id="{596DB1FE-4CC8-46F4-8B0A-B6EFD4DE5574}" type="datetimeFigureOut">
              <a:rPr lang="en-GB" smtClean="0"/>
              <a:t>11/06/2015</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7AC0B95-F212-45E4-8FC0-7BCCA40B5DB6}"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a:xfrm>
            <a:off x="6727032" y="6407944"/>
            <a:ext cx="1920240" cy="365760"/>
          </a:xfrm>
          <a:prstGeom prst="rect">
            <a:avLst/>
          </a:prstGeom>
        </p:spPr>
        <p:txBody>
          <a:bodyPr/>
          <a:lstStyle>
            <a:lvl1pPr>
              <a:defRPr>
                <a:solidFill>
                  <a:schemeClr val="tx1"/>
                </a:solidFill>
              </a:defRPr>
            </a:lvl1pPr>
            <a:extLst/>
          </a:lstStyle>
          <a:p>
            <a:fld id="{596DB1FE-4CC8-46F4-8B0A-B6EFD4DE5574}" type="datetimeFigureOut">
              <a:rPr lang="en-GB" smtClean="0"/>
              <a:t>11/06/2015</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87AC0B95-F212-45E4-8FC0-7BCCA40B5DB6}"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727032" y="6407944"/>
            <a:ext cx="1920240" cy="365760"/>
          </a:xfrm>
          <a:prstGeom prst="rect">
            <a:avLst/>
          </a:prstGeom>
        </p:spPr>
        <p:txBody>
          <a:bodyPr/>
          <a:lstStyle>
            <a:extLst/>
          </a:lstStyle>
          <a:p>
            <a:fld id="{596DB1FE-4CC8-46F4-8B0A-B6EFD4DE5574}" type="datetimeFigureOut">
              <a:rPr lang="en-GB" smtClean="0"/>
              <a:t>11/06/2015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7AC0B95-F212-45E4-8FC0-7BCCA40B5DB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727032" y="6407944"/>
            <a:ext cx="1920240" cy="365760"/>
          </a:xfrm>
          <a:prstGeom prst="rect">
            <a:avLst/>
          </a:prstGeom>
        </p:spPr>
        <p:txBody>
          <a:bodyPr/>
          <a:lstStyle>
            <a:extLst/>
          </a:lstStyle>
          <a:p>
            <a:fld id="{596DB1FE-4CC8-46F4-8B0A-B6EFD4DE5574}" type="datetimeFigureOut">
              <a:rPr lang="en-GB" smtClean="0"/>
              <a:t>11/06/2015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7AC0B95-F212-45E4-8FC0-7BCCA40B5DB6}"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3716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981200"/>
            <a:ext cx="8229600" cy="3886200"/>
          </a:xfrm>
        </p:spPr>
        <p:txBody>
          <a:bodyPr>
            <a:normAutofit/>
          </a:bodyPr>
          <a:lstStyle/>
          <a:p>
            <a:pPr lvl="0"/>
            <a:endParaRPr lang="en-GB" noProof="0" smtClean="0"/>
          </a:p>
        </p:txBody>
      </p:sp>
      <p:sp>
        <p:nvSpPr>
          <p:cNvPr id="4" name="Rectangle 2"/>
          <p:cNvSpPr>
            <a:spLocks noGrp="1" noChangeArrowheads="1"/>
          </p:cNvSpPr>
          <p:nvPr>
            <p:ph type="ftr" sz="quarter" idx="10"/>
          </p:nvPr>
        </p:nvSpPr>
        <p:spPr/>
        <p:txBody>
          <a:bodyPr/>
          <a:lstStyle>
            <a:lvl1pPr>
              <a:defRPr/>
            </a:lvl1pPr>
          </a:lstStyle>
          <a:p>
            <a:pPr>
              <a:defRPr/>
            </a:pPr>
            <a:endParaRPr lang="en-US"/>
          </a:p>
        </p:txBody>
      </p:sp>
      <p:sp>
        <p:nvSpPr>
          <p:cNvPr id="5" name="Rectangle 3"/>
          <p:cNvSpPr>
            <a:spLocks noGrp="1" noChangeArrowheads="1"/>
          </p:cNvSpPr>
          <p:nvPr>
            <p:ph type="sldNum" sz="quarter" idx="11"/>
          </p:nvPr>
        </p:nvSpPr>
        <p:spPr/>
        <p:txBody>
          <a:bodyPr/>
          <a:lstStyle>
            <a:lvl1pPr>
              <a:defRPr/>
            </a:lvl1pPr>
          </a:lstStyle>
          <a:p>
            <a:pPr>
              <a:defRPr/>
            </a:pPr>
            <a:fld id="{3ADB3CE8-A295-4E6B-804E-A4E8060294B6}" type="slidenum">
              <a:rPr lang="en-US"/>
              <a:pPr>
                <a:defRPr/>
              </a:pPr>
              <a:t>‹#›</a:t>
            </a:fld>
            <a:endParaRPr lang="en-US"/>
          </a:p>
        </p:txBody>
      </p:sp>
      <p:sp>
        <p:nvSpPr>
          <p:cNvPr id="6" name="Rectangle 5"/>
          <p:cNvSpPr>
            <a:spLocks noGrp="1" noChangeArrowheads="1"/>
          </p:cNvSpPr>
          <p:nvPr>
            <p:ph type="dt" sz="half" idx="12"/>
          </p:nvPr>
        </p:nvSpPr>
        <p:spPr>
          <a:xfrm rot="19140000">
            <a:off x="201613" y="5870575"/>
            <a:ext cx="2176462" cy="201613"/>
          </a:xfrm>
          <a:prstGeom prst="rect">
            <a:avLst/>
          </a:prstGeom>
        </p:spPr>
        <p:txBody>
          <a:bodyPr/>
          <a:lstStyle>
            <a:lvl1pPr>
              <a:defRPr/>
            </a:lvl1pPr>
          </a:lstStyle>
          <a:p>
            <a:pPr>
              <a:defRPr/>
            </a:pPr>
            <a:endParaRPr lang="en-US"/>
          </a:p>
        </p:txBody>
      </p:sp>
    </p:spTree>
    <p:extLst>
      <p:ext uri="{BB962C8B-B14F-4D97-AF65-F5344CB8AC3E}">
        <p14:creationId xmlns:p14="http://schemas.microsoft.com/office/powerpoint/2010/main" val="14298718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460432" y="6407944"/>
            <a:ext cx="552600" cy="365125"/>
          </a:xfrm>
          <a:prstGeom prst="rect">
            <a:avLst/>
          </a:prstGeom>
        </p:spPr>
        <p:txBody>
          <a:bodyPr vert="horz" anchor="b"/>
          <a:lstStyle>
            <a:lvl1pPr algn="r" eaLnBrk="1" latinLnBrk="0" hangingPunct="1">
              <a:defRPr kumimoji="0" sz="1000" b="0">
                <a:solidFill>
                  <a:schemeClr val="tx1"/>
                </a:solidFill>
              </a:defRPr>
            </a:lvl1pPr>
            <a:extLst/>
          </a:lstStyle>
          <a:p>
            <a:r>
              <a:rPr lang="en-GB" smtClean="0"/>
              <a:t>DHBF</a:t>
            </a:r>
            <a:endParaRPr lang="en-GB" dirty="0"/>
          </a:p>
        </p:txBody>
      </p:sp>
      <p:pic>
        <p:nvPicPr>
          <p:cNvPr id="11" name="Picture 2"/>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449607" y="6165304"/>
            <a:ext cx="180975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6.xml"/><Relationship Id="rId1" Type="http://schemas.openxmlformats.org/officeDocument/2006/relationships/vmlDrawing" Target="../drawings/vmlDrawing1.vml"/><Relationship Id="rId4" Type="http://schemas.openxmlformats.org/officeDocument/2006/relationships/image" Target="../media/image3.wm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Project Management for DH</a:t>
            </a:r>
            <a:endParaRPr lang="en-GB" dirty="0"/>
          </a:p>
        </p:txBody>
      </p:sp>
      <p:sp>
        <p:nvSpPr>
          <p:cNvPr id="3" name="Subtitle 2"/>
          <p:cNvSpPr>
            <a:spLocks noGrp="1"/>
          </p:cNvSpPr>
          <p:nvPr>
            <p:ph type="subTitle" idx="1"/>
          </p:nvPr>
        </p:nvSpPr>
        <p:spPr/>
        <p:txBody>
          <a:bodyPr/>
          <a:lstStyle/>
          <a:p>
            <a:r>
              <a:rPr lang="en-GB" dirty="0" smtClean="0"/>
              <a:t>Planning and scheduling</a:t>
            </a:r>
            <a:endParaRPr lang="en-GB" dirty="0"/>
          </a:p>
        </p:txBody>
      </p:sp>
    </p:spTree>
    <p:extLst>
      <p:ext uri="{BB962C8B-B14F-4D97-AF65-F5344CB8AC3E}">
        <p14:creationId xmlns:p14="http://schemas.microsoft.com/office/powerpoint/2010/main" val="3370292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Any given task will require planning. Building a software solution is not an exception. However, because it is intangible we cannot readily see the process of the product </a:t>
            </a:r>
            <a:r>
              <a:rPr lang="en-GB" dirty="0"/>
              <a:t>for </a:t>
            </a:r>
            <a:r>
              <a:rPr lang="en-GB" dirty="0" smtClean="0"/>
              <a:t>example by examining the artefact that is being produced. Most software builds are unique therefore we do not always have comparable projects to help us estimate timescales for development.</a:t>
            </a:r>
          </a:p>
          <a:p>
            <a:r>
              <a:rPr lang="en-GB" dirty="0" smtClean="0"/>
              <a:t> The following lesson will take two sessions to complete. First we will look at the theory of project planning then we will look at  using estimating techniques to build project plans and the tools that we have available to represent the plans.</a:t>
            </a:r>
            <a:endParaRPr lang="en-GB" dirty="0"/>
          </a:p>
        </p:txBody>
      </p:sp>
      <p:sp>
        <p:nvSpPr>
          <p:cNvPr id="3" name="Title 2"/>
          <p:cNvSpPr>
            <a:spLocks noGrp="1"/>
          </p:cNvSpPr>
          <p:nvPr>
            <p:ph type="title"/>
          </p:nvPr>
        </p:nvSpPr>
        <p:spPr/>
        <p:txBody>
          <a:bodyPr/>
          <a:lstStyle/>
          <a:p>
            <a:r>
              <a:rPr lang="en-GB" dirty="0" smtClean="0"/>
              <a:t>Planning</a:t>
            </a:r>
            <a:endParaRPr lang="en-GB" dirty="0"/>
          </a:p>
        </p:txBody>
      </p:sp>
    </p:spTree>
    <p:extLst>
      <p:ext uri="{BB962C8B-B14F-4D97-AF65-F5344CB8AC3E}">
        <p14:creationId xmlns:p14="http://schemas.microsoft.com/office/powerpoint/2010/main" val="3223045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0034" name="Rectangle 2"/>
          <p:cNvSpPr>
            <a:spLocks noGrp="1" noChangeArrowheads="1"/>
          </p:cNvSpPr>
          <p:nvPr>
            <p:ph type="title" idx="4294967295"/>
          </p:nvPr>
        </p:nvSpPr>
        <p:spPr/>
        <p:txBody>
          <a:bodyPr/>
          <a:lstStyle/>
          <a:p>
            <a:r>
              <a:rPr lang="en-GB" altLang="en-US" sz="4400" dirty="0" smtClean="0"/>
              <a:t>Project Plans</a:t>
            </a:r>
          </a:p>
        </p:txBody>
      </p:sp>
      <p:sp>
        <p:nvSpPr>
          <p:cNvPr id="60419" name="Rectangle 3"/>
          <p:cNvSpPr>
            <a:spLocks noGrp="1" noChangeArrowheads="1"/>
          </p:cNvSpPr>
          <p:nvPr>
            <p:ph sz="quarter" idx="4294967295"/>
          </p:nvPr>
        </p:nvSpPr>
        <p:spPr>
          <a:xfrm>
            <a:off x="273050" y="1628799"/>
            <a:ext cx="8504238" cy="4154463"/>
          </a:xfrm>
        </p:spPr>
        <p:txBody>
          <a:bodyPr/>
          <a:lstStyle/>
          <a:p>
            <a:pPr marL="298450" indent="-298450"/>
            <a:r>
              <a:rPr lang="en-GB" altLang="en-US" sz="2200" dirty="0" smtClean="0"/>
              <a:t>Plans are the basis for the management of any project</a:t>
            </a:r>
          </a:p>
          <a:p>
            <a:pPr marL="298450" indent="-298450"/>
            <a:endParaRPr lang="en-GB" altLang="en-US" sz="2200" dirty="0" smtClean="0"/>
          </a:p>
          <a:p>
            <a:pPr marL="298450" indent="-298450"/>
            <a:r>
              <a:rPr lang="en-GB" altLang="en-US" sz="2200" dirty="0" smtClean="0"/>
              <a:t>The baseline for decision making and control</a:t>
            </a:r>
          </a:p>
          <a:p>
            <a:pPr marL="298450" indent="-298450"/>
            <a:endParaRPr lang="en-GB" altLang="en-US" sz="2200" dirty="0" smtClean="0"/>
          </a:p>
          <a:p>
            <a:pPr marL="298450" indent="-298450"/>
            <a:r>
              <a:rPr lang="en-GB" altLang="en-US" sz="2200" dirty="0" smtClean="0"/>
              <a:t>Should be in a hierarchy</a:t>
            </a:r>
          </a:p>
          <a:p>
            <a:pPr marL="298450" indent="-298450"/>
            <a:endParaRPr lang="en-GB" altLang="en-US" sz="2200" dirty="0" smtClean="0"/>
          </a:p>
          <a:p>
            <a:pPr marL="298450" indent="-298450"/>
            <a:r>
              <a:rPr lang="en-GB" altLang="en-US" sz="2200" dirty="0" smtClean="0"/>
              <a:t>Must be formally approved by the Project </a:t>
            </a:r>
            <a:r>
              <a:rPr lang="en-GB" altLang="en-US" sz="2200" dirty="0" smtClean="0"/>
              <a:t>Board</a:t>
            </a:r>
          </a:p>
          <a:p>
            <a:pPr marL="298450" indent="-298450"/>
            <a:endParaRPr lang="en-GB" altLang="en-US" sz="2200" dirty="0"/>
          </a:p>
          <a:p>
            <a:pPr marL="298450" indent="-298450"/>
            <a:r>
              <a:rPr lang="en-GB" altLang="en-US" sz="2200" dirty="0" smtClean="0"/>
              <a:t>May involve an element of risk analysis</a:t>
            </a:r>
            <a:endParaRPr lang="en-GB" altLang="en-US" sz="2200" dirty="0" smtClean="0"/>
          </a:p>
        </p:txBody>
      </p:sp>
    </p:spTree>
    <p:extLst>
      <p:ext uri="{BB962C8B-B14F-4D97-AF65-F5344CB8AC3E}">
        <p14:creationId xmlns:p14="http://schemas.microsoft.com/office/powerpoint/2010/main" val="362319053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6786" name="Rectangle 2"/>
          <p:cNvSpPr>
            <a:spLocks noGrp="1" noChangeArrowheads="1"/>
          </p:cNvSpPr>
          <p:nvPr>
            <p:ph type="title" idx="4294967295"/>
          </p:nvPr>
        </p:nvSpPr>
        <p:spPr/>
        <p:txBody>
          <a:bodyPr/>
          <a:lstStyle/>
          <a:p>
            <a:pPr eaLnBrk="1" hangingPunct="1"/>
            <a:r>
              <a:rPr lang="en-GB" altLang="en-US" sz="4400" smtClean="0"/>
              <a:t>What is a Plan?</a:t>
            </a:r>
          </a:p>
        </p:txBody>
      </p:sp>
      <p:sp>
        <p:nvSpPr>
          <p:cNvPr id="60419" name="Rectangle 3"/>
          <p:cNvSpPr>
            <a:spLocks noGrp="1" noChangeArrowheads="1"/>
          </p:cNvSpPr>
          <p:nvPr>
            <p:ph sz="quarter" idx="4294967295"/>
          </p:nvPr>
        </p:nvSpPr>
        <p:spPr>
          <a:xfrm>
            <a:off x="273050" y="1211263"/>
            <a:ext cx="8504238" cy="4572000"/>
          </a:xfrm>
        </p:spPr>
        <p:txBody>
          <a:bodyPr/>
          <a:lstStyle/>
          <a:p>
            <a:pPr marL="298450" indent="-298450" eaLnBrk="1" hangingPunct="1"/>
            <a:r>
              <a:rPr lang="en-GB" altLang="en-US" sz="3000" dirty="0" smtClean="0"/>
              <a:t>A </a:t>
            </a:r>
            <a:r>
              <a:rPr lang="en-GB" altLang="en-US" sz="3000" dirty="0" smtClean="0"/>
              <a:t>Plan </a:t>
            </a:r>
            <a:r>
              <a:rPr lang="en-GB" altLang="en-US" sz="3000" dirty="0" smtClean="0"/>
              <a:t>is a document describing</a:t>
            </a:r>
          </a:p>
          <a:p>
            <a:pPr marL="742950" lvl="1" indent="-285750" eaLnBrk="1" hangingPunct="1"/>
            <a:r>
              <a:rPr lang="en-GB" altLang="en-US" sz="3000" dirty="0" smtClean="0"/>
              <a:t>how</a:t>
            </a:r>
          </a:p>
          <a:p>
            <a:pPr marL="742950" lvl="1" indent="-285750" eaLnBrk="1" hangingPunct="1"/>
            <a:r>
              <a:rPr lang="en-GB" altLang="en-US" sz="3000" dirty="0" smtClean="0"/>
              <a:t>when</a:t>
            </a:r>
          </a:p>
          <a:p>
            <a:pPr marL="742950" lvl="1" indent="-285750" eaLnBrk="1" hangingPunct="1"/>
            <a:r>
              <a:rPr lang="en-GB" altLang="en-US" sz="3000" dirty="0" smtClean="0"/>
              <a:t>and by whom</a:t>
            </a:r>
          </a:p>
          <a:p>
            <a:pPr marL="1600200" lvl="3" indent="-228600" eaLnBrk="1" hangingPunct="1">
              <a:buFont typeface="Wingdings" pitchFamily="2" charset="2"/>
              <a:buNone/>
            </a:pPr>
            <a:r>
              <a:rPr lang="en-GB" altLang="en-US" sz="2600" dirty="0" smtClean="0"/>
              <a:t>	</a:t>
            </a:r>
            <a:r>
              <a:rPr lang="en-GB" altLang="en-US" sz="3000" dirty="0" smtClean="0"/>
              <a:t>a target is to be achieved</a:t>
            </a:r>
          </a:p>
          <a:p>
            <a:pPr marL="1600200" lvl="3" indent="-228600" eaLnBrk="1" hangingPunct="1">
              <a:buFont typeface="Wingdings" pitchFamily="2" charset="2"/>
              <a:buNone/>
            </a:pPr>
            <a:endParaRPr lang="en-GB" altLang="en-US" sz="3000" dirty="0" smtClean="0"/>
          </a:p>
          <a:p>
            <a:pPr marL="298450" indent="-298450" eaLnBrk="1" hangingPunct="1"/>
            <a:r>
              <a:rPr lang="en-GB" altLang="en-US" sz="3000" dirty="0" smtClean="0"/>
              <a:t>These targets include products, timescales, costs, quality</a:t>
            </a:r>
            <a:r>
              <a:rPr lang="en-GB" altLang="en-US" sz="3000" dirty="0" smtClean="0"/>
              <a:t>, risk avoidance </a:t>
            </a:r>
            <a:r>
              <a:rPr lang="en-GB" altLang="en-US" sz="3000" dirty="0" smtClean="0"/>
              <a:t>and benefits</a:t>
            </a:r>
          </a:p>
        </p:txBody>
      </p:sp>
    </p:spTree>
    <p:extLst>
      <p:ext uri="{BB962C8B-B14F-4D97-AF65-F5344CB8AC3E}">
        <p14:creationId xmlns:p14="http://schemas.microsoft.com/office/powerpoint/2010/main" val="124881866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ChangeArrowheads="1"/>
          </p:cNvSpPr>
          <p:nvPr>
            <p:ph type="title" idx="4294967295"/>
          </p:nvPr>
        </p:nvSpPr>
        <p:spPr/>
        <p:txBody>
          <a:bodyPr/>
          <a:lstStyle/>
          <a:p>
            <a:r>
              <a:rPr lang="en-GB" altLang="en-US" sz="4400" smtClean="0"/>
              <a:t>The Components of a Plan</a:t>
            </a:r>
          </a:p>
        </p:txBody>
      </p:sp>
      <p:sp>
        <p:nvSpPr>
          <p:cNvPr id="110595" name="Rectangle 3"/>
          <p:cNvSpPr>
            <a:spLocks noGrp="1" noChangeArrowheads="1"/>
          </p:cNvSpPr>
          <p:nvPr>
            <p:ph sz="quarter" idx="4294967295"/>
          </p:nvPr>
        </p:nvSpPr>
        <p:spPr>
          <a:xfrm>
            <a:off x="611560" y="1340768"/>
            <a:ext cx="8043366" cy="4104456"/>
          </a:xfrm>
        </p:spPr>
        <p:txBody>
          <a:bodyPr/>
          <a:lstStyle/>
          <a:p>
            <a:pPr marL="298450" indent="-298450">
              <a:lnSpc>
                <a:spcPct val="80000"/>
              </a:lnSpc>
              <a:spcBef>
                <a:spcPct val="60000"/>
              </a:spcBef>
            </a:pPr>
            <a:r>
              <a:rPr lang="en-GB" altLang="en-US" sz="2600" dirty="0" smtClean="0"/>
              <a:t>Products </a:t>
            </a:r>
            <a:r>
              <a:rPr lang="en-GB" altLang="en-US" sz="2600" dirty="0" smtClean="0">
                <a:latin typeface="Georgia"/>
              </a:rPr>
              <a:t>–</a:t>
            </a:r>
            <a:r>
              <a:rPr lang="en-GB" altLang="en-US" sz="2600" dirty="0" smtClean="0"/>
              <a:t> description, quality, etc.</a:t>
            </a:r>
          </a:p>
          <a:p>
            <a:pPr marL="298450" indent="-298450">
              <a:lnSpc>
                <a:spcPct val="80000"/>
              </a:lnSpc>
              <a:spcBef>
                <a:spcPct val="60000"/>
              </a:spcBef>
            </a:pPr>
            <a:r>
              <a:rPr lang="en-GB" altLang="en-US" sz="2600" dirty="0" smtClean="0"/>
              <a:t>Activities </a:t>
            </a:r>
            <a:r>
              <a:rPr lang="en-GB" altLang="en-US" sz="2600" dirty="0" smtClean="0">
                <a:latin typeface="Georgia"/>
              </a:rPr>
              <a:t>–</a:t>
            </a:r>
            <a:r>
              <a:rPr lang="en-GB" altLang="en-US" sz="2600" dirty="0" smtClean="0"/>
              <a:t> what, when, how, etc.</a:t>
            </a:r>
          </a:p>
          <a:p>
            <a:pPr marL="1143000" lvl="2" indent="-228600">
              <a:lnSpc>
                <a:spcPct val="80000"/>
              </a:lnSpc>
            </a:pPr>
            <a:r>
              <a:rPr lang="en-GB" altLang="en-US" sz="2400" dirty="0" smtClean="0"/>
              <a:t>Create the products themselves</a:t>
            </a:r>
          </a:p>
          <a:p>
            <a:pPr marL="1143000" lvl="2" indent="-228600">
              <a:lnSpc>
                <a:spcPct val="80000"/>
              </a:lnSpc>
            </a:pPr>
            <a:r>
              <a:rPr lang="en-GB" altLang="en-US" sz="2400" dirty="0" smtClean="0"/>
              <a:t>Assess product quality</a:t>
            </a:r>
          </a:p>
          <a:p>
            <a:pPr marL="298450" indent="-298450">
              <a:lnSpc>
                <a:spcPct val="80000"/>
              </a:lnSpc>
              <a:spcBef>
                <a:spcPct val="60000"/>
              </a:spcBef>
            </a:pPr>
            <a:r>
              <a:rPr lang="en-GB" altLang="en-US" sz="2600" dirty="0" smtClean="0"/>
              <a:t>Resources &amp; Time </a:t>
            </a:r>
            <a:r>
              <a:rPr lang="en-GB" altLang="en-US" sz="2600" dirty="0" smtClean="0">
                <a:latin typeface="Georgia"/>
              </a:rPr>
              <a:t>–</a:t>
            </a:r>
            <a:r>
              <a:rPr lang="en-GB" altLang="en-US" sz="2600" dirty="0" smtClean="0"/>
              <a:t> specific skills?</a:t>
            </a:r>
          </a:p>
          <a:p>
            <a:pPr marL="298450" indent="-298450">
              <a:lnSpc>
                <a:spcPct val="80000"/>
              </a:lnSpc>
              <a:spcBef>
                <a:spcPct val="60000"/>
              </a:spcBef>
            </a:pPr>
            <a:r>
              <a:rPr lang="en-GB" altLang="en-US" sz="2600" dirty="0" smtClean="0"/>
              <a:t>Dependencies between activities</a:t>
            </a:r>
          </a:p>
          <a:p>
            <a:pPr marL="1143000" lvl="2" indent="-228600">
              <a:lnSpc>
                <a:spcPct val="80000"/>
              </a:lnSpc>
            </a:pPr>
            <a:r>
              <a:rPr lang="en-GB" altLang="en-US" sz="2400" dirty="0" smtClean="0"/>
              <a:t>Internal &amp; External</a:t>
            </a:r>
          </a:p>
          <a:p>
            <a:pPr marL="298450" indent="-298450">
              <a:lnSpc>
                <a:spcPct val="80000"/>
              </a:lnSpc>
              <a:spcBef>
                <a:spcPct val="60000"/>
              </a:spcBef>
            </a:pPr>
            <a:r>
              <a:rPr lang="en-GB" altLang="en-US" sz="2600" dirty="0" smtClean="0"/>
              <a:t>Monitoring &amp; Control </a:t>
            </a:r>
            <a:r>
              <a:rPr lang="en-GB" altLang="en-US" sz="2600" dirty="0" smtClean="0">
                <a:latin typeface="Georgia"/>
              </a:rPr>
              <a:t>–</a:t>
            </a:r>
            <a:r>
              <a:rPr lang="en-GB" altLang="en-US" sz="2600" dirty="0" smtClean="0"/>
              <a:t> when, how</a:t>
            </a:r>
          </a:p>
        </p:txBody>
      </p:sp>
    </p:spTree>
    <p:extLst>
      <p:ext uri="{BB962C8B-B14F-4D97-AF65-F5344CB8AC3E}">
        <p14:creationId xmlns:p14="http://schemas.microsoft.com/office/powerpoint/2010/main" val="309097878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Date Placeholder 3"/>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eaLnBrk="1" hangingPunct="1"/>
            <a:r>
              <a:rPr lang="en-GB" altLang="en-US" sz="1400" smtClean="0"/>
              <a:t>PPM</a:t>
            </a:r>
          </a:p>
        </p:txBody>
      </p:sp>
      <p:sp>
        <p:nvSpPr>
          <p:cNvPr id="5123" name="Rectangle 2"/>
          <p:cNvSpPr>
            <a:spLocks noGrp="1" noChangeArrowheads="1"/>
          </p:cNvSpPr>
          <p:nvPr>
            <p:ph type="title"/>
          </p:nvPr>
        </p:nvSpPr>
        <p:spPr>
          <a:xfrm>
            <a:off x="609600" y="441325"/>
            <a:ext cx="8534400" cy="701675"/>
          </a:xfrm>
        </p:spPr>
        <p:txBody>
          <a:bodyPr/>
          <a:lstStyle/>
          <a:p>
            <a:pPr eaLnBrk="1" hangingPunct="1"/>
            <a:r>
              <a:rPr lang="en-GB" altLang="en-US" sz="4000" smtClean="0"/>
              <a:t>SOFTWARE PROJECT PLANNING</a:t>
            </a:r>
          </a:p>
        </p:txBody>
      </p:sp>
      <p:sp>
        <p:nvSpPr>
          <p:cNvPr id="89091" name="Rectangle 3"/>
          <p:cNvSpPr>
            <a:spLocks noGrp="1" noChangeArrowheads="1"/>
          </p:cNvSpPr>
          <p:nvPr>
            <p:ph type="body" idx="1"/>
          </p:nvPr>
        </p:nvSpPr>
        <p:spPr/>
        <p:txBody>
          <a:bodyPr/>
          <a:lstStyle/>
          <a:p>
            <a:pPr eaLnBrk="1" hangingPunct="1">
              <a:lnSpc>
                <a:spcPct val="104000"/>
              </a:lnSpc>
              <a:spcBef>
                <a:spcPct val="0"/>
              </a:spcBef>
              <a:spcAft>
                <a:spcPct val="52000"/>
              </a:spcAft>
              <a:buFont typeface="Wingdings" pitchFamily="2" charset="2"/>
              <a:buChar char="l"/>
            </a:pPr>
            <a:r>
              <a:rPr lang="en-GB" altLang="en-US" sz="2400" dirty="0" smtClean="0"/>
              <a:t>What Software Project Planning Involves</a:t>
            </a:r>
          </a:p>
          <a:p>
            <a:pPr lvl="1">
              <a:lnSpc>
                <a:spcPct val="104000"/>
              </a:lnSpc>
              <a:spcBef>
                <a:spcPct val="0"/>
              </a:spcBef>
              <a:spcAft>
                <a:spcPct val="52000"/>
              </a:spcAft>
              <a:buFont typeface="Wingdings" pitchFamily="2" charset="2"/>
              <a:buChar char="l"/>
            </a:pPr>
            <a:r>
              <a:rPr lang="en-GB" altLang="en-US" sz="2000" dirty="0"/>
              <a:t>Software Project Scheduling</a:t>
            </a:r>
          </a:p>
          <a:p>
            <a:pPr lvl="1">
              <a:lnSpc>
                <a:spcPct val="104000"/>
              </a:lnSpc>
              <a:spcBef>
                <a:spcPct val="0"/>
              </a:spcBef>
              <a:spcAft>
                <a:spcPct val="52000"/>
              </a:spcAft>
              <a:buFont typeface="Wingdings" pitchFamily="2" charset="2"/>
              <a:buChar char="l"/>
            </a:pPr>
            <a:r>
              <a:rPr lang="en-GB" altLang="en-US" sz="2000" dirty="0"/>
              <a:t>Typical Task Network</a:t>
            </a:r>
          </a:p>
          <a:p>
            <a:pPr lvl="1">
              <a:lnSpc>
                <a:spcPct val="104000"/>
              </a:lnSpc>
              <a:spcBef>
                <a:spcPct val="0"/>
              </a:spcBef>
              <a:spcAft>
                <a:spcPct val="52000"/>
              </a:spcAft>
              <a:buFont typeface="Wingdings" pitchFamily="2" charset="2"/>
              <a:buChar char="l"/>
            </a:pPr>
            <a:r>
              <a:rPr lang="en-GB" altLang="en-US" sz="2000" dirty="0"/>
              <a:t>Approaches to Project Tracking</a:t>
            </a:r>
          </a:p>
          <a:p>
            <a:pPr lvl="1" eaLnBrk="1" hangingPunct="1">
              <a:lnSpc>
                <a:spcPct val="104000"/>
              </a:lnSpc>
              <a:spcBef>
                <a:spcPct val="0"/>
              </a:spcBef>
              <a:spcAft>
                <a:spcPct val="52000"/>
              </a:spcAft>
              <a:buFont typeface="Wingdings" pitchFamily="2" charset="2"/>
              <a:buChar char="l"/>
            </a:pPr>
            <a:r>
              <a:rPr lang="en-GB" altLang="en-US" sz="2000" dirty="0" smtClean="0"/>
              <a:t>Risk </a:t>
            </a:r>
            <a:r>
              <a:rPr lang="en-GB" altLang="en-US" sz="2000" dirty="0" smtClean="0"/>
              <a:t>Analysis</a:t>
            </a:r>
          </a:p>
          <a:p>
            <a:pPr lvl="1" eaLnBrk="1" hangingPunct="1">
              <a:lnSpc>
                <a:spcPct val="104000"/>
              </a:lnSpc>
              <a:spcBef>
                <a:spcPct val="0"/>
              </a:spcBef>
              <a:spcAft>
                <a:spcPct val="52000"/>
              </a:spcAft>
              <a:buFont typeface="Wingdings" pitchFamily="2" charset="2"/>
              <a:buChar char="l"/>
            </a:pPr>
            <a:r>
              <a:rPr lang="en-GB" altLang="en-US" sz="2000" dirty="0" smtClean="0"/>
              <a:t>Risk Management</a:t>
            </a:r>
          </a:p>
          <a:p>
            <a:pPr lvl="1" eaLnBrk="1" hangingPunct="1">
              <a:lnSpc>
                <a:spcPct val="104000"/>
              </a:lnSpc>
              <a:spcBef>
                <a:spcPct val="0"/>
              </a:spcBef>
              <a:spcAft>
                <a:spcPct val="52000"/>
              </a:spcAft>
              <a:buFont typeface="Wingdings" pitchFamily="2" charset="2"/>
              <a:buChar char="l"/>
            </a:pPr>
            <a:r>
              <a:rPr lang="en-GB" altLang="en-US" sz="2000" dirty="0" smtClean="0"/>
              <a:t>Risk Monitoring - Project Tracking</a:t>
            </a:r>
          </a:p>
          <a:p>
            <a:pPr eaLnBrk="1" hangingPunct="1"/>
            <a:endParaRPr lang="en-GB" altLang="en-US" sz="2800" dirty="0" smtClean="0"/>
          </a:p>
        </p:txBody>
      </p:sp>
    </p:spTree>
    <p:extLst>
      <p:ext uri="{BB962C8B-B14F-4D97-AF65-F5344CB8AC3E}">
        <p14:creationId xmlns:p14="http://schemas.microsoft.com/office/powerpoint/2010/main" val="3486598270"/>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89091">
                                            <p:txEl>
                                              <p:pRg st="0" end="0"/>
                                            </p:txEl>
                                          </p:spTgt>
                                        </p:tgtEl>
                                        <p:attrNameLst>
                                          <p:attrName>style.visibility</p:attrName>
                                        </p:attrNameLst>
                                      </p:cBhvr>
                                      <p:to>
                                        <p:strVal val="visible"/>
                                      </p:to>
                                    </p:set>
                                    <p:animEffect transition="in" filter="barn(outVertical)">
                                      <p:cBhvr>
                                        <p:cTn id="7" dur="500"/>
                                        <p:tgtEl>
                                          <p:spTgt spid="89091">
                                            <p:txEl>
                                              <p:pRg st="0" end="0"/>
                                            </p:txEl>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89091">
                                            <p:txEl>
                                              <p:pRg st="1" end="1"/>
                                            </p:txEl>
                                          </p:spTgt>
                                        </p:tgtEl>
                                        <p:attrNameLst>
                                          <p:attrName>style.visibility</p:attrName>
                                        </p:attrNameLst>
                                      </p:cBhvr>
                                      <p:to>
                                        <p:strVal val="visible"/>
                                      </p:to>
                                    </p:set>
                                    <p:animEffect transition="in" filter="barn(outVertical)">
                                      <p:cBhvr>
                                        <p:cTn id="10" dur="500"/>
                                        <p:tgtEl>
                                          <p:spTgt spid="89091">
                                            <p:txEl>
                                              <p:pRg st="1" end="1"/>
                                            </p:txEl>
                                          </p:spTgt>
                                        </p:tgtEl>
                                      </p:cBhvr>
                                    </p:animEffect>
                                  </p:childTnLst>
                                </p:cTn>
                              </p:par>
                              <p:par>
                                <p:cTn id="11" presetID="16" presetClass="entr" presetSubtype="37" fill="hold" grpId="0" nodeType="withEffect">
                                  <p:stCondLst>
                                    <p:cond delay="0"/>
                                  </p:stCondLst>
                                  <p:childTnLst>
                                    <p:set>
                                      <p:cBhvr>
                                        <p:cTn id="12" dur="1" fill="hold">
                                          <p:stCondLst>
                                            <p:cond delay="0"/>
                                          </p:stCondLst>
                                        </p:cTn>
                                        <p:tgtEl>
                                          <p:spTgt spid="89091">
                                            <p:txEl>
                                              <p:pRg st="2" end="2"/>
                                            </p:txEl>
                                          </p:spTgt>
                                        </p:tgtEl>
                                        <p:attrNameLst>
                                          <p:attrName>style.visibility</p:attrName>
                                        </p:attrNameLst>
                                      </p:cBhvr>
                                      <p:to>
                                        <p:strVal val="visible"/>
                                      </p:to>
                                    </p:set>
                                    <p:animEffect transition="in" filter="barn(outVertical)">
                                      <p:cBhvr>
                                        <p:cTn id="13" dur="500"/>
                                        <p:tgtEl>
                                          <p:spTgt spid="89091">
                                            <p:txEl>
                                              <p:pRg st="2" end="2"/>
                                            </p:txEl>
                                          </p:spTgt>
                                        </p:tgtEl>
                                      </p:cBhvr>
                                    </p:animEffect>
                                  </p:childTnLst>
                                </p:cTn>
                              </p:par>
                              <p:par>
                                <p:cTn id="14" presetID="16" presetClass="entr" presetSubtype="37" fill="hold" grpId="0" nodeType="withEffect">
                                  <p:stCondLst>
                                    <p:cond delay="0"/>
                                  </p:stCondLst>
                                  <p:childTnLst>
                                    <p:set>
                                      <p:cBhvr>
                                        <p:cTn id="15" dur="1" fill="hold">
                                          <p:stCondLst>
                                            <p:cond delay="0"/>
                                          </p:stCondLst>
                                        </p:cTn>
                                        <p:tgtEl>
                                          <p:spTgt spid="89091">
                                            <p:txEl>
                                              <p:pRg st="3" end="3"/>
                                            </p:txEl>
                                          </p:spTgt>
                                        </p:tgtEl>
                                        <p:attrNameLst>
                                          <p:attrName>style.visibility</p:attrName>
                                        </p:attrNameLst>
                                      </p:cBhvr>
                                      <p:to>
                                        <p:strVal val="visible"/>
                                      </p:to>
                                    </p:set>
                                    <p:animEffect transition="in" filter="barn(outVertical)">
                                      <p:cBhvr>
                                        <p:cTn id="16" dur="500"/>
                                        <p:tgtEl>
                                          <p:spTgt spid="89091">
                                            <p:txEl>
                                              <p:pRg st="3" end="3"/>
                                            </p:txEl>
                                          </p:spTgt>
                                        </p:tgtEl>
                                      </p:cBhvr>
                                    </p:animEffect>
                                  </p:childTnLst>
                                </p:cTn>
                              </p:par>
                              <p:par>
                                <p:cTn id="17" presetID="16" presetClass="entr" presetSubtype="37" fill="hold" grpId="0" nodeType="withEffect">
                                  <p:stCondLst>
                                    <p:cond delay="0"/>
                                  </p:stCondLst>
                                  <p:childTnLst>
                                    <p:set>
                                      <p:cBhvr>
                                        <p:cTn id="18" dur="1" fill="hold">
                                          <p:stCondLst>
                                            <p:cond delay="0"/>
                                          </p:stCondLst>
                                        </p:cTn>
                                        <p:tgtEl>
                                          <p:spTgt spid="89091">
                                            <p:txEl>
                                              <p:pRg st="4" end="4"/>
                                            </p:txEl>
                                          </p:spTgt>
                                        </p:tgtEl>
                                        <p:attrNameLst>
                                          <p:attrName>style.visibility</p:attrName>
                                        </p:attrNameLst>
                                      </p:cBhvr>
                                      <p:to>
                                        <p:strVal val="visible"/>
                                      </p:to>
                                    </p:set>
                                    <p:animEffect transition="in" filter="barn(outVertical)">
                                      <p:cBhvr>
                                        <p:cTn id="19" dur="500"/>
                                        <p:tgtEl>
                                          <p:spTgt spid="89091">
                                            <p:txEl>
                                              <p:pRg st="4" end="4"/>
                                            </p:txEl>
                                          </p:spTgt>
                                        </p:tgtEl>
                                      </p:cBhvr>
                                    </p:animEffect>
                                  </p:childTnLst>
                                </p:cTn>
                              </p:par>
                              <p:par>
                                <p:cTn id="20" presetID="16" presetClass="entr" presetSubtype="37" fill="hold" grpId="0" nodeType="withEffect">
                                  <p:stCondLst>
                                    <p:cond delay="0"/>
                                  </p:stCondLst>
                                  <p:childTnLst>
                                    <p:set>
                                      <p:cBhvr>
                                        <p:cTn id="21" dur="1" fill="hold">
                                          <p:stCondLst>
                                            <p:cond delay="0"/>
                                          </p:stCondLst>
                                        </p:cTn>
                                        <p:tgtEl>
                                          <p:spTgt spid="89091">
                                            <p:txEl>
                                              <p:pRg st="5" end="5"/>
                                            </p:txEl>
                                          </p:spTgt>
                                        </p:tgtEl>
                                        <p:attrNameLst>
                                          <p:attrName>style.visibility</p:attrName>
                                        </p:attrNameLst>
                                      </p:cBhvr>
                                      <p:to>
                                        <p:strVal val="visible"/>
                                      </p:to>
                                    </p:set>
                                    <p:animEffect transition="in" filter="barn(outVertical)">
                                      <p:cBhvr>
                                        <p:cTn id="22" dur="500"/>
                                        <p:tgtEl>
                                          <p:spTgt spid="89091">
                                            <p:txEl>
                                              <p:pRg st="5" end="5"/>
                                            </p:txEl>
                                          </p:spTgt>
                                        </p:tgtEl>
                                      </p:cBhvr>
                                    </p:animEffect>
                                  </p:childTnLst>
                                </p:cTn>
                              </p:par>
                              <p:par>
                                <p:cTn id="23" presetID="16" presetClass="entr" presetSubtype="37" fill="hold" grpId="0" nodeType="withEffect">
                                  <p:stCondLst>
                                    <p:cond delay="0"/>
                                  </p:stCondLst>
                                  <p:childTnLst>
                                    <p:set>
                                      <p:cBhvr>
                                        <p:cTn id="24" dur="1" fill="hold">
                                          <p:stCondLst>
                                            <p:cond delay="0"/>
                                          </p:stCondLst>
                                        </p:cTn>
                                        <p:tgtEl>
                                          <p:spTgt spid="89091">
                                            <p:txEl>
                                              <p:pRg st="6" end="6"/>
                                            </p:txEl>
                                          </p:spTgt>
                                        </p:tgtEl>
                                        <p:attrNameLst>
                                          <p:attrName>style.visibility</p:attrName>
                                        </p:attrNameLst>
                                      </p:cBhvr>
                                      <p:to>
                                        <p:strVal val="visible"/>
                                      </p:to>
                                    </p:set>
                                    <p:animEffect transition="in" filter="barn(outVertical)">
                                      <p:cBhvr>
                                        <p:cTn id="25" dur="500"/>
                                        <p:tgtEl>
                                          <p:spTgt spid="8909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1"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Date Placeholder 3"/>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eaLnBrk="1" hangingPunct="1"/>
            <a:r>
              <a:rPr lang="en-GB" altLang="en-US" sz="1400" smtClean="0"/>
              <a:t>PPM</a:t>
            </a:r>
          </a:p>
        </p:txBody>
      </p:sp>
      <p:sp>
        <p:nvSpPr>
          <p:cNvPr id="6147" name="Rectangle 2"/>
          <p:cNvSpPr>
            <a:spLocks noGrp="1" noChangeArrowheads="1"/>
          </p:cNvSpPr>
          <p:nvPr>
            <p:ph type="title"/>
          </p:nvPr>
        </p:nvSpPr>
        <p:spPr>
          <a:xfrm>
            <a:off x="457200" y="441325"/>
            <a:ext cx="8686800" cy="701675"/>
          </a:xfrm>
        </p:spPr>
        <p:txBody>
          <a:bodyPr/>
          <a:lstStyle/>
          <a:p>
            <a:pPr eaLnBrk="1" hangingPunct="1"/>
            <a:r>
              <a:rPr lang="en-GB" altLang="en-US" sz="4000" smtClean="0"/>
              <a:t>SOFTWARE PROJECT PLANNING </a:t>
            </a:r>
          </a:p>
        </p:txBody>
      </p:sp>
      <p:sp>
        <p:nvSpPr>
          <p:cNvPr id="90115" name="Rectangle 3"/>
          <p:cNvSpPr>
            <a:spLocks noGrp="1" noChangeArrowheads="1"/>
          </p:cNvSpPr>
          <p:nvPr>
            <p:ph type="body" idx="1"/>
          </p:nvPr>
        </p:nvSpPr>
        <p:spPr/>
        <p:txBody>
          <a:bodyPr/>
          <a:lstStyle/>
          <a:p>
            <a:pPr eaLnBrk="1" hangingPunct="1">
              <a:lnSpc>
                <a:spcPct val="104000"/>
              </a:lnSpc>
              <a:spcBef>
                <a:spcPct val="0"/>
              </a:spcBef>
              <a:spcAft>
                <a:spcPct val="52000"/>
              </a:spcAft>
              <a:buFont typeface="Wingdings" pitchFamily="2" charset="2"/>
              <a:buChar char="l"/>
            </a:pPr>
            <a:r>
              <a:rPr lang="en-GB" altLang="en-US" sz="2800" smtClean="0"/>
              <a:t>Software Acquisition</a:t>
            </a:r>
          </a:p>
          <a:p>
            <a:pPr eaLnBrk="1" hangingPunct="1">
              <a:lnSpc>
                <a:spcPct val="104000"/>
              </a:lnSpc>
              <a:spcBef>
                <a:spcPct val="0"/>
              </a:spcBef>
              <a:spcAft>
                <a:spcPct val="52000"/>
              </a:spcAft>
              <a:buFont typeface="Wingdings" pitchFamily="2" charset="2"/>
              <a:buChar char="l"/>
            </a:pPr>
            <a:r>
              <a:rPr lang="en-GB" altLang="en-US" sz="2800" smtClean="0"/>
              <a:t>Software Acquisition Decision Tree</a:t>
            </a:r>
          </a:p>
          <a:p>
            <a:pPr eaLnBrk="1" hangingPunct="1">
              <a:lnSpc>
                <a:spcPct val="104000"/>
              </a:lnSpc>
              <a:spcBef>
                <a:spcPct val="0"/>
              </a:spcBef>
              <a:spcAft>
                <a:spcPct val="52000"/>
              </a:spcAft>
              <a:buFont typeface="Wingdings" pitchFamily="2" charset="2"/>
              <a:buChar char="l"/>
            </a:pPr>
            <a:r>
              <a:rPr lang="en-GB" altLang="en-US" sz="2800" smtClean="0"/>
              <a:t>Software Re-Engineering</a:t>
            </a:r>
          </a:p>
          <a:p>
            <a:pPr eaLnBrk="1" hangingPunct="1">
              <a:lnSpc>
                <a:spcPct val="104000"/>
              </a:lnSpc>
              <a:spcBef>
                <a:spcPct val="0"/>
              </a:spcBef>
              <a:spcAft>
                <a:spcPct val="52000"/>
              </a:spcAft>
              <a:buFont typeface="Wingdings" pitchFamily="2" charset="2"/>
              <a:buChar char="l"/>
            </a:pPr>
            <a:r>
              <a:rPr lang="en-GB" altLang="en-US" sz="2800" smtClean="0"/>
              <a:t>Organizational Planning</a:t>
            </a:r>
          </a:p>
          <a:p>
            <a:pPr eaLnBrk="1" hangingPunct="1">
              <a:lnSpc>
                <a:spcPct val="104000"/>
              </a:lnSpc>
              <a:spcBef>
                <a:spcPct val="0"/>
              </a:spcBef>
              <a:spcAft>
                <a:spcPct val="52000"/>
              </a:spcAft>
              <a:buFont typeface="Wingdings" pitchFamily="2" charset="2"/>
              <a:buChar char="l"/>
            </a:pPr>
            <a:r>
              <a:rPr lang="en-GB" altLang="en-US" sz="2800" smtClean="0"/>
              <a:t>Enhancements to a Good Organization</a:t>
            </a:r>
          </a:p>
          <a:p>
            <a:pPr eaLnBrk="1" hangingPunct="1">
              <a:lnSpc>
                <a:spcPct val="104000"/>
              </a:lnSpc>
              <a:spcBef>
                <a:spcPct val="0"/>
              </a:spcBef>
              <a:spcAft>
                <a:spcPct val="52000"/>
              </a:spcAft>
              <a:buFont typeface="Wingdings" pitchFamily="2" charset="2"/>
              <a:buChar char="l"/>
            </a:pPr>
            <a:r>
              <a:rPr lang="en-GB" altLang="en-US" sz="2800" smtClean="0"/>
              <a:t>The Software Project Plan (SPP)</a:t>
            </a:r>
          </a:p>
          <a:p>
            <a:pPr eaLnBrk="1" hangingPunct="1"/>
            <a:endParaRPr lang="en-GB" altLang="en-US" smtClean="0"/>
          </a:p>
        </p:txBody>
      </p:sp>
    </p:spTree>
    <p:extLst>
      <p:ext uri="{BB962C8B-B14F-4D97-AF65-F5344CB8AC3E}">
        <p14:creationId xmlns:p14="http://schemas.microsoft.com/office/powerpoint/2010/main" val="658136926"/>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90115">
                                            <p:txEl>
                                              <p:pRg st="0" end="0"/>
                                            </p:txEl>
                                          </p:spTgt>
                                        </p:tgtEl>
                                        <p:attrNameLst>
                                          <p:attrName>style.visibility</p:attrName>
                                        </p:attrNameLst>
                                      </p:cBhvr>
                                      <p:to>
                                        <p:strVal val="visible"/>
                                      </p:to>
                                    </p:set>
                                    <p:animEffect transition="in" filter="barn(outVertical)">
                                      <p:cBhvr>
                                        <p:cTn id="7" dur="500"/>
                                        <p:tgtEl>
                                          <p:spTgt spid="9011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90115">
                                            <p:txEl>
                                              <p:pRg st="1" end="1"/>
                                            </p:txEl>
                                          </p:spTgt>
                                        </p:tgtEl>
                                        <p:attrNameLst>
                                          <p:attrName>style.visibility</p:attrName>
                                        </p:attrNameLst>
                                      </p:cBhvr>
                                      <p:to>
                                        <p:strVal val="visible"/>
                                      </p:to>
                                    </p:set>
                                    <p:animEffect transition="in" filter="barn(outVertical)">
                                      <p:cBhvr>
                                        <p:cTn id="12" dur="500"/>
                                        <p:tgtEl>
                                          <p:spTgt spid="9011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90115">
                                            <p:txEl>
                                              <p:pRg st="2" end="2"/>
                                            </p:txEl>
                                          </p:spTgt>
                                        </p:tgtEl>
                                        <p:attrNameLst>
                                          <p:attrName>style.visibility</p:attrName>
                                        </p:attrNameLst>
                                      </p:cBhvr>
                                      <p:to>
                                        <p:strVal val="visible"/>
                                      </p:to>
                                    </p:set>
                                    <p:animEffect transition="in" filter="barn(outVertical)">
                                      <p:cBhvr>
                                        <p:cTn id="17" dur="500"/>
                                        <p:tgtEl>
                                          <p:spTgt spid="9011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90115">
                                            <p:txEl>
                                              <p:pRg st="3" end="3"/>
                                            </p:txEl>
                                          </p:spTgt>
                                        </p:tgtEl>
                                        <p:attrNameLst>
                                          <p:attrName>style.visibility</p:attrName>
                                        </p:attrNameLst>
                                      </p:cBhvr>
                                      <p:to>
                                        <p:strVal val="visible"/>
                                      </p:to>
                                    </p:set>
                                    <p:animEffect transition="in" filter="barn(outVertical)">
                                      <p:cBhvr>
                                        <p:cTn id="22" dur="500"/>
                                        <p:tgtEl>
                                          <p:spTgt spid="9011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90115">
                                            <p:txEl>
                                              <p:pRg st="4" end="4"/>
                                            </p:txEl>
                                          </p:spTgt>
                                        </p:tgtEl>
                                        <p:attrNameLst>
                                          <p:attrName>style.visibility</p:attrName>
                                        </p:attrNameLst>
                                      </p:cBhvr>
                                      <p:to>
                                        <p:strVal val="visible"/>
                                      </p:to>
                                    </p:set>
                                    <p:animEffect transition="in" filter="barn(outVertical)">
                                      <p:cBhvr>
                                        <p:cTn id="27" dur="500"/>
                                        <p:tgtEl>
                                          <p:spTgt spid="9011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6" presetClass="entr" presetSubtype="37" fill="hold" grpId="0" nodeType="clickEffect">
                                  <p:stCondLst>
                                    <p:cond delay="0"/>
                                  </p:stCondLst>
                                  <p:childTnLst>
                                    <p:set>
                                      <p:cBhvr>
                                        <p:cTn id="31" dur="1" fill="hold">
                                          <p:stCondLst>
                                            <p:cond delay="0"/>
                                          </p:stCondLst>
                                        </p:cTn>
                                        <p:tgtEl>
                                          <p:spTgt spid="90115">
                                            <p:txEl>
                                              <p:pRg st="5" end="5"/>
                                            </p:txEl>
                                          </p:spTgt>
                                        </p:tgtEl>
                                        <p:attrNameLst>
                                          <p:attrName>style.visibility</p:attrName>
                                        </p:attrNameLst>
                                      </p:cBhvr>
                                      <p:to>
                                        <p:strVal val="visible"/>
                                      </p:to>
                                    </p:set>
                                    <p:animEffect transition="in" filter="barn(outVertical)">
                                      <p:cBhvr>
                                        <p:cTn id="32" dur="500"/>
                                        <p:tgtEl>
                                          <p:spTgt spid="901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5"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eaLnBrk="1" hangingPunct="1"/>
            <a:r>
              <a:rPr lang="en-GB" altLang="en-US" sz="1400" smtClean="0"/>
              <a:t>PPM</a:t>
            </a:r>
          </a:p>
        </p:txBody>
      </p:sp>
      <p:sp>
        <p:nvSpPr>
          <p:cNvPr id="7171" name="Rectangle 2"/>
          <p:cNvSpPr>
            <a:spLocks noGrp="1" noChangeArrowheads="1"/>
          </p:cNvSpPr>
          <p:nvPr>
            <p:ph type="title"/>
          </p:nvPr>
        </p:nvSpPr>
        <p:spPr/>
        <p:txBody>
          <a:bodyPr/>
          <a:lstStyle/>
          <a:p>
            <a:pPr eaLnBrk="1" hangingPunct="1"/>
            <a:r>
              <a:rPr lang="en-GB" altLang="en-US" smtClean="0"/>
              <a:t>Risk Management (intro)</a:t>
            </a:r>
          </a:p>
        </p:txBody>
      </p:sp>
      <p:sp>
        <p:nvSpPr>
          <p:cNvPr id="91139" name="Rectangle 3"/>
          <p:cNvSpPr>
            <a:spLocks noGrp="1" noChangeArrowheads="1"/>
          </p:cNvSpPr>
          <p:nvPr>
            <p:ph type="body" idx="1"/>
          </p:nvPr>
        </p:nvSpPr>
        <p:spPr/>
        <p:txBody>
          <a:bodyPr/>
          <a:lstStyle/>
          <a:p>
            <a:pPr eaLnBrk="1" hangingPunct="1">
              <a:lnSpc>
                <a:spcPct val="101000"/>
              </a:lnSpc>
              <a:spcBef>
                <a:spcPct val="0"/>
              </a:spcBef>
              <a:spcAft>
                <a:spcPct val="51000"/>
              </a:spcAft>
              <a:buFont typeface="Wingdings" pitchFamily="2" charset="2"/>
              <a:buChar char="l"/>
              <a:defRPr/>
            </a:pPr>
            <a:r>
              <a:rPr lang="en-GB" sz="2400" dirty="0" smtClean="0"/>
              <a:t>Create risk management and monitoring plan</a:t>
            </a:r>
          </a:p>
          <a:p>
            <a:pPr>
              <a:defRPr/>
            </a:pPr>
            <a:r>
              <a:rPr lang="en-GB" sz="2400" dirty="0" smtClean="0"/>
              <a:t>For each risk triplet, define the risk management steps</a:t>
            </a:r>
          </a:p>
          <a:p>
            <a:pPr lvl="1">
              <a:defRPr/>
            </a:pPr>
            <a:r>
              <a:rPr lang="en-GB" sz="2000" dirty="0" smtClean="0">
                <a:ea typeface="+mn-ea"/>
                <a:cs typeface="+mn-cs"/>
              </a:rPr>
              <a:t>What can go wrong?</a:t>
            </a:r>
          </a:p>
          <a:p>
            <a:pPr lvl="1">
              <a:defRPr/>
            </a:pPr>
            <a:r>
              <a:rPr lang="en-GB" sz="2000" dirty="0" smtClean="0">
                <a:ea typeface="+mn-ea"/>
                <a:cs typeface="+mn-cs"/>
              </a:rPr>
              <a:t>What are the chances of this particular event happening?</a:t>
            </a:r>
          </a:p>
          <a:p>
            <a:pPr lvl="1">
              <a:defRPr/>
            </a:pPr>
            <a:r>
              <a:rPr lang="en-GB" sz="2000" dirty="0" smtClean="0">
                <a:ea typeface="+mn-ea"/>
                <a:cs typeface="+mn-cs"/>
              </a:rPr>
              <a:t>What are the consequences?</a:t>
            </a:r>
          </a:p>
          <a:p>
            <a:pPr eaLnBrk="1" hangingPunct="1">
              <a:lnSpc>
                <a:spcPct val="101000"/>
              </a:lnSpc>
              <a:spcBef>
                <a:spcPct val="0"/>
              </a:spcBef>
              <a:spcAft>
                <a:spcPct val="51000"/>
              </a:spcAft>
              <a:buFont typeface="Wingdings" pitchFamily="2" charset="2"/>
              <a:buChar char="l"/>
              <a:defRPr/>
            </a:pPr>
            <a:r>
              <a:rPr lang="en-GB" sz="2400" smtClean="0"/>
              <a:t>Risk </a:t>
            </a:r>
            <a:r>
              <a:rPr lang="en-GB" sz="2400" dirty="0" smtClean="0"/>
              <a:t>management incurs additional project cost</a:t>
            </a:r>
          </a:p>
          <a:p>
            <a:pPr eaLnBrk="1" hangingPunct="1">
              <a:lnSpc>
                <a:spcPct val="101000"/>
              </a:lnSpc>
              <a:spcBef>
                <a:spcPct val="0"/>
              </a:spcBef>
              <a:spcAft>
                <a:spcPct val="51000"/>
              </a:spcAft>
              <a:buFont typeface="Wingdings" pitchFamily="2" charset="2"/>
              <a:buChar char="l"/>
              <a:defRPr/>
            </a:pPr>
            <a:r>
              <a:rPr lang="en-GB" sz="2400" dirty="0" smtClean="0"/>
              <a:t>For larger projects, there may be 30-40 risks identified</a:t>
            </a:r>
          </a:p>
          <a:p>
            <a:pPr eaLnBrk="1" hangingPunct="1">
              <a:defRPr/>
            </a:pPr>
            <a:endParaRPr lang="en-GB" dirty="0" smtClean="0"/>
          </a:p>
        </p:txBody>
      </p:sp>
    </p:spTree>
    <p:extLst>
      <p:ext uri="{BB962C8B-B14F-4D97-AF65-F5344CB8AC3E}">
        <p14:creationId xmlns:p14="http://schemas.microsoft.com/office/powerpoint/2010/main" val="1043225016"/>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91139">
                                            <p:txEl>
                                              <p:pRg st="0" end="0"/>
                                            </p:txEl>
                                          </p:spTgt>
                                        </p:tgtEl>
                                        <p:attrNameLst>
                                          <p:attrName>style.visibility</p:attrName>
                                        </p:attrNameLst>
                                      </p:cBhvr>
                                      <p:to>
                                        <p:strVal val="visible"/>
                                      </p:to>
                                    </p:set>
                                    <p:animEffect transition="in" filter="barn(outVertical)">
                                      <p:cBhvr>
                                        <p:cTn id="7" dur="500"/>
                                        <p:tgtEl>
                                          <p:spTgt spid="9113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91139">
                                            <p:txEl>
                                              <p:pRg st="1" end="1"/>
                                            </p:txEl>
                                          </p:spTgt>
                                        </p:tgtEl>
                                        <p:attrNameLst>
                                          <p:attrName>style.visibility</p:attrName>
                                        </p:attrNameLst>
                                      </p:cBhvr>
                                      <p:to>
                                        <p:strVal val="visible"/>
                                      </p:to>
                                    </p:set>
                                    <p:animEffect transition="in" filter="barn(outVertical)">
                                      <p:cBhvr>
                                        <p:cTn id="12" dur="500"/>
                                        <p:tgtEl>
                                          <p:spTgt spid="91139">
                                            <p:txEl>
                                              <p:pRg st="1" end="1"/>
                                            </p:txEl>
                                          </p:spTgt>
                                        </p:tgtEl>
                                      </p:cBhvr>
                                    </p:animEffect>
                                  </p:childTnLst>
                                </p:cTn>
                              </p:par>
                              <p:par>
                                <p:cTn id="13" presetID="16" presetClass="entr" presetSubtype="37" fill="hold" grpId="0" nodeType="withEffect">
                                  <p:stCondLst>
                                    <p:cond delay="0"/>
                                  </p:stCondLst>
                                  <p:childTnLst>
                                    <p:set>
                                      <p:cBhvr>
                                        <p:cTn id="14" dur="1" fill="hold">
                                          <p:stCondLst>
                                            <p:cond delay="0"/>
                                          </p:stCondLst>
                                        </p:cTn>
                                        <p:tgtEl>
                                          <p:spTgt spid="91139">
                                            <p:txEl>
                                              <p:pRg st="2" end="2"/>
                                            </p:txEl>
                                          </p:spTgt>
                                        </p:tgtEl>
                                        <p:attrNameLst>
                                          <p:attrName>style.visibility</p:attrName>
                                        </p:attrNameLst>
                                      </p:cBhvr>
                                      <p:to>
                                        <p:strVal val="visible"/>
                                      </p:to>
                                    </p:set>
                                    <p:animEffect transition="in" filter="barn(outVertical)">
                                      <p:cBhvr>
                                        <p:cTn id="15" dur="500"/>
                                        <p:tgtEl>
                                          <p:spTgt spid="91139">
                                            <p:txEl>
                                              <p:pRg st="2" end="2"/>
                                            </p:txEl>
                                          </p:spTgt>
                                        </p:tgtEl>
                                      </p:cBhvr>
                                    </p:animEffect>
                                  </p:childTnLst>
                                </p:cTn>
                              </p:par>
                              <p:par>
                                <p:cTn id="16" presetID="16" presetClass="entr" presetSubtype="37" fill="hold" grpId="0" nodeType="withEffect">
                                  <p:stCondLst>
                                    <p:cond delay="0"/>
                                  </p:stCondLst>
                                  <p:childTnLst>
                                    <p:set>
                                      <p:cBhvr>
                                        <p:cTn id="17" dur="1" fill="hold">
                                          <p:stCondLst>
                                            <p:cond delay="0"/>
                                          </p:stCondLst>
                                        </p:cTn>
                                        <p:tgtEl>
                                          <p:spTgt spid="91139">
                                            <p:txEl>
                                              <p:pRg st="3" end="3"/>
                                            </p:txEl>
                                          </p:spTgt>
                                        </p:tgtEl>
                                        <p:attrNameLst>
                                          <p:attrName>style.visibility</p:attrName>
                                        </p:attrNameLst>
                                      </p:cBhvr>
                                      <p:to>
                                        <p:strVal val="visible"/>
                                      </p:to>
                                    </p:set>
                                    <p:animEffect transition="in" filter="barn(outVertical)">
                                      <p:cBhvr>
                                        <p:cTn id="18" dur="500"/>
                                        <p:tgtEl>
                                          <p:spTgt spid="91139">
                                            <p:txEl>
                                              <p:pRg st="3" end="3"/>
                                            </p:txEl>
                                          </p:spTgt>
                                        </p:tgtEl>
                                      </p:cBhvr>
                                    </p:animEffect>
                                  </p:childTnLst>
                                </p:cTn>
                              </p:par>
                              <p:par>
                                <p:cTn id="19" presetID="16" presetClass="entr" presetSubtype="37" fill="hold" grpId="0" nodeType="withEffect">
                                  <p:stCondLst>
                                    <p:cond delay="0"/>
                                  </p:stCondLst>
                                  <p:childTnLst>
                                    <p:set>
                                      <p:cBhvr>
                                        <p:cTn id="20" dur="1" fill="hold">
                                          <p:stCondLst>
                                            <p:cond delay="0"/>
                                          </p:stCondLst>
                                        </p:cTn>
                                        <p:tgtEl>
                                          <p:spTgt spid="91139">
                                            <p:txEl>
                                              <p:pRg st="4" end="4"/>
                                            </p:txEl>
                                          </p:spTgt>
                                        </p:tgtEl>
                                        <p:attrNameLst>
                                          <p:attrName>style.visibility</p:attrName>
                                        </p:attrNameLst>
                                      </p:cBhvr>
                                      <p:to>
                                        <p:strVal val="visible"/>
                                      </p:to>
                                    </p:set>
                                    <p:animEffect transition="in" filter="barn(outVertical)">
                                      <p:cBhvr>
                                        <p:cTn id="21" dur="500"/>
                                        <p:tgtEl>
                                          <p:spTgt spid="91139">
                                            <p:txEl>
                                              <p:pRg st="4" end="4"/>
                                            </p:txEl>
                                          </p:spTgt>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6" presetClass="entr" presetSubtype="37" fill="hold" grpId="0" nodeType="clickEffect">
                                  <p:stCondLst>
                                    <p:cond delay="0"/>
                                  </p:stCondLst>
                                  <p:childTnLst>
                                    <p:set>
                                      <p:cBhvr>
                                        <p:cTn id="25" dur="1" fill="hold">
                                          <p:stCondLst>
                                            <p:cond delay="0"/>
                                          </p:stCondLst>
                                        </p:cTn>
                                        <p:tgtEl>
                                          <p:spTgt spid="91139">
                                            <p:txEl>
                                              <p:pRg st="5" end="5"/>
                                            </p:txEl>
                                          </p:spTgt>
                                        </p:tgtEl>
                                        <p:attrNameLst>
                                          <p:attrName>style.visibility</p:attrName>
                                        </p:attrNameLst>
                                      </p:cBhvr>
                                      <p:to>
                                        <p:strVal val="visible"/>
                                      </p:to>
                                    </p:set>
                                    <p:animEffect transition="in" filter="barn(outVertical)">
                                      <p:cBhvr>
                                        <p:cTn id="26" dur="500"/>
                                        <p:tgtEl>
                                          <p:spTgt spid="91139">
                                            <p:txEl>
                                              <p:pRg st="5" end="5"/>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6" presetClass="entr" presetSubtype="37" fill="hold" grpId="0" nodeType="clickEffect">
                                  <p:stCondLst>
                                    <p:cond delay="0"/>
                                  </p:stCondLst>
                                  <p:childTnLst>
                                    <p:set>
                                      <p:cBhvr>
                                        <p:cTn id="30" dur="1" fill="hold">
                                          <p:stCondLst>
                                            <p:cond delay="0"/>
                                          </p:stCondLst>
                                        </p:cTn>
                                        <p:tgtEl>
                                          <p:spTgt spid="91139">
                                            <p:txEl>
                                              <p:pRg st="6" end="6"/>
                                            </p:txEl>
                                          </p:spTgt>
                                        </p:tgtEl>
                                        <p:attrNameLst>
                                          <p:attrName>style.visibility</p:attrName>
                                        </p:attrNameLst>
                                      </p:cBhvr>
                                      <p:to>
                                        <p:strVal val="visible"/>
                                      </p:to>
                                    </p:set>
                                    <p:animEffect transition="in" filter="barn(outVertical)">
                                      <p:cBhvr>
                                        <p:cTn id="31" dur="500"/>
                                        <p:tgtEl>
                                          <p:spTgt spid="9113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39"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Date Placeholder 3"/>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eaLnBrk="1" hangingPunct="1"/>
            <a:r>
              <a:rPr lang="en-GB" altLang="en-US" sz="1400" smtClean="0"/>
              <a:t>PPM</a:t>
            </a:r>
          </a:p>
        </p:txBody>
      </p:sp>
      <p:sp>
        <p:nvSpPr>
          <p:cNvPr id="8195" name="Rectangle 2"/>
          <p:cNvSpPr>
            <a:spLocks noGrp="1" noChangeArrowheads="1"/>
          </p:cNvSpPr>
          <p:nvPr>
            <p:ph type="title"/>
          </p:nvPr>
        </p:nvSpPr>
        <p:spPr/>
        <p:txBody>
          <a:bodyPr/>
          <a:lstStyle/>
          <a:p>
            <a:pPr eaLnBrk="1" hangingPunct="1"/>
            <a:r>
              <a:rPr lang="en-GB" altLang="en-US" smtClean="0"/>
              <a:t>Simple Example</a:t>
            </a:r>
          </a:p>
        </p:txBody>
      </p:sp>
      <p:sp>
        <p:nvSpPr>
          <p:cNvPr id="98307" name="Rectangle 3"/>
          <p:cNvSpPr>
            <a:spLocks noGrp="1" noChangeArrowheads="1"/>
          </p:cNvSpPr>
          <p:nvPr>
            <p:ph type="body" idx="1"/>
          </p:nvPr>
        </p:nvSpPr>
        <p:spPr>
          <a:xfrm>
            <a:off x="755576" y="1124744"/>
            <a:ext cx="8110538" cy="4419600"/>
          </a:xfrm>
        </p:spPr>
        <p:txBody>
          <a:bodyPr/>
          <a:lstStyle/>
          <a:p>
            <a:pPr eaLnBrk="1" hangingPunct="1">
              <a:lnSpc>
                <a:spcPct val="101000"/>
              </a:lnSpc>
              <a:spcBef>
                <a:spcPct val="0"/>
              </a:spcBef>
              <a:spcAft>
                <a:spcPct val="51000"/>
              </a:spcAft>
              <a:buFont typeface="Wingdings" pitchFamily="2" charset="2"/>
              <a:buNone/>
            </a:pPr>
            <a:r>
              <a:rPr lang="en-GB" altLang="en-US" sz="1800" b="1" dirty="0" smtClean="0">
                <a:latin typeface="Arial" charset="0"/>
              </a:rPr>
              <a:t>Assume:</a:t>
            </a:r>
          </a:p>
          <a:p>
            <a:pPr lvl="1" eaLnBrk="1" hangingPunct="1">
              <a:lnSpc>
                <a:spcPct val="101000"/>
              </a:lnSpc>
              <a:spcBef>
                <a:spcPct val="0"/>
              </a:spcBef>
              <a:spcAft>
                <a:spcPct val="51000"/>
              </a:spcAft>
              <a:buFont typeface="Wingdings" pitchFamily="2" charset="2"/>
              <a:buNone/>
            </a:pPr>
            <a:r>
              <a:rPr lang="en-GB" altLang="en-US" sz="2000" b="1" dirty="0" smtClean="0">
                <a:latin typeface="Arial" charset="0"/>
              </a:rPr>
              <a:t>Risk = High staff turnover</a:t>
            </a:r>
          </a:p>
          <a:p>
            <a:pPr lvl="1" eaLnBrk="1" hangingPunct="1">
              <a:lnSpc>
                <a:spcPct val="101000"/>
              </a:lnSpc>
              <a:spcBef>
                <a:spcPct val="0"/>
              </a:spcBef>
              <a:spcAft>
                <a:spcPct val="51000"/>
              </a:spcAft>
              <a:buFont typeface="Wingdings" pitchFamily="2" charset="2"/>
              <a:buNone/>
            </a:pPr>
            <a:r>
              <a:rPr lang="en-GB" altLang="en-US" sz="2000" b="1" dirty="0" smtClean="0">
                <a:latin typeface="Arial" charset="0"/>
              </a:rPr>
              <a:t>Likelihood of occurrence = 70%</a:t>
            </a:r>
          </a:p>
          <a:p>
            <a:pPr lvl="1" eaLnBrk="1" hangingPunct="1">
              <a:lnSpc>
                <a:spcPct val="101000"/>
              </a:lnSpc>
              <a:spcBef>
                <a:spcPct val="0"/>
              </a:spcBef>
              <a:spcAft>
                <a:spcPct val="51000"/>
              </a:spcAft>
              <a:buFont typeface="Wingdings" pitchFamily="2" charset="2"/>
              <a:buNone/>
            </a:pPr>
            <a:r>
              <a:rPr lang="en-GB" altLang="en-US" sz="2000" b="1" dirty="0" smtClean="0">
                <a:latin typeface="Arial" charset="0"/>
              </a:rPr>
              <a:t>Impact = Increase project time by 15%, project cost by 12%</a:t>
            </a:r>
          </a:p>
          <a:p>
            <a:pPr eaLnBrk="1" hangingPunct="1">
              <a:lnSpc>
                <a:spcPct val="101000"/>
              </a:lnSpc>
              <a:spcBef>
                <a:spcPct val="0"/>
              </a:spcBef>
              <a:spcAft>
                <a:spcPct val="51000"/>
              </a:spcAft>
              <a:buFont typeface="Wingdings" pitchFamily="2" charset="2"/>
              <a:buNone/>
            </a:pPr>
            <a:r>
              <a:rPr lang="en-GB" altLang="en-US" sz="1800" b="1" dirty="0" smtClean="0">
                <a:latin typeface="Arial" charset="0"/>
              </a:rPr>
              <a:t>Risk Management steps may be:</a:t>
            </a:r>
          </a:p>
          <a:p>
            <a:pPr lvl="1" eaLnBrk="1" hangingPunct="1">
              <a:lnSpc>
                <a:spcPct val="101000"/>
              </a:lnSpc>
              <a:spcBef>
                <a:spcPct val="0"/>
              </a:spcBef>
              <a:spcAft>
                <a:spcPct val="51000"/>
              </a:spcAft>
              <a:buFont typeface="Wingdings" pitchFamily="2" charset="2"/>
              <a:buNone/>
            </a:pPr>
            <a:r>
              <a:rPr lang="en-GB" altLang="en-US" sz="2000" b="1" dirty="0" smtClean="0">
                <a:latin typeface="Arial" charset="0"/>
              </a:rPr>
              <a:t>1. Identify high turnover causes</a:t>
            </a:r>
          </a:p>
          <a:p>
            <a:pPr lvl="1" eaLnBrk="1" hangingPunct="1">
              <a:lnSpc>
                <a:spcPct val="101000"/>
              </a:lnSpc>
              <a:spcBef>
                <a:spcPct val="0"/>
              </a:spcBef>
              <a:spcAft>
                <a:spcPct val="51000"/>
              </a:spcAft>
              <a:buFont typeface="Wingdings" pitchFamily="2" charset="2"/>
              <a:buNone/>
            </a:pPr>
            <a:r>
              <a:rPr lang="en-GB" altLang="en-US" sz="2000" b="1" dirty="0" smtClean="0">
                <a:latin typeface="Arial" charset="0"/>
              </a:rPr>
              <a:t>2. Reduce causes before project starts</a:t>
            </a:r>
          </a:p>
          <a:p>
            <a:pPr lvl="1" eaLnBrk="1" hangingPunct="1">
              <a:lnSpc>
                <a:spcPct val="101000"/>
              </a:lnSpc>
              <a:spcBef>
                <a:spcPct val="0"/>
              </a:spcBef>
              <a:spcAft>
                <a:spcPct val="51000"/>
              </a:spcAft>
              <a:buFont typeface="Wingdings" pitchFamily="2" charset="2"/>
              <a:buNone/>
            </a:pPr>
            <a:r>
              <a:rPr lang="en-GB" altLang="en-US" sz="2000" b="1" dirty="0" smtClean="0">
                <a:latin typeface="Arial" charset="0"/>
              </a:rPr>
              <a:t>3. Develop techniques to assure work continuity in light of turnover</a:t>
            </a:r>
          </a:p>
          <a:p>
            <a:pPr eaLnBrk="1" hangingPunct="1">
              <a:lnSpc>
                <a:spcPct val="90000"/>
              </a:lnSpc>
            </a:pPr>
            <a:endParaRPr lang="en-GB" altLang="en-US" sz="2400" b="1" dirty="0" smtClean="0">
              <a:latin typeface="Arial" charset="0"/>
            </a:endParaRPr>
          </a:p>
        </p:txBody>
      </p:sp>
    </p:spTree>
    <p:extLst>
      <p:ext uri="{BB962C8B-B14F-4D97-AF65-F5344CB8AC3E}">
        <p14:creationId xmlns:p14="http://schemas.microsoft.com/office/powerpoint/2010/main" val="1631322148"/>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98307">
                                            <p:txEl>
                                              <p:pRg st="0" end="0"/>
                                            </p:txEl>
                                          </p:spTgt>
                                        </p:tgtEl>
                                        <p:attrNameLst>
                                          <p:attrName>style.visibility</p:attrName>
                                        </p:attrNameLst>
                                      </p:cBhvr>
                                      <p:to>
                                        <p:strVal val="visible"/>
                                      </p:to>
                                    </p:set>
                                    <p:animEffect transition="in" filter="barn(outVertical)">
                                      <p:cBhvr>
                                        <p:cTn id="7" dur="500"/>
                                        <p:tgtEl>
                                          <p:spTgt spid="98307">
                                            <p:txEl>
                                              <p:pRg st="0" end="0"/>
                                            </p:txEl>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98307">
                                            <p:txEl>
                                              <p:pRg st="1" end="1"/>
                                            </p:txEl>
                                          </p:spTgt>
                                        </p:tgtEl>
                                        <p:attrNameLst>
                                          <p:attrName>style.visibility</p:attrName>
                                        </p:attrNameLst>
                                      </p:cBhvr>
                                      <p:to>
                                        <p:strVal val="visible"/>
                                      </p:to>
                                    </p:set>
                                    <p:animEffect transition="in" filter="barn(outVertical)">
                                      <p:cBhvr>
                                        <p:cTn id="10" dur="500"/>
                                        <p:tgtEl>
                                          <p:spTgt spid="98307">
                                            <p:txEl>
                                              <p:pRg st="1" end="1"/>
                                            </p:txEl>
                                          </p:spTgt>
                                        </p:tgtEl>
                                      </p:cBhvr>
                                    </p:animEffect>
                                  </p:childTnLst>
                                </p:cTn>
                              </p:par>
                              <p:par>
                                <p:cTn id="11" presetID="16" presetClass="entr" presetSubtype="37" fill="hold" grpId="0" nodeType="withEffect">
                                  <p:stCondLst>
                                    <p:cond delay="0"/>
                                  </p:stCondLst>
                                  <p:childTnLst>
                                    <p:set>
                                      <p:cBhvr>
                                        <p:cTn id="12" dur="1" fill="hold">
                                          <p:stCondLst>
                                            <p:cond delay="0"/>
                                          </p:stCondLst>
                                        </p:cTn>
                                        <p:tgtEl>
                                          <p:spTgt spid="98307">
                                            <p:txEl>
                                              <p:pRg st="2" end="2"/>
                                            </p:txEl>
                                          </p:spTgt>
                                        </p:tgtEl>
                                        <p:attrNameLst>
                                          <p:attrName>style.visibility</p:attrName>
                                        </p:attrNameLst>
                                      </p:cBhvr>
                                      <p:to>
                                        <p:strVal val="visible"/>
                                      </p:to>
                                    </p:set>
                                    <p:animEffect transition="in" filter="barn(outVertical)">
                                      <p:cBhvr>
                                        <p:cTn id="13" dur="500"/>
                                        <p:tgtEl>
                                          <p:spTgt spid="98307">
                                            <p:txEl>
                                              <p:pRg st="2" end="2"/>
                                            </p:txEl>
                                          </p:spTgt>
                                        </p:tgtEl>
                                      </p:cBhvr>
                                    </p:animEffect>
                                  </p:childTnLst>
                                </p:cTn>
                              </p:par>
                              <p:par>
                                <p:cTn id="14" presetID="16" presetClass="entr" presetSubtype="37" fill="hold" grpId="0" nodeType="withEffect">
                                  <p:stCondLst>
                                    <p:cond delay="0"/>
                                  </p:stCondLst>
                                  <p:childTnLst>
                                    <p:set>
                                      <p:cBhvr>
                                        <p:cTn id="15" dur="1" fill="hold">
                                          <p:stCondLst>
                                            <p:cond delay="0"/>
                                          </p:stCondLst>
                                        </p:cTn>
                                        <p:tgtEl>
                                          <p:spTgt spid="98307">
                                            <p:txEl>
                                              <p:pRg st="3" end="3"/>
                                            </p:txEl>
                                          </p:spTgt>
                                        </p:tgtEl>
                                        <p:attrNameLst>
                                          <p:attrName>style.visibility</p:attrName>
                                        </p:attrNameLst>
                                      </p:cBhvr>
                                      <p:to>
                                        <p:strVal val="visible"/>
                                      </p:to>
                                    </p:set>
                                    <p:animEffect transition="in" filter="barn(outVertical)">
                                      <p:cBhvr>
                                        <p:cTn id="16" dur="500"/>
                                        <p:tgtEl>
                                          <p:spTgt spid="98307">
                                            <p:txEl>
                                              <p:pRg st="3" end="3"/>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6" presetClass="entr" presetSubtype="37" fill="hold" grpId="0" nodeType="clickEffect">
                                  <p:stCondLst>
                                    <p:cond delay="0"/>
                                  </p:stCondLst>
                                  <p:childTnLst>
                                    <p:set>
                                      <p:cBhvr>
                                        <p:cTn id="20" dur="1" fill="hold">
                                          <p:stCondLst>
                                            <p:cond delay="0"/>
                                          </p:stCondLst>
                                        </p:cTn>
                                        <p:tgtEl>
                                          <p:spTgt spid="98307">
                                            <p:txEl>
                                              <p:pRg st="4" end="4"/>
                                            </p:txEl>
                                          </p:spTgt>
                                        </p:tgtEl>
                                        <p:attrNameLst>
                                          <p:attrName>style.visibility</p:attrName>
                                        </p:attrNameLst>
                                      </p:cBhvr>
                                      <p:to>
                                        <p:strVal val="visible"/>
                                      </p:to>
                                    </p:set>
                                    <p:animEffect transition="in" filter="barn(outVertical)">
                                      <p:cBhvr>
                                        <p:cTn id="21" dur="500"/>
                                        <p:tgtEl>
                                          <p:spTgt spid="98307">
                                            <p:txEl>
                                              <p:pRg st="4" end="4"/>
                                            </p:txEl>
                                          </p:spTgt>
                                        </p:tgtEl>
                                      </p:cBhvr>
                                    </p:animEffect>
                                  </p:childTnLst>
                                </p:cTn>
                              </p:par>
                              <p:par>
                                <p:cTn id="22" presetID="16" presetClass="entr" presetSubtype="37" fill="hold" grpId="0" nodeType="withEffect">
                                  <p:stCondLst>
                                    <p:cond delay="0"/>
                                  </p:stCondLst>
                                  <p:childTnLst>
                                    <p:set>
                                      <p:cBhvr>
                                        <p:cTn id="23" dur="1" fill="hold">
                                          <p:stCondLst>
                                            <p:cond delay="0"/>
                                          </p:stCondLst>
                                        </p:cTn>
                                        <p:tgtEl>
                                          <p:spTgt spid="98307">
                                            <p:txEl>
                                              <p:pRg st="5" end="5"/>
                                            </p:txEl>
                                          </p:spTgt>
                                        </p:tgtEl>
                                        <p:attrNameLst>
                                          <p:attrName>style.visibility</p:attrName>
                                        </p:attrNameLst>
                                      </p:cBhvr>
                                      <p:to>
                                        <p:strVal val="visible"/>
                                      </p:to>
                                    </p:set>
                                    <p:animEffect transition="in" filter="barn(outVertical)">
                                      <p:cBhvr>
                                        <p:cTn id="24" dur="500"/>
                                        <p:tgtEl>
                                          <p:spTgt spid="98307">
                                            <p:txEl>
                                              <p:pRg st="5" end="5"/>
                                            </p:txEl>
                                          </p:spTgt>
                                        </p:tgtEl>
                                      </p:cBhvr>
                                    </p:animEffect>
                                  </p:childTnLst>
                                </p:cTn>
                              </p:par>
                              <p:par>
                                <p:cTn id="25" presetID="16" presetClass="entr" presetSubtype="37" fill="hold" grpId="0" nodeType="withEffect">
                                  <p:stCondLst>
                                    <p:cond delay="0"/>
                                  </p:stCondLst>
                                  <p:childTnLst>
                                    <p:set>
                                      <p:cBhvr>
                                        <p:cTn id="26" dur="1" fill="hold">
                                          <p:stCondLst>
                                            <p:cond delay="0"/>
                                          </p:stCondLst>
                                        </p:cTn>
                                        <p:tgtEl>
                                          <p:spTgt spid="98307">
                                            <p:txEl>
                                              <p:pRg st="6" end="6"/>
                                            </p:txEl>
                                          </p:spTgt>
                                        </p:tgtEl>
                                        <p:attrNameLst>
                                          <p:attrName>style.visibility</p:attrName>
                                        </p:attrNameLst>
                                      </p:cBhvr>
                                      <p:to>
                                        <p:strVal val="visible"/>
                                      </p:to>
                                    </p:set>
                                    <p:animEffect transition="in" filter="barn(outVertical)">
                                      <p:cBhvr>
                                        <p:cTn id="27" dur="500"/>
                                        <p:tgtEl>
                                          <p:spTgt spid="98307">
                                            <p:txEl>
                                              <p:pRg st="6" end="6"/>
                                            </p:txEl>
                                          </p:spTgt>
                                        </p:tgtEl>
                                      </p:cBhvr>
                                    </p:animEffect>
                                  </p:childTnLst>
                                </p:cTn>
                              </p:par>
                              <p:par>
                                <p:cTn id="28" presetID="16" presetClass="entr" presetSubtype="37" fill="hold" grpId="0" nodeType="withEffect">
                                  <p:stCondLst>
                                    <p:cond delay="0"/>
                                  </p:stCondLst>
                                  <p:childTnLst>
                                    <p:set>
                                      <p:cBhvr>
                                        <p:cTn id="29" dur="1" fill="hold">
                                          <p:stCondLst>
                                            <p:cond delay="0"/>
                                          </p:stCondLst>
                                        </p:cTn>
                                        <p:tgtEl>
                                          <p:spTgt spid="98307">
                                            <p:txEl>
                                              <p:pRg st="7" end="7"/>
                                            </p:txEl>
                                          </p:spTgt>
                                        </p:tgtEl>
                                        <p:attrNameLst>
                                          <p:attrName>style.visibility</p:attrName>
                                        </p:attrNameLst>
                                      </p:cBhvr>
                                      <p:to>
                                        <p:strVal val="visible"/>
                                      </p:to>
                                    </p:set>
                                    <p:animEffect transition="in" filter="barn(outVertical)">
                                      <p:cBhvr>
                                        <p:cTn id="30" dur="500"/>
                                        <p:tgtEl>
                                          <p:spTgt spid="9830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7"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Date Placeholder 3"/>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eaLnBrk="1" hangingPunct="1"/>
            <a:r>
              <a:rPr lang="en-GB" altLang="en-US" sz="1400" smtClean="0"/>
              <a:t>PPM</a:t>
            </a:r>
          </a:p>
        </p:txBody>
      </p:sp>
      <p:sp>
        <p:nvSpPr>
          <p:cNvPr id="9219" name="Rectangle 2"/>
          <p:cNvSpPr>
            <a:spLocks noGrp="1" noChangeArrowheads="1"/>
          </p:cNvSpPr>
          <p:nvPr>
            <p:ph type="title"/>
          </p:nvPr>
        </p:nvSpPr>
        <p:spPr>
          <a:xfrm>
            <a:off x="899592" y="404664"/>
            <a:ext cx="8162925" cy="762000"/>
          </a:xfrm>
        </p:spPr>
        <p:txBody>
          <a:bodyPr/>
          <a:lstStyle/>
          <a:p>
            <a:pPr eaLnBrk="1" hangingPunct="1"/>
            <a:r>
              <a:rPr lang="en-US" altLang="en-US" dirty="0" smtClean="0"/>
              <a:t>Software Project Scheduling</a:t>
            </a:r>
            <a:endParaRPr lang="en-GB" altLang="en-US" dirty="0" smtClean="0"/>
          </a:p>
        </p:txBody>
      </p:sp>
      <p:sp>
        <p:nvSpPr>
          <p:cNvPr id="87043" name="Rectangle 3"/>
          <p:cNvSpPr>
            <a:spLocks noGrp="1" noChangeArrowheads="1"/>
          </p:cNvSpPr>
          <p:nvPr>
            <p:ph type="body" idx="1"/>
          </p:nvPr>
        </p:nvSpPr>
        <p:spPr>
          <a:xfrm>
            <a:off x="827584" y="1340768"/>
            <a:ext cx="7521575" cy="3579812"/>
          </a:xfrm>
        </p:spPr>
        <p:txBody>
          <a:bodyPr>
            <a:normAutofit lnSpcReduction="10000"/>
          </a:bodyPr>
          <a:lstStyle/>
          <a:p>
            <a:pPr eaLnBrk="1" hangingPunct="1"/>
            <a:r>
              <a:rPr lang="en-US" altLang="en-US" sz="2800" dirty="0" smtClean="0"/>
              <a:t>The allocation of effort to specific sub-tasks</a:t>
            </a:r>
          </a:p>
          <a:p>
            <a:pPr eaLnBrk="1" hangingPunct="1"/>
            <a:r>
              <a:rPr lang="en-US" altLang="en-US" sz="2800" dirty="0" smtClean="0"/>
              <a:t>The arrangement of the sub-tasks in time</a:t>
            </a:r>
          </a:p>
          <a:p>
            <a:pPr lvl="1" eaLnBrk="1" hangingPunct="1"/>
            <a:r>
              <a:rPr lang="en-US" altLang="en-US" sz="2400" dirty="0" smtClean="0"/>
              <a:t>hopefully, no task will have to wait very long for completion of any dependent task</a:t>
            </a:r>
          </a:p>
          <a:p>
            <a:pPr lvl="1" eaLnBrk="1" hangingPunct="1"/>
            <a:r>
              <a:rPr lang="en-US" altLang="en-US" sz="2400" dirty="0" smtClean="0"/>
              <a:t>at least, no resources should be wasted in this waiting</a:t>
            </a:r>
          </a:p>
          <a:p>
            <a:pPr eaLnBrk="1" hangingPunct="1"/>
            <a:r>
              <a:rPr lang="en-US" altLang="en-US" sz="2800" dirty="0" smtClean="0"/>
              <a:t>Conversion of effort to people and time</a:t>
            </a:r>
            <a:endParaRPr lang="en-GB" altLang="en-US" sz="2800" dirty="0" smtClean="0"/>
          </a:p>
        </p:txBody>
      </p:sp>
    </p:spTree>
    <p:extLst>
      <p:ext uri="{BB962C8B-B14F-4D97-AF65-F5344CB8AC3E}">
        <p14:creationId xmlns:p14="http://schemas.microsoft.com/office/powerpoint/2010/main" val="3165133890"/>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87043">
                                            <p:txEl>
                                              <p:pRg st="0" end="0"/>
                                            </p:txEl>
                                          </p:spTgt>
                                        </p:tgtEl>
                                        <p:attrNameLst>
                                          <p:attrName>style.visibility</p:attrName>
                                        </p:attrNameLst>
                                      </p:cBhvr>
                                      <p:to>
                                        <p:strVal val="visible"/>
                                      </p:to>
                                    </p:set>
                                    <p:animEffect transition="in" filter="barn(outVertical)">
                                      <p:cBhvr>
                                        <p:cTn id="7" dur="500"/>
                                        <p:tgtEl>
                                          <p:spTgt spid="870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87043">
                                            <p:txEl>
                                              <p:pRg st="1" end="1"/>
                                            </p:txEl>
                                          </p:spTgt>
                                        </p:tgtEl>
                                        <p:attrNameLst>
                                          <p:attrName>style.visibility</p:attrName>
                                        </p:attrNameLst>
                                      </p:cBhvr>
                                      <p:to>
                                        <p:strVal val="visible"/>
                                      </p:to>
                                    </p:set>
                                    <p:animEffect transition="in" filter="barn(outVertical)">
                                      <p:cBhvr>
                                        <p:cTn id="12" dur="500"/>
                                        <p:tgtEl>
                                          <p:spTgt spid="87043">
                                            <p:txEl>
                                              <p:pRg st="1" end="1"/>
                                            </p:txEl>
                                          </p:spTgt>
                                        </p:tgtEl>
                                      </p:cBhvr>
                                    </p:animEffect>
                                  </p:childTnLst>
                                </p:cTn>
                              </p:par>
                              <p:par>
                                <p:cTn id="13" presetID="16" presetClass="entr" presetSubtype="37" fill="hold" grpId="0" nodeType="withEffect">
                                  <p:stCondLst>
                                    <p:cond delay="0"/>
                                  </p:stCondLst>
                                  <p:childTnLst>
                                    <p:set>
                                      <p:cBhvr>
                                        <p:cTn id="14" dur="1" fill="hold">
                                          <p:stCondLst>
                                            <p:cond delay="0"/>
                                          </p:stCondLst>
                                        </p:cTn>
                                        <p:tgtEl>
                                          <p:spTgt spid="87043">
                                            <p:txEl>
                                              <p:pRg st="2" end="2"/>
                                            </p:txEl>
                                          </p:spTgt>
                                        </p:tgtEl>
                                        <p:attrNameLst>
                                          <p:attrName>style.visibility</p:attrName>
                                        </p:attrNameLst>
                                      </p:cBhvr>
                                      <p:to>
                                        <p:strVal val="visible"/>
                                      </p:to>
                                    </p:set>
                                    <p:animEffect transition="in" filter="barn(outVertical)">
                                      <p:cBhvr>
                                        <p:cTn id="15" dur="500"/>
                                        <p:tgtEl>
                                          <p:spTgt spid="87043">
                                            <p:txEl>
                                              <p:pRg st="2" end="2"/>
                                            </p:txEl>
                                          </p:spTgt>
                                        </p:tgtEl>
                                      </p:cBhvr>
                                    </p:animEffect>
                                  </p:childTnLst>
                                </p:cTn>
                              </p:par>
                              <p:par>
                                <p:cTn id="16" presetID="16" presetClass="entr" presetSubtype="37" fill="hold" grpId="0" nodeType="withEffect">
                                  <p:stCondLst>
                                    <p:cond delay="0"/>
                                  </p:stCondLst>
                                  <p:childTnLst>
                                    <p:set>
                                      <p:cBhvr>
                                        <p:cTn id="17" dur="1" fill="hold">
                                          <p:stCondLst>
                                            <p:cond delay="0"/>
                                          </p:stCondLst>
                                        </p:cTn>
                                        <p:tgtEl>
                                          <p:spTgt spid="87043">
                                            <p:txEl>
                                              <p:pRg st="3" end="3"/>
                                            </p:txEl>
                                          </p:spTgt>
                                        </p:tgtEl>
                                        <p:attrNameLst>
                                          <p:attrName>style.visibility</p:attrName>
                                        </p:attrNameLst>
                                      </p:cBhvr>
                                      <p:to>
                                        <p:strVal val="visible"/>
                                      </p:to>
                                    </p:set>
                                    <p:animEffect transition="in" filter="barn(outVertical)">
                                      <p:cBhvr>
                                        <p:cTn id="18" dur="500"/>
                                        <p:tgtEl>
                                          <p:spTgt spid="87043">
                                            <p:txEl>
                                              <p:pRg st="3" end="3"/>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37" fill="hold" grpId="0" nodeType="clickEffect">
                                  <p:stCondLst>
                                    <p:cond delay="0"/>
                                  </p:stCondLst>
                                  <p:childTnLst>
                                    <p:set>
                                      <p:cBhvr>
                                        <p:cTn id="22" dur="1" fill="hold">
                                          <p:stCondLst>
                                            <p:cond delay="0"/>
                                          </p:stCondLst>
                                        </p:cTn>
                                        <p:tgtEl>
                                          <p:spTgt spid="87043">
                                            <p:txEl>
                                              <p:pRg st="4" end="4"/>
                                            </p:txEl>
                                          </p:spTgt>
                                        </p:tgtEl>
                                        <p:attrNameLst>
                                          <p:attrName>style.visibility</p:attrName>
                                        </p:attrNameLst>
                                      </p:cBhvr>
                                      <p:to>
                                        <p:strVal val="visible"/>
                                      </p:to>
                                    </p:set>
                                    <p:animEffect transition="in" filter="barn(outVertical)">
                                      <p:cBhvr>
                                        <p:cTn id="23" dur="500"/>
                                        <p:tgtEl>
                                          <p:spTgt spid="870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Date Placeholder 3"/>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eaLnBrk="1" hangingPunct="1"/>
            <a:r>
              <a:rPr lang="en-GB" altLang="en-US" sz="1400" smtClean="0"/>
              <a:t>PPM</a:t>
            </a:r>
          </a:p>
        </p:txBody>
      </p:sp>
      <p:sp>
        <p:nvSpPr>
          <p:cNvPr id="10243" name="Rectangle 2"/>
          <p:cNvSpPr>
            <a:spLocks noGrp="1" noChangeArrowheads="1"/>
          </p:cNvSpPr>
          <p:nvPr>
            <p:ph type="title"/>
          </p:nvPr>
        </p:nvSpPr>
        <p:spPr>
          <a:xfrm>
            <a:off x="609600" y="441325"/>
            <a:ext cx="8534400" cy="701675"/>
          </a:xfrm>
        </p:spPr>
        <p:txBody>
          <a:bodyPr/>
          <a:lstStyle/>
          <a:p>
            <a:pPr eaLnBrk="1" hangingPunct="1"/>
            <a:r>
              <a:rPr lang="en-US" altLang="en-US" sz="3600" dirty="0" smtClean="0"/>
              <a:t>Principles of Project Scheduling</a:t>
            </a:r>
            <a:endParaRPr lang="en-GB" altLang="en-US" sz="3600" dirty="0" smtClean="0"/>
          </a:p>
        </p:txBody>
      </p:sp>
      <p:sp>
        <p:nvSpPr>
          <p:cNvPr id="88067" name="Rectangle 3"/>
          <p:cNvSpPr>
            <a:spLocks noGrp="1" noChangeArrowheads="1"/>
          </p:cNvSpPr>
          <p:nvPr>
            <p:ph type="body" idx="1"/>
          </p:nvPr>
        </p:nvSpPr>
        <p:spPr>
          <a:xfrm>
            <a:off x="971600" y="1412776"/>
            <a:ext cx="7521575" cy="3024336"/>
          </a:xfrm>
        </p:spPr>
        <p:txBody>
          <a:bodyPr>
            <a:normAutofit lnSpcReduction="10000"/>
          </a:bodyPr>
          <a:lstStyle/>
          <a:p>
            <a:pPr eaLnBrk="1" hangingPunct="1"/>
            <a:r>
              <a:rPr lang="en-US" altLang="en-US" dirty="0" err="1" smtClean="0"/>
              <a:t>Compartmentalisation</a:t>
            </a:r>
            <a:endParaRPr lang="en-US" altLang="en-US" dirty="0" smtClean="0"/>
          </a:p>
          <a:p>
            <a:pPr eaLnBrk="1" hangingPunct="1"/>
            <a:r>
              <a:rPr lang="en-US" altLang="en-US" dirty="0" smtClean="0"/>
              <a:t>Interdependencies between tasks</a:t>
            </a:r>
          </a:p>
          <a:p>
            <a:pPr eaLnBrk="1" hangingPunct="1"/>
            <a:r>
              <a:rPr lang="en-US" altLang="en-US" dirty="0" smtClean="0"/>
              <a:t>Allocation of time to tasks</a:t>
            </a:r>
          </a:p>
          <a:p>
            <a:pPr eaLnBrk="1" hangingPunct="1"/>
            <a:r>
              <a:rPr lang="en-US" altLang="en-US" dirty="0" smtClean="0"/>
              <a:t>Effort validation</a:t>
            </a:r>
          </a:p>
          <a:p>
            <a:pPr eaLnBrk="1" hangingPunct="1"/>
            <a:r>
              <a:rPr lang="en-US" altLang="en-US" dirty="0" smtClean="0"/>
              <a:t>Defined responsibilities</a:t>
            </a:r>
          </a:p>
          <a:p>
            <a:pPr eaLnBrk="1" hangingPunct="1"/>
            <a:r>
              <a:rPr lang="en-US" altLang="en-US" dirty="0" smtClean="0"/>
              <a:t>Defined outcomes</a:t>
            </a:r>
          </a:p>
          <a:p>
            <a:pPr eaLnBrk="1" hangingPunct="1"/>
            <a:r>
              <a:rPr lang="en-US" altLang="en-US" dirty="0" smtClean="0"/>
              <a:t>Defined milestones</a:t>
            </a:r>
          </a:p>
          <a:p>
            <a:pPr eaLnBrk="1" hangingPunct="1"/>
            <a:endParaRPr lang="en-GB" altLang="en-US" dirty="0" smtClean="0"/>
          </a:p>
        </p:txBody>
      </p:sp>
    </p:spTree>
    <p:extLst>
      <p:ext uri="{BB962C8B-B14F-4D97-AF65-F5344CB8AC3E}">
        <p14:creationId xmlns:p14="http://schemas.microsoft.com/office/powerpoint/2010/main" val="2312409930"/>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88067">
                                            <p:txEl>
                                              <p:pRg st="0" end="0"/>
                                            </p:txEl>
                                          </p:spTgt>
                                        </p:tgtEl>
                                        <p:attrNameLst>
                                          <p:attrName>style.visibility</p:attrName>
                                        </p:attrNameLst>
                                      </p:cBhvr>
                                      <p:to>
                                        <p:strVal val="visible"/>
                                      </p:to>
                                    </p:set>
                                    <p:animEffect transition="in" filter="barn(outVertical)">
                                      <p:cBhvr>
                                        <p:cTn id="7" dur="500"/>
                                        <p:tgtEl>
                                          <p:spTgt spid="880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88067">
                                            <p:txEl>
                                              <p:pRg st="1" end="1"/>
                                            </p:txEl>
                                          </p:spTgt>
                                        </p:tgtEl>
                                        <p:attrNameLst>
                                          <p:attrName>style.visibility</p:attrName>
                                        </p:attrNameLst>
                                      </p:cBhvr>
                                      <p:to>
                                        <p:strVal val="visible"/>
                                      </p:to>
                                    </p:set>
                                    <p:animEffect transition="in" filter="barn(outVertical)">
                                      <p:cBhvr>
                                        <p:cTn id="12" dur="500"/>
                                        <p:tgtEl>
                                          <p:spTgt spid="8806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88067">
                                            <p:txEl>
                                              <p:pRg st="2" end="2"/>
                                            </p:txEl>
                                          </p:spTgt>
                                        </p:tgtEl>
                                        <p:attrNameLst>
                                          <p:attrName>style.visibility</p:attrName>
                                        </p:attrNameLst>
                                      </p:cBhvr>
                                      <p:to>
                                        <p:strVal val="visible"/>
                                      </p:to>
                                    </p:set>
                                    <p:animEffect transition="in" filter="barn(outVertical)">
                                      <p:cBhvr>
                                        <p:cTn id="17" dur="500"/>
                                        <p:tgtEl>
                                          <p:spTgt spid="8806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88067">
                                            <p:txEl>
                                              <p:pRg st="3" end="3"/>
                                            </p:txEl>
                                          </p:spTgt>
                                        </p:tgtEl>
                                        <p:attrNameLst>
                                          <p:attrName>style.visibility</p:attrName>
                                        </p:attrNameLst>
                                      </p:cBhvr>
                                      <p:to>
                                        <p:strVal val="visible"/>
                                      </p:to>
                                    </p:set>
                                    <p:animEffect transition="in" filter="barn(outVertical)">
                                      <p:cBhvr>
                                        <p:cTn id="22" dur="500"/>
                                        <p:tgtEl>
                                          <p:spTgt spid="8806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88067">
                                            <p:txEl>
                                              <p:pRg st="4" end="4"/>
                                            </p:txEl>
                                          </p:spTgt>
                                        </p:tgtEl>
                                        <p:attrNameLst>
                                          <p:attrName>style.visibility</p:attrName>
                                        </p:attrNameLst>
                                      </p:cBhvr>
                                      <p:to>
                                        <p:strVal val="visible"/>
                                      </p:to>
                                    </p:set>
                                    <p:animEffect transition="in" filter="barn(outVertical)">
                                      <p:cBhvr>
                                        <p:cTn id="27" dur="500"/>
                                        <p:tgtEl>
                                          <p:spTgt spid="8806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6" presetClass="entr" presetSubtype="37" fill="hold" grpId="0" nodeType="clickEffect">
                                  <p:stCondLst>
                                    <p:cond delay="0"/>
                                  </p:stCondLst>
                                  <p:childTnLst>
                                    <p:set>
                                      <p:cBhvr>
                                        <p:cTn id="31" dur="1" fill="hold">
                                          <p:stCondLst>
                                            <p:cond delay="0"/>
                                          </p:stCondLst>
                                        </p:cTn>
                                        <p:tgtEl>
                                          <p:spTgt spid="88067">
                                            <p:txEl>
                                              <p:pRg st="5" end="5"/>
                                            </p:txEl>
                                          </p:spTgt>
                                        </p:tgtEl>
                                        <p:attrNameLst>
                                          <p:attrName>style.visibility</p:attrName>
                                        </p:attrNameLst>
                                      </p:cBhvr>
                                      <p:to>
                                        <p:strVal val="visible"/>
                                      </p:to>
                                    </p:set>
                                    <p:animEffect transition="in" filter="barn(outVertical)">
                                      <p:cBhvr>
                                        <p:cTn id="32" dur="500"/>
                                        <p:tgtEl>
                                          <p:spTgt spid="8806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6" presetClass="entr" presetSubtype="37" fill="hold" grpId="0" nodeType="clickEffect">
                                  <p:stCondLst>
                                    <p:cond delay="0"/>
                                  </p:stCondLst>
                                  <p:childTnLst>
                                    <p:set>
                                      <p:cBhvr>
                                        <p:cTn id="36" dur="1" fill="hold">
                                          <p:stCondLst>
                                            <p:cond delay="0"/>
                                          </p:stCondLst>
                                        </p:cTn>
                                        <p:tgtEl>
                                          <p:spTgt spid="88067">
                                            <p:txEl>
                                              <p:pRg st="6" end="6"/>
                                            </p:txEl>
                                          </p:spTgt>
                                        </p:tgtEl>
                                        <p:attrNameLst>
                                          <p:attrName>style.visibility</p:attrName>
                                        </p:attrNameLst>
                                      </p:cBhvr>
                                      <p:to>
                                        <p:strVal val="visible"/>
                                      </p:to>
                                    </p:set>
                                    <p:animEffect transition="in" filter="barn(outVertical)">
                                      <p:cBhvr>
                                        <p:cTn id="37" dur="500"/>
                                        <p:tgtEl>
                                          <p:spTgt spid="8806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7"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8" name="Rectangle 2"/>
          <p:cNvSpPr>
            <a:spLocks noGrp="1" noChangeArrowheads="1"/>
          </p:cNvSpPr>
          <p:nvPr>
            <p:ph type="title"/>
          </p:nvPr>
        </p:nvSpPr>
        <p:spPr>
          <a:xfrm>
            <a:off x="305314" y="260648"/>
            <a:ext cx="8229600" cy="1143000"/>
          </a:xfrm>
        </p:spPr>
        <p:txBody>
          <a:bodyPr/>
          <a:lstStyle/>
          <a:p>
            <a:pPr eaLnBrk="1" hangingPunct="1"/>
            <a:r>
              <a:rPr lang="en-GB" altLang="en-US" dirty="0" smtClean="0"/>
              <a:t>Typical Task Network</a:t>
            </a:r>
          </a:p>
        </p:txBody>
      </p:sp>
      <p:graphicFrame>
        <p:nvGraphicFramePr>
          <p:cNvPr id="1026" name="Object 3">
            <a:hlinkClick r:id="" action="ppaction://ole?verb=0"/>
          </p:cNvPr>
          <p:cNvGraphicFramePr>
            <a:graphicFrameLocks/>
          </p:cNvGraphicFramePr>
          <p:nvPr/>
        </p:nvGraphicFramePr>
        <p:xfrm>
          <a:off x="457200" y="2057400"/>
          <a:ext cx="8047038" cy="3856038"/>
        </p:xfrm>
        <a:graphic>
          <a:graphicData uri="http://schemas.openxmlformats.org/presentationml/2006/ole">
            <mc:AlternateContent xmlns:mc="http://schemas.openxmlformats.org/markup-compatibility/2006">
              <mc:Choice xmlns:v="urn:schemas-microsoft-com:vml" Requires="v">
                <p:oleObj spid="_x0000_s1032" name="Microsoft Drawing" r:id="rId3" imgW="6043320" imgH="2768400" progId="MSDraw">
                  <p:embed/>
                </p:oleObj>
              </mc:Choice>
              <mc:Fallback>
                <p:oleObj name="Microsoft Drawing" r:id="rId3" imgW="6043320" imgH="2768400" progId="MSDraw">
                  <p:embed/>
                  <p:pic>
                    <p:nvPicPr>
                      <p:cNvPr id="0" name=""/>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2057400"/>
                        <a:ext cx="8047038" cy="3856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29" name="Rectangle 4"/>
          <p:cNvSpPr>
            <a:spLocks noChangeArrowheads="1"/>
          </p:cNvSpPr>
          <p:nvPr/>
        </p:nvSpPr>
        <p:spPr bwMode="auto">
          <a:xfrm>
            <a:off x="3962400" y="1752600"/>
            <a:ext cx="737381" cy="3154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800" b="1" dirty="0" smtClean="0">
                <a:solidFill>
                  <a:schemeClr val="bg1"/>
                </a:solidFill>
                <a:latin typeface="Arial" charset="0"/>
              </a:rPr>
              <a:t>2/5/00</a:t>
            </a:r>
            <a:endParaRPr lang="en-GB" altLang="en-US" sz="1800" b="1" dirty="0">
              <a:solidFill>
                <a:schemeClr val="bg1"/>
              </a:solidFill>
              <a:latin typeface="Arial" charset="0"/>
            </a:endParaRPr>
          </a:p>
        </p:txBody>
      </p:sp>
      <p:sp>
        <p:nvSpPr>
          <p:cNvPr id="1030" name="Rectangle 5"/>
          <p:cNvSpPr>
            <a:spLocks noChangeArrowheads="1"/>
          </p:cNvSpPr>
          <p:nvPr/>
        </p:nvSpPr>
        <p:spPr bwMode="auto">
          <a:xfrm>
            <a:off x="2362200" y="2667000"/>
            <a:ext cx="857250" cy="31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800" b="1" dirty="0">
                <a:solidFill>
                  <a:schemeClr val="bg1"/>
                </a:solidFill>
                <a:latin typeface="Arial" charset="0"/>
              </a:rPr>
              <a:t>25/4/00</a:t>
            </a:r>
          </a:p>
        </p:txBody>
      </p:sp>
      <p:sp>
        <p:nvSpPr>
          <p:cNvPr id="1031" name="Rectangle 6"/>
          <p:cNvSpPr>
            <a:spLocks noChangeArrowheads="1"/>
          </p:cNvSpPr>
          <p:nvPr/>
        </p:nvSpPr>
        <p:spPr bwMode="auto">
          <a:xfrm>
            <a:off x="3962400" y="2743200"/>
            <a:ext cx="222250" cy="31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800" b="1">
                <a:solidFill>
                  <a:schemeClr val="bg1"/>
                </a:solidFill>
                <a:latin typeface="Arial" charset="0"/>
              </a:rPr>
              <a:t>3</a:t>
            </a:r>
          </a:p>
        </p:txBody>
      </p:sp>
      <p:sp>
        <p:nvSpPr>
          <p:cNvPr id="1032" name="Rectangle 7"/>
          <p:cNvSpPr>
            <a:spLocks noChangeArrowheads="1"/>
          </p:cNvSpPr>
          <p:nvPr/>
        </p:nvSpPr>
        <p:spPr bwMode="auto">
          <a:xfrm>
            <a:off x="2286000" y="3733800"/>
            <a:ext cx="222250" cy="31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800" b="1">
                <a:solidFill>
                  <a:schemeClr val="bg1"/>
                </a:solidFill>
                <a:latin typeface="Arial" charset="0"/>
              </a:rPr>
              <a:t>5</a:t>
            </a:r>
          </a:p>
        </p:txBody>
      </p:sp>
      <p:sp>
        <p:nvSpPr>
          <p:cNvPr id="1033" name="Rectangle 8"/>
          <p:cNvSpPr>
            <a:spLocks noChangeArrowheads="1"/>
          </p:cNvSpPr>
          <p:nvPr/>
        </p:nvSpPr>
        <p:spPr bwMode="auto">
          <a:xfrm>
            <a:off x="990600" y="2667000"/>
            <a:ext cx="857250" cy="31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800" b="1">
                <a:solidFill>
                  <a:schemeClr val="bg1"/>
                </a:solidFill>
                <a:latin typeface="Arial" charset="0"/>
              </a:rPr>
              <a:t>24/4/00</a:t>
            </a:r>
          </a:p>
        </p:txBody>
      </p:sp>
      <p:sp>
        <p:nvSpPr>
          <p:cNvPr id="1034" name="Rectangle 9"/>
          <p:cNvSpPr>
            <a:spLocks noChangeArrowheads="1"/>
          </p:cNvSpPr>
          <p:nvPr/>
        </p:nvSpPr>
        <p:spPr bwMode="auto">
          <a:xfrm>
            <a:off x="3886200" y="4876800"/>
            <a:ext cx="857250" cy="31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800" b="1">
                <a:solidFill>
                  <a:schemeClr val="bg1"/>
                </a:solidFill>
                <a:latin typeface="Arial" charset="0"/>
              </a:rPr>
              <a:t>30/4/00</a:t>
            </a:r>
          </a:p>
        </p:txBody>
      </p:sp>
      <p:sp>
        <p:nvSpPr>
          <p:cNvPr id="1035" name="Rectangle 10"/>
          <p:cNvSpPr>
            <a:spLocks noChangeArrowheads="1"/>
          </p:cNvSpPr>
          <p:nvPr/>
        </p:nvSpPr>
        <p:spPr bwMode="auto">
          <a:xfrm>
            <a:off x="2438400" y="4876800"/>
            <a:ext cx="857250" cy="31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800" b="1">
                <a:solidFill>
                  <a:schemeClr val="bg1"/>
                </a:solidFill>
                <a:latin typeface="Arial" charset="0"/>
              </a:rPr>
              <a:t>25/4/00</a:t>
            </a:r>
          </a:p>
        </p:txBody>
      </p:sp>
      <p:sp>
        <p:nvSpPr>
          <p:cNvPr id="1036" name="Rectangle 11"/>
          <p:cNvSpPr>
            <a:spLocks noChangeArrowheads="1"/>
          </p:cNvSpPr>
          <p:nvPr/>
        </p:nvSpPr>
        <p:spPr bwMode="auto">
          <a:xfrm>
            <a:off x="5867400" y="4876800"/>
            <a:ext cx="730250" cy="31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800" b="1" dirty="0">
                <a:solidFill>
                  <a:schemeClr val="bg1"/>
                </a:solidFill>
                <a:latin typeface="Arial" charset="0"/>
              </a:rPr>
              <a:t>1/5/00</a:t>
            </a:r>
          </a:p>
        </p:txBody>
      </p:sp>
      <p:sp>
        <p:nvSpPr>
          <p:cNvPr id="1037" name="Rectangle 12"/>
          <p:cNvSpPr>
            <a:spLocks noChangeArrowheads="1"/>
          </p:cNvSpPr>
          <p:nvPr/>
        </p:nvSpPr>
        <p:spPr bwMode="auto">
          <a:xfrm>
            <a:off x="5638800" y="5943600"/>
            <a:ext cx="349250" cy="31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800" b="1">
                <a:solidFill>
                  <a:schemeClr val="bg1"/>
                </a:solidFill>
                <a:latin typeface="Arial" charset="0"/>
              </a:rPr>
              <a:t>10</a:t>
            </a:r>
          </a:p>
        </p:txBody>
      </p:sp>
      <p:sp>
        <p:nvSpPr>
          <p:cNvPr id="1038" name="Rectangle 13"/>
          <p:cNvSpPr>
            <a:spLocks noChangeArrowheads="1"/>
          </p:cNvSpPr>
          <p:nvPr/>
        </p:nvSpPr>
        <p:spPr bwMode="auto">
          <a:xfrm>
            <a:off x="3810000" y="5943600"/>
            <a:ext cx="222250" cy="31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800" b="1">
                <a:solidFill>
                  <a:schemeClr val="bg1"/>
                </a:solidFill>
                <a:latin typeface="Arial" charset="0"/>
              </a:rPr>
              <a:t>1</a:t>
            </a:r>
          </a:p>
        </p:txBody>
      </p:sp>
      <p:sp>
        <p:nvSpPr>
          <p:cNvPr id="1039" name="Rectangle 14"/>
          <p:cNvSpPr>
            <a:spLocks noChangeArrowheads="1"/>
          </p:cNvSpPr>
          <p:nvPr/>
        </p:nvSpPr>
        <p:spPr bwMode="auto">
          <a:xfrm>
            <a:off x="2133600" y="5943600"/>
            <a:ext cx="222250" cy="31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800" b="1">
                <a:solidFill>
                  <a:schemeClr val="bg1"/>
                </a:solidFill>
                <a:latin typeface="Arial" charset="0"/>
              </a:rPr>
              <a:t>3</a:t>
            </a:r>
          </a:p>
        </p:txBody>
      </p:sp>
      <p:sp>
        <p:nvSpPr>
          <p:cNvPr id="1040" name="Rectangle 15"/>
          <p:cNvSpPr>
            <a:spLocks noChangeArrowheads="1"/>
          </p:cNvSpPr>
          <p:nvPr/>
        </p:nvSpPr>
        <p:spPr bwMode="auto">
          <a:xfrm>
            <a:off x="3733800" y="4419600"/>
            <a:ext cx="222250" cy="31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800" b="1">
                <a:solidFill>
                  <a:schemeClr val="bg1"/>
                </a:solidFill>
                <a:latin typeface="Arial" charset="0"/>
              </a:rPr>
              <a:t>4</a:t>
            </a:r>
          </a:p>
        </p:txBody>
      </p:sp>
      <p:sp>
        <p:nvSpPr>
          <p:cNvPr id="1041" name="Rectangle 16"/>
          <p:cNvSpPr>
            <a:spLocks noChangeArrowheads="1"/>
          </p:cNvSpPr>
          <p:nvPr/>
        </p:nvSpPr>
        <p:spPr bwMode="auto">
          <a:xfrm>
            <a:off x="5715000" y="3886200"/>
            <a:ext cx="222250" cy="31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800" b="1">
                <a:solidFill>
                  <a:schemeClr val="bg1"/>
                </a:solidFill>
                <a:latin typeface="Arial" charset="0"/>
              </a:rPr>
              <a:t>2</a:t>
            </a:r>
          </a:p>
        </p:txBody>
      </p:sp>
      <p:sp>
        <p:nvSpPr>
          <p:cNvPr id="1042" name="Rectangle 17"/>
          <p:cNvSpPr>
            <a:spLocks noChangeArrowheads="1"/>
          </p:cNvSpPr>
          <p:nvPr/>
        </p:nvSpPr>
        <p:spPr bwMode="auto">
          <a:xfrm>
            <a:off x="7086600" y="3810000"/>
            <a:ext cx="222250" cy="31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800" b="1">
                <a:solidFill>
                  <a:schemeClr val="bg1"/>
                </a:solidFill>
                <a:latin typeface="Arial" charset="0"/>
              </a:rPr>
              <a:t>3</a:t>
            </a:r>
          </a:p>
        </p:txBody>
      </p:sp>
      <p:sp>
        <p:nvSpPr>
          <p:cNvPr id="1043" name="Rectangle 18"/>
          <p:cNvSpPr>
            <a:spLocks noChangeArrowheads="1"/>
          </p:cNvSpPr>
          <p:nvPr/>
        </p:nvSpPr>
        <p:spPr bwMode="auto">
          <a:xfrm>
            <a:off x="7239000" y="2819400"/>
            <a:ext cx="865622" cy="3154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800" b="1" dirty="0" smtClean="0">
                <a:solidFill>
                  <a:schemeClr val="bg1"/>
                </a:solidFill>
                <a:latin typeface="Arial" charset="0"/>
              </a:rPr>
              <a:t>5/15/00</a:t>
            </a:r>
            <a:endParaRPr lang="en-GB" altLang="en-US" sz="1800" b="1" dirty="0">
              <a:solidFill>
                <a:schemeClr val="bg1"/>
              </a:solidFill>
              <a:latin typeface="Arial" charset="0"/>
            </a:endParaRPr>
          </a:p>
        </p:txBody>
      </p:sp>
      <p:sp>
        <p:nvSpPr>
          <p:cNvPr id="1044" name="Rectangle 19"/>
          <p:cNvSpPr>
            <a:spLocks noChangeArrowheads="1"/>
          </p:cNvSpPr>
          <p:nvPr/>
        </p:nvSpPr>
        <p:spPr bwMode="auto">
          <a:xfrm>
            <a:off x="5867400" y="2819400"/>
            <a:ext cx="730250" cy="31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800" b="1">
                <a:solidFill>
                  <a:schemeClr val="bg1"/>
                </a:solidFill>
                <a:latin typeface="Arial" charset="0"/>
              </a:rPr>
              <a:t>8/5/00</a:t>
            </a:r>
          </a:p>
        </p:txBody>
      </p:sp>
      <p:sp>
        <p:nvSpPr>
          <p:cNvPr id="1045" name="Rectangle 20"/>
          <p:cNvSpPr>
            <a:spLocks noChangeArrowheads="1"/>
          </p:cNvSpPr>
          <p:nvPr/>
        </p:nvSpPr>
        <p:spPr bwMode="auto">
          <a:xfrm>
            <a:off x="3886200" y="3505200"/>
            <a:ext cx="730250" cy="312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800" b="1">
                <a:solidFill>
                  <a:schemeClr val="bg1"/>
                </a:solidFill>
                <a:latin typeface="Arial" charset="0"/>
              </a:rPr>
              <a:t>2/5/00</a:t>
            </a:r>
          </a:p>
        </p:txBody>
      </p:sp>
      <p:sp>
        <p:nvSpPr>
          <p:cNvPr id="1046" name="Rectangle 21"/>
          <p:cNvSpPr>
            <a:spLocks noChangeArrowheads="1"/>
          </p:cNvSpPr>
          <p:nvPr/>
        </p:nvSpPr>
        <p:spPr bwMode="auto">
          <a:xfrm>
            <a:off x="4114800" y="2057400"/>
            <a:ext cx="1177280" cy="6848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400" b="1" dirty="0">
                <a:solidFill>
                  <a:schemeClr val="bg1"/>
                </a:solidFill>
                <a:latin typeface="Arial" charset="0"/>
              </a:rPr>
              <a:t>Begin </a:t>
            </a:r>
          </a:p>
          <a:p>
            <a:r>
              <a:rPr lang="en-GB" altLang="en-US" sz="1400" b="1" dirty="0">
                <a:solidFill>
                  <a:schemeClr val="bg1"/>
                </a:solidFill>
                <a:latin typeface="Arial" charset="0"/>
              </a:rPr>
              <a:t>arch.</a:t>
            </a:r>
          </a:p>
          <a:p>
            <a:r>
              <a:rPr lang="en-GB" altLang="en-US" sz="1400" b="1" dirty="0">
                <a:solidFill>
                  <a:schemeClr val="bg1"/>
                </a:solidFill>
                <a:latin typeface="Arial" charset="0"/>
              </a:rPr>
              <a:t>design</a:t>
            </a:r>
          </a:p>
        </p:txBody>
      </p:sp>
      <p:sp>
        <p:nvSpPr>
          <p:cNvPr id="1047" name="Rectangle 22"/>
          <p:cNvSpPr>
            <a:spLocks noChangeArrowheads="1"/>
          </p:cNvSpPr>
          <p:nvPr/>
        </p:nvSpPr>
        <p:spPr bwMode="auto">
          <a:xfrm>
            <a:off x="5867400" y="3124200"/>
            <a:ext cx="851195" cy="6848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400" b="1">
                <a:solidFill>
                  <a:schemeClr val="bg1"/>
                </a:solidFill>
                <a:latin typeface="Arial" charset="0"/>
              </a:rPr>
              <a:t>Integrate</a:t>
            </a:r>
          </a:p>
          <a:p>
            <a:r>
              <a:rPr lang="en-GB" altLang="en-US" sz="1400" b="1">
                <a:solidFill>
                  <a:schemeClr val="bg1"/>
                </a:solidFill>
                <a:latin typeface="Arial" charset="0"/>
              </a:rPr>
              <a:t>program</a:t>
            </a:r>
          </a:p>
          <a:p>
            <a:r>
              <a:rPr lang="en-GB" altLang="en-US" sz="1400" b="1">
                <a:solidFill>
                  <a:schemeClr val="bg1"/>
                </a:solidFill>
                <a:latin typeface="Arial" charset="0"/>
              </a:rPr>
              <a:t>arch.</a:t>
            </a:r>
          </a:p>
        </p:txBody>
      </p:sp>
      <p:sp>
        <p:nvSpPr>
          <p:cNvPr id="1048" name="Rectangle 23"/>
          <p:cNvSpPr>
            <a:spLocks noChangeArrowheads="1"/>
          </p:cNvSpPr>
          <p:nvPr/>
        </p:nvSpPr>
        <p:spPr bwMode="auto">
          <a:xfrm>
            <a:off x="7239000" y="3124200"/>
            <a:ext cx="872034" cy="6848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400" b="1">
                <a:solidFill>
                  <a:schemeClr val="bg1"/>
                </a:solidFill>
                <a:latin typeface="Arial" charset="0"/>
              </a:rPr>
              <a:t>Review</a:t>
            </a:r>
          </a:p>
          <a:p>
            <a:r>
              <a:rPr lang="en-GB" altLang="en-US" sz="1400" b="1">
                <a:solidFill>
                  <a:schemeClr val="bg1"/>
                </a:solidFill>
                <a:latin typeface="Arial" charset="0"/>
              </a:rPr>
              <a:t>program</a:t>
            </a:r>
          </a:p>
          <a:p>
            <a:r>
              <a:rPr lang="en-GB" altLang="en-US" sz="1400" b="1">
                <a:solidFill>
                  <a:schemeClr val="bg1"/>
                </a:solidFill>
                <a:latin typeface="Arial" charset="0"/>
              </a:rPr>
              <a:t>structure</a:t>
            </a:r>
          </a:p>
        </p:txBody>
      </p:sp>
      <p:sp>
        <p:nvSpPr>
          <p:cNvPr id="1049" name="Rectangle 24"/>
          <p:cNvSpPr>
            <a:spLocks noChangeArrowheads="1"/>
          </p:cNvSpPr>
          <p:nvPr/>
        </p:nvSpPr>
        <p:spPr bwMode="auto">
          <a:xfrm>
            <a:off x="5943600" y="5257800"/>
            <a:ext cx="1070806" cy="6848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400" b="1">
                <a:solidFill>
                  <a:schemeClr val="bg1"/>
                </a:solidFill>
                <a:latin typeface="Arial" charset="0"/>
              </a:rPr>
              <a:t>Design</a:t>
            </a:r>
          </a:p>
          <a:p>
            <a:r>
              <a:rPr lang="en-GB" altLang="en-US" sz="1400" b="1">
                <a:solidFill>
                  <a:schemeClr val="bg1"/>
                </a:solidFill>
                <a:latin typeface="Arial" charset="0"/>
              </a:rPr>
              <a:t>test</a:t>
            </a:r>
          </a:p>
          <a:p>
            <a:r>
              <a:rPr lang="en-GB" altLang="en-US" sz="1400" b="1">
                <a:solidFill>
                  <a:schemeClr val="bg1"/>
                </a:solidFill>
                <a:latin typeface="Arial" charset="0"/>
              </a:rPr>
              <a:t>procedures</a:t>
            </a:r>
          </a:p>
        </p:txBody>
      </p:sp>
      <p:sp>
        <p:nvSpPr>
          <p:cNvPr id="1050" name="Rectangle 25"/>
          <p:cNvSpPr>
            <a:spLocks noChangeArrowheads="1"/>
          </p:cNvSpPr>
          <p:nvPr/>
        </p:nvSpPr>
        <p:spPr bwMode="auto">
          <a:xfrm>
            <a:off x="4038600" y="5257800"/>
            <a:ext cx="763029" cy="6848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400" b="1">
                <a:solidFill>
                  <a:schemeClr val="bg1"/>
                </a:solidFill>
                <a:latin typeface="Arial" charset="0"/>
              </a:rPr>
              <a:t>Review </a:t>
            </a:r>
          </a:p>
          <a:p>
            <a:r>
              <a:rPr lang="en-GB" altLang="en-US" sz="1400" b="1">
                <a:solidFill>
                  <a:schemeClr val="bg1"/>
                </a:solidFill>
                <a:latin typeface="Arial" charset="0"/>
              </a:rPr>
              <a:t>test</a:t>
            </a:r>
          </a:p>
          <a:p>
            <a:r>
              <a:rPr lang="en-GB" altLang="en-US" sz="1400" b="1">
                <a:solidFill>
                  <a:schemeClr val="bg1"/>
                </a:solidFill>
                <a:latin typeface="Arial" charset="0"/>
              </a:rPr>
              <a:t>plan</a:t>
            </a:r>
          </a:p>
        </p:txBody>
      </p:sp>
      <p:sp>
        <p:nvSpPr>
          <p:cNvPr id="1051" name="Rectangle 26"/>
          <p:cNvSpPr>
            <a:spLocks noChangeArrowheads="1"/>
          </p:cNvSpPr>
          <p:nvPr/>
        </p:nvSpPr>
        <p:spPr bwMode="auto">
          <a:xfrm>
            <a:off x="2514600" y="5257800"/>
            <a:ext cx="979435" cy="6848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400" b="1">
                <a:solidFill>
                  <a:schemeClr val="bg1"/>
                </a:solidFill>
                <a:latin typeface="Arial" charset="0"/>
              </a:rPr>
              <a:t>Develop</a:t>
            </a:r>
          </a:p>
          <a:p>
            <a:r>
              <a:rPr lang="en-GB" altLang="en-US" sz="1400" b="1">
                <a:solidFill>
                  <a:schemeClr val="bg1"/>
                </a:solidFill>
                <a:latin typeface="Arial" charset="0"/>
              </a:rPr>
              <a:t>test plan</a:t>
            </a:r>
          </a:p>
          <a:p>
            <a:r>
              <a:rPr lang="en-GB" altLang="en-US" sz="1400" b="1">
                <a:solidFill>
                  <a:schemeClr val="bg1"/>
                </a:solidFill>
                <a:latin typeface="Arial" charset="0"/>
              </a:rPr>
              <a:t>and sched</a:t>
            </a:r>
          </a:p>
        </p:txBody>
      </p:sp>
      <p:sp>
        <p:nvSpPr>
          <p:cNvPr id="1052" name="Rectangle 27"/>
          <p:cNvSpPr>
            <a:spLocks noChangeArrowheads="1"/>
          </p:cNvSpPr>
          <p:nvPr/>
        </p:nvSpPr>
        <p:spPr bwMode="auto">
          <a:xfrm>
            <a:off x="4038600" y="3886200"/>
            <a:ext cx="841577" cy="4693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400" b="1" dirty="0">
                <a:solidFill>
                  <a:schemeClr val="bg1"/>
                </a:solidFill>
                <a:latin typeface="Arial" charset="0"/>
              </a:rPr>
              <a:t>Design</a:t>
            </a:r>
          </a:p>
          <a:p>
            <a:r>
              <a:rPr lang="en-GB" altLang="en-US" sz="1400" b="1" dirty="0">
                <a:solidFill>
                  <a:schemeClr val="bg1"/>
                </a:solidFill>
                <a:latin typeface="Arial" charset="0"/>
              </a:rPr>
              <a:t>interface</a:t>
            </a:r>
          </a:p>
        </p:txBody>
      </p:sp>
      <p:sp>
        <p:nvSpPr>
          <p:cNvPr id="1053" name="Rectangle 28"/>
          <p:cNvSpPr>
            <a:spLocks noChangeArrowheads="1"/>
          </p:cNvSpPr>
          <p:nvPr/>
        </p:nvSpPr>
        <p:spPr bwMode="auto">
          <a:xfrm>
            <a:off x="2514600" y="2971800"/>
            <a:ext cx="785471" cy="6848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400" b="1">
                <a:solidFill>
                  <a:schemeClr val="bg1"/>
                </a:solidFill>
                <a:latin typeface="Arial" charset="0"/>
              </a:rPr>
              <a:t>Perform</a:t>
            </a:r>
          </a:p>
          <a:p>
            <a:r>
              <a:rPr lang="en-GB" altLang="en-US" sz="1400" b="1">
                <a:solidFill>
                  <a:schemeClr val="bg1"/>
                </a:solidFill>
                <a:latin typeface="Arial" charset="0"/>
              </a:rPr>
              <a:t>Data</a:t>
            </a:r>
          </a:p>
          <a:p>
            <a:r>
              <a:rPr lang="en-GB" altLang="en-US" sz="1400" b="1">
                <a:solidFill>
                  <a:schemeClr val="bg1"/>
                </a:solidFill>
                <a:latin typeface="Arial" charset="0"/>
              </a:rPr>
              <a:t>Design</a:t>
            </a:r>
          </a:p>
        </p:txBody>
      </p:sp>
      <p:sp>
        <p:nvSpPr>
          <p:cNvPr id="1054" name="Rectangle 29"/>
          <p:cNvSpPr>
            <a:spLocks noChangeArrowheads="1"/>
          </p:cNvSpPr>
          <p:nvPr/>
        </p:nvSpPr>
        <p:spPr bwMode="auto">
          <a:xfrm>
            <a:off x="1066800" y="3048000"/>
            <a:ext cx="881652" cy="6848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47625" tIns="19050" rIns="47625" bIns="19050">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r>
              <a:rPr lang="en-GB" altLang="en-US" sz="1400" b="1">
                <a:solidFill>
                  <a:schemeClr val="bg1"/>
                </a:solidFill>
                <a:latin typeface="Arial" charset="0"/>
              </a:rPr>
              <a:t>Analysis</a:t>
            </a:r>
          </a:p>
          <a:p>
            <a:r>
              <a:rPr lang="en-GB" altLang="en-US" sz="1400" b="1">
                <a:solidFill>
                  <a:schemeClr val="bg1"/>
                </a:solidFill>
                <a:latin typeface="Arial" charset="0"/>
              </a:rPr>
              <a:t>activities</a:t>
            </a:r>
          </a:p>
          <a:p>
            <a:r>
              <a:rPr lang="en-GB" altLang="en-US" sz="1400" b="1">
                <a:solidFill>
                  <a:schemeClr val="bg1"/>
                </a:solidFill>
                <a:latin typeface="Arial" charset="0"/>
              </a:rPr>
              <a:t>complete</a:t>
            </a:r>
          </a:p>
        </p:txBody>
      </p:sp>
    </p:spTree>
    <p:extLst>
      <p:ext uri="{BB962C8B-B14F-4D97-AF65-F5344CB8AC3E}">
        <p14:creationId xmlns:p14="http://schemas.microsoft.com/office/powerpoint/2010/main" val="2014644075"/>
      </p:ext>
    </p:extLst>
  </p:cSld>
  <p:clrMapOvr>
    <a:masterClrMapping/>
  </p:clrMapOvr>
  <p:transition>
    <p:blinds dir="vert"/>
  </p:transition>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Date Placeholder 3"/>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eaLnBrk="1" hangingPunct="1"/>
            <a:r>
              <a:rPr lang="en-GB" altLang="en-US" sz="1400" smtClean="0"/>
              <a:t>PPM</a:t>
            </a:r>
          </a:p>
        </p:txBody>
      </p:sp>
      <p:sp>
        <p:nvSpPr>
          <p:cNvPr id="11267" name="Rectangle 2"/>
          <p:cNvSpPr>
            <a:spLocks noGrp="1" noChangeArrowheads="1"/>
          </p:cNvSpPr>
          <p:nvPr>
            <p:ph type="title"/>
          </p:nvPr>
        </p:nvSpPr>
        <p:spPr>
          <a:xfrm>
            <a:off x="609600" y="501650"/>
            <a:ext cx="8162925" cy="641350"/>
          </a:xfrm>
        </p:spPr>
        <p:txBody>
          <a:bodyPr/>
          <a:lstStyle/>
          <a:p>
            <a:pPr eaLnBrk="1" hangingPunct="1"/>
            <a:r>
              <a:rPr lang="en-GB" altLang="en-US" sz="3600" b="1" i="1" dirty="0" smtClean="0">
                <a:solidFill>
                  <a:schemeClr val="tx1"/>
                </a:solidFill>
                <a:latin typeface="Arial" charset="0"/>
              </a:rPr>
              <a:t>People-Work Relationships</a:t>
            </a:r>
          </a:p>
        </p:txBody>
      </p:sp>
      <p:sp>
        <p:nvSpPr>
          <p:cNvPr id="92163" name="Rectangle 3"/>
          <p:cNvSpPr>
            <a:spLocks noGrp="1" noChangeArrowheads="1"/>
          </p:cNvSpPr>
          <p:nvPr>
            <p:ph type="body" idx="1"/>
          </p:nvPr>
        </p:nvSpPr>
        <p:spPr>
          <a:xfrm>
            <a:off x="827584" y="1268760"/>
            <a:ext cx="7521575" cy="3579812"/>
          </a:xfrm>
        </p:spPr>
        <p:txBody>
          <a:bodyPr/>
          <a:lstStyle/>
          <a:p>
            <a:pPr eaLnBrk="1" hangingPunct="1">
              <a:lnSpc>
                <a:spcPct val="115000"/>
              </a:lnSpc>
              <a:spcBef>
                <a:spcPct val="0"/>
              </a:spcBef>
              <a:spcAft>
                <a:spcPct val="57000"/>
              </a:spcAft>
              <a:buFont typeface="Wingdings" pitchFamily="2" charset="2"/>
              <a:buChar char="l"/>
            </a:pPr>
            <a:r>
              <a:rPr lang="en-GB" altLang="en-US" sz="2000" b="1" dirty="0" smtClean="0">
                <a:latin typeface="Arial" charset="0"/>
              </a:rPr>
              <a:t>Adding people to a project when behind schedule is counterproductive (</a:t>
            </a:r>
            <a:r>
              <a:rPr lang="en-GB" altLang="en-US" sz="2000" b="1" i="1" dirty="0" smtClean="0">
                <a:latin typeface="Arial" charset="0"/>
              </a:rPr>
              <a:t>adding people to a late project makes it later</a:t>
            </a:r>
            <a:r>
              <a:rPr lang="en-GB" altLang="en-US" sz="2000" b="1" dirty="0" smtClean="0">
                <a:latin typeface="Arial" charset="0"/>
              </a:rPr>
              <a:t>)</a:t>
            </a:r>
          </a:p>
          <a:p>
            <a:pPr eaLnBrk="1" hangingPunct="1">
              <a:lnSpc>
                <a:spcPct val="115000"/>
              </a:lnSpc>
              <a:spcBef>
                <a:spcPct val="0"/>
              </a:spcBef>
              <a:spcAft>
                <a:spcPct val="57000"/>
              </a:spcAft>
              <a:buFont typeface="Wingdings" pitchFamily="2" charset="2"/>
              <a:buChar char="l"/>
            </a:pPr>
            <a:r>
              <a:rPr lang="en-GB" altLang="en-US" sz="2000" b="1" dirty="0" smtClean="0">
                <a:latin typeface="Arial" charset="0"/>
              </a:rPr>
              <a:t>Using fewer people over a longer period of time is more beneficial than lots of people for a shorter period of time</a:t>
            </a:r>
          </a:p>
          <a:p>
            <a:pPr eaLnBrk="1" hangingPunct="1">
              <a:lnSpc>
                <a:spcPct val="115000"/>
              </a:lnSpc>
              <a:spcBef>
                <a:spcPct val="0"/>
              </a:spcBef>
              <a:spcAft>
                <a:spcPct val="57000"/>
              </a:spcAft>
              <a:buFont typeface="Wingdings" pitchFamily="2" charset="2"/>
              <a:buChar char="l"/>
            </a:pPr>
            <a:r>
              <a:rPr lang="en-GB" altLang="en-US" sz="2000" b="1" dirty="0" smtClean="0">
                <a:latin typeface="Arial" charset="0"/>
              </a:rPr>
              <a:t>Use of small, tightly-knit teams is productive</a:t>
            </a:r>
          </a:p>
          <a:p>
            <a:pPr eaLnBrk="1" hangingPunct="1">
              <a:lnSpc>
                <a:spcPct val="115000"/>
              </a:lnSpc>
              <a:spcBef>
                <a:spcPct val="0"/>
              </a:spcBef>
              <a:spcAft>
                <a:spcPct val="57000"/>
              </a:spcAft>
              <a:buFont typeface="Wingdings" pitchFamily="2" charset="2"/>
              <a:buChar char="l"/>
            </a:pPr>
            <a:r>
              <a:rPr lang="en-GB" altLang="en-US" sz="2000" b="1" dirty="0" smtClean="0">
                <a:latin typeface="Arial" charset="0"/>
              </a:rPr>
              <a:t>Inspire creativity and self-motivation within the structure of the project</a:t>
            </a:r>
          </a:p>
        </p:txBody>
      </p:sp>
    </p:spTree>
    <p:extLst>
      <p:ext uri="{BB962C8B-B14F-4D97-AF65-F5344CB8AC3E}">
        <p14:creationId xmlns:p14="http://schemas.microsoft.com/office/powerpoint/2010/main" val="3134263947"/>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92163">
                                            <p:txEl>
                                              <p:pRg st="0" end="0"/>
                                            </p:txEl>
                                          </p:spTgt>
                                        </p:tgtEl>
                                        <p:attrNameLst>
                                          <p:attrName>style.visibility</p:attrName>
                                        </p:attrNameLst>
                                      </p:cBhvr>
                                      <p:to>
                                        <p:strVal val="visible"/>
                                      </p:to>
                                    </p:set>
                                    <p:animEffect transition="in" filter="barn(outVertical)">
                                      <p:cBhvr>
                                        <p:cTn id="7" dur="500"/>
                                        <p:tgtEl>
                                          <p:spTgt spid="921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92163">
                                            <p:txEl>
                                              <p:pRg st="1" end="1"/>
                                            </p:txEl>
                                          </p:spTgt>
                                        </p:tgtEl>
                                        <p:attrNameLst>
                                          <p:attrName>style.visibility</p:attrName>
                                        </p:attrNameLst>
                                      </p:cBhvr>
                                      <p:to>
                                        <p:strVal val="visible"/>
                                      </p:to>
                                    </p:set>
                                    <p:animEffect transition="in" filter="barn(outVertical)">
                                      <p:cBhvr>
                                        <p:cTn id="12" dur="500"/>
                                        <p:tgtEl>
                                          <p:spTgt spid="9216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92163">
                                            <p:txEl>
                                              <p:pRg st="2" end="2"/>
                                            </p:txEl>
                                          </p:spTgt>
                                        </p:tgtEl>
                                        <p:attrNameLst>
                                          <p:attrName>style.visibility</p:attrName>
                                        </p:attrNameLst>
                                      </p:cBhvr>
                                      <p:to>
                                        <p:strVal val="visible"/>
                                      </p:to>
                                    </p:set>
                                    <p:animEffect transition="in" filter="barn(outVertical)">
                                      <p:cBhvr>
                                        <p:cTn id="17" dur="500"/>
                                        <p:tgtEl>
                                          <p:spTgt spid="9216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92163">
                                            <p:txEl>
                                              <p:pRg st="3" end="3"/>
                                            </p:txEl>
                                          </p:spTgt>
                                        </p:tgtEl>
                                        <p:attrNameLst>
                                          <p:attrName>style.visibility</p:attrName>
                                        </p:attrNameLst>
                                      </p:cBhvr>
                                      <p:to>
                                        <p:strVal val="visible"/>
                                      </p:to>
                                    </p:set>
                                    <p:animEffect transition="in" filter="barn(outVertical)">
                                      <p:cBhvr>
                                        <p:cTn id="22" dur="500"/>
                                        <p:tgtEl>
                                          <p:spTgt spid="9216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3"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Date Placeholder 3"/>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eaLnBrk="1" hangingPunct="1"/>
            <a:r>
              <a:rPr lang="en-GB" altLang="en-US" sz="1400" smtClean="0"/>
              <a:t>PPM</a:t>
            </a:r>
          </a:p>
        </p:txBody>
      </p:sp>
      <p:sp>
        <p:nvSpPr>
          <p:cNvPr id="12291" name="Rectangle 2"/>
          <p:cNvSpPr>
            <a:spLocks noGrp="1" noChangeArrowheads="1"/>
          </p:cNvSpPr>
          <p:nvPr>
            <p:ph type="title"/>
          </p:nvPr>
        </p:nvSpPr>
        <p:spPr>
          <a:xfrm>
            <a:off x="609600" y="501650"/>
            <a:ext cx="8162925" cy="641350"/>
          </a:xfrm>
        </p:spPr>
        <p:txBody>
          <a:bodyPr/>
          <a:lstStyle/>
          <a:p>
            <a:pPr eaLnBrk="1" hangingPunct="1"/>
            <a:r>
              <a:rPr lang="en-GB" altLang="en-US" sz="3600" b="1" i="1" smtClean="0">
                <a:solidFill>
                  <a:schemeClr val="tx1"/>
                </a:solidFill>
                <a:latin typeface="Arial" charset="0"/>
              </a:rPr>
              <a:t>Scheduling Methods</a:t>
            </a:r>
          </a:p>
        </p:txBody>
      </p:sp>
      <p:sp>
        <p:nvSpPr>
          <p:cNvPr id="93187" name="Rectangle 3"/>
          <p:cNvSpPr>
            <a:spLocks noGrp="1" noChangeArrowheads="1"/>
          </p:cNvSpPr>
          <p:nvPr>
            <p:ph type="body" idx="1"/>
          </p:nvPr>
        </p:nvSpPr>
        <p:spPr>
          <a:xfrm>
            <a:off x="827584" y="1340768"/>
            <a:ext cx="7521575" cy="3579812"/>
          </a:xfrm>
        </p:spPr>
        <p:txBody>
          <a:bodyPr>
            <a:normAutofit fontScale="92500"/>
          </a:bodyPr>
          <a:lstStyle/>
          <a:p>
            <a:pPr eaLnBrk="1" hangingPunct="1">
              <a:lnSpc>
                <a:spcPct val="103000"/>
              </a:lnSpc>
              <a:spcBef>
                <a:spcPct val="0"/>
              </a:spcBef>
              <a:spcAft>
                <a:spcPct val="51000"/>
              </a:spcAft>
              <a:buFont typeface="Wingdings" pitchFamily="2" charset="2"/>
              <a:buNone/>
            </a:pPr>
            <a:r>
              <a:rPr lang="en-GB" altLang="en-US" sz="2400" b="1" dirty="0" smtClean="0">
                <a:latin typeface="Arial" charset="0"/>
              </a:rPr>
              <a:t>PERT and CPM are:</a:t>
            </a:r>
          </a:p>
          <a:p>
            <a:pPr lvl="1" eaLnBrk="1" hangingPunct="1">
              <a:lnSpc>
                <a:spcPct val="103000"/>
              </a:lnSpc>
              <a:spcBef>
                <a:spcPct val="0"/>
              </a:spcBef>
              <a:spcAft>
                <a:spcPct val="51000"/>
              </a:spcAft>
              <a:buFont typeface="Wingdings" pitchFamily="2" charset="2"/>
              <a:buChar char="l"/>
            </a:pPr>
            <a:r>
              <a:rPr lang="en-GB" altLang="en-US" sz="2400" b="1" dirty="0" smtClean="0">
                <a:latin typeface="Arial" charset="0"/>
              </a:rPr>
              <a:t>Usually presented pictorially</a:t>
            </a:r>
          </a:p>
          <a:p>
            <a:pPr lvl="1" eaLnBrk="1" hangingPunct="1">
              <a:lnSpc>
                <a:spcPct val="103000"/>
              </a:lnSpc>
              <a:spcBef>
                <a:spcPct val="0"/>
              </a:spcBef>
              <a:spcAft>
                <a:spcPct val="51000"/>
              </a:spcAft>
              <a:buFont typeface="Wingdings" pitchFamily="2" charset="2"/>
              <a:buChar char="l"/>
            </a:pPr>
            <a:r>
              <a:rPr lang="en-GB" altLang="en-US" sz="2400" b="1" dirty="0" smtClean="0">
                <a:latin typeface="Arial" charset="0"/>
              </a:rPr>
              <a:t>Quantitative tools for the planner to determine:</a:t>
            </a:r>
          </a:p>
          <a:p>
            <a:pPr lvl="2" eaLnBrk="1" hangingPunct="1">
              <a:lnSpc>
                <a:spcPct val="103000"/>
              </a:lnSpc>
              <a:spcBef>
                <a:spcPct val="0"/>
              </a:spcBef>
              <a:spcAft>
                <a:spcPct val="51000"/>
              </a:spcAft>
              <a:buFont typeface="Wingdings" pitchFamily="2" charset="2"/>
              <a:buChar char="m"/>
            </a:pPr>
            <a:r>
              <a:rPr lang="en-GB" altLang="en-US" b="1" dirty="0" smtClean="0">
                <a:latin typeface="Arial" charset="0"/>
              </a:rPr>
              <a:t>Critical path</a:t>
            </a:r>
          </a:p>
          <a:p>
            <a:pPr lvl="2" eaLnBrk="1" hangingPunct="1">
              <a:lnSpc>
                <a:spcPct val="103000"/>
              </a:lnSpc>
              <a:spcBef>
                <a:spcPct val="0"/>
              </a:spcBef>
              <a:spcAft>
                <a:spcPct val="51000"/>
              </a:spcAft>
              <a:buFont typeface="Wingdings" pitchFamily="2" charset="2"/>
              <a:buChar char="m"/>
            </a:pPr>
            <a:r>
              <a:rPr lang="en-GB" altLang="en-US" b="1" dirty="0" smtClean="0">
                <a:latin typeface="Arial" charset="0"/>
              </a:rPr>
              <a:t>Most likely time estimates</a:t>
            </a:r>
          </a:p>
          <a:p>
            <a:pPr lvl="2" eaLnBrk="1" hangingPunct="1">
              <a:lnSpc>
                <a:spcPct val="103000"/>
              </a:lnSpc>
              <a:spcBef>
                <a:spcPct val="0"/>
              </a:spcBef>
              <a:spcAft>
                <a:spcPct val="51000"/>
              </a:spcAft>
              <a:buFont typeface="Wingdings" pitchFamily="2" charset="2"/>
              <a:buChar char="m"/>
            </a:pPr>
            <a:r>
              <a:rPr lang="en-GB" altLang="en-US" b="1" dirty="0" smtClean="0">
                <a:latin typeface="Arial" charset="0"/>
              </a:rPr>
              <a:t>Boundary times (earliest task start time, latest task start time, earliest task finish time, latest task finish time, total float time)</a:t>
            </a:r>
          </a:p>
          <a:p>
            <a:pPr eaLnBrk="1" hangingPunct="1"/>
            <a:endParaRPr lang="en-GB" altLang="en-US" sz="2400" b="1" dirty="0" smtClean="0">
              <a:latin typeface="Arial" charset="0"/>
            </a:endParaRPr>
          </a:p>
        </p:txBody>
      </p:sp>
    </p:spTree>
    <p:extLst>
      <p:ext uri="{BB962C8B-B14F-4D97-AF65-F5344CB8AC3E}">
        <p14:creationId xmlns:p14="http://schemas.microsoft.com/office/powerpoint/2010/main" val="530743781"/>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93187">
                                            <p:txEl>
                                              <p:pRg st="0" end="0"/>
                                            </p:txEl>
                                          </p:spTgt>
                                        </p:tgtEl>
                                        <p:attrNameLst>
                                          <p:attrName>style.visibility</p:attrName>
                                        </p:attrNameLst>
                                      </p:cBhvr>
                                      <p:to>
                                        <p:strVal val="visible"/>
                                      </p:to>
                                    </p:set>
                                    <p:animEffect transition="in" filter="barn(outVertical)">
                                      <p:cBhvr>
                                        <p:cTn id="7" dur="500"/>
                                        <p:tgtEl>
                                          <p:spTgt spid="93187">
                                            <p:txEl>
                                              <p:pRg st="0" end="0"/>
                                            </p:txEl>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93187">
                                            <p:txEl>
                                              <p:pRg st="1" end="1"/>
                                            </p:txEl>
                                          </p:spTgt>
                                        </p:tgtEl>
                                        <p:attrNameLst>
                                          <p:attrName>style.visibility</p:attrName>
                                        </p:attrNameLst>
                                      </p:cBhvr>
                                      <p:to>
                                        <p:strVal val="visible"/>
                                      </p:to>
                                    </p:set>
                                    <p:animEffect transition="in" filter="barn(outVertical)">
                                      <p:cBhvr>
                                        <p:cTn id="10" dur="500"/>
                                        <p:tgtEl>
                                          <p:spTgt spid="93187">
                                            <p:txEl>
                                              <p:pRg st="1" end="1"/>
                                            </p:txEl>
                                          </p:spTgt>
                                        </p:tgtEl>
                                      </p:cBhvr>
                                    </p:animEffect>
                                  </p:childTnLst>
                                </p:cTn>
                              </p:par>
                              <p:par>
                                <p:cTn id="11" presetID="16" presetClass="entr" presetSubtype="37" fill="hold" grpId="0" nodeType="withEffect">
                                  <p:stCondLst>
                                    <p:cond delay="0"/>
                                  </p:stCondLst>
                                  <p:childTnLst>
                                    <p:set>
                                      <p:cBhvr>
                                        <p:cTn id="12" dur="1" fill="hold">
                                          <p:stCondLst>
                                            <p:cond delay="0"/>
                                          </p:stCondLst>
                                        </p:cTn>
                                        <p:tgtEl>
                                          <p:spTgt spid="93187">
                                            <p:txEl>
                                              <p:pRg st="2" end="2"/>
                                            </p:txEl>
                                          </p:spTgt>
                                        </p:tgtEl>
                                        <p:attrNameLst>
                                          <p:attrName>style.visibility</p:attrName>
                                        </p:attrNameLst>
                                      </p:cBhvr>
                                      <p:to>
                                        <p:strVal val="visible"/>
                                      </p:to>
                                    </p:set>
                                    <p:animEffect transition="in" filter="barn(outVertical)">
                                      <p:cBhvr>
                                        <p:cTn id="13" dur="500"/>
                                        <p:tgtEl>
                                          <p:spTgt spid="93187">
                                            <p:txEl>
                                              <p:pRg st="2" end="2"/>
                                            </p:txEl>
                                          </p:spTgt>
                                        </p:tgtEl>
                                      </p:cBhvr>
                                    </p:animEffect>
                                  </p:childTnLst>
                                </p:cTn>
                              </p:par>
                              <p:par>
                                <p:cTn id="14" presetID="16" presetClass="entr" presetSubtype="37" fill="hold" grpId="0" nodeType="withEffect">
                                  <p:stCondLst>
                                    <p:cond delay="0"/>
                                  </p:stCondLst>
                                  <p:childTnLst>
                                    <p:set>
                                      <p:cBhvr>
                                        <p:cTn id="15" dur="1" fill="hold">
                                          <p:stCondLst>
                                            <p:cond delay="0"/>
                                          </p:stCondLst>
                                        </p:cTn>
                                        <p:tgtEl>
                                          <p:spTgt spid="93187">
                                            <p:txEl>
                                              <p:pRg st="3" end="3"/>
                                            </p:txEl>
                                          </p:spTgt>
                                        </p:tgtEl>
                                        <p:attrNameLst>
                                          <p:attrName>style.visibility</p:attrName>
                                        </p:attrNameLst>
                                      </p:cBhvr>
                                      <p:to>
                                        <p:strVal val="visible"/>
                                      </p:to>
                                    </p:set>
                                    <p:animEffect transition="in" filter="barn(outVertical)">
                                      <p:cBhvr>
                                        <p:cTn id="16" dur="500"/>
                                        <p:tgtEl>
                                          <p:spTgt spid="93187">
                                            <p:txEl>
                                              <p:pRg st="3" end="3"/>
                                            </p:txEl>
                                          </p:spTgt>
                                        </p:tgtEl>
                                      </p:cBhvr>
                                    </p:animEffect>
                                  </p:childTnLst>
                                </p:cTn>
                              </p:par>
                              <p:par>
                                <p:cTn id="17" presetID="16" presetClass="entr" presetSubtype="37" fill="hold" grpId="0" nodeType="withEffect">
                                  <p:stCondLst>
                                    <p:cond delay="0"/>
                                  </p:stCondLst>
                                  <p:childTnLst>
                                    <p:set>
                                      <p:cBhvr>
                                        <p:cTn id="18" dur="1" fill="hold">
                                          <p:stCondLst>
                                            <p:cond delay="0"/>
                                          </p:stCondLst>
                                        </p:cTn>
                                        <p:tgtEl>
                                          <p:spTgt spid="93187">
                                            <p:txEl>
                                              <p:pRg st="4" end="4"/>
                                            </p:txEl>
                                          </p:spTgt>
                                        </p:tgtEl>
                                        <p:attrNameLst>
                                          <p:attrName>style.visibility</p:attrName>
                                        </p:attrNameLst>
                                      </p:cBhvr>
                                      <p:to>
                                        <p:strVal val="visible"/>
                                      </p:to>
                                    </p:set>
                                    <p:animEffect transition="in" filter="barn(outVertical)">
                                      <p:cBhvr>
                                        <p:cTn id="19" dur="500"/>
                                        <p:tgtEl>
                                          <p:spTgt spid="93187">
                                            <p:txEl>
                                              <p:pRg st="4" end="4"/>
                                            </p:txEl>
                                          </p:spTgt>
                                        </p:tgtEl>
                                      </p:cBhvr>
                                    </p:animEffect>
                                  </p:childTnLst>
                                </p:cTn>
                              </p:par>
                              <p:par>
                                <p:cTn id="20" presetID="16" presetClass="entr" presetSubtype="37" fill="hold" grpId="0" nodeType="withEffect">
                                  <p:stCondLst>
                                    <p:cond delay="0"/>
                                  </p:stCondLst>
                                  <p:childTnLst>
                                    <p:set>
                                      <p:cBhvr>
                                        <p:cTn id="21" dur="1" fill="hold">
                                          <p:stCondLst>
                                            <p:cond delay="0"/>
                                          </p:stCondLst>
                                        </p:cTn>
                                        <p:tgtEl>
                                          <p:spTgt spid="93187">
                                            <p:txEl>
                                              <p:pRg st="5" end="5"/>
                                            </p:txEl>
                                          </p:spTgt>
                                        </p:tgtEl>
                                        <p:attrNameLst>
                                          <p:attrName>style.visibility</p:attrName>
                                        </p:attrNameLst>
                                      </p:cBhvr>
                                      <p:to>
                                        <p:strVal val="visible"/>
                                      </p:to>
                                    </p:set>
                                    <p:animEffect transition="in" filter="barn(outVertical)">
                                      <p:cBhvr>
                                        <p:cTn id="22" dur="500"/>
                                        <p:tgtEl>
                                          <p:spTgt spid="9318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7"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Date Placeholder 3"/>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eaLnBrk="1" hangingPunct="1"/>
            <a:r>
              <a:rPr lang="en-GB" altLang="en-US" sz="1400" smtClean="0"/>
              <a:t>PPM</a:t>
            </a:r>
          </a:p>
        </p:txBody>
      </p:sp>
      <p:sp>
        <p:nvSpPr>
          <p:cNvPr id="13315" name="Rectangle 2"/>
          <p:cNvSpPr>
            <a:spLocks noGrp="1" noChangeArrowheads="1"/>
          </p:cNvSpPr>
          <p:nvPr>
            <p:ph type="title"/>
          </p:nvPr>
        </p:nvSpPr>
        <p:spPr/>
        <p:txBody>
          <a:bodyPr/>
          <a:lstStyle/>
          <a:p>
            <a:pPr eaLnBrk="1" hangingPunct="1"/>
            <a:r>
              <a:rPr lang="en-GB" altLang="en-US" smtClean="0"/>
              <a:t>Critical Path Network</a:t>
            </a:r>
          </a:p>
        </p:txBody>
      </p:sp>
      <p:sp>
        <p:nvSpPr>
          <p:cNvPr id="95235" name="Rectangle 3"/>
          <p:cNvSpPr>
            <a:spLocks noGrp="1" noChangeArrowheads="1"/>
          </p:cNvSpPr>
          <p:nvPr>
            <p:ph type="body" idx="1"/>
          </p:nvPr>
        </p:nvSpPr>
        <p:spPr>
          <a:xfrm>
            <a:off x="755576" y="1268760"/>
            <a:ext cx="7521575" cy="3579812"/>
          </a:xfrm>
        </p:spPr>
        <p:txBody>
          <a:bodyPr/>
          <a:lstStyle/>
          <a:p>
            <a:pPr eaLnBrk="1" hangingPunct="1">
              <a:buFont typeface="Arial" panose="020B0604020202020204" pitchFamily="34" charset="0"/>
              <a:buChar char="•"/>
            </a:pPr>
            <a:r>
              <a:rPr lang="en-GB" altLang="en-US" sz="2000" dirty="0" smtClean="0"/>
              <a:t>The longest path or sequence of activities through the network diagram</a:t>
            </a:r>
          </a:p>
          <a:p>
            <a:pPr eaLnBrk="1" hangingPunct="1">
              <a:buFont typeface="Arial" panose="020B0604020202020204" pitchFamily="34" charset="0"/>
              <a:buChar char="•"/>
            </a:pPr>
            <a:r>
              <a:rPr lang="en-GB" altLang="en-US" sz="2000" dirty="0" smtClean="0"/>
              <a:t>Drives completion date for project</a:t>
            </a:r>
          </a:p>
          <a:p>
            <a:pPr eaLnBrk="1" hangingPunct="1">
              <a:buFont typeface="Arial" panose="020B0604020202020204" pitchFamily="34" charset="0"/>
              <a:buChar char="•"/>
            </a:pPr>
            <a:r>
              <a:rPr lang="en-GB" altLang="en-US" sz="2000" dirty="0" smtClean="0"/>
              <a:t>Delays on these activities may delay whole project</a:t>
            </a:r>
          </a:p>
          <a:p>
            <a:pPr eaLnBrk="1" hangingPunct="1">
              <a:buFont typeface="Arial" panose="020B0604020202020204" pitchFamily="34" charset="0"/>
              <a:buChar char="•"/>
            </a:pPr>
            <a:r>
              <a:rPr lang="en-GB" altLang="en-US" sz="2000" dirty="0" smtClean="0"/>
              <a:t>Other activities may have some flexibility</a:t>
            </a:r>
          </a:p>
        </p:txBody>
      </p:sp>
    </p:spTree>
    <p:extLst>
      <p:ext uri="{BB962C8B-B14F-4D97-AF65-F5344CB8AC3E}">
        <p14:creationId xmlns:p14="http://schemas.microsoft.com/office/powerpoint/2010/main" val="2586918510"/>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95235">
                                            <p:txEl>
                                              <p:pRg st="0" end="0"/>
                                            </p:txEl>
                                          </p:spTgt>
                                        </p:tgtEl>
                                        <p:attrNameLst>
                                          <p:attrName>style.visibility</p:attrName>
                                        </p:attrNameLst>
                                      </p:cBhvr>
                                      <p:to>
                                        <p:strVal val="visible"/>
                                      </p:to>
                                    </p:set>
                                    <p:animEffect transition="in" filter="barn(outVertical)">
                                      <p:cBhvr>
                                        <p:cTn id="7" dur="500"/>
                                        <p:tgtEl>
                                          <p:spTgt spid="952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95235">
                                            <p:txEl>
                                              <p:pRg st="1" end="1"/>
                                            </p:txEl>
                                          </p:spTgt>
                                        </p:tgtEl>
                                        <p:attrNameLst>
                                          <p:attrName>style.visibility</p:attrName>
                                        </p:attrNameLst>
                                      </p:cBhvr>
                                      <p:to>
                                        <p:strVal val="visible"/>
                                      </p:to>
                                    </p:set>
                                    <p:animEffect transition="in" filter="barn(outVertical)">
                                      <p:cBhvr>
                                        <p:cTn id="12" dur="500"/>
                                        <p:tgtEl>
                                          <p:spTgt spid="952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95235">
                                            <p:txEl>
                                              <p:pRg st="2" end="2"/>
                                            </p:txEl>
                                          </p:spTgt>
                                        </p:tgtEl>
                                        <p:attrNameLst>
                                          <p:attrName>style.visibility</p:attrName>
                                        </p:attrNameLst>
                                      </p:cBhvr>
                                      <p:to>
                                        <p:strVal val="visible"/>
                                      </p:to>
                                    </p:set>
                                    <p:animEffect transition="in" filter="barn(outVertical)">
                                      <p:cBhvr>
                                        <p:cTn id="17" dur="500"/>
                                        <p:tgtEl>
                                          <p:spTgt spid="952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95235">
                                            <p:txEl>
                                              <p:pRg st="3" end="3"/>
                                            </p:txEl>
                                          </p:spTgt>
                                        </p:tgtEl>
                                        <p:attrNameLst>
                                          <p:attrName>style.visibility</p:attrName>
                                        </p:attrNameLst>
                                      </p:cBhvr>
                                      <p:to>
                                        <p:strVal val="visible"/>
                                      </p:to>
                                    </p:set>
                                    <p:animEffect transition="in" filter="barn(outVertical)">
                                      <p:cBhvr>
                                        <p:cTn id="22" dur="500"/>
                                        <p:tgtEl>
                                          <p:spTgt spid="952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5"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eaLnBrk="1" hangingPunct="1"/>
            <a:r>
              <a:rPr lang="en-GB" altLang="en-US" sz="1400" smtClean="0"/>
              <a:t>PPM</a:t>
            </a:r>
          </a:p>
        </p:txBody>
      </p:sp>
      <p:sp>
        <p:nvSpPr>
          <p:cNvPr id="14339" name="Rectangle 2"/>
          <p:cNvSpPr>
            <a:spLocks noGrp="1" noChangeArrowheads="1"/>
          </p:cNvSpPr>
          <p:nvPr>
            <p:ph type="title"/>
          </p:nvPr>
        </p:nvSpPr>
        <p:spPr/>
        <p:txBody>
          <a:bodyPr/>
          <a:lstStyle/>
          <a:p>
            <a:pPr eaLnBrk="1" hangingPunct="1"/>
            <a:endParaRPr lang="en-US" altLang="en-US" dirty="0" smtClean="0"/>
          </a:p>
        </p:txBody>
      </p:sp>
      <p:sp>
        <p:nvSpPr>
          <p:cNvPr id="99331" name="Rectangle 3"/>
          <p:cNvSpPr>
            <a:spLocks noGrp="1" noChangeArrowheads="1"/>
          </p:cNvSpPr>
          <p:nvPr>
            <p:ph type="body" idx="1"/>
          </p:nvPr>
        </p:nvSpPr>
        <p:spPr/>
        <p:txBody>
          <a:bodyPr/>
          <a:lstStyle/>
          <a:p>
            <a:pPr eaLnBrk="1" hangingPunct="1"/>
            <a:r>
              <a:rPr lang="en-GB" altLang="en-US" sz="2800" dirty="0" smtClean="0"/>
              <a:t>Identifies ‘slack’ time (float).</a:t>
            </a:r>
          </a:p>
          <a:p>
            <a:pPr lvl="1" eaLnBrk="1" hangingPunct="1"/>
            <a:r>
              <a:rPr lang="en-GB" altLang="en-US" sz="2800" dirty="0" smtClean="0"/>
              <a:t>The amount of delay that could be tolerated in the starting time or completion time of an activity.</a:t>
            </a:r>
          </a:p>
          <a:p>
            <a:pPr lvl="1" eaLnBrk="1" hangingPunct="1"/>
            <a:r>
              <a:rPr lang="en-GB" altLang="en-US" sz="2800" dirty="0" smtClean="0"/>
              <a:t>Difference between the late finish time and the early finish time.</a:t>
            </a:r>
          </a:p>
        </p:txBody>
      </p:sp>
    </p:spTree>
    <p:extLst>
      <p:ext uri="{BB962C8B-B14F-4D97-AF65-F5344CB8AC3E}">
        <p14:creationId xmlns:p14="http://schemas.microsoft.com/office/powerpoint/2010/main" val="1753960232"/>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99331">
                                            <p:txEl>
                                              <p:pRg st="0" end="0"/>
                                            </p:txEl>
                                          </p:spTgt>
                                        </p:tgtEl>
                                        <p:attrNameLst>
                                          <p:attrName>style.visibility</p:attrName>
                                        </p:attrNameLst>
                                      </p:cBhvr>
                                      <p:to>
                                        <p:strVal val="visible"/>
                                      </p:to>
                                    </p:set>
                                    <p:animEffect transition="in" filter="barn(outVertical)">
                                      <p:cBhvr>
                                        <p:cTn id="7" dur="500"/>
                                        <p:tgtEl>
                                          <p:spTgt spid="99331">
                                            <p:txEl>
                                              <p:pRg st="0" end="0"/>
                                            </p:txEl>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99331">
                                            <p:txEl>
                                              <p:pRg st="1" end="1"/>
                                            </p:txEl>
                                          </p:spTgt>
                                        </p:tgtEl>
                                        <p:attrNameLst>
                                          <p:attrName>style.visibility</p:attrName>
                                        </p:attrNameLst>
                                      </p:cBhvr>
                                      <p:to>
                                        <p:strVal val="visible"/>
                                      </p:to>
                                    </p:set>
                                    <p:animEffect transition="in" filter="barn(outVertical)">
                                      <p:cBhvr>
                                        <p:cTn id="10" dur="500"/>
                                        <p:tgtEl>
                                          <p:spTgt spid="99331">
                                            <p:txEl>
                                              <p:pRg st="1" end="1"/>
                                            </p:txEl>
                                          </p:spTgt>
                                        </p:tgtEl>
                                      </p:cBhvr>
                                    </p:animEffect>
                                  </p:childTnLst>
                                </p:cTn>
                              </p:par>
                              <p:par>
                                <p:cTn id="11" presetID="16" presetClass="entr" presetSubtype="37" fill="hold" grpId="0" nodeType="withEffect">
                                  <p:stCondLst>
                                    <p:cond delay="0"/>
                                  </p:stCondLst>
                                  <p:childTnLst>
                                    <p:set>
                                      <p:cBhvr>
                                        <p:cTn id="12" dur="1" fill="hold">
                                          <p:stCondLst>
                                            <p:cond delay="0"/>
                                          </p:stCondLst>
                                        </p:cTn>
                                        <p:tgtEl>
                                          <p:spTgt spid="99331">
                                            <p:txEl>
                                              <p:pRg st="2" end="2"/>
                                            </p:txEl>
                                          </p:spTgt>
                                        </p:tgtEl>
                                        <p:attrNameLst>
                                          <p:attrName>style.visibility</p:attrName>
                                        </p:attrNameLst>
                                      </p:cBhvr>
                                      <p:to>
                                        <p:strVal val="visible"/>
                                      </p:to>
                                    </p:set>
                                    <p:animEffect transition="in" filter="barn(outVertical)">
                                      <p:cBhvr>
                                        <p:cTn id="13" dur="500"/>
                                        <p:tgtEl>
                                          <p:spTgt spid="9933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1"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Date Placeholder 3"/>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eaLnBrk="1" hangingPunct="1"/>
            <a:r>
              <a:rPr lang="en-GB" altLang="en-US" sz="1400" smtClean="0"/>
              <a:t>PPM</a:t>
            </a:r>
          </a:p>
        </p:txBody>
      </p:sp>
      <p:sp>
        <p:nvSpPr>
          <p:cNvPr id="15363" name="Rectangle 2"/>
          <p:cNvSpPr>
            <a:spLocks noGrp="1" noChangeArrowheads="1"/>
          </p:cNvSpPr>
          <p:nvPr>
            <p:ph type="title"/>
          </p:nvPr>
        </p:nvSpPr>
        <p:spPr/>
        <p:txBody>
          <a:bodyPr/>
          <a:lstStyle/>
          <a:p>
            <a:pPr eaLnBrk="1" hangingPunct="1"/>
            <a:endParaRPr lang="en-US" altLang="en-US" smtClean="0"/>
          </a:p>
        </p:txBody>
      </p:sp>
      <p:sp>
        <p:nvSpPr>
          <p:cNvPr id="100355" name="Rectangle 3"/>
          <p:cNvSpPr>
            <a:spLocks noGrp="1" noChangeArrowheads="1"/>
          </p:cNvSpPr>
          <p:nvPr>
            <p:ph type="body" idx="1"/>
          </p:nvPr>
        </p:nvSpPr>
        <p:spPr/>
        <p:txBody>
          <a:bodyPr/>
          <a:lstStyle/>
          <a:p>
            <a:pPr eaLnBrk="1" hangingPunct="1"/>
            <a:r>
              <a:rPr lang="en-GB" altLang="en-US" sz="2400" dirty="0" smtClean="0"/>
              <a:t>Dependencies need to be identified</a:t>
            </a:r>
          </a:p>
          <a:p>
            <a:pPr eaLnBrk="1" hangingPunct="1"/>
            <a:r>
              <a:rPr lang="en-GB" altLang="en-US" sz="2400" dirty="0" smtClean="0"/>
              <a:t>Relationships between pairs of activities</a:t>
            </a:r>
          </a:p>
          <a:p>
            <a:pPr lvl="1" eaLnBrk="1" hangingPunct="1"/>
            <a:r>
              <a:rPr lang="en-GB" altLang="en-US" sz="2400" dirty="0" smtClean="0"/>
              <a:t>Finish to start</a:t>
            </a:r>
          </a:p>
          <a:p>
            <a:pPr lvl="1" eaLnBrk="1" hangingPunct="1"/>
            <a:r>
              <a:rPr lang="en-GB" altLang="en-US" sz="2400" dirty="0" smtClean="0"/>
              <a:t>Start to start</a:t>
            </a:r>
          </a:p>
          <a:p>
            <a:pPr lvl="1" eaLnBrk="1" hangingPunct="1"/>
            <a:r>
              <a:rPr lang="en-GB" altLang="en-US" sz="2400" dirty="0" smtClean="0"/>
              <a:t>Start to finish</a:t>
            </a:r>
          </a:p>
          <a:p>
            <a:pPr lvl="1" eaLnBrk="1" hangingPunct="1"/>
            <a:r>
              <a:rPr lang="en-GB" altLang="en-US" sz="2400" dirty="0" smtClean="0"/>
              <a:t>Finish to finish</a:t>
            </a:r>
          </a:p>
        </p:txBody>
      </p:sp>
    </p:spTree>
    <p:extLst>
      <p:ext uri="{BB962C8B-B14F-4D97-AF65-F5344CB8AC3E}">
        <p14:creationId xmlns:p14="http://schemas.microsoft.com/office/powerpoint/2010/main" val="2673370971"/>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100355">
                                            <p:txEl>
                                              <p:pRg st="0" end="0"/>
                                            </p:txEl>
                                          </p:spTgt>
                                        </p:tgtEl>
                                        <p:attrNameLst>
                                          <p:attrName>style.visibility</p:attrName>
                                        </p:attrNameLst>
                                      </p:cBhvr>
                                      <p:to>
                                        <p:strVal val="visible"/>
                                      </p:to>
                                    </p:set>
                                    <p:animEffect transition="in" filter="barn(outVertical)">
                                      <p:cBhvr>
                                        <p:cTn id="7" dur="500"/>
                                        <p:tgtEl>
                                          <p:spTgt spid="1003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100355">
                                            <p:txEl>
                                              <p:pRg st="1" end="1"/>
                                            </p:txEl>
                                          </p:spTgt>
                                        </p:tgtEl>
                                        <p:attrNameLst>
                                          <p:attrName>style.visibility</p:attrName>
                                        </p:attrNameLst>
                                      </p:cBhvr>
                                      <p:to>
                                        <p:strVal val="visible"/>
                                      </p:to>
                                    </p:set>
                                    <p:animEffect transition="in" filter="barn(outVertical)">
                                      <p:cBhvr>
                                        <p:cTn id="12" dur="500"/>
                                        <p:tgtEl>
                                          <p:spTgt spid="100355">
                                            <p:txEl>
                                              <p:pRg st="1" end="1"/>
                                            </p:txEl>
                                          </p:spTgt>
                                        </p:tgtEl>
                                      </p:cBhvr>
                                    </p:animEffect>
                                  </p:childTnLst>
                                </p:cTn>
                              </p:par>
                              <p:par>
                                <p:cTn id="13" presetID="16" presetClass="entr" presetSubtype="37" fill="hold" grpId="0" nodeType="withEffect">
                                  <p:stCondLst>
                                    <p:cond delay="0"/>
                                  </p:stCondLst>
                                  <p:childTnLst>
                                    <p:set>
                                      <p:cBhvr>
                                        <p:cTn id="14" dur="1" fill="hold">
                                          <p:stCondLst>
                                            <p:cond delay="0"/>
                                          </p:stCondLst>
                                        </p:cTn>
                                        <p:tgtEl>
                                          <p:spTgt spid="100355">
                                            <p:txEl>
                                              <p:pRg st="2" end="2"/>
                                            </p:txEl>
                                          </p:spTgt>
                                        </p:tgtEl>
                                        <p:attrNameLst>
                                          <p:attrName>style.visibility</p:attrName>
                                        </p:attrNameLst>
                                      </p:cBhvr>
                                      <p:to>
                                        <p:strVal val="visible"/>
                                      </p:to>
                                    </p:set>
                                    <p:animEffect transition="in" filter="barn(outVertical)">
                                      <p:cBhvr>
                                        <p:cTn id="15" dur="500"/>
                                        <p:tgtEl>
                                          <p:spTgt spid="100355">
                                            <p:txEl>
                                              <p:pRg st="2" end="2"/>
                                            </p:txEl>
                                          </p:spTgt>
                                        </p:tgtEl>
                                      </p:cBhvr>
                                    </p:animEffect>
                                  </p:childTnLst>
                                </p:cTn>
                              </p:par>
                              <p:par>
                                <p:cTn id="16" presetID="16" presetClass="entr" presetSubtype="37" fill="hold" grpId="0" nodeType="withEffect">
                                  <p:stCondLst>
                                    <p:cond delay="0"/>
                                  </p:stCondLst>
                                  <p:childTnLst>
                                    <p:set>
                                      <p:cBhvr>
                                        <p:cTn id="17" dur="1" fill="hold">
                                          <p:stCondLst>
                                            <p:cond delay="0"/>
                                          </p:stCondLst>
                                        </p:cTn>
                                        <p:tgtEl>
                                          <p:spTgt spid="100355">
                                            <p:txEl>
                                              <p:pRg st="3" end="3"/>
                                            </p:txEl>
                                          </p:spTgt>
                                        </p:tgtEl>
                                        <p:attrNameLst>
                                          <p:attrName>style.visibility</p:attrName>
                                        </p:attrNameLst>
                                      </p:cBhvr>
                                      <p:to>
                                        <p:strVal val="visible"/>
                                      </p:to>
                                    </p:set>
                                    <p:animEffect transition="in" filter="barn(outVertical)">
                                      <p:cBhvr>
                                        <p:cTn id="18" dur="500"/>
                                        <p:tgtEl>
                                          <p:spTgt spid="100355">
                                            <p:txEl>
                                              <p:pRg st="3" end="3"/>
                                            </p:txEl>
                                          </p:spTgt>
                                        </p:tgtEl>
                                      </p:cBhvr>
                                    </p:animEffect>
                                  </p:childTnLst>
                                </p:cTn>
                              </p:par>
                              <p:par>
                                <p:cTn id="19" presetID="16" presetClass="entr" presetSubtype="37" fill="hold" grpId="0" nodeType="withEffect">
                                  <p:stCondLst>
                                    <p:cond delay="0"/>
                                  </p:stCondLst>
                                  <p:childTnLst>
                                    <p:set>
                                      <p:cBhvr>
                                        <p:cTn id="20" dur="1" fill="hold">
                                          <p:stCondLst>
                                            <p:cond delay="0"/>
                                          </p:stCondLst>
                                        </p:cTn>
                                        <p:tgtEl>
                                          <p:spTgt spid="100355">
                                            <p:txEl>
                                              <p:pRg st="4" end="4"/>
                                            </p:txEl>
                                          </p:spTgt>
                                        </p:tgtEl>
                                        <p:attrNameLst>
                                          <p:attrName>style.visibility</p:attrName>
                                        </p:attrNameLst>
                                      </p:cBhvr>
                                      <p:to>
                                        <p:strVal val="visible"/>
                                      </p:to>
                                    </p:set>
                                    <p:animEffect transition="in" filter="barn(outVertical)">
                                      <p:cBhvr>
                                        <p:cTn id="21" dur="500"/>
                                        <p:tgtEl>
                                          <p:spTgt spid="100355">
                                            <p:txEl>
                                              <p:pRg st="4" end="4"/>
                                            </p:txEl>
                                          </p:spTgt>
                                        </p:tgtEl>
                                      </p:cBhvr>
                                    </p:animEffect>
                                  </p:childTnLst>
                                </p:cTn>
                              </p:par>
                              <p:par>
                                <p:cTn id="22" presetID="16" presetClass="entr" presetSubtype="37" fill="hold" grpId="0" nodeType="withEffect">
                                  <p:stCondLst>
                                    <p:cond delay="0"/>
                                  </p:stCondLst>
                                  <p:childTnLst>
                                    <p:set>
                                      <p:cBhvr>
                                        <p:cTn id="23" dur="1" fill="hold">
                                          <p:stCondLst>
                                            <p:cond delay="0"/>
                                          </p:stCondLst>
                                        </p:cTn>
                                        <p:tgtEl>
                                          <p:spTgt spid="100355">
                                            <p:txEl>
                                              <p:pRg st="5" end="5"/>
                                            </p:txEl>
                                          </p:spTgt>
                                        </p:tgtEl>
                                        <p:attrNameLst>
                                          <p:attrName>style.visibility</p:attrName>
                                        </p:attrNameLst>
                                      </p:cBhvr>
                                      <p:to>
                                        <p:strVal val="visible"/>
                                      </p:to>
                                    </p:set>
                                    <p:animEffect transition="in" filter="barn(outVertical)">
                                      <p:cBhvr>
                                        <p:cTn id="24" dur="500"/>
                                        <p:tgtEl>
                                          <p:spTgt spid="10035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5"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Date Placeholder 3"/>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eaLnBrk="1" hangingPunct="1"/>
            <a:r>
              <a:rPr lang="en-GB" altLang="en-US" sz="1400" smtClean="0"/>
              <a:t>PPM</a:t>
            </a:r>
          </a:p>
        </p:txBody>
      </p:sp>
      <p:sp>
        <p:nvSpPr>
          <p:cNvPr id="16387" name="Rectangle 2"/>
          <p:cNvSpPr>
            <a:spLocks noGrp="1" noChangeArrowheads="1"/>
          </p:cNvSpPr>
          <p:nvPr>
            <p:ph type="title"/>
          </p:nvPr>
        </p:nvSpPr>
        <p:spPr/>
        <p:txBody>
          <a:bodyPr/>
          <a:lstStyle/>
          <a:p>
            <a:pPr eaLnBrk="1" hangingPunct="1"/>
            <a:endParaRPr lang="en-US" altLang="en-US" smtClean="0"/>
          </a:p>
        </p:txBody>
      </p:sp>
      <p:sp>
        <p:nvSpPr>
          <p:cNvPr id="103427" name="Rectangle 3"/>
          <p:cNvSpPr>
            <a:spLocks noGrp="1" noChangeArrowheads="1"/>
          </p:cNvSpPr>
          <p:nvPr>
            <p:ph type="body" idx="1"/>
          </p:nvPr>
        </p:nvSpPr>
        <p:spPr/>
        <p:txBody>
          <a:bodyPr/>
          <a:lstStyle/>
          <a:p>
            <a:pPr eaLnBrk="1" hangingPunct="1"/>
            <a:r>
              <a:rPr lang="en-GB" altLang="en-US" sz="2400" dirty="0" smtClean="0"/>
              <a:t>Constraints affect the relationship between activities:</a:t>
            </a:r>
          </a:p>
          <a:p>
            <a:pPr lvl="1" eaLnBrk="1" hangingPunct="1"/>
            <a:r>
              <a:rPr lang="en-GB" altLang="en-US" sz="2400" dirty="0" smtClean="0"/>
              <a:t>Technical</a:t>
            </a:r>
          </a:p>
          <a:p>
            <a:pPr lvl="1" eaLnBrk="1" hangingPunct="1"/>
            <a:r>
              <a:rPr lang="en-GB" altLang="en-US" sz="2400" dirty="0" smtClean="0"/>
              <a:t>Management</a:t>
            </a:r>
          </a:p>
          <a:p>
            <a:pPr lvl="1" eaLnBrk="1" hangingPunct="1"/>
            <a:r>
              <a:rPr lang="en-GB" altLang="en-US" sz="2400" dirty="0" err="1" smtClean="0"/>
              <a:t>Interproject</a:t>
            </a:r>
            <a:endParaRPr lang="en-GB" altLang="en-US" sz="2400" dirty="0" smtClean="0"/>
          </a:p>
          <a:p>
            <a:pPr lvl="1" eaLnBrk="1" hangingPunct="1"/>
            <a:r>
              <a:rPr lang="en-GB" altLang="en-US" sz="2400" dirty="0" smtClean="0"/>
              <a:t>Date</a:t>
            </a:r>
          </a:p>
          <a:p>
            <a:pPr lvl="1" eaLnBrk="1" hangingPunct="1"/>
            <a:endParaRPr lang="en-GB" altLang="en-US" sz="2400" dirty="0" smtClean="0"/>
          </a:p>
        </p:txBody>
      </p:sp>
    </p:spTree>
    <p:extLst>
      <p:ext uri="{BB962C8B-B14F-4D97-AF65-F5344CB8AC3E}">
        <p14:creationId xmlns:p14="http://schemas.microsoft.com/office/powerpoint/2010/main" val="2768439956"/>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103427">
                                            <p:txEl>
                                              <p:pRg st="0" end="0"/>
                                            </p:txEl>
                                          </p:spTgt>
                                        </p:tgtEl>
                                        <p:attrNameLst>
                                          <p:attrName>style.visibility</p:attrName>
                                        </p:attrNameLst>
                                      </p:cBhvr>
                                      <p:to>
                                        <p:strVal val="visible"/>
                                      </p:to>
                                    </p:set>
                                    <p:animEffect transition="in" filter="barn(outVertical)">
                                      <p:cBhvr>
                                        <p:cTn id="7" dur="500"/>
                                        <p:tgtEl>
                                          <p:spTgt spid="103427">
                                            <p:txEl>
                                              <p:pRg st="0" end="0"/>
                                            </p:txEl>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103427">
                                            <p:txEl>
                                              <p:pRg st="1" end="1"/>
                                            </p:txEl>
                                          </p:spTgt>
                                        </p:tgtEl>
                                        <p:attrNameLst>
                                          <p:attrName>style.visibility</p:attrName>
                                        </p:attrNameLst>
                                      </p:cBhvr>
                                      <p:to>
                                        <p:strVal val="visible"/>
                                      </p:to>
                                    </p:set>
                                    <p:animEffect transition="in" filter="barn(outVertical)">
                                      <p:cBhvr>
                                        <p:cTn id="10" dur="500"/>
                                        <p:tgtEl>
                                          <p:spTgt spid="103427">
                                            <p:txEl>
                                              <p:pRg st="1" end="1"/>
                                            </p:txEl>
                                          </p:spTgt>
                                        </p:tgtEl>
                                      </p:cBhvr>
                                    </p:animEffect>
                                  </p:childTnLst>
                                </p:cTn>
                              </p:par>
                              <p:par>
                                <p:cTn id="11" presetID="16" presetClass="entr" presetSubtype="37" fill="hold" grpId="0" nodeType="withEffect">
                                  <p:stCondLst>
                                    <p:cond delay="0"/>
                                  </p:stCondLst>
                                  <p:childTnLst>
                                    <p:set>
                                      <p:cBhvr>
                                        <p:cTn id="12" dur="1" fill="hold">
                                          <p:stCondLst>
                                            <p:cond delay="0"/>
                                          </p:stCondLst>
                                        </p:cTn>
                                        <p:tgtEl>
                                          <p:spTgt spid="103427">
                                            <p:txEl>
                                              <p:pRg st="2" end="2"/>
                                            </p:txEl>
                                          </p:spTgt>
                                        </p:tgtEl>
                                        <p:attrNameLst>
                                          <p:attrName>style.visibility</p:attrName>
                                        </p:attrNameLst>
                                      </p:cBhvr>
                                      <p:to>
                                        <p:strVal val="visible"/>
                                      </p:to>
                                    </p:set>
                                    <p:animEffect transition="in" filter="barn(outVertical)">
                                      <p:cBhvr>
                                        <p:cTn id="13" dur="500"/>
                                        <p:tgtEl>
                                          <p:spTgt spid="103427">
                                            <p:txEl>
                                              <p:pRg st="2" end="2"/>
                                            </p:txEl>
                                          </p:spTgt>
                                        </p:tgtEl>
                                      </p:cBhvr>
                                    </p:animEffect>
                                  </p:childTnLst>
                                </p:cTn>
                              </p:par>
                              <p:par>
                                <p:cTn id="14" presetID="16" presetClass="entr" presetSubtype="37" fill="hold" grpId="0" nodeType="withEffect">
                                  <p:stCondLst>
                                    <p:cond delay="0"/>
                                  </p:stCondLst>
                                  <p:childTnLst>
                                    <p:set>
                                      <p:cBhvr>
                                        <p:cTn id="15" dur="1" fill="hold">
                                          <p:stCondLst>
                                            <p:cond delay="0"/>
                                          </p:stCondLst>
                                        </p:cTn>
                                        <p:tgtEl>
                                          <p:spTgt spid="103427">
                                            <p:txEl>
                                              <p:pRg st="3" end="3"/>
                                            </p:txEl>
                                          </p:spTgt>
                                        </p:tgtEl>
                                        <p:attrNameLst>
                                          <p:attrName>style.visibility</p:attrName>
                                        </p:attrNameLst>
                                      </p:cBhvr>
                                      <p:to>
                                        <p:strVal val="visible"/>
                                      </p:to>
                                    </p:set>
                                    <p:animEffect transition="in" filter="barn(outVertical)">
                                      <p:cBhvr>
                                        <p:cTn id="16" dur="500"/>
                                        <p:tgtEl>
                                          <p:spTgt spid="103427">
                                            <p:txEl>
                                              <p:pRg st="3" end="3"/>
                                            </p:txEl>
                                          </p:spTgt>
                                        </p:tgtEl>
                                      </p:cBhvr>
                                    </p:animEffect>
                                  </p:childTnLst>
                                </p:cTn>
                              </p:par>
                              <p:par>
                                <p:cTn id="17" presetID="16" presetClass="entr" presetSubtype="37" fill="hold" grpId="0" nodeType="withEffect">
                                  <p:stCondLst>
                                    <p:cond delay="0"/>
                                  </p:stCondLst>
                                  <p:childTnLst>
                                    <p:set>
                                      <p:cBhvr>
                                        <p:cTn id="18" dur="1" fill="hold">
                                          <p:stCondLst>
                                            <p:cond delay="0"/>
                                          </p:stCondLst>
                                        </p:cTn>
                                        <p:tgtEl>
                                          <p:spTgt spid="103427">
                                            <p:txEl>
                                              <p:pRg st="4" end="4"/>
                                            </p:txEl>
                                          </p:spTgt>
                                        </p:tgtEl>
                                        <p:attrNameLst>
                                          <p:attrName>style.visibility</p:attrName>
                                        </p:attrNameLst>
                                      </p:cBhvr>
                                      <p:to>
                                        <p:strVal val="visible"/>
                                      </p:to>
                                    </p:set>
                                    <p:animEffect transition="in" filter="barn(outVertical)">
                                      <p:cBhvr>
                                        <p:cTn id="19" dur="500"/>
                                        <p:tgtEl>
                                          <p:spTgt spid="10342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27"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Date Placeholder 3"/>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eaLnBrk="1" hangingPunct="1"/>
            <a:r>
              <a:rPr lang="en-GB" altLang="en-US" sz="1400" smtClean="0"/>
              <a:t>PPM</a:t>
            </a:r>
          </a:p>
        </p:txBody>
      </p:sp>
      <p:sp>
        <p:nvSpPr>
          <p:cNvPr id="17411" name="Rectangle 4"/>
          <p:cNvSpPr>
            <a:spLocks noChangeArrowheads="1"/>
          </p:cNvSpPr>
          <p:nvPr/>
        </p:nvSpPr>
        <p:spPr bwMode="auto">
          <a:xfrm>
            <a:off x="611560" y="908720"/>
            <a:ext cx="7200900" cy="415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marL="342900" indent="-342900" eaLnBrk="1" hangingPunct="1">
              <a:buFont typeface="Arial" panose="020B0604020202020204" pitchFamily="34" charset="0"/>
              <a:buChar char="•"/>
            </a:pPr>
            <a:r>
              <a:rPr lang="en-GB" altLang="en-US" dirty="0"/>
              <a:t>Technical – one activity requires the output of another as input.</a:t>
            </a:r>
          </a:p>
          <a:p>
            <a:pPr marL="342900" indent="-342900" eaLnBrk="1" hangingPunct="1">
              <a:buFont typeface="Arial" panose="020B0604020202020204" pitchFamily="34" charset="0"/>
              <a:buChar char="•"/>
            </a:pPr>
            <a:r>
              <a:rPr lang="en-GB" altLang="en-US" dirty="0"/>
              <a:t>management – management decisions on what needs to be done not dependent upon technical needs</a:t>
            </a:r>
          </a:p>
          <a:p>
            <a:pPr marL="342900" indent="-342900" eaLnBrk="1" hangingPunct="1">
              <a:buFont typeface="Arial" panose="020B0604020202020204" pitchFamily="34" charset="0"/>
              <a:buChar char="•"/>
            </a:pPr>
            <a:r>
              <a:rPr lang="en-GB" altLang="en-US" dirty="0" err="1"/>
              <a:t>Interproject</a:t>
            </a:r>
            <a:r>
              <a:rPr lang="en-GB" altLang="en-US" dirty="0"/>
              <a:t> – deliverables from one project are needed by another.  (e.g. when a very large project is broken down into smaller projects)</a:t>
            </a:r>
          </a:p>
          <a:p>
            <a:pPr marL="342900" indent="-342900" eaLnBrk="1" hangingPunct="1">
              <a:buFont typeface="Arial" panose="020B0604020202020204" pitchFamily="34" charset="0"/>
              <a:buChar char="•"/>
            </a:pPr>
            <a:r>
              <a:rPr lang="en-GB" altLang="en-US" dirty="0"/>
              <a:t>Date – dates by which activities must be completed</a:t>
            </a:r>
          </a:p>
        </p:txBody>
      </p:sp>
    </p:spTree>
    <p:extLst>
      <p:ext uri="{BB962C8B-B14F-4D97-AF65-F5344CB8AC3E}">
        <p14:creationId xmlns:p14="http://schemas.microsoft.com/office/powerpoint/2010/main" val="17867867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Date Placeholder 3"/>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eaLnBrk="1" hangingPunct="1"/>
            <a:r>
              <a:rPr lang="en-GB" altLang="en-US" sz="1400" smtClean="0"/>
              <a:t>PPM</a:t>
            </a:r>
          </a:p>
        </p:txBody>
      </p:sp>
      <p:sp>
        <p:nvSpPr>
          <p:cNvPr id="18435" name="Rectangle 2"/>
          <p:cNvSpPr>
            <a:spLocks noGrp="1" noChangeArrowheads="1"/>
          </p:cNvSpPr>
          <p:nvPr>
            <p:ph type="title"/>
          </p:nvPr>
        </p:nvSpPr>
        <p:spPr/>
        <p:txBody>
          <a:bodyPr/>
          <a:lstStyle/>
          <a:p>
            <a:pPr eaLnBrk="1" hangingPunct="1"/>
            <a:r>
              <a:rPr lang="en-GB" altLang="en-US" smtClean="0"/>
              <a:t>Gantt charts</a:t>
            </a:r>
          </a:p>
        </p:txBody>
      </p:sp>
      <p:sp>
        <p:nvSpPr>
          <p:cNvPr id="105475" name="Rectangle 3"/>
          <p:cNvSpPr>
            <a:spLocks noGrp="1" noChangeArrowheads="1"/>
          </p:cNvSpPr>
          <p:nvPr>
            <p:ph type="body" idx="1"/>
          </p:nvPr>
        </p:nvSpPr>
        <p:spPr/>
        <p:txBody>
          <a:bodyPr/>
          <a:lstStyle/>
          <a:p>
            <a:pPr eaLnBrk="1" hangingPunct="1"/>
            <a:r>
              <a:rPr lang="en-GB" altLang="en-US" sz="2400" dirty="0" smtClean="0"/>
              <a:t>Bar chart</a:t>
            </a:r>
          </a:p>
          <a:p>
            <a:pPr eaLnBrk="1" hangingPunct="1"/>
            <a:r>
              <a:rPr lang="en-GB" altLang="en-US" sz="2400" dirty="0" smtClean="0"/>
              <a:t>Indicates calendar chart of activities </a:t>
            </a:r>
          </a:p>
          <a:p>
            <a:pPr eaLnBrk="1" hangingPunct="1"/>
            <a:r>
              <a:rPr lang="en-GB" altLang="en-US" sz="2400" dirty="0" smtClean="0"/>
              <a:t>Can reflect resource requirements</a:t>
            </a:r>
          </a:p>
          <a:p>
            <a:pPr marL="0" indent="0" eaLnBrk="1" hangingPunct="1"/>
            <a:r>
              <a:rPr lang="en-GB" altLang="en-US" sz="2400" dirty="0" smtClean="0"/>
              <a:t>Computerised versions provide more details than original charts</a:t>
            </a:r>
          </a:p>
        </p:txBody>
      </p:sp>
    </p:spTree>
    <p:extLst>
      <p:ext uri="{BB962C8B-B14F-4D97-AF65-F5344CB8AC3E}">
        <p14:creationId xmlns:p14="http://schemas.microsoft.com/office/powerpoint/2010/main" val="3203799486"/>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105475">
                                            <p:txEl>
                                              <p:pRg st="0" end="0"/>
                                            </p:txEl>
                                          </p:spTgt>
                                        </p:tgtEl>
                                        <p:attrNameLst>
                                          <p:attrName>style.visibility</p:attrName>
                                        </p:attrNameLst>
                                      </p:cBhvr>
                                      <p:to>
                                        <p:strVal val="visible"/>
                                      </p:to>
                                    </p:set>
                                    <p:animEffect transition="in" filter="barn(outVertical)">
                                      <p:cBhvr>
                                        <p:cTn id="7" dur="500"/>
                                        <p:tgtEl>
                                          <p:spTgt spid="1054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105475">
                                            <p:txEl>
                                              <p:pRg st="1" end="1"/>
                                            </p:txEl>
                                          </p:spTgt>
                                        </p:tgtEl>
                                        <p:attrNameLst>
                                          <p:attrName>style.visibility</p:attrName>
                                        </p:attrNameLst>
                                      </p:cBhvr>
                                      <p:to>
                                        <p:strVal val="visible"/>
                                      </p:to>
                                    </p:set>
                                    <p:animEffect transition="in" filter="barn(outVertical)">
                                      <p:cBhvr>
                                        <p:cTn id="12" dur="500"/>
                                        <p:tgtEl>
                                          <p:spTgt spid="1054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105475">
                                            <p:txEl>
                                              <p:pRg st="2" end="2"/>
                                            </p:txEl>
                                          </p:spTgt>
                                        </p:tgtEl>
                                        <p:attrNameLst>
                                          <p:attrName>style.visibility</p:attrName>
                                        </p:attrNameLst>
                                      </p:cBhvr>
                                      <p:to>
                                        <p:strVal val="visible"/>
                                      </p:to>
                                    </p:set>
                                    <p:animEffect transition="in" filter="barn(outVertical)">
                                      <p:cBhvr>
                                        <p:cTn id="17" dur="500"/>
                                        <p:tgtEl>
                                          <p:spTgt spid="1054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105475">
                                            <p:txEl>
                                              <p:pRg st="3" end="3"/>
                                            </p:txEl>
                                          </p:spTgt>
                                        </p:tgtEl>
                                        <p:attrNameLst>
                                          <p:attrName>style.visibility</p:attrName>
                                        </p:attrNameLst>
                                      </p:cBhvr>
                                      <p:to>
                                        <p:strVal val="visible"/>
                                      </p:to>
                                    </p:set>
                                    <p:animEffect transition="in" filter="barn(outVertical)">
                                      <p:cBhvr>
                                        <p:cTn id="22" dur="500"/>
                                        <p:tgtEl>
                                          <p:spTgt spid="10547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475"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Date Placeholder 3"/>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defRPr>
            </a:lvl1pPr>
            <a:lvl2pPr marL="742950" indent="-285750" eaLnBrk="0" hangingPunct="0">
              <a:defRPr sz="2400">
                <a:solidFill>
                  <a:schemeClr val="tx1"/>
                </a:solidFill>
                <a:latin typeface="Verdana" pitchFamily="34" charset="0"/>
              </a:defRPr>
            </a:lvl2pPr>
            <a:lvl3pPr marL="1143000" indent="-228600" eaLnBrk="0" hangingPunct="0">
              <a:defRPr sz="2400">
                <a:solidFill>
                  <a:schemeClr val="tx1"/>
                </a:solidFill>
                <a:latin typeface="Verdana" pitchFamily="34" charset="0"/>
              </a:defRPr>
            </a:lvl3pPr>
            <a:lvl4pPr marL="1600200" indent="-228600" eaLnBrk="0" hangingPunct="0">
              <a:defRPr sz="2400">
                <a:solidFill>
                  <a:schemeClr val="tx1"/>
                </a:solidFill>
                <a:latin typeface="Verdana" pitchFamily="34" charset="0"/>
              </a:defRPr>
            </a:lvl4pPr>
            <a:lvl5pPr marL="2057400" indent="-228600" eaLnBrk="0" hangingPunct="0">
              <a:defRPr sz="2400">
                <a:solidFill>
                  <a:schemeClr val="tx1"/>
                </a:solidFill>
                <a:latin typeface="Verdana" pitchFamily="34" charset="0"/>
              </a:defRPr>
            </a:lvl5pPr>
            <a:lvl6pPr marL="2514600" indent="-228600" eaLnBrk="0" fontAlgn="base" hangingPunct="0">
              <a:spcBef>
                <a:spcPct val="0"/>
              </a:spcBef>
              <a:spcAft>
                <a:spcPct val="0"/>
              </a:spcAft>
              <a:defRPr sz="2400">
                <a:solidFill>
                  <a:schemeClr val="tx1"/>
                </a:solidFill>
                <a:latin typeface="Verdana" pitchFamily="34" charset="0"/>
              </a:defRPr>
            </a:lvl6pPr>
            <a:lvl7pPr marL="2971800" indent="-228600" eaLnBrk="0" fontAlgn="base" hangingPunct="0">
              <a:spcBef>
                <a:spcPct val="0"/>
              </a:spcBef>
              <a:spcAft>
                <a:spcPct val="0"/>
              </a:spcAft>
              <a:defRPr sz="2400">
                <a:solidFill>
                  <a:schemeClr val="tx1"/>
                </a:solidFill>
                <a:latin typeface="Verdana" pitchFamily="34" charset="0"/>
              </a:defRPr>
            </a:lvl7pPr>
            <a:lvl8pPr marL="3429000" indent="-228600" eaLnBrk="0" fontAlgn="base" hangingPunct="0">
              <a:spcBef>
                <a:spcPct val="0"/>
              </a:spcBef>
              <a:spcAft>
                <a:spcPct val="0"/>
              </a:spcAft>
              <a:defRPr sz="2400">
                <a:solidFill>
                  <a:schemeClr val="tx1"/>
                </a:solidFill>
                <a:latin typeface="Verdana" pitchFamily="34" charset="0"/>
              </a:defRPr>
            </a:lvl8pPr>
            <a:lvl9pPr marL="3886200" indent="-228600" eaLnBrk="0" fontAlgn="base" hangingPunct="0">
              <a:spcBef>
                <a:spcPct val="0"/>
              </a:spcBef>
              <a:spcAft>
                <a:spcPct val="0"/>
              </a:spcAft>
              <a:defRPr sz="2400">
                <a:solidFill>
                  <a:schemeClr val="tx1"/>
                </a:solidFill>
                <a:latin typeface="Verdana" pitchFamily="34" charset="0"/>
              </a:defRPr>
            </a:lvl9pPr>
          </a:lstStyle>
          <a:p>
            <a:pPr eaLnBrk="1" hangingPunct="1"/>
            <a:r>
              <a:rPr lang="en-GB" altLang="en-US" sz="1400" smtClean="0"/>
              <a:t>PPM</a:t>
            </a:r>
          </a:p>
        </p:txBody>
      </p:sp>
      <p:sp>
        <p:nvSpPr>
          <p:cNvPr id="19459" name="Rectangle 2"/>
          <p:cNvSpPr>
            <a:spLocks noGrp="1" noChangeArrowheads="1"/>
          </p:cNvSpPr>
          <p:nvPr>
            <p:ph type="title"/>
          </p:nvPr>
        </p:nvSpPr>
        <p:spPr/>
        <p:txBody>
          <a:bodyPr/>
          <a:lstStyle/>
          <a:p>
            <a:pPr eaLnBrk="1" hangingPunct="1"/>
            <a:r>
              <a:rPr lang="en-GB" altLang="en-US" smtClean="0"/>
              <a:t>Project Tracking</a:t>
            </a:r>
          </a:p>
        </p:txBody>
      </p:sp>
      <p:sp>
        <p:nvSpPr>
          <p:cNvPr id="94211" name="Rectangle 3"/>
          <p:cNvSpPr>
            <a:spLocks noGrp="1" noChangeArrowheads="1"/>
          </p:cNvSpPr>
          <p:nvPr>
            <p:ph type="body" idx="1"/>
          </p:nvPr>
        </p:nvSpPr>
        <p:spPr/>
        <p:txBody>
          <a:bodyPr/>
          <a:lstStyle/>
          <a:p>
            <a:pPr eaLnBrk="1" hangingPunct="1">
              <a:lnSpc>
                <a:spcPct val="101000"/>
              </a:lnSpc>
              <a:spcBef>
                <a:spcPct val="0"/>
              </a:spcBef>
              <a:spcAft>
                <a:spcPct val="51000"/>
              </a:spcAft>
              <a:buFont typeface="Wingdings" pitchFamily="2" charset="2"/>
              <a:buChar char="l"/>
            </a:pPr>
            <a:r>
              <a:rPr lang="en-GB" altLang="en-US" sz="1800" b="1" dirty="0" smtClean="0">
                <a:latin typeface="Arial" charset="0"/>
              </a:rPr>
              <a:t>Conducting periodic project status meetings in which each team member reports progress and problems</a:t>
            </a:r>
          </a:p>
          <a:p>
            <a:pPr eaLnBrk="1" hangingPunct="1">
              <a:lnSpc>
                <a:spcPct val="101000"/>
              </a:lnSpc>
              <a:spcBef>
                <a:spcPct val="0"/>
              </a:spcBef>
              <a:spcAft>
                <a:spcPct val="51000"/>
              </a:spcAft>
              <a:buFont typeface="Wingdings" pitchFamily="2" charset="2"/>
              <a:buChar char="l"/>
            </a:pPr>
            <a:r>
              <a:rPr lang="en-GB" altLang="en-US" sz="1800" b="1" dirty="0" smtClean="0">
                <a:latin typeface="Arial" charset="0"/>
              </a:rPr>
              <a:t>Evaluating the results of all reviews conducted throughout the engineering process</a:t>
            </a:r>
          </a:p>
          <a:p>
            <a:pPr eaLnBrk="1" hangingPunct="1">
              <a:lnSpc>
                <a:spcPct val="101000"/>
              </a:lnSpc>
              <a:spcBef>
                <a:spcPct val="0"/>
              </a:spcBef>
              <a:spcAft>
                <a:spcPct val="51000"/>
              </a:spcAft>
              <a:buFont typeface="Wingdings" pitchFamily="2" charset="2"/>
              <a:buChar char="l"/>
            </a:pPr>
            <a:r>
              <a:rPr lang="en-GB" altLang="en-US" sz="1800" b="1" dirty="0" smtClean="0">
                <a:latin typeface="Arial" charset="0"/>
              </a:rPr>
              <a:t>Determining whether formal project milestones have been accomplished by the scheduled date</a:t>
            </a:r>
          </a:p>
          <a:p>
            <a:pPr eaLnBrk="1" hangingPunct="1">
              <a:lnSpc>
                <a:spcPct val="101000"/>
              </a:lnSpc>
              <a:spcBef>
                <a:spcPct val="0"/>
              </a:spcBef>
              <a:spcAft>
                <a:spcPct val="51000"/>
              </a:spcAft>
              <a:buFont typeface="Wingdings" pitchFamily="2" charset="2"/>
              <a:buChar char="l"/>
            </a:pPr>
            <a:r>
              <a:rPr lang="en-GB" altLang="en-US" sz="1800" b="1" dirty="0" smtClean="0">
                <a:latin typeface="Arial" charset="0"/>
              </a:rPr>
              <a:t>Comparing the actual start date to the planned start date for each task</a:t>
            </a:r>
          </a:p>
          <a:p>
            <a:pPr eaLnBrk="1" hangingPunct="1">
              <a:lnSpc>
                <a:spcPct val="101000"/>
              </a:lnSpc>
              <a:spcBef>
                <a:spcPct val="0"/>
              </a:spcBef>
              <a:spcAft>
                <a:spcPct val="51000"/>
              </a:spcAft>
              <a:buFont typeface="Wingdings" pitchFamily="2" charset="2"/>
              <a:buChar char="l"/>
            </a:pPr>
            <a:r>
              <a:rPr lang="en-GB" altLang="en-US" sz="1800" b="1" dirty="0" smtClean="0">
                <a:latin typeface="Arial" charset="0"/>
              </a:rPr>
              <a:t>Meeting informally with software engineers to obtain their subjective assessments of the progress to date and problems on the horizon</a:t>
            </a:r>
          </a:p>
        </p:txBody>
      </p:sp>
    </p:spTree>
    <p:extLst>
      <p:ext uri="{BB962C8B-B14F-4D97-AF65-F5344CB8AC3E}">
        <p14:creationId xmlns:p14="http://schemas.microsoft.com/office/powerpoint/2010/main" val="1283261140"/>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94211">
                                            <p:txEl>
                                              <p:pRg st="0" end="0"/>
                                            </p:txEl>
                                          </p:spTgt>
                                        </p:tgtEl>
                                        <p:attrNameLst>
                                          <p:attrName>style.visibility</p:attrName>
                                        </p:attrNameLst>
                                      </p:cBhvr>
                                      <p:to>
                                        <p:strVal val="visible"/>
                                      </p:to>
                                    </p:set>
                                    <p:animEffect transition="in" filter="barn(outVertical)">
                                      <p:cBhvr>
                                        <p:cTn id="7" dur="500"/>
                                        <p:tgtEl>
                                          <p:spTgt spid="942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94211">
                                            <p:txEl>
                                              <p:pRg st="1" end="1"/>
                                            </p:txEl>
                                          </p:spTgt>
                                        </p:tgtEl>
                                        <p:attrNameLst>
                                          <p:attrName>style.visibility</p:attrName>
                                        </p:attrNameLst>
                                      </p:cBhvr>
                                      <p:to>
                                        <p:strVal val="visible"/>
                                      </p:to>
                                    </p:set>
                                    <p:animEffect transition="in" filter="barn(outVertical)">
                                      <p:cBhvr>
                                        <p:cTn id="12" dur="500"/>
                                        <p:tgtEl>
                                          <p:spTgt spid="9421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94211">
                                            <p:txEl>
                                              <p:pRg st="2" end="2"/>
                                            </p:txEl>
                                          </p:spTgt>
                                        </p:tgtEl>
                                        <p:attrNameLst>
                                          <p:attrName>style.visibility</p:attrName>
                                        </p:attrNameLst>
                                      </p:cBhvr>
                                      <p:to>
                                        <p:strVal val="visible"/>
                                      </p:to>
                                    </p:set>
                                    <p:animEffect transition="in" filter="barn(outVertical)">
                                      <p:cBhvr>
                                        <p:cTn id="17" dur="500"/>
                                        <p:tgtEl>
                                          <p:spTgt spid="9421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94211">
                                            <p:txEl>
                                              <p:pRg st="3" end="3"/>
                                            </p:txEl>
                                          </p:spTgt>
                                        </p:tgtEl>
                                        <p:attrNameLst>
                                          <p:attrName>style.visibility</p:attrName>
                                        </p:attrNameLst>
                                      </p:cBhvr>
                                      <p:to>
                                        <p:strVal val="visible"/>
                                      </p:to>
                                    </p:set>
                                    <p:animEffect transition="in" filter="barn(outVertical)">
                                      <p:cBhvr>
                                        <p:cTn id="22" dur="500"/>
                                        <p:tgtEl>
                                          <p:spTgt spid="9421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94211">
                                            <p:txEl>
                                              <p:pRg st="4" end="4"/>
                                            </p:txEl>
                                          </p:spTgt>
                                        </p:tgtEl>
                                        <p:attrNameLst>
                                          <p:attrName>style.visibility</p:attrName>
                                        </p:attrNameLst>
                                      </p:cBhvr>
                                      <p:to>
                                        <p:strVal val="visible"/>
                                      </p:to>
                                    </p:set>
                                    <p:animEffect transition="in" filter="barn(outVertical)">
                                      <p:cBhvr>
                                        <p:cTn id="27" dur="500"/>
                                        <p:tgtEl>
                                          <p:spTgt spid="942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1"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There are several ways in which we can represent project plans</a:t>
            </a:r>
            <a:endParaRPr lang="en-GB" dirty="0"/>
          </a:p>
        </p:txBody>
      </p:sp>
      <p:sp>
        <p:nvSpPr>
          <p:cNvPr id="3" name="Title 2"/>
          <p:cNvSpPr>
            <a:spLocks noGrp="1"/>
          </p:cNvSpPr>
          <p:nvPr>
            <p:ph type="title"/>
          </p:nvPr>
        </p:nvSpPr>
        <p:spPr/>
        <p:txBody>
          <a:bodyPr>
            <a:normAutofit fontScale="90000"/>
          </a:bodyPr>
          <a:lstStyle/>
          <a:p>
            <a:r>
              <a:rPr lang="en-GB" sz="4400" u="sng" dirty="0"/>
              <a:t>REPRESENTING PROJECT PLANS</a:t>
            </a:r>
            <a:r>
              <a:rPr lang="en-GB" sz="4400" dirty="0"/>
              <a:t/>
            </a:r>
            <a:br>
              <a:rPr lang="en-GB" sz="4400" dirty="0"/>
            </a:br>
            <a:endParaRPr lang="en-GB" dirty="0"/>
          </a:p>
        </p:txBody>
      </p:sp>
    </p:spTree>
    <p:extLst>
      <p:ext uri="{BB962C8B-B14F-4D97-AF65-F5344CB8AC3E}">
        <p14:creationId xmlns:p14="http://schemas.microsoft.com/office/powerpoint/2010/main" val="277698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Grp="1" noChangeArrowheads="1"/>
          </p:cNvSpPr>
          <p:nvPr>
            <p:ph idx="1"/>
          </p:nvPr>
        </p:nvSpPr>
        <p:spPr/>
        <p:txBody>
          <a:bodyPr/>
          <a:lstStyle/>
          <a:p>
            <a:pPr>
              <a:lnSpc>
                <a:spcPct val="90000"/>
              </a:lnSpc>
              <a:buFont typeface="Arial" panose="020B0604020202020204" pitchFamily="34" charset="0"/>
              <a:buChar char="•"/>
            </a:pPr>
            <a:r>
              <a:rPr lang="en-GB" altLang="en-US" sz="2400" smtClean="0"/>
              <a:t>A Gantt chart is a graphical representation of a project that shows each task activity as a horizontal bar whose length is proportional to its time for completion.</a:t>
            </a:r>
          </a:p>
          <a:p>
            <a:pPr>
              <a:lnSpc>
                <a:spcPct val="90000"/>
              </a:lnSpc>
              <a:buFont typeface="Arial" panose="020B0604020202020204" pitchFamily="34" charset="0"/>
              <a:buChar char="•"/>
            </a:pPr>
            <a:r>
              <a:rPr lang="en-GB" altLang="en-US" sz="2400" smtClean="0"/>
              <a:t>A PERT (Program Evaluation Review Technique) chart is a graphical depiction of project task activities and their inter-relationships). </a:t>
            </a:r>
            <a:r>
              <a:rPr lang="en-US" altLang="en-US" sz="2400" smtClean="0"/>
              <a:t> </a:t>
            </a:r>
          </a:p>
        </p:txBody>
      </p:sp>
      <p:sp>
        <p:nvSpPr>
          <p:cNvPr id="4098" name="Rectangle 2"/>
          <p:cNvSpPr>
            <a:spLocks noGrp="1" noChangeArrowheads="1"/>
          </p:cNvSpPr>
          <p:nvPr>
            <p:ph type="title"/>
          </p:nvPr>
        </p:nvSpPr>
        <p:spPr/>
        <p:txBody>
          <a:bodyPr/>
          <a:lstStyle/>
          <a:p>
            <a:pPr fontAlgn="auto">
              <a:spcAft>
                <a:spcPts val="0"/>
              </a:spcAft>
              <a:defRPr/>
            </a:pPr>
            <a:r>
              <a:rPr lang="en-GB" smtClean="0"/>
              <a:t>Gantt and PERT charts</a:t>
            </a:r>
            <a:endParaRPr lang="en-US" smtClean="0"/>
          </a:p>
        </p:txBody>
      </p:sp>
    </p:spTree>
    <p:extLst>
      <p:ext uri="{BB962C8B-B14F-4D97-AF65-F5344CB8AC3E}">
        <p14:creationId xmlns:p14="http://schemas.microsoft.com/office/powerpoint/2010/main" val="23212557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idx="1"/>
          </p:nvPr>
        </p:nvSpPr>
        <p:spPr/>
        <p:txBody>
          <a:bodyPr/>
          <a:lstStyle/>
          <a:p>
            <a:r>
              <a:rPr lang="en-GB" altLang="en-US" sz="2800" smtClean="0"/>
              <a:t>PERT is one of the most widely used and best known and requires that a project have</a:t>
            </a:r>
            <a:endParaRPr lang="en-US" altLang="en-US" sz="2800" smtClean="0"/>
          </a:p>
          <a:p>
            <a:pPr lvl="1"/>
            <a:r>
              <a:rPr lang="en-GB" altLang="en-US" sz="2400" smtClean="0"/>
              <a:t>Well-defined activities that have a clear beginning and end point</a:t>
            </a:r>
          </a:p>
          <a:p>
            <a:pPr lvl="1"/>
            <a:r>
              <a:rPr lang="en-GB" altLang="en-US" sz="2400" smtClean="0"/>
              <a:t>Activities that can be worked on independently of other activities</a:t>
            </a:r>
          </a:p>
          <a:p>
            <a:pPr lvl="1"/>
            <a:r>
              <a:rPr lang="en-GB" altLang="en-US" sz="2400" smtClean="0"/>
              <a:t>Activities that are ordered</a:t>
            </a:r>
          </a:p>
          <a:p>
            <a:pPr lvl="1"/>
            <a:r>
              <a:rPr lang="en-GB" altLang="en-US" sz="2400" smtClean="0"/>
              <a:t>Activities that when completed serve the purpose of the project</a:t>
            </a:r>
            <a:endParaRPr lang="en-US" altLang="en-US" sz="2400" smtClean="0"/>
          </a:p>
          <a:p>
            <a:endParaRPr lang="en-US" altLang="en-US" sz="2800" smtClean="0"/>
          </a:p>
        </p:txBody>
      </p:sp>
      <p:sp>
        <p:nvSpPr>
          <p:cNvPr id="5122" name="Rectangle 2"/>
          <p:cNvSpPr>
            <a:spLocks noGrp="1" noChangeArrowheads="1"/>
          </p:cNvSpPr>
          <p:nvPr>
            <p:ph type="title"/>
          </p:nvPr>
        </p:nvSpPr>
        <p:spPr/>
        <p:txBody>
          <a:bodyPr/>
          <a:lstStyle/>
          <a:p>
            <a:pPr fontAlgn="auto">
              <a:spcAft>
                <a:spcPts val="0"/>
              </a:spcAft>
              <a:defRPr/>
            </a:pPr>
            <a:r>
              <a:rPr lang="en-GB" smtClean="0"/>
              <a:t>Pert charts</a:t>
            </a:r>
            <a:endParaRPr lang="en-US" smtClean="0"/>
          </a:p>
        </p:txBody>
      </p:sp>
    </p:spTree>
    <p:extLst>
      <p:ext uri="{BB962C8B-B14F-4D97-AF65-F5344CB8AC3E}">
        <p14:creationId xmlns:p14="http://schemas.microsoft.com/office/powerpoint/2010/main" val="33393728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p:cNvSpPr>
            <a:spLocks noGrp="1" noChangeArrowheads="1"/>
          </p:cNvSpPr>
          <p:nvPr>
            <p:ph idx="1"/>
          </p:nvPr>
        </p:nvSpPr>
        <p:spPr>
          <a:xfrm>
            <a:off x="899592" y="1412776"/>
            <a:ext cx="7521575" cy="3579812"/>
          </a:xfrm>
        </p:spPr>
        <p:txBody>
          <a:bodyPr/>
          <a:lstStyle/>
          <a:p>
            <a:pPr>
              <a:lnSpc>
                <a:spcPct val="80000"/>
              </a:lnSpc>
            </a:pPr>
            <a:r>
              <a:rPr lang="en-GB" altLang="en-US" sz="2800" b="1" i="1" dirty="0" smtClean="0"/>
              <a:t>Identify each activity to be completed in the project. </a:t>
            </a:r>
            <a:endParaRPr lang="en-US" altLang="en-US" sz="2800" dirty="0" smtClean="0"/>
          </a:p>
          <a:p>
            <a:pPr lvl="1">
              <a:lnSpc>
                <a:spcPct val="80000"/>
              </a:lnSpc>
            </a:pPr>
            <a:r>
              <a:rPr lang="en-GB" altLang="en-US" sz="2400" dirty="0" smtClean="0"/>
              <a:t>• Requirements collection</a:t>
            </a:r>
          </a:p>
          <a:p>
            <a:pPr lvl="1">
              <a:lnSpc>
                <a:spcPct val="80000"/>
              </a:lnSpc>
            </a:pPr>
            <a:r>
              <a:rPr lang="en-GB" altLang="en-US" sz="2400" dirty="0" smtClean="0"/>
              <a:t>• Screen design</a:t>
            </a:r>
          </a:p>
          <a:p>
            <a:pPr lvl="1">
              <a:lnSpc>
                <a:spcPct val="80000"/>
              </a:lnSpc>
            </a:pPr>
            <a:r>
              <a:rPr lang="en-GB" altLang="en-US" sz="2400" dirty="0" smtClean="0"/>
              <a:t>• Report design</a:t>
            </a:r>
          </a:p>
          <a:p>
            <a:pPr lvl="1">
              <a:lnSpc>
                <a:spcPct val="80000"/>
              </a:lnSpc>
            </a:pPr>
            <a:r>
              <a:rPr lang="en-GB" altLang="en-US" sz="2400" dirty="0" smtClean="0"/>
              <a:t>• Database construction</a:t>
            </a:r>
          </a:p>
          <a:p>
            <a:pPr lvl="1">
              <a:lnSpc>
                <a:spcPct val="80000"/>
              </a:lnSpc>
            </a:pPr>
            <a:r>
              <a:rPr lang="en-GB" altLang="en-US" sz="2400" dirty="0" smtClean="0"/>
              <a:t>• Software programming</a:t>
            </a:r>
          </a:p>
          <a:p>
            <a:pPr lvl="1">
              <a:lnSpc>
                <a:spcPct val="80000"/>
              </a:lnSpc>
            </a:pPr>
            <a:r>
              <a:rPr lang="en-GB" altLang="en-US" sz="2400" dirty="0" smtClean="0"/>
              <a:t>• System testing</a:t>
            </a:r>
          </a:p>
          <a:p>
            <a:pPr lvl="1">
              <a:lnSpc>
                <a:spcPct val="80000"/>
              </a:lnSpc>
            </a:pPr>
            <a:r>
              <a:rPr lang="en-GB" altLang="en-US" sz="2400" dirty="0" smtClean="0"/>
              <a:t>• User documentation creation</a:t>
            </a:r>
          </a:p>
          <a:p>
            <a:pPr lvl="1">
              <a:lnSpc>
                <a:spcPct val="80000"/>
              </a:lnSpc>
            </a:pPr>
            <a:r>
              <a:rPr lang="en-GB" altLang="en-US" sz="2400" dirty="0" smtClean="0"/>
              <a:t>• System installation</a:t>
            </a:r>
            <a:endParaRPr lang="en-US" altLang="en-US" sz="2400" dirty="0" smtClean="0"/>
          </a:p>
        </p:txBody>
      </p:sp>
      <p:sp>
        <p:nvSpPr>
          <p:cNvPr id="6146" name="Rectangle 2"/>
          <p:cNvSpPr>
            <a:spLocks noGrp="1" noChangeArrowheads="1"/>
          </p:cNvSpPr>
          <p:nvPr>
            <p:ph type="title"/>
          </p:nvPr>
        </p:nvSpPr>
        <p:spPr>
          <a:xfrm>
            <a:off x="457200" y="476672"/>
            <a:ext cx="8229600" cy="940966"/>
          </a:xfrm>
        </p:spPr>
        <p:txBody>
          <a:bodyPr>
            <a:normAutofit fontScale="90000"/>
          </a:bodyPr>
          <a:lstStyle/>
          <a:p>
            <a:pPr fontAlgn="auto">
              <a:spcAft>
                <a:spcPts val="0"/>
              </a:spcAft>
              <a:defRPr/>
            </a:pPr>
            <a:r>
              <a:rPr lang="en-GB" sz="4000" dirty="0" smtClean="0"/>
              <a:t>Tasks in project planning and management</a:t>
            </a:r>
            <a:r>
              <a:rPr lang="en-US" sz="4000" dirty="0" smtClean="0"/>
              <a:t/>
            </a:r>
            <a:br>
              <a:rPr lang="en-US" sz="4000" dirty="0" smtClean="0"/>
            </a:br>
            <a:endParaRPr lang="en-US" sz="4000" dirty="0" smtClean="0"/>
          </a:p>
        </p:txBody>
      </p:sp>
    </p:spTree>
    <p:extLst>
      <p:ext uri="{BB962C8B-B14F-4D97-AF65-F5344CB8AC3E}">
        <p14:creationId xmlns:p14="http://schemas.microsoft.com/office/powerpoint/2010/main" val="42636298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idx="1"/>
          </p:nvPr>
        </p:nvSpPr>
        <p:spPr>
          <a:xfrm>
            <a:off x="755576" y="1484784"/>
            <a:ext cx="7521575" cy="3579812"/>
          </a:xfrm>
        </p:spPr>
        <p:txBody>
          <a:bodyPr/>
          <a:lstStyle/>
          <a:p>
            <a:pPr>
              <a:lnSpc>
                <a:spcPct val="90000"/>
              </a:lnSpc>
              <a:buFont typeface="Arial" panose="020B0604020202020204" pitchFamily="34" charset="0"/>
              <a:buChar char="•"/>
            </a:pPr>
            <a:r>
              <a:rPr lang="en-GB" altLang="en-US" sz="2000" dirty="0" smtClean="0"/>
              <a:t>The optimistic (o) and pessimistic (p) times reflect the minimum and maximum possible periods of time for an activity to be completed.</a:t>
            </a:r>
          </a:p>
          <a:p>
            <a:pPr>
              <a:lnSpc>
                <a:spcPct val="90000"/>
              </a:lnSpc>
              <a:buFont typeface="Arial" panose="020B0604020202020204" pitchFamily="34" charset="0"/>
              <a:buChar char="•"/>
            </a:pPr>
            <a:r>
              <a:rPr lang="en-GB" altLang="en-US" sz="2000" dirty="0" smtClean="0"/>
              <a:t>The realistic time (r) reflects the planner’s “best guess” </a:t>
            </a:r>
          </a:p>
          <a:p>
            <a:pPr>
              <a:lnSpc>
                <a:spcPct val="90000"/>
              </a:lnSpc>
              <a:buFont typeface="Arial" panose="020B0604020202020204" pitchFamily="34" charset="0"/>
              <a:buChar char="•"/>
            </a:pPr>
            <a:r>
              <a:rPr lang="en-GB" altLang="en-US" sz="2000" dirty="0" smtClean="0"/>
              <a:t>From this an estimated time (ET) can be calculated</a:t>
            </a:r>
            <a:r>
              <a:rPr lang="en-US" altLang="en-US" sz="2000" dirty="0" smtClean="0"/>
              <a:t> </a:t>
            </a:r>
          </a:p>
        </p:txBody>
      </p:sp>
      <p:sp>
        <p:nvSpPr>
          <p:cNvPr id="7170" name="Rectangle 2"/>
          <p:cNvSpPr>
            <a:spLocks noGrp="1" noChangeArrowheads="1"/>
          </p:cNvSpPr>
          <p:nvPr>
            <p:ph type="title"/>
          </p:nvPr>
        </p:nvSpPr>
        <p:spPr/>
        <p:txBody>
          <a:bodyPr/>
          <a:lstStyle/>
          <a:p>
            <a:pPr fontAlgn="auto">
              <a:spcAft>
                <a:spcPts val="0"/>
              </a:spcAft>
              <a:defRPr/>
            </a:pPr>
            <a:r>
              <a:rPr lang="en-GB" sz="2400" i="1" dirty="0" smtClean="0"/>
              <a:t>Determine time estimates and calculate the expected completion time for each activity.</a:t>
            </a:r>
            <a:endParaRPr lang="en-US" sz="2400" i="1" dirty="0" smtClean="0"/>
          </a:p>
        </p:txBody>
      </p:sp>
    </p:spTree>
    <p:extLst>
      <p:ext uri="{BB962C8B-B14F-4D97-AF65-F5344CB8AC3E}">
        <p14:creationId xmlns:p14="http://schemas.microsoft.com/office/powerpoint/2010/main" val="13518597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Grp="1" noChangeArrowheads="1"/>
          </p:cNvSpPr>
          <p:nvPr>
            <p:ph idx="1"/>
          </p:nvPr>
        </p:nvSpPr>
        <p:spPr/>
        <p:txBody>
          <a:bodyPr/>
          <a:lstStyle/>
          <a:p>
            <a:r>
              <a:rPr lang="en-GB" altLang="en-US" sz="2800" b="1" smtClean="0"/>
              <a:t>ET = </a:t>
            </a:r>
            <a:r>
              <a:rPr lang="en-GB" altLang="en-US" sz="2800" b="1" u="sng" smtClean="0"/>
              <a:t>o + 4r + p</a:t>
            </a:r>
            <a:endParaRPr lang="en-GB" altLang="en-US" sz="2800" b="1" smtClean="0"/>
          </a:p>
          <a:p>
            <a:pPr>
              <a:buFont typeface="Wingdings" pitchFamily="2" charset="2"/>
              <a:buNone/>
            </a:pPr>
            <a:r>
              <a:rPr lang="en-GB" altLang="en-US" sz="2800" b="1" smtClean="0"/>
              <a:t>                  6</a:t>
            </a:r>
          </a:p>
          <a:p>
            <a:r>
              <a:rPr lang="en-GB" altLang="en-US" sz="2800" smtClean="0"/>
              <a:t>where</a:t>
            </a:r>
          </a:p>
          <a:p>
            <a:pPr lvl="1"/>
            <a:r>
              <a:rPr lang="en-GB" altLang="en-US" sz="2400" smtClean="0"/>
              <a:t>ET = estimated time for the completion for an activity</a:t>
            </a:r>
          </a:p>
          <a:p>
            <a:pPr lvl="1"/>
            <a:r>
              <a:rPr lang="en-GB" altLang="en-US" sz="2400" smtClean="0"/>
              <a:t>o = optimistic completion time for an activity</a:t>
            </a:r>
          </a:p>
          <a:p>
            <a:pPr lvl="1"/>
            <a:r>
              <a:rPr lang="en-GB" altLang="en-US" sz="2400" smtClean="0"/>
              <a:t>r	realistic completion lime for an activity</a:t>
            </a:r>
          </a:p>
          <a:p>
            <a:pPr lvl="1"/>
            <a:r>
              <a:rPr lang="en-GB" altLang="en-US" sz="2400" smtClean="0"/>
              <a:t>p	pessimistic completion lime for an activity</a:t>
            </a:r>
            <a:endParaRPr lang="en-US" altLang="en-US" sz="2400" smtClean="0"/>
          </a:p>
        </p:txBody>
      </p:sp>
      <p:sp>
        <p:nvSpPr>
          <p:cNvPr id="8194" name="Rectangle 2"/>
          <p:cNvSpPr>
            <a:spLocks noGrp="1" noChangeArrowheads="1"/>
          </p:cNvSpPr>
          <p:nvPr>
            <p:ph type="title"/>
          </p:nvPr>
        </p:nvSpPr>
        <p:spPr/>
        <p:txBody>
          <a:bodyPr/>
          <a:lstStyle/>
          <a:p>
            <a:pPr fontAlgn="auto">
              <a:spcAft>
                <a:spcPts val="0"/>
              </a:spcAft>
              <a:defRPr/>
            </a:pPr>
            <a:r>
              <a:rPr lang="en-GB" smtClean="0"/>
              <a:t>Estimating time of tasks</a:t>
            </a:r>
            <a:endParaRPr lang="en-US" smtClean="0"/>
          </a:p>
        </p:txBody>
      </p:sp>
    </p:spTree>
    <p:extLst>
      <p:ext uri="{BB962C8B-B14F-4D97-AF65-F5344CB8AC3E}">
        <p14:creationId xmlns:p14="http://schemas.microsoft.com/office/powerpoint/2010/main" val="27629893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13617" name="Group 305"/>
          <p:cNvGraphicFramePr>
            <a:graphicFrameLocks noGrp="1"/>
          </p:cNvGraphicFramePr>
          <p:nvPr>
            <p:ph sz="half" idx="1"/>
            <p:extLst>
              <p:ext uri="{D42A27DB-BD31-4B8C-83A1-F6EECF244321}">
                <p14:modId xmlns:p14="http://schemas.microsoft.com/office/powerpoint/2010/main" val="3264124413"/>
              </p:ext>
            </p:extLst>
          </p:nvPr>
        </p:nvGraphicFramePr>
        <p:xfrm>
          <a:off x="611560" y="1124744"/>
          <a:ext cx="7643813" cy="3886203"/>
        </p:xfrm>
        <a:graphic>
          <a:graphicData uri="http://schemas.openxmlformats.org/drawingml/2006/table">
            <a:tbl>
              <a:tblPr/>
              <a:tblGrid>
                <a:gridCol w="3648075"/>
                <a:gridCol w="1066800"/>
                <a:gridCol w="1066800"/>
                <a:gridCol w="1069975"/>
                <a:gridCol w="792163"/>
              </a:tblGrid>
              <a:tr h="39052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dirty="0" smtClean="0">
                          <a:ln>
                            <a:noFill/>
                          </a:ln>
                          <a:solidFill>
                            <a:schemeClr val="tx1"/>
                          </a:solidFill>
                          <a:effectLst/>
                          <a:latin typeface="Arial" charset="0"/>
                          <a:cs typeface="Arial" charset="0"/>
                        </a:rPr>
                        <a:t> </a:t>
                      </a:r>
                      <a:endParaRPr kumimoji="0" lang="en-US" sz="1800" b="0" i="0" u="none" strike="noStrike" cap="none" normalizeH="0" baseline="0" dirty="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smtClean="0">
                          <a:ln>
                            <a:noFill/>
                          </a:ln>
                          <a:solidFill>
                            <a:schemeClr val="tx1"/>
                          </a:solidFill>
                          <a:effectLst/>
                          <a:latin typeface="Arial" charset="0"/>
                          <a:cs typeface="Arial" charset="0"/>
                        </a:rPr>
                        <a:t>o</a:t>
                      </a:r>
                      <a:endParaRPr kumimoji="0" lang="en-US" sz="1400" b="1"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smtClean="0">
                          <a:ln>
                            <a:noFill/>
                          </a:ln>
                          <a:solidFill>
                            <a:schemeClr val="tx1"/>
                          </a:solidFill>
                          <a:effectLst/>
                          <a:latin typeface="Arial" charset="0"/>
                          <a:cs typeface="Arial" charset="0"/>
                        </a:rPr>
                        <a:t>r</a:t>
                      </a:r>
                      <a:endParaRPr kumimoji="0" lang="en-US" sz="1400" b="1"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smtClean="0">
                          <a:ln>
                            <a:noFill/>
                          </a:ln>
                          <a:solidFill>
                            <a:schemeClr val="tx1"/>
                          </a:solidFill>
                          <a:effectLst/>
                          <a:latin typeface="Arial" charset="0"/>
                          <a:cs typeface="Arial" charset="0"/>
                        </a:rPr>
                        <a:t>p</a:t>
                      </a:r>
                      <a:endParaRPr kumimoji="0" lang="en-US" sz="1400" b="1"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smtClean="0">
                          <a:ln>
                            <a:noFill/>
                          </a:ln>
                          <a:solidFill>
                            <a:schemeClr val="tx1"/>
                          </a:solidFill>
                          <a:effectLst/>
                          <a:latin typeface="Arial" charset="0"/>
                          <a:cs typeface="Arial" charset="0"/>
                        </a:rPr>
                        <a:t>ET</a:t>
                      </a:r>
                      <a:endParaRPr kumimoji="0" lang="en-US" sz="1400" b="1"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8150">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 Analysis of requirements </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 5</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 9</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656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 Screen design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5 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6 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7 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656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 Report design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3 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6 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9 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656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 construction of a database</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2 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3 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656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 Software programming</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3 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6 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7 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8150">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 System testing</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4 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5 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6 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656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 User documentation creation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3 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5 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656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Times New Roman" pitchFamily="18" charset="0"/>
                          <a:cs typeface="Times New Roman" pitchFamily="18" charset="0"/>
                        </a:rPr>
                        <a:t>• System installation</a:t>
                      </a:r>
                      <a:endParaRPr kumimoji="0" lang="en-GB" sz="1800" b="0" i="0" u="none" strike="noStrike" cap="none" normalizeH="0" baseline="0" dirty="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cs typeface="Arial" charset="0"/>
                        </a:rPr>
                        <a:t>1 </a:t>
                      </a:r>
                      <a:endParaRPr kumimoji="0" lang="en-US" sz="1200" b="0" i="0" u="none" strike="noStrike" cap="none" normalizeH="0" baseline="0" dirty="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endParaRPr kumimoji="0" lang="en-US" sz="1200" b="0" i="0" u="none" strike="noStrike" cap="none" normalizeH="0" baseline="0" dirty="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13610" name="Rectangle 298"/>
          <p:cNvSpPr>
            <a:spLocks noGrp="1" noChangeArrowheads="1"/>
          </p:cNvSpPr>
          <p:nvPr>
            <p:ph type="title"/>
          </p:nvPr>
        </p:nvSpPr>
        <p:spPr/>
        <p:txBody>
          <a:bodyPr/>
          <a:lstStyle/>
          <a:p>
            <a:pPr fontAlgn="auto">
              <a:spcAft>
                <a:spcPts val="0"/>
              </a:spcAft>
              <a:defRPr/>
            </a:pPr>
            <a:r>
              <a:rPr lang="en-GB" smtClean="0"/>
              <a:t>Calculating estimated time</a:t>
            </a:r>
            <a:endParaRPr lang="en-US" smtClean="0"/>
          </a:p>
        </p:txBody>
      </p:sp>
    </p:spTree>
    <p:extLst>
      <p:ext uri="{BB962C8B-B14F-4D97-AF65-F5344CB8AC3E}">
        <p14:creationId xmlns:p14="http://schemas.microsoft.com/office/powerpoint/2010/main" val="126463041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13610"/>
                                        </p:tgtEl>
                                        <p:attrNameLst>
                                          <p:attrName>style.visibility</p:attrName>
                                        </p:attrNameLst>
                                      </p:cBhvr>
                                      <p:to>
                                        <p:strVal val="visible"/>
                                      </p:to>
                                    </p:set>
                                    <p:animEffect transition="in" filter="fade">
                                      <p:cBhvr>
                                        <p:cTn id="7" dur="2000"/>
                                        <p:tgtEl>
                                          <p:spTgt spid="136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5" presetClass="entr" presetSubtype="0" fill="hold" nodeType="clickEffect">
                                  <p:stCondLst>
                                    <p:cond delay="0"/>
                                  </p:stCondLst>
                                  <p:childTnLst>
                                    <p:set>
                                      <p:cBhvr>
                                        <p:cTn id="11" dur="1" fill="hold">
                                          <p:stCondLst>
                                            <p:cond delay="0"/>
                                          </p:stCondLst>
                                        </p:cTn>
                                        <p:tgtEl>
                                          <p:spTgt spid="13617"/>
                                        </p:tgtEl>
                                        <p:attrNameLst>
                                          <p:attrName>style.visibility</p:attrName>
                                        </p:attrNameLst>
                                      </p:cBhvr>
                                      <p:to>
                                        <p:strVal val="visible"/>
                                      </p:to>
                                    </p:set>
                                    <p:anim calcmode="lin" valueType="num">
                                      <p:cBhvr>
                                        <p:cTn id="12" dur="1000" fill="hold"/>
                                        <p:tgtEl>
                                          <p:spTgt spid="13617"/>
                                        </p:tgtEl>
                                        <p:attrNameLst>
                                          <p:attrName>ppt_w</p:attrName>
                                        </p:attrNameLst>
                                      </p:cBhvr>
                                      <p:tavLst>
                                        <p:tav tm="0">
                                          <p:val>
                                            <p:strVal val="#ppt_w*0.70"/>
                                          </p:val>
                                        </p:tav>
                                        <p:tav tm="100000">
                                          <p:val>
                                            <p:strVal val="#ppt_w"/>
                                          </p:val>
                                        </p:tav>
                                      </p:tavLst>
                                    </p:anim>
                                    <p:anim calcmode="lin" valueType="num">
                                      <p:cBhvr>
                                        <p:cTn id="13" dur="1000" fill="hold"/>
                                        <p:tgtEl>
                                          <p:spTgt spid="13617"/>
                                        </p:tgtEl>
                                        <p:attrNameLst>
                                          <p:attrName>ppt_h</p:attrName>
                                        </p:attrNameLst>
                                      </p:cBhvr>
                                      <p:tavLst>
                                        <p:tav tm="0">
                                          <p:val>
                                            <p:strVal val="#ppt_h"/>
                                          </p:val>
                                        </p:tav>
                                        <p:tav tm="100000">
                                          <p:val>
                                            <p:strVal val="#ppt_h"/>
                                          </p:val>
                                        </p:tav>
                                      </p:tavLst>
                                    </p:anim>
                                    <p:animEffect transition="in" filter="fade">
                                      <p:cBhvr>
                                        <p:cTn id="14" dur="1000"/>
                                        <p:tgtEl>
                                          <p:spTgt spid="136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16387" name="Group 3"/>
          <p:cNvGraphicFramePr>
            <a:graphicFrameLocks noGrp="1"/>
          </p:cNvGraphicFramePr>
          <p:nvPr>
            <p:ph sz="half" idx="1"/>
            <p:extLst>
              <p:ext uri="{D42A27DB-BD31-4B8C-83A1-F6EECF244321}">
                <p14:modId xmlns:p14="http://schemas.microsoft.com/office/powerpoint/2010/main" val="3795587079"/>
              </p:ext>
            </p:extLst>
          </p:nvPr>
        </p:nvGraphicFramePr>
        <p:xfrm>
          <a:off x="467544" y="1124744"/>
          <a:ext cx="7643813" cy="3886203"/>
        </p:xfrm>
        <a:graphic>
          <a:graphicData uri="http://schemas.openxmlformats.org/drawingml/2006/table">
            <a:tbl>
              <a:tblPr/>
              <a:tblGrid>
                <a:gridCol w="3648075"/>
                <a:gridCol w="1066800"/>
                <a:gridCol w="1066800"/>
                <a:gridCol w="1069975"/>
                <a:gridCol w="792163"/>
              </a:tblGrid>
              <a:tr h="39052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dirty="0" smtClean="0">
                          <a:ln>
                            <a:noFill/>
                          </a:ln>
                          <a:solidFill>
                            <a:schemeClr val="tx1"/>
                          </a:solidFill>
                          <a:effectLst/>
                          <a:latin typeface="Arial" charset="0"/>
                          <a:cs typeface="Arial" charset="0"/>
                        </a:rPr>
                        <a:t> </a:t>
                      </a:r>
                      <a:endParaRPr kumimoji="0" lang="en-US" sz="1800" b="0" i="0" u="none" strike="noStrike" cap="none" normalizeH="0" baseline="0" dirty="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smtClean="0">
                          <a:ln>
                            <a:noFill/>
                          </a:ln>
                          <a:solidFill>
                            <a:schemeClr val="tx1"/>
                          </a:solidFill>
                          <a:effectLst/>
                          <a:latin typeface="Arial" charset="0"/>
                          <a:cs typeface="Arial" charset="0"/>
                        </a:rPr>
                        <a:t>o</a:t>
                      </a:r>
                      <a:endParaRPr kumimoji="0" lang="en-US" sz="1400" b="1"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smtClean="0">
                          <a:ln>
                            <a:noFill/>
                          </a:ln>
                          <a:solidFill>
                            <a:schemeClr val="tx1"/>
                          </a:solidFill>
                          <a:effectLst/>
                          <a:latin typeface="Arial" charset="0"/>
                          <a:cs typeface="Arial" charset="0"/>
                        </a:rPr>
                        <a:t>r</a:t>
                      </a:r>
                      <a:endParaRPr kumimoji="0" lang="en-US" sz="1400" b="1"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smtClean="0">
                          <a:ln>
                            <a:noFill/>
                          </a:ln>
                          <a:solidFill>
                            <a:schemeClr val="tx1"/>
                          </a:solidFill>
                          <a:effectLst/>
                          <a:latin typeface="Arial" charset="0"/>
                          <a:cs typeface="Arial" charset="0"/>
                        </a:rPr>
                        <a:t>p</a:t>
                      </a:r>
                      <a:endParaRPr kumimoji="0" lang="en-US" sz="1400" b="1"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smtClean="0">
                          <a:ln>
                            <a:noFill/>
                          </a:ln>
                          <a:solidFill>
                            <a:schemeClr val="tx1"/>
                          </a:solidFill>
                          <a:effectLst/>
                          <a:latin typeface="Arial" charset="0"/>
                          <a:cs typeface="Arial" charset="0"/>
                        </a:rPr>
                        <a:t>ET</a:t>
                      </a:r>
                      <a:endParaRPr kumimoji="0" lang="en-US" sz="1400" b="1"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8150">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 Analysis of requirements </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 5</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 9</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5 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656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 Screen design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5 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6 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7 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6 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656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 Report design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3 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6 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9 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6 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656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Times New Roman" pitchFamily="18" charset="0"/>
                          <a:cs typeface="Times New Roman" pitchFamily="18" charset="0"/>
                        </a:rPr>
                        <a:t>• construction of a database</a:t>
                      </a:r>
                      <a:endParaRPr kumimoji="0" lang="en-GB" sz="1800" b="0" i="0" u="none" strike="noStrike" cap="none" normalizeH="0" baseline="0" dirty="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2 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3 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2 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656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 Software programming</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3 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6 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7 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5.5 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8150">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 System testing</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4 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5 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6 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5 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656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 User documentation creation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3 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5 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3 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656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 System installation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cs typeface="Arial" charset="0"/>
                        </a:rPr>
                        <a:t>1 </a:t>
                      </a:r>
                      <a:endParaRPr kumimoji="0" lang="en-US" sz="1200" b="0" i="0" u="none" strike="noStrike" cap="none" normalizeH="0" baseline="0" dirty="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10242" name="Rectangle 2"/>
          <p:cNvSpPr>
            <a:spLocks noGrp="1" noChangeArrowheads="1"/>
          </p:cNvSpPr>
          <p:nvPr>
            <p:ph type="title"/>
          </p:nvPr>
        </p:nvSpPr>
        <p:spPr/>
        <p:txBody>
          <a:bodyPr/>
          <a:lstStyle/>
          <a:p>
            <a:pPr fontAlgn="auto">
              <a:spcAft>
                <a:spcPts val="0"/>
              </a:spcAft>
              <a:defRPr/>
            </a:pPr>
            <a:r>
              <a:rPr lang="en-GB" smtClean="0"/>
              <a:t>Calculating estimated time</a:t>
            </a:r>
            <a:endParaRPr lang="en-US" smtClean="0"/>
          </a:p>
        </p:txBody>
      </p:sp>
    </p:spTree>
    <p:extLst>
      <p:ext uri="{BB962C8B-B14F-4D97-AF65-F5344CB8AC3E}">
        <p14:creationId xmlns:p14="http://schemas.microsoft.com/office/powerpoint/2010/main" val="2543478197"/>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510" name="Group 102"/>
          <p:cNvGraphicFramePr>
            <a:graphicFrameLocks noGrp="1"/>
          </p:cNvGraphicFramePr>
          <p:nvPr>
            <p:ph sz="half" idx="1"/>
            <p:extLst>
              <p:ext uri="{D42A27DB-BD31-4B8C-83A1-F6EECF244321}">
                <p14:modId xmlns:p14="http://schemas.microsoft.com/office/powerpoint/2010/main" val="3830813392"/>
              </p:ext>
            </p:extLst>
          </p:nvPr>
        </p:nvGraphicFramePr>
        <p:xfrm>
          <a:off x="899592" y="1340768"/>
          <a:ext cx="7355160" cy="3747876"/>
        </p:xfrm>
        <a:graphic>
          <a:graphicData uri="http://schemas.openxmlformats.org/drawingml/2006/table">
            <a:tbl>
              <a:tblPr/>
              <a:tblGrid>
                <a:gridCol w="5690129"/>
                <a:gridCol w="1665031"/>
              </a:tblGrid>
              <a:tr h="36081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dirty="0" smtClean="0">
                          <a:ln>
                            <a:noFill/>
                          </a:ln>
                          <a:solidFill>
                            <a:schemeClr val="tx1"/>
                          </a:solidFill>
                          <a:effectLst/>
                          <a:latin typeface="Arial" charset="0"/>
                          <a:cs typeface="Arial" charset="0"/>
                        </a:rPr>
                        <a:t> Activity</a:t>
                      </a:r>
                      <a:endParaRPr kumimoji="0" lang="en-US" sz="1400" b="1" i="0" u="none" strike="noStrike" cap="none" normalizeH="0" baseline="0" dirty="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US" sz="1400" b="1" i="0" u="none" strike="noStrike" cap="none" normalizeH="0" baseline="0" smtClean="0">
                          <a:ln>
                            <a:noFill/>
                          </a:ln>
                          <a:solidFill>
                            <a:schemeClr val="tx1"/>
                          </a:solidFill>
                          <a:effectLst/>
                          <a:latin typeface="Arial" charset="0"/>
                          <a:cs typeface="Arial" charset="0"/>
                        </a:rPr>
                        <a:t>Preceding Activity</a:t>
                      </a:r>
                      <a:endParaRPr kumimoji="0" lang="en-US" sz="1400" b="1"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04814">
                <a:tc>
                  <a:txBody>
                    <a:bodyPr/>
                    <a:lstStyle/>
                    <a:p>
                      <a:pPr marL="533400" marR="0" lvl="0" indent="-5334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1 Analysis of requirements </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03348">
                <a:tc>
                  <a:txBody>
                    <a:bodyPr/>
                    <a:lstStyle/>
                    <a:p>
                      <a:pPr marL="533400" marR="0" lvl="0" indent="-5334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2 Screen design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03348">
                <a:tc>
                  <a:txBody>
                    <a:bodyPr/>
                    <a:lstStyle/>
                    <a:p>
                      <a:pPr marL="533400" marR="0" lvl="0" indent="-5334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3 Report design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03348">
                <a:tc>
                  <a:txBody>
                    <a:bodyPr/>
                    <a:lstStyle/>
                    <a:p>
                      <a:pPr marL="533400" marR="0" lvl="0" indent="-5334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4 construction of a database</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2,3 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03348">
                <a:tc>
                  <a:txBody>
                    <a:bodyPr/>
                    <a:lstStyle/>
                    <a:p>
                      <a:pPr marL="533400" marR="0" lvl="0" indent="-5334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5 Software programming</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4 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04814">
                <a:tc>
                  <a:txBody>
                    <a:bodyPr/>
                    <a:lstStyle/>
                    <a:p>
                      <a:pPr marL="533400" marR="0" lvl="0" indent="-5334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6 System testing</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4 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03348">
                <a:tc>
                  <a:txBody>
                    <a:bodyPr/>
                    <a:lstStyle/>
                    <a:p>
                      <a:pPr marL="533400" marR="0" lvl="0" indent="-5334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7 User documentation creation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6 </a:t>
                      </a:r>
                      <a:endParaRPr kumimoji="0" lang="en-US" sz="12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03348">
                <a:tc>
                  <a:txBody>
                    <a:bodyPr/>
                    <a:lstStyle/>
                    <a:p>
                      <a:pPr marL="533400" marR="0" lvl="0" indent="-533400" algn="l" defTabSz="914400" rtl="0" eaLnBrk="1" fontAlgn="b"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Times New Roman" pitchFamily="18" charset="0"/>
                          <a:cs typeface="Times New Roman" pitchFamily="18" charset="0"/>
                        </a:rPr>
                        <a:t>8 System installation</a:t>
                      </a:r>
                      <a:endParaRPr kumimoji="0" lang="en-GB" sz="1800" b="0" i="0" u="none" strike="noStrike" cap="none" normalizeH="0" baseline="0" dirty="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cs typeface="Arial" charset="0"/>
                        </a:rPr>
                        <a:t>5,7 </a:t>
                      </a:r>
                      <a:endParaRPr kumimoji="0" lang="en-US" sz="1200" b="0" i="0" u="none" strike="noStrike" cap="none" normalizeH="0" baseline="0" dirty="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11266" name="Rectangle 2"/>
          <p:cNvSpPr>
            <a:spLocks noGrp="1" noChangeArrowheads="1"/>
          </p:cNvSpPr>
          <p:nvPr>
            <p:ph type="title"/>
          </p:nvPr>
        </p:nvSpPr>
        <p:spPr/>
        <p:txBody>
          <a:bodyPr>
            <a:noAutofit/>
          </a:bodyPr>
          <a:lstStyle/>
          <a:p>
            <a:pPr fontAlgn="auto">
              <a:spcAft>
                <a:spcPts val="0"/>
              </a:spcAft>
              <a:defRPr/>
            </a:pPr>
            <a:r>
              <a:rPr lang="en-GB" sz="2000" i="1" dirty="0" smtClean="0"/>
              <a:t>Determine the sequence of the activities and precedence relationships among all the activities by constructing a Gantt and PERT chart</a:t>
            </a:r>
            <a:r>
              <a:rPr lang="en-GB" sz="2000" dirty="0" smtClean="0"/>
              <a:t>. </a:t>
            </a:r>
            <a:endParaRPr lang="en-US" sz="2000" dirty="0" smtClean="0"/>
          </a:p>
        </p:txBody>
      </p:sp>
    </p:spTree>
    <p:extLst>
      <p:ext uri="{BB962C8B-B14F-4D97-AF65-F5344CB8AC3E}">
        <p14:creationId xmlns:p14="http://schemas.microsoft.com/office/powerpoint/2010/main" val="33722141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idx="1"/>
          </p:nvPr>
        </p:nvSpPr>
        <p:spPr/>
        <p:txBody>
          <a:bodyPr/>
          <a:lstStyle/>
          <a:p>
            <a:r>
              <a:rPr lang="en-GB" altLang="en-US" sz="2000" smtClean="0"/>
              <a:t>Calculate each activities earliest and latest expected completion time.</a:t>
            </a:r>
          </a:p>
          <a:p>
            <a:r>
              <a:rPr lang="en-GB" altLang="en-US" sz="2000" smtClean="0"/>
              <a:t>T</a:t>
            </a:r>
            <a:r>
              <a:rPr lang="en-GB" altLang="en-US" sz="1800" smtClean="0"/>
              <a:t>E</a:t>
            </a:r>
            <a:r>
              <a:rPr lang="en-GB" altLang="en-US" sz="2000" smtClean="0"/>
              <a:t>  = the sum of the estimated time (ET) for each activity from left to right. </a:t>
            </a:r>
          </a:p>
          <a:p>
            <a:r>
              <a:rPr lang="en-GB" altLang="en-US" sz="2000" smtClean="0"/>
              <a:t>If two or more activities precede an activity, the largest expected completion time of these activities is used</a:t>
            </a:r>
            <a:r>
              <a:rPr lang="en-US" altLang="en-US" sz="2000" smtClean="0"/>
              <a:t> </a:t>
            </a:r>
          </a:p>
        </p:txBody>
      </p:sp>
      <p:sp>
        <p:nvSpPr>
          <p:cNvPr id="12290" name="Rectangle 2"/>
          <p:cNvSpPr>
            <a:spLocks noGrp="1" noChangeArrowheads="1"/>
          </p:cNvSpPr>
          <p:nvPr>
            <p:ph type="title"/>
          </p:nvPr>
        </p:nvSpPr>
        <p:spPr/>
        <p:txBody>
          <a:bodyPr/>
          <a:lstStyle/>
          <a:p>
            <a:pPr fontAlgn="auto">
              <a:spcAft>
                <a:spcPts val="0"/>
              </a:spcAft>
              <a:defRPr/>
            </a:pPr>
            <a:r>
              <a:rPr lang="en-GB" i="1" smtClean="0"/>
              <a:t>Determine the critical path</a:t>
            </a:r>
            <a:r>
              <a:rPr lang="en-GB" smtClean="0"/>
              <a:t>. </a:t>
            </a:r>
            <a:endParaRPr lang="en-US" smtClean="0"/>
          </a:p>
        </p:txBody>
      </p:sp>
    </p:spTree>
    <p:extLst>
      <p:ext uri="{BB962C8B-B14F-4D97-AF65-F5344CB8AC3E}">
        <p14:creationId xmlns:p14="http://schemas.microsoft.com/office/powerpoint/2010/main" val="13413600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457200"/>
            <a:ext cx="8229600" cy="523528"/>
          </a:xfrm>
        </p:spPr>
        <p:txBody>
          <a:bodyPr/>
          <a:lstStyle/>
          <a:p>
            <a:pPr fontAlgn="auto">
              <a:spcAft>
                <a:spcPts val="0"/>
              </a:spcAft>
              <a:defRPr/>
            </a:pPr>
            <a:r>
              <a:rPr lang="en-GB" dirty="0" smtClean="0"/>
              <a:t>T</a:t>
            </a:r>
            <a:r>
              <a:rPr lang="en-GB" sz="1800" dirty="0" smtClean="0"/>
              <a:t>E</a:t>
            </a:r>
            <a:endParaRPr lang="en-US" sz="1800" dirty="0" smtClean="0"/>
          </a:p>
        </p:txBody>
      </p:sp>
      <p:graphicFrame>
        <p:nvGraphicFramePr>
          <p:cNvPr id="22764" name="Group 236"/>
          <p:cNvGraphicFramePr>
            <a:graphicFrameLocks noGrp="1"/>
          </p:cNvGraphicFramePr>
          <p:nvPr>
            <p:ph type="tbl" idx="1"/>
            <p:extLst>
              <p:ext uri="{D42A27DB-BD31-4B8C-83A1-F6EECF244321}">
                <p14:modId xmlns:p14="http://schemas.microsoft.com/office/powerpoint/2010/main" val="3791731764"/>
              </p:ext>
            </p:extLst>
          </p:nvPr>
        </p:nvGraphicFramePr>
        <p:xfrm>
          <a:off x="683568" y="1124744"/>
          <a:ext cx="8229600" cy="3886202"/>
        </p:xfrm>
        <a:graphic>
          <a:graphicData uri="http://schemas.openxmlformats.org/drawingml/2006/table">
            <a:tbl>
              <a:tblPr/>
              <a:tblGrid>
                <a:gridCol w="4503738"/>
                <a:gridCol w="1131887"/>
                <a:gridCol w="1131888"/>
                <a:gridCol w="1462087"/>
              </a:tblGrid>
              <a:tr h="1057274">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cs typeface="Arial" charset="0"/>
                        </a:rPr>
                        <a:t>ET</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cs typeface="Arial" charset="0"/>
                        </a:rPr>
                        <a:t>Preceding Activity</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cs typeface="Arial" charset="0"/>
                        </a:rPr>
                        <a:t>sum from 1- 8</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401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1 Analysis of requirements </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5 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5</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242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2 Screen design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6 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11</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401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3 Report design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6 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11</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401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4 construction of a database</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2 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2,3 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13</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401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5 Software programming</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5.5 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4 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18.5</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242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6 System testing</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5 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4 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18</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401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7 User documentation creation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3 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6 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21</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401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8 System installation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5,7 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dirty="0" smtClean="0">
                          <a:ln>
                            <a:noFill/>
                          </a:ln>
                          <a:solidFill>
                            <a:schemeClr val="tx1"/>
                          </a:solidFill>
                          <a:effectLst/>
                          <a:latin typeface="Arial" charset="0"/>
                          <a:cs typeface="Arial" charset="0"/>
                        </a:rPr>
                        <a:t>22</a:t>
                      </a:r>
                      <a:endParaRPr kumimoji="0" lang="en-US" sz="1800" b="0" i="0" u="none" strike="noStrike" cap="none" normalizeH="0" baseline="0" dirty="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1491881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p:cNvSpPr>
            <a:spLocks noGrp="1" noChangeArrowheads="1"/>
          </p:cNvSpPr>
          <p:nvPr>
            <p:ph idx="1"/>
          </p:nvPr>
        </p:nvSpPr>
        <p:spPr/>
        <p:txBody>
          <a:bodyPr/>
          <a:lstStyle/>
          <a:p>
            <a:pPr>
              <a:buFont typeface="Arial" panose="020B0604020202020204" pitchFamily="34" charset="0"/>
              <a:buChar char="•"/>
            </a:pPr>
            <a:r>
              <a:rPr lang="en-GB" altLang="en-US" sz="2400" dirty="0" smtClean="0"/>
              <a:t>(TL) refers to the time in which an activity can be completed without delaying the project.</a:t>
            </a:r>
            <a:r>
              <a:rPr lang="en-US" altLang="en-US" sz="2400" dirty="0" smtClean="0"/>
              <a:t> </a:t>
            </a:r>
          </a:p>
          <a:p>
            <a:pPr>
              <a:buFont typeface="Arial" panose="020B0604020202020204" pitchFamily="34" charset="0"/>
              <a:buChar char="•"/>
            </a:pPr>
            <a:r>
              <a:rPr lang="en-GB" altLang="en-US" sz="2400" dirty="0" smtClean="0"/>
              <a:t>To find the values for each activity’s latest expected completion time (TL), start at activity 8 and set TL equal to the final TE </a:t>
            </a:r>
            <a:endParaRPr lang="en-US" altLang="en-US" sz="2400" dirty="0" smtClean="0"/>
          </a:p>
        </p:txBody>
      </p:sp>
      <p:sp>
        <p:nvSpPr>
          <p:cNvPr id="14338" name="Rectangle 2"/>
          <p:cNvSpPr>
            <a:spLocks noGrp="1" noChangeArrowheads="1"/>
          </p:cNvSpPr>
          <p:nvPr>
            <p:ph type="title"/>
          </p:nvPr>
        </p:nvSpPr>
        <p:spPr/>
        <p:txBody>
          <a:bodyPr/>
          <a:lstStyle/>
          <a:p>
            <a:pPr fontAlgn="auto">
              <a:spcAft>
                <a:spcPts val="0"/>
              </a:spcAft>
              <a:defRPr/>
            </a:pPr>
            <a:endParaRPr lang="en-US" smtClean="0"/>
          </a:p>
        </p:txBody>
      </p:sp>
    </p:spTree>
    <p:extLst>
      <p:ext uri="{BB962C8B-B14F-4D97-AF65-F5344CB8AC3E}">
        <p14:creationId xmlns:p14="http://schemas.microsoft.com/office/powerpoint/2010/main" val="2329208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03"/>
          <p:cNvSpPr>
            <a:spLocks noGrp="1" noChangeArrowheads="1"/>
          </p:cNvSpPr>
          <p:nvPr>
            <p:ph type="title"/>
          </p:nvPr>
        </p:nvSpPr>
        <p:spPr>
          <a:xfrm>
            <a:off x="457200" y="457200"/>
            <a:ext cx="8229600" cy="595536"/>
          </a:xfrm>
        </p:spPr>
        <p:txBody>
          <a:bodyPr/>
          <a:lstStyle/>
          <a:p>
            <a:pPr fontAlgn="auto">
              <a:spcAft>
                <a:spcPts val="0"/>
              </a:spcAft>
              <a:defRPr/>
            </a:pPr>
            <a:r>
              <a:rPr lang="en-GB" dirty="0" smtClean="0"/>
              <a:t>Calculating T</a:t>
            </a:r>
            <a:r>
              <a:rPr lang="en-GB" sz="1800" dirty="0" smtClean="0"/>
              <a:t>L</a:t>
            </a:r>
            <a:endParaRPr lang="en-US" sz="1800" dirty="0" smtClean="0"/>
          </a:p>
        </p:txBody>
      </p:sp>
      <p:graphicFrame>
        <p:nvGraphicFramePr>
          <p:cNvPr id="24884" name="Group 308"/>
          <p:cNvGraphicFramePr>
            <a:graphicFrameLocks noGrp="1"/>
          </p:cNvGraphicFramePr>
          <p:nvPr>
            <p:ph type="tbl" idx="1"/>
            <p:extLst>
              <p:ext uri="{D42A27DB-BD31-4B8C-83A1-F6EECF244321}">
                <p14:modId xmlns:p14="http://schemas.microsoft.com/office/powerpoint/2010/main" val="409234816"/>
              </p:ext>
            </p:extLst>
          </p:nvPr>
        </p:nvGraphicFramePr>
        <p:xfrm>
          <a:off x="467544" y="1124744"/>
          <a:ext cx="8229600" cy="3886202"/>
        </p:xfrm>
        <a:graphic>
          <a:graphicData uri="http://schemas.openxmlformats.org/drawingml/2006/table">
            <a:tbl>
              <a:tblPr/>
              <a:tblGrid>
                <a:gridCol w="3597275"/>
                <a:gridCol w="804863"/>
                <a:gridCol w="1152525"/>
                <a:gridCol w="865187"/>
                <a:gridCol w="790575"/>
                <a:gridCol w="1019175"/>
              </a:tblGrid>
              <a:tr h="1057274">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charset="0"/>
                          <a:cs typeface="Arial" charset="0"/>
                        </a:rPr>
                        <a:t> </a:t>
                      </a:r>
                      <a:endParaRPr kumimoji="0" lang="en-US" sz="1800" b="0" i="0" u="none" strike="noStrike" cap="none" normalizeH="0" baseline="0" dirty="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cs typeface="Arial" charset="0"/>
                        </a:rPr>
                        <a:t>ET</a:t>
                      </a:r>
                      <a:endParaRPr kumimoji="0" lang="en-US" sz="1800" b="0" i="0" u="none" strike="noStrike" cap="none" normalizeH="0" baseline="0" dirty="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cs typeface="Arial" charset="0"/>
                        </a:rPr>
                        <a:t>Preceding Activity</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cs typeface="Arial" charset="0"/>
                        </a:rPr>
                        <a:t>T</a:t>
                      </a:r>
                      <a:r>
                        <a:rPr kumimoji="0" lang="en-US" sz="900" b="1" i="0" u="none" strike="noStrike" cap="none" normalizeH="0" baseline="0" smtClean="0">
                          <a:ln>
                            <a:noFill/>
                          </a:ln>
                          <a:solidFill>
                            <a:schemeClr val="tx1"/>
                          </a:solidFill>
                          <a:effectLst/>
                          <a:latin typeface="Arial" charset="0"/>
                          <a:cs typeface="Arial" charset="0"/>
                        </a:rPr>
                        <a:t>E</a:t>
                      </a:r>
                      <a:r>
                        <a:rPr kumimoji="0" lang="en-US" sz="1200" b="1" i="0" u="none" strike="noStrike" cap="none" normalizeH="0" baseline="0" smtClean="0">
                          <a:ln>
                            <a:noFill/>
                          </a:ln>
                          <a:solidFill>
                            <a:schemeClr val="tx1"/>
                          </a:solidFill>
                          <a:effectLst/>
                          <a:latin typeface="Arial" charset="0"/>
                          <a:cs typeface="Arial" charset="0"/>
                        </a:rPr>
                        <a:t>  sum from</a:t>
                      </a: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cs typeface="Arial" charset="0"/>
                        </a:rPr>
                        <a:t>1- 8</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endParaRPr kumimoji="0" lang="en-US" sz="2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cap="flat">
                      <a:noFill/>
                    </a:lnT>
                    <a:lnB>
                      <a:noFill/>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cs typeface="Arial" charset="0"/>
                        </a:rPr>
                        <a:t>T</a:t>
                      </a:r>
                      <a:r>
                        <a:rPr kumimoji="0" lang="en-US" sz="900" b="1" i="0" u="none" strike="noStrike" cap="none" normalizeH="0" baseline="0" smtClean="0">
                          <a:ln>
                            <a:noFill/>
                          </a:ln>
                          <a:solidFill>
                            <a:schemeClr val="tx1"/>
                          </a:solidFill>
                          <a:effectLst/>
                          <a:latin typeface="Arial" charset="0"/>
                          <a:cs typeface="Arial" charset="0"/>
                        </a:rPr>
                        <a:t>L</a:t>
                      </a:r>
                      <a:r>
                        <a:rPr kumimoji="0" lang="en-US" sz="1200" b="1" i="0" u="none" strike="noStrike" cap="none" normalizeH="0" baseline="0" smtClean="0">
                          <a:ln>
                            <a:noFill/>
                          </a:ln>
                          <a:solidFill>
                            <a:schemeClr val="tx1"/>
                          </a:solidFill>
                          <a:effectLst/>
                          <a:latin typeface="Arial" charset="0"/>
                          <a:cs typeface="Arial" charset="0"/>
                        </a:rPr>
                        <a:t> sum from</a:t>
                      </a: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cs typeface="Arial" charset="0"/>
                        </a:rPr>
                        <a:t> 8 -1</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401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1 Analysis of requirements </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5</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5</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000" b="1" i="0" u="none" strike="noStrike" cap="none" normalizeH="0" baseline="0" smtClean="0">
                          <a:ln>
                            <a:noFill/>
                          </a:ln>
                          <a:solidFill>
                            <a:srgbClr val="800000"/>
                          </a:solidFill>
                          <a:effectLst/>
                          <a:latin typeface="Arial" charset="0"/>
                          <a:cs typeface="Arial" charset="0"/>
                        </a:rPr>
                        <a:t>11 - 6</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5</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242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2 Screen design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6 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11</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1" i="0" u="none" strike="noStrike" cap="none" normalizeH="0" baseline="0" smtClean="0">
                          <a:ln>
                            <a:noFill/>
                          </a:ln>
                          <a:solidFill>
                            <a:srgbClr val="800000"/>
                          </a:solidFill>
                          <a:effectLst/>
                          <a:latin typeface="Arial" charset="0"/>
                          <a:cs typeface="Arial" charset="0"/>
                        </a:rPr>
                        <a:t>11</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11</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401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3 Report design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6 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11</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000" b="1" i="0" u="none" strike="noStrike" cap="none" normalizeH="0" baseline="0" smtClean="0">
                          <a:ln>
                            <a:noFill/>
                          </a:ln>
                          <a:solidFill>
                            <a:srgbClr val="800000"/>
                          </a:solidFill>
                          <a:effectLst/>
                          <a:latin typeface="Arial" charset="0"/>
                          <a:cs typeface="Arial" charset="0"/>
                        </a:rPr>
                        <a:t>13 - 2</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11</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401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4 construction of a database</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2 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2,3 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13</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000" b="1" i="0" u="none" strike="noStrike" cap="none" normalizeH="0" baseline="0" smtClean="0">
                          <a:ln>
                            <a:noFill/>
                          </a:ln>
                          <a:solidFill>
                            <a:srgbClr val="800000"/>
                          </a:solidFill>
                          <a:effectLst/>
                          <a:latin typeface="Arial" charset="0"/>
                          <a:cs typeface="Arial" charset="0"/>
                        </a:rPr>
                        <a:t>18 - 5</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13</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401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5 Software programming</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5.5 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4 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18.5</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1" i="0" u="none" strike="noStrike" cap="none" normalizeH="0" baseline="0" smtClean="0">
                          <a:ln>
                            <a:noFill/>
                          </a:ln>
                          <a:solidFill>
                            <a:srgbClr val="800000"/>
                          </a:solidFill>
                          <a:effectLst/>
                          <a:latin typeface="Arial" charset="0"/>
                          <a:cs typeface="Arial" charset="0"/>
                        </a:rPr>
                        <a:t>21</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21</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242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6 System testing</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5 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4 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18</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000" b="1" i="0" u="none" strike="noStrike" cap="none" normalizeH="0" baseline="0" smtClean="0">
                          <a:ln>
                            <a:noFill/>
                          </a:ln>
                          <a:solidFill>
                            <a:srgbClr val="800000"/>
                          </a:solidFill>
                          <a:effectLst/>
                          <a:latin typeface="Arial" charset="0"/>
                          <a:cs typeface="Arial" charset="0"/>
                        </a:rPr>
                        <a:t>21 - 3</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18</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401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7 User documentation creation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3 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6 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21</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000" b="1" i="0" u="none" strike="noStrike" cap="none" normalizeH="0" baseline="0" smtClean="0">
                          <a:ln>
                            <a:noFill/>
                          </a:ln>
                          <a:solidFill>
                            <a:srgbClr val="800000"/>
                          </a:solidFill>
                          <a:effectLst/>
                          <a:latin typeface="Arial" charset="0"/>
                          <a:cs typeface="Arial" charset="0"/>
                        </a:rPr>
                        <a:t>22 - 1</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21</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5401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8 System installation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1 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charset="0"/>
                          <a:cs typeface="Arial" charset="0"/>
                        </a:rPr>
                        <a:t>5,7 </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22</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1" i="0" u="none" strike="noStrike" cap="none" normalizeH="0" baseline="0" smtClean="0">
                          <a:ln>
                            <a:noFill/>
                          </a:ln>
                          <a:solidFill>
                            <a:srgbClr val="800000"/>
                          </a:solidFill>
                          <a:effectLst/>
                          <a:latin typeface="Arial" charset="0"/>
                          <a:cs typeface="Arial" charset="0"/>
                        </a:rPr>
                        <a:t>22</a:t>
                      </a:r>
                      <a:endParaRPr kumimoji="0" lang="en-US"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US" sz="1000" b="0" i="0" u="none" strike="noStrike" cap="none" normalizeH="0" baseline="0" dirty="0" smtClean="0">
                          <a:ln>
                            <a:noFill/>
                          </a:ln>
                          <a:solidFill>
                            <a:schemeClr val="tx1"/>
                          </a:solidFill>
                          <a:effectLst/>
                          <a:latin typeface="Arial" charset="0"/>
                          <a:cs typeface="Arial" charset="0"/>
                        </a:rPr>
                        <a:t>22</a:t>
                      </a:r>
                      <a:endParaRPr kumimoji="0" lang="en-US" sz="1800" b="0" i="0" u="none" strike="noStrike" cap="none" normalizeH="0" baseline="0" dirty="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18811452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03"/>
          <p:cNvSpPr>
            <a:spLocks noGrp="1" noChangeArrowheads="1"/>
          </p:cNvSpPr>
          <p:nvPr>
            <p:ph type="title"/>
          </p:nvPr>
        </p:nvSpPr>
        <p:spPr>
          <a:xfrm>
            <a:off x="457200" y="457200"/>
            <a:ext cx="8229600" cy="523528"/>
          </a:xfrm>
        </p:spPr>
        <p:txBody>
          <a:bodyPr/>
          <a:lstStyle/>
          <a:p>
            <a:pPr fontAlgn="auto">
              <a:spcAft>
                <a:spcPts val="0"/>
              </a:spcAft>
              <a:defRPr/>
            </a:pPr>
            <a:r>
              <a:rPr lang="en-GB" dirty="0" smtClean="0"/>
              <a:t>Critical path</a:t>
            </a:r>
            <a:endParaRPr lang="en-US" dirty="0" smtClean="0"/>
          </a:p>
        </p:txBody>
      </p:sp>
      <p:graphicFrame>
        <p:nvGraphicFramePr>
          <p:cNvPr id="26826" name="Group 202"/>
          <p:cNvGraphicFramePr>
            <a:graphicFrameLocks noGrp="1"/>
          </p:cNvGraphicFramePr>
          <p:nvPr>
            <p:ph type="tbl" idx="1"/>
            <p:extLst>
              <p:ext uri="{D42A27DB-BD31-4B8C-83A1-F6EECF244321}">
                <p14:modId xmlns:p14="http://schemas.microsoft.com/office/powerpoint/2010/main" val="2913897285"/>
              </p:ext>
            </p:extLst>
          </p:nvPr>
        </p:nvGraphicFramePr>
        <p:xfrm>
          <a:off x="467544" y="1196752"/>
          <a:ext cx="8229600" cy="3886202"/>
        </p:xfrm>
        <a:graphic>
          <a:graphicData uri="http://schemas.openxmlformats.org/drawingml/2006/table">
            <a:tbl>
              <a:tblPr/>
              <a:tblGrid>
                <a:gridCol w="4030663"/>
                <a:gridCol w="1012825"/>
                <a:gridCol w="1012825"/>
                <a:gridCol w="1308100"/>
                <a:gridCol w="865187"/>
              </a:tblGrid>
              <a:tr h="496888">
                <a:tc rowSpan="2">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Times New Roman" pitchFamily="18" charset="0"/>
                          <a:cs typeface="Times New Roman" pitchFamily="18" charset="0"/>
                        </a:rPr>
                        <a:t>Activity</a:t>
                      </a:r>
                      <a:endParaRPr kumimoji="0" lang="en-GB" sz="18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T</a:t>
                      </a:r>
                      <a:r>
                        <a:rPr kumimoji="0" lang="en-GB" sz="1200" b="0" i="0" u="none" strike="noStrike" cap="none" normalizeH="0" baseline="-30000" smtClean="0">
                          <a:ln>
                            <a:noFill/>
                          </a:ln>
                          <a:solidFill>
                            <a:schemeClr val="tx1"/>
                          </a:solidFill>
                          <a:effectLst/>
                          <a:latin typeface="Times New Roman" pitchFamily="18" charset="0"/>
                          <a:cs typeface="Times New Roman" pitchFamily="18" charset="0"/>
                        </a:rPr>
                        <a:t>E</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T</a:t>
                      </a:r>
                      <a:r>
                        <a:rPr kumimoji="0" lang="en-GB" sz="1200" b="0" i="0" u="none" strike="noStrike" cap="none" normalizeH="0" baseline="-30000" smtClean="0">
                          <a:ln>
                            <a:noFill/>
                          </a:ln>
                          <a:solidFill>
                            <a:schemeClr val="tx1"/>
                          </a:solidFill>
                          <a:effectLst/>
                          <a:latin typeface="Times New Roman" pitchFamily="18" charset="0"/>
                          <a:cs typeface="Times New Roman" pitchFamily="18" charset="0"/>
                        </a:rPr>
                        <a:t>L</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Slack</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rowSpan="2">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On Critical Path</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71488">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T</a:t>
                      </a:r>
                      <a:r>
                        <a:rPr kumimoji="0" lang="en-GB" sz="1200" b="0" i="0" u="none" strike="noStrike" cap="none" normalizeH="0" baseline="-30000" smtClean="0">
                          <a:ln>
                            <a:noFill/>
                          </a:ln>
                          <a:solidFill>
                            <a:schemeClr val="tx1"/>
                          </a:solidFill>
                          <a:effectLst/>
                          <a:latin typeface="Times New Roman" pitchFamily="18" charset="0"/>
                          <a:cs typeface="Times New Roman" pitchFamily="18" charset="0"/>
                        </a:rPr>
                        <a:t>L</a:t>
                      </a: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 – T</a:t>
                      </a:r>
                      <a:r>
                        <a:rPr kumimoji="0" lang="en-GB" sz="1200" b="0" i="0" u="none" strike="noStrike" cap="none" normalizeH="0" baseline="-30000" smtClean="0">
                          <a:ln>
                            <a:noFill/>
                          </a:ln>
                          <a:solidFill>
                            <a:schemeClr val="tx1"/>
                          </a:solidFill>
                          <a:effectLst/>
                          <a:latin typeface="Times New Roman" pitchFamily="18" charset="0"/>
                          <a:cs typeface="Times New Roman" pitchFamily="18" charset="0"/>
                        </a:rPr>
                        <a:t>E</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tr>
              <a:tr h="323850">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1 Analysis of requirements </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5</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5</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rgbClr val="800000"/>
                          </a:solidFill>
                          <a:effectLst/>
                          <a:latin typeface="Times New Roman" pitchFamily="18" charset="0"/>
                          <a:cs typeface="Times New Roman" pitchFamily="18" charset="0"/>
                        </a:rPr>
                        <a:t>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Times New Roman" pitchFamily="18" charset="0"/>
                          <a:cs typeface="Times New Roman" pitchFamily="18" charset="0"/>
                        </a:rPr>
                        <a:t>Y</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noFill/>
                  </a:tcPr>
                </a:tc>
              </a:tr>
              <a:tr h="325438">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2 Screen design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11</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11</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rgbClr val="800000"/>
                          </a:solidFill>
                          <a:effectLst/>
                          <a:latin typeface="Times New Roman" pitchFamily="18" charset="0"/>
                          <a:cs typeface="Times New Roman" pitchFamily="18" charset="0"/>
                        </a:rPr>
                        <a:t>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Times New Roman" pitchFamily="18" charset="0"/>
                          <a:cs typeface="Times New Roman" pitchFamily="18" charset="0"/>
                        </a:rPr>
                        <a:t>Y</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r>
              <a:tr h="323850">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3 Report design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11</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11</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rgbClr val="800000"/>
                          </a:solidFill>
                          <a:effectLst/>
                          <a:latin typeface="Times New Roman" pitchFamily="18" charset="0"/>
                          <a:cs typeface="Times New Roman" pitchFamily="18" charset="0"/>
                        </a:rPr>
                        <a:t>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Times New Roman" pitchFamily="18" charset="0"/>
                          <a:cs typeface="Times New Roman" pitchFamily="18" charset="0"/>
                        </a:rPr>
                        <a:t>Y</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r>
              <a:tr h="323850">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4 construction of a database</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13</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13</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rgbClr val="800000"/>
                          </a:solidFill>
                          <a:effectLst/>
                          <a:latin typeface="Times New Roman" pitchFamily="18" charset="0"/>
                          <a:cs typeface="Times New Roman" pitchFamily="18" charset="0"/>
                        </a:rPr>
                        <a:t>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Times New Roman" pitchFamily="18" charset="0"/>
                          <a:cs typeface="Times New Roman" pitchFamily="18" charset="0"/>
                        </a:rPr>
                        <a:t>Y</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r>
              <a:tr h="323850">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5 Software programming</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18.5</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21</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rgbClr val="800000"/>
                          </a:solidFill>
                          <a:effectLst/>
                          <a:latin typeface="Times New Roman" pitchFamily="18" charset="0"/>
                          <a:cs typeface="Times New Roman" pitchFamily="18" charset="0"/>
                        </a:rPr>
                        <a:t>2.5</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Times New Roman" pitchFamily="18" charset="0"/>
                          <a:cs typeface="Times New Roman" pitchFamily="18" charset="0"/>
                        </a:rPr>
                        <a:t> </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r>
              <a:tr h="323850">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6 System testing</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18</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18</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rgbClr val="800000"/>
                          </a:solidFill>
                          <a:effectLst/>
                          <a:latin typeface="Times New Roman" pitchFamily="18" charset="0"/>
                          <a:cs typeface="Times New Roman" pitchFamily="18" charset="0"/>
                        </a:rPr>
                        <a:t>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Times New Roman" pitchFamily="18" charset="0"/>
                          <a:cs typeface="Times New Roman" pitchFamily="18" charset="0"/>
                        </a:rPr>
                        <a:t>Y</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r>
              <a:tr h="325438">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7 User documentation creation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21</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21</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rgbClr val="800000"/>
                          </a:solidFill>
                          <a:effectLst/>
                          <a:latin typeface="Times New Roman" pitchFamily="18" charset="0"/>
                          <a:cs typeface="Times New Roman" pitchFamily="18" charset="0"/>
                        </a:rPr>
                        <a:t>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Times New Roman" pitchFamily="18" charset="0"/>
                          <a:cs typeface="Times New Roman" pitchFamily="18" charset="0"/>
                        </a:rPr>
                        <a:t>Y</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r>
              <a:tr h="323850">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000" b="0" i="0" u="none" strike="noStrike" cap="none" normalizeH="0" baseline="0" smtClean="0">
                          <a:ln>
                            <a:noFill/>
                          </a:ln>
                          <a:solidFill>
                            <a:schemeClr val="tx1"/>
                          </a:solidFill>
                          <a:effectLst/>
                          <a:latin typeface="Times New Roman" pitchFamily="18" charset="0"/>
                          <a:cs typeface="Times New Roman" pitchFamily="18" charset="0"/>
                        </a:rPr>
                        <a:t>8 System installation</a:t>
                      </a:r>
                      <a:endParaRPr kumimoji="0" lang="en-GB" sz="1800" b="0" i="0" u="none" strike="noStrike" cap="none" normalizeH="0" baseline="0" smtClean="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22</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Times New Roman" pitchFamily="18" charset="0"/>
                          <a:cs typeface="Times New Roman" pitchFamily="18" charset="0"/>
                        </a:rPr>
                        <a:t>22</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r" defTabSz="914400" rtl="0" eaLnBrk="1" fontAlgn="t"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rgbClr val="800000"/>
                          </a:solidFill>
                          <a:effectLst/>
                          <a:latin typeface="Times New Roman" pitchFamily="18" charset="0"/>
                          <a:cs typeface="Times New Roman" pitchFamily="18" charset="0"/>
                        </a:rPr>
                        <a:t>0</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Times New Roman" pitchFamily="18" charset="0"/>
                          <a:cs typeface="Times New Roman" pitchFamily="18" charset="0"/>
                        </a:rPr>
                        <a:t>Y</a:t>
                      </a:r>
                      <a:endParaRPr kumimoji="0" lang="en-GB"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noFill/>
                  </a:tcPr>
                </a:tc>
              </a:tr>
              <a:tr h="323850">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 </a:t>
                      </a:r>
                      <a:endParaRPr kumimoji="0" lang="en-US"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US" sz="1000" b="0" i="0" u="none" strike="noStrike" cap="none" normalizeH="0" baseline="0" dirty="0" smtClean="0">
                          <a:ln>
                            <a:noFill/>
                          </a:ln>
                          <a:solidFill>
                            <a:schemeClr val="tx1"/>
                          </a:solidFill>
                          <a:effectLst/>
                          <a:latin typeface="Arial" charset="0"/>
                          <a:cs typeface="Arial" charset="0"/>
                        </a:rPr>
                        <a:t> </a:t>
                      </a:r>
                      <a:endParaRPr kumimoji="0" lang="en-US" sz="18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 </a:t>
                      </a:r>
                      <a:endParaRPr kumimoji="0" lang="en-US"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rPr>
                        <a:t> </a:t>
                      </a:r>
                      <a:endParaRPr kumimoji="0" lang="en-US" sz="1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Times New Roman" pitchFamily="18" charset="0"/>
                          <a:cs typeface="Times New Roman" pitchFamily="18" charset="0"/>
                        </a:rPr>
                        <a:t> </a:t>
                      </a:r>
                      <a:endParaRPr kumimoji="0" lang="en-GB" sz="18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19822371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fontAlgn="auto">
              <a:spcAft>
                <a:spcPts val="0"/>
              </a:spcAft>
              <a:defRPr/>
            </a:pPr>
            <a:r>
              <a:rPr lang="en-GB" smtClean="0"/>
              <a:t>Pert chart ( network diagram )</a:t>
            </a:r>
            <a:endParaRPr lang="en-US" smtClean="0"/>
          </a:p>
        </p:txBody>
      </p:sp>
      <p:sp>
        <p:nvSpPr>
          <p:cNvPr id="24580" name="AutoShape 5"/>
          <p:cNvSpPr>
            <a:spLocks noChangeAspect="1" noChangeArrowheads="1"/>
          </p:cNvSpPr>
          <p:nvPr/>
        </p:nvSpPr>
        <p:spPr bwMode="auto">
          <a:xfrm>
            <a:off x="-1260475" y="2060575"/>
            <a:ext cx="9310688" cy="330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endParaRPr lang="en-US" altLang="en-US"/>
          </a:p>
        </p:txBody>
      </p:sp>
      <p:grpSp>
        <p:nvGrpSpPr>
          <p:cNvPr id="2" name="Group 1"/>
          <p:cNvGrpSpPr/>
          <p:nvPr/>
        </p:nvGrpSpPr>
        <p:grpSpPr>
          <a:xfrm>
            <a:off x="836902" y="1965609"/>
            <a:ext cx="7191375" cy="2520950"/>
            <a:chOff x="827088" y="2781300"/>
            <a:chExt cx="7191375" cy="2520950"/>
          </a:xfrm>
        </p:grpSpPr>
        <p:sp>
          <p:nvSpPr>
            <p:cNvPr id="24581" name="Oval 6"/>
            <p:cNvSpPr>
              <a:spLocks noChangeArrowheads="1"/>
            </p:cNvSpPr>
            <p:nvPr/>
          </p:nvSpPr>
          <p:spPr bwMode="auto">
            <a:xfrm>
              <a:off x="827088" y="3644900"/>
              <a:ext cx="690562" cy="819150"/>
            </a:xfrm>
            <a:prstGeom prst="ellipse">
              <a:avLst/>
            </a:prstGeom>
            <a:solidFill>
              <a:srgbClr val="FFFFFF"/>
            </a:solidFill>
            <a:ln w="9525">
              <a:solidFill>
                <a:srgbClr val="000000"/>
              </a:solidFill>
              <a:round/>
              <a:headEnd/>
              <a:tailEnd/>
            </a:ln>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1200"/>
                <a:t>1</a:t>
              </a:r>
              <a:endParaRPr lang="en-US" altLang="en-US"/>
            </a:p>
          </p:txBody>
        </p:sp>
        <p:sp>
          <p:nvSpPr>
            <p:cNvPr id="24582" name="Oval 7"/>
            <p:cNvSpPr>
              <a:spLocks noChangeArrowheads="1"/>
            </p:cNvSpPr>
            <p:nvPr/>
          </p:nvSpPr>
          <p:spPr bwMode="auto">
            <a:xfrm>
              <a:off x="1979613" y="2781300"/>
              <a:ext cx="690562" cy="819150"/>
            </a:xfrm>
            <a:prstGeom prst="ellipse">
              <a:avLst/>
            </a:prstGeom>
            <a:solidFill>
              <a:srgbClr val="FFFFFF"/>
            </a:solidFill>
            <a:ln w="9525">
              <a:solidFill>
                <a:srgbClr val="000000"/>
              </a:solidFill>
              <a:round/>
              <a:headEnd/>
              <a:tailEnd/>
            </a:ln>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1200"/>
                <a:t>2</a:t>
              </a:r>
              <a:endParaRPr lang="en-US" altLang="en-US"/>
            </a:p>
          </p:txBody>
        </p:sp>
        <p:sp>
          <p:nvSpPr>
            <p:cNvPr id="24583" name="Oval 8"/>
            <p:cNvSpPr>
              <a:spLocks noChangeArrowheads="1"/>
            </p:cNvSpPr>
            <p:nvPr/>
          </p:nvSpPr>
          <p:spPr bwMode="auto">
            <a:xfrm>
              <a:off x="1892300" y="4483100"/>
              <a:ext cx="690563" cy="817563"/>
            </a:xfrm>
            <a:prstGeom prst="ellipse">
              <a:avLst/>
            </a:prstGeom>
            <a:solidFill>
              <a:srgbClr val="FFFFFF"/>
            </a:solidFill>
            <a:ln w="9525">
              <a:solidFill>
                <a:srgbClr val="000000"/>
              </a:solidFill>
              <a:round/>
              <a:headEnd/>
              <a:tailEnd/>
            </a:ln>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1200"/>
                <a:t>3</a:t>
              </a:r>
              <a:endParaRPr lang="en-US" altLang="en-US"/>
            </a:p>
          </p:txBody>
        </p:sp>
        <p:sp>
          <p:nvSpPr>
            <p:cNvPr id="24584" name="Oval 9"/>
            <p:cNvSpPr>
              <a:spLocks noChangeArrowheads="1"/>
            </p:cNvSpPr>
            <p:nvPr/>
          </p:nvSpPr>
          <p:spPr bwMode="auto">
            <a:xfrm>
              <a:off x="3563938" y="3644900"/>
              <a:ext cx="690562" cy="819150"/>
            </a:xfrm>
            <a:prstGeom prst="ellipse">
              <a:avLst/>
            </a:prstGeom>
            <a:solidFill>
              <a:srgbClr val="FFFFFF"/>
            </a:solidFill>
            <a:ln w="9525">
              <a:solidFill>
                <a:srgbClr val="000000"/>
              </a:solidFill>
              <a:round/>
              <a:headEnd/>
              <a:tailEnd/>
            </a:ln>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1200"/>
                <a:t>4</a:t>
              </a:r>
              <a:endParaRPr lang="en-US" altLang="en-US"/>
            </a:p>
          </p:txBody>
        </p:sp>
        <p:sp>
          <p:nvSpPr>
            <p:cNvPr id="24585" name="Oval 10"/>
            <p:cNvSpPr>
              <a:spLocks noChangeArrowheads="1"/>
            </p:cNvSpPr>
            <p:nvPr/>
          </p:nvSpPr>
          <p:spPr bwMode="auto">
            <a:xfrm>
              <a:off x="5027613" y="4483100"/>
              <a:ext cx="690562" cy="819150"/>
            </a:xfrm>
            <a:prstGeom prst="ellipse">
              <a:avLst/>
            </a:prstGeom>
            <a:solidFill>
              <a:srgbClr val="FFFFFF"/>
            </a:solidFill>
            <a:ln w="9525">
              <a:solidFill>
                <a:srgbClr val="000000"/>
              </a:solidFill>
              <a:round/>
              <a:headEnd/>
              <a:tailEnd/>
            </a:ln>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1200"/>
                <a:t>6</a:t>
              </a:r>
              <a:endParaRPr lang="en-US" altLang="en-US"/>
            </a:p>
          </p:txBody>
        </p:sp>
        <p:sp>
          <p:nvSpPr>
            <p:cNvPr id="24586" name="Oval 11"/>
            <p:cNvSpPr>
              <a:spLocks noChangeArrowheads="1"/>
            </p:cNvSpPr>
            <p:nvPr/>
          </p:nvSpPr>
          <p:spPr bwMode="auto">
            <a:xfrm>
              <a:off x="5237163" y="2808288"/>
              <a:ext cx="690562" cy="819150"/>
            </a:xfrm>
            <a:prstGeom prst="ellipse">
              <a:avLst/>
            </a:prstGeom>
            <a:solidFill>
              <a:srgbClr val="FFFFFF"/>
            </a:solidFill>
            <a:ln w="9525">
              <a:solidFill>
                <a:srgbClr val="000000"/>
              </a:solidFill>
              <a:round/>
              <a:headEnd/>
              <a:tailEnd/>
            </a:ln>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1200"/>
                <a:t>5</a:t>
              </a:r>
              <a:endParaRPr lang="en-US" altLang="en-US"/>
            </a:p>
          </p:txBody>
        </p:sp>
        <p:sp>
          <p:nvSpPr>
            <p:cNvPr id="24587" name="Oval 12"/>
            <p:cNvSpPr>
              <a:spLocks noChangeArrowheads="1"/>
            </p:cNvSpPr>
            <p:nvPr/>
          </p:nvSpPr>
          <p:spPr bwMode="auto">
            <a:xfrm>
              <a:off x="7327900" y="4483100"/>
              <a:ext cx="690563" cy="819150"/>
            </a:xfrm>
            <a:prstGeom prst="ellipse">
              <a:avLst/>
            </a:prstGeom>
            <a:solidFill>
              <a:srgbClr val="FFFFFF"/>
            </a:solidFill>
            <a:ln w="9525">
              <a:solidFill>
                <a:srgbClr val="000000"/>
              </a:solidFill>
              <a:round/>
              <a:headEnd/>
              <a:tailEnd/>
            </a:ln>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1200"/>
                <a:t>7</a:t>
              </a:r>
              <a:endParaRPr lang="en-US" altLang="en-US"/>
            </a:p>
          </p:txBody>
        </p:sp>
        <p:sp>
          <p:nvSpPr>
            <p:cNvPr id="24588" name="Oval 13"/>
            <p:cNvSpPr>
              <a:spLocks noChangeArrowheads="1"/>
            </p:cNvSpPr>
            <p:nvPr/>
          </p:nvSpPr>
          <p:spPr bwMode="auto">
            <a:xfrm>
              <a:off x="7327900" y="2808288"/>
              <a:ext cx="690563" cy="819150"/>
            </a:xfrm>
            <a:prstGeom prst="ellipse">
              <a:avLst/>
            </a:prstGeom>
            <a:solidFill>
              <a:srgbClr val="FFFFFF"/>
            </a:solidFill>
            <a:ln w="9525">
              <a:solidFill>
                <a:srgbClr val="000000"/>
              </a:solidFill>
              <a:round/>
              <a:headEnd/>
              <a:tailEnd/>
            </a:ln>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r>
                <a:rPr lang="en-US" altLang="en-US" sz="1200"/>
                <a:t>8</a:t>
              </a:r>
              <a:endParaRPr lang="en-US" altLang="en-US"/>
            </a:p>
          </p:txBody>
        </p:sp>
        <p:sp>
          <p:nvSpPr>
            <p:cNvPr id="24589" name="Line 14"/>
            <p:cNvSpPr>
              <a:spLocks noChangeShapeType="1"/>
            </p:cNvSpPr>
            <p:nvPr/>
          </p:nvSpPr>
          <p:spPr bwMode="auto">
            <a:xfrm flipV="1">
              <a:off x="1476375" y="3284538"/>
              <a:ext cx="503238" cy="50482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590" name="Line 15"/>
            <p:cNvSpPr>
              <a:spLocks noChangeShapeType="1"/>
            </p:cNvSpPr>
            <p:nvPr/>
          </p:nvSpPr>
          <p:spPr bwMode="auto">
            <a:xfrm>
              <a:off x="1403350" y="4292600"/>
              <a:ext cx="552450" cy="382588"/>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591" name="Line 16"/>
            <p:cNvSpPr>
              <a:spLocks noChangeShapeType="1"/>
            </p:cNvSpPr>
            <p:nvPr/>
          </p:nvSpPr>
          <p:spPr bwMode="auto">
            <a:xfrm>
              <a:off x="2700338" y="3284538"/>
              <a:ext cx="927100" cy="55245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592" name="Line 17"/>
            <p:cNvSpPr>
              <a:spLocks noChangeShapeType="1"/>
            </p:cNvSpPr>
            <p:nvPr/>
          </p:nvSpPr>
          <p:spPr bwMode="auto">
            <a:xfrm flipV="1">
              <a:off x="2484438" y="4149725"/>
              <a:ext cx="1150937" cy="81915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593" name="Line 18"/>
            <p:cNvSpPr>
              <a:spLocks noChangeShapeType="1"/>
            </p:cNvSpPr>
            <p:nvPr/>
          </p:nvSpPr>
          <p:spPr bwMode="auto">
            <a:xfrm>
              <a:off x="4170363" y="4064000"/>
              <a:ext cx="920750" cy="81915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594" name="Line 19"/>
            <p:cNvSpPr>
              <a:spLocks noChangeShapeType="1"/>
            </p:cNvSpPr>
            <p:nvPr/>
          </p:nvSpPr>
          <p:spPr bwMode="auto">
            <a:xfrm flipV="1">
              <a:off x="4211638" y="3357563"/>
              <a:ext cx="1008062" cy="50323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595" name="Line 20"/>
            <p:cNvSpPr>
              <a:spLocks noChangeShapeType="1"/>
            </p:cNvSpPr>
            <p:nvPr/>
          </p:nvSpPr>
          <p:spPr bwMode="auto">
            <a:xfrm>
              <a:off x="5548313" y="5092700"/>
              <a:ext cx="1843087" cy="1588"/>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596" name="Line 21"/>
            <p:cNvSpPr>
              <a:spLocks noChangeShapeType="1"/>
            </p:cNvSpPr>
            <p:nvPr/>
          </p:nvSpPr>
          <p:spPr bwMode="auto">
            <a:xfrm flipV="1">
              <a:off x="7808913" y="3306763"/>
              <a:ext cx="1587" cy="136842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597" name="Line 22"/>
            <p:cNvSpPr>
              <a:spLocks noChangeShapeType="1"/>
            </p:cNvSpPr>
            <p:nvPr/>
          </p:nvSpPr>
          <p:spPr bwMode="auto">
            <a:xfrm>
              <a:off x="5780088" y="3209925"/>
              <a:ext cx="1611312" cy="1588"/>
            </a:xfrm>
            <a:prstGeom prst="line">
              <a:avLst/>
            </a:prstGeom>
            <a:noFill/>
            <a:ln w="9525">
              <a:solidFill>
                <a:srgbClr val="000000"/>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Tree>
    <p:extLst>
      <p:ext uri="{BB962C8B-B14F-4D97-AF65-F5344CB8AC3E}">
        <p14:creationId xmlns:p14="http://schemas.microsoft.com/office/powerpoint/2010/main" val="39025217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6249486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Hproject management 1">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DHproject management 1</Template>
  <TotalTime>188</TotalTime>
  <Words>1794</Words>
  <Application>Microsoft Office PowerPoint</Application>
  <PresentationFormat>On-screen Show (4:3)</PresentationFormat>
  <Paragraphs>489</Paragraphs>
  <Slides>37</Slides>
  <Notes>5</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37</vt:i4>
      </vt:variant>
    </vt:vector>
  </HeadingPairs>
  <TitlesOfParts>
    <vt:vector size="39" baseType="lpstr">
      <vt:lpstr>DHproject management 1</vt:lpstr>
      <vt:lpstr>Microsoft Drawing</vt:lpstr>
      <vt:lpstr>Project Management for DH</vt:lpstr>
      <vt:lpstr>Planning</vt:lpstr>
      <vt:lpstr>Project Plans</vt:lpstr>
      <vt:lpstr>What is a Plan?</vt:lpstr>
      <vt:lpstr>The Components of a Plan</vt:lpstr>
      <vt:lpstr>SOFTWARE PROJECT PLANNING</vt:lpstr>
      <vt:lpstr>SOFTWARE PROJECT PLANNING </vt:lpstr>
      <vt:lpstr>Risk Management (intro)</vt:lpstr>
      <vt:lpstr>Simple Example</vt:lpstr>
      <vt:lpstr>Software Project Scheduling</vt:lpstr>
      <vt:lpstr>Principles of Project Scheduling</vt:lpstr>
      <vt:lpstr>Typical Task Network</vt:lpstr>
      <vt:lpstr>People-Work Relationships</vt:lpstr>
      <vt:lpstr>Scheduling Methods</vt:lpstr>
      <vt:lpstr>Critical Path Network</vt:lpstr>
      <vt:lpstr>PowerPoint Presentation</vt:lpstr>
      <vt:lpstr>PowerPoint Presentation</vt:lpstr>
      <vt:lpstr>PowerPoint Presentation</vt:lpstr>
      <vt:lpstr>PowerPoint Presentation</vt:lpstr>
      <vt:lpstr>Gantt charts</vt:lpstr>
      <vt:lpstr>Project Tracking</vt:lpstr>
      <vt:lpstr>REPRESENTING PROJECT PLANS </vt:lpstr>
      <vt:lpstr>Gantt and PERT charts</vt:lpstr>
      <vt:lpstr>Pert charts</vt:lpstr>
      <vt:lpstr>Tasks in project planning and management </vt:lpstr>
      <vt:lpstr>Determine time estimates and calculate the expected completion time for each activity.</vt:lpstr>
      <vt:lpstr>Estimating time of tasks</vt:lpstr>
      <vt:lpstr>Calculating estimated time</vt:lpstr>
      <vt:lpstr>Calculating estimated time</vt:lpstr>
      <vt:lpstr>Determine the sequence of the activities and precedence relationships among all the activities by constructing a Gantt and PERT chart. </vt:lpstr>
      <vt:lpstr>Determine the critical path. </vt:lpstr>
      <vt:lpstr>TE</vt:lpstr>
      <vt:lpstr>PowerPoint Presentation</vt:lpstr>
      <vt:lpstr>Calculating TL</vt:lpstr>
      <vt:lpstr>Critical path</vt:lpstr>
      <vt:lpstr>Pert chart ( network diagram )</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for DH</dc:title>
  <dc:creator>nik</dc:creator>
  <cp:lastModifiedBy>nik</cp:lastModifiedBy>
  <cp:revision>7</cp:revision>
  <dcterms:created xsi:type="dcterms:W3CDTF">2015-06-11T12:55:54Z</dcterms:created>
  <dcterms:modified xsi:type="dcterms:W3CDTF">2015-06-11T16:04:19Z</dcterms:modified>
</cp:coreProperties>
</file>