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13" r:id="rId2"/>
    <p:sldId id="314" r:id="rId3"/>
    <p:sldId id="1451" r:id="rId4"/>
    <p:sldId id="1456" r:id="rId5"/>
    <p:sldId id="283" r:id="rId6"/>
    <p:sldId id="1464" r:id="rId7"/>
    <p:sldId id="1452" r:id="rId8"/>
    <p:sldId id="1463" r:id="rId9"/>
    <p:sldId id="269" r:id="rId10"/>
    <p:sldId id="262" r:id="rId11"/>
    <p:sldId id="1465" r:id="rId12"/>
    <p:sldId id="1453" r:id="rId13"/>
    <p:sldId id="1454" r:id="rId14"/>
    <p:sldId id="1455" r:id="rId15"/>
    <p:sldId id="293" r:id="rId16"/>
    <p:sldId id="289" r:id="rId17"/>
    <p:sldId id="342" r:id="rId18"/>
    <p:sldId id="334" r:id="rId19"/>
    <p:sldId id="292" r:id="rId20"/>
    <p:sldId id="353" r:id="rId21"/>
    <p:sldId id="348" r:id="rId22"/>
    <p:sldId id="1457" r:id="rId23"/>
    <p:sldId id="263" r:id="rId24"/>
    <p:sldId id="257" r:id="rId25"/>
    <p:sldId id="282" r:id="rId26"/>
    <p:sldId id="1466" r:id="rId27"/>
    <p:sldId id="1458" r:id="rId28"/>
    <p:sldId id="271" r:id="rId29"/>
    <p:sldId id="272" r:id="rId30"/>
    <p:sldId id="1462" r:id="rId31"/>
    <p:sldId id="1459" r:id="rId32"/>
    <p:sldId id="1468" r:id="rId33"/>
    <p:sldId id="335" r:id="rId34"/>
    <p:sldId id="266" r:id="rId35"/>
    <p:sldId id="265" r:id="rId36"/>
    <p:sldId id="268" r:id="rId37"/>
    <p:sldId id="1467" r:id="rId38"/>
    <p:sldId id="1461" r:id="rId39"/>
    <p:sldId id="1469" r:id="rId40"/>
    <p:sldId id="270" r:id="rId41"/>
    <p:sldId id="1470" r:id="rId42"/>
  </p:sldIdLst>
  <p:sldSz cx="12192000" cy="6858000"/>
  <p:notesSz cx="7104063"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66BD57-319D-416C-A17E-02985D398625}" v="816" dt="2024-10-16T06:34:21.2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67615" autoAdjust="0"/>
  </p:normalViewPr>
  <p:slideViewPr>
    <p:cSldViewPr snapToGrid="0">
      <p:cViewPr varScale="1">
        <p:scale>
          <a:sx n="55" d="100"/>
          <a:sy n="55" d="100"/>
        </p:scale>
        <p:origin x="1651" y="53"/>
      </p:cViewPr>
      <p:guideLst/>
    </p:cSldViewPr>
  </p:slideViewPr>
  <p:notesTextViewPr>
    <p:cViewPr>
      <p:scale>
        <a:sx n="300" d="100"/>
        <a:sy n="3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88301-C483-450A-8FDA-0BFE4E12778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C8B67F68-F5F2-4A10-B218-7892D3978C97}">
      <dgm:prSet phldrT="[Text]" custT="1"/>
      <dgm:spPr/>
      <dgm:t>
        <a:bodyPr/>
        <a:lstStyle/>
        <a:p>
          <a:r>
            <a:rPr lang="en-GB" sz="4400" b="1" dirty="0"/>
            <a:t>System</a:t>
          </a:r>
          <a:r>
            <a:rPr lang="en-GB" sz="1800" dirty="0"/>
            <a:t> </a:t>
          </a:r>
        </a:p>
      </dgm:t>
    </dgm:pt>
    <dgm:pt modelId="{88987754-FB20-41C1-9D43-BCC6CD7585B5}" type="parTrans" cxnId="{D4A47EAF-661B-4FD0-AF34-9E0332EE965A}">
      <dgm:prSet/>
      <dgm:spPr/>
      <dgm:t>
        <a:bodyPr/>
        <a:lstStyle/>
        <a:p>
          <a:endParaRPr lang="en-GB"/>
        </a:p>
      </dgm:t>
    </dgm:pt>
    <dgm:pt modelId="{6EB8874F-090F-458D-9F42-88CC361ED0AB}" type="sibTrans" cxnId="{D4A47EAF-661B-4FD0-AF34-9E0332EE965A}">
      <dgm:prSet/>
      <dgm:spPr/>
      <dgm:t>
        <a:bodyPr/>
        <a:lstStyle/>
        <a:p>
          <a:endParaRPr lang="en-GB"/>
        </a:p>
      </dgm:t>
    </dgm:pt>
    <dgm:pt modelId="{812A7472-3F32-429F-9871-7D98DCEB5B65}">
      <dgm:prSet phldrT="[Text]" custT="1"/>
      <dgm:spPr>
        <a:solidFill>
          <a:schemeClr val="accent2">
            <a:lumMod val="75000"/>
          </a:schemeClr>
        </a:solidFill>
      </dgm:spPr>
      <dgm:t>
        <a:bodyPr/>
        <a:lstStyle/>
        <a:p>
          <a:r>
            <a:rPr lang="en-GB" sz="1800" dirty="0"/>
            <a:t>Main types of symptoms  </a:t>
          </a:r>
        </a:p>
      </dgm:t>
    </dgm:pt>
    <dgm:pt modelId="{CC104E85-FCDB-45D8-856A-09EE9B6EE924}" type="parTrans" cxnId="{947FA2DA-9BEE-4502-B97D-678DB4198E57}">
      <dgm:prSet/>
      <dgm:spPr/>
      <dgm:t>
        <a:bodyPr/>
        <a:lstStyle/>
        <a:p>
          <a:endParaRPr lang="en-GB"/>
        </a:p>
      </dgm:t>
    </dgm:pt>
    <dgm:pt modelId="{8FFFFB71-CD53-4536-82B9-D7BCBD98F992}" type="sibTrans" cxnId="{947FA2DA-9BEE-4502-B97D-678DB4198E57}">
      <dgm:prSet/>
      <dgm:spPr/>
      <dgm:t>
        <a:bodyPr/>
        <a:lstStyle/>
        <a:p>
          <a:endParaRPr lang="en-GB"/>
        </a:p>
      </dgm:t>
    </dgm:pt>
    <dgm:pt modelId="{74F5D86B-41AE-4681-8108-6B126D80DF85}">
      <dgm:prSet phldrT="[Text]" custT="1"/>
      <dgm:spPr/>
      <dgm:t>
        <a:bodyPr/>
        <a:lstStyle/>
        <a:p>
          <a:r>
            <a:rPr lang="en-GB" sz="1800"/>
            <a:t>Subtypes </a:t>
          </a:r>
        </a:p>
      </dgm:t>
    </dgm:pt>
    <dgm:pt modelId="{21AB05B6-8D84-40B6-BC5A-975E78A9D2E2}" type="parTrans" cxnId="{CA82533D-9094-4C1B-BA0C-6BC68C0B7303}">
      <dgm:prSet/>
      <dgm:spPr/>
      <dgm:t>
        <a:bodyPr/>
        <a:lstStyle/>
        <a:p>
          <a:endParaRPr lang="en-GB"/>
        </a:p>
      </dgm:t>
    </dgm:pt>
    <dgm:pt modelId="{DFF044BC-6BC7-4401-93DF-F44FFBA25392}" type="sibTrans" cxnId="{CA82533D-9094-4C1B-BA0C-6BC68C0B7303}">
      <dgm:prSet/>
      <dgm:spPr/>
      <dgm:t>
        <a:bodyPr/>
        <a:lstStyle/>
        <a:p>
          <a:endParaRPr lang="en-GB"/>
        </a:p>
      </dgm:t>
    </dgm:pt>
    <dgm:pt modelId="{23F377C6-B0A4-4DAF-A025-21193DDEE65A}">
      <dgm:prSet phldrT="[Text]"/>
      <dgm:spPr/>
      <dgm:t>
        <a:bodyPr/>
        <a:lstStyle/>
        <a:p>
          <a:r>
            <a:rPr lang="en-GB" dirty="0"/>
            <a:t>ICD-10</a:t>
          </a:r>
        </a:p>
      </dgm:t>
    </dgm:pt>
    <dgm:pt modelId="{9CDA8D4F-7254-46FC-AB02-7CAB49104CA6}" type="parTrans" cxnId="{0C2489B1-B981-4F8D-8761-F7548F159527}">
      <dgm:prSet/>
      <dgm:spPr/>
      <dgm:t>
        <a:bodyPr/>
        <a:lstStyle/>
        <a:p>
          <a:endParaRPr lang="en-GB"/>
        </a:p>
      </dgm:t>
    </dgm:pt>
    <dgm:pt modelId="{AC16FDB7-DB38-4EDE-9F4C-19F91B5BF7A9}" type="sibTrans" cxnId="{0C2489B1-B981-4F8D-8761-F7548F159527}">
      <dgm:prSet/>
      <dgm:spPr/>
      <dgm:t>
        <a:bodyPr/>
        <a:lstStyle/>
        <a:p>
          <a:endParaRPr lang="en-GB"/>
        </a:p>
      </dgm:t>
    </dgm:pt>
    <dgm:pt modelId="{3E310649-13E3-4B37-825C-42B9F03721F3}">
      <dgm:prSet phldrT="[Text]" custT="1"/>
      <dgm:spPr>
        <a:solidFill>
          <a:schemeClr val="accent2">
            <a:lumMod val="75000"/>
          </a:schemeClr>
        </a:solidFill>
      </dgm:spPr>
      <dgm:t>
        <a:bodyPr/>
        <a:lstStyle/>
        <a:p>
          <a:r>
            <a:rPr lang="en-GB" sz="1200" b="0" i="0" dirty="0"/>
            <a:t>1) communication</a:t>
          </a:r>
        </a:p>
        <a:p>
          <a:r>
            <a:rPr lang="en-GB" sz="1200" b="0" i="0" dirty="0"/>
            <a:t>2) social interaction</a:t>
          </a:r>
        </a:p>
        <a:p>
          <a:r>
            <a:rPr lang="en-GB" sz="1200" b="0" i="0" dirty="0"/>
            <a:t>3) restrictive, repetitive activities and interests (RRBIs).</a:t>
          </a:r>
          <a:endParaRPr lang="en-GB" sz="1200" dirty="0"/>
        </a:p>
      </dgm:t>
    </dgm:pt>
    <dgm:pt modelId="{63EC6238-EEFA-4FC7-8EAB-B4526BD5EDA5}" type="parTrans" cxnId="{6412C295-EFEF-4CCF-8F11-29EBE9E3361B}">
      <dgm:prSet/>
      <dgm:spPr/>
      <dgm:t>
        <a:bodyPr/>
        <a:lstStyle/>
        <a:p>
          <a:endParaRPr lang="en-GB"/>
        </a:p>
      </dgm:t>
    </dgm:pt>
    <dgm:pt modelId="{CA7CA147-1C54-44F2-9A25-2B3530A66981}" type="sibTrans" cxnId="{6412C295-EFEF-4CCF-8F11-29EBE9E3361B}">
      <dgm:prSet/>
      <dgm:spPr/>
      <dgm:t>
        <a:bodyPr/>
        <a:lstStyle/>
        <a:p>
          <a:endParaRPr lang="en-GB"/>
        </a:p>
      </dgm:t>
    </dgm:pt>
    <dgm:pt modelId="{FE416374-8E11-4846-9105-DB06B9D531E4}">
      <dgm:prSet phldrT="[Text]"/>
      <dgm:spPr/>
      <dgm:t>
        <a:bodyPr/>
        <a:lstStyle/>
        <a:p>
          <a:r>
            <a:rPr lang="en-GB" dirty="0"/>
            <a:t>DSM 5</a:t>
          </a:r>
        </a:p>
      </dgm:t>
    </dgm:pt>
    <dgm:pt modelId="{BE3AB765-4F57-4A68-98AB-4DFC8008C10F}" type="parTrans" cxnId="{B4FC0861-CEEC-4BA7-B679-1B682B61E58E}">
      <dgm:prSet/>
      <dgm:spPr/>
      <dgm:t>
        <a:bodyPr/>
        <a:lstStyle/>
        <a:p>
          <a:endParaRPr lang="en-GB"/>
        </a:p>
      </dgm:t>
    </dgm:pt>
    <dgm:pt modelId="{C12347E7-EEF7-49BC-9F3C-9C104AF52414}" type="sibTrans" cxnId="{B4FC0861-CEEC-4BA7-B679-1B682B61E58E}">
      <dgm:prSet/>
      <dgm:spPr/>
      <dgm:t>
        <a:bodyPr/>
        <a:lstStyle/>
        <a:p>
          <a:endParaRPr lang="en-GB"/>
        </a:p>
      </dgm:t>
    </dgm:pt>
    <dgm:pt modelId="{9F34D172-796C-4DA5-9C58-78B9877A8AFF}">
      <dgm:prSet phldrT="[Text]" custT="1"/>
      <dgm:spPr>
        <a:solidFill>
          <a:schemeClr val="accent2">
            <a:lumMod val="75000"/>
          </a:schemeClr>
        </a:solidFill>
      </dgm:spPr>
      <dgm:t>
        <a:bodyPr/>
        <a:lstStyle/>
        <a:p>
          <a:r>
            <a:rPr lang="en-GB" sz="1400" b="0" i="0" dirty="0"/>
            <a:t>1) social communication</a:t>
          </a:r>
        </a:p>
        <a:p>
          <a:r>
            <a:rPr lang="en-GB" sz="1400" b="0" i="0" dirty="0"/>
            <a:t>2) restrictive, repetitive activities and interests; sensory difficulties.</a:t>
          </a:r>
          <a:endParaRPr lang="en-GB" sz="1400" dirty="0"/>
        </a:p>
      </dgm:t>
    </dgm:pt>
    <dgm:pt modelId="{0AEAA982-E686-4EA3-AA88-27ABDF3AA1B1}" type="parTrans" cxnId="{A0D3CABB-30A4-4402-BEE9-454270DEADE0}">
      <dgm:prSet/>
      <dgm:spPr/>
      <dgm:t>
        <a:bodyPr/>
        <a:lstStyle/>
        <a:p>
          <a:endParaRPr lang="en-GB"/>
        </a:p>
      </dgm:t>
    </dgm:pt>
    <dgm:pt modelId="{01956B65-4AC5-4158-AC4B-B8700A78E35D}" type="sibTrans" cxnId="{A0D3CABB-30A4-4402-BEE9-454270DEADE0}">
      <dgm:prSet/>
      <dgm:spPr/>
      <dgm:t>
        <a:bodyPr/>
        <a:lstStyle/>
        <a:p>
          <a:endParaRPr lang="en-GB"/>
        </a:p>
      </dgm:t>
    </dgm:pt>
    <dgm:pt modelId="{EECEA5E7-9DE9-4B3F-AD71-8BC3820BD00F}">
      <dgm:prSet phldrT="[Text]" custT="1"/>
      <dgm:spPr>
        <a:solidFill>
          <a:schemeClr val="accent6">
            <a:lumMod val="75000"/>
          </a:schemeClr>
        </a:solidFill>
      </dgm:spPr>
      <dgm:t>
        <a:bodyPr/>
        <a:lstStyle/>
        <a:p>
          <a:r>
            <a:rPr lang="en-GB" sz="1400" dirty="0"/>
            <a:t> early development period </a:t>
          </a:r>
        </a:p>
      </dgm:t>
    </dgm:pt>
    <dgm:pt modelId="{091A7E40-9136-4D87-867C-0E821B4AF624}" type="parTrans" cxnId="{C3640050-0DFC-4962-B9AD-E7F39B509789}">
      <dgm:prSet/>
      <dgm:spPr/>
      <dgm:t>
        <a:bodyPr/>
        <a:lstStyle/>
        <a:p>
          <a:endParaRPr lang="en-GB"/>
        </a:p>
      </dgm:t>
    </dgm:pt>
    <dgm:pt modelId="{072FC623-D3D9-4AEC-AAFB-A91BD486A958}" type="sibTrans" cxnId="{C3640050-0DFC-4962-B9AD-E7F39B509789}">
      <dgm:prSet/>
      <dgm:spPr/>
      <dgm:t>
        <a:bodyPr/>
        <a:lstStyle/>
        <a:p>
          <a:endParaRPr lang="en-GB"/>
        </a:p>
      </dgm:t>
    </dgm:pt>
    <dgm:pt modelId="{0D0D42A7-8EB8-4DDF-8184-D052BB11BDEE}">
      <dgm:prSet phldrT="[Text]"/>
      <dgm:spPr/>
      <dgm:t>
        <a:bodyPr/>
        <a:lstStyle/>
        <a:p>
          <a:r>
            <a:rPr lang="en-GB" dirty="0"/>
            <a:t>ICD-11</a:t>
          </a:r>
        </a:p>
      </dgm:t>
    </dgm:pt>
    <dgm:pt modelId="{506C5F55-E798-4BE9-B190-31BB5CB46E00}" type="parTrans" cxnId="{F6268577-8B8B-4FD9-BB65-B84EAB93F828}">
      <dgm:prSet/>
      <dgm:spPr/>
      <dgm:t>
        <a:bodyPr/>
        <a:lstStyle/>
        <a:p>
          <a:endParaRPr lang="en-GB"/>
        </a:p>
      </dgm:t>
    </dgm:pt>
    <dgm:pt modelId="{0B0C62F8-3A07-4ADD-9386-F565C08C55E6}" type="sibTrans" cxnId="{F6268577-8B8B-4FD9-BB65-B84EAB93F828}">
      <dgm:prSet/>
      <dgm:spPr/>
      <dgm:t>
        <a:bodyPr/>
        <a:lstStyle/>
        <a:p>
          <a:endParaRPr lang="en-GB"/>
        </a:p>
      </dgm:t>
    </dgm:pt>
    <dgm:pt modelId="{07A8E6D9-D261-4ACD-9DCE-EBB9CCC9BB98}">
      <dgm:prSet phldrT="[Text]" custT="1"/>
      <dgm:spPr/>
      <dgm:t>
        <a:bodyPr/>
        <a:lstStyle/>
        <a:p>
          <a:r>
            <a:rPr lang="en-GB" sz="1400" dirty="0"/>
            <a:t>No subtype, a spectrum</a:t>
          </a:r>
        </a:p>
      </dgm:t>
    </dgm:pt>
    <dgm:pt modelId="{9D88D785-714D-4753-9AE5-5AF0824B9E06}" type="parTrans" cxnId="{D4CDEE31-7241-4DCF-B2F3-7385F5609ED7}">
      <dgm:prSet/>
      <dgm:spPr/>
      <dgm:t>
        <a:bodyPr/>
        <a:lstStyle/>
        <a:p>
          <a:endParaRPr lang="en-GB"/>
        </a:p>
      </dgm:t>
    </dgm:pt>
    <dgm:pt modelId="{09C77FA4-A106-46FB-B2E2-CA3A991A3E35}" type="sibTrans" cxnId="{D4CDEE31-7241-4DCF-B2F3-7385F5609ED7}">
      <dgm:prSet/>
      <dgm:spPr/>
      <dgm:t>
        <a:bodyPr/>
        <a:lstStyle/>
        <a:p>
          <a:endParaRPr lang="en-GB"/>
        </a:p>
      </dgm:t>
    </dgm:pt>
    <dgm:pt modelId="{40FC542A-8B6B-4FAB-A285-795B0265D7E8}">
      <dgm:prSet phldrT="[Text]" custT="1"/>
      <dgm:spPr/>
      <dgm:t>
        <a:bodyPr/>
        <a:lstStyle/>
        <a:p>
          <a:r>
            <a:rPr lang="en-GB" sz="1400" dirty="0"/>
            <a:t>No subtype, a spectrum </a:t>
          </a:r>
        </a:p>
      </dgm:t>
    </dgm:pt>
    <dgm:pt modelId="{596C690F-FC6C-4285-AA98-F42CDDEC154A}" type="parTrans" cxnId="{CE7363EF-A0E6-4043-84BA-913FE52CF213}">
      <dgm:prSet/>
      <dgm:spPr/>
      <dgm:t>
        <a:bodyPr/>
        <a:lstStyle/>
        <a:p>
          <a:endParaRPr lang="en-GB"/>
        </a:p>
      </dgm:t>
    </dgm:pt>
    <dgm:pt modelId="{29564582-E01D-401A-80AE-2B24BFE84503}" type="sibTrans" cxnId="{CE7363EF-A0E6-4043-84BA-913FE52CF213}">
      <dgm:prSet/>
      <dgm:spPr/>
      <dgm:t>
        <a:bodyPr/>
        <a:lstStyle/>
        <a:p>
          <a:endParaRPr lang="en-GB"/>
        </a:p>
      </dgm:t>
    </dgm:pt>
    <dgm:pt modelId="{76777ED2-5B98-4505-A31D-0D509B7414CC}">
      <dgm:prSet phldrT="[Text]" custT="1"/>
      <dgm:spPr>
        <a:solidFill>
          <a:schemeClr val="accent6">
            <a:lumMod val="75000"/>
          </a:schemeClr>
        </a:solidFill>
      </dgm:spPr>
      <dgm:t>
        <a:bodyPr/>
        <a:lstStyle/>
        <a:p>
          <a:r>
            <a:rPr lang="en-GB" sz="1800"/>
            <a:t>Onset </a:t>
          </a:r>
        </a:p>
      </dgm:t>
    </dgm:pt>
    <dgm:pt modelId="{6D487E9E-A377-44DE-B2EB-78CF1DF64D5F}" type="parTrans" cxnId="{DC5F197C-4E7C-46B7-8FFD-4BA2D26D2200}">
      <dgm:prSet/>
      <dgm:spPr/>
      <dgm:t>
        <a:bodyPr/>
        <a:lstStyle/>
        <a:p>
          <a:endParaRPr lang="en-GB"/>
        </a:p>
      </dgm:t>
    </dgm:pt>
    <dgm:pt modelId="{A97A32B5-3C4C-4409-AF6D-8AA0A282C0C4}" type="sibTrans" cxnId="{DC5F197C-4E7C-46B7-8FFD-4BA2D26D2200}">
      <dgm:prSet/>
      <dgm:spPr/>
      <dgm:t>
        <a:bodyPr/>
        <a:lstStyle/>
        <a:p>
          <a:endParaRPr lang="en-GB"/>
        </a:p>
      </dgm:t>
    </dgm:pt>
    <dgm:pt modelId="{967F3A0C-F71B-43C4-8636-59453DE1AB17}">
      <dgm:prSet phldrT="[Text]" custT="1"/>
      <dgm:spPr>
        <a:solidFill>
          <a:schemeClr val="accent2">
            <a:lumMod val="75000"/>
          </a:schemeClr>
        </a:solidFill>
      </dgm:spPr>
      <dgm:t>
        <a:bodyPr/>
        <a:lstStyle/>
        <a:p>
          <a:r>
            <a:rPr lang="en-GB" sz="1400" b="0" i="0" dirty="0"/>
            <a:t>1) social communication</a:t>
          </a:r>
        </a:p>
        <a:p>
          <a:r>
            <a:rPr lang="en-GB" sz="1400" b="0" i="0" dirty="0"/>
            <a:t>2) restrictive, repetitive activities and interests; sensory difficulties.</a:t>
          </a:r>
          <a:endParaRPr lang="en-GB" sz="1400" dirty="0"/>
        </a:p>
      </dgm:t>
    </dgm:pt>
    <dgm:pt modelId="{AD8B112B-D2FB-44A9-8A36-0E0391233733}" type="parTrans" cxnId="{F9B36450-9232-4639-A8D2-735CCC0FC64B}">
      <dgm:prSet/>
      <dgm:spPr/>
      <dgm:t>
        <a:bodyPr/>
        <a:lstStyle/>
        <a:p>
          <a:endParaRPr lang="en-GB"/>
        </a:p>
      </dgm:t>
    </dgm:pt>
    <dgm:pt modelId="{E94EB92F-F32A-4315-B6A5-DE07001781EF}" type="sibTrans" cxnId="{F9B36450-9232-4639-A8D2-735CCC0FC64B}">
      <dgm:prSet/>
      <dgm:spPr/>
      <dgm:t>
        <a:bodyPr/>
        <a:lstStyle/>
        <a:p>
          <a:endParaRPr lang="en-GB"/>
        </a:p>
      </dgm:t>
    </dgm:pt>
    <dgm:pt modelId="{2799624D-6F34-4ACE-8F6C-9BA45C0F3A08}">
      <dgm:prSet phldrT="[Text]" custT="1"/>
      <dgm:spPr>
        <a:solidFill>
          <a:schemeClr val="accent6">
            <a:lumMod val="75000"/>
          </a:schemeClr>
        </a:solidFill>
      </dgm:spPr>
      <dgm:t>
        <a:bodyPr/>
        <a:lstStyle/>
        <a:p>
          <a:r>
            <a:rPr lang="en-GB" sz="1600" dirty="0"/>
            <a:t>Functional impairment in either communication or social by age 3 </a:t>
          </a:r>
        </a:p>
      </dgm:t>
    </dgm:pt>
    <dgm:pt modelId="{F5CB3947-2E00-4F6E-A818-542EADA84B16}" type="parTrans" cxnId="{45BD4BBE-30C5-4EDC-8084-B5FEC11F0A3C}">
      <dgm:prSet/>
      <dgm:spPr/>
      <dgm:t>
        <a:bodyPr/>
        <a:lstStyle/>
        <a:p>
          <a:endParaRPr lang="en-GB"/>
        </a:p>
      </dgm:t>
    </dgm:pt>
    <dgm:pt modelId="{5EC16010-2253-4E63-98D6-07F9441550CD}" type="sibTrans" cxnId="{45BD4BBE-30C5-4EDC-8084-B5FEC11F0A3C}">
      <dgm:prSet/>
      <dgm:spPr/>
      <dgm:t>
        <a:bodyPr/>
        <a:lstStyle/>
        <a:p>
          <a:endParaRPr lang="en-GB"/>
        </a:p>
      </dgm:t>
    </dgm:pt>
    <dgm:pt modelId="{7415E203-C9D5-4BD0-A5B0-16B9734AB832}">
      <dgm:prSet phldrT="[Text]" custT="1"/>
      <dgm:spPr>
        <a:solidFill>
          <a:schemeClr val="accent6">
            <a:lumMod val="75000"/>
          </a:schemeClr>
        </a:solidFill>
      </dgm:spPr>
      <dgm:t>
        <a:bodyPr/>
        <a:lstStyle/>
        <a:p>
          <a:r>
            <a:rPr lang="en-GB" sz="1400" dirty="0"/>
            <a:t>Difficulties in 1 or 2 appear in early childhood ; functional impairment maybe later   </a:t>
          </a:r>
        </a:p>
      </dgm:t>
    </dgm:pt>
    <dgm:pt modelId="{7ED3CE9C-B3F9-4BA5-BB0B-DE05A865B2E3}" type="parTrans" cxnId="{14206B1C-9309-4214-9045-056F45921ABD}">
      <dgm:prSet/>
      <dgm:spPr/>
      <dgm:t>
        <a:bodyPr/>
        <a:lstStyle/>
        <a:p>
          <a:endParaRPr lang="en-GB"/>
        </a:p>
      </dgm:t>
    </dgm:pt>
    <dgm:pt modelId="{963703A2-0578-4151-AB5F-41F578A5DC7B}" type="sibTrans" cxnId="{14206B1C-9309-4214-9045-056F45921ABD}">
      <dgm:prSet/>
      <dgm:spPr/>
      <dgm:t>
        <a:bodyPr/>
        <a:lstStyle/>
        <a:p>
          <a:endParaRPr lang="en-GB"/>
        </a:p>
      </dgm:t>
    </dgm:pt>
    <dgm:pt modelId="{7514D605-7C06-4F85-B6C6-5DFC649809FF}">
      <dgm:prSet phldrT="[Text]" custT="1"/>
      <dgm:spPr/>
      <dgm:t>
        <a:bodyPr/>
        <a:lstStyle/>
        <a:p>
          <a:r>
            <a:rPr lang="en-GB" sz="1200" b="0" i="0" dirty="0"/>
            <a:t>1) Subtypes s</a:t>
          </a:r>
          <a:r>
            <a:rPr lang="en-GB" sz="1100" b="0" i="0" dirty="0"/>
            <a:t>uch as Childhood autism atypical autism, Asperger syndrome;                        </a:t>
          </a:r>
        </a:p>
        <a:p>
          <a:r>
            <a:rPr lang="en-GB" sz="1100" b="0" i="0" dirty="0"/>
            <a:t>2) Pervasive developmental disorder</a:t>
          </a:r>
          <a:endParaRPr lang="en-GB" sz="1100" dirty="0"/>
        </a:p>
      </dgm:t>
    </dgm:pt>
    <dgm:pt modelId="{2F41D349-E6B9-4E55-A26B-22618C11A606}" type="sibTrans" cxnId="{B0A97368-E8A3-4A20-BBEF-F1CC147D83F6}">
      <dgm:prSet/>
      <dgm:spPr/>
      <dgm:t>
        <a:bodyPr/>
        <a:lstStyle/>
        <a:p>
          <a:endParaRPr lang="en-GB"/>
        </a:p>
      </dgm:t>
    </dgm:pt>
    <dgm:pt modelId="{C7B0D65C-4682-4B65-BF6B-C06265E1BAC2}" type="parTrans" cxnId="{B0A97368-E8A3-4A20-BBEF-F1CC147D83F6}">
      <dgm:prSet/>
      <dgm:spPr/>
      <dgm:t>
        <a:bodyPr/>
        <a:lstStyle/>
        <a:p>
          <a:endParaRPr lang="en-GB"/>
        </a:p>
      </dgm:t>
    </dgm:pt>
    <dgm:pt modelId="{87BFDAE1-79DF-4B59-A1D5-99BBF765C0AB}" type="pres">
      <dgm:prSet presAssocID="{66588301-C483-450A-8FDA-0BFE4E12778E}" presName="theList" presStyleCnt="0">
        <dgm:presLayoutVars>
          <dgm:dir/>
          <dgm:animLvl val="lvl"/>
          <dgm:resizeHandles val="exact"/>
        </dgm:presLayoutVars>
      </dgm:prSet>
      <dgm:spPr/>
    </dgm:pt>
    <dgm:pt modelId="{7DFAE8EC-22F7-451E-9F94-3CD5D482F1CA}" type="pres">
      <dgm:prSet presAssocID="{C8B67F68-F5F2-4A10-B218-7892D3978C97}" presName="compNode" presStyleCnt="0"/>
      <dgm:spPr/>
    </dgm:pt>
    <dgm:pt modelId="{A89F367C-B24B-4E2B-999E-83CEE462B49C}" type="pres">
      <dgm:prSet presAssocID="{C8B67F68-F5F2-4A10-B218-7892D3978C97}" presName="aNode" presStyleLbl="bgShp" presStyleIdx="0" presStyleCnt="4"/>
      <dgm:spPr/>
    </dgm:pt>
    <dgm:pt modelId="{8FE9AEFF-F471-4C9C-8042-3237F410C64F}" type="pres">
      <dgm:prSet presAssocID="{C8B67F68-F5F2-4A10-B218-7892D3978C97}" presName="textNode" presStyleLbl="bgShp" presStyleIdx="0" presStyleCnt="4"/>
      <dgm:spPr/>
    </dgm:pt>
    <dgm:pt modelId="{CE6C8DCF-6909-4557-9A3E-320FF02268D0}" type="pres">
      <dgm:prSet presAssocID="{C8B67F68-F5F2-4A10-B218-7892D3978C97}" presName="compChildNode" presStyleCnt="0"/>
      <dgm:spPr/>
    </dgm:pt>
    <dgm:pt modelId="{728B4E2A-7595-4532-866C-83578B180673}" type="pres">
      <dgm:prSet presAssocID="{C8B67F68-F5F2-4A10-B218-7892D3978C97}" presName="theInnerList" presStyleCnt="0"/>
      <dgm:spPr/>
    </dgm:pt>
    <dgm:pt modelId="{741F12A6-B9AE-4024-BA5D-2DB5592886C8}" type="pres">
      <dgm:prSet presAssocID="{812A7472-3F32-429F-9871-7D98DCEB5B65}" presName="childNode" presStyleLbl="node1" presStyleIdx="0" presStyleCnt="12">
        <dgm:presLayoutVars>
          <dgm:bulletEnabled val="1"/>
        </dgm:presLayoutVars>
      </dgm:prSet>
      <dgm:spPr/>
    </dgm:pt>
    <dgm:pt modelId="{63ECABCE-ED2E-4E18-83DC-D5487B936BAC}" type="pres">
      <dgm:prSet presAssocID="{812A7472-3F32-429F-9871-7D98DCEB5B65}" presName="aSpace2" presStyleCnt="0"/>
      <dgm:spPr/>
    </dgm:pt>
    <dgm:pt modelId="{A3C44C40-DE2A-4F92-AF50-F84896448E20}" type="pres">
      <dgm:prSet presAssocID="{74F5D86B-41AE-4681-8108-6B126D80DF85}" presName="childNode" presStyleLbl="node1" presStyleIdx="1" presStyleCnt="12">
        <dgm:presLayoutVars>
          <dgm:bulletEnabled val="1"/>
        </dgm:presLayoutVars>
      </dgm:prSet>
      <dgm:spPr/>
    </dgm:pt>
    <dgm:pt modelId="{6F0D4850-4438-4F4E-9F63-4A894BE0AC51}" type="pres">
      <dgm:prSet presAssocID="{74F5D86B-41AE-4681-8108-6B126D80DF85}" presName="aSpace2" presStyleCnt="0"/>
      <dgm:spPr/>
    </dgm:pt>
    <dgm:pt modelId="{50130F11-229B-48BF-8FA6-7546E8E04D23}" type="pres">
      <dgm:prSet presAssocID="{76777ED2-5B98-4505-A31D-0D509B7414CC}" presName="childNode" presStyleLbl="node1" presStyleIdx="2" presStyleCnt="12">
        <dgm:presLayoutVars>
          <dgm:bulletEnabled val="1"/>
        </dgm:presLayoutVars>
      </dgm:prSet>
      <dgm:spPr/>
    </dgm:pt>
    <dgm:pt modelId="{23B6E453-3A42-460B-85F4-90E3DEC11DFA}" type="pres">
      <dgm:prSet presAssocID="{C8B67F68-F5F2-4A10-B218-7892D3978C97}" presName="aSpace" presStyleCnt="0"/>
      <dgm:spPr/>
    </dgm:pt>
    <dgm:pt modelId="{679FC8D9-295C-4507-B3D0-30CB5B8550D5}" type="pres">
      <dgm:prSet presAssocID="{23F377C6-B0A4-4DAF-A025-21193DDEE65A}" presName="compNode" presStyleCnt="0"/>
      <dgm:spPr/>
    </dgm:pt>
    <dgm:pt modelId="{53581B93-D1DB-4932-AB9E-CB4385B17BA5}" type="pres">
      <dgm:prSet presAssocID="{23F377C6-B0A4-4DAF-A025-21193DDEE65A}" presName="aNode" presStyleLbl="bgShp" presStyleIdx="1" presStyleCnt="4"/>
      <dgm:spPr/>
    </dgm:pt>
    <dgm:pt modelId="{19AF46DE-2A71-4420-8496-F1E4FDED508E}" type="pres">
      <dgm:prSet presAssocID="{23F377C6-B0A4-4DAF-A025-21193DDEE65A}" presName="textNode" presStyleLbl="bgShp" presStyleIdx="1" presStyleCnt="4"/>
      <dgm:spPr/>
    </dgm:pt>
    <dgm:pt modelId="{48B6E75F-769E-447A-95E8-1F2E8333E392}" type="pres">
      <dgm:prSet presAssocID="{23F377C6-B0A4-4DAF-A025-21193DDEE65A}" presName="compChildNode" presStyleCnt="0"/>
      <dgm:spPr/>
    </dgm:pt>
    <dgm:pt modelId="{E0B74C70-D158-4CA4-A545-C2EFFEDE1A75}" type="pres">
      <dgm:prSet presAssocID="{23F377C6-B0A4-4DAF-A025-21193DDEE65A}" presName="theInnerList" presStyleCnt="0"/>
      <dgm:spPr/>
    </dgm:pt>
    <dgm:pt modelId="{3C8384C0-3EE2-4788-A252-255900CDFE8E}" type="pres">
      <dgm:prSet presAssocID="{3E310649-13E3-4B37-825C-42B9F03721F3}" presName="childNode" presStyleLbl="node1" presStyleIdx="3" presStyleCnt="12">
        <dgm:presLayoutVars>
          <dgm:bulletEnabled val="1"/>
        </dgm:presLayoutVars>
      </dgm:prSet>
      <dgm:spPr/>
    </dgm:pt>
    <dgm:pt modelId="{82D78892-72D6-4294-91D3-19D84D0F5649}" type="pres">
      <dgm:prSet presAssocID="{3E310649-13E3-4B37-825C-42B9F03721F3}" presName="aSpace2" presStyleCnt="0"/>
      <dgm:spPr/>
    </dgm:pt>
    <dgm:pt modelId="{1315A0D3-4421-4DA9-96AF-4B424780C6B8}" type="pres">
      <dgm:prSet presAssocID="{7514D605-7C06-4F85-B6C6-5DFC649809FF}" presName="childNode" presStyleLbl="node1" presStyleIdx="4" presStyleCnt="12">
        <dgm:presLayoutVars>
          <dgm:bulletEnabled val="1"/>
        </dgm:presLayoutVars>
      </dgm:prSet>
      <dgm:spPr/>
    </dgm:pt>
    <dgm:pt modelId="{26300A36-7D43-449E-8A4C-AFA3E39B566D}" type="pres">
      <dgm:prSet presAssocID="{7514D605-7C06-4F85-B6C6-5DFC649809FF}" presName="aSpace2" presStyleCnt="0"/>
      <dgm:spPr/>
    </dgm:pt>
    <dgm:pt modelId="{83C42911-5C77-4FC7-A5CC-452B0A28B51A}" type="pres">
      <dgm:prSet presAssocID="{2799624D-6F34-4ACE-8F6C-9BA45C0F3A08}" presName="childNode" presStyleLbl="node1" presStyleIdx="5" presStyleCnt="12">
        <dgm:presLayoutVars>
          <dgm:bulletEnabled val="1"/>
        </dgm:presLayoutVars>
      </dgm:prSet>
      <dgm:spPr/>
    </dgm:pt>
    <dgm:pt modelId="{8BA2CFE6-331A-4296-9CE7-7EED5939E019}" type="pres">
      <dgm:prSet presAssocID="{23F377C6-B0A4-4DAF-A025-21193DDEE65A}" presName="aSpace" presStyleCnt="0"/>
      <dgm:spPr/>
    </dgm:pt>
    <dgm:pt modelId="{3A602B92-EE8D-492E-B62B-439646E4E52E}" type="pres">
      <dgm:prSet presAssocID="{FE416374-8E11-4846-9105-DB06B9D531E4}" presName="compNode" presStyleCnt="0"/>
      <dgm:spPr/>
    </dgm:pt>
    <dgm:pt modelId="{9712639F-67C1-4916-AD36-E44999F0D4C7}" type="pres">
      <dgm:prSet presAssocID="{FE416374-8E11-4846-9105-DB06B9D531E4}" presName="aNode" presStyleLbl="bgShp" presStyleIdx="2" presStyleCnt="4"/>
      <dgm:spPr/>
    </dgm:pt>
    <dgm:pt modelId="{E489917C-01D8-4A48-BB1C-8AC75306D0E6}" type="pres">
      <dgm:prSet presAssocID="{FE416374-8E11-4846-9105-DB06B9D531E4}" presName="textNode" presStyleLbl="bgShp" presStyleIdx="2" presStyleCnt="4"/>
      <dgm:spPr/>
    </dgm:pt>
    <dgm:pt modelId="{2A0ED5A8-01BE-4BD0-88B5-BAB0C7F176E0}" type="pres">
      <dgm:prSet presAssocID="{FE416374-8E11-4846-9105-DB06B9D531E4}" presName="compChildNode" presStyleCnt="0"/>
      <dgm:spPr/>
    </dgm:pt>
    <dgm:pt modelId="{5BFD35B4-5B56-4371-BDA5-8F907E23C7B1}" type="pres">
      <dgm:prSet presAssocID="{FE416374-8E11-4846-9105-DB06B9D531E4}" presName="theInnerList" presStyleCnt="0"/>
      <dgm:spPr/>
    </dgm:pt>
    <dgm:pt modelId="{9753E7F4-5093-40C2-8C56-0140FE5155EF}" type="pres">
      <dgm:prSet presAssocID="{9F34D172-796C-4DA5-9C58-78B9877A8AFF}" presName="childNode" presStyleLbl="node1" presStyleIdx="6" presStyleCnt="12">
        <dgm:presLayoutVars>
          <dgm:bulletEnabled val="1"/>
        </dgm:presLayoutVars>
      </dgm:prSet>
      <dgm:spPr/>
    </dgm:pt>
    <dgm:pt modelId="{8B1629ED-3142-4424-92C5-137B12C9C22F}" type="pres">
      <dgm:prSet presAssocID="{9F34D172-796C-4DA5-9C58-78B9877A8AFF}" presName="aSpace2" presStyleCnt="0"/>
      <dgm:spPr/>
    </dgm:pt>
    <dgm:pt modelId="{141A5CAF-E320-4735-B95A-21E114753BA3}" type="pres">
      <dgm:prSet presAssocID="{07A8E6D9-D261-4ACD-9DCE-EBB9CCC9BB98}" presName="childNode" presStyleLbl="node1" presStyleIdx="7" presStyleCnt="12">
        <dgm:presLayoutVars>
          <dgm:bulletEnabled val="1"/>
        </dgm:presLayoutVars>
      </dgm:prSet>
      <dgm:spPr/>
    </dgm:pt>
    <dgm:pt modelId="{F3240E39-6CA3-4930-A704-F2D0388DE4AE}" type="pres">
      <dgm:prSet presAssocID="{07A8E6D9-D261-4ACD-9DCE-EBB9CCC9BB98}" presName="aSpace2" presStyleCnt="0"/>
      <dgm:spPr/>
    </dgm:pt>
    <dgm:pt modelId="{2EF2A698-85B8-498E-91E4-A4E499086B26}" type="pres">
      <dgm:prSet presAssocID="{7415E203-C9D5-4BD0-A5B0-16B9734AB832}" presName="childNode" presStyleLbl="node1" presStyleIdx="8" presStyleCnt="12">
        <dgm:presLayoutVars>
          <dgm:bulletEnabled val="1"/>
        </dgm:presLayoutVars>
      </dgm:prSet>
      <dgm:spPr/>
    </dgm:pt>
    <dgm:pt modelId="{0B201BBD-5417-41EA-9C49-C4AF0355B9E1}" type="pres">
      <dgm:prSet presAssocID="{FE416374-8E11-4846-9105-DB06B9D531E4}" presName="aSpace" presStyleCnt="0"/>
      <dgm:spPr/>
    </dgm:pt>
    <dgm:pt modelId="{12AA4268-521E-4F17-B9D5-F78EFEF66DEE}" type="pres">
      <dgm:prSet presAssocID="{0D0D42A7-8EB8-4DDF-8184-D052BB11BDEE}" presName="compNode" presStyleCnt="0"/>
      <dgm:spPr/>
    </dgm:pt>
    <dgm:pt modelId="{A0EDB4E8-F976-4583-B5B5-393C93339533}" type="pres">
      <dgm:prSet presAssocID="{0D0D42A7-8EB8-4DDF-8184-D052BB11BDEE}" presName="aNode" presStyleLbl="bgShp" presStyleIdx="3" presStyleCnt="4"/>
      <dgm:spPr/>
    </dgm:pt>
    <dgm:pt modelId="{24A252F4-529D-492E-A2C5-2B4A841E61F6}" type="pres">
      <dgm:prSet presAssocID="{0D0D42A7-8EB8-4DDF-8184-D052BB11BDEE}" presName="textNode" presStyleLbl="bgShp" presStyleIdx="3" presStyleCnt="4"/>
      <dgm:spPr/>
    </dgm:pt>
    <dgm:pt modelId="{46F6F7EB-AF1D-46E6-91D2-B33486986D7F}" type="pres">
      <dgm:prSet presAssocID="{0D0D42A7-8EB8-4DDF-8184-D052BB11BDEE}" presName="compChildNode" presStyleCnt="0"/>
      <dgm:spPr/>
    </dgm:pt>
    <dgm:pt modelId="{F705AA5E-B3B3-4B5D-9018-812716B82EBD}" type="pres">
      <dgm:prSet presAssocID="{0D0D42A7-8EB8-4DDF-8184-D052BB11BDEE}" presName="theInnerList" presStyleCnt="0"/>
      <dgm:spPr/>
    </dgm:pt>
    <dgm:pt modelId="{20540885-4E99-4486-96AE-3027823218D9}" type="pres">
      <dgm:prSet presAssocID="{967F3A0C-F71B-43C4-8636-59453DE1AB17}" presName="childNode" presStyleLbl="node1" presStyleIdx="9" presStyleCnt="12">
        <dgm:presLayoutVars>
          <dgm:bulletEnabled val="1"/>
        </dgm:presLayoutVars>
      </dgm:prSet>
      <dgm:spPr/>
    </dgm:pt>
    <dgm:pt modelId="{5559AE13-1215-4C24-BF5B-30B4E9059675}" type="pres">
      <dgm:prSet presAssocID="{967F3A0C-F71B-43C4-8636-59453DE1AB17}" presName="aSpace2" presStyleCnt="0"/>
      <dgm:spPr/>
    </dgm:pt>
    <dgm:pt modelId="{7289D81B-5B42-4943-B22C-4577EFA64B43}" type="pres">
      <dgm:prSet presAssocID="{40FC542A-8B6B-4FAB-A285-795B0265D7E8}" presName="childNode" presStyleLbl="node1" presStyleIdx="10" presStyleCnt="12">
        <dgm:presLayoutVars>
          <dgm:bulletEnabled val="1"/>
        </dgm:presLayoutVars>
      </dgm:prSet>
      <dgm:spPr/>
    </dgm:pt>
    <dgm:pt modelId="{A53B22A7-5C1C-4958-9856-C216E3F573C0}" type="pres">
      <dgm:prSet presAssocID="{40FC542A-8B6B-4FAB-A285-795B0265D7E8}" presName="aSpace2" presStyleCnt="0"/>
      <dgm:spPr/>
    </dgm:pt>
    <dgm:pt modelId="{66953823-473D-4617-A488-727BCA23B2E9}" type="pres">
      <dgm:prSet presAssocID="{EECEA5E7-9DE9-4B3F-AD71-8BC3820BD00F}" presName="childNode" presStyleLbl="node1" presStyleIdx="11" presStyleCnt="12">
        <dgm:presLayoutVars>
          <dgm:bulletEnabled val="1"/>
        </dgm:presLayoutVars>
      </dgm:prSet>
      <dgm:spPr/>
    </dgm:pt>
  </dgm:ptLst>
  <dgm:cxnLst>
    <dgm:cxn modelId="{84425110-458A-478D-9FF8-9DC8B6C6E31C}" type="presOf" srcId="{9F34D172-796C-4DA5-9C58-78B9877A8AFF}" destId="{9753E7F4-5093-40C2-8C56-0140FE5155EF}" srcOrd="0" destOrd="0" presId="urn:microsoft.com/office/officeart/2005/8/layout/lProcess2"/>
    <dgm:cxn modelId="{14206B1C-9309-4214-9045-056F45921ABD}" srcId="{FE416374-8E11-4846-9105-DB06B9D531E4}" destId="{7415E203-C9D5-4BD0-A5B0-16B9734AB832}" srcOrd="2" destOrd="0" parTransId="{7ED3CE9C-B3F9-4BA5-BB0B-DE05A865B2E3}" sibTransId="{963703A2-0578-4151-AB5F-41F578A5DC7B}"/>
    <dgm:cxn modelId="{AC692A2D-8BAA-44B2-8014-EC71BAC8D45B}" type="presOf" srcId="{76777ED2-5B98-4505-A31D-0D509B7414CC}" destId="{50130F11-229B-48BF-8FA6-7546E8E04D23}" srcOrd="0" destOrd="0" presId="urn:microsoft.com/office/officeart/2005/8/layout/lProcess2"/>
    <dgm:cxn modelId="{D4CDEE31-7241-4DCF-B2F3-7385F5609ED7}" srcId="{FE416374-8E11-4846-9105-DB06B9D531E4}" destId="{07A8E6D9-D261-4ACD-9DCE-EBB9CCC9BB98}" srcOrd="1" destOrd="0" parTransId="{9D88D785-714D-4753-9AE5-5AF0824B9E06}" sibTransId="{09C77FA4-A106-46FB-B2E2-CA3A991A3E35}"/>
    <dgm:cxn modelId="{F293CB39-6E1F-4426-9F61-4CD9B40CE091}" type="presOf" srcId="{23F377C6-B0A4-4DAF-A025-21193DDEE65A}" destId="{19AF46DE-2A71-4420-8496-F1E4FDED508E}" srcOrd="1" destOrd="0" presId="urn:microsoft.com/office/officeart/2005/8/layout/lProcess2"/>
    <dgm:cxn modelId="{CA82533D-9094-4C1B-BA0C-6BC68C0B7303}" srcId="{C8B67F68-F5F2-4A10-B218-7892D3978C97}" destId="{74F5D86B-41AE-4681-8108-6B126D80DF85}" srcOrd="1" destOrd="0" parTransId="{21AB05B6-8D84-40B6-BC5A-975E78A9D2E2}" sibTransId="{DFF044BC-6BC7-4401-93DF-F44FFBA25392}"/>
    <dgm:cxn modelId="{BA776B5D-E175-48A0-96F1-57F5747C3630}" type="presOf" srcId="{23F377C6-B0A4-4DAF-A025-21193DDEE65A}" destId="{53581B93-D1DB-4932-AB9E-CB4385B17BA5}" srcOrd="0" destOrd="0" presId="urn:microsoft.com/office/officeart/2005/8/layout/lProcess2"/>
    <dgm:cxn modelId="{6AE31B60-AA44-416E-A42A-2C71F2CF9E6A}" type="presOf" srcId="{40FC542A-8B6B-4FAB-A285-795B0265D7E8}" destId="{7289D81B-5B42-4943-B22C-4577EFA64B43}" srcOrd="0" destOrd="0" presId="urn:microsoft.com/office/officeart/2005/8/layout/lProcess2"/>
    <dgm:cxn modelId="{B4FC0861-CEEC-4BA7-B679-1B682B61E58E}" srcId="{66588301-C483-450A-8FDA-0BFE4E12778E}" destId="{FE416374-8E11-4846-9105-DB06B9D531E4}" srcOrd="2" destOrd="0" parTransId="{BE3AB765-4F57-4A68-98AB-4DFC8008C10F}" sibTransId="{C12347E7-EEF7-49BC-9F3C-9C104AF52414}"/>
    <dgm:cxn modelId="{7CE13A65-6B66-4F68-A345-7ECB2C7CA217}" type="presOf" srcId="{07A8E6D9-D261-4ACD-9DCE-EBB9CCC9BB98}" destId="{141A5CAF-E320-4735-B95A-21E114753BA3}" srcOrd="0" destOrd="0" presId="urn:microsoft.com/office/officeart/2005/8/layout/lProcess2"/>
    <dgm:cxn modelId="{CFDA7845-BDB7-401A-9DC0-6DD5E64BF120}" type="presOf" srcId="{7514D605-7C06-4F85-B6C6-5DFC649809FF}" destId="{1315A0D3-4421-4DA9-96AF-4B424780C6B8}" srcOrd="0" destOrd="0" presId="urn:microsoft.com/office/officeart/2005/8/layout/lProcess2"/>
    <dgm:cxn modelId="{7267AB47-3AFA-4AA0-AFE2-53AB87564290}" type="presOf" srcId="{0D0D42A7-8EB8-4DDF-8184-D052BB11BDEE}" destId="{24A252F4-529D-492E-A2C5-2B4A841E61F6}" srcOrd="1" destOrd="0" presId="urn:microsoft.com/office/officeart/2005/8/layout/lProcess2"/>
    <dgm:cxn modelId="{B0A97368-E8A3-4A20-BBEF-F1CC147D83F6}" srcId="{23F377C6-B0A4-4DAF-A025-21193DDEE65A}" destId="{7514D605-7C06-4F85-B6C6-5DFC649809FF}" srcOrd="1" destOrd="0" parTransId="{C7B0D65C-4682-4B65-BF6B-C06265E1BAC2}" sibTransId="{2F41D349-E6B9-4E55-A26B-22618C11A606}"/>
    <dgm:cxn modelId="{C3640050-0DFC-4962-B9AD-E7F39B509789}" srcId="{0D0D42A7-8EB8-4DDF-8184-D052BB11BDEE}" destId="{EECEA5E7-9DE9-4B3F-AD71-8BC3820BD00F}" srcOrd="2" destOrd="0" parTransId="{091A7E40-9136-4D87-867C-0E821B4AF624}" sibTransId="{072FC623-D3D9-4AEC-AAFB-A91BD486A958}"/>
    <dgm:cxn modelId="{F9B36450-9232-4639-A8D2-735CCC0FC64B}" srcId="{0D0D42A7-8EB8-4DDF-8184-D052BB11BDEE}" destId="{967F3A0C-F71B-43C4-8636-59453DE1AB17}" srcOrd="0" destOrd="0" parTransId="{AD8B112B-D2FB-44A9-8A36-0E0391233733}" sibTransId="{E94EB92F-F32A-4315-B6A5-DE07001781EF}"/>
    <dgm:cxn modelId="{412AA371-954C-461A-B9AB-0D3204BDD05A}" type="presOf" srcId="{74F5D86B-41AE-4681-8108-6B126D80DF85}" destId="{A3C44C40-DE2A-4F92-AF50-F84896448E20}" srcOrd="0" destOrd="0" presId="urn:microsoft.com/office/officeart/2005/8/layout/lProcess2"/>
    <dgm:cxn modelId="{8F471752-68C4-4ED2-A131-B0E032C44737}" type="presOf" srcId="{EECEA5E7-9DE9-4B3F-AD71-8BC3820BD00F}" destId="{66953823-473D-4617-A488-727BCA23B2E9}" srcOrd="0" destOrd="0" presId="urn:microsoft.com/office/officeart/2005/8/layout/lProcess2"/>
    <dgm:cxn modelId="{F6268577-8B8B-4FD9-BB65-B84EAB93F828}" srcId="{66588301-C483-450A-8FDA-0BFE4E12778E}" destId="{0D0D42A7-8EB8-4DDF-8184-D052BB11BDEE}" srcOrd="3" destOrd="0" parTransId="{506C5F55-E798-4BE9-B190-31BB5CB46E00}" sibTransId="{0B0C62F8-3A07-4ADD-9386-F565C08C55E6}"/>
    <dgm:cxn modelId="{3DE2B579-D8E3-4776-B692-919AD28E2055}" type="presOf" srcId="{7415E203-C9D5-4BD0-A5B0-16B9734AB832}" destId="{2EF2A698-85B8-498E-91E4-A4E499086B26}" srcOrd="0" destOrd="0" presId="urn:microsoft.com/office/officeart/2005/8/layout/lProcess2"/>
    <dgm:cxn modelId="{DC5F197C-4E7C-46B7-8FFD-4BA2D26D2200}" srcId="{C8B67F68-F5F2-4A10-B218-7892D3978C97}" destId="{76777ED2-5B98-4505-A31D-0D509B7414CC}" srcOrd="2" destOrd="0" parTransId="{6D487E9E-A377-44DE-B2EB-78CF1DF64D5F}" sibTransId="{A97A32B5-3C4C-4409-AF6D-8AA0A282C0C4}"/>
    <dgm:cxn modelId="{A0876485-6130-4E8B-A49E-C162126B5F89}" type="presOf" srcId="{66588301-C483-450A-8FDA-0BFE4E12778E}" destId="{87BFDAE1-79DF-4B59-A1D5-99BBF765C0AB}" srcOrd="0" destOrd="0" presId="urn:microsoft.com/office/officeart/2005/8/layout/lProcess2"/>
    <dgm:cxn modelId="{08336F87-A995-4FEE-8530-6B45A997DCD2}" type="presOf" srcId="{2799624D-6F34-4ACE-8F6C-9BA45C0F3A08}" destId="{83C42911-5C77-4FC7-A5CC-452B0A28B51A}" srcOrd="0" destOrd="0" presId="urn:microsoft.com/office/officeart/2005/8/layout/lProcess2"/>
    <dgm:cxn modelId="{6412C295-EFEF-4CCF-8F11-29EBE9E3361B}" srcId="{23F377C6-B0A4-4DAF-A025-21193DDEE65A}" destId="{3E310649-13E3-4B37-825C-42B9F03721F3}" srcOrd="0" destOrd="0" parTransId="{63EC6238-EEFA-4FC7-8EAB-B4526BD5EDA5}" sibTransId="{CA7CA147-1C54-44F2-9A25-2B3530A66981}"/>
    <dgm:cxn modelId="{4F8A3798-4FAC-4DC2-9403-C441CE83F0B9}" type="presOf" srcId="{0D0D42A7-8EB8-4DDF-8184-D052BB11BDEE}" destId="{A0EDB4E8-F976-4583-B5B5-393C93339533}" srcOrd="0" destOrd="0" presId="urn:microsoft.com/office/officeart/2005/8/layout/lProcess2"/>
    <dgm:cxn modelId="{B05BBE9C-8FE9-4E83-9C8D-0B017D31EC1D}" type="presOf" srcId="{FE416374-8E11-4846-9105-DB06B9D531E4}" destId="{9712639F-67C1-4916-AD36-E44999F0D4C7}" srcOrd="0" destOrd="0" presId="urn:microsoft.com/office/officeart/2005/8/layout/lProcess2"/>
    <dgm:cxn modelId="{4605BFAB-1A28-445B-8C4B-44FBA10C3D78}" type="presOf" srcId="{FE416374-8E11-4846-9105-DB06B9D531E4}" destId="{E489917C-01D8-4A48-BB1C-8AC75306D0E6}" srcOrd="1" destOrd="0" presId="urn:microsoft.com/office/officeart/2005/8/layout/lProcess2"/>
    <dgm:cxn modelId="{D4A47EAF-661B-4FD0-AF34-9E0332EE965A}" srcId="{66588301-C483-450A-8FDA-0BFE4E12778E}" destId="{C8B67F68-F5F2-4A10-B218-7892D3978C97}" srcOrd="0" destOrd="0" parTransId="{88987754-FB20-41C1-9D43-BCC6CD7585B5}" sibTransId="{6EB8874F-090F-458D-9F42-88CC361ED0AB}"/>
    <dgm:cxn modelId="{091975B0-8D56-41B0-9E4E-82FF701F6132}" type="presOf" srcId="{C8B67F68-F5F2-4A10-B218-7892D3978C97}" destId="{8FE9AEFF-F471-4C9C-8042-3237F410C64F}" srcOrd="1" destOrd="0" presId="urn:microsoft.com/office/officeart/2005/8/layout/lProcess2"/>
    <dgm:cxn modelId="{0C2489B1-B981-4F8D-8761-F7548F159527}" srcId="{66588301-C483-450A-8FDA-0BFE4E12778E}" destId="{23F377C6-B0A4-4DAF-A025-21193DDEE65A}" srcOrd="1" destOrd="0" parTransId="{9CDA8D4F-7254-46FC-AB02-7CAB49104CA6}" sibTransId="{AC16FDB7-DB38-4EDE-9F4C-19F91B5BF7A9}"/>
    <dgm:cxn modelId="{A0D3CABB-30A4-4402-BEE9-454270DEADE0}" srcId="{FE416374-8E11-4846-9105-DB06B9D531E4}" destId="{9F34D172-796C-4DA5-9C58-78B9877A8AFF}" srcOrd="0" destOrd="0" parTransId="{0AEAA982-E686-4EA3-AA88-27ABDF3AA1B1}" sibTransId="{01956B65-4AC5-4158-AC4B-B8700A78E35D}"/>
    <dgm:cxn modelId="{CAAFF8BB-DEC3-4883-A9E4-54102ED1D496}" type="presOf" srcId="{812A7472-3F32-429F-9871-7D98DCEB5B65}" destId="{741F12A6-B9AE-4024-BA5D-2DB5592886C8}" srcOrd="0" destOrd="0" presId="urn:microsoft.com/office/officeart/2005/8/layout/lProcess2"/>
    <dgm:cxn modelId="{45BD4BBE-30C5-4EDC-8084-B5FEC11F0A3C}" srcId="{23F377C6-B0A4-4DAF-A025-21193DDEE65A}" destId="{2799624D-6F34-4ACE-8F6C-9BA45C0F3A08}" srcOrd="2" destOrd="0" parTransId="{F5CB3947-2E00-4F6E-A818-542EADA84B16}" sibTransId="{5EC16010-2253-4E63-98D6-07F9441550CD}"/>
    <dgm:cxn modelId="{947FA2DA-9BEE-4502-B97D-678DB4198E57}" srcId="{C8B67F68-F5F2-4A10-B218-7892D3978C97}" destId="{812A7472-3F32-429F-9871-7D98DCEB5B65}" srcOrd="0" destOrd="0" parTransId="{CC104E85-FCDB-45D8-856A-09EE9B6EE924}" sibTransId="{8FFFFB71-CD53-4536-82B9-D7BCBD98F992}"/>
    <dgm:cxn modelId="{9B4454E7-288C-4FB2-9895-93B5E9E6780D}" type="presOf" srcId="{3E310649-13E3-4B37-825C-42B9F03721F3}" destId="{3C8384C0-3EE2-4788-A252-255900CDFE8E}" srcOrd="0" destOrd="0" presId="urn:microsoft.com/office/officeart/2005/8/layout/lProcess2"/>
    <dgm:cxn modelId="{CE7363EF-A0E6-4043-84BA-913FE52CF213}" srcId="{0D0D42A7-8EB8-4DDF-8184-D052BB11BDEE}" destId="{40FC542A-8B6B-4FAB-A285-795B0265D7E8}" srcOrd="1" destOrd="0" parTransId="{596C690F-FC6C-4285-AA98-F42CDDEC154A}" sibTransId="{29564582-E01D-401A-80AE-2B24BFE84503}"/>
    <dgm:cxn modelId="{55A234F1-6B32-4275-991B-FE235746AF93}" type="presOf" srcId="{C8B67F68-F5F2-4A10-B218-7892D3978C97}" destId="{A89F367C-B24B-4E2B-999E-83CEE462B49C}" srcOrd="0" destOrd="0" presId="urn:microsoft.com/office/officeart/2005/8/layout/lProcess2"/>
    <dgm:cxn modelId="{880D92F6-FBB6-4CE0-9D8A-5B5F871DF1A2}" type="presOf" srcId="{967F3A0C-F71B-43C4-8636-59453DE1AB17}" destId="{20540885-4E99-4486-96AE-3027823218D9}" srcOrd="0" destOrd="0" presId="urn:microsoft.com/office/officeart/2005/8/layout/lProcess2"/>
    <dgm:cxn modelId="{0A963817-8A68-4FF7-B7A3-A794C155F757}" type="presParOf" srcId="{87BFDAE1-79DF-4B59-A1D5-99BBF765C0AB}" destId="{7DFAE8EC-22F7-451E-9F94-3CD5D482F1CA}" srcOrd="0" destOrd="0" presId="urn:microsoft.com/office/officeart/2005/8/layout/lProcess2"/>
    <dgm:cxn modelId="{30A2A541-F2FE-4F9C-A453-280EFDB964BA}" type="presParOf" srcId="{7DFAE8EC-22F7-451E-9F94-3CD5D482F1CA}" destId="{A89F367C-B24B-4E2B-999E-83CEE462B49C}" srcOrd="0" destOrd="0" presId="urn:microsoft.com/office/officeart/2005/8/layout/lProcess2"/>
    <dgm:cxn modelId="{18215E6D-E581-41B2-ACEE-CDA0F705F8BA}" type="presParOf" srcId="{7DFAE8EC-22F7-451E-9F94-3CD5D482F1CA}" destId="{8FE9AEFF-F471-4C9C-8042-3237F410C64F}" srcOrd="1" destOrd="0" presId="urn:microsoft.com/office/officeart/2005/8/layout/lProcess2"/>
    <dgm:cxn modelId="{D33AAA3F-9C8B-4CEE-AF27-D7EB87C24287}" type="presParOf" srcId="{7DFAE8EC-22F7-451E-9F94-3CD5D482F1CA}" destId="{CE6C8DCF-6909-4557-9A3E-320FF02268D0}" srcOrd="2" destOrd="0" presId="urn:microsoft.com/office/officeart/2005/8/layout/lProcess2"/>
    <dgm:cxn modelId="{1DB00094-5118-42F7-8FE8-087DFBDB2913}" type="presParOf" srcId="{CE6C8DCF-6909-4557-9A3E-320FF02268D0}" destId="{728B4E2A-7595-4532-866C-83578B180673}" srcOrd="0" destOrd="0" presId="urn:microsoft.com/office/officeart/2005/8/layout/lProcess2"/>
    <dgm:cxn modelId="{A365718F-AEC0-4240-A895-647216FABBF2}" type="presParOf" srcId="{728B4E2A-7595-4532-866C-83578B180673}" destId="{741F12A6-B9AE-4024-BA5D-2DB5592886C8}" srcOrd="0" destOrd="0" presId="urn:microsoft.com/office/officeart/2005/8/layout/lProcess2"/>
    <dgm:cxn modelId="{1502733E-7B36-4B21-B667-EB1D49235AA7}" type="presParOf" srcId="{728B4E2A-7595-4532-866C-83578B180673}" destId="{63ECABCE-ED2E-4E18-83DC-D5487B936BAC}" srcOrd="1" destOrd="0" presId="urn:microsoft.com/office/officeart/2005/8/layout/lProcess2"/>
    <dgm:cxn modelId="{5A99B3C9-65A0-4083-ABB8-97D678F9FC23}" type="presParOf" srcId="{728B4E2A-7595-4532-866C-83578B180673}" destId="{A3C44C40-DE2A-4F92-AF50-F84896448E20}" srcOrd="2" destOrd="0" presId="urn:microsoft.com/office/officeart/2005/8/layout/lProcess2"/>
    <dgm:cxn modelId="{2F7C3768-279A-4883-B9B8-863268BD6C07}" type="presParOf" srcId="{728B4E2A-7595-4532-866C-83578B180673}" destId="{6F0D4850-4438-4F4E-9F63-4A894BE0AC51}" srcOrd="3" destOrd="0" presId="urn:microsoft.com/office/officeart/2005/8/layout/lProcess2"/>
    <dgm:cxn modelId="{727CAF2B-4321-48D2-9D61-4F46D278D875}" type="presParOf" srcId="{728B4E2A-7595-4532-866C-83578B180673}" destId="{50130F11-229B-48BF-8FA6-7546E8E04D23}" srcOrd="4" destOrd="0" presId="urn:microsoft.com/office/officeart/2005/8/layout/lProcess2"/>
    <dgm:cxn modelId="{868A23EC-4BDA-4B71-987E-E56AC8346B41}" type="presParOf" srcId="{87BFDAE1-79DF-4B59-A1D5-99BBF765C0AB}" destId="{23B6E453-3A42-460B-85F4-90E3DEC11DFA}" srcOrd="1" destOrd="0" presId="urn:microsoft.com/office/officeart/2005/8/layout/lProcess2"/>
    <dgm:cxn modelId="{D32FF2DB-E269-4297-B4DF-94253F801C2A}" type="presParOf" srcId="{87BFDAE1-79DF-4B59-A1D5-99BBF765C0AB}" destId="{679FC8D9-295C-4507-B3D0-30CB5B8550D5}" srcOrd="2" destOrd="0" presId="urn:microsoft.com/office/officeart/2005/8/layout/lProcess2"/>
    <dgm:cxn modelId="{FE18DCCA-E194-4110-AF7A-53AF2E2FDB5D}" type="presParOf" srcId="{679FC8D9-295C-4507-B3D0-30CB5B8550D5}" destId="{53581B93-D1DB-4932-AB9E-CB4385B17BA5}" srcOrd="0" destOrd="0" presId="urn:microsoft.com/office/officeart/2005/8/layout/lProcess2"/>
    <dgm:cxn modelId="{962F281C-CFD5-43A6-8692-F1D665FEEE8B}" type="presParOf" srcId="{679FC8D9-295C-4507-B3D0-30CB5B8550D5}" destId="{19AF46DE-2A71-4420-8496-F1E4FDED508E}" srcOrd="1" destOrd="0" presId="urn:microsoft.com/office/officeart/2005/8/layout/lProcess2"/>
    <dgm:cxn modelId="{C5E91D3D-7395-47DC-BAAF-E99949C29E29}" type="presParOf" srcId="{679FC8D9-295C-4507-B3D0-30CB5B8550D5}" destId="{48B6E75F-769E-447A-95E8-1F2E8333E392}" srcOrd="2" destOrd="0" presId="urn:microsoft.com/office/officeart/2005/8/layout/lProcess2"/>
    <dgm:cxn modelId="{C4C08D48-2927-493F-A267-2E23DB856545}" type="presParOf" srcId="{48B6E75F-769E-447A-95E8-1F2E8333E392}" destId="{E0B74C70-D158-4CA4-A545-C2EFFEDE1A75}" srcOrd="0" destOrd="0" presId="urn:microsoft.com/office/officeart/2005/8/layout/lProcess2"/>
    <dgm:cxn modelId="{1AEDD63F-D604-4EA2-AEF2-DC0A0C77A825}" type="presParOf" srcId="{E0B74C70-D158-4CA4-A545-C2EFFEDE1A75}" destId="{3C8384C0-3EE2-4788-A252-255900CDFE8E}" srcOrd="0" destOrd="0" presId="urn:microsoft.com/office/officeart/2005/8/layout/lProcess2"/>
    <dgm:cxn modelId="{E5F305CA-6321-4197-8A59-4B8E5ADFC731}" type="presParOf" srcId="{E0B74C70-D158-4CA4-A545-C2EFFEDE1A75}" destId="{82D78892-72D6-4294-91D3-19D84D0F5649}" srcOrd="1" destOrd="0" presId="urn:microsoft.com/office/officeart/2005/8/layout/lProcess2"/>
    <dgm:cxn modelId="{003B2ED6-C0FE-418A-9D85-17FA491112A7}" type="presParOf" srcId="{E0B74C70-D158-4CA4-A545-C2EFFEDE1A75}" destId="{1315A0D3-4421-4DA9-96AF-4B424780C6B8}" srcOrd="2" destOrd="0" presId="urn:microsoft.com/office/officeart/2005/8/layout/lProcess2"/>
    <dgm:cxn modelId="{DA28588E-170D-4BFC-A370-CE98522EC2B8}" type="presParOf" srcId="{E0B74C70-D158-4CA4-A545-C2EFFEDE1A75}" destId="{26300A36-7D43-449E-8A4C-AFA3E39B566D}" srcOrd="3" destOrd="0" presId="urn:microsoft.com/office/officeart/2005/8/layout/lProcess2"/>
    <dgm:cxn modelId="{A573DC55-E656-432C-ACA9-271750387BCC}" type="presParOf" srcId="{E0B74C70-D158-4CA4-A545-C2EFFEDE1A75}" destId="{83C42911-5C77-4FC7-A5CC-452B0A28B51A}" srcOrd="4" destOrd="0" presId="urn:microsoft.com/office/officeart/2005/8/layout/lProcess2"/>
    <dgm:cxn modelId="{59592994-86B6-4020-83F5-D74F0E35A99F}" type="presParOf" srcId="{87BFDAE1-79DF-4B59-A1D5-99BBF765C0AB}" destId="{8BA2CFE6-331A-4296-9CE7-7EED5939E019}" srcOrd="3" destOrd="0" presId="urn:microsoft.com/office/officeart/2005/8/layout/lProcess2"/>
    <dgm:cxn modelId="{2E6B73E8-A405-4187-BF6E-A92C2D6317E9}" type="presParOf" srcId="{87BFDAE1-79DF-4B59-A1D5-99BBF765C0AB}" destId="{3A602B92-EE8D-492E-B62B-439646E4E52E}" srcOrd="4" destOrd="0" presId="urn:microsoft.com/office/officeart/2005/8/layout/lProcess2"/>
    <dgm:cxn modelId="{C42176FB-5A57-4262-B09A-6209114CAB43}" type="presParOf" srcId="{3A602B92-EE8D-492E-B62B-439646E4E52E}" destId="{9712639F-67C1-4916-AD36-E44999F0D4C7}" srcOrd="0" destOrd="0" presId="urn:microsoft.com/office/officeart/2005/8/layout/lProcess2"/>
    <dgm:cxn modelId="{BADB40EF-D1CE-40CB-BA41-D4D734A281AF}" type="presParOf" srcId="{3A602B92-EE8D-492E-B62B-439646E4E52E}" destId="{E489917C-01D8-4A48-BB1C-8AC75306D0E6}" srcOrd="1" destOrd="0" presId="urn:microsoft.com/office/officeart/2005/8/layout/lProcess2"/>
    <dgm:cxn modelId="{32DD11B5-060D-4C70-96B0-7BC572C6C2E5}" type="presParOf" srcId="{3A602B92-EE8D-492E-B62B-439646E4E52E}" destId="{2A0ED5A8-01BE-4BD0-88B5-BAB0C7F176E0}" srcOrd="2" destOrd="0" presId="urn:microsoft.com/office/officeart/2005/8/layout/lProcess2"/>
    <dgm:cxn modelId="{A2BB5CCF-126C-411D-B4D5-280A8D3049F0}" type="presParOf" srcId="{2A0ED5A8-01BE-4BD0-88B5-BAB0C7F176E0}" destId="{5BFD35B4-5B56-4371-BDA5-8F907E23C7B1}" srcOrd="0" destOrd="0" presId="urn:microsoft.com/office/officeart/2005/8/layout/lProcess2"/>
    <dgm:cxn modelId="{4264B02E-8ADE-48BE-9954-BDBB27CB06E1}" type="presParOf" srcId="{5BFD35B4-5B56-4371-BDA5-8F907E23C7B1}" destId="{9753E7F4-5093-40C2-8C56-0140FE5155EF}" srcOrd="0" destOrd="0" presId="urn:microsoft.com/office/officeart/2005/8/layout/lProcess2"/>
    <dgm:cxn modelId="{F556663B-1AC1-496D-A917-C54AE2A038DB}" type="presParOf" srcId="{5BFD35B4-5B56-4371-BDA5-8F907E23C7B1}" destId="{8B1629ED-3142-4424-92C5-137B12C9C22F}" srcOrd="1" destOrd="0" presId="urn:microsoft.com/office/officeart/2005/8/layout/lProcess2"/>
    <dgm:cxn modelId="{92210155-50FF-400E-B364-00CCC9EBE564}" type="presParOf" srcId="{5BFD35B4-5B56-4371-BDA5-8F907E23C7B1}" destId="{141A5CAF-E320-4735-B95A-21E114753BA3}" srcOrd="2" destOrd="0" presId="urn:microsoft.com/office/officeart/2005/8/layout/lProcess2"/>
    <dgm:cxn modelId="{596F1FA1-9AEE-4A8F-B566-C3CC5F16D5DA}" type="presParOf" srcId="{5BFD35B4-5B56-4371-BDA5-8F907E23C7B1}" destId="{F3240E39-6CA3-4930-A704-F2D0388DE4AE}" srcOrd="3" destOrd="0" presId="urn:microsoft.com/office/officeart/2005/8/layout/lProcess2"/>
    <dgm:cxn modelId="{CB996259-E284-42B7-8005-2D81E564C612}" type="presParOf" srcId="{5BFD35B4-5B56-4371-BDA5-8F907E23C7B1}" destId="{2EF2A698-85B8-498E-91E4-A4E499086B26}" srcOrd="4" destOrd="0" presId="urn:microsoft.com/office/officeart/2005/8/layout/lProcess2"/>
    <dgm:cxn modelId="{2FFC39FC-043B-46D2-9ACC-1C0734B5E6B4}" type="presParOf" srcId="{87BFDAE1-79DF-4B59-A1D5-99BBF765C0AB}" destId="{0B201BBD-5417-41EA-9C49-C4AF0355B9E1}" srcOrd="5" destOrd="0" presId="urn:microsoft.com/office/officeart/2005/8/layout/lProcess2"/>
    <dgm:cxn modelId="{2BD69FE5-C352-4F1F-A682-7FA6BA061C0D}" type="presParOf" srcId="{87BFDAE1-79DF-4B59-A1D5-99BBF765C0AB}" destId="{12AA4268-521E-4F17-B9D5-F78EFEF66DEE}" srcOrd="6" destOrd="0" presId="urn:microsoft.com/office/officeart/2005/8/layout/lProcess2"/>
    <dgm:cxn modelId="{67173736-364B-428F-9143-87609D4FD686}" type="presParOf" srcId="{12AA4268-521E-4F17-B9D5-F78EFEF66DEE}" destId="{A0EDB4E8-F976-4583-B5B5-393C93339533}" srcOrd="0" destOrd="0" presId="urn:microsoft.com/office/officeart/2005/8/layout/lProcess2"/>
    <dgm:cxn modelId="{E433B7EF-A497-47DB-A9FC-D501D0B27A80}" type="presParOf" srcId="{12AA4268-521E-4F17-B9D5-F78EFEF66DEE}" destId="{24A252F4-529D-492E-A2C5-2B4A841E61F6}" srcOrd="1" destOrd="0" presId="urn:microsoft.com/office/officeart/2005/8/layout/lProcess2"/>
    <dgm:cxn modelId="{E7AA34A6-333D-4551-A676-F8529E84EA43}" type="presParOf" srcId="{12AA4268-521E-4F17-B9D5-F78EFEF66DEE}" destId="{46F6F7EB-AF1D-46E6-91D2-B33486986D7F}" srcOrd="2" destOrd="0" presId="urn:microsoft.com/office/officeart/2005/8/layout/lProcess2"/>
    <dgm:cxn modelId="{A1972254-5ECB-4363-B478-C0F9343338F5}" type="presParOf" srcId="{46F6F7EB-AF1D-46E6-91D2-B33486986D7F}" destId="{F705AA5E-B3B3-4B5D-9018-812716B82EBD}" srcOrd="0" destOrd="0" presId="urn:microsoft.com/office/officeart/2005/8/layout/lProcess2"/>
    <dgm:cxn modelId="{1C0CA96A-184C-4936-A86B-885923687E93}" type="presParOf" srcId="{F705AA5E-B3B3-4B5D-9018-812716B82EBD}" destId="{20540885-4E99-4486-96AE-3027823218D9}" srcOrd="0" destOrd="0" presId="urn:microsoft.com/office/officeart/2005/8/layout/lProcess2"/>
    <dgm:cxn modelId="{003AFE8B-A70A-45CB-9CE0-090E0C185322}" type="presParOf" srcId="{F705AA5E-B3B3-4B5D-9018-812716B82EBD}" destId="{5559AE13-1215-4C24-BF5B-30B4E9059675}" srcOrd="1" destOrd="0" presId="urn:microsoft.com/office/officeart/2005/8/layout/lProcess2"/>
    <dgm:cxn modelId="{F03D7E3F-00B1-488B-A47F-A99D8691C9E9}" type="presParOf" srcId="{F705AA5E-B3B3-4B5D-9018-812716B82EBD}" destId="{7289D81B-5B42-4943-B22C-4577EFA64B43}" srcOrd="2" destOrd="0" presId="urn:microsoft.com/office/officeart/2005/8/layout/lProcess2"/>
    <dgm:cxn modelId="{A25D065B-FAE7-4B4C-A4A4-9DE7691A1B06}" type="presParOf" srcId="{F705AA5E-B3B3-4B5D-9018-812716B82EBD}" destId="{A53B22A7-5C1C-4958-9856-C216E3F573C0}" srcOrd="3" destOrd="0" presId="urn:microsoft.com/office/officeart/2005/8/layout/lProcess2"/>
    <dgm:cxn modelId="{5D840C7D-7D03-41FD-8AEB-1994F3757874}" type="presParOf" srcId="{F705AA5E-B3B3-4B5D-9018-812716B82EBD}" destId="{66953823-473D-4617-A488-727BCA23B2E9}"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88301-C483-450A-8FDA-0BFE4E12778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C8B67F68-F5F2-4A10-B218-7892D3978C97}">
      <dgm:prSet phldrT="[Text]" custT="1"/>
      <dgm:spPr/>
      <dgm:t>
        <a:bodyPr/>
        <a:lstStyle/>
        <a:p>
          <a:r>
            <a:rPr lang="en-GB" sz="4400" b="1" dirty="0"/>
            <a:t>System</a:t>
          </a:r>
          <a:r>
            <a:rPr lang="en-GB" sz="1800" dirty="0"/>
            <a:t> </a:t>
          </a:r>
        </a:p>
      </dgm:t>
    </dgm:pt>
    <dgm:pt modelId="{88987754-FB20-41C1-9D43-BCC6CD7585B5}" type="parTrans" cxnId="{D4A47EAF-661B-4FD0-AF34-9E0332EE965A}">
      <dgm:prSet/>
      <dgm:spPr/>
      <dgm:t>
        <a:bodyPr/>
        <a:lstStyle/>
        <a:p>
          <a:endParaRPr lang="en-GB"/>
        </a:p>
      </dgm:t>
    </dgm:pt>
    <dgm:pt modelId="{6EB8874F-090F-458D-9F42-88CC361ED0AB}" type="sibTrans" cxnId="{D4A47EAF-661B-4FD0-AF34-9E0332EE965A}">
      <dgm:prSet/>
      <dgm:spPr/>
      <dgm:t>
        <a:bodyPr/>
        <a:lstStyle/>
        <a:p>
          <a:endParaRPr lang="en-GB"/>
        </a:p>
      </dgm:t>
    </dgm:pt>
    <dgm:pt modelId="{812A7472-3F32-429F-9871-7D98DCEB5B65}">
      <dgm:prSet phldrT="[Text]" custT="1"/>
      <dgm:spPr>
        <a:solidFill>
          <a:schemeClr val="accent2">
            <a:lumMod val="75000"/>
          </a:schemeClr>
        </a:solidFill>
      </dgm:spPr>
      <dgm:t>
        <a:bodyPr/>
        <a:lstStyle/>
        <a:p>
          <a:r>
            <a:rPr lang="en-GB" sz="2400" dirty="0"/>
            <a:t>Main types of symptoms  </a:t>
          </a:r>
        </a:p>
      </dgm:t>
    </dgm:pt>
    <dgm:pt modelId="{CC104E85-FCDB-45D8-856A-09EE9B6EE924}" type="parTrans" cxnId="{947FA2DA-9BEE-4502-B97D-678DB4198E57}">
      <dgm:prSet/>
      <dgm:spPr/>
      <dgm:t>
        <a:bodyPr/>
        <a:lstStyle/>
        <a:p>
          <a:endParaRPr lang="en-GB"/>
        </a:p>
      </dgm:t>
    </dgm:pt>
    <dgm:pt modelId="{8FFFFB71-CD53-4536-82B9-D7BCBD98F992}" type="sibTrans" cxnId="{947FA2DA-9BEE-4502-B97D-678DB4198E57}">
      <dgm:prSet/>
      <dgm:spPr/>
      <dgm:t>
        <a:bodyPr/>
        <a:lstStyle/>
        <a:p>
          <a:endParaRPr lang="en-GB"/>
        </a:p>
      </dgm:t>
    </dgm:pt>
    <dgm:pt modelId="{74F5D86B-41AE-4681-8108-6B126D80DF85}">
      <dgm:prSet phldrT="[Text]" custT="1"/>
      <dgm:spPr/>
      <dgm:t>
        <a:bodyPr/>
        <a:lstStyle/>
        <a:p>
          <a:r>
            <a:rPr lang="en-GB" sz="2400" dirty="0"/>
            <a:t>Subtypes </a:t>
          </a:r>
        </a:p>
      </dgm:t>
    </dgm:pt>
    <dgm:pt modelId="{21AB05B6-8D84-40B6-BC5A-975E78A9D2E2}" type="parTrans" cxnId="{CA82533D-9094-4C1B-BA0C-6BC68C0B7303}">
      <dgm:prSet/>
      <dgm:spPr/>
      <dgm:t>
        <a:bodyPr/>
        <a:lstStyle/>
        <a:p>
          <a:endParaRPr lang="en-GB"/>
        </a:p>
      </dgm:t>
    </dgm:pt>
    <dgm:pt modelId="{DFF044BC-6BC7-4401-93DF-F44FFBA25392}" type="sibTrans" cxnId="{CA82533D-9094-4C1B-BA0C-6BC68C0B7303}">
      <dgm:prSet/>
      <dgm:spPr/>
      <dgm:t>
        <a:bodyPr/>
        <a:lstStyle/>
        <a:p>
          <a:endParaRPr lang="en-GB"/>
        </a:p>
      </dgm:t>
    </dgm:pt>
    <dgm:pt modelId="{EECEA5E7-9DE9-4B3F-AD71-8BC3820BD00F}">
      <dgm:prSet phldrT="[Text]" custT="1"/>
      <dgm:spPr>
        <a:solidFill>
          <a:schemeClr val="accent6">
            <a:lumMod val="75000"/>
          </a:schemeClr>
        </a:solidFill>
      </dgm:spPr>
      <dgm:t>
        <a:bodyPr/>
        <a:lstStyle/>
        <a:p>
          <a:r>
            <a:rPr lang="en-GB" sz="2400" dirty="0"/>
            <a:t> early development period </a:t>
          </a:r>
        </a:p>
      </dgm:t>
    </dgm:pt>
    <dgm:pt modelId="{091A7E40-9136-4D87-867C-0E821B4AF624}" type="parTrans" cxnId="{C3640050-0DFC-4962-B9AD-E7F39B509789}">
      <dgm:prSet/>
      <dgm:spPr/>
      <dgm:t>
        <a:bodyPr/>
        <a:lstStyle/>
        <a:p>
          <a:endParaRPr lang="en-GB"/>
        </a:p>
      </dgm:t>
    </dgm:pt>
    <dgm:pt modelId="{072FC623-D3D9-4AEC-AAFB-A91BD486A958}" type="sibTrans" cxnId="{C3640050-0DFC-4962-B9AD-E7F39B509789}">
      <dgm:prSet/>
      <dgm:spPr/>
      <dgm:t>
        <a:bodyPr/>
        <a:lstStyle/>
        <a:p>
          <a:endParaRPr lang="en-GB"/>
        </a:p>
      </dgm:t>
    </dgm:pt>
    <dgm:pt modelId="{0D0D42A7-8EB8-4DDF-8184-D052BB11BDEE}">
      <dgm:prSet phldrT="[Text]"/>
      <dgm:spPr/>
      <dgm:t>
        <a:bodyPr/>
        <a:lstStyle/>
        <a:p>
          <a:r>
            <a:rPr lang="en-GB" dirty="0"/>
            <a:t>ICD-11</a:t>
          </a:r>
        </a:p>
      </dgm:t>
    </dgm:pt>
    <dgm:pt modelId="{506C5F55-E798-4BE9-B190-31BB5CB46E00}" type="parTrans" cxnId="{F6268577-8B8B-4FD9-BB65-B84EAB93F828}">
      <dgm:prSet/>
      <dgm:spPr/>
      <dgm:t>
        <a:bodyPr/>
        <a:lstStyle/>
        <a:p>
          <a:endParaRPr lang="en-GB"/>
        </a:p>
      </dgm:t>
    </dgm:pt>
    <dgm:pt modelId="{0B0C62F8-3A07-4ADD-9386-F565C08C55E6}" type="sibTrans" cxnId="{F6268577-8B8B-4FD9-BB65-B84EAB93F828}">
      <dgm:prSet/>
      <dgm:spPr/>
      <dgm:t>
        <a:bodyPr/>
        <a:lstStyle/>
        <a:p>
          <a:endParaRPr lang="en-GB"/>
        </a:p>
      </dgm:t>
    </dgm:pt>
    <dgm:pt modelId="{40FC542A-8B6B-4FAB-A285-795B0265D7E8}">
      <dgm:prSet phldrT="[Text]" custT="1"/>
      <dgm:spPr/>
      <dgm:t>
        <a:bodyPr/>
        <a:lstStyle/>
        <a:p>
          <a:r>
            <a:rPr lang="en-GB" sz="2400" dirty="0"/>
            <a:t>No subtype, a spectrum </a:t>
          </a:r>
        </a:p>
      </dgm:t>
    </dgm:pt>
    <dgm:pt modelId="{596C690F-FC6C-4285-AA98-F42CDDEC154A}" type="parTrans" cxnId="{CE7363EF-A0E6-4043-84BA-913FE52CF213}">
      <dgm:prSet/>
      <dgm:spPr/>
      <dgm:t>
        <a:bodyPr/>
        <a:lstStyle/>
        <a:p>
          <a:endParaRPr lang="en-GB"/>
        </a:p>
      </dgm:t>
    </dgm:pt>
    <dgm:pt modelId="{29564582-E01D-401A-80AE-2B24BFE84503}" type="sibTrans" cxnId="{CE7363EF-A0E6-4043-84BA-913FE52CF213}">
      <dgm:prSet/>
      <dgm:spPr/>
      <dgm:t>
        <a:bodyPr/>
        <a:lstStyle/>
        <a:p>
          <a:endParaRPr lang="en-GB"/>
        </a:p>
      </dgm:t>
    </dgm:pt>
    <dgm:pt modelId="{76777ED2-5B98-4505-A31D-0D509B7414CC}">
      <dgm:prSet phldrT="[Text]" custT="1"/>
      <dgm:spPr>
        <a:solidFill>
          <a:schemeClr val="accent6">
            <a:lumMod val="75000"/>
          </a:schemeClr>
        </a:solidFill>
      </dgm:spPr>
      <dgm:t>
        <a:bodyPr/>
        <a:lstStyle/>
        <a:p>
          <a:r>
            <a:rPr lang="en-GB" sz="2400" dirty="0"/>
            <a:t>Onset </a:t>
          </a:r>
        </a:p>
      </dgm:t>
    </dgm:pt>
    <dgm:pt modelId="{6D487E9E-A377-44DE-B2EB-78CF1DF64D5F}" type="parTrans" cxnId="{DC5F197C-4E7C-46B7-8FFD-4BA2D26D2200}">
      <dgm:prSet/>
      <dgm:spPr/>
      <dgm:t>
        <a:bodyPr/>
        <a:lstStyle/>
        <a:p>
          <a:endParaRPr lang="en-GB"/>
        </a:p>
      </dgm:t>
    </dgm:pt>
    <dgm:pt modelId="{A97A32B5-3C4C-4409-AF6D-8AA0A282C0C4}" type="sibTrans" cxnId="{DC5F197C-4E7C-46B7-8FFD-4BA2D26D2200}">
      <dgm:prSet/>
      <dgm:spPr/>
      <dgm:t>
        <a:bodyPr/>
        <a:lstStyle/>
        <a:p>
          <a:endParaRPr lang="en-GB"/>
        </a:p>
      </dgm:t>
    </dgm:pt>
    <dgm:pt modelId="{967F3A0C-F71B-43C4-8636-59453DE1AB17}">
      <dgm:prSet phldrT="[Text]" custT="1"/>
      <dgm:spPr>
        <a:solidFill>
          <a:schemeClr val="accent2">
            <a:lumMod val="75000"/>
          </a:schemeClr>
        </a:solidFill>
      </dgm:spPr>
      <dgm:t>
        <a:bodyPr/>
        <a:lstStyle/>
        <a:p>
          <a:r>
            <a:rPr lang="en-GB" sz="2000" b="0" i="0" dirty="0"/>
            <a:t>1) social communication</a:t>
          </a:r>
        </a:p>
        <a:p>
          <a:r>
            <a:rPr lang="en-GB" sz="2000" b="0" i="0" dirty="0"/>
            <a:t>2) restrictive, repetitive activities and interests; sensory difficulties.</a:t>
          </a:r>
          <a:endParaRPr lang="en-GB" sz="2000" dirty="0"/>
        </a:p>
      </dgm:t>
    </dgm:pt>
    <dgm:pt modelId="{AD8B112B-D2FB-44A9-8A36-0E0391233733}" type="parTrans" cxnId="{F9B36450-9232-4639-A8D2-735CCC0FC64B}">
      <dgm:prSet/>
      <dgm:spPr/>
      <dgm:t>
        <a:bodyPr/>
        <a:lstStyle/>
        <a:p>
          <a:endParaRPr lang="en-GB"/>
        </a:p>
      </dgm:t>
    </dgm:pt>
    <dgm:pt modelId="{E94EB92F-F32A-4315-B6A5-DE07001781EF}" type="sibTrans" cxnId="{F9B36450-9232-4639-A8D2-735CCC0FC64B}">
      <dgm:prSet/>
      <dgm:spPr/>
      <dgm:t>
        <a:bodyPr/>
        <a:lstStyle/>
        <a:p>
          <a:endParaRPr lang="en-GB"/>
        </a:p>
      </dgm:t>
    </dgm:pt>
    <dgm:pt modelId="{87BFDAE1-79DF-4B59-A1D5-99BBF765C0AB}" type="pres">
      <dgm:prSet presAssocID="{66588301-C483-450A-8FDA-0BFE4E12778E}" presName="theList" presStyleCnt="0">
        <dgm:presLayoutVars>
          <dgm:dir/>
          <dgm:animLvl val="lvl"/>
          <dgm:resizeHandles val="exact"/>
        </dgm:presLayoutVars>
      </dgm:prSet>
      <dgm:spPr/>
    </dgm:pt>
    <dgm:pt modelId="{7DFAE8EC-22F7-451E-9F94-3CD5D482F1CA}" type="pres">
      <dgm:prSet presAssocID="{C8B67F68-F5F2-4A10-B218-7892D3978C97}" presName="compNode" presStyleCnt="0"/>
      <dgm:spPr/>
    </dgm:pt>
    <dgm:pt modelId="{A89F367C-B24B-4E2B-999E-83CEE462B49C}" type="pres">
      <dgm:prSet presAssocID="{C8B67F68-F5F2-4A10-B218-7892D3978C97}" presName="aNode" presStyleLbl="bgShp" presStyleIdx="0" presStyleCnt="2" custScaleX="73628" custLinFactNeighborX="-18335" custLinFactNeighborY="1667"/>
      <dgm:spPr/>
    </dgm:pt>
    <dgm:pt modelId="{8FE9AEFF-F471-4C9C-8042-3237F410C64F}" type="pres">
      <dgm:prSet presAssocID="{C8B67F68-F5F2-4A10-B218-7892D3978C97}" presName="textNode" presStyleLbl="bgShp" presStyleIdx="0" presStyleCnt="2"/>
      <dgm:spPr/>
    </dgm:pt>
    <dgm:pt modelId="{CE6C8DCF-6909-4557-9A3E-320FF02268D0}" type="pres">
      <dgm:prSet presAssocID="{C8B67F68-F5F2-4A10-B218-7892D3978C97}" presName="compChildNode" presStyleCnt="0"/>
      <dgm:spPr/>
    </dgm:pt>
    <dgm:pt modelId="{728B4E2A-7595-4532-866C-83578B180673}" type="pres">
      <dgm:prSet presAssocID="{C8B67F68-F5F2-4A10-B218-7892D3978C97}" presName="theInnerList" presStyleCnt="0"/>
      <dgm:spPr/>
    </dgm:pt>
    <dgm:pt modelId="{741F12A6-B9AE-4024-BA5D-2DB5592886C8}" type="pres">
      <dgm:prSet presAssocID="{812A7472-3F32-429F-9871-7D98DCEB5B65}" presName="childNode" presStyleLbl="node1" presStyleIdx="0" presStyleCnt="6" custScaleX="65772">
        <dgm:presLayoutVars>
          <dgm:bulletEnabled val="1"/>
        </dgm:presLayoutVars>
      </dgm:prSet>
      <dgm:spPr/>
    </dgm:pt>
    <dgm:pt modelId="{63ECABCE-ED2E-4E18-83DC-D5487B936BAC}" type="pres">
      <dgm:prSet presAssocID="{812A7472-3F32-429F-9871-7D98DCEB5B65}" presName="aSpace2" presStyleCnt="0"/>
      <dgm:spPr/>
    </dgm:pt>
    <dgm:pt modelId="{A3C44C40-DE2A-4F92-AF50-F84896448E20}" type="pres">
      <dgm:prSet presAssocID="{74F5D86B-41AE-4681-8108-6B126D80DF85}" presName="childNode" presStyleLbl="node1" presStyleIdx="1" presStyleCnt="6" custScaleX="63954">
        <dgm:presLayoutVars>
          <dgm:bulletEnabled val="1"/>
        </dgm:presLayoutVars>
      </dgm:prSet>
      <dgm:spPr/>
    </dgm:pt>
    <dgm:pt modelId="{6F0D4850-4438-4F4E-9F63-4A894BE0AC51}" type="pres">
      <dgm:prSet presAssocID="{74F5D86B-41AE-4681-8108-6B126D80DF85}" presName="aSpace2" presStyleCnt="0"/>
      <dgm:spPr/>
    </dgm:pt>
    <dgm:pt modelId="{50130F11-229B-48BF-8FA6-7546E8E04D23}" type="pres">
      <dgm:prSet presAssocID="{76777ED2-5B98-4505-A31D-0D509B7414CC}" presName="childNode" presStyleLbl="node1" presStyleIdx="2" presStyleCnt="6" custScaleX="64953">
        <dgm:presLayoutVars>
          <dgm:bulletEnabled val="1"/>
        </dgm:presLayoutVars>
      </dgm:prSet>
      <dgm:spPr/>
    </dgm:pt>
    <dgm:pt modelId="{23B6E453-3A42-460B-85F4-90E3DEC11DFA}" type="pres">
      <dgm:prSet presAssocID="{C8B67F68-F5F2-4A10-B218-7892D3978C97}" presName="aSpace" presStyleCnt="0"/>
      <dgm:spPr/>
    </dgm:pt>
    <dgm:pt modelId="{12AA4268-521E-4F17-B9D5-F78EFEF66DEE}" type="pres">
      <dgm:prSet presAssocID="{0D0D42A7-8EB8-4DDF-8184-D052BB11BDEE}" presName="compNode" presStyleCnt="0"/>
      <dgm:spPr/>
    </dgm:pt>
    <dgm:pt modelId="{A0EDB4E8-F976-4583-B5B5-393C93339533}" type="pres">
      <dgm:prSet presAssocID="{0D0D42A7-8EB8-4DDF-8184-D052BB11BDEE}" presName="aNode" presStyleLbl="bgShp" presStyleIdx="1" presStyleCnt="2" custScaleX="119216"/>
      <dgm:spPr/>
    </dgm:pt>
    <dgm:pt modelId="{24A252F4-529D-492E-A2C5-2B4A841E61F6}" type="pres">
      <dgm:prSet presAssocID="{0D0D42A7-8EB8-4DDF-8184-D052BB11BDEE}" presName="textNode" presStyleLbl="bgShp" presStyleIdx="1" presStyleCnt="2"/>
      <dgm:spPr/>
    </dgm:pt>
    <dgm:pt modelId="{46F6F7EB-AF1D-46E6-91D2-B33486986D7F}" type="pres">
      <dgm:prSet presAssocID="{0D0D42A7-8EB8-4DDF-8184-D052BB11BDEE}" presName="compChildNode" presStyleCnt="0"/>
      <dgm:spPr/>
    </dgm:pt>
    <dgm:pt modelId="{F705AA5E-B3B3-4B5D-9018-812716B82EBD}" type="pres">
      <dgm:prSet presAssocID="{0D0D42A7-8EB8-4DDF-8184-D052BB11BDEE}" presName="theInnerList" presStyleCnt="0"/>
      <dgm:spPr/>
    </dgm:pt>
    <dgm:pt modelId="{20540885-4E99-4486-96AE-3027823218D9}" type="pres">
      <dgm:prSet presAssocID="{967F3A0C-F71B-43C4-8636-59453DE1AB17}" presName="childNode" presStyleLbl="node1" presStyleIdx="3" presStyleCnt="6" custScaleX="131941" custScaleY="2000000" custLinFactY="-166213" custLinFactNeighborX="0" custLinFactNeighborY="-200000">
        <dgm:presLayoutVars>
          <dgm:bulletEnabled val="1"/>
        </dgm:presLayoutVars>
      </dgm:prSet>
      <dgm:spPr/>
    </dgm:pt>
    <dgm:pt modelId="{5559AE13-1215-4C24-BF5B-30B4E9059675}" type="pres">
      <dgm:prSet presAssocID="{967F3A0C-F71B-43C4-8636-59453DE1AB17}" presName="aSpace2" presStyleCnt="0"/>
      <dgm:spPr/>
    </dgm:pt>
    <dgm:pt modelId="{7289D81B-5B42-4943-B22C-4577EFA64B43}" type="pres">
      <dgm:prSet presAssocID="{40FC542A-8B6B-4FAB-A285-795B0265D7E8}" presName="childNode" presStyleLbl="node1" presStyleIdx="4" presStyleCnt="6" custScaleX="127720" custScaleY="2000000" custLinFactY="100000" custLinFactNeighborX="-287" custLinFactNeighborY="172564">
        <dgm:presLayoutVars>
          <dgm:bulletEnabled val="1"/>
        </dgm:presLayoutVars>
      </dgm:prSet>
      <dgm:spPr/>
    </dgm:pt>
    <dgm:pt modelId="{A53B22A7-5C1C-4958-9856-C216E3F573C0}" type="pres">
      <dgm:prSet presAssocID="{40FC542A-8B6B-4FAB-A285-795B0265D7E8}" presName="aSpace2" presStyleCnt="0"/>
      <dgm:spPr/>
    </dgm:pt>
    <dgm:pt modelId="{66953823-473D-4617-A488-727BCA23B2E9}" type="pres">
      <dgm:prSet presAssocID="{EECEA5E7-9DE9-4B3F-AD71-8BC3820BD00F}" presName="childNode" presStyleLbl="node1" presStyleIdx="5" presStyleCnt="6" custScaleX="127720" custScaleY="2000000" custLinFactY="100000" custLinFactNeighborY="109848">
        <dgm:presLayoutVars>
          <dgm:bulletEnabled val="1"/>
        </dgm:presLayoutVars>
      </dgm:prSet>
      <dgm:spPr/>
    </dgm:pt>
  </dgm:ptLst>
  <dgm:cxnLst>
    <dgm:cxn modelId="{AC692A2D-8BAA-44B2-8014-EC71BAC8D45B}" type="presOf" srcId="{76777ED2-5B98-4505-A31D-0D509B7414CC}" destId="{50130F11-229B-48BF-8FA6-7546E8E04D23}" srcOrd="0" destOrd="0" presId="urn:microsoft.com/office/officeart/2005/8/layout/lProcess2"/>
    <dgm:cxn modelId="{CA82533D-9094-4C1B-BA0C-6BC68C0B7303}" srcId="{C8B67F68-F5F2-4A10-B218-7892D3978C97}" destId="{74F5D86B-41AE-4681-8108-6B126D80DF85}" srcOrd="1" destOrd="0" parTransId="{21AB05B6-8D84-40B6-BC5A-975E78A9D2E2}" sibTransId="{DFF044BC-6BC7-4401-93DF-F44FFBA25392}"/>
    <dgm:cxn modelId="{6AE31B60-AA44-416E-A42A-2C71F2CF9E6A}" type="presOf" srcId="{40FC542A-8B6B-4FAB-A285-795B0265D7E8}" destId="{7289D81B-5B42-4943-B22C-4577EFA64B43}" srcOrd="0" destOrd="0" presId="urn:microsoft.com/office/officeart/2005/8/layout/lProcess2"/>
    <dgm:cxn modelId="{7267AB47-3AFA-4AA0-AFE2-53AB87564290}" type="presOf" srcId="{0D0D42A7-8EB8-4DDF-8184-D052BB11BDEE}" destId="{24A252F4-529D-492E-A2C5-2B4A841E61F6}" srcOrd="1" destOrd="0" presId="urn:microsoft.com/office/officeart/2005/8/layout/lProcess2"/>
    <dgm:cxn modelId="{C3640050-0DFC-4962-B9AD-E7F39B509789}" srcId="{0D0D42A7-8EB8-4DDF-8184-D052BB11BDEE}" destId="{EECEA5E7-9DE9-4B3F-AD71-8BC3820BD00F}" srcOrd="2" destOrd="0" parTransId="{091A7E40-9136-4D87-867C-0E821B4AF624}" sibTransId="{072FC623-D3D9-4AEC-AAFB-A91BD486A958}"/>
    <dgm:cxn modelId="{F9B36450-9232-4639-A8D2-735CCC0FC64B}" srcId="{0D0D42A7-8EB8-4DDF-8184-D052BB11BDEE}" destId="{967F3A0C-F71B-43C4-8636-59453DE1AB17}" srcOrd="0" destOrd="0" parTransId="{AD8B112B-D2FB-44A9-8A36-0E0391233733}" sibTransId="{E94EB92F-F32A-4315-B6A5-DE07001781EF}"/>
    <dgm:cxn modelId="{412AA371-954C-461A-B9AB-0D3204BDD05A}" type="presOf" srcId="{74F5D86B-41AE-4681-8108-6B126D80DF85}" destId="{A3C44C40-DE2A-4F92-AF50-F84896448E20}" srcOrd="0" destOrd="0" presId="urn:microsoft.com/office/officeart/2005/8/layout/lProcess2"/>
    <dgm:cxn modelId="{8F471752-68C4-4ED2-A131-B0E032C44737}" type="presOf" srcId="{EECEA5E7-9DE9-4B3F-AD71-8BC3820BD00F}" destId="{66953823-473D-4617-A488-727BCA23B2E9}" srcOrd="0" destOrd="0" presId="urn:microsoft.com/office/officeart/2005/8/layout/lProcess2"/>
    <dgm:cxn modelId="{F6268577-8B8B-4FD9-BB65-B84EAB93F828}" srcId="{66588301-C483-450A-8FDA-0BFE4E12778E}" destId="{0D0D42A7-8EB8-4DDF-8184-D052BB11BDEE}" srcOrd="1" destOrd="0" parTransId="{506C5F55-E798-4BE9-B190-31BB5CB46E00}" sibTransId="{0B0C62F8-3A07-4ADD-9386-F565C08C55E6}"/>
    <dgm:cxn modelId="{DC5F197C-4E7C-46B7-8FFD-4BA2D26D2200}" srcId="{C8B67F68-F5F2-4A10-B218-7892D3978C97}" destId="{76777ED2-5B98-4505-A31D-0D509B7414CC}" srcOrd="2" destOrd="0" parTransId="{6D487E9E-A377-44DE-B2EB-78CF1DF64D5F}" sibTransId="{A97A32B5-3C4C-4409-AF6D-8AA0A282C0C4}"/>
    <dgm:cxn modelId="{A0876485-6130-4E8B-A49E-C162126B5F89}" type="presOf" srcId="{66588301-C483-450A-8FDA-0BFE4E12778E}" destId="{87BFDAE1-79DF-4B59-A1D5-99BBF765C0AB}" srcOrd="0" destOrd="0" presId="urn:microsoft.com/office/officeart/2005/8/layout/lProcess2"/>
    <dgm:cxn modelId="{4F8A3798-4FAC-4DC2-9403-C441CE83F0B9}" type="presOf" srcId="{0D0D42A7-8EB8-4DDF-8184-D052BB11BDEE}" destId="{A0EDB4E8-F976-4583-B5B5-393C93339533}" srcOrd="0" destOrd="0" presId="urn:microsoft.com/office/officeart/2005/8/layout/lProcess2"/>
    <dgm:cxn modelId="{D4A47EAF-661B-4FD0-AF34-9E0332EE965A}" srcId="{66588301-C483-450A-8FDA-0BFE4E12778E}" destId="{C8B67F68-F5F2-4A10-B218-7892D3978C97}" srcOrd="0" destOrd="0" parTransId="{88987754-FB20-41C1-9D43-BCC6CD7585B5}" sibTransId="{6EB8874F-090F-458D-9F42-88CC361ED0AB}"/>
    <dgm:cxn modelId="{091975B0-8D56-41B0-9E4E-82FF701F6132}" type="presOf" srcId="{C8B67F68-F5F2-4A10-B218-7892D3978C97}" destId="{8FE9AEFF-F471-4C9C-8042-3237F410C64F}" srcOrd="1" destOrd="0" presId="urn:microsoft.com/office/officeart/2005/8/layout/lProcess2"/>
    <dgm:cxn modelId="{CAAFF8BB-DEC3-4883-A9E4-54102ED1D496}" type="presOf" srcId="{812A7472-3F32-429F-9871-7D98DCEB5B65}" destId="{741F12A6-B9AE-4024-BA5D-2DB5592886C8}" srcOrd="0" destOrd="0" presId="urn:microsoft.com/office/officeart/2005/8/layout/lProcess2"/>
    <dgm:cxn modelId="{947FA2DA-9BEE-4502-B97D-678DB4198E57}" srcId="{C8B67F68-F5F2-4A10-B218-7892D3978C97}" destId="{812A7472-3F32-429F-9871-7D98DCEB5B65}" srcOrd="0" destOrd="0" parTransId="{CC104E85-FCDB-45D8-856A-09EE9B6EE924}" sibTransId="{8FFFFB71-CD53-4536-82B9-D7BCBD98F992}"/>
    <dgm:cxn modelId="{CE7363EF-A0E6-4043-84BA-913FE52CF213}" srcId="{0D0D42A7-8EB8-4DDF-8184-D052BB11BDEE}" destId="{40FC542A-8B6B-4FAB-A285-795B0265D7E8}" srcOrd="1" destOrd="0" parTransId="{596C690F-FC6C-4285-AA98-F42CDDEC154A}" sibTransId="{29564582-E01D-401A-80AE-2B24BFE84503}"/>
    <dgm:cxn modelId="{55A234F1-6B32-4275-991B-FE235746AF93}" type="presOf" srcId="{C8B67F68-F5F2-4A10-B218-7892D3978C97}" destId="{A89F367C-B24B-4E2B-999E-83CEE462B49C}" srcOrd="0" destOrd="0" presId="urn:microsoft.com/office/officeart/2005/8/layout/lProcess2"/>
    <dgm:cxn modelId="{880D92F6-FBB6-4CE0-9D8A-5B5F871DF1A2}" type="presOf" srcId="{967F3A0C-F71B-43C4-8636-59453DE1AB17}" destId="{20540885-4E99-4486-96AE-3027823218D9}" srcOrd="0" destOrd="0" presId="urn:microsoft.com/office/officeart/2005/8/layout/lProcess2"/>
    <dgm:cxn modelId="{0A963817-8A68-4FF7-B7A3-A794C155F757}" type="presParOf" srcId="{87BFDAE1-79DF-4B59-A1D5-99BBF765C0AB}" destId="{7DFAE8EC-22F7-451E-9F94-3CD5D482F1CA}" srcOrd="0" destOrd="0" presId="urn:microsoft.com/office/officeart/2005/8/layout/lProcess2"/>
    <dgm:cxn modelId="{30A2A541-F2FE-4F9C-A453-280EFDB964BA}" type="presParOf" srcId="{7DFAE8EC-22F7-451E-9F94-3CD5D482F1CA}" destId="{A89F367C-B24B-4E2B-999E-83CEE462B49C}" srcOrd="0" destOrd="0" presId="urn:microsoft.com/office/officeart/2005/8/layout/lProcess2"/>
    <dgm:cxn modelId="{18215E6D-E581-41B2-ACEE-CDA0F705F8BA}" type="presParOf" srcId="{7DFAE8EC-22F7-451E-9F94-3CD5D482F1CA}" destId="{8FE9AEFF-F471-4C9C-8042-3237F410C64F}" srcOrd="1" destOrd="0" presId="urn:microsoft.com/office/officeart/2005/8/layout/lProcess2"/>
    <dgm:cxn modelId="{D33AAA3F-9C8B-4CEE-AF27-D7EB87C24287}" type="presParOf" srcId="{7DFAE8EC-22F7-451E-9F94-3CD5D482F1CA}" destId="{CE6C8DCF-6909-4557-9A3E-320FF02268D0}" srcOrd="2" destOrd="0" presId="urn:microsoft.com/office/officeart/2005/8/layout/lProcess2"/>
    <dgm:cxn modelId="{1DB00094-5118-42F7-8FE8-087DFBDB2913}" type="presParOf" srcId="{CE6C8DCF-6909-4557-9A3E-320FF02268D0}" destId="{728B4E2A-7595-4532-866C-83578B180673}" srcOrd="0" destOrd="0" presId="urn:microsoft.com/office/officeart/2005/8/layout/lProcess2"/>
    <dgm:cxn modelId="{A365718F-AEC0-4240-A895-647216FABBF2}" type="presParOf" srcId="{728B4E2A-7595-4532-866C-83578B180673}" destId="{741F12A6-B9AE-4024-BA5D-2DB5592886C8}" srcOrd="0" destOrd="0" presId="urn:microsoft.com/office/officeart/2005/8/layout/lProcess2"/>
    <dgm:cxn modelId="{1502733E-7B36-4B21-B667-EB1D49235AA7}" type="presParOf" srcId="{728B4E2A-7595-4532-866C-83578B180673}" destId="{63ECABCE-ED2E-4E18-83DC-D5487B936BAC}" srcOrd="1" destOrd="0" presId="urn:microsoft.com/office/officeart/2005/8/layout/lProcess2"/>
    <dgm:cxn modelId="{5A99B3C9-65A0-4083-ABB8-97D678F9FC23}" type="presParOf" srcId="{728B4E2A-7595-4532-866C-83578B180673}" destId="{A3C44C40-DE2A-4F92-AF50-F84896448E20}" srcOrd="2" destOrd="0" presId="urn:microsoft.com/office/officeart/2005/8/layout/lProcess2"/>
    <dgm:cxn modelId="{2F7C3768-279A-4883-B9B8-863268BD6C07}" type="presParOf" srcId="{728B4E2A-7595-4532-866C-83578B180673}" destId="{6F0D4850-4438-4F4E-9F63-4A894BE0AC51}" srcOrd="3" destOrd="0" presId="urn:microsoft.com/office/officeart/2005/8/layout/lProcess2"/>
    <dgm:cxn modelId="{727CAF2B-4321-48D2-9D61-4F46D278D875}" type="presParOf" srcId="{728B4E2A-7595-4532-866C-83578B180673}" destId="{50130F11-229B-48BF-8FA6-7546E8E04D23}" srcOrd="4" destOrd="0" presId="urn:microsoft.com/office/officeart/2005/8/layout/lProcess2"/>
    <dgm:cxn modelId="{868A23EC-4BDA-4B71-987E-E56AC8346B41}" type="presParOf" srcId="{87BFDAE1-79DF-4B59-A1D5-99BBF765C0AB}" destId="{23B6E453-3A42-460B-85F4-90E3DEC11DFA}" srcOrd="1" destOrd="0" presId="urn:microsoft.com/office/officeart/2005/8/layout/lProcess2"/>
    <dgm:cxn modelId="{2BD69FE5-C352-4F1F-A682-7FA6BA061C0D}" type="presParOf" srcId="{87BFDAE1-79DF-4B59-A1D5-99BBF765C0AB}" destId="{12AA4268-521E-4F17-B9D5-F78EFEF66DEE}" srcOrd="2" destOrd="0" presId="urn:microsoft.com/office/officeart/2005/8/layout/lProcess2"/>
    <dgm:cxn modelId="{67173736-364B-428F-9143-87609D4FD686}" type="presParOf" srcId="{12AA4268-521E-4F17-B9D5-F78EFEF66DEE}" destId="{A0EDB4E8-F976-4583-B5B5-393C93339533}" srcOrd="0" destOrd="0" presId="urn:microsoft.com/office/officeart/2005/8/layout/lProcess2"/>
    <dgm:cxn modelId="{E433B7EF-A497-47DB-A9FC-D501D0B27A80}" type="presParOf" srcId="{12AA4268-521E-4F17-B9D5-F78EFEF66DEE}" destId="{24A252F4-529D-492E-A2C5-2B4A841E61F6}" srcOrd="1" destOrd="0" presId="urn:microsoft.com/office/officeart/2005/8/layout/lProcess2"/>
    <dgm:cxn modelId="{E7AA34A6-333D-4551-A676-F8529E84EA43}" type="presParOf" srcId="{12AA4268-521E-4F17-B9D5-F78EFEF66DEE}" destId="{46F6F7EB-AF1D-46E6-91D2-B33486986D7F}" srcOrd="2" destOrd="0" presId="urn:microsoft.com/office/officeart/2005/8/layout/lProcess2"/>
    <dgm:cxn modelId="{A1972254-5ECB-4363-B478-C0F9343338F5}" type="presParOf" srcId="{46F6F7EB-AF1D-46E6-91D2-B33486986D7F}" destId="{F705AA5E-B3B3-4B5D-9018-812716B82EBD}" srcOrd="0" destOrd="0" presId="urn:microsoft.com/office/officeart/2005/8/layout/lProcess2"/>
    <dgm:cxn modelId="{1C0CA96A-184C-4936-A86B-885923687E93}" type="presParOf" srcId="{F705AA5E-B3B3-4B5D-9018-812716B82EBD}" destId="{20540885-4E99-4486-96AE-3027823218D9}" srcOrd="0" destOrd="0" presId="urn:microsoft.com/office/officeart/2005/8/layout/lProcess2"/>
    <dgm:cxn modelId="{003AFE8B-A70A-45CB-9CE0-090E0C185322}" type="presParOf" srcId="{F705AA5E-B3B3-4B5D-9018-812716B82EBD}" destId="{5559AE13-1215-4C24-BF5B-30B4E9059675}" srcOrd="1" destOrd="0" presId="urn:microsoft.com/office/officeart/2005/8/layout/lProcess2"/>
    <dgm:cxn modelId="{F03D7E3F-00B1-488B-A47F-A99D8691C9E9}" type="presParOf" srcId="{F705AA5E-B3B3-4B5D-9018-812716B82EBD}" destId="{7289D81B-5B42-4943-B22C-4577EFA64B43}" srcOrd="2" destOrd="0" presId="urn:microsoft.com/office/officeart/2005/8/layout/lProcess2"/>
    <dgm:cxn modelId="{A25D065B-FAE7-4B4C-A4A4-9DE7691A1B06}" type="presParOf" srcId="{F705AA5E-B3B3-4B5D-9018-812716B82EBD}" destId="{A53B22A7-5C1C-4958-9856-C216E3F573C0}" srcOrd="3" destOrd="0" presId="urn:microsoft.com/office/officeart/2005/8/layout/lProcess2"/>
    <dgm:cxn modelId="{5D840C7D-7D03-41FD-8AEB-1994F3757874}" type="presParOf" srcId="{F705AA5E-B3B3-4B5D-9018-812716B82EBD}" destId="{66953823-473D-4617-A488-727BCA23B2E9}" srcOrd="4"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CBD3E3-4A48-4B96-B4DA-59FF24E262C6}" type="doc">
      <dgm:prSet loTypeId="urn:microsoft.com/office/officeart/2005/8/layout/vList6" loCatId="process" qsTypeId="urn:microsoft.com/office/officeart/2005/8/quickstyle/simple1" qsCatId="simple" csTypeId="urn:microsoft.com/office/officeart/2005/8/colors/colorful1" csCatId="colorful" phldr="1"/>
      <dgm:spPr/>
      <dgm:t>
        <a:bodyPr/>
        <a:lstStyle/>
        <a:p>
          <a:endParaRPr lang="en-GB"/>
        </a:p>
      </dgm:t>
    </dgm:pt>
    <dgm:pt modelId="{B6A949EF-E5E1-442C-9DD2-730CC34D3648}">
      <dgm:prSet phldrT="[Text]"/>
      <dgm:spPr/>
      <dgm:t>
        <a:bodyPr/>
        <a:lstStyle/>
        <a:p>
          <a:r>
            <a:rPr lang="en-GB" dirty="0"/>
            <a:t>Behavioural </a:t>
          </a:r>
        </a:p>
      </dgm:t>
    </dgm:pt>
    <dgm:pt modelId="{B5D1D1AF-DD61-4A94-A960-0EEF9DB08476}" type="parTrans" cxnId="{251B1AED-F156-40FC-9B7E-D313ED96F923}">
      <dgm:prSet/>
      <dgm:spPr/>
      <dgm:t>
        <a:bodyPr/>
        <a:lstStyle/>
        <a:p>
          <a:endParaRPr lang="en-GB"/>
        </a:p>
      </dgm:t>
    </dgm:pt>
    <dgm:pt modelId="{4C2162F1-8E74-45E3-BB67-B6267D33367C}" type="sibTrans" cxnId="{251B1AED-F156-40FC-9B7E-D313ED96F923}">
      <dgm:prSet/>
      <dgm:spPr/>
      <dgm:t>
        <a:bodyPr/>
        <a:lstStyle/>
        <a:p>
          <a:endParaRPr lang="en-GB"/>
        </a:p>
      </dgm:t>
    </dgm:pt>
    <dgm:pt modelId="{F8BDEF88-EFA7-4BC6-B070-862645041050}">
      <dgm:prSet phldrT="[Text]" custT="1"/>
      <dgm:spPr/>
      <dgm:t>
        <a:bodyPr/>
        <a:lstStyle/>
        <a:p>
          <a:r>
            <a:rPr lang="en-GB" sz="1600" dirty="0"/>
            <a:t>ABA: </a:t>
          </a:r>
          <a:r>
            <a:rPr lang="en-GB" sz="1600" b="1" i="0" dirty="0"/>
            <a:t>applied behaviour analysis</a:t>
          </a:r>
          <a:endParaRPr lang="en-GB" sz="1600" dirty="0"/>
        </a:p>
      </dgm:t>
    </dgm:pt>
    <dgm:pt modelId="{96E60320-10B5-412B-B270-5FB2B4A313B2}" type="parTrans" cxnId="{58354561-89B1-4ABA-9C0B-1624C17E22DF}">
      <dgm:prSet/>
      <dgm:spPr/>
      <dgm:t>
        <a:bodyPr/>
        <a:lstStyle/>
        <a:p>
          <a:endParaRPr lang="en-GB"/>
        </a:p>
      </dgm:t>
    </dgm:pt>
    <dgm:pt modelId="{13232423-DDF0-4662-B0E6-938215753463}" type="sibTrans" cxnId="{58354561-89B1-4ABA-9C0B-1624C17E22DF}">
      <dgm:prSet/>
      <dgm:spPr/>
      <dgm:t>
        <a:bodyPr/>
        <a:lstStyle/>
        <a:p>
          <a:endParaRPr lang="en-GB"/>
        </a:p>
      </dgm:t>
    </dgm:pt>
    <dgm:pt modelId="{7843F6CA-CB5F-48D5-9592-FC76D939349A}">
      <dgm:prSet phldrT="[Text]"/>
      <dgm:spPr/>
      <dgm:t>
        <a:bodyPr/>
        <a:lstStyle/>
        <a:p>
          <a:r>
            <a:rPr lang="en-GB" dirty="0"/>
            <a:t>Developmental </a:t>
          </a:r>
        </a:p>
      </dgm:t>
    </dgm:pt>
    <dgm:pt modelId="{DBCDD70B-346A-4DBA-B267-6963884A011C}" type="parTrans" cxnId="{1231A6A7-05C4-45A6-A210-B53BEB7E00CE}">
      <dgm:prSet/>
      <dgm:spPr/>
      <dgm:t>
        <a:bodyPr/>
        <a:lstStyle/>
        <a:p>
          <a:endParaRPr lang="en-GB"/>
        </a:p>
      </dgm:t>
    </dgm:pt>
    <dgm:pt modelId="{0CC6889A-0144-4A40-857D-84836A26968A}" type="sibTrans" cxnId="{1231A6A7-05C4-45A6-A210-B53BEB7E00CE}">
      <dgm:prSet/>
      <dgm:spPr/>
      <dgm:t>
        <a:bodyPr/>
        <a:lstStyle/>
        <a:p>
          <a:endParaRPr lang="en-GB"/>
        </a:p>
      </dgm:t>
    </dgm:pt>
    <dgm:pt modelId="{E4DB50F6-88FF-4C1C-AB3B-8381B3DCA075}">
      <dgm:prSet phldrT="[Text]" custT="1"/>
      <dgm:spPr/>
      <dgm:t>
        <a:bodyPr/>
        <a:lstStyle/>
        <a:p>
          <a:r>
            <a:rPr lang="en-GB" sz="1600" dirty="0"/>
            <a:t>Speech and language therapy </a:t>
          </a:r>
        </a:p>
      </dgm:t>
    </dgm:pt>
    <dgm:pt modelId="{75152365-95C0-4400-8F01-F8E3484463A0}" type="parTrans" cxnId="{139D2945-15AE-4B65-94CE-35933F5F977E}">
      <dgm:prSet/>
      <dgm:spPr/>
      <dgm:t>
        <a:bodyPr/>
        <a:lstStyle/>
        <a:p>
          <a:endParaRPr lang="en-GB"/>
        </a:p>
      </dgm:t>
    </dgm:pt>
    <dgm:pt modelId="{4D141A14-17DF-4CF0-8FE0-82861E059BDD}" type="sibTrans" cxnId="{139D2945-15AE-4B65-94CE-35933F5F977E}">
      <dgm:prSet/>
      <dgm:spPr/>
      <dgm:t>
        <a:bodyPr/>
        <a:lstStyle/>
        <a:p>
          <a:endParaRPr lang="en-GB"/>
        </a:p>
      </dgm:t>
    </dgm:pt>
    <dgm:pt modelId="{77705206-F976-402D-BF82-C10DC606B44C}">
      <dgm:prSet phldrT="[Text]"/>
      <dgm:spPr/>
      <dgm:t>
        <a:bodyPr/>
        <a:lstStyle/>
        <a:p>
          <a:r>
            <a:rPr lang="en-GB" dirty="0"/>
            <a:t>Educational </a:t>
          </a:r>
        </a:p>
      </dgm:t>
    </dgm:pt>
    <dgm:pt modelId="{BCEBD2B6-73CC-4831-A1D1-B459BA137455}" type="parTrans" cxnId="{0EB0F449-5082-4F65-8EED-62048912AB92}">
      <dgm:prSet/>
      <dgm:spPr/>
      <dgm:t>
        <a:bodyPr/>
        <a:lstStyle/>
        <a:p>
          <a:endParaRPr lang="en-GB"/>
        </a:p>
      </dgm:t>
    </dgm:pt>
    <dgm:pt modelId="{8EA8893C-9BDB-4937-9A50-2258A2B3496F}" type="sibTrans" cxnId="{0EB0F449-5082-4F65-8EED-62048912AB92}">
      <dgm:prSet/>
      <dgm:spPr/>
      <dgm:t>
        <a:bodyPr/>
        <a:lstStyle/>
        <a:p>
          <a:endParaRPr lang="en-GB"/>
        </a:p>
      </dgm:t>
    </dgm:pt>
    <dgm:pt modelId="{BB26EAA4-60CD-431D-8537-D39A3686D42A}">
      <dgm:prSet phldrT="[Text]"/>
      <dgm:spPr/>
      <dgm:t>
        <a:bodyPr/>
        <a:lstStyle/>
        <a:p>
          <a:r>
            <a:rPr lang="en-GB" dirty="0"/>
            <a:t>Social-relational </a:t>
          </a:r>
        </a:p>
      </dgm:t>
    </dgm:pt>
    <dgm:pt modelId="{1704A6C4-5672-43E2-8F45-F8555EC5BF26}" type="parTrans" cxnId="{6C194CDD-A902-40C6-B770-A90146667AD5}">
      <dgm:prSet/>
      <dgm:spPr/>
      <dgm:t>
        <a:bodyPr/>
        <a:lstStyle/>
        <a:p>
          <a:endParaRPr lang="en-GB"/>
        </a:p>
      </dgm:t>
    </dgm:pt>
    <dgm:pt modelId="{0E08C024-AECA-4051-8AF5-4BB6BEC8234C}" type="sibTrans" cxnId="{6C194CDD-A902-40C6-B770-A90146667AD5}">
      <dgm:prSet/>
      <dgm:spPr/>
      <dgm:t>
        <a:bodyPr/>
        <a:lstStyle/>
        <a:p>
          <a:endParaRPr lang="en-GB"/>
        </a:p>
      </dgm:t>
    </dgm:pt>
    <dgm:pt modelId="{CC36116A-4BF8-494C-8C2F-447F753F9DBA}">
      <dgm:prSet phldrT="[Text]"/>
      <dgm:spPr/>
      <dgm:t>
        <a:bodyPr/>
        <a:lstStyle/>
        <a:p>
          <a:r>
            <a:rPr lang="en-GB" dirty="0"/>
            <a:t>Pharmacological</a:t>
          </a:r>
        </a:p>
      </dgm:t>
    </dgm:pt>
    <dgm:pt modelId="{86F1B91E-44BB-48BB-9B1A-65970EE9BBC1}" type="parTrans" cxnId="{EB109B4C-C3AD-407F-AFDC-331F093EC744}">
      <dgm:prSet/>
      <dgm:spPr/>
      <dgm:t>
        <a:bodyPr/>
        <a:lstStyle/>
        <a:p>
          <a:endParaRPr lang="en-GB"/>
        </a:p>
      </dgm:t>
    </dgm:pt>
    <dgm:pt modelId="{D8506A96-6ED3-41EC-AF71-38CA5A10BAA2}" type="sibTrans" cxnId="{EB109B4C-C3AD-407F-AFDC-331F093EC744}">
      <dgm:prSet/>
      <dgm:spPr/>
      <dgm:t>
        <a:bodyPr/>
        <a:lstStyle/>
        <a:p>
          <a:endParaRPr lang="en-GB"/>
        </a:p>
      </dgm:t>
    </dgm:pt>
    <dgm:pt modelId="{67909A1A-07AE-423D-B294-74403043A54A}">
      <dgm:prSet phldrT="[Text]"/>
      <dgm:spPr/>
      <dgm:t>
        <a:bodyPr/>
        <a:lstStyle/>
        <a:p>
          <a:r>
            <a:rPr lang="en-GB" dirty="0"/>
            <a:t>Psychological </a:t>
          </a:r>
        </a:p>
      </dgm:t>
    </dgm:pt>
    <dgm:pt modelId="{9213B2A3-64B2-4C8E-A0CD-EBD69E788892}" type="parTrans" cxnId="{F43E7BDA-521A-4B85-8CF3-83E7487E59FB}">
      <dgm:prSet/>
      <dgm:spPr/>
      <dgm:t>
        <a:bodyPr/>
        <a:lstStyle/>
        <a:p>
          <a:endParaRPr lang="en-GB"/>
        </a:p>
      </dgm:t>
    </dgm:pt>
    <dgm:pt modelId="{993040FC-FF14-4F08-943B-ACC174054A98}" type="sibTrans" cxnId="{F43E7BDA-521A-4B85-8CF3-83E7487E59FB}">
      <dgm:prSet/>
      <dgm:spPr/>
      <dgm:t>
        <a:bodyPr/>
        <a:lstStyle/>
        <a:p>
          <a:endParaRPr lang="en-GB"/>
        </a:p>
      </dgm:t>
    </dgm:pt>
    <dgm:pt modelId="{1F67172F-8334-46C2-9559-07121A5EA5BB}">
      <dgm:prSet phldrT="[Text]"/>
      <dgm:spPr/>
      <dgm:t>
        <a:bodyPr/>
        <a:lstStyle/>
        <a:p>
          <a:r>
            <a:rPr lang="en-GB" dirty="0"/>
            <a:t>Complementary and alternative </a:t>
          </a:r>
        </a:p>
      </dgm:t>
    </dgm:pt>
    <dgm:pt modelId="{F380EB4F-50E4-4CCF-9DD5-0BD37095E71B}" type="parTrans" cxnId="{49DA26EF-6D2C-4E83-8FC2-AC920179A143}">
      <dgm:prSet/>
      <dgm:spPr/>
      <dgm:t>
        <a:bodyPr/>
        <a:lstStyle/>
        <a:p>
          <a:endParaRPr lang="en-GB"/>
        </a:p>
      </dgm:t>
    </dgm:pt>
    <dgm:pt modelId="{5CE1E1FA-5A8C-494C-816F-EB586E4FFF33}" type="sibTrans" cxnId="{49DA26EF-6D2C-4E83-8FC2-AC920179A143}">
      <dgm:prSet/>
      <dgm:spPr/>
      <dgm:t>
        <a:bodyPr/>
        <a:lstStyle/>
        <a:p>
          <a:endParaRPr lang="en-GB"/>
        </a:p>
      </dgm:t>
    </dgm:pt>
    <dgm:pt modelId="{8CE3ADCA-576E-4743-9D98-A4CC6341E6FC}">
      <dgm:prSet phldrT="[Text]" custT="1"/>
      <dgm:spPr/>
      <dgm:t>
        <a:bodyPr/>
        <a:lstStyle/>
        <a:p>
          <a:r>
            <a:rPr lang="en-GB" sz="1600" dirty="0"/>
            <a:t>Occupational therapy </a:t>
          </a:r>
        </a:p>
      </dgm:t>
    </dgm:pt>
    <dgm:pt modelId="{5676D564-B1E3-4B47-9826-297AD71E5897}" type="parTrans" cxnId="{FD9A72D7-8462-4CBC-B2D5-F47050B4267C}">
      <dgm:prSet/>
      <dgm:spPr/>
      <dgm:t>
        <a:bodyPr/>
        <a:lstStyle/>
        <a:p>
          <a:endParaRPr lang="en-GB"/>
        </a:p>
      </dgm:t>
    </dgm:pt>
    <dgm:pt modelId="{1D5666B4-D2C9-4E9F-810C-6E3B945F8EFC}" type="sibTrans" cxnId="{FD9A72D7-8462-4CBC-B2D5-F47050B4267C}">
      <dgm:prSet/>
      <dgm:spPr/>
      <dgm:t>
        <a:bodyPr/>
        <a:lstStyle/>
        <a:p>
          <a:endParaRPr lang="en-GB"/>
        </a:p>
      </dgm:t>
    </dgm:pt>
    <dgm:pt modelId="{BE42DC1D-2431-4563-9495-C265489A7803}">
      <dgm:prSet phldrT="[Text]" custT="1"/>
      <dgm:spPr/>
      <dgm:t>
        <a:bodyPr/>
        <a:lstStyle/>
        <a:p>
          <a:r>
            <a:rPr lang="en-GB" sz="1100" b="0" i="0" dirty="0"/>
            <a:t>Treatment and Education of Autistic and Related Communication-Handicapped Children (TEACCH)</a:t>
          </a:r>
          <a:endParaRPr lang="en-GB" sz="1100" b="0" dirty="0"/>
        </a:p>
      </dgm:t>
    </dgm:pt>
    <dgm:pt modelId="{D6F15192-8E66-479A-99FD-0BBC667EC392}" type="parTrans" cxnId="{10E02736-2A96-4D6D-8A68-66A30A7107EA}">
      <dgm:prSet/>
      <dgm:spPr/>
      <dgm:t>
        <a:bodyPr/>
        <a:lstStyle/>
        <a:p>
          <a:endParaRPr lang="en-GB"/>
        </a:p>
      </dgm:t>
    </dgm:pt>
    <dgm:pt modelId="{C1031177-B654-4A14-9A3B-D478C02A3E00}" type="sibTrans" cxnId="{10E02736-2A96-4D6D-8A68-66A30A7107EA}">
      <dgm:prSet/>
      <dgm:spPr/>
      <dgm:t>
        <a:bodyPr/>
        <a:lstStyle/>
        <a:p>
          <a:endParaRPr lang="en-GB"/>
        </a:p>
      </dgm:t>
    </dgm:pt>
    <dgm:pt modelId="{0F4C9847-3520-4D86-9AB8-60B60F8B87EE}">
      <dgm:prSet phldrT="[Text]" custT="1"/>
      <dgm:spPr/>
      <dgm:t>
        <a:bodyPr/>
        <a:lstStyle/>
        <a:p>
          <a:r>
            <a:rPr lang="en-GB" sz="2000" dirty="0"/>
            <a:t>CBT </a:t>
          </a:r>
        </a:p>
      </dgm:t>
    </dgm:pt>
    <dgm:pt modelId="{7B43F5E5-A89C-4A41-B2F6-70B245BB94D3}" type="parTrans" cxnId="{F2D5B212-7E50-47A1-AE25-053C6F35B21A}">
      <dgm:prSet/>
      <dgm:spPr/>
      <dgm:t>
        <a:bodyPr/>
        <a:lstStyle/>
        <a:p>
          <a:endParaRPr lang="en-GB"/>
        </a:p>
      </dgm:t>
    </dgm:pt>
    <dgm:pt modelId="{9697B0B2-E1CB-4F1E-9FEE-56756CFAB41B}" type="sibTrans" cxnId="{F2D5B212-7E50-47A1-AE25-053C6F35B21A}">
      <dgm:prSet/>
      <dgm:spPr/>
      <dgm:t>
        <a:bodyPr/>
        <a:lstStyle/>
        <a:p>
          <a:endParaRPr lang="en-GB"/>
        </a:p>
      </dgm:t>
    </dgm:pt>
    <dgm:pt modelId="{6B8CE709-8CB8-479A-8B74-8D8DA24DAFE5}">
      <dgm:prSet phldrT="[Text]" custT="1"/>
      <dgm:spPr/>
      <dgm:t>
        <a:bodyPr/>
        <a:lstStyle/>
        <a:p>
          <a:r>
            <a:rPr lang="en-GB" sz="2000" dirty="0"/>
            <a:t>Not address the core symptoms  </a:t>
          </a:r>
        </a:p>
      </dgm:t>
    </dgm:pt>
    <dgm:pt modelId="{05BF954E-B4F2-4187-AAF5-F85B6B3F540E}" type="parTrans" cxnId="{44C69BD2-FD75-42C6-AD21-D50BDFECEDC5}">
      <dgm:prSet/>
      <dgm:spPr/>
      <dgm:t>
        <a:bodyPr/>
        <a:lstStyle/>
        <a:p>
          <a:endParaRPr lang="en-GB"/>
        </a:p>
      </dgm:t>
    </dgm:pt>
    <dgm:pt modelId="{FFDC50E0-C555-4B1B-8725-FCFE1FCE7DE2}" type="sibTrans" cxnId="{44C69BD2-FD75-42C6-AD21-D50BDFECEDC5}">
      <dgm:prSet/>
      <dgm:spPr/>
      <dgm:t>
        <a:bodyPr/>
        <a:lstStyle/>
        <a:p>
          <a:endParaRPr lang="en-GB"/>
        </a:p>
      </dgm:t>
    </dgm:pt>
    <dgm:pt modelId="{FCB8F437-6266-4E9C-A95E-7DCAB9A43E0D}">
      <dgm:prSet phldrT="[Text]" custT="1"/>
      <dgm:spPr/>
      <dgm:t>
        <a:bodyPr/>
        <a:lstStyle/>
        <a:p>
          <a:r>
            <a:rPr lang="en-GB" sz="1600" dirty="0"/>
            <a:t>Mindfulness </a:t>
          </a:r>
        </a:p>
      </dgm:t>
    </dgm:pt>
    <dgm:pt modelId="{5BE1CA34-6262-4CB5-9627-37B26A9D9BE4}" type="parTrans" cxnId="{15500B2A-EAA5-46C8-8B07-1B53976E89DB}">
      <dgm:prSet/>
      <dgm:spPr/>
      <dgm:t>
        <a:bodyPr/>
        <a:lstStyle/>
        <a:p>
          <a:endParaRPr lang="en-GB"/>
        </a:p>
      </dgm:t>
    </dgm:pt>
    <dgm:pt modelId="{C9D4FD60-D117-4D55-A6A4-57DC1AF1AE88}" type="sibTrans" cxnId="{15500B2A-EAA5-46C8-8B07-1B53976E89DB}">
      <dgm:prSet/>
      <dgm:spPr/>
      <dgm:t>
        <a:bodyPr/>
        <a:lstStyle/>
        <a:p>
          <a:endParaRPr lang="en-GB"/>
        </a:p>
      </dgm:t>
    </dgm:pt>
    <dgm:pt modelId="{810A6976-92F3-4245-BFC6-DF87B5429D2B}">
      <dgm:prSet phldrT="[Text]" custT="1"/>
      <dgm:spPr/>
      <dgm:t>
        <a:bodyPr/>
        <a:lstStyle/>
        <a:p>
          <a:r>
            <a:rPr lang="en-GB" sz="1100" b="0" dirty="0"/>
            <a:t>Pre-school autism communication therapy (PACT)</a:t>
          </a:r>
        </a:p>
      </dgm:t>
    </dgm:pt>
    <dgm:pt modelId="{14C92315-EFE7-463E-8502-5682FCDC3126}" type="parTrans" cxnId="{64A987D4-FF13-46CD-AAA2-2092061A0180}">
      <dgm:prSet/>
      <dgm:spPr/>
      <dgm:t>
        <a:bodyPr/>
        <a:lstStyle/>
        <a:p>
          <a:endParaRPr lang="en-GB"/>
        </a:p>
      </dgm:t>
    </dgm:pt>
    <dgm:pt modelId="{73242ADB-8D22-45A7-805F-6E268E9E344E}" type="sibTrans" cxnId="{64A987D4-FF13-46CD-AAA2-2092061A0180}">
      <dgm:prSet/>
      <dgm:spPr/>
      <dgm:t>
        <a:bodyPr/>
        <a:lstStyle/>
        <a:p>
          <a:endParaRPr lang="en-GB"/>
        </a:p>
      </dgm:t>
    </dgm:pt>
    <dgm:pt modelId="{E5F2D8F7-1B6D-4591-9FC8-5C5360945089}">
      <dgm:prSet phldrT="[Text]" custT="1"/>
      <dgm:spPr/>
      <dgm:t>
        <a:bodyPr/>
        <a:lstStyle/>
        <a:p>
          <a:r>
            <a:rPr lang="en-GB" sz="1600" dirty="0"/>
            <a:t>Assistive technologies</a:t>
          </a:r>
          <a:endParaRPr lang="en-GB" sz="2000" dirty="0"/>
        </a:p>
      </dgm:t>
    </dgm:pt>
    <dgm:pt modelId="{C8BAAADB-07BE-45BF-AA7C-FCEBD97C74A0}" type="parTrans" cxnId="{D304DC2D-9522-48BC-8B0C-63082A85CA10}">
      <dgm:prSet/>
      <dgm:spPr/>
      <dgm:t>
        <a:bodyPr/>
        <a:lstStyle/>
        <a:p>
          <a:endParaRPr lang="en-GB"/>
        </a:p>
      </dgm:t>
    </dgm:pt>
    <dgm:pt modelId="{8DAF0D98-BBA2-4928-A816-50A2541D8E04}" type="sibTrans" cxnId="{D304DC2D-9522-48BC-8B0C-63082A85CA10}">
      <dgm:prSet/>
      <dgm:spPr/>
      <dgm:t>
        <a:bodyPr/>
        <a:lstStyle/>
        <a:p>
          <a:endParaRPr lang="en-GB"/>
        </a:p>
      </dgm:t>
    </dgm:pt>
    <dgm:pt modelId="{B54928DC-382D-4444-BE31-7C2AA499A404}">
      <dgm:prSet phldrT="[Text]" custT="1"/>
      <dgm:spPr/>
      <dgm:t>
        <a:bodyPr/>
        <a:lstStyle/>
        <a:p>
          <a:r>
            <a:rPr lang="en-GB" sz="1600" dirty="0"/>
            <a:t>EIBI </a:t>
          </a:r>
        </a:p>
      </dgm:t>
    </dgm:pt>
    <dgm:pt modelId="{C2D70A3D-C398-4958-8A1A-6EA8F4852480}" type="parTrans" cxnId="{A95B7D51-64A5-410B-81E3-B4EE2105FAB7}">
      <dgm:prSet/>
      <dgm:spPr/>
      <dgm:t>
        <a:bodyPr/>
        <a:lstStyle/>
        <a:p>
          <a:endParaRPr lang="en-GB"/>
        </a:p>
      </dgm:t>
    </dgm:pt>
    <dgm:pt modelId="{8FFDBE73-34B2-4397-AA84-B0A07D74458F}" type="sibTrans" cxnId="{A95B7D51-64A5-410B-81E3-B4EE2105FAB7}">
      <dgm:prSet/>
      <dgm:spPr/>
      <dgm:t>
        <a:bodyPr/>
        <a:lstStyle/>
        <a:p>
          <a:endParaRPr lang="en-GB"/>
        </a:p>
      </dgm:t>
    </dgm:pt>
    <dgm:pt modelId="{EFBAF141-0A29-4995-B023-B58F56C5D220}">
      <dgm:prSet phldrT="[Text]"/>
      <dgm:spPr/>
      <dgm:t>
        <a:bodyPr/>
        <a:lstStyle/>
        <a:p>
          <a:r>
            <a:rPr lang="en-GB" dirty="0"/>
            <a:t>Social stories </a:t>
          </a:r>
        </a:p>
      </dgm:t>
    </dgm:pt>
    <dgm:pt modelId="{07B4B4DF-9AC6-418A-9F9A-95BCA4C77419}" type="parTrans" cxnId="{15585997-FA6B-44DB-8D66-B91A6742861D}">
      <dgm:prSet/>
      <dgm:spPr/>
      <dgm:t>
        <a:bodyPr/>
        <a:lstStyle/>
        <a:p>
          <a:endParaRPr lang="en-GB"/>
        </a:p>
      </dgm:t>
    </dgm:pt>
    <dgm:pt modelId="{420B486B-190B-4753-AEC2-A938B3F85320}" type="sibTrans" cxnId="{15585997-FA6B-44DB-8D66-B91A6742861D}">
      <dgm:prSet/>
      <dgm:spPr/>
      <dgm:t>
        <a:bodyPr/>
        <a:lstStyle/>
        <a:p>
          <a:endParaRPr lang="en-GB"/>
        </a:p>
      </dgm:t>
    </dgm:pt>
    <dgm:pt modelId="{91278528-95A4-435B-A3C1-4CA9E213B0A6}">
      <dgm:prSet phldrT="[Text]"/>
      <dgm:spPr/>
      <dgm:t>
        <a:bodyPr/>
        <a:lstStyle/>
        <a:p>
          <a:r>
            <a:rPr lang="en-GB" dirty="0"/>
            <a:t>Social skills group</a:t>
          </a:r>
        </a:p>
      </dgm:t>
    </dgm:pt>
    <dgm:pt modelId="{1D36C3C5-B1B4-4BC8-B56D-90EDB45F1F99}" type="parTrans" cxnId="{5DFE7298-9336-42AA-934F-6162AA8EDC66}">
      <dgm:prSet/>
      <dgm:spPr/>
      <dgm:t>
        <a:bodyPr/>
        <a:lstStyle/>
        <a:p>
          <a:endParaRPr lang="en-GB"/>
        </a:p>
      </dgm:t>
    </dgm:pt>
    <dgm:pt modelId="{2948B7AC-E5E1-4C4C-8355-6CC43BCC5C91}" type="sibTrans" cxnId="{5DFE7298-9336-42AA-934F-6162AA8EDC66}">
      <dgm:prSet/>
      <dgm:spPr/>
      <dgm:t>
        <a:bodyPr/>
        <a:lstStyle/>
        <a:p>
          <a:endParaRPr lang="en-GB"/>
        </a:p>
      </dgm:t>
    </dgm:pt>
    <dgm:pt modelId="{4F51093E-4E6D-4B1B-ACB7-0AECA7E30CB6}" type="pres">
      <dgm:prSet presAssocID="{ACCBD3E3-4A48-4B96-B4DA-59FF24E262C6}" presName="Name0" presStyleCnt="0">
        <dgm:presLayoutVars>
          <dgm:dir/>
          <dgm:animLvl val="lvl"/>
          <dgm:resizeHandles/>
        </dgm:presLayoutVars>
      </dgm:prSet>
      <dgm:spPr/>
    </dgm:pt>
    <dgm:pt modelId="{46842132-B70A-46AA-A95E-2A965999C454}" type="pres">
      <dgm:prSet presAssocID="{B6A949EF-E5E1-442C-9DD2-730CC34D3648}" presName="linNode" presStyleCnt="0"/>
      <dgm:spPr/>
    </dgm:pt>
    <dgm:pt modelId="{EB45A3C0-AF9B-4BF8-8874-7889EB46068D}" type="pres">
      <dgm:prSet presAssocID="{B6A949EF-E5E1-442C-9DD2-730CC34D3648}" presName="parentShp" presStyleLbl="node1" presStyleIdx="0" presStyleCnt="7">
        <dgm:presLayoutVars>
          <dgm:bulletEnabled val="1"/>
        </dgm:presLayoutVars>
      </dgm:prSet>
      <dgm:spPr/>
    </dgm:pt>
    <dgm:pt modelId="{37B867BB-E908-43EF-8DBE-CBFE24872650}" type="pres">
      <dgm:prSet presAssocID="{B6A949EF-E5E1-442C-9DD2-730CC34D3648}" presName="childShp" presStyleLbl="bgAccFollowNode1" presStyleIdx="0" presStyleCnt="7">
        <dgm:presLayoutVars>
          <dgm:bulletEnabled val="1"/>
        </dgm:presLayoutVars>
      </dgm:prSet>
      <dgm:spPr/>
    </dgm:pt>
    <dgm:pt modelId="{FC6EFC83-0F76-4434-BDC4-E8F1FC928C76}" type="pres">
      <dgm:prSet presAssocID="{4C2162F1-8E74-45E3-BB67-B6267D33367C}" presName="spacing" presStyleCnt="0"/>
      <dgm:spPr/>
    </dgm:pt>
    <dgm:pt modelId="{8E2FF442-9436-439C-9134-4FFD5943756D}" type="pres">
      <dgm:prSet presAssocID="{7843F6CA-CB5F-48D5-9592-FC76D939349A}" presName="linNode" presStyleCnt="0"/>
      <dgm:spPr/>
    </dgm:pt>
    <dgm:pt modelId="{8A9781BD-1BFA-4B65-8950-400624161321}" type="pres">
      <dgm:prSet presAssocID="{7843F6CA-CB5F-48D5-9592-FC76D939349A}" presName="parentShp" presStyleLbl="node1" presStyleIdx="1" presStyleCnt="7">
        <dgm:presLayoutVars>
          <dgm:bulletEnabled val="1"/>
        </dgm:presLayoutVars>
      </dgm:prSet>
      <dgm:spPr/>
    </dgm:pt>
    <dgm:pt modelId="{BB6BA2A9-5EF5-49EA-BFFF-79C2659DA331}" type="pres">
      <dgm:prSet presAssocID="{7843F6CA-CB5F-48D5-9592-FC76D939349A}" presName="childShp" presStyleLbl="bgAccFollowNode1" presStyleIdx="1" presStyleCnt="7">
        <dgm:presLayoutVars>
          <dgm:bulletEnabled val="1"/>
        </dgm:presLayoutVars>
      </dgm:prSet>
      <dgm:spPr/>
    </dgm:pt>
    <dgm:pt modelId="{A4106619-27AD-4859-8AAF-ED2092444D45}" type="pres">
      <dgm:prSet presAssocID="{0CC6889A-0144-4A40-857D-84836A26968A}" presName="spacing" presStyleCnt="0"/>
      <dgm:spPr/>
    </dgm:pt>
    <dgm:pt modelId="{3099AC79-BFC1-4FC5-B5E9-D49EBC2F8563}" type="pres">
      <dgm:prSet presAssocID="{77705206-F976-402D-BF82-C10DC606B44C}" presName="linNode" presStyleCnt="0"/>
      <dgm:spPr/>
    </dgm:pt>
    <dgm:pt modelId="{4F64C4C4-E3A2-4602-BBFC-4EE6DC6DCF2B}" type="pres">
      <dgm:prSet presAssocID="{77705206-F976-402D-BF82-C10DC606B44C}" presName="parentShp" presStyleLbl="node1" presStyleIdx="2" presStyleCnt="7">
        <dgm:presLayoutVars>
          <dgm:bulletEnabled val="1"/>
        </dgm:presLayoutVars>
      </dgm:prSet>
      <dgm:spPr/>
    </dgm:pt>
    <dgm:pt modelId="{805DC627-C6AD-4CF0-94D7-0D92B09D627F}" type="pres">
      <dgm:prSet presAssocID="{77705206-F976-402D-BF82-C10DC606B44C}" presName="childShp" presStyleLbl="bgAccFollowNode1" presStyleIdx="2" presStyleCnt="7">
        <dgm:presLayoutVars>
          <dgm:bulletEnabled val="1"/>
        </dgm:presLayoutVars>
      </dgm:prSet>
      <dgm:spPr/>
    </dgm:pt>
    <dgm:pt modelId="{6B269997-9C12-44BC-9A76-451FCE869495}" type="pres">
      <dgm:prSet presAssocID="{8EA8893C-9BDB-4937-9A50-2258A2B3496F}" presName="spacing" presStyleCnt="0"/>
      <dgm:spPr/>
    </dgm:pt>
    <dgm:pt modelId="{B98081DB-E697-4707-8B4A-565F5274EE73}" type="pres">
      <dgm:prSet presAssocID="{BB26EAA4-60CD-431D-8537-D39A3686D42A}" presName="linNode" presStyleCnt="0"/>
      <dgm:spPr/>
    </dgm:pt>
    <dgm:pt modelId="{7416530E-8736-4ECC-925C-648958B5B169}" type="pres">
      <dgm:prSet presAssocID="{BB26EAA4-60CD-431D-8537-D39A3686D42A}" presName="parentShp" presStyleLbl="node1" presStyleIdx="3" presStyleCnt="7">
        <dgm:presLayoutVars>
          <dgm:bulletEnabled val="1"/>
        </dgm:presLayoutVars>
      </dgm:prSet>
      <dgm:spPr/>
    </dgm:pt>
    <dgm:pt modelId="{6D6E789A-73B9-46AD-BB1C-2EB640DB0EE3}" type="pres">
      <dgm:prSet presAssocID="{BB26EAA4-60CD-431D-8537-D39A3686D42A}" presName="childShp" presStyleLbl="bgAccFollowNode1" presStyleIdx="3" presStyleCnt="7">
        <dgm:presLayoutVars>
          <dgm:bulletEnabled val="1"/>
        </dgm:presLayoutVars>
      </dgm:prSet>
      <dgm:spPr/>
    </dgm:pt>
    <dgm:pt modelId="{D03C9C7C-9E4C-402A-B9FF-BB9B355120F2}" type="pres">
      <dgm:prSet presAssocID="{0E08C024-AECA-4051-8AF5-4BB6BEC8234C}" presName="spacing" presStyleCnt="0"/>
      <dgm:spPr/>
    </dgm:pt>
    <dgm:pt modelId="{5FC8127D-FB61-4483-9F32-ECE04C007A46}" type="pres">
      <dgm:prSet presAssocID="{CC36116A-4BF8-494C-8C2F-447F753F9DBA}" presName="linNode" presStyleCnt="0"/>
      <dgm:spPr/>
    </dgm:pt>
    <dgm:pt modelId="{C2FECC95-9440-437D-8BEC-263862F2338A}" type="pres">
      <dgm:prSet presAssocID="{CC36116A-4BF8-494C-8C2F-447F753F9DBA}" presName="parentShp" presStyleLbl="node1" presStyleIdx="4" presStyleCnt="7">
        <dgm:presLayoutVars>
          <dgm:bulletEnabled val="1"/>
        </dgm:presLayoutVars>
      </dgm:prSet>
      <dgm:spPr/>
    </dgm:pt>
    <dgm:pt modelId="{5572FDE6-DFAC-4CA1-AB32-0C49C72F2FE9}" type="pres">
      <dgm:prSet presAssocID="{CC36116A-4BF8-494C-8C2F-447F753F9DBA}" presName="childShp" presStyleLbl="bgAccFollowNode1" presStyleIdx="4" presStyleCnt="7">
        <dgm:presLayoutVars>
          <dgm:bulletEnabled val="1"/>
        </dgm:presLayoutVars>
      </dgm:prSet>
      <dgm:spPr/>
    </dgm:pt>
    <dgm:pt modelId="{F390BA1B-35C5-44B6-BFEE-BE7FA7B23E85}" type="pres">
      <dgm:prSet presAssocID="{D8506A96-6ED3-41EC-AF71-38CA5A10BAA2}" presName="spacing" presStyleCnt="0"/>
      <dgm:spPr/>
    </dgm:pt>
    <dgm:pt modelId="{7E163EA8-6B54-49D8-9F7D-71273C57328B}" type="pres">
      <dgm:prSet presAssocID="{67909A1A-07AE-423D-B294-74403043A54A}" presName="linNode" presStyleCnt="0"/>
      <dgm:spPr/>
    </dgm:pt>
    <dgm:pt modelId="{44D4AA30-F909-42B7-89C3-88B9D893F2A8}" type="pres">
      <dgm:prSet presAssocID="{67909A1A-07AE-423D-B294-74403043A54A}" presName="parentShp" presStyleLbl="node1" presStyleIdx="5" presStyleCnt="7">
        <dgm:presLayoutVars>
          <dgm:bulletEnabled val="1"/>
        </dgm:presLayoutVars>
      </dgm:prSet>
      <dgm:spPr/>
    </dgm:pt>
    <dgm:pt modelId="{56D98274-A4A3-4B48-8292-324FC5B85929}" type="pres">
      <dgm:prSet presAssocID="{67909A1A-07AE-423D-B294-74403043A54A}" presName="childShp" presStyleLbl="bgAccFollowNode1" presStyleIdx="5" presStyleCnt="7">
        <dgm:presLayoutVars>
          <dgm:bulletEnabled val="1"/>
        </dgm:presLayoutVars>
      </dgm:prSet>
      <dgm:spPr/>
    </dgm:pt>
    <dgm:pt modelId="{404636C3-59EF-45F2-A8CC-61C7D2D3BAFC}" type="pres">
      <dgm:prSet presAssocID="{993040FC-FF14-4F08-943B-ACC174054A98}" presName="spacing" presStyleCnt="0"/>
      <dgm:spPr/>
    </dgm:pt>
    <dgm:pt modelId="{2673BD55-B092-4ED5-927B-DFF0D13DD829}" type="pres">
      <dgm:prSet presAssocID="{1F67172F-8334-46C2-9559-07121A5EA5BB}" presName="linNode" presStyleCnt="0"/>
      <dgm:spPr/>
    </dgm:pt>
    <dgm:pt modelId="{F54AFF62-9EDC-4821-9422-135C0CA3B796}" type="pres">
      <dgm:prSet presAssocID="{1F67172F-8334-46C2-9559-07121A5EA5BB}" presName="parentShp" presStyleLbl="node1" presStyleIdx="6" presStyleCnt="7">
        <dgm:presLayoutVars>
          <dgm:bulletEnabled val="1"/>
        </dgm:presLayoutVars>
      </dgm:prSet>
      <dgm:spPr/>
    </dgm:pt>
    <dgm:pt modelId="{31ACF18A-75F1-43FD-B244-F9BBC16E4969}" type="pres">
      <dgm:prSet presAssocID="{1F67172F-8334-46C2-9559-07121A5EA5BB}" presName="childShp" presStyleLbl="bgAccFollowNode1" presStyleIdx="6" presStyleCnt="7" custLinFactNeighborX="-5848" custLinFactNeighborY="16813">
        <dgm:presLayoutVars>
          <dgm:bulletEnabled val="1"/>
        </dgm:presLayoutVars>
      </dgm:prSet>
      <dgm:spPr/>
    </dgm:pt>
  </dgm:ptLst>
  <dgm:cxnLst>
    <dgm:cxn modelId="{B8CBCB02-DF39-4FD1-9132-3F20FA5CD665}" type="presOf" srcId="{1F67172F-8334-46C2-9559-07121A5EA5BB}" destId="{F54AFF62-9EDC-4821-9422-135C0CA3B796}" srcOrd="0" destOrd="0" presId="urn:microsoft.com/office/officeart/2005/8/layout/vList6"/>
    <dgm:cxn modelId="{F2D5B212-7E50-47A1-AE25-053C6F35B21A}" srcId="{67909A1A-07AE-423D-B294-74403043A54A}" destId="{0F4C9847-3520-4D86-9AB8-60B60F8B87EE}" srcOrd="0" destOrd="0" parTransId="{7B43F5E5-A89C-4A41-B2F6-70B245BB94D3}" sibTransId="{9697B0B2-E1CB-4F1E-9FEE-56756CFAB41B}"/>
    <dgm:cxn modelId="{83189D18-C056-465F-A519-1451018621BE}" type="presOf" srcId="{0F4C9847-3520-4D86-9AB8-60B60F8B87EE}" destId="{56D98274-A4A3-4B48-8292-324FC5B85929}" srcOrd="0" destOrd="0" presId="urn:microsoft.com/office/officeart/2005/8/layout/vList6"/>
    <dgm:cxn modelId="{54A84920-BF16-4184-802B-D64D578F8FFA}" type="presOf" srcId="{CC36116A-4BF8-494C-8C2F-447F753F9DBA}" destId="{C2FECC95-9440-437D-8BEC-263862F2338A}" srcOrd="0" destOrd="0" presId="urn:microsoft.com/office/officeart/2005/8/layout/vList6"/>
    <dgm:cxn modelId="{15500B2A-EAA5-46C8-8B07-1B53976E89DB}" srcId="{1F67172F-8334-46C2-9559-07121A5EA5BB}" destId="{FCB8F437-6266-4E9C-A95E-7DCAB9A43E0D}" srcOrd="0" destOrd="0" parTransId="{5BE1CA34-6262-4CB5-9627-37B26A9D9BE4}" sibTransId="{C9D4FD60-D117-4D55-A6A4-57DC1AF1AE88}"/>
    <dgm:cxn modelId="{34F6762B-5878-42A2-B56C-99B91E738A8E}" type="presOf" srcId="{E5F2D8F7-1B6D-4591-9FC8-5C5360945089}" destId="{31ACF18A-75F1-43FD-B244-F9BBC16E4969}" srcOrd="0" destOrd="1" presId="urn:microsoft.com/office/officeart/2005/8/layout/vList6"/>
    <dgm:cxn modelId="{D304DC2D-9522-48BC-8B0C-63082A85CA10}" srcId="{1F67172F-8334-46C2-9559-07121A5EA5BB}" destId="{E5F2D8F7-1B6D-4591-9FC8-5C5360945089}" srcOrd="1" destOrd="0" parTransId="{C8BAAADB-07BE-45BF-AA7C-FCEBD97C74A0}" sibTransId="{8DAF0D98-BBA2-4928-A816-50A2541D8E04}"/>
    <dgm:cxn modelId="{6252032E-9343-4D0C-9925-2B151A2E19A1}" type="presOf" srcId="{91278528-95A4-435B-A3C1-4CA9E213B0A6}" destId="{6D6E789A-73B9-46AD-BB1C-2EB640DB0EE3}" srcOrd="0" destOrd="1" presId="urn:microsoft.com/office/officeart/2005/8/layout/vList6"/>
    <dgm:cxn modelId="{10E02736-2A96-4D6D-8A68-66A30A7107EA}" srcId="{77705206-F976-402D-BF82-C10DC606B44C}" destId="{BE42DC1D-2431-4563-9495-C265489A7803}" srcOrd="0" destOrd="0" parTransId="{D6F15192-8E66-479A-99FD-0BBC667EC392}" sibTransId="{C1031177-B654-4A14-9A3B-D478C02A3E00}"/>
    <dgm:cxn modelId="{58354561-89B1-4ABA-9C0B-1624C17E22DF}" srcId="{B6A949EF-E5E1-442C-9DD2-730CC34D3648}" destId="{F8BDEF88-EFA7-4BC6-B070-862645041050}" srcOrd="0" destOrd="0" parTransId="{96E60320-10B5-412B-B270-5FB2B4A313B2}" sibTransId="{13232423-DDF0-4662-B0E6-938215753463}"/>
    <dgm:cxn modelId="{F2189661-2DF3-45D8-80CC-1E169BF0E7AA}" type="presOf" srcId="{6B8CE709-8CB8-479A-8B74-8D8DA24DAFE5}" destId="{5572FDE6-DFAC-4CA1-AB32-0C49C72F2FE9}" srcOrd="0" destOrd="0" presId="urn:microsoft.com/office/officeart/2005/8/layout/vList6"/>
    <dgm:cxn modelId="{139D2945-15AE-4B65-94CE-35933F5F977E}" srcId="{7843F6CA-CB5F-48D5-9592-FC76D939349A}" destId="{E4DB50F6-88FF-4C1C-AB3B-8381B3DCA075}" srcOrd="0" destOrd="0" parTransId="{75152365-95C0-4400-8F01-F8E3484463A0}" sibTransId="{4D141A14-17DF-4CF0-8FE0-82861E059BDD}"/>
    <dgm:cxn modelId="{0EB0F449-5082-4F65-8EED-62048912AB92}" srcId="{ACCBD3E3-4A48-4B96-B4DA-59FF24E262C6}" destId="{77705206-F976-402D-BF82-C10DC606B44C}" srcOrd="2" destOrd="0" parTransId="{BCEBD2B6-73CC-4831-A1D1-B459BA137455}" sibTransId="{8EA8893C-9BDB-4937-9A50-2258A2B3496F}"/>
    <dgm:cxn modelId="{EB109B4C-C3AD-407F-AFDC-331F093EC744}" srcId="{ACCBD3E3-4A48-4B96-B4DA-59FF24E262C6}" destId="{CC36116A-4BF8-494C-8C2F-447F753F9DBA}" srcOrd="4" destOrd="0" parTransId="{86F1B91E-44BB-48BB-9B1A-65970EE9BBC1}" sibTransId="{D8506A96-6ED3-41EC-AF71-38CA5A10BAA2}"/>
    <dgm:cxn modelId="{B13DC14D-3D3F-44F4-BCD9-9BCB83DF16A6}" type="presOf" srcId="{BE42DC1D-2431-4563-9495-C265489A7803}" destId="{805DC627-C6AD-4CF0-94D7-0D92B09D627F}" srcOrd="0" destOrd="0" presId="urn:microsoft.com/office/officeart/2005/8/layout/vList6"/>
    <dgm:cxn modelId="{E4D62871-E7E0-46C9-BA0C-252255B4EF2D}" type="presOf" srcId="{BB26EAA4-60CD-431D-8537-D39A3686D42A}" destId="{7416530E-8736-4ECC-925C-648958B5B169}" srcOrd="0" destOrd="0" presId="urn:microsoft.com/office/officeart/2005/8/layout/vList6"/>
    <dgm:cxn modelId="{A95B7D51-64A5-410B-81E3-B4EE2105FAB7}" srcId="{B6A949EF-E5E1-442C-9DD2-730CC34D3648}" destId="{B54928DC-382D-4444-BE31-7C2AA499A404}" srcOrd="1" destOrd="0" parTransId="{C2D70A3D-C398-4958-8A1A-6EA8F4852480}" sibTransId="{8FFDBE73-34B2-4397-AA84-B0A07D74458F}"/>
    <dgm:cxn modelId="{8CE5A871-D098-4275-AF26-5AD44A6E2E4F}" type="presOf" srcId="{67909A1A-07AE-423D-B294-74403043A54A}" destId="{44D4AA30-F909-42B7-89C3-88B9D893F2A8}" srcOrd="0" destOrd="0" presId="urn:microsoft.com/office/officeart/2005/8/layout/vList6"/>
    <dgm:cxn modelId="{D34D7B58-7BD6-4143-BFC3-25CDCAE09D41}" type="presOf" srcId="{ACCBD3E3-4A48-4B96-B4DA-59FF24E262C6}" destId="{4F51093E-4E6D-4B1B-ACB7-0AECA7E30CB6}" srcOrd="0" destOrd="0" presId="urn:microsoft.com/office/officeart/2005/8/layout/vList6"/>
    <dgm:cxn modelId="{B313127C-F8CE-4240-B249-20FBFD252DB9}" type="presOf" srcId="{8CE3ADCA-576E-4743-9D98-A4CC6341E6FC}" destId="{BB6BA2A9-5EF5-49EA-BFFF-79C2659DA331}" srcOrd="0" destOrd="1" presId="urn:microsoft.com/office/officeart/2005/8/layout/vList6"/>
    <dgm:cxn modelId="{060FF395-CE8C-4D99-8189-C130BCFCB389}" type="presOf" srcId="{F8BDEF88-EFA7-4BC6-B070-862645041050}" destId="{37B867BB-E908-43EF-8DBE-CBFE24872650}" srcOrd="0" destOrd="0" presId="urn:microsoft.com/office/officeart/2005/8/layout/vList6"/>
    <dgm:cxn modelId="{15585997-FA6B-44DB-8D66-B91A6742861D}" srcId="{BB26EAA4-60CD-431D-8537-D39A3686D42A}" destId="{EFBAF141-0A29-4995-B023-B58F56C5D220}" srcOrd="0" destOrd="0" parTransId="{07B4B4DF-9AC6-418A-9F9A-95BCA4C77419}" sibTransId="{420B486B-190B-4753-AEC2-A938B3F85320}"/>
    <dgm:cxn modelId="{5DFE7298-9336-42AA-934F-6162AA8EDC66}" srcId="{BB26EAA4-60CD-431D-8537-D39A3686D42A}" destId="{91278528-95A4-435B-A3C1-4CA9E213B0A6}" srcOrd="1" destOrd="0" parTransId="{1D36C3C5-B1B4-4BC8-B56D-90EDB45F1F99}" sibTransId="{2948B7AC-E5E1-4C4C-8355-6CC43BCC5C91}"/>
    <dgm:cxn modelId="{971CDCA3-F9D5-4754-A3BB-04AC215C7A70}" type="presOf" srcId="{E4DB50F6-88FF-4C1C-AB3B-8381B3DCA075}" destId="{BB6BA2A9-5EF5-49EA-BFFF-79C2659DA331}" srcOrd="0" destOrd="0" presId="urn:microsoft.com/office/officeart/2005/8/layout/vList6"/>
    <dgm:cxn modelId="{1231A6A7-05C4-45A6-A210-B53BEB7E00CE}" srcId="{ACCBD3E3-4A48-4B96-B4DA-59FF24E262C6}" destId="{7843F6CA-CB5F-48D5-9592-FC76D939349A}" srcOrd="1" destOrd="0" parTransId="{DBCDD70B-346A-4DBA-B267-6963884A011C}" sibTransId="{0CC6889A-0144-4A40-857D-84836A26968A}"/>
    <dgm:cxn modelId="{F0BE13B9-EA84-4B1B-96D8-F5E52BEEC305}" type="presOf" srcId="{EFBAF141-0A29-4995-B023-B58F56C5D220}" destId="{6D6E789A-73B9-46AD-BB1C-2EB640DB0EE3}" srcOrd="0" destOrd="0" presId="urn:microsoft.com/office/officeart/2005/8/layout/vList6"/>
    <dgm:cxn modelId="{44C69BD2-FD75-42C6-AD21-D50BDFECEDC5}" srcId="{CC36116A-4BF8-494C-8C2F-447F753F9DBA}" destId="{6B8CE709-8CB8-479A-8B74-8D8DA24DAFE5}" srcOrd="0" destOrd="0" parTransId="{05BF954E-B4F2-4187-AAF5-F85B6B3F540E}" sibTransId="{FFDC50E0-C555-4B1B-8725-FCFE1FCE7DE2}"/>
    <dgm:cxn modelId="{AB66CFD3-260D-43C9-8B8E-9AF013ECF0A3}" type="presOf" srcId="{7843F6CA-CB5F-48D5-9592-FC76D939349A}" destId="{8A9781BD-1BFA-4B65-8950-400624161321}" srcOrd="0" destOrd="0" presId="urn:microsoft.com/office/officeart/2005/8/layout/vList6"/>
    <dgm:cxn modelId="{64A987D4-FF13-46CD-AAA2-2092061A0180}" srcId="{77705206-F976-402D-BF82-C10DC606B44C}" destId="{810A6976-92F3-4245-BFC6-DF87B5429D2B}" srcOrd="1" destOrd="0" parTransId="{14C92315-EFE7-463E-8502-5682FCDC3126}" sibTransId="{73242ADB-8D22-45A7-805F-6E268E9E344E}"/>
    <dgm:cxn modelId="{459BEDD5-D633-403D-BC4E-9CA7239BF9F6}" type="presOf" srcId="{B54928DC-382D-4444-BE31-7C2AA499A404}" destId="{37B867BB-E908-43EF-8DBE-CBFE24872650}" srcOrd="0" destOrd="1" presId="urn:microsoft.com/office/officeart/2005/8/layout/vList6"/>
    <dgm:cxn modelId="{FD9A72D7-8462-4CBC-B2D5-F47050B4267C}" srcId="{7843F6CA-CB5F-48D5-9592-FC76D939349A}" destId="{8CE3ADCA-576E-4743-9D98-A4CC6341E6FC}" srcOrd="1" destOrd="0" parTransId="{5676D564-B1E3-4B47-9826-297AD71E5897}" sibTransId="{1D5666B4-D2C9-4E9F-810C-6E3B945F8EFC}"/>
    <dgm:cxn modelId="{F43E7BDA-521A-4B85-8CF3-83E7487E59FB}" srcId="{ACCBD3E3-4A48-4B96-B4DA-59FF24E262C6}" destId="{67909A1A-07AE-423D-B294-74403043A54A}" srcOrd="5" destOrd="0" parTransId="{9213B2A3-64B2-4C8E-A0CD-EBD69E788892}" sibTransId="{993040FC-FF14-4F08-943B-ACC174054A98}"/>
    <dgm:cxn modelId="{6C194CDD-A902-40C6-B770-A90146667AD5}" srcId="{ACCBD3E3-4A48-4B96-B4DA-59FF24E262C6}" destId="{BB26EAA4-60CD-431D-8537-D39A3686D42A}" srcOrd="3" destOrd="0" parTransId="{1704A6C4-5672-43E2-8F45-F8555EC5BF26}" sibTransId="{0E08C024-AECA-4051-8AF5-4BB6BEC8234C}"/>
    <dgm:cxn modelId="{78A0F2E8-4F90-4DBD-950F-E92D2B684704}" type="presOf" srcId="{FCB8F437-6266-4E9C-A95E-7DCAB9A43E0D}" destId="{31ACF18A-75F1-43FD-B244-F9BBC16E4969}" srcOrd="0" destOrd="0" presId="urn:microsoft.com/office/officeart/2005/8/layout/vList6"/>
    <dgm:cxn modelId="{251B1AED-F156-40FC-9B7E-D313ED96F923}" srcId="{ACCBD3E3-4A48-4B96-B4DA-59FF24E262C6}" destId="{B6A949EF-E5E1-442C-9DD2-730CC34D3648}" srcOrd="0" destOrd="0" parTransId="{B5D1D1AF-DD61-4A94-A960-0EEF9DB08476}" sibTransId="{4C2162F1-8E74-45E3-BB67-B6267D33367C}"/>
    <dgm:cxn modelId="{BFC52CED-DE31-4B1B-A93A-752EE0C1279F}" type="presOf" srcId="{B6A949EF-E5E1-442C-9DD2-730CC34D3648}" destId="{EB45A3C0-AF9B-4BF8-8874-7889EB46068D}" srcOrd="0" destOrd="0" presId="urn:microsoft.com/office/officeart/2005/8/layout/vList6"/>
    <dgm:cxn modelId="{49DA26EF-6D2C-4E83-8FC2-AC920179A143}" srcId="{ACCBD3E3-4A48-4B96-B4DA-59FF24E262C6}" destId="{1F67172F-8334-46C2-9559-07121A5EA5BB}" srcOrd="6" destOrd="0" parTransId="{F380EB4F-50E4-4CCF-9DD5-0BD37095E71B}" sibTransId="{5CE1E1FA-5A8C-494C-816F-EB586E4FFF33}"/>
    <dgm:cxn modelId="{81EB74F2-061D-462C-B439-CE3FE057726C}" type="presOf" srcId="{77705206-F976-402D-BF82-C10DC606B44C}" destId="{4F64C4C4-E3A2-4602-BBFC-4EE6DC6DCF2B}" srcOrd="0" destOrd="0" presId="urn:microsoft.com/office/officeart/2005/8/layout/vList6"/>
    <dgm:cxn modelId="{34FE40FD-F0AF-4845-9185-36CF73D70A61}" type="presOf" srcId="{810A6976-92F3-4245-BFC6-DF87B5429D2B}" destId="{805DC627-C6AD-4CF0-94D7-0D92B09D627F}" srcOrd="0" destOrd="1" presId="urn:microsoft.com/office/officeart/2005/8/layout/vList6"/>
    <dgm:cxn modelId="{CB952EF1-1538-43A4-957C-EF57C8353CFE}" type="presParOf" srcId="{4F51093E-4E6D-4B1B-ACB7-0AECA7E30CB6}" destId="{46842132-B70A-46AA-A95E-2A965999C454}" srcOrd="0" destOrd="0" presId="urn:microsoft.com/office/officeart/2005/8/layout/vList6"/>
    <dgm:cxn modelId="{4DE7684A-3229-4E5B-8897-E2CBC46A4FAC}" type="presParOf" srcId="{46842132-B70A-46AA-A95E-2A965999C454}" destId="{EB45A3C0-AF9B-4BF8-8874-7889EB46068D}" srcOrd="0" destOrd="0" presId="urn:microsoft.com/office/officeart/2005/8/layout/vList6"/>
    <dgm:cxn modelId="{926BAC5E-FBD7-4C74-8875-058763445497}" type="presParOf" srcId="{46842132-B70A-46AA-A95E-2A965999C454}" destId="{37B867BB-E908-43EF-8DBE-CBFE24872650}" srcOrd="1" destOrd="0" presId="urn:microsoft.com/office/officeart/2005/8/layout/vList6"/>
    <dgm:cxn modelId="{140EFA94-C613-4B16-92CB-0659595E216F}" type="presParOf" srcId="{4F51093E-4E6D-4B1B-ACB7-0AECA7E30CB6}" destId="{FC6EFC83-0F76-4434-BDC4-E8F1FC928C76}" srcOrd="1" destOrd="0" presId="urn:microsoft.com/office/officeart/2005/8/layout/vList6"/>
    <dgm:cxn modelId="{009B53B9-25E0-4513-9E86-E4D3ED0099FC}" type="presParOf" srcId="{4F51093E-4E6D-4B1B-ACB7-0AECA7E30CB6}" destId="{8E2FF442-9436-439C-9134-4FFD5943756D}" srcOrd="2" destOrd="0" presId="urn:microsoft.com/office/officeart/2005/8/layout/vList6"/>
    <dgm:cxn modelId="{CC442359-98DC-4B92-85E8-FEA1B6F5B737}" type="presParOf" srcId="{8E2FF442-9436-439C-9134-4FFD5943756D}" destId="{8A9781BD-1BFA-4B65-8950-400624161321}" srcOrd="0" destOrd="0" presId="urn:microsoft.com/office/officeart/2005/8/layout/vList6"/>
    <dgm:cxn modelId="{DA9D5156-7D9F-406B-AB69-07898589B0FD}" type="presParOf" srcId="{8E2FF442-9436-439C-9134-4FFD5943756D}" destId="{BB6BA2A9-5EF5-49EA-BFFF-79C2659DA331}" srcOrd="1" destOrd="0" presId="urn:microsoft.com/office/officeart/2005/8/layout/vList6"/>
    <dgm:cxn modelId="{84D8B6B1-622E-4CB2-AC0D-9C04F95A6E0B}" type="presParOf" srcId="{4F51093E-4E6D-4B1B-ACB7-0AECA7E30CB6}" destId="{A4106619-27AD-4859-8AAF-ED2092444D45}" srcOrd="3" destOrd="0" presId="urn:microsoft.com/office/officeart/2005/8/layout/vList6"/>
    <dgm:cxn modelId="{68DAB189-1055-434F-8BC4-93FC37FEC8F4}" type="presParOf" srcId="{4F51093E-4E6D-4B1B-ACB7-0AECA7E30CB6}" destId="{3099AC79-BFC1-4FC5-B5E9-D49EBC2F8563}" srcOrd="4" destOrd="0" presId="urn:microsoft.com/office/officeart/2005/8/layout/vList6"/>
    <dgm:cxn modelId="{EFD39C83-CF8E-47B8-BE61-212FBA6E5038}" type="presParOf" srcId="{3099AC79-BFC1-4FC5-B5E9-D49EBC2F8563}" destId="{4F64C4C4-E3A2-4602-BBFC-4EE6DC6DCF2B}" srcOrd="0" destOrd="0" presId="urn:microsoft.com/office/officeart/2005/8/layout/vList6"/>
    <dgm:cxn modelId="{287FCAC8-8E8E-47E3-AA8D-ED7D7AF03D80}" type="presParOf" srcId="{3099AC79-BFC1-4FC5-B5E9-D49EBC2F8563}" destId="{805DC627-C6AD-4CF0-94D7-0D92B09D627F}" srcOrd="1" destOrd="0" presId="urn:microsoft.com/office/officeart/2005/8/layout/vList6"/>
    <dgm:cxn modelId="{FB13B6A9-3164-4002-9EA4-12A609DAB830}" type="presParOf" srcId="{4F51093E-4E6D-4B1B-ACB7-0AECA7E30CB6}" destId="{6B269997-9C12-44BC-9A76-451FCE869495}" srcOrd="5" destOrd="0" presId="urn:microsoft.com/office/officeart/2005/8/layout/vList6"/>
    <dgm:cxn modelId="{666DB843-36E4-4E27-8178-63633797A469}" type="presParOf" srcId="{4F51093E-4E6D-4B1B-ACB7-0AECA7E30CB6}" destId="{B98081DB-E697-4707-8B4A-565F5274EE73}" srcOrd="6" destOrd="0" presId="urn:microsoft.com/office/officeart/2005/8/layout/vList6"/>
    <dgm:cxn modelId="{FFDCDC1C-B5C8-433F-A3B7-DAB25BEA252F}" type="presParOf" srcId="{B98081DB-E697-4707-8B4A-565F5274EE73}" destId="{7416530E-8736-4ECC-925C-648958B5B169}" srcOrd="0" destOrd="0" presId="urn:microsoft.com/office/officeart/2005/8/layout/vList6"/>
    <dgm:cxn modelId="{6EBAE17B-2F39-4049-9C28-46684B67C95F}" type="presParOf" srcId="{B98081DB-E697-4707-8B4A-565F5274EE73}" destId="{6D6E789A-73B9-46AD-BB1C-2EB640DB0EE3}" srcOrd="1" destOrd="0" presId="urn:microsoft.com/office/officeart/2005/8/layout/vList6"/>
    <dgm:cxn modelId="{CA94686A-3471-49FE-B002-75803757C0A0}" type="presParOf" srcId="{4F51093E-4E6D-4B1B-ACB7-0AECA7E30CB6}" destId="{D03C9C7C-9E4C-402A-B9FF-BB9B355120F2}" srcOrd="7" destOrd="0" presId="urn:microsoft.com/office/officeart/2005/8/layout/vList6"/>
    <dgm:cxn modelId="{2BC46D80-D2AC-4E7D-8C86-86EC0A9B62A4}" type="presParOf" srcId="{4F51093E-4E6D-4B1B-ACB7-0AECA7E30CB6}" destId="{5FC8127D-FB61-4483-9F32-ECE04C007A46}" srcOrd="8" destOrd="0" presId="urn:microsoft.com/office/officeart/2005/8/layout/vList6"/>
    <dgm:cxn modelId="{4AAAE76B-2A93-4AA8-A0C2-76B5538738EC}" type="presParOf" srcId="{5FC8127D-FB61-4483-9F32-ECE04C007A46}" destId="{C2FECC95-9440-437D-8BEC-263862F2338A}" srcOrd="0" destOrd="0" presId="urn:microsoft.com/office/officeart/2005/8/layout/vList6"/>
    <dgm:cxn modelId="{2D27F0F9-6147-4D50-AD1B-F90102B5DFC4}" type="presParOf" srcId="{5FC8127D-FB61-4483-9F32-ECE04C007A46}" destId="{5572FDE6-DFAC-4CA1-AB32-0C49C72F2FE9}" srcOrd="1" destOrd="0" presId="urn:microsoft.com/office/officeart/2005/8/layout/vList6"/>
    <dgm:cxn modelId="{FC0D9935-2AEF-4541-85C4-825A7A594A0C}" type="presParOf" srcId="{4F51093E-4E6D-4B1B-ACB7-0AECA7E30CB6}" destId="{F390BA1B-35C5-44B6-BFEE-BE7FA7B23E85}" srcOrd="9" destOrd="0" presId="urn:microsoft.com/office/officeart/2005/8/layout/vList6"/>
    <dgm:cxn modelId="{8CFE5C03-4EA2-47C4-AF89-2E81FE0633DD}" type="presParOf" srcId="{4F51093E-4E6D-4B1B-ACB7-0AECA7E30CB6}" destId="{7E163EA8-6B54-49D8-9F7D-71273C57328B}" srcOrd="10" destOrd="0" presId="urn:microsoft.com/office/officeart/2005/8/layout/vList6"/>
    <dgm:cxn modelId="{20BE615B-89A6-497D-9008-720AE34A6DAA}" type="presParOf" srcId="{7E163EA8-6B54-49D8-9F7D-71273C57328B}" destId="{44D4AA30-F909-42B7-89C3-88B9D893F2A8}" srcOrd="0" destOrd="0" presId="urn:microsoft.com/office/officeart/2005/8/layout/vList6"/>
    <dgm:cxn modelId="{B20DC4B4-1980-4AD2-ABAE-0D4F41626BAF}" type="presParOf" srcId="{7E163EA8-6B54-49D8-9F7D-71273C57328B}" destId="{56D98274-A4A3-4B48-8292-324FC5B85929}" srcOrd="1" destOrd="0" presId="urn:microsoft.com/office/officeart/2005/8/layout/vList6"/>
    <dgm:cxn modelId="{ED2CC992-8B5B-4689-BAEE-8AE75B658B1F}" type="presParOf" srcId="{4F51093E-4E6D-4B1B-ACB7-0AECA7E30CB6}" destId="{404636C3-59EF-45F2-A8CC-61C7D2D3BAFC}" srcOrd="11" destOrd="0" presId="urn:microsoft.com/office/officeart/2005/8/layout/vList6"/>
    <dgm:cxn modelId="{02BA0CB6-8B31-49A0-940D-28CFA0E27D79}" type="presParOf" srcId="{4F51093E-4E6D-4B1B-ACB7-0AECA7E30CB6}" destId="{2673BD55-B092-4ED5-927B-DFF0D13DD829}" srcOrd="12" destOrd="0" presId="urn:microsoft.com/office/officeart/2005/8/layout/vList6"/>
    <dgm:cxn modelId="{9A7F8056-C52E-4793-BF50-D479180804F4}" type="presParOf" srcId="{2673BD55-B092-4ED5-927B-DFF0D13DD829}" destId="{F54AFF62-9EDC-4821-9422-135C0CA3B796}" srcOrd="0" destOrd="0" presId="urn:microsoft.com/office/officeart/2005/8/layout/vList6"/>
    <dgm:cxn modelId="{3241C0FA-2FE9-4954-B85D-8CA055680AA0}" type="presParOf" srcId="{2673BD55-B092-4ED5-927B-DFF0D13DD829}" destId="{31ACF18A-75F1-43FD-B244-F9BBC16E4969}"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9F367C-B24B-4E2B-999E-83CEE462B49C}">
      <dsp:nvSpPr>
        <dsp:cNvPr id="0" name=""/>
        <dsp:cNvSpPr/>
      </dsp:nvSpPr>
      <dsp:spPr>
        <a:xfrm>
          <a:off x="2808" y="0"/>
          <a:ext cx="2756098" cy="474039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b="1" kern="1200" dirty="0"/>
            <a:t>System</a:t>
          </a:r>
          <a:r>
            <a:rPr lang="en-GB" sz="1800" kern="1200" dirty="0"/>
            <a:t> </a:t>
          </a:r>
        </a:p>
      </dsp:txBody>
      <dsp:txXfrm>
        <a:off x="2808" y="0"/>
        <a:ext cx="2756098" cy="1422119"/>
      </dsp:txXfrm>
    </dsp:sp>
    <dsp:sp modelId="{741F12A6-B9AE-4024-BA5D-2DB5592886C8}">
      <dsp:nvSpPr>
        <dsp:cNvPr id="0" name=""/>
        <dsp:cNvSpPr/>
      </dsp:nvSpPr>
      <dsp:spPr>
        <a:xfrm>
          <a:off x="278418" y="1422524"/>
          <a:ext cx="2204878" cy="931298"/>
        </a:xfrm>
        <a:prstGeom prst="roundRect">
          <a:avLst>
            <a:gd name="adj" fmla="val 10000"/>
          </a:avLst>
        </a:prstGeom>
        <a:solidFill>
          <a:schemeClr val="accent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GB" sz="1800" kern="1200" dirty="0"/>
            <a:t>Main types of symptoms  </a:t>
          </a:r>
        </a:p>
      </dsp:txBody>
      <dsp:txXfrm>
        <a:off x="305695" y="1449801"/>
        <a:ext cx="2150324" cy="876744"/>
      </dsp:txXfrm>
    </dsp:sp>
    <dsp:sp modelId="{A3C44C40-DE2A-4F92-AF50-F84896448E20}">
      <dsp:nvSpPr>
        <dsp:cNvPr id="0" name=""/>
        <dsp:cNvSpPr/>
      </dsp:nvSpPr>
      <dsp:spPr>
        <a:xfrm>
          <a:off x="278418" y="2497099"/>
          <a:ext cx="2204878" cy="93129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GB" sz="1800" kern="1200"/>
            <a:t>Subtypes </a:t>
          </a:r>
        </a:p>
      </dsp:txBody>
      <dsp:txXfrm>
        <a:off x="305695" y="2524376"/>
        <a:ext cx="2150324" cy="876744"/>
      </dsp:txXfrm>
    </dsp:sp>
    <dsp:sp modelId="{50130F11-229B-48BF-8FA6-7546E8E04D23}">
      <dsp:nvSpPr>
        <dsp:cNvPr id="0" name=""/>
        <dsp:cNvSpPr/>
      </dsp:nvSpPr>
      <dsp:spPr>
        <a:xfrm>
          <a:off x="278418" y="3571674"/>
          <a:ext cx="2204878" cy="931298"/>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4290" rIns="45720" bIns="34290" numCol="1" spcCol="1270" anchor="ctr" anchorCtr="0">
          <a:noAutofit/>
        </a:bodyPr>
        <a:lstStyle/>
        <a:p>
          <a:pPr marL="0" lvl="0" indent="0" algn="ctr" defTabSz="800100">
            <a:lnSpc>
              <a:spcPct val="90000"/>
            </a:lnSpc>
            <a:spcBef>
              <a:spcPct val="0"/>
            </a:spcBef>
            <a:spcAft>
              <a:spcPct val="35000"/>
            </a:spcAft>
            <a:buNone/>
          </a:pPr>
          <a:r>
            <a:rPr lang="en-GB" sz="1800" kern="1200"/>
            <a:t>Onset </a:t>
          </a:r>
        </a:p>
      </dsp:txBody>
      <dsp:txXfrm>
        <a:off x="305695" y="3598951"/>
        <a:ext cx="2150324" cy="876744"/>
      </dsp:txXfrm>
    </dsp:sp>
    <dsp:sp modelId="{53581B93-D1DB-4932-AB9E-CB4385B17BA5}">
      <dsp:nvSpPr>
        <dsp:cNvPr id="0" name=""/>
        <dsp:cNvSpPr/>
      </dsp:nvSpPr>
      <dsp:spPr>
        <a:xfrm>
          <a:off x="2965614" y="0"/>
          <a:ext cx="2756098" cy="474039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28600" tIns="228600" rIns="228600" bIns="228600" numCol="1" spcCol="1270" anchor="ctr" anchorCtr="0">
          <a:noAutofit/>
        </a:bodyPr>
        <a:lstStyle/>
        <a:p>
          <a:pPr marL="0" lvl="0" indent="0" algn="ctr" defTabSz="2667000">
            <a:lnSpc>
              <a:spcPct val="90000"/>
            </a:lnSpc>
            <a:spcBef>
              <a:spcPct val="0"/>
            </a:spcBef>
            <a:spcAft>
              <a:spcPct val="35000"/>
            </a:spcAft>
            <a:buNone/>
          </a:pPr>
          <a:r>
            <a:rPr lang="en-GB" sz="6000" kern="1200" dirty="0"/>
            <a:t>ICD-10</a:t>
          </a:r>
        </a:p>
      </dsp:txBody>
      <dsp:txXfrm>
        <a:off x="2965614" y="0"/>
        <a:ext cx="2756098" cy="1422119"/>
      </dsp:txXfrm>
    </dsp:sp>
    <dsp:sp modelId="{3C8384C0-3EE2-4788-A252-255900CDFE8E}">
      <dsp:nvSpPr>
        <dsp:cNvPr id="0" name=""/>
        <dsp:cNvSpPr/>
      </dsp:nvSpPr>
      <dsp:spPr>
        <a:xfrm>
          <a:off x="3241224" y="1422524"/>
          <a:ext cx="2204878" cy="931298"/>
        </a:xfrm>
        <a:prstGeom prst="roundRect">
          <a:avLst>
            <a:gd name="adj" fmla="val 10000"/>
          </a:avLst>
        </a:prstGeom>
        <a:solidFill>
          <a:schemeClr val="accent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b="0" i="0" kern="1200" dirty="0"/>
            <a:t>1) communication</a:t>
          </a:r>
        </a:p>
        <a:p>
          <a:pPr marL="0" lvl="0" indent="0" algn="ctr" defTabSz="533400">
            <a:lnSpc>
              <a:spcPct val="90000"/>
            </a:lnSpc>
            <a:spcBef>
              <a:spcPct val="0"/>
            </a:spcBef>
            <a:spcAft>
              <a:spcPct val="35000"/>
            </a:spcAft>
            <a:buNone/>
          </a:pPr>
          <a:r>
            <a:rPr lang="en-GB" sz="1200" b="0" i="0" kern="1200" dirty="0"/>
            <a:t>2) social interaction</a:t>
          </a:r>
        </a:p>
        <a:p>
          <a:pPr marL="0" lvl="0" indent="0" algn="ctr" defTabSz="533400">
            <a:lnSpc>
              <a:spcPct val="90000"/>
            </a:lnSpc>
            <a:spcBef>
              <a:spcPct val="0"/>
            </a:spcBef>
            <a:spcAft>
              <a:spcPct val="35000"/>
            </a:spcAft>
            <a:buNone/>
          </a:pPr>
          <a:r>
            <a:rPr lang="en-GB" sz="1200" b="0" i="0" kern="1200" dirty="0"/>
            <a:t>3) restrictive, repetitive activities and interests (RRBIs).</a:t>
          </a:r>
          <a:endParaRPr lang="en-GB" sz="1200" kern="1200" dirty="0"/>
        </a:p>
      </dsp:txBody>
      <dsp:txXfrm>
        <a:off x="3268501" y="1449801"/>
        <a:ext cx="2150324" cy="876744"/>
      </dsp:txXfrm>
    </dsp:sp>
    <dsp:sp modelId="{1315A0D3-4421-4DA9-96AF-4B424780C6B8}">
      <dsp:nvSpPr>
        <dsp:cNvPr id="0" name=""/>
        <dsp:cNvSpPr/>
      </dsp:nvSpPr>
      <dsp:spPr>
        <a:xfrm>
          <a:off x="3241224" y="2497099"/>
          <a:ext cx="2204878" cy="93129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marL="0" lvl="0" indent="0" algn="ctr" defTabSz="533400">
            <a:lnSpc>
              <a:spcPct val="90000"/>
            </a:lnSpc>
            <a:spcBef>
              <a:spcPct val="0"/>
            </a:spcBef>
            <a:spcAft>
              <a:spcPct val="35000"/>
            </a:spcAft>
            <a:buNone/>
          </a:pPr>
          <a:r>
            <a:rPr lang="en-GB" sz="1200" b="0" i="0" kern="1200" dirty="0"/>
            <a:t>1) Subtypes s</a:t>
          </a:r>
          <a:r>
            <a:rPr lang="en-GB" sz="1100" b="0" i="0" kern="1200" dirty="0"/>
            <a:t>uch as Childhood autism atypical autism, Asperger syndrome;                        </a:t>
          </a:r>
        </a:p>
        <a:p>
          <a:pPr marL="0" lvl="0" indent="0" algn="ctr" defTabSz="533400">
            <a:lnSpc>
              <a:spcPct val="90000"/>
            </a:lnSpc>
            <a:spcBef>
              <a:spcPct val="0"/>
            </a:spcBef>
            <a:spcAft>
              <a:spcPct val="35000"/>
            </a:spcAft>
            <a:buNone/>
          </a:pPr>
          <a:r>
            <a:rPr lang="en-GB" sz="1100" b="0" i="0" kern="1200" dirty="0"/>
            <a:t>2) Pervasive developmental disorder</a:t>
          </a:r>
          <a:endParaRPr lang="en-GB" sz="1100" kern="1200" dirty="0"/>
        </a:p>
      </dsp:txBody>
      <dsp:txXfrm>
        <a:off x="3268501" y="2524376"/>
        <a:ext cx="2150324" cy="876744"/>
      </dsp:txXfrm>
    </dsp:sp>
    <dsp:sp modelId="{83C42911-5C77-4FC7-A5CC-452B0A28B51A}">
      <dsp:nvSpPr>
        <dsp:cNvPr id="0" name=""/>
        <dsp:cNvSpPr/>
      </dsp:nvSpPr>
      <dsp:spPr>
        <a:xfrm>
          <a:off x="3241224" y="3571674"/>
          <a:ext cx="2204878" cy="931298"/>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GB" sz="1600" kern="1200" dirty="0"/>
            <a:t>Functional impairment in either communication or social by age 3 </a:t>
          </a:r>
        </a:p>
      </dsp:txBody>
      <dsp:txXfrm>
        <a:off x="3268501" y="3598951"/>
        <a:ext cx="2150324" cy="876744"/>
      </dsp:txXfrm>
    </dsp:sp>
    <dsp:sp modelId="{9712639F-67C1-4916-AD36-E44999F0D4C7}">
      <dsp:nvSpPr>
        <dsp:cNvPr id="0" name=""/>
        <dsp:cNvSpPr/>
      </dsp:nvSpPr>
      <dsp:spPr>
        <a:xfrm>
          <a:off x="5928420" y="0"/>
          <a:ext cx="2756098" cy="474039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28600" tIns="228600" rIns="228600" bIns="228600" numCol="1" spcCol="1270" anchor="ctr" anchorCtr="0">
          <a:noAutofit/>
        </a:bodyPr>
        <a:lstStyle/>
        <a:p>
          <a:pPr marL="0" lvl="0" indent="0" algn="ctr" defTabSz="2667000">
            <a:lnSpc>
              <a:spcPct val="90000"/>
            </a:lnSpc>
            <a:spcBef>
              <a:spcPct val="0"/>
            </a:spcBef>
            <a:spcAft>
              <a:spcPct val="35000"/>
            </a:spcAft>
            <a:buNone/>
          </a:pPr>
          <a:r>
            <a:rPr lang="en-GB" sz="6000" kern="1200" dirty="0"/>
            <a:t>DSM 5</a:t>
          </a:r>
        </a:p>
      </dsp:txBody>
      <dsp:txXfrm>
        <a:off x="5928420" y="0"/>
        <a:ext cx="2756098" cy="1422119"/>
      </dsp:txXfrm>
    </dsp:sp>
    <dsp:sp modelId="{9753E7F4-5093-40C2-8C56-0140FE5155EF}">
      <dsp:nvSpPr>
        <dsp:cNvPr id="0" name=""/>
        <dsp:cNvSpPr/>
      </dsp:nvSpPr>
      <dsp:spPr>
        <a:xfrm>
          <a:off x="6204030" y="1422524"/>
          <a:ext cx="2204878" cy="931298"/>
        </a:xfrm>
        <a:prstGeom prst="roundRect">
          <a:avLst>
            <a:gd name="adj" fmla="val 10000"/>
          </a:avLst>
        </a:prstGeom>
        <a:solidFill>
          <a:schemeClr val="accent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0" i="0" kern="1200" dirty="0"/>
            <a:t>1) social communication</a:t>
          </a:r>
        </a:p>
        <a:p>
          <a:pPr marL="0" lvl="0" indent="0" algn="ctr" defTabSz="622300">
            <a:lnSpc>
              <a:spcPct val="90000"/>
            </a:lnSpc>
            <a:spcBef>
              <a:spcPct val="0"/>
            </a:spcBef>
            <a:spcAft>
              <a:spcPct val="35000"/>
            </a:spcAft>
            <a:buNone/>
          </a:pPr>
          <a:r>
            <a:rPr lang="en-GB" sz="1400" b="0" i="0" kern="1200" dirty="0"/>
            <a:t>2) restrictive, repetitive activities and interests; sensory difficulties.</a:t>
          </a:r>
          <a:endParaRPr lang="en-GB" sz="1400" kern="1200" dirty="0"/>
        </a:p>
      </dsp:txBody>
      <dsp:txXfrm>
        <a:off x="6231307" y="1449801"/>
        <a:ext cx="2150324" cy="876744"/>
      </dsp:txXfrm>
    </dsp:sp>
    <dsp:sp modelId="{141A5CAF-E320-4735-B95A-21E114753BA3}">
      <dsp:nvSpPr>
        <dsp:cNvPr id="0" name=""/>
        <dsp:cNvSpPr/>
      </dsp:nvSpPr>
      <dsp:spPr>
        <a:xfrm>
          <a:off x="6204030" y="2497099"/>
          <a:ext cx="2204878" cy="93129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t>No subtype, a spectrum</a:t>
          </a:r>
        </a:p>
      </dsp:txBody>
      <dsp:txXfrm>
        <a:off x="6231307" y="2524376"/>
        <a:ext cx="2150324" cy="876744"/>
      </dsp:txXfrm>
    </dsp:sp>
    <dsp:sp modelId="{2EF2A698-85B8-498E-91E4-A4E499086B26}">
      <dsp:nvSpPr>
        <dsp:cNvPr id="0" name=""/>
        <dsp:cNvSpPr/>
      </dsp:nvSpPr>
      <dsp:spPr>
        <a:xfrm>
          <a:off x="6204030" y="3571674"/>
          <a:ext cx="2204878" cy="931298"/>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t>Difficulties in 1 or 2 appear in early childhood ; functional impairment maybe later   </a:t>
          </a:r>
        </a:p>
      </dsp:txBody>
      <dsp:txXfrm>
        <a:off x="6231307" y="3598951"/>
        <a:ext cx="2150324" cy="876744"/>
      </dsp:txXfrm>
    </dsp:sp>
    <dsp:sp modelId="{A0EDB4E8-F976-4583-B5B5-393C93339533}">
      <dsp:nvSpPr>
        <dsp:cNvPr id="0" name=""/>
        <dsp:cNvSpPr/>
      </dsp:nvSpPr>
      <dsp:spPr>
        <a:xfrm>
          <a:off x="8891226" y="0"/>
          <a:ext cx="2756098" cy="474039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28600" tIns="228600" rIns="228600" bIns="228600" numCol="1" spcCol="1270" anchor="ctr" anchorCtr="0">
          <a:noAutofit/>
        </a:bodyPr>
        <a:lstStyle/>
        <a:p>
          <a:pPr marL="0" lvl="0" indent="0" algn="ctr" defTabSz="2667000">
            <a:lnSpc>
              <a:spcPct val="90000"/>
            </a:lnSpc>
            <a:spcBef>
              <a:spcPct val="0"/>
            </a:spcBef>
            <a:spcAft>
              <a:spcPct val="35000"/>
            </a:spcAft>
            <a:buNone/>
          </a:pPr>
          <a:r>
            <a:rPr lang="en-GB" sz="6000" kern="1200" dirty="0"/>
            <a:t>ICD-11</a:t>
          </a:r>
        </a:p>
      </dsp:txBody>
      <dsp:txXfrm>
        <a:off x="8891226" y="0"/>
        <a:ext cx="2756098" cy="1422119"/>
      </dsp:txXfrm>
    </dsp:sp>
    <dsp:sp modelId="{20540885-4E99-4486-96AE-3027823218D9}">
      <dsp:nvSpPr>
        <dsp:cNvPr id="0" name=""/>
        <dsp:cNvSpPr/>
      </dsp:nvSpPr>
      <dsp:spPr>
        <a:xfrm>
          <a:off x="9166836" y="1422524"/>
          <a:ext cx="2204878" cy="931298"/>
        </a:xfrm>
        <a:prstGeom prst="roundRect">
          <a:avLst>
            <a:gd name="adj" fmla="val 10000"/>
          </a:avLst>
        </a:prstGeom>
        <a:solidFill>
          <a:schemeClr val="accent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b="0" i="0" kern="1200" dirty="0"/>
            <a:t>1) social communication</a:t>
          </a:r>
        </a:p>
        <a:p>
          <a:pPr marL="0" lvl="0" indent="0" algn="ctr" defTabSz="622300">
            <a:lnSpc>
              <a:spcPct val="90000"/>
            </a:lnSpc>
            <a:spcBef>
              <a:spcPct val="0"/>
            </a:spcBef>
            <a:spcAft>
              <a:spcPct val="35000"/>
            </a:spcAft>
            <a:buNone/>
          </a:pPr>
          <a:r>
            <a:rPr lang="en-GB" sz="1400" b="0" i="0" kern="1200" dirty="0"/>
            <a:t>2) restrictive, repetitive activities and interests; sensory difficulties.</a:t>
          </a:r>
          <a:endParaRPr lang="en-GB" sz="1400" kern="1200" dirty="0"/>
        </a:p>
      </dsp:txBody>
      <dsp:txXfrm>
        <a:off x="9194113" y="1449801"/>
        <a:ext cx="2150324" cy="876744"/>
      </dsp:txXfrm>
    </dsp:sp>
    <dsp:sp modelId="{7289D81B-5B42-4943-B22C-4577EFA64B43}">
      <dsp:nvSpPr>
        <dsp:cNvPr id="0" name=""/>
        <dsp:cNvSpPr/>
      </dsp:nvSpPr>
      <dsp:spPr>
        <a:xfrm>
          <a:off x="9166836" y="2497099"/>
          <a:ext cx="2204878" cy="93129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t>No subtype, a spectrum </a:t>
          </a:r>
        </a:p>
      </dsp:txBody>
      <dsp:txXfrm>
        <a:off x="9194113" y="2524376"/>
        <a:ext cx="2150324" cy="876744"/>
      </dsp:txXfrm>
    </dsp:sp>
    <dsp:sp modelId="{66953823-473D-4617-A488-727BCA23B2E9}">
      <dsp:nvSpPr>
        <dsp:cNvPr id="0" name=""/>
        <dsp:cNvSpPr/>
      </dsp:nvSpPr>
      <dsp:spPr>
        <a:xfrm>
          <a:off x="9166836" y="3571674"/>
          <a:ext cx="2204878" cy="931298"/>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GB" sz="1400" kern="1200" dirty="0"/>
            <a:t> early development period </a:t>
          </a:r>
        </a:p>
      </dsp:txBody>
      <dsp:txXfrm>
        <a:off x="9194113" y="3598951"/>
        <a:ext cx="2150324" cy="8767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9F367C-B24B-4E2B-999E-83CEE462B49C}">
      <dsp:nvSpPr>
        <dsp:cNvPr id="0" name=""/>
        <dsp:cNvSpPr/>
      </dsp:nvSpPr>
      <dsp:spPr>
        <a:xfrm>
          <a:off x="0" y="0"/>
          <a:ext cx="2164335" cy="474039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b="1" kern="1200" dirty="0"/>
            <a:t>System</a:t>
          </a:r>
          <a:r>
            <a:rPr lang="en-GB" sz="1800" kern="1200" dirty="0"/>
            <a:t> </a:t>
          </a:r>
        </a:p>
      </dsp:txBody>
      <dsp:txXfrm>
        <a:off x="0" y="0"/>
        <a:ext cx="2164335" cy="1422119"/>
      </dsp:txXfrm>
    </dsp:sp>
    <dsp:sp modelId="{741F12A6-B9AE-4024-BA5D-2DB5592886C8}">
      <dsp:nvSpPr>
        <dsp:cNvPr id="0" name=""/>
        <dsp:cNvSpPr/>
      </dsp:nvSpPr>
      <dsp:spPr>
        <a:xfrm>
          <a:off x="309502" y="1422524"/>
          <a:ext cx="1546723" cy="931298"/>
        </a:xfrm>
        <a:prstGeom prst="roundRect">
          <a:avLst>
            <a:gd name="adj" fmla="val 10000"/>
          </a:avLst>
        </a:prstGeom>
        <a:solidFill>
          <a:schemeClr val="accent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Main types of symptoms  </a:t>
          </a:r>
        </a:p>
      </dsp:txBody>
      <dsp:txXfrm>
        <a:off x="336779" y="1449801"/>
        <a:ext cx="1492169" cy="876744"/>
      </dsp:txXfrm>
    </dsp:sp>
    <dsp:sp modelId="{A3C44C40-DE2A-4F92-AF50-F84896448E20}">
      <dsp:nvSpPr>
        <dsp:cNvPr id="0" name=""/>
        <dsp:cNvSpPr/>
      </dsp:nvSpPr>
      <dsp:spPr>
        <a:xfrm>
          <a:off x="330879" y="2497099"/>
          <a:ext cx="1503970" cy="93129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Subtypes </a:t>
          </a:r>
        </a:p>
      </dsp:txBody>
      <dsp:txXfrm>
        <a:off x="358156" y="2524376"/>
        <a:ext cx="1449416" cy="876744"/>
      </dsp:txXfrm>
    </dsp:sp>
    <dsp:sp modelId="{50130F11-229B-48BF-8FA6-7546E8E04D23}">
      <dsp:nvSpPr>
        <dsp:cNvPr id="0" name=""/>
        <dsp:cNvSpPr/>
      </dsp:nvSpPr>
      <dsp:spPr>
        <a:xfrm>
          <a:off x="319132" y="3571674"/>
          <a:ext cx="1527463" cy="931298"/>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Onset </a:t>
          </a:r>
        </a:p>
      </dsp:txBody>
      <dsp:txXfrm>
        <a:off x="346409" y="3598951"/>
        <a:ext cx="1472909" cy="876744"/>
      </dsp:txXfrm>
    </dsp:sp>
    <dsp:sp modelId="{A0EDB4E8-F976-4583-B5B5-393C93339533}">
      <dsp:nvSpPr>
        <dsp:cNvPr id="0" name=""/>
        <dsp:cNvSpPr/>
      </dsp:nvSpPr>
      <dsp:spPr>
        <a:xfrm>
          <a:off x="2385499" y="0"/>
          <a:ext cx="3504420" cy="474039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r>
            <a:rPr lang="en-GB" sz="6400" kern="1200" dirty="0"/>
            <a:t>ICD-11</a:t>
          </a:r>
        </a:p>
      </dsp:txBody>
      <dsp:txXfrm>
        <a:off x="2385499" y="0"/>
        <a:ext cx="3504420" cy="1422119"/>
      </dsp:txXfrm>
    </dsp:sp>
    <dsp:sp modelId="{20540885-4E99-4486-96AE-3027823218D9}">
      <dsp:nvSpPr>
        <dsp:cNvPr id="0" name=""/>
        <dsp:cNvSpPr/>
      </dsp:nvSpPr>
      <dsp:spPr>
        <a:xfrm>
          <a:off x="2586317" y="1236115"/>
          <a:ext cx="3102783" cy="1021193"/>
        </a:xfrm>
        <a:prstGeom prst="roundRect">
          <a:avLst>
            <a:gd name="adj" fmla="val 10000"/>
          </a:avLst>
        </a:prstGeom>
        <a:solidFill>
          <a:schemeClr val="accent2">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GB" sz="2000" b="0" i="0" kern="1200" dirty="0"/>
            <a:t>1) social communication</a:t>
          </a:r>
        </a:p>
        <a:p>
          <a:pPr marL="0" lvl="0" indent="0" algn="ctr" defTabSz="889000">
            <a:lnSpc>
              <a:spcPct val="90000"/>
            </a:lnSpc>
            <a:spcBef>
              <a:spcPct val="0"/>
            </a:spcBef>
            <a:spcAft>
              <a:spcPct val="35000"/>
            </a:spcAft>
            <a:buNone/>
          </a:pPr>
          <a:r>
            <a:rPr lang="en-GB" sz="2000" b="0" i="0" kern="1200" dirty="0"/>
            <a:t>2) restrictive, repetitive activities and interests; sensory difficulties.</a:t>
          </a:r>
          <a:endParaRPr lang="en-GB" sz="2000" kern="1200" dirty="0"/>
        </a:p>
      </dsp:txBody>
      <dsp:txXfrm>
        <a:off x="2616227" y="1266025"/>
        <a:ext cx="3042963" cy="961373"/>
      </dsp:txXfrm>
    </dsp:sp>
    <dsp:sp modelId="{7289D81B-5B42-4943-B22C-4577EFA64B43}">
      <dsp:nvSpPr>
        <dsp:cNvPr id="0" name=""/>
        <dsp:cNvSpPr/>
      </dsp:nvSpPr>
      <dsp:spPr>
        <a:xfrm>
          <a:off x="2629199" y="2550275"/>
          <a:ext cx="3003520" cy="102119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No subtype, a spectrum </a:t>
          </a:r>
        </a:p>
      </dsp:txBody>
      <dsp:txXfrm>
        <a:off x="2659109" y="2580185"/>
        <a:ext cx="2943700" cy="961373"/>
      </dsp:txXfrm>
    </dsp:sp>
    <dsp:sp modelId="{66953823-473D-4617-A488-727BCA23B2E9}">
      <dsp:nvSpPr>
        <dsp:cNvPr id="0" name=""/>
        <dsp:cNvSpPr/>
      </dsp:nvSpPr>
      <dsp:spPr>
        <a:xfrm>
          <a:off x="2635949" y="3556746"/>
          <a:ext cx="3003520" cy="1021193"/>
        </a:xfrm>
        <a:prstGeom prst="roundRect">
          <a:avLst>
            <a:gd name="adj" fmla="val 10000"/>
          </a:avLst>
        </a:prstGeom>
        <a:solidFill>
          <a:schemeClr val="accent6">
            <a:lumMod val="7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5720" rIns="60960" bIns="45720" numCol="1" spcCol="1270" anchor="ctr" anchorCtr="0">
          <a:noAutofit/>
        </a:bodyPr>
        <a:lstStyle/>
        <a:p>
          <a:pPr marL="0" lvl="0" indent="0" algn="ctr" defTabSz="1066800">
            <a:lnSpc>
              <a:spcPct val="90000"/>
            </a:lnSpc>
            <a:spcBef>
              <a:spcPct val="0"/>
            </a:spcBef>
            <a:spcAft>
              <a:spcPct val="35000"/>
            </a:spcAft>
            <a:buNone/>
          </a:pPr>
          <a:r>
            <a:rPr lang="en-GB" sz="2400" kern="1200" dirty="0"/>
            <a:t> early development period </a:t>
          </a:r>
        </a:p>
      </dsp:txBody>
      <dsp:txXfrm>
        <a:off x="2665859" y="3586656"/>
        <a:ext cx="2943700" cy="9613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B867BB-E908-43EF-8DBE-CBFE24872650}">
      <dsp:nvSpPr>
        <dsp:cNvPr id="0" name=""/>
        <dsp:cNvSpPr/>
      </dsp:nvSpPr>
      <dsp:spPr>
        <a:xfrm>
          <a:off x="3608070" y="4292"/>
          <a:ext cx="5412105" cy="641561"/>
        </a:xfrm>
        <a:prstGeom prst="rightArrow">
          <a:avLst>
            <a:gd name="adj1" fmla="val 75000"/>
            <a:gd name="adj2" fmla="val 50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ABA: </a:t>
          </a:r>
          <a:r>
            <a:rPr lang="en-GB" sz="1600" b="1" i="0" kern="1200" dirty="0"/>
            <a:t>applied behaviour analysis</a:t>
          </a:r>
          <a:endParaRPr lang="en-GB" sz="1600" kern="1200" dirty="0"/>
        </a:p>
        <a:p>
          <a:pPr marL="171450" lvl="1" indent="-171450" algn="l" defTabSz="711200">
            <a:lnSpc>
              <a:spcPct val="90000"/>
            </a:lnSpc>
            <a:spcBef>
              <a:spcPct val="0"/>
            </a:spcBef>
            <a:spcAft>
              <a:spcPct val="15000"/>
            </a:spcAft>
            <a:buChar char="•"/>
          </a:pPr>
          <a:r>
            <a:rPr lang="en-GB" sz="1600" kern="1200" dirty="0"/>
            <a:t>EIBI </a:t>
          </a:r>
        </a:p>
      </dsp:txBody>
      <dsp:txXfrm>
        <a:off x="3608070" y="84487"/>
        <a:ext cx="5171520" cy="481171"/>
      </dsp:txXfrm>
    </dsp:sp>
    <dsp:sp modelId="{EB45A3C0-AF9B-4BF8-8874-7889EB46068D}">
      <dsp:nvSpPr>
        <dsp:cNvPr id="0" name=""/>
        <dsp:cNvSpPr/>
      </dsp:nvSpPr>
      <dsp:spPr>
        <a:xfrm>
          <a:off x="0" y="4292"/>
          <a:ext cx="3608070" cy="6415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Behavioural </a:t>
          </a:r>
        </a:p>
      </dsp:txBody>
      <dsp:txXfrm>
        <a:off x="31318" y="35610"/>
        <a:ext cx="3545434" cy="578925"/>
      </dsp:txXfrm>
    </dsp:sp>
    <dsp:sp modelId="{BB6BA2A9-5EF5-49EA-BFFF-79C2659DA331}">
      <dsp:nvSpPr>
        <dsp:cNvPr id="0" name=""/>
        <dsp:cNvSpPr/>
      </dsp:nvSpPr>
      <dsp:spPr>
        <a:xfrm>
          <a:off x="3608070" y="710011"/>
          <a:ext cx="5412105" cy="641561"/>
        </a:xfrm>
        <a:prstGeom prst="rightArrow">
          <a:avLst>
            <a:gd name="adj1" fmla="val 75000"/>
            <a:gd name="adj2" fmla="val 50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Speech and language therapy </a:t>
          </a:r>
        </a:p>
        <a:p>
          <a:pPr marL="171450" lvl="1" indent="-171450" algn="l" defTabSz="711200">
            <a:lnSpc>
              <a:spcPct val="90000"/>
            </a:lnSpc>
            <a:spcBef>
              <a:spcPct val="0"/>
            </a:spcBef>
            <a:spcAft>
              <a:spcPct val="15000"/>
            </a:spcAft>
            <a:buChar char="•"/>
          </a:pPr>
          <a:r>
            <a:rPr lang="en-GB" sz="1600" kern="1200" dirty="0"/>
            <a:t>Occupational therapy </a:t>
          </a:r>
        </a:p>
      </dsp:txBody>
      <dsp:txXfrm>
        <a:off x="3608070" y="790206"/>
        <a:ext cx="5171520" cy="481171"/>
      </dsp:txXfrm>
    </dsp:sp>
    <dsp:sp modelId="{8A9781BD-1BFA-4B65-8950-400624161321}">
      <dsp:nvSpPr>
        <dsp:cNvPr id="0" name=""/>
        <dsp:cNvSpPr/>
      </dsp:nvSpPr>
      <dsp:spPr>
        <a:xfrm>
          <a:off x="0" y="710011"/>
          <a:ext cx="3608070" cy="641561"/>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Developmental </a:t>
          </a:r>
        </a:p>
      </dsp:txBody>
      <dsp:txXfrm>
        <a:off x="31318" y="741329"/>
        <a:ext cx="3545434" cy="578925"/>
      </dsp:txXfrm>
    </dsp:sp>
    <dsp:sp modelId="{805DC627-C6AD-4CF0-94D7-0D92B09D627F}">
      <dsp:nvSpPr>
        <dsp:cNvPr id="0" name=""/>
        <dsp:cNvSpPr/>
      </dsp:nvSpPr>
      <dsp:spPr>
        <a:xfrm>
          <a:off x="3608070" y="1415729"/>
          <a:ext cx="5412105" cy="641561"/>
        </a:xfrm>
        <a:prstGeom prst="rightArrow">
          <a:avLst>
            <a:gd name="adj1" fmla="val 75000"/>
            <a:gd name="adj2" fmla="val 50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l" defTabSz="488950">
            <a:lnSpc>
              <a:spcPct val="90000"/>
            </a:lnSpc>
            <a:spcBef>
              <a:spcPct val="0"/>
            </a:spcBef>
            <a:spcAft>
              <a:spcPct val="15000"/>
            </a:spcAft>
            <a:buChar char="•"/>
          </a:pPr>
          <a:r>
            <a:rPr lang="en-GB" sz="1100" b="0" i="0" kern="1200" dirty="0"/>
            <a:t>Treatment and Education of Autistic and Related Communication-Handicapped Children (TEACCH)</a:t>
          </a:r>
          <a:endParaRPr lang="en-GB" sz="1100" b="0" kern="1200" dirty="0"/>
        </a:p>
        <a:p>
          <a:pPr marL="57150" lvl="1" indent="-57150" algn="l" defTabSz="488950">
            <a:lnSpc>
              <a:spcPct val="90000"/>
            </a:lnSpc>
            <a:spcBef>
              <a:spcPct val="0"/>
            </a:spcBef>
            <a:spcAft>
              <a:spcPct val="15000"/>
            </a:spcAft>
            <a:buChar char="•"/>
          </a:pPr>
          <a:r>
            <a:rPr lang="en-GB" sz="1100" b="0" kern="1200" dirty="0"/>
            <a:t>Pre-school autism communication therapy (PACT)</a:t>
          </a:r>
        </a:p>
      </dsp:txBody>
      <dsp:txXfrm>
        <a:off x="3608070" y="1495924"/>
        <a:ext cx="5171520" cy="481171"/>
      </dsp:txXfrm>
    </dsp:sp>
    <dsp:sp modelId="{4F64C4C4-E3A2-4602-BBFC-4EE6DC6DCF2B}">
      <dsp:nvSpPr>
        <dsp:cNvPr id="0" name=""/>
        <dsp:cNvSpPr/>
      </dsp:nvSpPr>
      <dsp:spPr>
        <a:xfrm>
          <a:off x="0" y="1415729"/>
          <a:ext cx="3608070" cy="641561"/>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Educational </a:t>
          </a:r>
        </a:p>
      </dsp:txBody>
      <dsp:txXfrm>
        <a:off x="31318" y="1447047"/>
        <a:ext cx="3545434" cy="578925"/>
      </dsp:txXfrm>
    </dsp:sp>
    <dsp:sp modelId="{6D6E789A-73B9-46AD-BB1C-2EB640DB0EE3}">
      <dsp:nvSpPr>
        <dsp:cNvPr id="0" name=""/>
        <dsp:cNvSpPr/>
      </dsp:nvSpPr>
      <dsp:spPr>
        <a:xfrm>
          <a:off x="3608070" y="2121447"/>
          <a:ext cx="5412105" cy="641561"/>
        </a:xfrm>
        <a:prstGeom prst="rightArrow">
          <a:avLst>
            <a:gd name="adj1" fmla="val 75000"/>
            <a:gd name="adj2" fmla="val 50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n-GB" sz="1500" kern="1200" dirty="0"/>
            <a:t>Social stories </a:t>
          </a:r>
        </a:p>
        <a:p>
          <a:pPr marL="114300" lvl="1" indent="-114300" algn="l" defTabSz="666750">
            <a:lnSpc>
              <a:spcPct val="90000"/>
            </a:lnSpc>
            <a:spcBef>
              <a:spcPct val="0"/>
            </a:spcBef>
            <a:spcAft>
              <a:spcPct val="15000"/>
            </a:spcAft>
            <a:buChar char="•"/>
          </a:pPr>
          <a:r>
            <a:rPr lang="en-GB" sz="1500" kern="1200" dirty="0"/>
            <a:t>Social skills group</a:t>
          </a:r>
        </a:p>
      </dsp:txBody>
      <dsp:txXfrm>
        <a:off x="3608070" y="2201642"/>
        <a:ext cx="5171520" cy="481171"/>
      </dsp:txXfrm>
    </dsp:sp>
    <dsp:sp modelId="{7416530E-8736-4ECC-925C-648958B5B169}">
      <dsp:nvSpPr>
        <dsp:cNvPr id="0" name=""/>
        <dsp:cNvSpPr/>
      </dsp:nvSpPr>
      <dsp:spPr>
        <a:xfrm>
          <a:off x="0" y="2121447"/>
          <a:ext cx="3608070" cy="641561"/>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Social-relational </a:t>
          </a:r>
        </a:p>
      </dsp:txBody>
      <dsp:txXfrm>
        <a:off x="31318" y="2152765"/>
        <a:ext cx="3545434" cy="578925"/>
      </dsp:txXfrm>
    </dsp:sp>
    <dsp:sp modelId="{5572FDE6-DFAC-4CA1-AB32-0C49C72F2FE9}">
      <dsp:nvSpPr>
        <dsp:cNvPr id="0" name=""/>
        <dsp:cNvSpPr/>
      </dsp:nvSpPr>
      <dsp:spPr>
        <a:xfrm>
          <a:off x="3608070" y="2827165"/>
          <a:ext cx="5412105" cy="641561"/>
        </a:xfrm>
        <a:prstGeom prst="rightArrow">
          <a:avLst>
            <a:gd name="adj1" fmla="val 75000"/>
            <a:gd name="adj2" fmla="val 50000"/>
          </a:avLst>
        </a:prstGeom>
        <a:solidFill>
          <a:schemeClr val="accent6">
            <a:tint val="40000"/>
            <a:alpha val="90000"/>
            <a:hueOff val="0"/>
            <a:satOff val="0"/>
            <a:lumOff val="0"/>
            <a:alphaOff val="0"/>
          </a:schemeClr>
        </a:solidFill>
        <a:ln w="1905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Not address the core symptoms  </a:t>
          </a:r>
        </a:p>
      </dsp:txBody>
      <dsp:txXfrm>
        <a:off x="3608070" y="2907360"/>
        <a:ext cx="5171520" cy="481171"/>
      </dsp:txXfrm>
    </dsp:sp>
    <dsp:sp modelId="{C2FECC95-9440-437D-8BEC-263862F2338A}">
      <dsp:nvSpPr>
        <dsp:cNvPr id="0" name=""/>
        <dsp:cNvSpPr/>
      </dsp:nvSpPr>
      <dsp:spPr>
        <a:xfrm>
          <a:off x="0" y="2827165"/>
          <a:ext cx="3608070" cy="641561"/>
        </a:xfrm>
        <a:prstGeom prst="round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Pharmacological</a:t>
          </a:r>
        </a:p>
      </dsp:txBody>
      <dsp:txXfrm>
        <a:off x="31318" y="2858483"/>
        <a:ext cx="3545434" cy="578925"/>
      </dsp:txXfrm>
    </dsp:sp>
    <dsp:sp modelId="{56D98274-A4A3-4B48-8292-324FC5B85929}">
      <dsp:nvSpPr>
        <dsp:cNvPr id="0" name=""/>
        <dsp:cNvSpPr/>
      </dsp:nvSpPr>
      <dsp:spPr>
        <a:xfrm>
          <a:off x="3608070" y="3532883"/>
          <a:ext cx="5412105" cy="641561"/>
        </a:xfrm>
        <a:prstGeom prst="rightArrow">
          <a:avLst>
            <a:gd name="adj1" fmla="val 75000"/>
            <a:gd name="adj2" fmla="val 50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CBT </a:t>
          </a:r>
        </a:p>
      </dsp:txBody>
      <dsp:txXfrm>
        <a:off x="3608070" y="3613078"/>
        <a:ext cx="5171520" cy="481171"/>
      </dsp:txXfrm>
    </dsp:sp>
    <dsp:sp modelId="{44D4AA30-F909-42B7-89C3-88B9D893F2A8}">
      <dsp:nvSpPr>
        <dsp:cNvPr id="0" name=""/>
        <dsp:cNvSpPr/>
      </dsp:nvSpPr>
      <dsp:spPr>
        <a:xfrm>
          <a:off x="0" y="3532883"/>
          <a:ext cx="3608070" cy="6415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Psychological </a:t>
          </a:r>
        </a:p>
      </dsp:txBody>
      <dsp:txXfrm>
        <a:off x="31318" y="3564201"/>
        <a:ext cx="3545434" cy="578925"/>
      </dsp:txXfrm>
    </dsp:sp>
    <dsp:sp modelId="{31ACF18A-75F1-43FD-B244-F9BBC16E4969}">
      <dsp:nvSpPr>
        <dsp:cNvPr id="0" name=""/>
        <dsp:cNvSpPr/>
      </dsp:nvSpPr>
      <dsp:spPr>
        <a:xfrm>
          <a:off x="3397070" y="4242895"/>
          <a:ext cx="5412105" cy="641561"/>
        </a:xfrm>
        <a:prstGeom prst="rightArrow">
          <a:avLst>
            <a:gd name="adj1" fmla="val 75000"/>
            <a:gd name="adj2" fmla="val 50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GB" sz="1600" kern="1200" dirty="0"/>
            <a:t>Mindfulness </a:t>
          </a:r>
        </a:p>
        <a:p>
          <a:pPr marL="171450" lvl="1" indent="-171450" algn="l" defTabSz="711200">
            <a:lnSpc>
              <a:spcPct val="90000"/>
            </a:lnSpc>
            <a:spcBef>
              <a:spcPct val="0"/>
            </a:spcBef>
            <a:spcAft>
              <a:spcPct val="15000"/>
            </a:spcAft>
            <a:buChar char="•"/>
          </a:pPr>
          <a:r>
            <a:rPr lang="en-GB" sz="1600" kern="1200" dirty="0"/>
            <a:t>Assistive technologies</a:t>
          </a:r>
          <a:endParaRPr lang="en-GB" sz="2000" kern="1200" dirty="0"/>
        </a:p>
      </dsp:txBody>
      <dsp:txXfrm>
        <a:off x="3397070" y="4323090"/>
        <a:ext cx="5171520" cy="481171"/>
      </dsp:txXfrm>
    </dsp:sp>
    <dsp:sp modelId="{F54AFF62-9EDC-4821-9422-135C0CA3B796}">
      <dsp:nvSpPr>
        <dsp:cNvPr id="0" name=""/>
        <dsp:cNvSpPr/>
      </dsp:nvSpPr>
      <dsp:spPr>
        <a:xfrm>
          <a:off x="0" y="4238602"/>
          <a:ext cx="3608070" cy="641561"/>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GB" sz="1900" kern="1200" dirty="0"/>
            <a:t>Complementary and alternative </a:t>
          </a:r>
        </a:p>
      </dsp:txBody>
      <dsp:txXfrm>
        <a:off x="31318" y="4269920"/>
        <a:ext cx="3545434" cy="57892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8427" cy="513508"/>
          </a:xfrm>
          <a:prstGeom prst="rect">
            <a:avLst/>
          </a:prstGeom>
        </p:spPr>
        <p:txBody>
          <a:bodyPr vert="horz" lIns="96085" tIns="48043" rIns="96085" bIns="48043" rtlCol="0"/>
          <a:lstStyle>
            <a:lvl1pPr algn="l">
              <a:defRPr sz="1300"/>
            </a:lvl1pPr>
          </a:lstStyle>
          <a:p>
            <a:endParaRPr lang="en-GB"/>
          </a:p>
        </p:txBody>
      </p:sp>
      <p:sp>
        <p:nvSpPr>
          <p:cNvPr id="3" name="Date Placeholder 2"/>
          <p:cNvSpPr>
            <a:spLocks noGrp="1"/>
          </p:cNvSpPr>
          <p:nvPr>
            <p:ph type="dt" idx="1"/>
          </p:nvPr>
        </p:nvSpPr>
        <p:spPr>
          <a:xfrm>
            <a:off x="4023993" y="0"/>
            <a:ext cx="3078427" cy="513508"/>
          </a:xfrm>
          <a:prstGeom prst="rect">
            <a:avLst/>
          </a:prstGeom>
        </p:spPr>
        <p:txBody>
          <a:bodyPr vert="horz" lIns="96085" tIns="48043" rIns="96085" bIns="48043" rtlCol="0"/>
          <a:lstStyle>
            <a:lvl1pPr algn="r">
              <a:defRPr sz="1300"/>
            </a:lvl1pPr>
          </a:lstStyle>
          <a:p>
            <a:fld id="{B6317563-0B2C-4BFA-8BF9-48CE7228BD8D}" type="datetimeFigureOut">
              <a:rPr lang="en-GB" smtClean="0"/>
              <a:t>10/01/2025</a:t>
            </a:fld>
            <a:endParaRPr lang="en-GB"/>
          </a:p>
        </p:txBody>
      </p:sp>
      <p:sp>
        <p:nvSpPr>
          <p:cNvPr id="4" name="Slide Image Placeholder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6085" tIns="48043" rIns="96085" bIns="48043" rtlCol="0" anchor="ctr"/>
          <a:lstStyle/>
          <a:p>
            <a:endParaRPr lang="en-GB"/>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6085" tIns="48043" rIns="96085" bIns="4804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721106"/>
            <a:ext cx="3078427" cy="513507"/>
          </a:xfrm>
          <a:prstGeom prst="rect">
            <a:avLst/>
          </a:prstGeom>
        </p:spPr>
        <p:txBody>
          <a:bodyPr vert="horz" lIns="96085" tIns="48043" rIns="96085" bIns="48043" rtlCol="0" anchor="b"/>
          <a:lstStyle>
            <a:lvl1pPr algn="l">
              <a:defRPr sz="1300"/>
            </a:lvl1pPr>
          </a:lstStyle>
          <a:p>
            <a:endParaRPr lang="en-GB"/>
          </a:p>
        </p:txBody>
      </p:sp>
      <p:sp>
        <p:nvSpPr>
          <p:cNvPr id="7" name="Slide Number Placeholder 6"/>
          <p:cNvSpPr>
            <a:spLocks noGrp="1"/>
          </p:cNvSpPr>
          <p:nvPr>
            <p:ph type="sldNum" sz="quarter" idx="5"/>
          </p:nvPr>
        </p:nvSpPr>
        <p:spPr>
          <a:xfrm>
            <a:off x="4023993" y="9721106"/>
            <a:ext cx="3078427" cy="513507"/>
          </a:xfrm>
          <a:prstGeom prst="rect">
            <a:avLst/>
          </a:prstGeom>
        </p:spPr>
        <p:txBody>
          <a:bodyPr vert="horz" lIns="96085" tIns="48043" rIns="96085" bIns="48043" rtlCol="0" anchor="b"/>
          <a:lstStyle>
            <a:lvl1pPr algn="r">
              <a:defRPr sz="1300"/>
            </a:lvl1pPr>
          </a:lstStyle>
          <a:p>
            <a:fld id="{3ED2C24B-46FA-4EDC-B2CA-8B4D83527900}" type="slidenum">
              <a:rPr lang="en-GB" smtClean="0"/>
              <a:t>‹#›</a:t>
            </a:fld>
            <a:endParaRPr lang="en-GB"/>
          </a:p>
        </p:txBody>
      </p:sp>
    </p:spTree>
    <p:extLst>
      <p:ext uri="{BB962C8B-B14F-4D97-AF65-F5344CB8AC3E}">
        <p14:creationId xmlns:p14="http://schemas.microsoft.com/office/powerpoint/2010/main" val="2092899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autismspeaks.org/autism-statistics-asd"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journals.plos.org/plosone/article?id=10.1371/journal.pone.0136521"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doi.org/10.1111/j.1467-8624.2009.01319.x"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cdc.gov/autism/treatment/index.html"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autismspeaks.org/applied-behavior-analysis"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www.autism.org.uk/advice-and-guidance/professional-practice/aug-alt-comm"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8" Type="http://schemas.openxmlformats.org/officeDocument/2006/relationships/hyperlink" Target="https://molecularautism.biomedcentral.com/articles/10.1186/s13229-023-00565-2#ref-CR12" TargetMode="External"/><Relationship Id="rId13" Type="http://schemas.openxmlformats.org/officeDocument/2006/relationships/hyperlink" Target="https://molecularautism.biomedcentral.com/articles/10.1186/s13229-023-00565-2#ref-CR37" TargetMode="External"/><Relationship Id="rId18" Type="http://schemas.openxmlformats.org/officeDocument/2006/relationships/hyperlink" Target="https://molecularautism.biomedcentral.com/articles/10.1186/s13229-023-00565-2#ref-CR72" TargetMode="External"/><Relationship Id="rId3" Type="http://schemas.openxmlformats.org/officeDocument/2006/relationships/hyperlink" Target="https://onlinelibrary.wiley.com/doi/abs/10.1002/aur.2741" TargetMode="External"/><Relationship Id="rId7" Type="http://schemas.openxmlformats.org/officeDocument/2006/relationships/hyperlink" Target="https://molecularautism.biomedcentral.com/articles/10.1186/s13229-023-00565-2#ref-CR11" TargetMode="External"/><Relationship Id="rId12" Type="http://schemas.openxmlformats.org/officeDocument/2006/relationships/hyperlink" Target="https://molecularautism.biomedcentral.com/articles/10.1186/s13229-023-00565-2#ref-CR24" TargetMode="External"/><Relationship Id="rId17" Type="http://schemas.openxmlformats.org/officeDocument/2006/relationships/hyperlink" Target="https://molecularautism.biomedcentral.com/articles/10.1186/s13229-023-00565-2#ref-CR71" TargetMode="External"/><Relationship Id="rId2" Type="http://schemas.openxmlformats.org/officeDocument/2006/relationships/slide" Target="../slides/slide30.xml"/><Relationship Id="rId16" Type="http://schemas.openxmlformats.org/officeDocument/2006/relationships/hyperlink" Target="https://molecularautism.biomedcentral.com/articles/10.1186/s13229-023-00565-2#ref-CR70" TargetMode="External"/><Relationship Id="rId1" Type="http://schemas.openxmlformats.org/officeDocument/2006/relationships/notesMaster" Target="../notesMasters/notesMaster1.xml"/><Relationship Id="rId6" Type="http://schemas.openxmlformats.org/officeDocument/2006/relationships/hyperlink" Target="https://molecularautism.biomedcentral.com/articles/10.1186/s13229-023-00565-2" TargetMode="External"/><Relationship Id="rId11" Type="http://schemas.openxmlformats.org/officeDocument/2006/relationships/hyperlink" Target="https://molecularautism.biomedcentral.com/articles/10.1186/s13229-023-00565-2#ref-CR23" TargetMode="External"/><Relationship Id="rId5" Type="http://schemas.openxmlformats.org/officeDocument/2006/relationships/hyperlink" Target="https://www-cambridge-org.ezproxy.uwtsd.ac.uk/core/services/aop-cambridge-core/content/view/4C9260DB64DFC29AF945D32D1C15E8F2/S0007125000279385a.pdf/div-class-title-premature-mortality-in-autism-spectrum-disorder-div.pdf" TargetMode="External"/><Relationship Id="rId15" Type="http://schemas.openxmlformats.org/officeDocument/2006/relationships/hyperlink" Target="https://molecularautism.biomedcentral.com/articles/10.1186/s13229-023-00565-2#ref-CR69" TargetMode="External"/><Relationship Id="rId10" Type="http://schemas.openxmlformats.org/officeDocument/2006/relationships/hyperlink" Target="https://molecularautism.biomedcentral.com/articles/10.1186/s13229-023-00565-2#ref-CR20" TargetMode="External"/><Relationship Id="rId4" Type="http://schemas.openxmlformats.org/officeDocument/2006/relationships/hyperlink" Target="https://www.researchgate.net/profile/Jane-Hwang-3/publication/331347263_Mortality_and_cause_of_death_of_Australians_on_the_autism_spectrum/links/5d3fbd32299bf1995b561255/Mortality-and-cause-of-death-of-Australians-on-the-autism-spectrum.pdf" TargetMode="External"/><Relationship Id="rId9" Type="http://schemas.openxmlformats.org/officeDocument/2006/relationships/hyperlink" Target="https://molecularautism.biomedcentral.com/articles/10.1186/s13229-023-00565-2#ref-CR15" TargetMode="External"/><Relationship Id="rId14" Type="http://schemas.openxmlformats.org/officeDocument/2006/relationships/hyperlink" Target="https://molecularautism.biomedcentral.com/articles/10.1186/s13229-023-00565-2#ref-CR68"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autism.org.uk/advice-and-guidance/topics/behaviour/masking"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channel4.com/programmes/locked-away-our-autism-scandal-dispatches/on-demand/73942-001"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researchautism.org/oaracle-newsletter/greta-thunberg-likens-autism-to-superpower/"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D2D336-AEAD-4B17-8E06-C445770D75A4}" type="slidenum">
              <a:rPr lang="en-GB" smtClean="0"/>
              <a:t>2</a:t>
            </a:fld>
            <a:endParaRPr lang="en-GB"/>
          </a:p>
        </p:txBody>
      </p:sp>
    </p:spTree>
    <p:extLst>
      <p:ext uri="{BB962C8B-B14F-4D97-AF65-F5344CB8AC3E}">
        <p14:creationId xmlns:p14="http://schemas.microsoft.com/office/powerpoint/2010/main" val="389031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ASD occurs in all ethnic, racial, and economic groups.</a:t>
            </a:r>
            <a:endParaRPr lang="en-US" dirty="0"/>
          </a:p>
        </p:txBody>
      </p:sp>
      <p:sp>
        <p:nvSpPr>
          <p:cNvPr id="4" name="Slide Number Placeholder 3"/>
          <p:cNvSpPr>
            <a:spLocks noGrp="1"/>
          </p:cNvSpPr>
          <p:nvPr>
            <p:ph type="sldNum" sz="quarter" idx="5"/>
          </p:nvPr>
        </p:nvSpPr>
        <p:spPr/>
        <p:txBody>
          <a:bodyPr/>
          <a:lstStyle/>
          <a:p>
            <a:fld id="{C4DB14F6-9664-4D55-80FB-D7CC1200E952}" type="slidenum">
              <a:rPr lang="en-US" smtClean="0"/>
              <a:t>5</a:t>
            </a:fld>
            <a:endParaRPr lang="en-US"/>
          </a:p>
        </p:txBody>
      </p:sp>
    </p:spTree>
    <p:extLst>
      <p:ext uri="{BB962C8B-B14F-4D97-AF65-F5344CB8AC3E}">
        <p14:creationId xmlns:p14="http://schemas.microsoft.com/office/powerpoint/2010/main" val="2120927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6</a:t>
            </a:fld>
            <a:endParaRPr lang="en-GB"/>
          </a:p>
        </p:txBody>
      </p:sp>
    </p:spTree>
    <p:extLst>
      <p:ext uri="{BB962C8B-B14F-4D97-AF65-F5344CB8AC3E}">
        <p14:creationId xmlns:p14="http://schemas.microsoft.com/office/powerpoint/2010/main" val="597376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DB14F6-9664-4D55-80FB-D7CC1200E952}" type="slidenum">
              <a:rPr lang="en-US" smtClean="0"/>
              <a:t>7</a:t>
            </a:fld>
            <a:endParaRPr lang="en-US"/>
          </a:p>
        </p:txBody>
      </p:sp>
    </p:spTree>
    <p:extLst>
      <p:ext uri="{BB962C8B-B14F-4D97-AF65-F5344CB8AC3E}">
        <p14:creationId xmlns:p14="http://schemas.microsoft.com/office/powerpoint/2010/main" val="1587039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Autism statistics and facts | Autism Speaks</a:t>
            </a:r>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8</a:t>
            </a:fld>
            <a:endParaRPr lang="en-GB"/>
          </a:p>
        </p:txBody>
      </p:sp>
    </p:spTree>
    <p:extLst>
      <p:ext uri="{BB962C8B-B14F-4D97-AF65-F5344CB8AC3E}">
        <p14:creationId xmlns:p14="http://schemas.microsoft.com/office/powerpoint/2010/main" val="626831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 Temple is a good example of a high functioning ASD.  </a:t>
            </a:r>
          </a:p>
        </p:txBody>
      </p:sp>
      <p:sp>
        <p:nvSpPr>
          <p:cNvPr id="4" name="Slide Number Placeholder 3"/>
          <p:cNvSpPr>
            <a:spLocks noGrp="1"/>
          </p:cNvSpPr>
          <p:nvPr>
            <p:ph type="sldNum" sz="quarter" idx="5"/>
          </p:nvPr>
        </p:nvSpPr>
        <p:spPr/>
        <p:txBody>
          <a:bodyPr/>
          <a:lstStyle/>
          <a:p>
            <a:fld id="{3ED2C24B-46FA-4EDC-B2CA-8B4D83527900}" type="slidenum">
              <a:rPr lang="en-GB" smtClean="0"/>
              <a:t>9</a:t>
            </a:fld>
            <a:endParaRPr lang="en-GB"/>
          </a:p>
        </p:txBody>
      </p:sp>
    </p:spTree>
    <p:extLst>
      <p:ext uri="{BB962C8B-B14F-4D97-AF65-F5344CB8AC3E}">
        <p14:creationId xmlns:p14="http://schemas.microsoft.com/office/powerpoint/2010/main" val="721841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10</a:t>
            </a:fld>
            <a:endParaRPr lang="en-GB"/>
          </a:p>
        </p:txBody>
      </p:sp>
    </p:spTree>
    <p:extLst>
      <p:ext uri="{BB962C8B-B14F-4D97-AF65-F5344CB8AC3E}">
        <p14:creationId xmlns:p14="http://schemas.microsoft.com/office/powerpoint/2010/main" val="1898484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slide is a summary of comparison to ICD-10 for autism</a:t>
            </a:r>
          </a:p>
          <a:p>
            <a:r>
              <a:rPr lang="en-GB" dirty="0"/>
              <a:t>Wider age for the onset unlike the </a:t>
            </a:r>
            <a:r>
              <a:rPr lang="en-GB" dirty="0" err="1"/>
              <a:t>strick</a:t>
            </a:r>
            <a:r>
              <a:rPr lang="en-GB" dirty="0"/>
              <a:t> age 3</a:t>
            </a:r>
          </a:p>
          <a:p>
            <a:r>
              <a:rPr lang="en-GB" dirty="0"/>
              <a:t>Presentation is now regarded to last the lifespan and no longer limited to childhood and adolescence </a:t>
            </a:r>
          </a:p>
          <a:p>
            <a:r>
              <a:rPr lang="en-GB" dirty="0"/>
              <a:t>A truly more spectrum approach in that subtypes are not differentiated, which historically short on validity anyway.  In their place, more on a spectrum with qualitative differences rather than quantitative differences. </a:t>
            </a:r>
          </a:p>
          <a:p>
            <a:r>
              <a:rPr lang="en-GB" dirty="0"/>
              <a:t>Quantifiers are used to classify the level of impairment/severity</a:t>
            </a:r>
          </a:p>
          <a:p>
            <a:r>
              <a:rPr lang="en-GB" dirty="0"/>
              <a:t>Intellectual, language &amp; communication functioning , mental health, medical and genetic comorbidity are the quantifiers in ICD-11   </a:t>
            </a:r>
          </a:p>
          <a:p>
            <a:r>
              <a:rPr lang="en-GB" dirty="0"/>
              <a:t>ASD and ADHD can now co-exist in ICD-11, they used to be in different categories </a:t>
            </a:r>
          </a:p>
          <a:p>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11</a:t>
            </a:fld>
            <a:endParaRPr lang="en-GB"/>
          </a:p>
        </p:txBody>
      </p:sp>
    </p:spTree>
    <p:extLst>
      <p:ext uri="{BB962C8B-B14F-4D97-AF65-F5344CB8AC3E}">
        <p14:creationId xmlns:p14="http://schemas.microsoft.com/office/powerpoint/2010/main" val="33487716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4DB14F6-9664-4D55-80FB-D7CC1200E952}" type="slidenum">
              <a:rPr lang="en-US" smtClean="0"/>
              <a:t>12</a:t>
            </a:fld>
            <a:endParaRPr lang="en-US"/>
          </a:p>
        </p:txBody>
      </p:sp>
    </p:spTree>
    <p:extLst>
      <p:ext uri="{BB962C8B-B14F-4D97-AF65-F5344CB8AC3E}">
        <p14:creationId xmlns:p14="http://schemas.microsoft.com/office/powerpoint/2010/main" val="3147169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more frequently observed in children also with intellectual disability</a:t>
            </a:r>
          </a:p>
        </p:txBody>
      </p:sp>
      <p:sp>
        <p:nvSpPr>
          <p:cNvPr id="4" name="Slide Number Placeholder 3"/>
          <p:cNvSpPr>
            <a:spLocks noGrp="1"/>
          </p:cNvSpPr>
          <p:nvPr>
            <p:ph type="sldNum" sz="quarter" idx="5"/>
          </p:nvPr>
        </p:nvSpPr>
        <p:spPr/>
        <p:txBody>
          <a:bodyPr/>
          <a:lstStyle/>
          <a:p>
            <a:fld id="{C4DB14F6-9664-4D55-80FB-D7CC1200E952}" type="slidenum">
              <a:rPr lang="en-US" smtClean="0"/>
              <a:t>13</a:t>
            </a:fld>
            <a:endParaRPr lang="en-US"/>
          </a:p>
        </p:txBody>
      </p:sp>
    </p:spTree>
    <p:extLst>
      <p:ext uri="{BB962C8B-B14F-4D97-AF65-F5344CB8AC3E}">
        <p14:creationId xmlns:p14="http://schemas.microsoft.com/office/powerpoint/2010/main" val="2647620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24663" cy="3838575"/>
          </a:xfrm>
        </p:spPr>
      </p:sp>
      <p:sp>
        <p:nvSpPr>
          <p:cNvPr id="3" name="Notes Placeholder 2"/>
          <p:cNvSpPr>
            <a:spLocks noGrp="1"/>
          </p:cNvSpPr>
          <p:nvPr>
            <p:ph type="body" idx="1"/>
          </p:nvPr>
        </p:nvSpPr>
        <p:spPr/>
        <p:txBody>
          <a:bodyPr>
            <a:normAutofit/>
          </a:bodyPr>
          <a:lstStyle/>
          <a:p>
            <a:endParaRPr lang="en-GB" i="0" dirty="0"/>
          </a:p>
        </p:txBody>
      </p:sp>
      <p:sp>
        <p:nvSpPr>
          <p:cNvPr id="4" name="Slide Number Placeholder 3"/>
          <p:cNvSpPr>
            <a:spLocks noGrp="1"/>
          </p:cNvSpPr>
          <p:nvPr>
            <p:ph type="sldNum" sz="quarter" idx="10"/>
          </p:nvPr>
        </p:nvSpPr>
        <p:spPr/>
        <p:txBody>
          <a:bodyPr/>
          <a:lstStyle/>
          <a:p>
            <a:fld id="{58189E0F-51F0-40A4-AF13-AC20A0DFF06F}" type="slidenum">
              <a:rPr lang="en-GB" smtClean="0"/>
              <a:pPr/>
              <a:t>15</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eaLnBrk="0" fontAlgn="base" hangingPunct="0">
              <a:spcBef>
                <a:spcPct val="30000"/>
              </a:spcBef>
              <a:spcAft>
                <a:spcPct val="0"/>
              </a:spcAft>
              <a:defRPr/>
            </a:pPr>
            <a:r>
              <a:rPr lang="en-US" altLang="en-US" dirty="0">
                <a:solidFill>
                  <a:schemeClr val="bg1"/>
                </a:solidFill>
                <a:hlinkClick r:id="rId3"/>
              </a:rPr>
              <a:t>htps://journals.plos.org/plosone/article?id=10.1371/journal.pone.0136521</a:t>
            </a:r>
            <a:endParaRPr lang="en-US" altLang="en-US" dirty="0">
              <a:solidFill>
                <a:schemeClr val="bg1"/>
              </a:solidFill>
            </a:endParaRPr>
          </a:p>
          <a:p>
            <a:pPr defTabSz="960852" eaLnBrk="0" fontAlgn="base" hangingPunct="0">
              <a:spcBef>
                <a:spcPct val="30000"/>
              </a:spcBef>
              <a:spcAft>
                <a:spcPct val="0"/>
              </a:spcAft>
              <a:defRPr/>
            </a:pPr>
            <a:endParaRPr lang="en-US" altLang="en-US" dirty="0">
              <a:solidFill>
                <a:schemeClr val="bg1"/>
              </a:solidFill>
            </a:endParaRPr>
          </a:p>
          <a:p>
            <a:pPr defTabSz="960852" eaLnBrk="0" fontAlgn="base" hangingPunct="0">
              <a:spcBef>
                <a:spcPct val="30000"/>
              </a:spcBef>
              <a:spcAft>
                <a:spcPct val="0"/>
              </a:spcAft>
              <a:defRPr/>
            </a:pPr>
            <a:r>
              <a:rPr lang="en-GB" altLang="en-US" dirty="0"/>
              <a:t>Baron-Cohen et al., (2017)</a:t>
            </a:r>
          </a:p>
          <a:p>
            <a:pPr defTabSz="960852" eaLnBrk="0" fontAlgn="base" hangingPunct="0">
              <a:spcBef>
                <a:spcPct val="30000"/>
              </a:spcBef>
              <a:spcAft>
                <a:spcPct val="0"/>
              </a:spcAft>
              <a:defRPr/>
            </a:pPr>
            <a:endParaRPr lang="en-US" altLang="en-US" dirty="0">
              <a:solidFill>
                <a:schemeClr val="bg1"/>
              </a:solidFill>
            </a:endParaRPr>
          </a:p>
          <a:p>
            <a:endParaRPr lang="en-GB" dirty="0"/>
          </a:p>
        </p:txBody>
      </p:sp>
      <p:sp>
        <p:nvSpPr>
          <p:cNvPr id="4" name="Slide Number Placeholder 3"/>
          <p:cNvSpPr>
            <a:spLocks noGrp="1"/>
          </p:cNvSpPr>
          <p:nvPr>
            <p:ph type="sldNum" sz="quarter" idx="10"/>
          </p:nvPr>
        </p:nvSpPr>
        <p:spPr/>
        <p:txBody>
          <a:bodyPr/>
          <a:lstStyle/>
          <a:p>
            <a:pPr>
              <a:defRPr/>
            </a:pPr>
            <a:fld id="{A03B82C0-01C5-4C75-83F8-77025B342822}" type="slidenum">
              <a:rPr lang="en-GB" altLang="zh-TW" smtClean="0"/>
              <a:pPr>
                <a:defRPr/>
              </a:pPr>
              <a:t>18</a:t>
            </a:fld>
            <a:endParaRPr lang="en-GB" altLang="zh-TW"/>
          </a:p>
        </p:txBody>
      </p:sp>
    </p:spTree>
    <p:extLst>
      <p:ext uri="{BB962C8B-B14F-4D97-AF65-F5344CB8AC3E}">
        <p14:creationId xmlns:p14="http://schemas.microsoft.com/office/powerpoint/2010/main" val="599512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24663" cy="3838575"/>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8189E0F-51F0-40A4-AF13-AC20A0DFF06F}" type="slidenum">
              <a:rPr lang="en-GB" smtClean="0"/>
              <a:pPr/>
              <a:t>19</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500" dirty="0">
                <a:solidFill>
                  <a:schemeClr val="bg1"/>
                </a:solidFill>
              </a:rPr>
              <a:t>White, S., Hill, E., </a:t>
            </a:r>
            <a:r>
              <a:rPr lang="en-GB" sz="1500" dirty="0" err="1">
                <a:solidFill>
                  <a:schemeClr val="bg1"/>
                </a:solidFill>
              </a:rPr>
              <a:t>Happé</a:t>
            </a:r>
            <a:r>
              <a:rPr lang="en-GB" sz="1500" dirty="0">
                <a:solidFill>
                  <a:schemeClr val="bg1"/>
                </a:solidFill>
              </a:rPr>
              <a:t>, F. and Frith, U. (2009), Revisiting the Strange Stories: Revealing Mentalizing Impairments in Autism. Child Development, 80: 1097-1117. doi:</a:t>
            </a:r>
            <a:r>
              <a:rPr lang="en-GB" sz="1500" dirty="0">
                <a:solidFill>
                  <a:schemeClr val="bg1"/>
                </a:solidFill>
                <a:hlinkClick r:id="rId3"/>
              </a:rPr>
              <a:t>10.1111/j.1467-8624.2009.01319.x</a:t>
            </a:r>
            <a:endParaRPr lang="en-GB" sz="1500" dirty="0">
              <a:solidFill>
                <a:schemeClr val="bg1"/>
              </a:solidFill>
            </a:endParaRPr>
          </a:p>
          <a:p>
            <a:r>
              <a:rPr lang="en-GB" sz="1300" dirty="0">
                <a:solidFill>
                  <a:schemeClr val="bg1"/>
                </a:solidFill>
                <a:latin typeface="Arial" panose="020B0604020202020204" pitchFamily="34" charset="0"/>
              </a:rPr>
              <a:t>Murray, K., Johnston, K., Cunnane, H., Kerr, C., Spain, D., Gillan, N., ... &amp; </a:t>
            </a:r>
            <a:r>
              <a:rPr lang="en-GB" sz="1300" dirty="0" err="1">
                <a:solidFill>
                  <a:schemeClr val="bg1"/>
                </a:solidFill>
                <a:latin typeface="Arial" panose="020B0604020202020204" pitchFamily="34" charset="0"/>
              </a:rPr>
              <a:t>Happé</a:t>
            </a:r>
            <a:r>
              <a:rPr lang="en-GB" sz="1300" dirty="0">
                <a:solidFill>
                  <a:schemeClr val="bg1"/>
                </a:solidFill>
                <a:latin typeface="Arial" panose="020B0604020202020204" pitchFamily="34" charset="0"/>
              </a:rPr>
              <a:t>, F. (2017). A new test of advanced theory of mind: The “Strange Stories Film Task” captures social processing differences in adults with autism spectrum disorders. </a:t>
            </a:r>
            <a:r>
              <a:rPr lang="en-GB" sz="1300" i="1" dirty="0">
                <a:solidFill>
                  <a:schemeClr val="bg1"/>
                </a:solidFill>
                <a:latin typeface="Arial" panose="020B0604020202020204" pitchFamily="34" charset="0"/>
              </a:rPr>
              <a:t>Autism Research</a:t>
            </a:r>
            <a:r>
              <a:rPr lang="en-GB" sz="1300" dirty="0">
                <a:solidFill>
                  <a:schemeClr val="bg1"/>
                </a:solidFill>
                <a:latin typeface="Arial" panose="020B0604020202020204" pitchFamily="34" charset="0"/>
              </a:rPr>
              <a:t>, </a:t>
            </a:r>
            <a:r>
              <a:rPr lang="en-GB" sz="1300" i="1" dirty="0">
                <a:solidFill>
                  <a:schemeClr val="bg1"/>
                </a:solidFill>
                <a:latin typeface="Arial" panose="020B0604020202020204" pitchFamily="34" charset="0"/>
              </a:rPr>
              <a:t>10</a:t>
            </a:r>
            <a:r>
              <a:rPr lang="en-GB" sz="1300" dirty="0">
                <a:solidFill>
                  <a:schemeClr val="bg1"/>
                </a:solidFill>
                <a:latin typeface="Arial" panose="020B0604020202020204" pitchFamily="34" charset="0"/>
              </a:rPr>
              <a:t>(6), 1120-1132.</a:t>
            </a:r>
            <a:endParaRPr lang="en-GB" sz="1300" dirty="0"/>
          </a:p>
          <a:p>
            <a:pPr defTabSz="960852" eaLnBrk="0" fontAlgn="base" hangingPunct="0">
              <a:spcBef>
                <a:spcPct val="30000"/>
              </a:spcBef>
              <a:spcAft>
                <a:spcPct val="0"/>
              </a:spcAft>
              <a:defRPr/>
            </a:pPr>
            <a:endParaRPr lang="en-GB" dirty="0"/>
          </a:p>
          <a:p>
            <a:pPr defTabSz="960852" eaLnBrk="0" fontAlgn="base" hangingPunct="0">
              <a:spcBef>
                <a:spcPct val="30000"/>
              </a:spcBef>
              <a:spcAft>
                <a:spcPct val="0"/>
              </a:spcAft>
              <a:defRPr/>
            </a:pPr>
            <a:r>
              <a:rPr lang="en-GB" dirty="0"/>
              <a:t>The complete sets of stories are included as follows. The mental state stories and the unlinked sentences are suitable for use with both adults and children; the new questions for the unlinked sentences are a more suitable control task. The original physical state stories are most suitable for high‐functioning adults, whereas the four new physical stories in addition to the first four (as listed) original physical stories are more suitable for children. The animal and nature sets are matched for difficulty to the other sets in children.</a:t>
            </a:r>
          </a:p>
          <a:p>
            <a:endParaRPr lang="en-GB" dirty="0"/>
          </a:p>
          <a:p>
            <a:endParaRPr lang="en-GB" dirty="0"/>
          </a:p>
          <a:p>
            <a:r>
              <a:rPr lang="en-GB" dirty="0"/>
              <a:t>https://srcd.onlinelibrary.wiley.com/doi/full/10.1111/j.1467-8624.2009.01319.x in Appendix </a:t>
            </a:r>
          </a:p>
        </p:txBody>
      </p:sp>
      <p:sp>
        <p:nvSpPr>
          <p:cNvPr id="4" name="Slide Number Placeholder 3"/>
          <p:cNvSpPr>
            <a:spLocks noGrp="1"/>
          </p:cNvSpPr>
          <p:nvPr>
            <p:ph type="sldNum" sz="quarter" idx="10"/>
          </p:nvPr>
        </p:nvSpPr>
        <p:spPr/>
        <p:txBody>
          <a:bodyPr/>
          <a:lstStyle/>
          <a:p>
            <a:pPr>
              <a:defRPr/>
            </a:pPr>
            <a:fld id="{A03B82C0-01C5-4C75-83F8-77025B342822}" type="slidenum">
              <a:rPr lang="en-GB" altLang="zh-TW" smtClean="0"/>
              <a:pPr>
                <a:defRPr/>
              </a:pPr>
              <a:t>21</a:t>
            </a:fld>
            <a:endParaRPr lang="en-GB" altLang="zh-TW"/>
          </a:p>
        </p:txBody>
      </p:sp>
    </p:spTree>
    <p:extLst>
      <p:ext uri="{BB962C8B-B14F-4D97-AF65-F5344CB8AC3E}">
        <p14:creationId xmlns:p14="http://schemas.microsoft.com/office/powerpoint/2010/main" val="3675424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12121"/>
                </a:solidFill>
                <a:effectLst/>
                <a:highlight>
                  <a:srgbClr val="FFFFFF"/>
                </a:highlight>
                <a:latin typeface="Roboto" panose="02000000000000000000" pitchFamily="2" charset="0"/>
              </a:rPr>
              <a:t>Carrington, S. J., Barrett, S. L., </a:t>
            </a:r>
            <a:r>
              <a:rPr lang="en-GB" b="0" i="0" dirty="0" err="1">
                <a:solidFill>
                  <a:srgbClr val="212121"/>
                </a:solidFill>
                <a:effectLst/>
                <a:highlight>
                  <a:srgbClr val="FFFFFF"/>
                </a:highlight>
                <a:latin typeface="Roboto" panose="02000000000000000000" pitchFamily="2" charset="0"/>
              </a:rPr>
              <a:t>Sivagamasundari</a:t>
            </a:r>
            <a:r>
              <a:rPr lang="en-GB" b="0" i="0" dirty="0">
                <a:solidFill>
                  <a:srgbClr val="212121"/>
                </a:solidFill>
                <a:effectLst/>
                <a:highlight>
                  <a:srgbClr val="FFFFFF"/>
                </a:highlight>
                <a:latin typeface="Roboto" panose="02000000000000000000" pitchFamily="2" charset="0"/>
              </a:rPr>
              <a:t>, U., </a:t>
            </a:r>
            <a:r>
              <a:rPr lang="en-GB" b="0" i="0" dirty="0" err="1">
                <a:solidFill>
                  <a:srgbClr val="212121"/>
                </a:solidFill>
                <a:effectLst/>
                <a:highlight>
                  <a:srgbClr val="FFFFFF"/>
                </a:highlight>
                <a:latin typeface="Roboto" panose="02000000000000000000" pitchFamily="2" charset="0"/>
              </a:rPr>
              <a:t>Fretwell</a:t>
            </a:r>
            <a:r>
              <a:rPr lang="en-GB" b="0" i="0" dirty="0">
                <a:solidFill>
                  <a:srgbClr val="212121"/>
                </a:solidFill>
                <a:effectLst/>
                <a:highlight>
                  <a:srgbClr val="FFFFFF"/>
                </a:highlight>
                <a:latin typeface="Roboto" panose="02000000000000000000" pitchFamily="2" charset="0"/>
              </a:rPr>
              <a:t>, C., </a:t>
            </a:r>
            <a:r>
              <a:rPr lang="en-GB" b="0" i="0" dirty="0" err="1">
                <a:solidFill>
                  <a:srgbClr val="212121"/>
                </a:solidFill>
                <a:effectLst/>
                <a:highlight>
                  <a:srgbClr val="FFFFFF"/>
                </a:highlight>
                <a:latin typeface="Roboto" panose="02000000000000000000" pitchFamily="2" charset="0"/>
              </a:rPr>
              <a:t>Noens</a:t>
            </a:r>
            <a:r>
              <a:rPr lang="en-GB" b="0" i="0" dirty="0">
                <a:solidFill>
                  <a:srgbClr val="212121"/>
                </a:solidFill>
                <a:effectLst/>
                <a:highlight>
                  <a:srgbClr val="FFFFFF"/>
                </a:highlight>
                <a:latin typeface="Roboto" panose="02000000000000000000" pitchFamily="2" charset="0"/>
              </a:rPr>
              <a:t>, I., </a:t>
            </a:r>
            <a:r>
              <a:rPr lang="en-GB" b="0" i="0" dirty="0" err="1">
                <a:solidFill>
                  <a:srgbClr val="212121"/>
                </a:solidFill>
                <a:effectLst/>
                <a:highlight>
                  <a:srgbClr val="FFFFFF"/>
                </a:highlight>
                <a:latin typeface="Roboto" panose="02000000000000000000" pitchFamily="2" charset="0"/>
              </a:rPr>
              <a:t>Maljaars</a:t>
            </a:r>
            <a:r>
              <a:rPr lang="en-GB" b="0" i="0" dirty="0">
                <a:solidFill>
                  <a:srgbClr val="212121"/>
                </a:solidFill>
                <a:effectLst/>
                <a:highlight>
                  <a:srgbClr val="FFFFFF"/>
                </a:highlight>
                <a:latin typeface="Roboto" panose="02000000000000000000" pitchFamily="2" charset="0"/>
              </a:rPr>
              <a:t>, J., &amp; </a:t>
            </a:r>
            <a:r>
              <a:rPr lang="en-GB" b="0" i="0" dirty="0" err="1">
                <a:solidFill>
                  <a:srgbClr val="212121"/>
                </a:solidFill>
                <a:effectLst/>
                <a:highlight>
                  <a:srgbClr val="FFFFFF"/>
                </a:highlight>
                <a:latin typeface="Roboto" panose="02000000000000000000" pitchFamily="2" charset="0"/>
              </a:rPr>
              <a:t>Leekam</a:t>
            </a:r>
            <a:r>
              <a:rPr lang="en-GB" b="0" i="0" dirty="0">
                <a:solidFill>
                  <a:srgbClr val="212121"/>
                </a:solidFill>
                <a:effectLst/>
                <a:highlight>
                  <a:srgbClr val="FFFFFF"/>
                </a:highlight>
                <a:latin typeface="Roboto" panose="02000000000000000000" pitchFamily="2" charset="0"/>
              </a:rPr>
              <a:t>, S. R. (2019). Describing the Profile of Diagnostic Features in Autistic Adults Using an Abbreviated Version of the Diagnostic Interview for Social and Communication Disorders (DISCO-Abbreviated). </a:t>
            </a:r>
            <a:r>
              <a:rPr lang="en-GB" b="0" i="1" dirty="0">
                <a:solidFill>
                  <a:srgbClr val="212121"/>
                </a:solidFill>
                <a:effectLst/>
                <a:highlight>
                  <a:srgbClr val="FFFFFF"/>
                </a:highlight>
                <a:latin typeface="Roboto" panose="02000000000000000000" pitchFamily="2" charset="0"/>
              </a:rPr>
              <a:t>Journal of autism and developmental disorders</a:t>
            </a:r>
            <a:r>
              <a:rPr lang="en-GB" b="0" i="0" dirty="0">
                <a:solidFill>
                  <a:srgbClr val="212121"/>
                </a:solidFill>
                <a:effectLst/>
                <a:highlight>
                  <a:srgbClr val="FFFFFF"/>
                </a:highlight>
                <a:latin typeface="Roboto" panose="02000000000000000000" pitchFamily="2" charset="0"/>
              </a:rPr>
              <a:t>, </a:t>
            </a:r>
            <a:r>
              <a:rPr lang="en-GB" b="0" i="1" dirty="0">
                <a:solidFill>
                  <a:srgbClr val="212121"/>
                </a:solidFill>
                <a:effectLst/>
                <a:highlight>
                  <a:srgbClr val="FFFFFF"/>
                </a:highlight>
                <a:latin typeface="Roboto" panose="02000000000000000000" pitchFamily="2" charset="0"/>
              </a:rPr>
              <a:t>49</a:t>
            </a:r>
            <a:r>
              <a:rPr lang="en-GB" b="0" i="0" dirty="0">
                <a:solidFill>
                  <a:srgbClr val="212121"/>
                </a:solidFill>
                <a:effectLst/>
                <a:highlight>
                  <a:srgbClr val="FFFFFF"/>
                </a:highlight>
                <a:latin typeface="Roboto" panose="02000000000000000000" pitchFamily="2" charset="0"/>
              </a:rPr>
              <a:t>(12), 5036–5046. https://doi.org/10.1007/s10803-019-04214-7</a:t>
            </a:r>
            <a:endParaRPr lang="en-GB" dirty="0"/>
          </a:p>
        </p:txBody>
      </p:sp>
      <p:sp>
        <p:nvSpPr>
          <p:cNvPr id="4" name="Slide Number Placeholder 3"/>
          <p:cNvSpPr>
            <a:spLocks noGrp="1"/>
          </p:cNvSpPr>
          <p:nvPr>
            <p:ph type="sldNum" sz="quarter" idx="5"/>
          </p:nvPr>
        </p:nvSpPr>
        <p:spPr/>
        <p:txBody>
          <a:bodyPr/>
          <a:lstStyle/>
          <a:p>
            <a:fld id="{2367EB50-1511-4700-A934-15A4EADE5EF0}" type="slidenum">
              <a:rPr lang="en-GB" smtClean="0"/>
              <a:t>23</a:t>
            </a:fld>
            <a:endParaRPr lang="en-GB"/>
          </a:p>
        </p:txBody>
      </p:sp>
    </p:spTree>
    <p:extLst>
      <p:ext uri="{BB962C8B-B14F-4D97-AF65-F5344CB8AC3E}">
        <p14:creationId xmlns:p14="http://schemas.microsoft.com/office/powerpoint/2010/main" val="2685979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can do this activity if there is time at the end </a:t>
            </a:r>
          </a:p>
        </p:txBody>
      </p:sp>
      <p:sp>
        <p:nvSpPr>
          <p:cNvPr id="4" name="Slide Number Placeholder 3"/>
          <p:cNvSpPr>
            <a:spLocks noGrp="1"/>
          </p:cNvSpPr>
          <p:nvPr>
            <p:ph type="sldNum" sz="quarter" idx="5"/>
          </p:nvPr>
        </p:nvSpPr>
        <p:spPr/>
        <p:txBody>
          <a:bodyPr/>
          <a:lstStyle/>
          <a:p>
            <a:fld id="{3ED2C24B-46FA-4EDC-B2CA-8B4D83527900}" type="slidenum">
              <a:rPr lang="en-GB" smtClean="0"/>
              <a:t>24</a:t>
            </a:fld>
            <a:endParaRPr lang="en-GB"/>
          </a:p>
        </p:txBody>
      </p:sp>
    </p:spTree>
    <p:extLst>
      <p:ext uri="{BB962C8B-B14F-4D97-AF65-F5344CB8AC3E}">
        <p14:creationId xmlns:p14="http://schemas.microsoft.com/office/powerpoint/2010/main" val="4749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Treatment and Intervention for Autism Spectrum Disorder | Autism Spectrum Disorder (ASD) | CDC</a:t>
            </a:r>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25</a:t>
            </a:fld>
            <a:endParaRPr lang="en-GB"/>
          </a:p>
        </p:txBody>
      </p:sp>
    </p:spTree>
    <p:extLst>
      <p:ext uri="{BB962C8B-B14F-4D97-AF65-F5344CB8AC3E}">
        <p14:creationId xmlns:p14="http://schemas.microsoft.com/office/powerpoint/2010/main" val="67616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r>
              <a:rPr lang="en-GB" dirty="0">
                <a:hlinkClick r:id="rId3"/>
              </a:rPr>
              <a:t>Students to work in pairs and choose one of the types each.  Give them about 15-20 minutes to do the reading. They will report back to the group the type of treatment they read about. </a:t>
            </a:r>
          </a:p>
          <a:p>
            <a:pPr defTabSz="960852"/>
            <a:r>
              <a:rPr lang="en-GB" dirty="0">
                <a:hlinkClick r:id="rId3"/>
              </a:rPr>
              <a:t>Applied </a:t>
            </a:r>
            <a:r>
              <a:rPr lang="en-GB" dirty="0" err="1">
                <a:hlinkClick r:id="rId3"/>
              </a:rPr>
              <a:t>Behavior</a:t>
            </a:r>
            <a:r>
              <a:rPr lang="en-GB" dirty="0">
                <a:hlinkClick r:id="rId3"/>
              </a:rPr>
              <a:t> Analysis (ABA) | Autism Speaks</a:t>
            </a:r>
            <a:endParaRPr lang="en-GB" dirty="0"/>
          </a:p>
          <a:p>
            <a:pPr defTabSz="960852"/>
            <a:endParaRPr lang="en-GB" dirty="0">
              <a:hlinkClick r:id="rId4"/>
            </a:endParaRPr>
          </a:p>
          <a:p>
            <a:pPr defTabSz="960852"/>
            <a:r>
              <a:rPr lang="en-GB" dirty="0">
                <a:hlinkClick r:id="rId4"/>
              </a:rPr>
              <a:t>What is Augmentative and Alternative Communication and how can it benefit autistic people? (autism.org.uk)</a:t>
            </a:r>
            <a:endParaRPr lang="en-GB" dirty="0"/>
          </a:p>
          <a:p>
            <a:pPr defTabSz="960852"/>
            <a:endParaRPr lang="en-GB" dirty="0"/>
          </a:p>
          <a:p>
            <a:pPr defTabSz="960852"/>
            <a:r>
              <a:rPr lang="en-GB" dirty="0">
                <a:hlinkClick r:id="rId3"/>
              </a:rPr>
              <a:t>Applied </a:t>
            </a:r>
            <a:r>
              <a:rPr lang="en-GB" dirty="0" err="1">
                <a:hlinkClick r:id="rId3"/>
              </a:rPr>
              <a:t>Behavior</a:t>
            </a:r>
            <a:r>
              <a:rPr lang="en-GB" dirty="0">
                <a:hlinkClick r:id="rId3"/>
              </a:rPr>
              <a:t> Analysis (ABA) | Autism Speaks</a:t>
            </a:r>
            <a:endParaRPr lang="en-GB" dirty="0"/>
          </a:p>
          <a:p>
            <a:endParaRPr lang="en-GB" dirty="0"/>
          </a:p>
          <a:p>
            <a:r>
              <a:rPr lang="en-GB" dirty="0"/>
              <a:t>Fake treatments for autism </a:t>
            </a:r>
          </a:p>
          <a:p>
            <a:r>
              <a:rPr lang="en-US" dirty="0"/>
              <a:t>Special Diets </a:t>
            </a:r>
            <a:r>
              <a:rPr lang="en-US" dirty="0" err="1"/>
              <a:t>Eg</a:t>
            </a:r>
            <a:r>
              <a:rPr lang="en-US" dirty="0"/>
              <a:t>: Keto</a:t>
            </a:r>
          </a:p>
          <a:p>
            <a:r>
              <a:rPr lang="en-US" dirty="0"/>
              <a:t>Vitamins or other supplements</a:t>
            </a:r>
          </a:p>
          <a:p>
            <a:r>
              <a:rPr lang="en-US" b="0" i="0" dirty="0" err="1">
                <a:solidFill>
                  <a:srgbClr val="212B32"/>
                </a:solidFill>
                <a:effectLst/>
                <a:latin typeface="Frutiger W01"/>
              </a:rPr>
              <a:t>GcMAF</a:t>
            </a:r>
            <a:r>
              <a:rPr lang="en-US" b="0" i="0" dirty="0">
                <a:solidFill>
                  <a:srgbClr val="212B32"/>
                </a:solidFill>
                <a:effectLst/>
                <a:latin typeface="Frutiger W01"/>
              </a:rPr>
              <a:t> – an injection made from blood cells</a:t>
            </a:r>
          </a:p>
          <a:p>
            <a:r>
              <a:rPr lang="en-US" dirty="0"/>
              <a:t>Specific medications (targeted towards memory and/hormones</a:t>
            </a:r>
          </a:p>
          <a:p>
            <a:r>
              <a:rPr lang="en-US" dirty="0"/>
              <a:t>Neurofeedback</a:t>
            </a:r>
          </a:p>
          <a:p>
            <a:endParaRPr lang="en-GB" dirty="0"/>
          </a:p>
          <a:p>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26</a:t>
            </a:fld>
            <a:endParaRPr lang="en-GB"/>
          </a:p>
        </p:txBody>
      </p:sp>
    </p:spTree>
    <p:extLst>
      <p:ext uri="{BB962C8B-B14F-4D97-AF65-F5344CB8AC3E}">
        <p14:creationId xmlns:p14="http://schemas.microsoft.com/office/powerpoint/2010/main" val="39655968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Hope’s recollection of her secondary school experience. </a:t>
            </a:r>
          </a:p>
          <a:p>
            <a:r>
              <a:rPr lang="en-GB" dirty="0"/>
              <a:t>She was deemed as having mild symptoms and capable. Therefore seen by teachers as not needing much additional help. </a:t>
            </a:r>
          </a:p>
          <a:p>
            <a:r>
              <a:rPr lang="en-GB" dirty="0"/>
              <a:t>Hope eventually refused to return to school.  Watkins’ grounded theory research </a:t>
            </a:r>
          </a:p>
        </p:txBody>
      </p:sp>
      <p:sp>
        <p:nvSpPr>
          <p:cNvPr id="4" name="Slide Number Placeholder 3"/>
          <p:cNvSpPr>
            <a:spLocks noGrp="1"/>
          </p:cNvSpPr>
          <p:nvPr>
            <p:ph type="sldNum" sz="quarter" idx="5"/>
          </p:nvPr>
        </p:nvSpPr>
        <p:spPr/>
        <p:txBody>
          <a:bodyPr/>
          <a:lstStyle/>
          <a:p>
            <a:fld id="{2367EB50-1511-4700-A934-15A4EADE5EF0}" type="slidenum">
              <a:rPr lang="en-GB" smtClean="0"/>
              <a:t>28</a:t>
            </a:fld>
            <a:endParaRPr lang="en-GB"/>
          </a:p>
        </p:txBody>
      </p:sp>
    </p:spTree>
    <p:extLst>
      <p:ext uri="{BB962C8B-B14F-4D97-AF65-F5344CB8AC3E}">
        <p14:creationId xmlns:p14="http://schemas.microsoft.com/office/powerpoint/2010/main" val="33495635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cover some of the masking that Hope showed in a bit </a:t>
            </a:r>
          </a:p>
        </p:txBody>
      </p:sp>
      <p:sp>
        <p:nvSpPr>
          <p:cNvPr id="4" name="Slide Number Placeholder 3"/>
          <p:cNvSpPr>
            <a:spLocks noGrp="1"/>
          </p:cNvSpPr>
          <p:nvPr>
            <p:ph type="sldNum" sz="quarter" idx="5"/>
          </p:nvPr>
        </p:nvSpPr>
        <p:spPr/>
        <p:txBody>
          <a:bodyPr/>
          <a:lstStyle/>
          <a:p>
            <a:fld id="{3ED2C24B-46FA-4EDC-B2CA-8B4D83527900}" type="slidenum">
              <a:rPr lang="en-GB" smtClean="0"/>
              <a:t>29</a:t>
            </a:fld>
            <a:endParaRPr lang="en-GB"/>
          </a:p>
        </p:txBody>
      </p:sp>
    </p:spTree>
    <p:extLst>
      <p:ext uri="{BB962C8B-B14F-4D97-AF65-F5344CB8AC3E}">
        <p14:creationId xmlns:p14="http://schemas.microsoft.com/office/powerpoint/2010/main" val="10704848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home message in the purple </a:t>
            </a:r>
          </a:p>
          <a:p>
            <a:r>
              <a:rPr lang="en-GB" dirty="0" err="1"/>
              <a:t>Lunsky</a:t>
            </a:r>
            <a:r>
              <a:rPr lang="en-GB" dirty="0"/>
              <a:t> et al is a population based study for people with autism aged between 19-65 within 6 years </a:t>
            </a:r>
            <a:r>
              <a:rPr lang="en-GB" dirty="0">
                <a:hlinkClick r:id="rId3"/>
              </a:rPr>
              <a:t>Premature mortality in a population‐based cohort of autistic adults in Canada - </a:t>
            </a:r>
            <a:r>
              <a:rPr lang="en-GB" dirty="0" err="1">
                <a:hlinkClick r:id="rId3"/>
              </a:rPr>
              <a:t>Lunsky</a:t>
            </a:r>
            <a:r>
              <a:rPr lang="en-GB" dirty="0">
                <a:hlinkClick r:id="rId3"/>
              </a:rPr>
              <a:t> - 2022 - Autism Research - Wiley Online Library</a:t>
            </a:r>
            <a:endParaRPr lang="en-GB" dirty="0"/>
          </a:p>
          <a:p>
            <a:endParaRPr lang="en-GB" dirty="0"/>
          </a:p>
          <a:p>
            <a:r>
              <a:rPr lang="en-GB" dirty="0">
                <a:hlinkClick r:id="rId4"/>
              </a:rPr>
              <a:t>Mortality and cause of death of Australians on the autism spectrum (researchgate.net)</a:t>
            </a:r>
            <a:r>
              <a:rPr lang="en-GB" dirty="0"/>
              <a:t> large Oz population study with nearly 36k. There were cases caused by epilepsy and “injury and poisoning”, respectively</a:t>
            </a:r>
          </a:p>
          <a:p>
            <a:endParaRPr lang="en-GB" dirty="0"/>
          </a:p>
          <a:p>
            <a:r>
              <a:rPr lang="en-GB" dirty="0">
                <a:hlinkClick r:id="rId5"/>
              </a:rPr>
              <a:t>232 232..238 (uwtsd.ac.uk)</a:t>
            </a:r>
            <a:r>
              <a:rPr lang="en-GB" dirty="0"/>
              <a:t> large population study</a:t>
            </a:r>
          </a:p>
          <a:p>
            <a:r>
              <a:rPr lang="en-GB" dirty="0"/>
              <a:t>In summary, we observed markedly increased premature mortality in ASD owing to a multitude of medical conditions. The risk was particularly high for females with low-functioning ASD. However, individuals with high-functioning ASD had a high risk for suicide. Adequate and coordinated medical care for individuals with ASD and research into the phenomenon should be a target for a considerably broader audience of medical specialties than psychiatry and neurology.</a:t>
            </a:r>
          </a:p>
          <a:p>
            <a:endParaRPr lang="en-GB" dirty="0"/>
          </a:p>
          <a:p>
            <a:endParaRPr lang="en-GB" dirty="0"/>
          </a:p>
          <a:p>
            <a:r>
              <a:rPr lang="en-GB" dirty="0">
                <a:hlinkClick r:id="rId6"/>
              </a:rPr>
              <a:t>Ward et al (2023) )Increased rates of chronic physical health conditions across all organ systems in autistic adolescents and adults | Molecular Autism | Full Text (biomedcentral.com)</a:t>
            </a:r>
            <a:r>
              <a:rPr lang="en-GB" dirty="0"/>
              <a:t> large UK study</a:t>
            </a:r>
          </a:p>
          <a:p>
            <a:r>
              <a:rPr lang="en-GB" b="0" i="0" dirty="0">
                <a:solidFill>
                  <a:srgbClr val="333333"/>
                </a:solidFill>
                <a:effectLst/>
                <a:highlight>
                  <a:srgbClr val="FFFFFF"/>
                </a:highlight>
                <a:latin typeface="Georgia" panose="02040502050405020303" pitchFamily="18" charset="0"/>
              </a:rPr>
              <a:t>Our results suggest that there are greater risks of co-occurring physical health conditions and complex health needs across the lifespan among autistic people compared to non-autistic people. This is supported by several previous papers using a wide range of methodologies and samples [</a:t>
            </a:r>
            <a:r>
              <a:rPr lang="en-GB" b="0" i="0" dirty="0">
                <a:solidFill>
                  <a:srgbClr val="004B83"/>
                </a:solidFill>
                <a:effectLst/>
                <a:highlight>
                  <a:srgbClr val="FFFFFF"/>
                </a:highlight>
                <a:latin typeface="Georgia" panose="02040502050405020303" pitchFamily="18" charset="0"/>
                <a:hlinkClick r:id="rId7" tooltip="Croen LA, Zerbo O, Qian Y, Massolo ML, Rich S, Sidney S, Kripke C. The health status of adults on the autism spectrum. Autism. 2015;19:814–23."/>
              </a:rPr>
              <a:t>11</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8" tooltip="Hand BN, Angell AM, Harris L, Carpenter LA. Prevalence of physical and mental health conditions in Medicare-enrolled, autistic older adults. Autism. 2020;24:755–64."/>
              </a:rPr>
              <a:t>12</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9" tooltip="Rydzewska E, Hughes-Mccormack LA, Gillberg C, Henderson A, Macintyre C, Rintoul J, Cooper SA. Prevalence of long-term health conditions in adults with autism: observational study of a whole country population. BMJ Open. 2018. &#10;                  https://doi.org/10.1136/bmjopen-2018-023945&#10;                  &#10;                ."/>
              </a:rPr>
              <a:t>15</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10" tooltip="Davignon MN, Qian Y, Massolo M, Croen LA. Psychiatric and medical conditions in transition-aged individuals with ASD. Pediatrics. 2018;141:S335–45."/>
              </a:rPr>
              <a:t>20</a:t>
            </a:r>
            <a:r>
              <a:rPr lang="en-GB" b="0" i="0" dirty="0">
                <a:solidFill>
                  <a:srgbClr val="333333"/>
                </a:solidFill>
                <a:effectLst/>
                <a:highlight>
                  <a:srgbClr val="FFFFFF"/>
                </a:highlight>
                <a:latin typeface="Georgia" panose="02040502050405020303" pitchFamily="18" charset="0"/>
              </a:rPr>
              <a:t>]. This may be due to biological contributors (e.g., genetic or hormonal) to risk of these physical health conditions and/or due to social/economic issues related to negative life experiences, stigma, as well as poorer self-reported healthcare quality [</a:t>
            </a:r>
            <a:r>
              <a:rPr lang="en-GB" b="0" i="0" dirty="0">
                <a:solidFill>
                  <a:srgbClr val="004B83"/>
                </a:solidFill>
                <a:effectLst/>
                <a:highlight>
                  <a:srgbClr val="FFFFFF"/>
                </a:highlight>
                <a:latin typeface="Georgia" panose="02040502050405020303" pitchFamily="18" charset="0"/>
                <a:hlinkClick r:id="rId11" tooltip="Weir E, Allison C, Baron-Cohen S. Autistic adults have poorer quality healthcare and worse health based on self-report data. Mol Autism. 2022;13:1–19."/>
              </a:rPr>
              <a:t>23</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12" tooltip="Doherty M, Neilson S, O’Sullivan J, Carravallah L, Johnson M, Cullen W, Shaw SCK. Barriers to healthcare and self-reported adverse outcomes for autistic adults: a cross-sectional study. BMJ Open. 2022;12:e056904."/>
              </a:rPr>
              <a:t>24</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13" tooltip="Casanova EL, Baeza-Velasco C, Buchanan CB, Casanova MF. The relationship between autism and ehlers-danlos syndromes, hypermobility spectrum disorders. J Pers Med. 2020;260(10):260."/>
              </a:rPr>
              <a:t>37</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14" tooltip="Long S, Zhou H, Li S, Wang T, Ma Y, Li C, Zhou Y, Zhou S, Wu B, Wang Y. The clinical and genetic features of co-occurring epilepsy and autism spectrum disorder in Chinese Children. Front Neurol. 2019;10:505."/>
              </a:rPr>
              <a:t>68</a:t>
            </a:r>
            <a:r>
              <a:rPr lang="en-GB" b="0" i="0" dirty="0">
                <a:solidFill>
                  <a:srgbClr val="333333"/>
                </a:solidFill>
                <a:effectLst/>
                <a:highlight>
                  <a:srgbClr val="FFFFFF"/>
                </a:highlight>
                <a:latin typeface="Georgia" panose="02040502050405020303" pitchFamily="18" charset="0"/>
              </a:rPr>
              <a:t>,</a:t>
            </a:r>
            <a:r>
              <a:rPr lang="en-GB" b="0" i="0" dirty="0">
                <a:solidFill>
                  <a:srgbClr val="004B83"/>
                </a:solidFill>
                <a:effectLst/>
                <a:highlight>
                  <a:srgbClr val="FFFFFF"/>
                </a:highlight>
                <a:latin typeface="Georgia" panose="02040502050405020303" pitchFamily="18" charset="0"/>
                <a:hlinkClick r:id="rId15" tooltip="Campbell DB, Buie TM, Winter H, Bauman M, Sutcliffe JS, Perrin JM, Levitt P. Distinct genetic risk based on association of MET in families with co-occurring autism and gastrointestinal conditions. Pediatrics. 2009;123:1018–24."/>
              </a:rPr>
              <a:t>69</a:t>
            </a:r>
            <a:r>
              <a:rPr lang="en-GB" b="0" i="0" dirty="0">
                <a:solidFill>
                  <a:srgbClr val="333333"/>
                </a:solidFill>
                <a:effectLst/>
                <a:highlight>
                  <a:srgbClr val="FFFFFF"/>
                </a:highlight>
                <a:latin typeface="Georgia" panose="02040502050405020303" pitchFamily="18" charset="0"/>
              </a:rPr>
              <a:t>,</a:t>
            </a:r>
            <a:r>
              <a:rPr lang="en-GB" b="0" i="0" dirty="0">
                <a:solidFill>
                  <a:srgbClr val="004B83"/>
                </a:solidFill>
                <a:effectLst/>
                <a:highlight>
                  <a:srgbClr val="FFFFFF"/>
                </a:highlight>
                <a:latin typeface="Georgia" panose="02040502050405020303" pitchFamily="18" charset="0"/>
                <a:hlinkClick r:id="rId16" tooltip="Calleja S, Islam FMA, Kingsley J, McDonald R. Healthcare access for autistic adults: a systematic review. Medicine. 2020;99:e20899."/>
              </a:rPr>
              <a:t>70</a:t>
            </a:r>
            <a:r>
              <a:rPr lang="en-GB" b="0" i="0" dirty="0">
                <a:solidFill>
                  <a:srgbClr val="333333"/>
                </a:solidFill>
                <a:effectLst/>
                <a:highlight>
                  <a:srgbClr val="FFFFFF"/>
                </a:highlight>
                <a:latin typeface="Georgia" panose="02040502050405020303" pitchFamily="18" charset="0"/>
              </a:rPr>
              <a:t>,</a:t>
            </a:r>
            <a:r>
              <a:rPr lang="en-GB" b="0" i="0" dirty="0">
                <a:solidFill>
                  <a:srgbClr val="004B83"/>
                </a:solidFill>
                <a:effectLst/>
                <a:highlight>
                  <a:srgbClr val="FFFFFF"/>
                </a:highlight>
                <a:latin typeface="Georgia" panose="02040502050405020303" pitchFamily="18" charset="0"/>
                <a:hlinkClick r:id="rId17" tooltip="Vohra R, Madhavan S, Sambamoorthi U. Comorbidity prevalence, healthcare utilization, and expenditures of Medicaid enrolled adults with autism spectrum disorders. Autism. 2017;21:995–1009."/>
              </a:rPr>
              <a:t>71</a:t>
            </a:r>
            <a:r>
              <a:rPr lang="en-GB" b="0" i="0" dirty="0">
                <a:solidFill>
                  <a:srgbClr val="333333"/>
                </a:solidFill>
                <a:effectLst/>
                <a:highlight>
                  <a:srgbClr val="FFFFFF"/>
                </a:highlight>
                <a:latin typeface="Georgia" panose="02040502050405020303" pitchFamily="18" charset="0"/>
              </a:rPr>
              <a:t>,</a:t>
            </a:r>
            <a:r>
              <a:rPr lang="en-GB" b="0" i="0" dirty="0">
                <a:solidFill>
                  <a:srgbClr val="004B83"/>
                </a:solidFill>
                <a:effectLst/>
                <a:highlight>
                  <a:srgbClr val="FFFFFF"/>
                </a:highlight>
                <a:latin typeface="Georgia" panose="02040502050405020303" pitchFamily="18" charset="0"/>
                <a:hlinkClick r:id="rId18" tooltip="Nicolaidis C, Raymaker D, McDonald K, Dern S, Boisclair WC, Ashkenazy E, Baggs A. Comparison of healthcare experiences in autistic and non-autistic adults: a cross-sectional online survey facilitated by an academic-community partnership. J Gen Intern Med. 2013;28:761."/>
              </a:rPr>
              <a:t>72</a:t>
            </a:r>
            <a:r>
              <a:rPr lang="en-GB" b="0" i="0" dirty="0">
                <a:solidFill>
                  <a:srgbClr val="333333"/>
                </a:solidFill>
                <a:effectLst/>
                <a:highlight>
                  <a:srgbClr val="FFFFFF"/>
                </a:highlight>
                <a:latin typeface="Georgia" panose="02040502050405020303" pitchFamily="18" charset="0"/>
              </a:rPr>
              <a:t>]. Importantly, no singular cause of the poorer physical health of autistic emerges from the existing literature or the present study. [</a:t>
            </a:r>
            <a:r>
              <a:rPr lang="en-GB" b="0" i="0" dirty="0">
                <a:solidFill>
                  <a:srgbClr val="004B83"/>
                </a:solidFill>
                <a:effectLst/>
                <a:highlight>
                  <a:srgbClr val="FFFFFF"/>
                </a:highlight>
                <a:latin typeface="Georgia" panose="02040502050405020303" pitchFamily="18" charset="0"/>
                <a:hlinkClick r:id="rId12" tooltip="Doherty M, Neilson S, O’Sullivan J, Carravallah L, Johnson M, Cullen W, Shaw SCK. Barriers to healthcare and self-reported adverse outcomes for autistic adults: a cross-sectional study. BMJ Open. 2022;12:e056904."/>
              </a:rPr>
              <a:t>24</a:t>
            </a:r>
            <a:r>
              <a:rPr lang="en-GB" b="0" i="0" dirty="0">
                <a:solidFill>
                  <a:srgbClr val="333333"/>
                </a:solidFill>
                <a:effectLst/>
                <a:highlight>
                  <a:srgbClr val="FFFFFF"/>
                </a:highlight>
                <a:latin typeface="Georgia" panose="02040502050405020303" pitchFamily="18" charset="0"/>
              </a:rPr>
              <a:t>, </a:t>
            </a:r>
            <a:r>
              <a:rPr lang="en-GB" b="0" i="0" dirty="0">
                <a:solidFill>
                  <a:srgbClr val="004B83"/>
                </a:solidFill>
                <a:effectLst/>
                <a:highlight>
                  <a:srgbClr val="FFFFFF"/>
                </a:highlight>
                <a:latin typeface="Georgia" panose="02040502050405020303" pitchFamily="18" charset="0"/>
                <a:hlinkClick r:id="rId13" tooltip="Casanova EL, Baeza-Velasco C, Buchanan CB, Casanova MF. The relationship between autism and ehlers-danlos syndromes, hypermobility spectrum disorders. J Pers Med. 2020;260(10):260."/>
              </a:rPr>
              <a:t>37</a:t>
            </a:r>
            <a:r>
              <a:rPr lang="en-GB" b="0" i="0" dirty="0">
                <a:solidFill>
                  <a:srgbClr val="333333"/>
                </a:solidFill>
                <a:effectLst/>
                <a:highlight>
                  <a:srgbClr val="FFFFFF"/>
                </a:highlight>
                <a:latin typeface="Georgia" panose="02040502050405020303" pitchFamily="18" charset="0"/>
              </a:rPr>
              <a:t>].</a:t>
            </a:r>
          </a:p>
          <a:p>
            <a:r>
              <a:rPr lang="en-GB" b="0" i="0" dirty="0">
                <a:solidFill>
                  <a:srgbClr val="333333"/>
                </a:solidFill>
                <a:effectLst/>
                <a:highlight>
                  <a:srgbClr val="FFFFFF"/>
                </a:highlight>
                <a:latin typeface="Georgia" panose="02040502050405020303" pitchFamily="18" charset="0"/>
              </a:rPr>
              <a:t>The only cross-sectional study with an online survey design</a:t>
            </a:r>
          </a:p>
          <a:p>
            <a:r>
              <a:rPr lang="en-GB" b="0" i="0" dirty="0">
                <a:solidFill>
                  <a:srgbClr val="333333"/>
                </a:solidFill>
                <a:effectLst/>
                <a:highlight>
                  <a:srgbClr val="FFFFFF"/>
                </a:highlight>
                <a:latin typeface="Georgia" panose="02040502050405020303" pitchFamily="18" charset="0"/>
              </a:rPr>
              <a:t>N= 3657 responses to the survey</a:t>
            </a:r>
            <a:endParaRPr lang="en-GB" dirty="0"/>
          </a:p>
          <a:p>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30</a:t>
            </a:fld>
            <a:endParaRPr lang="en-GB"/>
          </a:p>
        </p:txBody>
      </p:sp>
    </p:spTree>
    <p:extLst>
      <p:ext uri="{BB962C8B-B14F-4D97-AF65-F5344CB8AC3E}">
        <p14:creationId xmlns:p14="http://schemas.microsoft.com/office/powerpoint/2010/main" val="27089703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31</a:t>
            </a:fld>
            <a:endParaRPr lang="en-GB"/>
          </a:p>
        </p:txBody>
      </p:sp>
    </p:spTree>
    <p:extLst>
      <p:ext uri="{BB962C8B-B14F-4D97-AF65-F5344CB8AC3E}">
        <p14:creationId xmlns:p14="http://schemas.microsoft.com/office/powerpoint/2010/main" val="20312820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Suicide rate is a concern </a:t>
            </a:r>
          </a:p>
          <a:p>
            <a:endParaRPr lang="en-GB" dirty="0"/>
          </a:p>
          <a:p>
            <a:r>
              <a:rPr lang="en-GB" dirty="0">
                <a:hlinkClick r:id="rId3"/>
              </a:rPr>
              <a:t>Masking (autism.org.uk)</a:t>
            </a:r>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32</a:t>
            </a:fld>
            <a:endParaRPr lang="en-GB"/>
          </a:p>
        </p:txBody>
      </p:sp>
    </p:spTree>
    <p:extLst>
      <p:ext uri="{BB962C8B-B14F-4D97-AF65-F5344CB8AC3E}">
        <p14:creationId xmlns:p14="http://schemas.microsoft.com/office/powerpoint/2010/main" val="2593932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0852"/>
            <a:r>
              <a:rPr lang="en-GB" dirty="0"/>
              <a:t>This is a difficult watch.   Might be better to keep it shorter.  It is for awareness raising but with sensitivity </a:t>
            </a:r>
          </a:p>
          <a:p>
            <a:pPr defTabSz="960852"/>
            <a:endParaRPr lang="en-GB" dirty="0"/>
          </a:p>
          <a:p>
            <a:pPr defTabSz="960852"/>
            <a:r>
              <a:rPr lang="en-GB" dirty="0"/>
              <a:t>https://youtu.be/mSFkRa0yyuY?feature=shared</a:t>
            </a:r>
            <a:r>
              <a:rPr lang="en-GB" dirty="0">
                <a:hlinkClick r:id="rId3"/>
              </a:rPr>
              <a:t>Watch Locked Away: Our Autism Scandal - Dispatches | Stream free on Channel 4</a:t>
            </a:r>
            <a:endParaRPr lang="en-GB" dirty="0"/>
          </a:p>
          <a:p>
            <a:pPr defTabSz="960852"/>
            <a:endParaRPr lang="en-GB" dirty="0"/>
          </a:p>
          <a:p>
            <a:pPr defTabSz="960852"/>
            <a:r>
              <a:rPr lang="en-GB" dirty="0"/>
              <a:t>https://youtu.be/mSFkRa0yyuY?feature=shared</a:t>
            </a:r>
          </a:p>
          <a:p>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34</a:t>
            </a:fld>
            <a:endParaRPr lang="en-GB"/>
          </a:p>
        </p:txBody>
      </p:sp>
    </p:spTree>
    <p:extLst>
      <p:ext uri="{BB962C8B-B14F-4D97-AF65-F5344CB8AC3E}">
        <p14:creationId xmlns:p14="http://schemas.microsoft.com/office/powerpoint/2010/main" val="39521169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 helpful at all. But shows popular misunderstanding </a:t>
            </a:r>
          </a:p>
        </p:txBody>
      </p:sp>
      <p:sp>
        <p:nvSpPr>
          <p:cNvPr id="4" name="Slide Number Placeholder 3"/>
          <p:cNvSpPr>
            <a:spLocks noGrp="1"/>
          </p:cNvSpPr>
          <p:nvPr>
            <p:ph type="sldNum" sz="quarter" idx="5"/>
          </p:nvPr>
        </p:nvSpPr>
        <p:spPr/>
        <p:txBody>
          <a:bodyPr/>
          <a:lstStyle/>
          <a:p>
            <a:fld id="{3ED2C24B-46FA-4EDC-B2CA-8B4D83527900}" type="slidenum">
              <a:rPr lang="en-GB" smtClean="0"/>
              <a:t>35</a:t>
            </a:fld>
            <a:endParaRPr lang="en-GB"/>
          </a:p>
        </p:txBody>
      </p:sp>
    </p:spTree>
    <p:extLst>
      <p:ext uri="{BB962C8B-B14F-4D97-AF65-F5344CB8AC3E}">
        <p14:creationId xmlns:p14="http://schemas.microsoft.com/office/powerpoint/2010/main" val="7207799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Childhood traumas not the leading cause of ASD (most can be diagnosed at 18 months), nor is poor parenting. The premises is that there should not be a known cause to the child’s autism according to the ICD-11.  </a:t>
            </a:r>
          </a:p>
          <a:p>
            <a:endParaRPr lang="en-GB" dirty="0"/>
          </a:p>
          <a:p>
            <a:r>
              <a:rPr lang="en-GB" dirty="0"/>
              <a:t>ASD is a very broad spectrum. However, the stereotyped media portrayals such as Sheldon Cooper tend to be more related to high functioning individuals </a:t>
            </a:r>
          </a:p>
        </p:txBody>
      </p:sp>
      <p:sp>
        <p:nvSpPr>
          <p:cNvPr id="4" name="Slide Number Placeholder 3"/>
          <p:cNvSpPr>
            <a:spLocks noGrp="1"/>
          </p:cNvSpPr>
          <p:nvPr>
            <p:ph type="sldNum" sz="quarter" idx="5"/>
          </p:nvPr>
        </p:nvSpPr>
        <p:spPr/>
        <p:txBody>
          <a:bodyPr/>
          <a:lstStyle/>
          <a:p>
            <a:fld id="{2367EB50-1511-4700-A934-15A4EADE5EF0}" type="slidenum">
              <a:rPr lang="en-GB" smtClean="0"/>
              <a:t>36</a:t>
            </a:fld>
            <a:endParaRPr lang="en-GB"/>
          </a:p>
        </p:txBody>
      </p:sp>
    </p:spTree>
    <p:extLst>
      <p:ext uri="{BB962C8B-B14F-4D97-AF65-F5344CB8AC3E}">
        <p14:creationId xmlns:p14="http://schemas.microsoft.com/office/powerpoint/2010/main" val="4466796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Greta Thunberg Likens Autism to Superpower | Organization for Autism Research (researchautism.org)</a:t>
            </a:r>
            <a:endParaRPr lang="en-GB" dirty="0"/>
          </a:p>
        </p:txBody>
      </p:sp>
      <p:sp>
        <p:nvSpPr>
          <p:cNvPr id="4" name="Slide Number Placeholder 3"/>
          <p:cNvSpPr>
            <a:spLocks noGrp="1"/>
          </p:cNvSpPr>
          <p:nvPr>
            <p:ph type="sldNum" sz="quarter" idx="5"/>
          </p:nvPr>
        </p:nvSpPr>
        <p:spPr/>
        <p:txBody>
          <a:bodyPr/>
          <a:lstStyle/>
          <a:p>
            <a:fld id="{3ED2C24B-46FA-4EDC-B2CA-8B4D83527900}" type="slidenum">
              <a:rPr lang="en-GB" smtClean="0"/>
              <a:t>37</a:t>
            </a:fld>
            <a:endParaRPr lang="en-GB"/>
          </a:p>
        </p:txBody>
      </p:sp>
    </p:spTree>
    <p:extLst>
      <p:ext uri="{BB962C8B-B14F-4D97-AF65-F5344CB8AC3E}">
        <p14:creationId xmlns:p14="http://schemas.microsoft.com/office/powerpoint/2010/main" val="13039108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play the whole talk. Invite students to discuss  </a:t>
            </a:r>
          </a:p>
        </p:txBody>
      </p:sp>
      <p:sp>
        <p:nvSpPr>
          <p:cNvPr id="4" name="Slide Number Placeholder 3"/>
          <p:cNvSpPr>
            <a:spLocks noGrp="1"/>
          </p:cNvSpPr>
          <p:nvPr>
            <p:ph type="sldNum" sz="quarter" idx="5"/>
          </p:nvPr>
        </p:nvSpPr>
        <p:spPr/>
        <p:txBody>
          <a:bodyPr/>
          <a:lstStyle/>
          <a:p>
            <a:fld id="{3ED2C24B-46FA-4EDC-B2CA-8B4D83527900}" type="slidenum">
              <a:rPr lang="en-GB" smtClean="0"/>
              <a:t>38</a:t>
            </a:fld>
            <a:endParaRPr lang="en-GB"/>
          </a:p>
        </p:txBody>
      </p:sp>
    </p:spTree>
    <p:extLst>
      <p:ext uri="{BB962C8B-B14F-4D97-AF65-F5344CB8AC3E}">
        <p14:creationId xmlns:p14="http://schemas.microsoft.com/office/powerpoint/2010/main" val="5143318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Also to include ADHD, dyslexia and other neurodevelopmental disorder </a:t>
            </a:r>
          </a:p>
          <a:p>
            <a:r>
              <a:rPr lang="en-GB" dirty="0"/>
              <a:t>We will follow this up with antipsychiatry movement later </a:t>
            </a:r>
          </a:p>
        </p:txBody>
      </p:sp>
      <p:sp>
        <p:nvSpPr>
          <p:cNvPr id="4" name="Slide Number Placeholder 3"/>
          <p:cNvSpPr>
            <a:spLocks noGrp="1"/>
          </p:cNvSpPr>
          <p:nvPr>
            <p:ph type="sldNum" sz="quarter" idx="5"/>
          </p:nvPr>
        </p:nvSpPr>
        <p:spPr/>
        <p:txBody>
          <a:bodyPr/>
          <a:lstStyle/>
          <a:p>
            <a:fld id="{3ED2C24B-46FA-4EDC-B2CA-8B4D83527900}" type="slidenum">
              <a:rPr lang="en-GB" smtClean="0"/>
              <a:t>39</a:t>
            </a:fld>
            <a:endParaRPr lang="en-GB"/>
          </a:p>
        </p:txBody>
      </p:sp>
    </p:spTree>
    <p:extLst>
      <p:ext uri="{BB962C8B-B14F-4D97-AF65-F5344CB8AC3E}">
        <p14:creationId xmlns:p14="http://schemas.microsoft.com/office/powerpoint/2010/main" val="14072166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E51EE8-76F3-4FB5-9386-118713C4D37B}" type="slidenum">
              <a:rPr lang="en-GB" smtClean="0"/>
              <a:t>40</a:t>
            </a:fld>
            <a:endParaRPr lang="en-GB"/>
          </a:p>
        </p:txBody>
      </p:sp>
    </p:spTree>
    <p:extLst>
      <p:ext uri="{BB962C8B-B14F-4D97-AF65-F5344CB8AC3E}">
        <p14:creationId xmlns:p14="http://schemas.microsoft.com/office/powerpoint/2010/main" val="41386928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Invite the students to put their draft poster on draft Turnitin and display it on widescreen to check on the effect</a:t>
            </a:r>
          </a:p>
        </p:txBody>
      </p:sp>
      <p:sp>
        <p:nvSpPr>
          <p:cNvPr id="4" name="Slide Number Placeholder 3"/>
          <p:cNvSpPr>
            <a:spLocks noGrp="1"/>
          </p:cNvSpPr>
          <p:nvPr>
            <p:ph type="sldNum" sz="quarter" idx="5"/>
          </p:nvPr>
        </p:nvSpPr>
        <p:spPr/>
        <p:txBody>
          <a:bodyPr/>
          <a:lstStyle/>
          <a:p>
            <a:fld id="{3ED2C24B-46FA-4EDC-B2CA-8B4D83527900}" type="slidenum">
              <a:rPr lang="en-GB" smtClean="0"/>
              <a:t>41</a:t>
            </a:fld>
            <a:endParaRPr lang="en-GB"/>
          </a:p>
        </p:txBody>
      </p:sp>
    </p:spTree>
    <p:extLst>
      <p:ext uri="{BB962C8B-B14F-4D97-AF65-F5344CB8AC3E}">
        <p14:creationId xmlns:p14="http://schemas.microsoft.com/office/powerpoint/2010/main" val="2525639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EF043-1EBF-9928-84F7-722E857248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85C8582-199D-8304-CB29-767AE77F07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DFB34C-5B49-71CD-4D74-EDDF907ACF08}"/>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5" name="Footer Placeholder 4">
            <a:extLst>
              <a:ext uri="{FF2B5EF4-FFF2-40B4-BE49-F238E27FC236}">
                <a16:creationId xmlns:a16="http://schemas.microsoft.com/office/drawing/2014/main" id="{A2A63EAE-79D6-1191-8064-C46656636B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D60853-8C88-B8F4-722C-756E7B6F85FF}"/>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3922406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F0357-888D-A67F-8460-8B0F58720B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77F248-DC84-63E9-0A43-C56F52A8AA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63CAE4-320B-7D6B-DFC2-859009BEAB83}"/>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5" name="Footer Placeholder 4">
            <a:extLst>
              <a:ext uri="{FF2B5EF4-FFF2-40B4-BE49-F238E27FC236}">
                <a16:creationId xmlns:a16="http://schemas.microsoft.com/office/drawing/2014/main" id="{21C8521E-6F9C-FBD7-2C1C-01A679667A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18B2D4-70A0-5511-2361-92D1F0E3CD41}"/>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192752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893C0-6F30-7D3A-4987-BF3814D1D0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2604A8-DB9B-30EA-C952-5CB0AE318A8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746C98-A78B-78F1-9A20-EC861E890344}"/>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5" name="Footer Placeholder 4">
            <a:extLst>
              <a:ext uri="{FF2B5EF4-FFF2-40B4-BE49-F238E27FC236}">
                <a16:creationId xmlns:a16="http://schemas.microsoft.com/office/drawing/2014/main" id="{D1E5DD24-C149-9CB8-0362-22DC383123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3BF8E0-3299-1AEE-1B58-2C03CEC72B53}"/>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3828649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9BBDA-2E05-6BA6-ADBF-388453B787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7899D3-573A-9D9B-5DD0-43E4F546791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7960DEA-DC68-086F-8166-CE48860841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9A2F2B6-0D81-DDB0-66D3-5492FCC68777}"/>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6" name="Footer Placeholder 5">
            <a:extLst>
              <a:ext uri="{FF2B5EF4-FFF2-40B4-BE49-F238E27FC236}">
                <a16:creationId xmlns:a16="http://schemas.microsoft.com/office/drawing/2014/main" id="{82EF6B66-43E0-954D-8A9C-0F70A34208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E269E1-D13C-F06F-6152-1583078CAD1D}"/>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3044062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56770-E68E-8F3D-633C-6846E9798E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952A36-5477-FD34-DD6F-A7EA744B3B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91C4E50-7D8D-9AE5-51FB-5E7F86920F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7571CF0-6A84-913B-ED67-A4BF08B23A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AD981DC-D8A3-DC55-C5D0-A814E49F2E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CF8AE2-AA53-4CB8-1E86-602A3CA02D2D}"/>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8" name="Footer Placeholder 7">
            <a:extLst>
              <a:ext uri="{FF2B5EF4-FFF2-40B4-BE49-F238E27FC236}">
                <a16:creationId xmlns:a16="http://schemas.microsoft.com/office/drawing/2014/main" id="{98E22901-8741-B467-B655-C8E37EBB12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4B379C-2DAD-5D44-7782-DCC8C26EB482}"/>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856989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8E2F7-1D25-4F3A-FB2C-AF68C5D937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7A32F6-6BBA-34D5-0B79-EC407960082C}"/>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4" name="Footer Placeholder 3">
            <a:extLst>
              <a:ext uri="{FF2B5EF4-FFF2-40B4-BE49-F238E27FC236}">
                <a16:creationId xmlns:a16="http://schemas.microsoft.com/office/drawing/2014/main" id="{F644E780-CFDA-626C-9A6B-1CD2CC4CB78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C3ADFF-EA13-B810-481C-E5CB7D758ADF}"/>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217527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7384DE-ABF8-B8B1-9103-25C0CDC2CEDE}"/>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3" name="Footer Placeholder 2">
            <a:extLst>
              <a:ext uri="{FF2B5EF4-FFF2-40B4-BE49-F238E27FC236}">
                <a16:creationId xmlns:a16="http://schemas.microsoft.com/office/drawing/2014/main" id="{63936B4C-B65D-5FE7-B09A-B872A519AE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B7B1ACD-BFE1-8DFB-F6A9-955CA587C7AA}"/>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2557550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E8D7F-7CED-2246-9A2A-1FD8AEF005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358742C-5672-966C-3A0C-EC35BC68F2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179490-83FC-5DD5-7CF6-575325A2B8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593A40-C66F-57F9-3F55-87C5A1AEAEBD}"/>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6" name="Footer Placeholder 5">
            <a:extLst>
              <a:ext uri="{FF2B5EF4-FFF2-40B4-BE49-F238E27FC236}">
                <a16:creationId xmlns:a16="http://schemas.microsoft.com/office/drawing/2014/main" id="{B012F1D9-46A2-7997-22D5-8C7DCD4502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24AB0C-7365-816C-6ADF-224A4B388EDC}"/>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1858201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E53E7-CFFB-1BAA-0D63-C55E188D9F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77DEE1-4228-3DD7-3E85-5C13C3D978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9837F1-61D0-7EEE-0E69-1883753BC2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56421B-A248-82C5-EFDB-2E6E665CD668}"/>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6" name="Footer Placeholder 5">
            <a:extLst>
              <a:ext uri="{FF2B5EF4-FFF2-40B4-BE49-F238E27FC236}">
                <a16:creationId xmlns:a16="http://schemas.microsoft.com/office/drawing/2014/main" id="{B83EEAA4-5E92-4983-13DE-41AE2902B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963F0A-4268-82FB-1E88-305A6E52A6CB}"/>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739362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636EA-AA81-CDBE-CD26-95E29B065B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4CCD07-8D7B-220A-A7AA-B7336B7A11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8A106E-DC51-B4F2-A173-9BD1ABA93677}"/>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5" name="Footer Placeholder 4">
            <a:extLst>
              <a:ext uri="{FF2B5EF4-FFF2-40B4-BE49-F238E27FC236}">
                <a16:creationId xmlns:a16="http://schemas.microsoft.com/office/drawing/2014/main" id="{260DAC4F-EC22-3199-41E8-37AF0F0E0C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DC9D86-A0ED-BA67-CB36-0712BF0502AB}"/>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2101652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01C56-BCB9-0F58-D8B3-23F1BF7B0A6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93A6D1-C50F-BEE8-1AE9-4256FD2941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7CF217-2913-5D5F-1290-7E01BFCED8D4}"/>
              </a:ext>
            </a:extLst>
          </p:cNvPr>
          <p:cNvSpPr>
            <a:spLocks noGrp="1"/>
          </p:cNvSpPr>
          <p:nvPr>
            <p:ph type="dt" sz="half" idx="10"/>
          </p:nvPr>
        </p:nvSpPr>
        <p:spPr/>
        <p:txBody>
          <a:bodyPr/>
          <a:lstStyle/>
          <a:p>
            <a:fld id="{16CE84F3-3457-44EE-A9CB-F56C5561F1F4}" type="datetimeFigureOut">
              <a:rPr lang="en-GB" smtClean="0"/>
              <a:t>10/01/2025</a:t>
            </a:fld>
            <a:endParaRPr lang="en-GB"/>
          </a:p>
        </p:txBody>
      </p:sp>
      <p:sp>
        <p:nvSpPr>
          <p:cNvPr id="5" name="Footer Placeholder 4">
            <a:extLst>
              <a:ext uri="{FF2B5EF4-FFF2-40B4-BE49-F238E27FC236}">
                <a16:creationId xmlns:a16="http://schemas.microsoft.com/office/drawing/2014/main" id="{195C17CC-6E56-A29D-B9B5-48E57E93F6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8E579C-D057-79E0-E555-A1577B677F0B}"/>
              </a:ext>
            </a:extLst>
          </p:cNvPr>
          <p:cNvSpPr>
            <a:spLocks noGrp="1"/>
          </p:cNvSpPr>
          <p:nvPr>
            <p:ph type="sldNum" sz="quarter" idx="12"/>
          </p:nvPr>
        </p:nvSpPr>
        <p:spPr/>
        <p:txBody>
          <a:bodyPr/>
          <a:lstStyle/>
          <a:p>
            <a:fld id="{B1F63729-CEF3-4ADC-BACB-8B4CF6EBF6CE}" type="slidenum">
              <a:rPr lang="en-GB" smtClean="0"/>
              <a:t>‹#›</a:t>
            </a:fld>
            <a:endParaRPr lang="en-GB"/>
          </a:p>
        </p:txBody>
      </p:sp>
    </p:spTree>
    <p:extLst>
      <p:ext uri="{BB962C8B-B14F-4D97-AF65-F5344CB8AC3E}">
        <p14:creationId xmlns:p14="http://schemas.microsoft.com/office/powerpoint/2010/main" val="3825173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hape 11"/>
          <p:cNvSpPr>
            <a:spLocks noGrp="1"/>
          </p:cNvSpPr>
          <p:nvPr>
            <p:ph type="title"/>
          </p:nvPr>
        </p:nvSpPr>
        <p:spPr>
          <a:prstGeom prst="rect">
            <a:avLst/>
          </a:prstGeom>
        </p:spPr>
        <p:txBody>
          <a:bodyPr/>
          <a:lstStyle/>
          <a:p>
            <a:pPr lvl="0">
              <a:defRPr sz="1800" b="0">
                <a:solidFill>
                  <a:srgbClr val="000000"/>
                </a:solidFill>
              </a:defRPr>
            </a:pPr>
            <a:r>
              <a:rPr sz="3600" b="1">
                <a:solidFill>
                  <a:srgbClr val="007FA3"/>
                </a:solidFill>
              </a:rPr>
              <a:t>Title Text</a:t>
            </a:r>
          </a:p>
        </p:txBody>
      </p:sp>
      <p:sp>
        <p:nvSpPr>
          <p:cNvPr id="12" name="Shape 12"/>
          <p:cNvSpPr>
            <a:spLocks noGrp="1"/>
          </p:cNvSpPr>
          <p:nvPr>
            <p:ph type="body" idx="1"/>
          </p:nvPr>
        </p:nvSpPr>
        <p:spPr>
          <a:prstGeom prst="rect">
            <a:avLst/>
          </a:prstGeom>
        </p:spPr>
        <p:txBody>
          <a:bodyPr/>
          <a:lstStyle/>
          <a:p>
            <a:pPr lvl="0">
              <a:defRPr sz="1800"/>
            </a:pPr>
            <a:r>
              <a:rPr sz="3200" dirty="0"/>
              <a:t>Body Level One</a:t>
            </a:r>
          </a:p>
          <a:p>
            <a:pPr lvl="1">
              <a:defRPr sz="1800"/>
            </a:pPr>
            <a:r>
              <a:rPr sz="3200" dirty="0"/>
              <a:t>Body Level Two</a:t>
            </a:r>
          </a:p>
          <a:p>
            <a:pPr lvl="2">
              <a:defRPr sz="1800"/>
            </a:pPr>
            <a:r>
              <a:rPr sz="3200" dirty="0"/>
              <a:t>Body Level Three</a:t>
            </a:r>
          </a:p>
          <a:p>
            <a:pPr lvl="3">
              <a:defRPr sz="1800"/>
            </a:pPr>
            <a:r>
              <a:rPr sz="3200" dirty="0"/>
              <a:t>Body Level Four</a:t>
            </a:r>
          </a:p>
          <a:p>
            <a:pPr lvl="4">
              <a:defRPr sz="1800"/>
            </a:pPr>
            <a:r>
              <a:rPr sz="3200" dirty="0"/>
              <a:t>Body Level Five</a:t>
            </a:r>
          </a:p>
        </p:txBody>
      </p:sp>
      <p:sp>
        <p:nvSpPr>
          <p:cNvPr id="13" name="Shape 13"/>
          <p:cNvSpPr>
            <a:spLocks noGrp="1"/>
          </p:cNvSpPr>
          <p:nvPr>
            <p:ph type="sldNum" sz="quarter" idx="2"/>
          </p:nvPr>
        </p:nvSpPr>
        <p:spPr>
          <a:prstGeom prst="rect">
            <a:avLst/>
          </a:prstGeom>
        </p:spPr>
        <p:txBody>
          <a:bodyPr/>
          <a:lstStyle/>
          <a:p>
            <a:pPr lvl="0"/>
            <a:fld id="{86CB4B4D-7CA3-9044-876B-883B54F8677D}" type="slidenum">
              <a:t>‹#›</a:t>
            </a:fld>
            <a:endParaRPr/>
          </a:p>
        </p:txBody>
      </p:sp>
    </p:spTree>
    <p:extLst>
      <p:ext uri="{BB962C8B-B14F-4D97-AF65-F5344CB8AC3E}">
        <p14:creationId xmlns:p14="http://schemas.microsoft.com/office/powerpoint/2010/main" val="2611654309"/>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085976-F6E7-3DE8-7169-A6A9662329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06962F-CF05-841F-5846-7300F6FD5C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A6DF72-4103-ED65-5763-3762428E61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6CE84F3-3457-44EE-A9CB-F56C5561F1F4}" type="datetimeFigureOut">
              <a:rPr lang="en-GB" smtClean="0"/>
              <a:t>10/01/2025</a:t>
            </a:fld>
            <a:endParaRPr lang="en-GB"/>
          </a:p>
        </p:txBody>
      </p:sp>
      <p:sp>
        <p:nvSpPr>
          <p:cNvPr id="5" name="Footer Placeholder 4">
            <a:extLst>
              <a:ext uri="{FF2B5EF4-FFF2-40B4-BE49-F238E27FC236}">
                <a16:creationId xmlns:a16="http://schemas.microsoft.com/office/drawing/2014/main" id="{3C7F5EF5-A090-6FAC-1644-7FEFE9674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43EAC8C-0306-EFE9-F53B-A244BFF4DC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1F63729-CEF3-4ADC-BACB-8B4CF6EBF6CE}" type="slidenum">
              <a:rPr lang="en-GB" smtClean="0"/>
              <a:t>‹#›</a:t>
            </a:fld>
            <a:endParaRPr lang="en-GB"/>
          </a:p>
        </p:txBody>
      </p:sp>
    </p:spTree>
    <p:extLst>
      <p:ext uri="{BB962C8B-B14F-4D97-AF65-F5344CB8AC3E}">
        <p14:creationId xmlns:p14="http://schemas.microsoft.com/office/powerpoint/2010/main" val="30693997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hyperlink" Target="https://creativecommons.org/licenses/by-sa/3.0/" TargetMode="External"/><Relationship Id="rId4" Type="http://schemas.openxmlformats.org/officeDocument/2006/relationships/hyperlink" Target="https://www.picserver.org/highway-signs2/s/structural.html"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Lk4qs8jGN4U?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video" Target="https://www.youtube.com/embed/1qPFAT4p8Lc?feature=oembed" TargetMode="Externa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8" Type="http://schemas.openxmlformats.org/officeDocument/2006/relationships/hyperlink" Target="https://www.open.edu/openlearn/mod/oucontent/view.php?id=66953&amp;section=2.2#:~:text=A%20single%20diagnosis%3A,and%20how%20they%20are%20expressed."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4.svg"/></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41jSdOQQpv0"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QjkTQtggLH4"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cogsci.stackexchange.com/questions/9005/to-what-degree-is-emotional-state-visible-in-a-persons-eyes" TargetMode="External"/><Relationship Id="rId2" Type="http://schemas.openxmlformats.org/officeDocument/2006/relationships/image" Target="../media/image18.jpg"/><Relationship Id="rId1" Type="http://schemas.openxmlformats.org/officeDocument/2006/relationships/slideLayout" Target="../slideLayouts/slideLayout8.xml"/><Relationship Id="rId4" Type="http://schemas.openxmlformats.org/officeDocument/2006/relationships/hyperlink" Target="https://creativecommons.org/licenses/by-sa/3.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microsoft.com/office/2007/relationships/media" Target="https://mynorthamptonac-my.sharepoint.com/personal/josephine_chen-wilson_northampton_ac_uk/Documents/Teaching/Level%201/JCW%20PSY1008/Baron-Cohen/coaxing.avi" TargetMode="External"/><Relationship Id="rId1" Type="http://schemas.openxmlformats.org/officeDocument/2006/relationships/video" Target="NULL" TargetMode="External"/><Relationship Id="rId5" Type="http://schemas.openxmlformats.org/officeDocument/2006/relationships/image" Target="../media/image21.png"/><Relationship Id="rId4"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hyperlink" Target="https://creativecommons.org/licenses/by/3.0/" TargetMode="External"/><Relationship Id="rId4" Type="http://schemas.openxmlformats.org/officeDocument/2006/relationships/hyperlink" Target="https://www.josegalan.es/tipos-de-paginas-web/" TargetMode="Externa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8" Type="http://schemas.openxmlformats.org/officeDocument/2006/relationships/hyperlink" Target="https://pecs-unitedkingdom.com/pecs/" TargetMode="External"/><Relationship Id="rId3" Type="http://schemas.openxmlformats.org/officeDocument/2006/relationships/image" Target="../media/image26.jpg"/><Relationship Id="rId7" Type="http://schemas.openxmlformats.org/officeDocument/2006/relationships/hyperlink" Target="https://www.assistiveware.com/learn-aac/what-is-aac"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nichd.nih.gov/health/topics/autism/conditioninfo/treatments/medication-treatment" TargetMode="External"/><Relationship Id="rId5" Type="http://schemas.openxmlformats.org/officeDocument/2006/relationships/hyperlink" Target="https://www.open.edu/openlearn/mod/oucontent/view.php?id=73391&amp;section=5.1" TargetMode="External"/><Relationship Id="rId10" Type="http://schemas.openxmlformats.org/officeDocument/2006/relationships/hyperlink" Target="https://creativecommons.org/licenses/by-nc-nd/3.0/" TargetMode="External"/><Relationship Id="rId4" Type="http://schemas.openxmlformats.org/officeDocument/2006/relationships/hyperlink" Target="https://rosarubicondior.blogspot.com/2013/03/plink.html" TargetMode="External"/><Relationship Id="rId9" Type="http://schemas.openxmlformats.org/officeDocument/2006/relationships/hyperlink" Target="https://www.nhs.uk/conditions/autism/autism-and-everyday-life/treatments-that-are-not-recommended-for-autism/#:~:text=Some%20products%20or%20services%2C%20claiming,or%20Mineral%20Miracle%20Solution%20(MMS)"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autisminnb.blogspot.com/2010/03/on-world-autism-awareness-day-2010.html" TargetMode="External"/><Relationship Id="rId2" Type="http://schemas.openxmlformats.org/officeDocument/2006/relationships/image" Target="../media/image27.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hyperlink" Target="https://creativecommons.org/licenses/by/3.0/" TargetMode="External"/><Relationship Id="rId4" Type="http://schemas.openxmlformats.org/officeDocument/2006/relationships/hyperlink" Target="https://www.josegalan.es/tipos-de-paginas-web/"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hyperlink" Target="https://pixabay.com/en/letters-email-newsletter-leave-1132703/"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9.1"/><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s://www.rawpixel.com/search/depression"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rosarubicondior.blogspot.com/2013/03/plink.html" TargetMode="External"/><Relationship Id="rId7" Type="http://schemas.openxmlformats.org/officeDocument/2006/relationships/hyperlink" Target="https://creativecommons.org/licenses/by-nc-nd/3.0/" TargetMode="External"/><Relationship Id="rId2" Type="http://schemas.openxmlformats.org/officeDocument/2006/relationships/image" Target="../media/image26.jpg"/><Relationship Id="rId1" Type="http://schemas.openxmlformats.org/officeDocument/2006/relationships/slideLayout" Target="../slideLayouts/slideLayout2.xml"/><Relationship Id="rId6" Type="http://schemas.openxmlformats.org/officeDocument/2006/relationships/hyperlink" Target="https://www.england.nhs.uk/wp-content/uploads/2018/02/stomp-easy-read-leaflet.pdf" TargetMode="External"/><Relationship Id="rId5" Type="http://schemas.openxmlformats.org/officeDocument/2006/relationships/hyperlink" Target="https://www.autism.org.uk/what-we-do/news/thousands-sign-our-open-letter-to-the-prime-minist" TargetMode="External"/><Relationship Id="rId4" Type="http://schemas.openxmlformats.org/officeDocument/2006/relationships/hyperlink" Target="https://www.autism.org.uk/what-we-do/news/number-of-autistic-people-in-mental-health-ho-19" TargetMode="Externa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ideo" Target="https://www.youtube.com/embed/mSFkRa0yyuY?feature=oembed" TargetMode="Externa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ideo" Target="https://www.youtube.com/embed/9UgLnWJFGHQ?feature=oembed" TargetMode="External"/><Relationship Id="rId4" Type="http://schemas.openxmlformats.org/officeDocument/2006/relationships/image" Target="../media/image31.jpeg"/></Relationships>
</file>

<file path=ppt/slides/_rels/slide36.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2.jpeg"/><Relationship Id="rId7" Type="http://schemas.openxmlformats.org/officeDocument/2006/relationships/hyperlink" Target="https://creativecommons.org/licenses/by-nc/3.0/"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s://matthewcollie.com/2018/03/movies-2014/" TargetMode="External"/><Relationship Id="rId5" Type="http://schemas.openxmlformats.org/officeDocument/2006/relationships/image" Target="../media/image34.jpeg"/><Relationship Id="rId10" Type="http://schemas.openxmlformats.org/officeDocument/2006/relationships/hyperlink" Target="https://creativecommons.org/licenses/by-nc-nd/3.0/" TargetMode="External"/><Relationship Id="rId4" Type="http://schemas.openxmlformats.org/officeDocument/2006/relationships/image" Target="../media/image33.jpeg"/><Relationship Id="rId9" Type="http://schemas.openxmlformats.org/officeDocument/2006/relationships/hyperlink" Target="https://meinblogland.blogspot.com/2015/10/my-all-time-most-and-least-favourite.html"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sircle.deviantart.com/art/Superman-Autism-362154968" TargetMode="External"/><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hyperlink" Target="https://www.flickr.com/photos/european_parliament/49618310631" TargetMode="External"/><Relationship Id="rId4" Type="http://schemas.openxmlformats.org/officeDocument/2006/relationships/image" Target="../media/image37.jpg"/><Relationship Id="rId9" Type="http://schemas.openxmlformats.org/officeDocument/2006/relationships/hyperlink" Target="https://creativecommons.org/licenses/by-nc-nd/3.0/" TargetMode="Externa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video" Target="https://www.youtube.com/embed/A1AUdaH-EPM?feature=oembed" TargetMode="External"/><Relationship Id="rId4" Type="http://schemas.openxmlformats.org/officeDocument/2006/relationships/image" Target="../media/image39.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hyperlink" Target="https://creativecommons.org/licenses/by-nc-nd/3.0/" TargetMode="External"/><Relationship Id="rId4" Type="http://schemas.openxmlformats.org/officeDocument/2006/relationships/hyperlink" Target="https://waytodisasterpjo.blogspot.com/2020/01/tarea-5-el-movimiento-obrero.html"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1.xml"/><Relationship Id="rId1" Type="http://schemas.openxmlformats.org/officeDocument/2006/relationships/slideLayout" Target="../slideLayouts/slideLayout12.xml"/><Relationship Id="rId5" Type="http://schemas.openxmlformats.org/officeDocument/2006/relationships/hyperlink" Target="https://creativecommons.org/licenses/by-nc/3.0/" TargetMode="External"/><Relationship Id="rId4" Type="http://schemas.openxmlformats.org/officeDocument/2006/relationships/hyperlink" Target="https://www.pngall.com/presentation-png/download/1332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31D6E6-DB40-DD92-E26E-B2F39FCF92A6}"/>
              </a:ext>
            </a:extLst>
          </p:cNvPr>
          <p:cNvSpPr>
            <a:spLocks noGrp="1"/>
          </p:cNvSpPr>
          <p:nvPr>
            <p:ph type="ctrTitle"/>
          </p:nvPr>
        </p:nvSpPr>
        <p:spPr>
          <a:xfrm>
            <a:off x="398929" y="2144380"/>
            <a:ext cx="6001871" cy="3566160"/>
          </a:xfrm>
        </p:spPr>
        <p:txBody>
          <a:bodyPr anchor="b">
            <a:normAutofit fontScale="90000"/>
          </a:bodyPr>
          <a:lstStyle/>
          <a:p>
            <a:r>
              <a:rPr lang="en-GB" sz="4400" b="1" dirty="0">
                <a:latin typeface="+mn-lt"/>
              </a:rPr>
              <a:t>BMHP6029</a:t>
            </a:r>
            <a:br>
              <a:rPr lang="en-GB" sz="4400" b="1" dirty="0">
                <a:latin typeface="+mn-lt"/>
              </a:rPr>
            </a:br>
            <a:br>
              <a:rPr lang="en-GB" sz="4400" b="1" dirty="0">
                <a:latin typeface="+mn-lt"/>
              </a:rPr>
            </a:br>
            <a:r>
              <a:rPr lang="en-GB" sz="4400" b="1" i="0" dirty="0">
                <a:effectLst/>
              </a:rPr>
              <a:t>Psychopathological Classifications and Provisions</a:t>
            </a:r>
            <a:br>
              <a:rPr lang="en-GB" sz="12800" b="1" dirty="0">
                <a:latin typeface="+mn-lt"/>
              </a:rPr>
            </a:br>
            <a:r>
              <a:rPr lang="en-GB" sz="3100" dirty="0">
                <a:latin typeface="+mn-lt"/>
              </a:rPr>
              <a:t>Week 6</a:t>
            </a:r>
            <a:br>
              <a:rPr lang="en-GB" sz="3100" dirty="0">
                <a:latin typeface="+mn-lt"/>
              </a:rPr>
            </a:br>
            <a:r>
              <a:rPr lang="en-GB" sz="3100" b="1" i="0" dirty="0">
                <a:effectLst/>
              </a:rPr>
              <a:t> Autism spectrum Disorder </a:t>
            </a:r>
            <a:br>
              <a:rPr lang="en-GB" sz="3100" dirty="0">
                <a:latin typeface="+mn-lt"/>
              </a:rPr>
            </a:br>
            <a:r>
              <a:rPr lang="en-GB" sz="3100" dirty="0">
                <a:latin typeface="+mn-lt"/>
              </a:rPr>
              <a:t>October 2024</a:t>
            </a:r>
          </a:p>
        </p:txBody>
      </p:sp>
      <p:pic>
        <p:nvPicPr>
          <p:cNvPr id="5" name="Picture 4" descr="A colorful brain drawing on a white background&#10;&#10;Description automatically generated">
            <a:extLst>
              <a:ext uri="{FF2B5EF4-FFF2-40B4-BE49-F238E27FC236}">
                <a16:creationId xmlns:a16="http://schemas.microsoft.com/office/drawing/2014/main" id="{F90C2FC3-CFA6-D93F-6B3B-13239EEBDC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4647" y="1257580"/>
            <a:ext cx="6096000" cy="4638675"/>
          </a:xfrm>
          <a:prstGeom prst="rect">
            <a:avLst/>
          </a:prstGeom>
        </p:spPr>
      </p:pic>
    </p:spTree>
    <p:extLst>
      <p:ext uri="{BB962C8B-B14F-4D97-AF65-F5344CB8AC3E}">
        <p14:creationId xmlns:p14="http://schemas.microsoft.com/office/powerpoint/2010/main" val="3172906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close-up of a street sign&#10;&#10;Description automatically generated">
            <a:extLst>
              <a:ext uri="{FF2B5EF4-FFF2-40B4-BE49-F238E27FC236}">
                <a16:creationId xmlns:a16="http://schemas.microsoft.com/office/drawing/2014/main" id="{573482CF-90A7-CDDA-3C6E-73BA4B29C6DD}"/>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708" r="4175" b="-1"/>
          <a:stretch/>
        </p:blipFill>
        <p:spPr>
          <a:xfrm>
            <a:off x="1" y="10"/>
            <a:ext cx="9669642" cy="6857990"/>
          </a:xfrm>
          <a:prstGeom prst="rect">
            <a:avLst/>
          </a:prstGeom>
        </p:spPr>
      </p:pic>
      <p:sp>
        <p:nvSpPr>
          <p:cNvPr id="6" name="Text Placeholder 5">
            <a:extLst>
              <a:ext uri="{FF2B5EF4-FFF2-40B4-BE49-F238E27FC236}">
                <a16:creationId xmlns:a16="http://schemas.microsoft.com/office/drawing/2014/main" id="{5E2CCE91-B376-ED81-1EF6-DA2371700E79}"/>
              </a:ext>
            </a:extLst>
          </p:cNvPr>
          <p:cNvSpPr>
            <a:spLocks noGrp="1"/>
          </p:cNvSpPr>
          <p:nvPr>
            <p:ph type="body" sz="half" idx="2"/>
          </p:nvPr>
        </p:nvSpPr>
        <p:spPr>
          <a:xfrm>
            <a:off x="6747456" y="311568"/>
            <a:ext cx="5444544" cy="3742762"/>
          </a:xfrm>
        </p:spPr>
        <p:txBody>
          <a:bodyPr vert="horz" lIns="91440" tIns="45720" rIns="91440" bIns="45720" rtlCol="0">
            <a:normAutofit/>
          </a:bodyPr>
          <a:lstStyle/>
          <a:p>
            <a:pPr indent="-228600">
              <a:buFont typeface="Arial" panose="020B0604020202020204" pitchFamily="34" charset="0"/>
              <a:buChar char="•"/>
            </a:pPr>
            <a:r>
              <a:rPr lang="en-US" sz="3600" b="1" dirty="0"/>
              <a:t>Autism </a:t>
            </a:r>
          </a:p>
          <a:p>
            <a:pPr indent="-228600">
              <a:buFont typeface="Arial" panose="020B0604020202020204" pitchFamily="34" charset="0"/>
              <a:buChar char="•"/>
            </a:pPr>
            <a:r>
              <a:rPr lang="en-US" sz="3600" b="1" dirty="0"/>
              <a:t>Neurodiversity movement</a:t>
            </a:r>
          </a:p>
        </p:txBody>
      </p:sp>
      <p:sp>
        <p:nvSpPr>
          <p:cNvPr id="9" name="TextBox 8">
            <a:extLst>
              <a:ext uri="{FF2B5EF4-FFF2-40B4-BE49-F238E27FC236}">
                <a16:creationId xmlns:a16="http://schemas.microsoft.com/office/drawing/2014/main" id="{1C0C565E-86AD-23C6-CA40-2C88F7D6F9EC}"/>
              </a:ext>
            </a:extLst>
          </p:cNvPr>
          <p:cNvSpPr txBox="1"/>
          <p:nvPr/>
        </p:nvSpPr>
        <p:spPr>
          <a:xfrm>
            <a:off x="7362601"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picserver.org/highway-signs2/s/structural.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089082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262CA04-957B-EBBA-C6CF-51CEBFCE0C7C}"/>
              </a:ext>
            </a:extLst>
          </p:cNvPr>
          <p:cNvSpPr>
            <a:spLocks noGrp="1"/>
          </p:cNvSpPr>
          <p:nvPr>
            <p:ph type="title"/>
          </p:nvPr>
        </p:nvSpPr>
        <p:spPr/>
        <p:txBody>
          <a:bodyPr/>
          <a:lstStyle/>
          <a:p>
            <a:r>
              <a:rPr lang="en-GB" dirty="0"/>
              <a:t>Autism Spectrum Disorder</a:t>
            </a:r>
          </a:p>
        </p:txBody>
      </p:sp>
      <p:sp>
        <p:nvSpPr>
          <p:cNvPr id="5" name="Text Placeholder 4">
            <a:extLst>
              <a:ext uri="{FF2B5EF4-FFF2-40B4-BE49-F238E27FC236}">
                <a16:creationId xmlns:a16="http://schemas.microsoft.com/office/drawing/2014/main" id="{DC7F2733-0E01-0585-A95A-E1B0E8725CB9}"/>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2162864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Online Media 7" title="What is Autism?">
            <a:hlinkClick r:id="" action="ppaction://media"/>
            <a:extLst>
              <a:ext uri="{FF2B5EF4-FFF2-40B4-BE49-F238E27FC236}">
                <a16:creationId xmlns:a16="http://schemas.microsoft.com/office/drawing/2014/main" id="{EDFE39CB-4EF9-2D8E-F84F-D116A1F48A12}"/>
              </a:ext>
            </a:extLst>
          </p:cNvPr>
          <p:cNvPicPr>
            <a:picLocks noGrp="1" noRot="1" noChangeAspect="1"/>
          </p:cNvPicPr>
          <p:nvPr>
            <p:ph idx="1"/>
            <a:videoFile r:link="rId1"/>
          </p:nvPr>
        </p:nvPicPr>
        <p:blipFill>
          <a:blip r:embed="rId3"/>
          <a:stretch>
            <a:fillRect/>
          </a:stretch>
        </p:blipFill>
        <p:spPr>
          <a:xfrm>
            <a:off x="1165852" y="643466"/>
            <a:ext cx="9860295" cy="5571067"/>
          </a:xfrm>
          <a:prstGeom prst="rect">
            <a:avLst/>
          </a:prstGeom>
        </p:spPr>
      </p:pic>
      <p:sp>
        <p:nvSpPr>
          <p:cNvPr id="4" name="AutoShape 2" descr="Wait, What? Grammar Humour Poster | Zazzle">
            <a:extLst>
              <a:ext uri="{FF2B5EF4-FFF2-40B4-BE49-F238E27FC236}">
                <a16:creationId xmlns:a16="http://schemas.microsoft.com/office/drawing/2014/main" id="{4AA6D2B8-8E27-BA3E-096C-2F97FEEC1D0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08837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7BD28-D7B1-4CEB-84F9-D459BF1D4DDD}"/>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US" b="1" dirty="0"/>
              <a:t>What is autism</a:t>
            </a:r>
            <a:endParaRPr lang="en-US" b="1" kern="1200" dirty="0"/>
          </a:p>
        </p:txBody>
      </p:sp>
      <p:sp>
        <p:nvSpPr>
          <p:cNvPr id="3" name="Content Placeholder 2">
            <a:extLst>
              <a:ext uri="{FF2B5EF4-FFF2-40B4-BE49-F238E27FC236}">
                <a16:creationId xmlns:a16="http://schemas.microsoft.com/office/drawing/2014/main" id="{FF64ED7E-2F07-9C4A-B937-A0D7C27B5D6C}"/>
              </a:ext>
            </a:extLst>
          </p:cNvPr>
          <p:cNvSpPr>
            <a:spLocks noGrp="1"/>
          </p:cNvSpPr>
          <p:nvPr>
            <p:ph sz="half" idx="1"/>
          </p:nvPr>
        </p:nvSpPr>
        <p:spPr>
          <a:xfrm>
            <a:off x="609599" y="1600200"/>
            <a:ext cx="7354529" cy="5110315"/>
          </a:xfrm>
        </p:spPr>
        <p:txBody>
          <a:bodyPr>
            <a:normAutofit fontScale="92500" lnSpcReduction="20000"/>
          </a:bodyPr>
          <a:lstStyle/>
          <a:p>
            <a:pPr marL="0" indent="0">
              <a:lnSpc>
                <a:spcPct val="90000"/>
              </a:lnSpc>
              <a:buNone/>
            </a:pPr>
            <a:r>
              <a:rPr lang="en-US" sz="3200" dirty="0"/>
              <a:t>According to the National Institute of Mental Health (2022), </a:t>
            </a:r>
            <a:r>
              <a:rPr lang="en-GB" sz="3200" dirty="0"/>
              <a:t>autism spectrum disorder (ASD) is a developmental disorder that affects communication and behaviour. </a:t>
            </a:r>
            <a:br>
              <a:rPr lang="en-GB" sz="3200" dirty="0"/>
            </a:br>
            <a:br>
              <a:rPr lang="en-GB" sz="3200" dirty="0"/>
            </a:br>
            <a:r>
              <a:rPr lang="en-GB" sz="3200" dirty="0"/>
              <a:t>Although autism can be diagnosed at any age, it is said to be a “developmental disorder” because symptoms generally appear in the first two years of life. </a:t>
            </a:r>
          </a:p>
          <a:p>
            <a:pPr marL="0" indent="0">
              <a:lnSpc>
                <a:spcPct val="90000"/>
              </a:lnSpc>
              <a:buNone/>
            </a:pPr>
            <a:endParaRPr lang="en-GB" sz="3200" dirty="0"/>
          </a:p>
          <a:p>
            <a:pPr marL="0" indent="0">
              <a:lnSpc>
                <a:spcPct val="90000"/>
              </a:lnSpc>
              <a:buNone/>
            </a:pPr>
            <a:r>
              <a:rPr lang="en-GB" sz="3200" b="0" i="0" kern="1200" dirty="0">
                <a:solidFill>
                  <a:schemeClr val="tx1"/>
                </a:solidFill>
                <a:effectLst/>
                <a:latin typeface="+mn-lt"/>
                <a:ea typeface="+mn-ea"/>
                <a:cs typeface="+mn-cs"/>
              </a:rPr>
              <a:t>Autism is known as a “spectrum” disorder because there is wide variation in the type and severity of symptoms people experience. </a:t>
            </a:r>
            <a:endParaRPr lang="en-US" sz="3200" dirty="0"/>
          </a:p>
        </p:txBody>
      </p:sp>
      <p:pic>
        <p:nvPicPr>
          <p:cNvPr id="5" name="Content Placeholder 4" descr="Artificial Intelligence with solid fill">
            <a:extLst>
              <a:ext uri="{FF2B5EF4-FFF2-40B4-BE49-F238E27FC236}">
                <a16:creationId xmlns:a16="http://schemas.microsoft.com/office/drawing/2014/main" id="{0536E2A2-D1FE-6EBD-2C3A-7DE0B3EF940C}"/>
              </a:ext>
            </a:extLst>
          </p:cNvPr>
          <p:cNvPicPr>
            <a:picLocks noGrp="1" noChangeAspect="1"/>
          </p:cNvPicPr>
          <p:nvPr>
            <p:ph sz="half" idx="2"/>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3360" y="1600201"/>
            <a:ext cx="3989040" cy="3989040"/>
          </a:xfrm>
        </p:spPr>
      </p:pic>
    </p:spTree>
    <p:extLst>
      <p:ext uri="{BB962C8B-B14F-4D97-AF65-F5344CB8AC3E}">
        <p14:creationId xmlns:p14="http://schemas.microsoft.com/office/powerpoint/2010/main" val="81122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llout: Left Arrow 5">
            <a:extLst>
              <a:ext uri="{FF2B5EF4-FFF2-40B4-BE49-F238E27FC236}">
                <a16:creationId xmlns:a16="http://schemas.microsoft.com/office/drawing/2014/main" id="{53E58EFD-509A-4AE4-2131-6EDB7118E289}"/>
              </a:ext>
            </a:extLst>
          </p:cNvPr>
          <p:cNvSpPr/>
          <p:nvPr/>
        </p:nvSpPr>
        <p:spPr>
          <a:xfrm>
            <a:off x="7897091" y="1402080"/>
            <a:ext cx="4016234" cy="3577408"/>
          </a:xfrm>
          <a:prstGeom prst="leftArrowCallout">
            <a:avLst>
              <a:gd name="adj1" fmla="val 17099"/>
              <a:gd name="adj2" fmla="val 25000"/>
              <a:gd name="adj3" fmla="val 28486"/>
              <a:gd name="adj4" fmla="val 6497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New category in ICD-11</a:t>
            </a:r>
          </a:p>
          <a:p>
            <a:pPr algn="ctr"/>
            <a:r>
              <a:rPr lang="en-GB" dirty="0"/>
              <a:t>Disorders with early onset affecting cognitive and social communicative development </a:t>
            </a:r>
          </a:p>
          <a:p>
            <a:pPr algn="ctr"/>
            <a:r>
              <a:rPr lang="en-GB" dirty="0"/>
              <a:t>Multifactorial in origin </a:t>
            </a:r>
          </a:p>
          <a:p>
            <a:pPr algn="ctr"/>
            <a:r>
              <a:rPr lang="en-GB" dirty="0"/>
              <a:t>Complex sex differences and long lasting impairments into adulthood (Stein et al., 2020) </a:t>
            </a:r>
          </a:p>
        </p:txBody>
      </p:sp>
      <p:sp>
        <p:nvSpPr>
          <p:cNvPr id="2" name="Title 1">
            <a:extLst>
              <a:ext uri="{FF2B5EF4-FFF2-40B4-BE49-F238E27FC236}">
                <a16:creationId xmlns:a16="http://schemas.microsoft.com/office/drawing/2014/main" id="{E1436DF6-BDD0-9CC5-5A87-847E950B8A72}"/>
              </a:ext>
            </a:extLst>
          </p:cNvPr>
          <p:cNvSpPr>
            <a:spLocks noGrp="1"/>
          </p:cNvSpPr>
          <p:nvPr>
            <p:ph type="title"/>
          </p:nvPr>
        </p:nvSpPr>
        <p:spPr/>
        <p:txBody>
          <a:bodyPr/>
          <a:lstStyle/>
          <a:p>
            <a:r>
              <a:rPr lang="en-GB" dirty="0"/>
              <a:t>Neurodevelopmental Disorders in ICD-11 </a:t>
            </a:r>
          </a:p>
        </p:txBody>
      </p:sp>
      <p:sp>
        <p:nvSpPr>
          <p:cNvPr id="4" name="Content Placeholder 3">
            <a:extLst>
              <a:ext uri="{FF2B5EF4-FFF2-40B4-BE49-F238E27FC236}">
                <a16:creationId xmlns:a16="http://schemas.microsoft.com/office/drawing/2014/main" id="{72A9CF95-0B2E-2F0B-B5CC-1F222014DC6C}"/>
              </a:ext>
            </a:extLst>
          </p:cNvPr>
          <p:cNvSpPr>
            <a:spLocks noGrp="1"/>
          </p:cNvSpPr>
          <p:nvPr>
            <p:ph sz="half" idx="2"/>
          </p:nvPr>
        </p:nvSpPr>
        <p:spPr>
          <a:xfrm>
            <a:off x="2153194" y="1504043"/>
            <a:ext cx="6581503" cy="4988832"/>
          </a:xfrm>
        </p:spPr>
        <p:txBody>
          <a:bodyPr>
            <a:normAutofit/>
          </a:bodyPr>
          <a:lstStyle/>
          <a:p>
            <a:pPr marL="0" indent="0">
              <a:buNone/>
            </a:pPr>
            <a:r>
              <a:rPr lang="en-GB" sz="2400" dirty="0"/>
              <a:t>(1) disorders of intellectual development</a:t>
            </a:r>
          </a:p>
          <a:p>
            <a:pPr marL="0" indent="0">
              <a:buNone/>
            </a:pPr>
            <a:r>
              <a:rPr lang="en-GB" sz="2400" dirty="0"/>
              <a:t>(2) developmental speech or language disorders </a:t>
            </a:r>
          </a:p>
          <a:p>
            <a:pPr marL="0" indent="0">
              <a:buNone/>
            </a:pPr>
            <a:r>
              <a:rPr lang="en-GB" sz="2400" dirty="0"/>
              <a:t>(3) autism spectrum disorders (ASD)</a:t>
            </a:r>
          </a:p>
          <a:p>
            <a:pPr marL="0" indent="0">
              <a:buNone/>
            </a:pPr>
            <a:r>
              <a:rPr lang="en-GB" sz="2400" dirty="0"/>
              <a:t>(4) developmental learning disorders</a:t>
            </a:r>
          </a:p>
          <a:p>
            <a:pPr marL="0" indent="0">
              <a:buNone/>
            </a:pPr>
            <a:r>
              <a:rPr lang="en-GB" sz="2400" dirty="0"/>
              <a:t>(5) developmental motor coordination disorder </a:t>
            </a:r>
          </a:p>
          <a:p>
            <a:pPr marL="0" indent="0">
              <a:buNone/>
            </a:pPr>
            <a:r>
              <a:rPr lang="en-GB" sz="2400" dirty="0"/>
              <a:t>(6) attention deficit hyperactivity disorder (ADHD) </a:t>
            </a:r>
          </a:p>
          <a:p>
            <a:pPr marL="0" indent="0">
              <a:buNone/>
            </a:pPr>
            <a:r>
              <a:rPr lang="en-GB" sz="2400" dirty="0"/>
              <a:t>(7) stereotyped movement disorder </a:t>
            </a:r>
          </a:p>
          <a:p>
            <a:pPr marL="0" indent="0">
              <a:buNone/>
            </a:pPr>
            <a:r>
              <a:rPr lang="en-GB" sz="2400" dirty="0"/>
              <a:t>(8) other neurodevelopmental disorders</a:t>
            </a:r>
          </a:p>
        </p:txBody>
      </p:sp>
      <p:pic>
        <p:nvPicPr>
          <p:cNvPr id="5" name="Content Placeholder 4" descr="Books on shelf with solid fill">
            <a:extLst>
              <a:ext uri="{FF2B5EF4-FFF2-40B4-BE49-F238E27FC236}">
                <a16:creationId xmlns:a16="http://schemas.microsoft.com/office/drawing/2014/main" id="{A6B1B073-52BF-E478-C29C-23BC98102FBB}"/>
              </a:ext>
            </a:extLst>
          </p:cNvPr>
          <p:cNvPicPr>
            <a:picLocks noGrp="1" noChangeAspect="1"/>
          </p:cNvPicPr>
          <p:nvPr>
            <p:ph sz="half"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0297" y="2173877"/>
            <a:ext cx="2510246" cy="2510246"/>
          </a:xfrm>
          <a:prstGeom prst="rect">
            <a:avLst/>
          </a:prstGeom>
        </p:spPr>
      </p:pic>
    </p:spTree>
    <p:extLst>
      <p:ext uri="{BB962C8B-B14F-4D97-AF65-F5344CB8AC3E}">
        <p14:creationId xmlns:p14="http://schemas.microsoft.com/office/powerpoint/2010/main" val="114906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E4AA5-7003-4C8C-85C8-B15506A5D0A5}"/>
              </a:ext>
            </a:extLst>
          </p:cNvPr>
          <p:cNvSpPr>
            <a:spLocks noGrp="1"/>
          </p:cNvSpPr>
          <p:nvPr>
            <p:ph type="title"/>
          </p:nvPr>
        </p:nvSpPr>
        <p:spPr>
          <a:xfrm>
            <a:off x="5596501" y="489508"/>
            <a:ext cx="5754896" cy="1123161"/>
          </a:xfrm>
        </p:spPr>
        <p:txBody>
          <a:bodyPr vert="horz" lIns="91440" tIns="45720" rIns="91440" bIns="45720" rtlCol="0" anchor="b">
            <a:normAutofit/>
          </a:bodyPr>
          <a:lstStyle/>
          <a:p>
            <a:r>
              <a:rPr lang="en-US" sz="4000" b="1" kern="1200" dirty="0">
                <a:solidFill>
                  <a:schemeClr val="tx1"/>
                </a:solidFill>
                <a:latin typeface="+mj-lt"/>
                <a:ea typeface="+mj-ea"/>
                <a:cs typeface="+mj-cs"/>
              </a:rPr>
              <a:t>Common Features </a:t>
            </a:r>
          </a:p>
        </p:txBody>
      </p:sp>
      <p:pic>
        <p:nvPicPr>
          <p:cNvPr id="5" name="Graphic 4" descr="Aperture with solid fill">
            <a:extLst>
              <a:ext uri="{FF2B5EF4-FFF2-40B4-BE49-F238E27FC236}">
                <a16:creationId xmlns:a16="http://schemas.microsoft.com/office/drawing/2014/main" id="{293B14AD-E86F-55C8-DADE-49831F99FE5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7556" y="1323292"/>
            <a:ext cx="3876165" cy="3876165"/>
          </a:xfrm>
          <a:prstGeom prst="rect">
            <a:avLst/>
          </a:prstGeom>
        </p:spPr>
      </p:pic>
      <p:sp>
        <p:nvSpPr>
          <p:cNvPr id="3" name="Content Placeholder 2">
            <a:extLst>
              <a:ext uri="{FF2B5EF4-FFF2-40B4-BE49-F238E27FC236}">
                <a16:creationId xmlns:a16="http://schemas.microsoft.com/office/drawing/2014/main" id="{8C35C73C-C48E-4D16-96B1-E24B6FFC050F}"/>
              </a:ext>
            </a:extLst>
          </p:cNvPr>
          <p:cNvSpPr>
            <a:spLocks noGrp="1"/>
          </p:cNvSpPr>
          <p:nvPr>
            <p:ph sz="half" idx="2"/>
          </p:nvPr>
        </p:nvSpPr>
        <p:spPr>
          <a:xfrm>
            <a:off x="4503721" y="1727193"/>
            <a:ext cx="6847677" cy="3876165"/>
          </a:xfrm>
        </p:spPr>
        <p:txBody>
          <a:bodyPr vert="horz" lIns="91440" tIns="45720" rIns="91440" bIns="45720" rtlCol="0" anchor="t">
            <a:normAutofit lnSpcReduction="10000"/>
          </a:bodyPr>
          <a:lstStyle/>
          <a:p>
            <a:pPr marL="457200" indent="-457200">
              <a:buAutoNum type="alphaLcParenBoth"/>
            </a:pPr>
            <a:r>
              <a:rPr lang="en-US" dirty="0"/>
              <a:t>an onset that is invariably during infancy or childhood;</a:t>
            </a:r>
          </a:p>
          <a:p>
            <a:pPr marL="457200" indent="-457200">
              <a:buAutoNum type="alphaLcParenBoth"/>
            </a:pPr>
            <a:r>
              <a:rPr lang="en-US" dirty="0"/>
              <a:t>an impairment or delay in the development of functions that are strongly related to biological maturation of the central nervous system; and</a:t>
            </a:r>
          </a:p>
          <a:p>
            <a:pPr marL="457200" indent="-457200">
              <a:buAutoNum type="alphaLcParenBoth"/>
            </a:pPr>
            <a:r>
              <a:rPr lang="en-US" dirty="0"/>
              <a:t>a steady course that does not involve the remissions and relapses that tend to be characteristic of many mental disorders. </a:t>
            </a:r>
          </a:p>
        </p:txBody>
      </p:sp>
    </p:spTree>
    <p:extLst>
      <p:ext uri="{BB962C8B-B14F-4D97-AF65-F5344CB8AC3E}">
        <p14:creationId xmlns:p14="http://schemas.microsoft.com/office/powerpoint/2010/main" val="4167257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0593F-B180-08A6-63D1-496D778AD836}"/>
              </a:ext>
            </a:extLst>
          </p:cNvPr>
          <p:cNvSpPr>
            <a:spLocks noGrp="1"/>
          </p:cNvSpPr>
          <p:nvPr>
            <p:ph type="title"/>
          </p:nvPr>
        </p:nvSpPr>
        <p:spPr/>
        <p:txBody>
          <a:bodyPr/>
          <a:lstStyle/>
          <a:p>
            <a:r>
              <a:rPr lang="en-GB" dirty="0"/>
              <a:t>A broad spectrum in presentation and outcome</a:t>
            </a:r>
          </a:p>
        </p:txBody>
      </p:sp>
      <p:sp>
        <p:nvSpPr>
          <p:cNvPr id="3" name="Content Placeholder 2">
            <a:extLst>
              <a:ext uri="{FF2B5EF4-FFF2-40B4-BE49-F238E27FC236}">
                <a16:creationId xmlns:a16="http://schemas.microsoft.com/office/drawing/2014/main" id="{0103C700-4078-31DC-2773-2D37A38AA897}"/>
              </a:ext>
            </a:extLst>
          </p:cNvPr>
          <p:cNvSpPr>
            <a:spLocks noGrp="1"/>
          </p:cNvSpPr>
          <p:nvPr>
            <p:ph idx="1"/>
          </p:nvPr>
        </p:nvSpPr>
        <p:spPr>
          <a:xfrm>
            <a:off x="838200" y="1825624"/>
            <a:ext cx="10515600" cy="5032375"/>
          </a:xfrm>
        </p:spPr>
        <p:txBody>
          <a:bodyPr>
            <a:normAutofit fontScale="40000" lnSpcReduction="20000"/>
          </a:bodyPr>
          <a:lstStyle/>
          <a:p>
            <a:r>
              <a:rPr lang="en-GB" sz="5500" dirty="0"/>
              <a:t>Some argue that ASD should not be included in the ICD-11 chapter about mental health disorders as a neural developmental disorder (tonyattwoodcom.au</a:t>
            </a:r>
            <a:r>
              <a:rPr lang="en-GB" sz="5500" b="1" dirty="0"/>
              <a:t>)</a:t>
            </a:r>
          </a:p>
          <a:p>
            <a:pPr lvl="1"/>
            <a:r>
              <a:rPr lang="en-GB" sz="5500" dirty="0"/>
              <a:t>Especially some are high functioning</a:t>
            </a:r>
          </a:p>
          <a:p>
            <a:r>
              <a:rPr lang="en-GB" sz="5500" dirty="0"/>
              <a:t>Frequently combined with intellectual disability </a:t>
            </a:r>
          </a:p>
          <a:p>
            <a:pPr lvl="1"/>
            <a:r>
              <a:rPr lang="en-GB" sz="5100" dirty="0"/>
              <a:t>Overlap with traits of OCD, psychosis and higher anxiety and depression in some </a:t>
            </a:r>
          </a:p>
          <a:p>
            <a:r>
              <a:rPr lang="en-GB" sz="5500" dirty="0"/>
              <a:t>Lower employment rate (Autism Speak, n.d.) </a:t>
            </a:r>
          </a:p>
          <a:p>
            <a:r>
              <a:rPr lang="en-GB" sz="5500" dirty="0"/>
              <a:t>Increasing diagnosis and largest number on assessment for ECHP (2024) </a:t>
            </a:r>
          </a:p>
          <a:p>
            <a:r>
              <a:rPr lang="en-GB" sz="5500" dirty="0"/>
              <a:t>Higher rate and longer stay in inpatient facilities (National Autistic Society, n.d. ;NHS, 2024)</a:t>
            </a:r>
          </a:p>
          <a:p>
            <a:r>
              <a:rPr lang="en-GB" sz="5500" dirty="0"/>
              <a:t>Higher prevalence in GEM in the US (Autism Speak, n.d.)</a:t>
            </a:r>
          </a:p>
          <a:p>
            <a:r>
              <a:rPr lang="en-GB" sz="5500" dirty="0"/>
              <a:t>Higher prevalence in black and Chinese boys show intersection with socioeconomical status and home language in the UK (Roman-</a:t>
            </a:r>
            <a:r>
              <a:rPr lang="en-GB" sz="5500" dirty="0" err="1"/>
              <a:t>Urrestarazu</a:t>
            </a:r>
            <a:r>
              <a:rPr lang="en-GB" sz="5500" dirty="0"/>
              <a:t> et al., 2021)</a:t>
            </a:r>
          </a:p>
          <a:p>
            <a:endParaRPr lang="en-GB" dirty="0"/>
          </a:p>
        </p:txBody>
      </p:sp>
    </p:spTree>
    <p:extLst>
      <p:ext uri="{BB962C8B-B14F-4D97-AF65-F5344CB8AC3E}">
        <p14:creationId xmlns:p14="http://schemas.microsoft.com/office/powerpoint/2010/main" val="2717808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What it feels like to be autistic">
            <a:hlinkClick r:id="" action="ppaction://media"/>
            <a:extLst>
              <a:ext uri="{FF2B5EF4-FFF2-40B4-BE49-F238E27FC236}">
                <a16:creationId xmlns:a16="http://schemas.microsoft.com/office/drawing/2014/main" id="{2696677C-A5D9-D4D1-0437-242A914CA02B}"/>
              </a:ext>
            </a:extLst>
          </p:cNvPr>
          <p:cNvPicPr>
            <a:picLocks noGrp="1" noRot="1" noChangeAspect="1"/>
          </p:cNvPicPr>
          <p:nvPr>
            <p:ph sz="half" idx="1"/>
            <a:videoFile r:link="rId1"/>
          </p:nvPr>
        </p:nvPicPr>
        <p:blipFill>
          <a:blip r:embed="rId4"/>
          <a:stretch>
            <a:fillRect/>
          </a:stretch>
        </p:blipFill>
        <p:spPr>
          <a:xfrm>
            <a:off x="1702676" y="948333"/>
            <a:ext cx="8786648" cy="4961333"/>
          </a:xfrm>
          <a:prstGeom prst="rect">
            <a:avLst/>
          </a:prstGeom>
        </p:spPr>
      </p:pic>
      <p:sp>
        <p:nvSpPr>
          <p:cNvPr id="8" name="TextBox 7">
            <a:extLst>
              <a:ext uri="{FF2B5EF4-FFF2-40B4-BE49-F238E27FC236}">
                <a16:creationId xmlns:a16="http://schemas.microsoft.com/office/drawing/2014/main" id="{F6385055-E336-4099-C6A9-EC566C25D87A}"/>
              </a:ext>
            </a:extLst>
          </p:cNvPr>
          <p:cNvSpPr txBox="1"/>
          <p:nvPr/>
        </p:nvSpPr>
        <p:spPr>
          <a:xfrm>
            <a:off x="109330" y="6042991"/>
            <a:ext cx="11370366" cy="830997"/>
          </a:xfrm>
          <a:prstGeom prst="rect">
            <a:avLst/>
          </a:prstGeom>
          <a:noFill/>
        </p:spPr>
        <p:txBody>
          <a:bodyPr wrap="square" rtlCol="0">
            <a:spAutoFit/>
          </a:bodyPr>
          <a:lstStyle/>
          <a:p>
            <a:r>
              <a:rPr lang="en-GB" sz="2400" dirty="0"/>
              <a:t>Dr Temple talks about autism.  Are there changes in her communication between her younger self and now? </a:t>
            </a:r>
          </a:p>
        </p:txBody>
      </p:sp>
    </p:spTree>
    <p:extLst>
      <p:ext uri="{BB962C8B-B14F-4D97-AF65-F5344CB8AC3E}">
        <p14:creationId xmlns:p14="http://schemas.microsoft.com/office/powerpoint/2010/main" val="1204152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74F87-04D2-131C-58B9-B14D781B03B7}"/>
              </a:ext>
            </a:extLst>
          </p:cNvPr>
          <p:cNvSpPr>
            <a:spLocks noGrp="1"/>
          </p:cNvSpPr>
          <p:nvPr>
            <p:ph type="title"/>
          </p:nvPr>
        </p:nvSpPr>
        <p:spPr/>
        <p:txBody>
          <a:bodyPr/>
          <a:lstStyle/>
          <a:p>
            <a:r>
              <a:rPr lang="en-GB" dirty="0"/>
              <a:t>Comparing classification systems (adapted from Open University, n.d. ) </a:t>
            </a:r>
          </a:p>
        </p:txBody>
      </p:sp>
      <p:graphicFrame>
        <p:nvGraphicFramePr>
          <p:cNvPr id="7" name="Content Placeholder 6">
            <a:extLst>
              <a:ext uri="{FF2B5EF4-FFF2-40B4-BE49-F238E27FC236}">
                <a16:creationId xmlns:a16="http://schemas.microsoft.com/office/drawing/2014/main" id="{DEDC70F3-3A03-DEDB-F204-C496E6970094}"/>
              </a:ext>
            </a:extLst>
          </p:cNvPr>
          <p:cNvGraphicFramePr>
            <a:graphicFrameLocks noGrp="1"/>
          </p:cNvGraphicFramePr>
          <p:nvPr>
            <p:ph idx="1"/>
            <p:extLst>
              <p:ext uri="{D42A27DB-BD31-4B8C-83A1-F6EECF244321}">
                <p14:modId xmlns:p14="http://schemas.microsoft.com/office/powerpoint/2010/main" val="2206114968"/>
              </p:ext>
            </p:extLst>
          </p:nvPr>
        </p:nvGraphicFramePr>
        <p:xfrm>
          <a:off x="158044" y="1690688"/>
          <a:ext cx="11650134" cy="47403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B4029342-4B44-D582-02D1-124FFD221F50}"/>
              </a:ext>
            </a:extLst>
          </p:cNvPr>
          <p:cNvSpPr txBox="1"/>
          <p:nvPr/>
        </p:nvSpPr>
        <p:spPr>
          <a:xfrm>
            <a:off x="2143124" y="6431086"/>
            <a:ext cx="8808893" cy="369332"/>
          </a:xfrm>
          <a:prstGeom prst="rect">
            <a:avLst/>
          </a:prstGeom>
          <a:noFill/>
        </p:spPr>
        <p:txBody>
          <a:bodyPr wrap="square">
            <a:spAutoFit/>
          </a:bodyPr>
          <a:lstStyle/>
          <a:p>
            <a:r>
              <a:rPr lang="en-GB" dirty="0">
                <a:hlinkClick r:id="rId8"/>
              </a:rPr>
              <a:t>Understanding autism: Week 3: 2.2 | </a:t>
            </a:r>
            <a:r>
              <a:rPr lang="en-GB" dirty="0" err="1">
                <a:hlinkClick r:id="rId8"/>
              </a:rPr>
              <a:t>OpenLearn</a:t>
            </a:r>
            <a:r>
              <a:rPr lang="en-GB" dirty="0">
                <a:hlinkClick r:id="rId8"/>
              </a:rPr>
              <a:t> - Open University</a:t>
            </a:r>
            <a:endParaRPr lang="en-GB" dirty="0"/>
          </a:p>
        </p:txBody>
      </p:sp>
    </p:spTree>
    <p:extLst>
      <p:ext uri="{BB962C8B-B14F-4D97-AF65-F5344CB8AC3E}">
        <p14:creationId xmlns:p14="http://schemas.microsoft.com/office/powerpoint/2010/main" val="651563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74F87-04D2-131C-58B9-B14D781B03B7}"/>
              </a:ext>
            </a:extLst>
          </p:cNvPr>
          <p:cNvSpPr>
            <a:spLocks noGrp="1"/>
          </p:cNvSpPr>
          <p:nvPr>
            <p:ph type="title"/>
          </p:nvPr>
        </p:nvSpPr>
        <p:spPr>
          <a:xfrm>
            <a:off x="725311" y="139347"/>
            <a:ext cx="10515600" cy="1325563"/>
          </a:xfrm>
        </p:spPr>
        <p:txBody>
          <a:bodyPr/>
          <a:lstStyle/>
          <a:p>
            <a:r>
              <a:rPr lang="en-GB" b="1" dirty="0"/>
              <a:t>Closer look at ICD-11</a:t>
            </a:r>
          </a:p>
        </p:txBody>
      </p:sp>
      <p:graphicFrame>
        <p:nvGraphicFramePr>
          <p:cNvPr id="7" name="Content Placeholder 6">
            <a:extLst>
              <a:ext uri="{FF2B5EF4-FFF2-40B4-BE49-F238E27FC236}">
                <a16:creationId xmlns:a16="http://schemas.microsoft.com/office/drawing/2014/main" id="{DEDC70F3-3A03-DEDB-F204-C496E6970094}"/>
              </a:ext>
            </a:extLst>
          </p:cNvPr>
          <p:cNvGraphicFramePr>
            <a:graphicFrameLocks noGrp="1"/>
          </p:cNvGraphicFramePr>
          <p:nvPr>
            <p:ph idx="1"/>
            <p:extLst>
              <p:ext uri="{D42A27DB-BD31-4B8C-83A1-F6EECF244321}">
                <p14:modId xmlns:p14="http://schemas.microsoft.com/office/powerpoint/2010/main" val="2590468489"/>
              </p:ext>
            </p:extLst>
          </p:nvPr>
        </p:nvGraphicFramePr>
        <p:xfrm>
          <a:off x="361245" y="1690688"/>
          <a:ext cx="5890616" cy="47403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699505DF-0A7A-1BB1-6207-BE9E4913ABCB}"/>
              </a:ext>
            </a:extLst>
          </p:cNvPr>
          <p:cNvSpPr txBox="1"/>
          <p:nvPr/>
        </p:nvSpPr>
        <p:spPr>
          <a:xfrm>
            <a:off x="6301384" y="536028"/>
            <a:ext cx="5890616" cy="6001643"/>
          </a:xfrm>
          <a:prstGeom prst="rect">
            <a:avLst/>
          </a:prstGeom>
          <a:noFill/>
        </p:spPr>
        <p:txBody>
          <a:bodyPr wrap="square" rtlCol="0">
            <a:spAutoFit/>
          </a:bodyPr>
          <a:lstStyle/>
          <a:p>
            <a:r>
              <a:rPr lang="en-GB" sz="2400" dirty="0"/>
              <a:t>No fixed age for onset </a:t>
            </a:r>
          </a:p>
          <a:p>
            <a:r>
              <a:rPr lang="en-GB" sz="2400" dirty="0"/>
              <a:t>Presentation throughout lifespan (Reeds et al., 2019)</a:t>
            </a:r>
          </a:p>
          <a:p>
            <a:r>
              <a:rPr lang="en-GB" sz="2400" dirty="0"/>
              <a:t>Better synchronised with DSM 5: No subtype but a spectrum </a:t>
            </a:r>
          </a:p>
          <a:p>
            <a:r>
              <a:rPr lang="en-GB" sz="2400" b="1" dirty="0"/>
              <a:t>Quantifiers</a:t>
            </a:r>
            <a:r>
              <a:rPr lang="en-GB" sz="2400" dirty="0"/>
              <a:t> to indicate the extent of impairment used instead (Reeds et al., 2019; Stein et al., 2020)</a:t>
            </a:r>
            <a:r>
              <a:rPr lang="en-GB" sz="2400" dirty="0">
                <a:sym typeface="Wingdings" panose="05000000000000000000" pitchFamily="2" charset="2"/>
              </a:rPr>
              <a:t> better able to capture changes with age in functioning  </a:t>
            </a:r>
            <a:endParaRPr lang="en-GB" sz="2400" dirty="0"/>
          </a:p>
          <a:p>
            <a:pPr marL="457200" indent="-457200">
              <a:buFont typeface="Arial" panose="020B0604020202020204" pitchFamily="34" charset="0"/>
              <a:buChar char="•"/>
            </a:pPr>
            <a:r>
              <a:rPr lang="en-GB" sz="2400" dirty="0"/>
              <a:t>Intellectual functioning </a:t>
            </a:r>
          </a:p>
          <a:p>
            <a:pPr marL="457200" indent="-457200">
              <a:buFont typeface="Arial" panose="020B0604020202020204" pitchFamily="34" charset="0"/>
              <a:buChar char="•"/>
            </a:pPr>
            <a:r>
              <a:rPr lang="en-GB" sz="2400" dirty="0"/>
              <a:t>Functioning in language and communicative </a:t>
            </a:r>
          </a:p>
          <a:p>
            <a:pPr marL="457200" indent="-457200">
              <a:buFont typeface="Arial" panose="020B0604020202020204" pitchFamily="34" charset="0"/>
              <a:buChar char="•"/>
            </a:pPr>
            <a:r>
              <a:rPr lang="en-GB" sz="2400" dirty="0"/>
              <a:t>Mental health as well as medical and genetic comorbidity (Stein et al, 2020)</a:t>
            </a:r>
          </a:p>
          <a:p>
            <a:r>
              <a:rPr lang="en-GB" sz="2400" dirty="0"/>
              <a:t>No longer exclusive from ADHD, with strong implications on the use of medication </a:t>
            </a:r>
          </a:p>
        </p:txBody>
      </p:sp>
    </p:spTree>
    <p:extLst>
      <p:ext uri="{BB962C8B-B14F-4D97-AF65-F5344CB8AC3E}">
        <p14:creationId xmlns:p14="http://schemas.microsoft.com/office/powerpoint/2010/main" val="213101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9FEDE-1382-4443-967F-F1E7AB401601}"/>
              </a:ext>
            </a:extLst>
          </p:cNvPr>
          <p:cNvSpPr>
            <a:spLocks noGrp="1"/>
          </p:cNvSpPr>
          <p:nvPr>
            <p:ph type="title"/>
          </p:nvPr>
        </p:nvSpPr>
        <p:spPr>
          <a:xfrm>
            <a:off x="5596501" y="489508"/>
            <a:ext cx="5754896" cy="1667569"/>
          </a:xfrm>
        </p:spPr>
        <p:txBody>
          <a:bodyPr vert="horz" lIns="91440" tIns="45720" rIns="91440" bIns="45720" rtlCol="0" anchor="b">
            <a:normAutofit/>
          </a:bodyPr>
          <a:lstStyle/>
          <a:p>
            <a:r>
              <a:rPr lang="en-US" sz="4000" b="1" kern="1200">
                <a:solidFill>
                  <a:schemeClr val="tx1"/>
                </a:solidFill>
                <a:latin typeface="+mj-lt"/>
                <a:ea typeface="+mj-ea"/>
                <a:cs typeface="+mj-cs"/>
              </a:rPr>
              <a:t>Challenges experienced - Autism</a:t>
            </a:r>
          </a:p>
        </p:txBody>
      </p:sp>
      <p:pic>
        <p:nvPicPr>
          <p:cNvPr id="5" name="Content Placeholder 4" descr="Body builder with solid fill">
            <a:extLst>
              <a:ext uri="{FF2B5EF4-FFF2-40B4-BE49-F238E27FC236}">
                <a16:creationId xmlns:a16="http://schemas.microsoft.com/office/drawing/2014/main" id="{B1D708E1-D46B-A0C0-62A7-2CBA02A9C32F}"/>
              </a:ext>
            </a:extLst>
          </p:cNvPr>
          <p:cNvPicPr>
            <a:picLocks noGrp="1" noChangeAspect="1"/>
          </p:cNvPicPr>
          <p:nvPr>
            <p:ph sz="half" idx="2"/>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9019FC5F-A3FD-409A-953B-A6705B57EE21}"/>
              </a:ext>
            </a:extLst>
          </p:cNvPr>
          <p:cNvSpPr>
            <a:spLocks noGrp="1"/>
          </p:cNvSpPr>
          <p:nvPr>
            <p:ph sz="half" idx="1"/>
          </p:nvPr>
        </p:nvSpPr>
        <p:spPr>
          <a:xfrm>
            <a:off x="5596502" y="2405894"/>
            <a:ext cx="5754896" cy="3197464"/>
          </a:xfrm>
        </p:spPr>
        <p:txBody>
          <a:bodyPr vert="horz" lIns="91440" tIns="45720" rIns="91440" bIns="45720" rtlCol="0" anchor="t">
            <a:normAutofit/>
          </a:bodyPr>
          <a:lstStyle/>
          <a:p>
            <a:r>
              <a:rPr lang="en-US" sz="2000" dirty="0"/>
              <a:t>Communication impairment/limitation</a:t>
            </a:r>
          </a:p>
          <a:p>
            <a:r>
              <a:rPr lang="en-US" sz="2000" dirty="0"/>
              <a:t>Limited theory of mind</a:t>
            </a:r>
          </a:p>
          <a:p>
            <a:r>
              <a:rPr lang="en-US" sz="2000" b="1" dirty="0"/>
              <a:t>Hypersensitivity/hyposensitivity – sensory stimulus (sounds, touch, taste)</a:t>
            </a:r>
          </a:p>
          <a:p>
            <a:r>
              <a:rPr lang="en-US" sz="2000" dirty="0"/>
              <a:t>Changes in terms of social interaction</a:t>
            </a:r>
          </a:p>
          <a:p>
            <a:r>
              <a:rPr lang="en-US" sz="2000" dirty="0"/>
              <a:t>Limited eye contact</a:t>
            </a:r>
          </a:p>
          <a:p>
            <a:r>
              <a:rPr lang="en-US" sz="2000" dirty="0"/>
              <a:t>Routine and rigidity in daily functioning </a:t>
            </a:r>
          </a:p>
          <a:p>
            <a:endParaRPr lang="en-US" sz="2000" dirty="0"/>
          </a:p>
          <a:p>
            <a:endParaRPr lang="en-US" sz="2000" dirty="0"/>
          </a:p>
        </p:txBody>
      </p:sp>
    </p:spTree>
    <p:extLst>
      <p:ext uri="{BB962C8B-B14F-4D97-AF65-F5344CB8AC3E}">
        <p14:creationId xmlns:p14="http://schemas.microsoft.com/office/powerpoint/2010/main" val="2328246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43041-C985-4534-8F70-6BBDC134FE8E}"/>
              </a:ext>
            </a:extLst>
          </p:cNvPr>
          <p:cNvSpPr>
            <a:spLocks noGrp="1"/>
          </p:cNvSpPr>
          <p:nvPr>
            <p:ph type="title"/>
          </p:nvPr>
        </p:nvSpPr>
        <p:spPr>
          <a:xfrm>
            <a:off x="3714044" y="489508"/>
            <a:ext cx="7637353" cy="1667569"/>
          </a:xfrm>
        </p:spPr>
        <p:txBody>
          <a:bodyPr vert="horz" lIns="91440" tIns="45720" rIns="91440" bIns="45720" rtlCol="0" anchor="b">
            <a:normAutofit/>
          </a:bodyPr>
          <a:lstStyle/>
          <a:p>
            <a:r>
              <a:rPr lang="en-US" sz="4000" b="1" kern="1200">
                <a:solidFill>
                  <a:schemeClr val="tx1"/>
                </a:solidFill>
                <a:latin typeface="+mj-lt"/>
                <a:ea typeface="+mj-ea"/>
                <a:cs typeface="+mj-cs"/>
              </a:rPr>
              <a:t>Signs of Autism - Children</a:t>
            </a:r>
          </a:p>
        </p:txBody>
      </p:sp>
      <p:pic>
        <p:nvPicPr>
          <p:cNvPr id="11" name="Content Placeholder 10" descr="Stuffed Toy with solid fill">
            <a:extLst>
              <a:ext uri="{FF2B5EF4-FFF2-40B4-BE49-F238E27FC236}">
                <a16:creationId xmlns:a16="http://schemas.microsoft.com/office/drawing/2014/main" id="{4AE682F2-0CC8-EB37-8B66-FF71BCB562D2}"/>
              </a:ext>
            </a:extLst>
          </p:cNvPr>
          <p:cNvPicPr>
            <a:picLocks noGrp="1" noChangeAspect="1"/>
          </p:cNvPicPr>
          <p:nvPr>
            <p:ph sz="quarter" idx="4"/>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0108" y="1191943"/>
            <a:ext cx="3876165" cy="3876165"/>
          </a:xfrm>
          <a:prstGeom prst="rect">
            <a:avLst/>
          </a:prstGeom>
        </p:spPr>
      </p:pic>
      <p:sp>
        <p:nvSpPr>
          <p:cNvPr id="3" name="Content Placeholder 2">
            <a:extLst>
              <a:ext uri="{FF2B5EF4-FFF2-40B4-BE49-F238E27FC236}">
                <a16:creationId xmlns:a16="http://schemas.microsoft.com/office/drawing/2014/main" id="{9124249A-AC9E-4AB2-BCCD-13A800AA87D8}"/>
              </a:ext>
            </a:extLst>
          </p:cNvPr>
          <p:cNvSpPr>
            <a:spLocks noGrp="1"/>
          </p:cNvSpPr>
          <p:nvPr>
            <p:ph sz="half" idx="2"/>
          </p:nvPr>
        </p:nvSpPr>
        <p:spPr>
          <a:xfrm>
            <a:off x="4729942" y="2405894"/>
            <a:ext cx="6621456" cy="3579270"/>
          </a:xfrm>
        </p:spPr>
        <p:txBody>
          <a:bodyPr vert="horz" lIns="91440" tIns="45720" rIns="91440" bIns="45720" rtlCol="0" anchor="t">
            <a:normAutofit/>
          </a:bodyPr>
          <a:lstStyle/>
          <a:p>
            <a:r>
              <a:rPr lang="en-US" sz="2000" dirty="0"/>
              <a:t>Lack of eye contact</a:t>
            </a:r>
          </a:p>
          <a:p>
            <a:r>
              <a:rPr lang="en-US" sz="2000" dirty="0"/>
              <a:t>Limited response to sensory cues</a:t>
            </a:r>
          </a:p>
          <a:p>
            <a:r>
              <a:rPr lang="en-US" sz="2000" dirty="0"/>
              <a:t>May not respond to name</a:t>
            </a:r>
          </a:p>
          <a:p>
            <a:r>
              <a:rPr lang="en-US" sz="2000" dirty="0"/>
              <a:t>Repetitive behaviors or actions: Flapping, repeating same terms </a:t>
            </a:r>
          </a:p>
          <a:p>
            <a:r>
              <a:rPr lang="en-US" sz="2000" dirty="0"/>
              <a:t>Limited interactions with other children</a:t>
            </a:r>
          </a:p>
          <a:p>
            <a:r>
              <a:rPr lang="en-US" sz="2000" dirty="0"/>
              <a:t>Limited emotional responses such as smiling</a:t>
            </a:r>
          </a:p>
        </p:txBody>
      </p:sp>
    </p:spTree>
    <p:extLst>
      <p:ext uri="{BB962C8B-B14F-4D97-AF65-F5344CB8AC3E}">
        <p14:creationId xmlns:p14="http://schemas.microsoft.com/office/powerpoint/2010/main" val="3931337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rst-order false-belief smarties task">
            <a:extLst>
              <a:ext uri="{FF2B5EF4-FFF2-40B4-BE49-F238E27FC236}">
                <a16:creationId xmlns:a16="http://schemas.microsoft.com/office/drawing/2014/main" id="{F56E637D-4BFF-9E2B-D51E-6A64CD180C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8345" y="1854593"/>
            <a:ext cx="8501555" cy="4315463"/>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a:extLst>
              <a:ext uri="{FF2B5EF4-FFF2-40B4-BE49-F238E27FC236}">
                <a16:creationId xmlns:a16="http://schemas.microsoft.com/office/drawing/2014/main" id="{1054587F-8725-344E-6849-DBB4B1A6A155}"/>
              </a:ext>
            </a:extLst>
          </p:cNvPr>
          <p:cNvSpPr>
            <a:spLocks noGrp="1"/>
          </p:cNvSpPr>
          <p:nvPr>
            <p:ph type="title"/>
          </p:nvPr>
        </p:nvSpPr>
        <p:spPr/>
        <p:txBody>
          <a:bodyPr/>
          <a:lstStyle/>
          <a:p>
            <a:r>
              <a:rPr lang="en-GB" dirty="0"/>
              <a:t>Psychological explanation of autism: Theory of mind deficit </a:t>
            </a:r>
          </a:p>
        </p:txBody>
      </p:sp>
      <p:sp>
        <p:nvSpPr>
          <p:cNvPr id="2" name="TextBox 1">
            <a:extLst>
              <a:ext uri="{FF2B5EF4-FFF2-40B4-BE49-F238E27FC236}">
                <a16:creationId xmlns:a16="http://schemas.microsoft.com/office/drawing/2014/main" id="{F8F1BDB6-8D63-C9B7-DE92-C0367095CB65}"/>
              </a:ext>
            </a:extLst>
          </p:cNvPr>
          <p:cNvSpPr txBox="1"/>
          <p:nvPr/>
        </p:nvSpPr>
        <p:spPr>
          <a:xfrm>
            <a:off x="335280" y="5934670"/>
            <a:ext cx="11521440" cy="923330"/>
          </a:xfrm>
          <a:prstGeom prst="rect">
            <a:avLst/>
          </a:prstGeom>
          <a:noFill/>
        </p:spPr>
        <p:txBody>
          <a:bodyPr wrap="square" rtlCol="0">
            <a:spAutoFit/>
          </a:bodyPr>
          <a:lstStyle/>
          <a:p>
            <a:r>
              <a:rPr lang="en-GB" dirty="0"/>
              <a:t>To pass this task, you need to be able to hold multiple representations: your earlier false belief about the chocolate, what you now know about the pencils and that your friend does not know about the pencils. A four year old can pass the task of reality (pencils) and appearance (smarties) when a much older autistic child cannot pass    </a:t>
            </a:r>
          </a:p>
        </p:txBody>
      </p:sp>
    </p:spTree>
    <p:extLst>
      <p:ext uri="{BB962C8B-B14F-4D97-AF65-F5344CB8AC3E}">
        <p14:creationId xmlns:p14="http://schemas.microsoft.com/office/powerpoint/2010/main" val="40326160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7528" y="6381328"/>
            <a:ext cx="6192688" cy="369332"/>
          </a:xfrm>
          <a:prstGeom prst="rect">
            <a:avLst/>
          </a:prstGeom>
          <a:noFill/>
        </p:spPr>
        <p:txBody>
          <a:bodyPr wrap="square" rtlCol="0">
            <a:spAutoFit/>
          </a:bodyPr>
          <a:lstStyle/>
          <a:p>
            <a:r>
              <a:rPr lang="en-GB" dirty="0">
                <a:hlinkClick r:id="rId3"/>
              </a:rPr>
              <a:t>https://www.youtube.com/watch?v=41jSdOQQpv0</a:t>
            </a:r>
            <a:r>
              <a:rPr lang="en-GB" dirty="0"/>
              <a:t> </a:t>
            </a:r>
          </a:p>
        </p:txBody>
      </p:sp>
      <p:pic>
        <p:nvPicPr>
          <p:cNvPr id="3" name="Picture 2">
            <a:extLst>
              <a:ext uri="{FF2B5EF4-FFF2-40B4-BE49-F238E27FC236}">
                <a16:creationId xmlns:a16="http://schemas.microsoft.com/office/drawing/2014/main" id="{DD2BFAAE-09BD-4E51-9013-3CC57DC1572E}"/>
              </a:ext>
            </a:extLst>
          </p:cNvPr>
          <p:cNvPicPr>
            <a:picLocks noChangeAspect="1"/>
          </p:cNvPicPr>
          <p:nvPr/>
        </p:nvPicPr>
        <p:blipFill>
          <a:blip r:embed="rId4"/>
          <a:stretch>
            <a:fillRect/>
          </a:stretch>
        </p:blipFill>
        <p:spPr>
          <a:xfrm>
            <a:off x="4235437" y="107340"/>
            <a:ext cx="7304922" cy="5843937"/>
          </a:xfrm>
          <a:prstGeom prst="rect">
            <a:avLst/>
          </a:prstGeom>
        </p:spPr>
      </p:pic>
      <p:sp>
        <p:nvSpPr>
          <p:cNvPr id="4" name="TextBox 3">
            <a:extLst>
              <a:ext uri="{FF2B5EF4-FFF2-40B4-BE49-F238E27FC236}">
                <a16:creationId xmlns:a16="http://schemas.microsoft.com/office/drawing/2014/main" id="{B199FBDC-BE66-9099-42BD-6353762D7381}"/>
              </a:ext>
            </a:extLst>
          </p:cNvPr>
          <p:cNvSpPr txBox="1"/>
          <p:nvPr/>
        </p:nvSpPr>
        <p:spPr>
          <a:xfrm>
            <a:off x="126123" y="894080"/>
            <a:ext cx="4109313" cy="2062103"/>
          </a:xfrm>
          <a:prstGeom prst="rect">
            <a:avLst/>
          </a:prstGeom>
          <a:noFill/>
        </p:spPr>
        <p:txBody>
          <a:bodyPr wrap="square" rtlCol="0">
            <a:spAutoFit/>
          </a:bodyPr>
          <a:lstStyle/>
          <a:p>
            <a:r>
              <a:rPr lang="en-GB" sz="3200" dirty="0"/>
              <a:t>Theory of mind measured by the Sally –Anne task  (Baron-Cohen et al., 1985)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50412" y="6438952"/>
            <a:ext cx="5400600" cy="369332"/>
          </a:xfrm>
          <a:prstGeom prst="rect">
            <a:avLst/>
          </a:prstGeom>
          <a:noFill/>
        </p:spPr>
        <p:txBody>
          <a:bodyPr wrap="square" rtlCol="0">
            <a:spAutoFit/>
          </a:bodyPr>
          <a:lstStyle/>
          <a:p>
            <a:r>
              <a:rPr lang="en-GB" dirty="0">
                <a:hlinkClick r:id="rId2"/>
              </a:rPr>
              <a:t>https://www.youtube.com/watch?v=QjkTQtggLH4</a:t>
            </a:r>
            <a:r>
              <a:rPr lang="en-GB" dirty="0"/>
              <a:t> </a:t>
            </a:r>
          </a:p>
        </p:txBody>
      </p:sp>
      <p:pic>
        <p:nvPicPr>
          <p:cNvPr id="4" name="Picture 3">
            <a:extLst>
              <a:ext uri="{FF2B5EF4-FFF2-40B4-BE49-F238E27FC236}">
                <a16:creationId xmlns:a16="http://schemas.microsoft.com/office/drawing/2014/main" id="{ACCECC3B-FC0B-4817-A6E5-AADF6D8D8EA2}"/>
              </a:ext>
            </a:extLst>
          </p:cNvPr>
          <p:cNvPicPr>
            <a:picLocks noChangeAspect="1"/>
          </p:cNvPicPr>
          <p:nvPr/>
        </p:nvPicPr>
        <p:blipFill>
          <a:blip r:embed="rId3"/>
          <a:stretch>
            <a:fillRect/>
          </a:stretch>
        </p:blipFill>
        <p:spPr>
          <a:xfrm>
            <a:off x="4050712" y="638141"/>
            <a:ext cx="7481846" cy="5985477"/>
          </a:xfrm>
          <a:prstGeom prst="rect">
            <a:avLst/>
          </a:prstGeom>
        </p:spPr>
      </p:pic>
      <p:sp>
        <p:nvSpPr>
          <p:cNvPr id="3" name="TextBox 2">
            <a:extLst>
              <a:ext uri="{FF2B5EF4-FFF2-40B4-BE49-F238E27FC236}">
                <a16:creationId xmlns:a16="http://schemas.microsoft.com/office/drawing/2014/main" id="{9AD229FB-D12A-4248-0EA4-0EBEEED6738C}"/>
              </a:ext>
            </a:extLst>
          </p:cNvPr>
          <p:cNvSpPr txBox="1"/>
          <p:nvPr/>
        </p:nvSpPr>
        <p:spPr>
          <a:xfrm>
            <a:off x="240996" y="638141"/>
            <a:ext cx="3809716" cy="5693866"/>
          </a:xfrm>
          <a:prstGeom prst="rect">
            <a:avLst/>
          </a:prstGeom>
          <a:noFill/>
        </p:spPr>
        <p:txBody>
          <a:bodyPr wrap="square" rtlCol="0">
            <a:spAutoFit/>
          </a:bodyPr>
          <a:lstStyle/>
          <a:p>
            <a:r>
              <a:rPr lang="en-GB" sz="2800" dirty="0"/>
              <a:t>A much older child doing the Sally-Ann task. How does his behaviour compare to the little girl?  </a:t>
            </a:r>
          </a:p>
          <a:p>
            <a:endParaRPr lang="en-GB" sz="2800" dirty="0"/>
          </a:p>
          <a:p>
            <a:r>
              <a:rPr lang="en-GB" sz="2800" dirty="0"/>
              <a:t>It is a useful concept to explain the difficulty in understanding other’s  and social interaction.  But it does not explain the restricted and repetitive behaviour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3D2C9-89C5-415B-9E90-959DAF5462B6}"/>
              </a:ext>
            </a:extLst>
          </p:cNvPr>
          <p:cNvSpPr>
            <a:spLocks noGrp="1"/>
          </p:cNvSpPr>
          <p:nvPr>
            <p:ph type="title"/>
          </p:nvPr>
        </p:nvSpPr>
        <p:spPr>
          <a:xfrm>
            <a:off x="422287" y="582910"/>
            <a:ext cx="5324900" cy="917848"/>
          </a:xfrm>
        </p:spPr>
        <p:txBody>
          <a:bodyPr>
            <a:normAutofit fontScale="90000"/>
          </a:bodyPr>
          <a:lstStyle/>
          <a:p>
            <a:r>
              <a:rPr lang="en-GB" dirty="0"/>
              <a:t>RTMIE task (Baron-Cohen et al, 2015)</a:t>
            </a:r>
          </a:p>
        </p:txBody>
      </p:sp>
      <p:pic>
        <p:nvPicPr>
          <p:cNvPr id="6" name="Content Placeholder 5" descr="Stimuli used in the reading the mind in the eye task ">
            <a:extLst>
              <a:ext uri="{FF2B5EF4-FFF2-40B4-BE49-F238E27FC236}">
                <a16:creationId xmlns:a16="http://schemas.microsoft.com/office/drawing/2014/main" id="{E93E1779-AF7B-40EC-8A13-E83A7927F402}"/>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440040" y="645183"/>
            <a:ext cx="4057053" cy="5344455"/>
          </a:xfrm>
        </p:spPr>
      </p:pic>
      <p:sp>
        <p:nvSpPr>
          <p:cNvPr id="4" name="Text Placeholder 3">
            <a:extLst>
              <a:ext uri="{FF2B5EF4-FFF2-40B4-BE49-F238E27FC236}">
                <a16:creationId xmlns:a16="http://schemas.microsoft.com/office/drawing/2014/main" id="{CEA8BC68-534C-43FB-BA67-2DF7914399FF}"/>
              </a:ext>
            </a:extLst>
          </p:cNvPr>
          <p:cNvSpPr>
            <a:spLocks noGrp="1"/>
          </p:cNvSpPr>
          <p:nvPr>
            <p:ph type="body" sz="half" idx="2"/>
          </p:nvPr>
        </p:nvSpPr>
        <p:spPr>
          <a:xfrm>
            <a:off x="256031" y="1901861"/>
            <a:ext cx="6977188" cy="3810449"/>
          </a:xfrm>
        </p:spPr>
        <p:txBody>
          <a:bodyPr>
            <a:normAutofit fontScale="92500"/>
          </a:bodyPr>
          <a:lstStyle/>
          <a:p>
            <a:r>
              <a:rPr lang="en-GB" sz="2400" dirty="0"/>
              <a:t>High functioning autistic individuals can pass the Theory of Mind task without understanding other’s mind.  </a:t>
            </a:r>
          </a:p>
          <a:p>
            <a:r>
              <a:rPr lang="en-GB" sz="2400" dirty="0"/>
              <a:t>The Reading the mind in the eyes task measures the affective Theory of Mind: both verbal and non-verbal understanding (Baron-Cohen et al., 2015 )</a:t>
            </a:r>
          </a:p>
          <a:p>
            <a:endParaRPr lang="en-GB" sz="2400" dirty="0"/>
          </a:p>
          <a:p>
            <a:r>
              <a:rPr lang="en-GB" sz="2400" dirty="0"/>
              <a:t>Some studies also measured the participant’s  brainwaves when they are completing the task  </a:t>
            </a:r>
          </a:p>
          <a:p>
            <a:r>
              <a:rPr lang="en-GB" sz="2400" dirty="0"/>
              <a:t>Age effect in some adults as processing in emotion display is affected  </a:t>
            </a:r>
          </a:p>
          <a:p>
            <a:endParaRPr lang="en-GB" sz="2400" dirty="0"/>
          </a:p>
          <a:p>
            <a:endParaRPr lang="en-GB" sz="2400" dirty="0"/>
          </a:p>
        </p:txBody>
      </p:sp>
      <p:sp>
        <p:nvSpPr>
          <p:cNvPr id="7" name="TextBox 6">
            <a:extLst>
              <a:ext uri="{FF2B5EF4-FFF2-40B4-BE49-F238E27FC236}">
                <a16:creationId xmlns:a16="http://schemas.microsoft.com/office/drawing/2014/main" id="{F00C630C-9DDC-4108-9061-755FBAEFB7A5}"/>
              </a:ext>
            </a:extLst>
          </p:cNvPr>
          <p:cNvSpPr txBox="1"/>
          <p:nvPr/>
        </p:nvSpPr>
        <p:spPr>
          <a:xfrm>
            <a:off x="7598702" y="6231961"/>
            <a:ext cx="3887634" cy="230832"/>
          </a:xfrm>
          <a:prstGeom prst="rect">
            <a:avLst/>
          </a:prstGeom>
          <a:noFill/>
        </p:spPr>
        <p:txBody>
          <a:bodyPr wrap="square" rtlCol="0">
            <a:spAutoFit/>
          </a:bodyPr>
          <a:lstStyle/>
          <a:p>
            <a:r>
              <a:rPr lang="en-GB" sz="900" dirty="0">
                <a:hlinkClick r:id="rId3" tooltip="http://cogsci.stackexchange.com/questions/9005/to-what-degree-is-emotional-state-visible-in-a-persons-eyes"/>
              </a:rPr>
              <a:t>This Photo</a:t>
            </a:r>
            <a:r>
              <a:rPr lang="en-GB" sz="900" dirty="0"/>
              <a:t> by Unknown Author is licensed under </a:t>
            </a:r>
            <a:r>
              <a:rPr lang="en-GB" sz="900" dirty="0">
                <a:hlinkClick r:id="rId4" tooltip="https://creativecommons.org/licenses/by-sa/3.0/"/>
              </a:rPr>
              <a:t>CC BY-SA</a:t>
            </a:r>
            <a:endParaRPr lang="en-GB" sz="900" dirty="0"/>
          </a:p>
        </p:txBody>
      </p:sp>
    </p:spTree>
    <p:extLst>
      <p:ext uri="{BB962C8B-B14F-4D97-AF65-F5344CB8AC3E}">
        <p14:creationId xmlns:p14="http://schemas.microsoft.com/office/powerpoint/2010/main" val="19122120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findings of Baron-Cohen et al (2015)">
            <a:extLst>
              <a:ext uri="{FF2B5EF4-FFF2-40B4-BE49-F238E27FC236}">
                <a16:creationId xmlns:a16="http://schemas.microsoft.com/office/drawing/2014/main" id="{3B6C6AD9-6C25-4B31-B894-1117F56EA7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5720" y="622996"/>
            <a:ext cx="7464425" cy="484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3">
            <a:extLst>
              <a:ext uri="{FF2B5EF4-FFF2-40B4-BE49-F238E27FC236}">
                <a16:creationId xmlns:a16="http://schemas.microsoft.com/office/drawing/2014/main" id="{A3BEEA5E-5FF0-4EF1-BF0F-3389CD0FD1DD}"/>
              </a:ext>
            </a:extLst>
          </p:cNvPr>
          <p:cNvSpPr>
            <a:spLocks noGrp="1" noChangeArrowheads="1"/>
          </p:cNvSpPr>
          <p:nvPr>
            <p:ph type="body" idx="4294967295"/>
          </p:nvPr>
        </p:nvSpPr>
        <p:spPr>
          <a:xfrm>
            <a:off x="1971675" y="304800"/>
            <a:ext cx="8259763" cy="287338"/>
          </a:xfrm>
        </p:spPr>
        <p:txBody>
          <a:bodyPr>
            <a:spAutoFit/>
          </a:bodyPr>
          <a:lstStyle/>
          <a:p>
            <a:pPr marL="0" indent="0" algn="ctr" eaLnBrk="1" hangingPunct="1">
              <a:spcBef>
                <a:spcPct val="0"/>
              </a:spcBef>
              <a:buFont typeface="Wingdings 2" panose="05020102010507070707" pitchFamily="18" charset="2"/>
              <a:buNone/>
              <a:defRPr/>
            </a:pPr>
            <a:r>
              <a:rPr lang="en-US" altLang="en-US" sz="1412" b="1">
                <a:solidFill>
                  <a:schemeClr val="tx2"/>
                </a:solidFill>
              </a:rPr>
              <a:t>Fig 1. Performance accuracy on the Eyes test by group.</a:t>
            </a:r>
          </a:p>
        </p:txBody>
      </p:sp>
      <p:sp>
        <p:nvSpPr>
          <p:cNvPr id="4100" name="Text Box 4">
            <a:extLst>
              <a:ext uri="{FF2B5EF4-FFF2-40B4-BE49-F238E27FC236}">
                <a16:creationId xmlns:a16="http://schemas.microsoft.com/office/drawing/2014/main" id="{0A376124-C5CB-4A15-9C5C-513B2E7DAD8F}"/>
              </a:ext>
            </a:extLst>
          </p:cNvPr>
          <p:cNvSpPr txBox="1">
            <a:spLocks noChangeArrowheads="1"/>
          </p:cNvSpPr>
          <p:nvPr/>
        </p:nvSpPr>
        <p:spPr bwMode="auto">
          <a:xfrm>
            <a:off x="263352" y="5668998"/>
            <a:ext cx="11449272" cy="923330"/>
          </a:xfrm>
          <a:prstGeom prst="rect">
            <a:avLst/>
          </a:prstGeom>
          <a:solidFill>
            <a:srgbClr val="7030A0"/>
          </a:solidFill>
          <a:ln>
            <a:noFill/>
          </a:ln>
          <a:effectLst/>
        </p:spPr>
        <p:txBody>
          <a:bodyPr wrap="square">
            <a:spAutoFit/>
          </a:bodyPr>
          <a:lstStyle/>
          <a:p>
            <a:pPr eaLnBrk="1" hangingPunct="1">
              <a:defRPr/>
            </a:pPr>
            <a:r>
              <a:rPr lang="en-US" altLang="en-US" dirty="0">
                <a:solidFill>
                  <a:schemeClr val="bg1"/>
                </a:solidFill>
              </a:rPr>
              <a:t>Baron-Cohen S, Bowen DC, Holt RJ, Allison C, Auyeung B, et al. (2015) The “Reading the Mind in the Eyes” Test: Complete Absence of Typical Sex Difference in ~400 Men and Women with Autism. PLOS ONE 10(8): e0136521. https://doi.org/10.1371/journal.pone.0136521</a:t>
            </a:r>
          </a:p>
        </p:txBody>
      </p:sp>
      <p:pic>
        <p:nvPicPr>
          <p:cNvPr id="40965" name="Picture 5">
            <a:extLst>
              <a:ext uri="{FF2B5EF4-FFF2-40B4-BE49-F238E27FC236}">
                <a16:creationId xmlns:a16="http://schemas.microsoft.com/office/drawing/2014/main" id="{9B0B255A-DB2F-49F2-960D-6E86D36F30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88275" y="6353175"/>
            <a:ext cx="2689225" cy="44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8" name="TextBox 2">
            <a:extLst>
              <a:ext uri="{FF2B5EF4-FFF2-40B4-BE49-F238E27FC236}">
                <a16:creationId xmlns:a16="http://schemas.microsoft.com/office/drawing/2014/main" id="{D778F133-8432-4F70-8639-F36FF7102071}"/>
              </a:ext>
            </a:extLst>
          </p:cNvPr>
          <p:cNvSpPr txBox="1">
            <a:spLocks noChangeArrowheads="1"/>
          </p:cNvSpPr>
          <p:nvPr/>
        </p:nvSpPr>
        <p:spPr bwMode="auto">
          <a:xfrm>
            <a:off x="155575" y="200025"/>
            <a:ext cx="37909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rbel" panose="020B0503020204020204" pitchFamily="34" charset="0"/>
              </a:defRPr>
            </a:lvl1pPr>
            <a:lvl2pPr marL="742950" indent="-285750">
              <a:defRPr>
                <a:solidFill>
                  <a:schemeClr val="tx1"/>
                </a:solidFill>
                <a:latin typeface="Corbel" panose="020B0503020204020204" pitchFamily="34" charset="0"/>
              </a:defRPr>
            </a:lvl2pPr>
            <a:lvl3pPr marL="1143000" indent="-228600">
              <a:defRPr>
                <a:solidFill>
                  <a:schemeClr val="tx1"/>
                </a:solidFill>
                <a:latin typeface="Corbel" panose="020B0503020204020204" pitchFamily="34" charset="0"/>
              </a:defRPr>
            </a:lvl3pPr>
            <a:lvl4pPr marL="1600200" indent="-228600">
              <a:defRPr>
                <a:solidFill>
                  <a:schemeClr val="tx1"/>
                </a:solidFill>
                <a:latin typeface="Corbel" panose="020B0503020204020204" pitchFamily="34" charset="0"/>
              </a:defRPr>
            </a:lvl4pPr>
            <a:lvl5pPr marL="2057400" indent="-228600">
              <a:defRPr>
                <a:solidFill>
                  <a:schemeClr val="tx1"/>
                </a:solidFill>
                <a:latin typeface="Corbel" panose="020B0503020204020204" pitchFamily="34" charset="0"/>
              </a:defRPr>
            </a:lvl5pPr>
            <a:lvl6pPr marL="2514600" indent="-228600" defTabSz="457200" eaLnBrk="0" fontAlgn="base" hangingPunct="0">
              <a:spcBef>
                <a:spcPct val="0"/>
              </a:spcBef>
              <a:spcAft>
                <a:spcPct val="0"/>
              </a:spcAft>
              <a:defRPr>
                <a:solidFill>
                  <a:schemeClr val="tx1"/>
                </a:solidFill>
                <a:latin typeface="Corbel" panose="020B0503020204020204" pitchFamily="34" charset="0"/>
              </a:defRPr>
            </a:lvl6pPr>
            <a:lvl7pPr marL="2971800" indent="-228600" defTabSz="457200" eaLnBrk="0" fontAlgn="base" hangingPunct="0">
              <a:spcBef>
                <a:spcPct val="0"/>
              </a:spcBef>
              <a:spcAft>
                <a:spcPct val="0"/>
              </a:spcAft>
              <a:defRPr>
                <a:solidFill>
                  <a:schemeClr val="tx1"/>
                </a:solidFill>
                <a:latin typeface="Corbel" panose="020B0503020204020204" pitchFamily="34" charset="0"/>
              </a:defRPr>
            </a:lvl7pPr>
            <a:lvl8pPr marL="3429000" indent="-228600" defTabSz="457200" eaLnBrk="0" fontAlgn="base" hangingPunct="0">
              <a:spcBef>
                <a:spcPct val="0"/>
              </a:spcBef>
              <a:spcAft>
                <a:spcPct val="0"/>
              </a:spcAft>
              <a:defRPr>
                <a:solidFill>
                  <a:schemeClr val="tx1"/>
                </a:solidFill>
                <a:latin typeface="Corbel" panose="020B0503020204020204" pitchFamily="34" charset="0"/>
              </a:defRPr>
            </a:lvl8pPr>
            <a:lvl9pPr marL="3886200" indent="-228600" defTabSz="457200" eaLnBrk="0" fontAlgn="base" hangingPunct="0">
              <a:spcBef>
                <a:spcPct val="0"/>
              </a:spcBef>
              <a:spcAft>
                <a:spcPct val="0"/>
              </a:spcAft>
              <a:defRPr>
                <a:solidFill>
                  <a:schemeClr val="tx1"/>
                </a:solidFill>
                <a:latin typeface="Corbel" panose="020B0503020204020204" pitchFamily="34" charset="0"/>
              </a:defRPr>
            </a:lvl9pPr>
          </a:lstStyle>
          <a:p>
            <a:r>
              <a:rPr lang="en-GB" altLang="en-US" sz="3200" dirty="0"/>
              <a:t>Reading the Mind in the eyes task </a:t>
            </a:r>
          </a:p>
        </p:txBody>
      </p:sp>
      <p:sp>
        <p:nvSpPr>
          <p:cNvPr id="2" name="TextBox 1">
            <a:extLst>
              <a:ext uri="{FF2B5EF4-FFF2-40B4-BE49-F238E27FC236}">
                <a16:creationId xmlns:a16="http://schemas.microsoft.com/office/drawing/2014/main" id="{155BF546-5CAD-8B84-489D-39367DDD3F3A}"/>
              </a:ext>
            </a:extLst>
          </p:cNvPr>
          <p:cNvSpPr txBox="1"/>
          <p:nvPr/>
        </p:nvSpPr>
        <p:spPr>
          <a:xfrm>
            <a:off x="219209" y="1382018"/>
            <a:ext cx="3173531" cy="3970318"/>
          </a:xfrm>
          <a:prstGeom prst="rect">
            <a:avLst/>
          </a:prstGeom>
          <a:noFill/>
        </p:spPr>
        <p:txBody>
          <a:bodyPr wrap="square" rtlCol="0">
            <a:spAutoFit/>
          </a:bodyPr>
          <a:lstStyle/>
          <a:p>
            <a:r>
              <a:rPr lang="en-GB" dirty="0"/>
              <a:t>In general, female better at this task than male (see higher mean in purple data compared to blue data)</a:t>
            </a:r>
          </a:p>
          <a:p>
            <a:endParaRPr lang="en-GB" dirty="0"/>
          </a:p>
          <a:p>
            <a:r>
              <a:rPr lang="en-GB" dirty="0"/>
              <a:t>On the other hand, individuals with ASD performed poorer in this task. </a:t>
            </a:r>
          </a:p>
          <a:p>
            <a:r>
              <a:rPr lang="en-GB" dirty="0"/>
              <a:t>No gender differences and some very low scores in these two groups. </a:t>
            </a:r>
          </a:p>
          <a:p>
            <a:r>
              <a:rPr lang="en-GB" dirty="0"/>
              <a:t>Again it does not explain the repetitive and restricted interest.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Theory of mind task without words</a:t>
            </a:r>
          </a:p>
        </p:txBody>
      </p:sp>
      <p:sp>
        <p:nvSpPr>
          <p:cNvPr id="3" name="TextBox 2"/>
          <p:cNvSpPr txBox="1"/>
          <p:nvPr/>
        </p:nvSpPr>
        <p:spPr>
          <a:xfrm>
            <a:off x="1775520" y="6237312"/>
            <a:ext cx="6408712" cy="369332"/>
          </a:xfrm>
          <a:prstGeom prst="rect">
            <a:avLst/>
          </a:prstGeom>
          <a:noFill/>
        </p:spPr>
        <p:txBody>
          <a:bodyPr wrap="square" rtlCol="0">
            <a:spAutoFit/>
          </a:bodyPr>
          <a:lstStyle/>
          <a:p>
            <a:r>
              <a:rPr lang="en-GB" dirty="0" err="1"/>
              <a:t>Abell</a:t>
            </a:r>
            <a:r>
              <a:rPr lang="en-GB" dirty="0"/>
              <a:t> et al (2000), White et al (2011), Frith &amp; </a:t>
            </a:r>
            <a:r>
              <a:rPr lang="en-GB" dirty="0" err="1"/>
              <a:t>Happé</a:t>
            </a:r>
            <a:r>
              <a:rPr lang="en-GB" dirty="0"/>
              <a:t> </a:t>
            </a:r>
          </a:p>
        </p:txBody>
      </p:sp>
      <p:pic>
        <p:nvPicPr>
          <p:cNvPr id="4" name="coaxing.avi">
            <a:hlinkClick r:id="" action="ppaction://media"/>
          </p:cNvPr>
          <p:cNvPicPr>
            <a:picLocks noChangeAspect="1"/>
          </p:cNvPicPr>
          <p:nvPr>
            <a:videoFile r:link="rId1"/>
            <p:extLst>
              <p:ext uri="{DAA4B4D4-6D71-4841-9C94-3DE7FCFB9230}">
                <p14:media xmlns:p14="http://schemas.microsoft.com/office/powerpoint/2010/main" r:link="rId2"/>
              </p:ext>
            </p:extLst>
          </p:nvPr>
        </p:nvPicPr>
        <p:blipFill>
          <a:blip r:embed="rId5" cstate="print"/>
          <a:stretch>
            <a:fillRect/>
          </a:stretch>
        </p:blipFill>
        <p:spPr>
          <a:xfrm>
            <a:off x="4218892" y="1278183"/>
            <a:ext cx="7056784" cy="4704522"/>
          </a:xfrm>
          <a:prstGeom prst="rect">
            <a:avLst/>
          </a:prstGeom>
        </p:spPr>
      </p:pic>
      <p:sp>
        <p:nvSpPr>
          <p:cNvPr id="5" name="TextBox 4">
            <a:extLst>
              <a:ext uri="{FF2B5EF4-FFF2-40B4-BE49-F238E27FC236}">
                <a16:creationId xmlns:a16="http://schemas.microsoft.com/office/drawing/2014/main" id="{B14DD044-22F5-BC37-FA4B-F12C43B33799}"/>
              </a:ext>
            </a:extLst>
          </p:cNvPr>
          <p:cNvSpPr txBox="1"/>
          <p:nvPr/>
        </p:nvSpPr>
        <p:spPr>
          <a:xfrm>
            <a:off x="383223" y="2048608"/>
            <a:ext cx="3835669" cy="3600986"/>
          </a:xfrm>
          <a:prstGeom prst="rect">
            <a:avLst/>
          </a:prstGeom>
          <a:noFill/>
        </p:spPr>
        <p:txBody>
          <a:bodyPr wrap="square" rtlCol="0">
            <a:spAutoFit/>
          </a:bodyPr>
          <a:lstStyle/>
          <a:p>
            <a:r>
              <a:rPr lang="en-GB" sz="2800" dirty="0"/>
              <a:t>What can you see? </a:t>
            </a:r>
          </a:p>
          <a:p>
            <a:r>
              <a:rPr lang="en-GB" sz="2800" dirty="0"/>
              <a:t>What are the two triangles doing? </a:t>
            </a:r>
          </a:p>
          <a:p>
            <a:endParaRPr lang="en-GB" sz="2400" dirty="0"/>
          </a:p>
          <a:p>
            <a:r>
              <a:rPr lang="en-GB" sz="2400" dirty="0"/>
              <a:t>To most autistic individuals there is no social meaning behind the movement of the two triangles regardless of their level of intelligence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4"/>
                                        </p:tgtEl>
                                      </p:cBhvr>
                                    </p:cmd>
                                  </p:childTnLst>
                                </p:cTn>
                              </p:par>
                            </p:childTnLst>
                          </p:cTn>
                        </p:par>
                      </p:childTnLst>
                    </p:cTn>
                  </p:par>
                </p:childTnLst>
              </p:cTn>
              <p:nextCondLst>
                <p:cond evt="onClick" delay="0">
                  <p:tgtEl>
                    <p:spTgt spid="4"/>
                  </p:tgtEl>
                </p:cond>
              </p:nextCondLst>
            </p:seq>
            <p:video>
              <p:cMediaNode>
                <p:cTn id="18"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5DFA4-9B57-49EF-878D-35B5742F450F}"/>
              </a:ext>
            </a:extLst>
          </p:cNvPr>
          <p:cNvSpPr>
            <a:spLocks noGrp="1"/>
          </p:cNvSpPr>
          <p:nvPr>
            <p:ph type="title"/>
          </p:nvPr>
        </p:nvSpPr>
        <p:spPr>
          <a:xfrm>
            <a:off x="5596501" y="489508"/>
            <a:ext cx="5754896" cy="1667569"/>
          </a:xfrm>
        </p:spPr>
        <p:txBody>
          <a:bodyPr anchor="b">
            <a:normAutofit/>
          </a:bodyPr>
          <a:lstStyle/>
          <a:p>
            <a:r>
              <a:rPr lang="en-GB" sz="4000" dirty="0"/>
              <a:t>Mental State Stories</a:t>
            </a:r>
          </a:p>
        </p:txBody>
      </p:sp>
      <p:pic>
        <p:nvPicPr>
          <p:cNvPr id="7" name="Graphic 6" descr="Robot">
            <a:extLst>
              <a:ext uri="{FF2B5EF4-FFF2-40B4-BE49-F238E27FC236}">
                <a16:creationId xmlns:a16="http://schemas.microsoft.com/office/drawing/2014/main" id="{E4162C8C-76BB-7767-8669-5667601CBC2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3730" y="1323292"/>
            <a:ext cx="3876165" cy="3876165"/>
          </a:xfrm>
          <a:prstGeom prst="rect">
            <a:avLst/>
          </a:prstGeom>
        </p:spPr>
      </p:pic>
      <p:sp>
        <p:nvSpPr>
          <p:cNvPr id="3" name="Content Placeholder 2">
            <a:extLst>
              <a:ext uri="{FF2B5EF4-FFF2-40B4-BE49-F238E27FC236}">
                <a16:creationId xmlns:a16="http://schemas.microsoft.com/office/drawing/2014/main" id="{98D6F5B9-4A32-4BD2-AC06-E8919FC0331B}"/>
              </a:ext>
            </a:extLst>
          </p:cNvPr>
          <p:cNvSpPr>
            <a:spLocks noGrp="1"/>
          </p:cNvSpPr>
          <p:nvPr>
            <p:ph idx="1"/>
          </p:nvPr>
        </p:nvSpPr>
        <p:spPr>
          <a:xfrm>
            <a:off x="3906078" y="2325757"/>
            <a:ext cx="7719865" cy="4306155"/>
          </a:xfrm>
        </p:spPr>
        <p:txBody>
          <a:bodyPr anchor="t">
            <a:normAutofit lnSpcReduction="10000"/>
          </a:bodyPr>
          <a:lstStyle/>
          <a:p>
            <a:r>
              <a:rPr lang="en-GB" sz="2600" dirty="0"/>
              <a:t>Simon is a big liar. Simon’s brother Jim knows this, he knows that Simon never tells the truth! Now yesterday Simon stole Jim’s ping‐pong paddle, and Jim knows Simon has hidden it somewhere, though he can’t find it. He’s very cross. So he finds Simon and he says, “Where is my ping‐pong paddle? You must have hidden it either in the cupboard or under your bed, because I’ve looked everywhere else. Where is it, in the cupboard or under your bed”? Simon tells him the paddle is under his bed.</a:t>
            </a:r>
          </a:p>
          <a:p>
            <a:r>
              <a:rPr lang="en-GB" sz="2600" b="1" dirty="0"/>
              <a:t>Q: Why will Jim look in the cupboard for the paddle?</a:t>
            </a:r>
          </a:p>
          <a:p>
            <a:endParaRPr lang="en-GB" sz="1700" dirty="0"/>
          </a:p>
        </p:txBody>
      </p:sp>
    </p:spTree>
    <p:extLst>
      <p:ext uri="{BB962C8B-B14F-4D97-AF65-F5344CB8AC3E}">
        <p14:creationId xmlns:p14="http://schemas.microsoft.com/office/powerpoint/2010/main" val="264579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8068E-F4EB-41C6-8540-B06E49E0DB49}"/>
              </a:ext>
            </a:extLst>
          </p:cNvPr>
          <p:cNvSpPr>
            <a:spLocks noGrp="1"/>
          </p:cNvSpPr>
          <p:nvPr>
            <p:ph type="title"/>
          </p:nvPr>
        </p:nvSpPr>
        <p:spPr>
          <a:xfrm>
            <a:off x="263352" y="764704"/>
            <a:ext cx="3262168" cy="4600575"/>
          </a:xfrm>
        </p:spPr>
        <p:txBody>
          <a:bodyPr>
            <a:normAutofit/>
          </a:bodyPr>
          <a:lstStyle/>
          <a:p>
            <a:r>
              <a:rPr lang="en-GB" dirty="0"/>
              <a:t>Strange Stories (Murray et al., 2017; White et al., 2009)</a:t>
            </a:r>
          </a:p>
        </p:txBody>
      </p:sp>
      <p:sp>
        <p:nvSpPr>
          <p:cNvPr id="3" name="Content Placeholder 2">
            <a:extLst>
              <a:ext uri="{FF2B5EF4-FFF2-40B4-BE49-F238E27FC236}">
                <a16:creationId xmlns:a16="http://schemas.microsoft.com/office/drawing/2014/main" id="{15823677-2400-4183-A2D9-071C9E1AB8A7}"/>
              </a:ext>
            </a:extLst>
          </p:cNvPr>
          <p:cNvSpPr>
            <a:spLocks noGrp="1"/>
          </p:cNvSpPr>
          <p:nvPr>
            <p:ph idx="1"/>
          </p:nvPr>
        </p:nvSpPr>
        <p:spPr>
          <a:xfrm>
            <a:off x="3631894" y="332656"/>
            <a:ext cx="8064896" cy="5505436"/>
          </a:xfrm>
        </p:spPr>
        <p:txBody>
          <a:bodyPr>
            <a:normAutofit fontScale="92500" lnSpcReduction="10000"/>
          </a:bodyPr>
          <a:lstStyle/>
          <a:p>
            <a:pPr marL="0" indent="0">
              <a:buNone/>
            </a:pPr>
            <a:r>
              <a:rPr lang="en-GB" sz="2600" dirty="0"/>
              <a:t>Strange stories (White et al., 2009): traditionally presented to the person verbally to examine their cognitive </a:t>
            </a:r>
            <a:r>
              <a:rPr lang="en-GB" sz="2600" dirty="0" err="1"/>
              <a:t>ToM</a:t>
            </a:r>
            <a:r>
              <a:rPr lang="en-GB" sz="2600" dirty="0"/>
              <a:t>.  Autistic individuals had no problems passing the question about physical and mental state in the stories. However, they performed poorly when the story is about a person’s mental state. </a:t>
            </a:r>
          </a:p>
          <a:p>
            <a:pPr marL="0" indent="0">
              <a:buNone/>
            </a:pPr>
            <a:r>
              <a:rPr lang="en-GB" sz="2600" dirty="0"/>
              <a:t>	Now presented in video/short films (</a:t>
            </a:r>
            <a:r>
              <a:rPr lang="en-GB" sz="2600" dirty="0" err="1"/>
              <a:t>Murrary</a:t>
            </a:r>
            <a:r>
              <a:rPr lang="en-GB" sz="2600" dirty="0"/>
              <a:t> et al., 2017) </a:t>
            </a:r>
          </a:p>
          <a:p>
            <a:pPr marL="0" indent="0">
              <a:buNone/>
            </a:pPr>
            <a:endParaRPr lang="en-GB" sz="2400" dirty="0"/>
          </a:p>
          <a:p>
            <a:pPr marL="0" indent="0">
              <a:buNone/>
            </a:pPr>
            <a:r>
              <a:rPr lang="en-GB" sz="2400" dirty="0"/>
              <a:t>Scoring: </a:t>
            </a:r>
          </a:p>
          <a:p>
            <a:pPr marL="0" indent="0">
              <a:buNone/>
            </a:pPr>
            <a:r>
              <a:rPr lang="en-GB" sz="2400" dirty="0"/>
              <a:t>Q: Why will Jim look in the cupboard for the paddle?</a:t>
            </a:r>
          </a:p>
          <a:p>
            <a:pPr lvl="1"/>
            <a:r>
              <a:rPr lang="en-GB" sz="2000" dirty="0"/>
              <a:t>2 points—reference to Jim knowing Simon lies</a:t>
            </a:r>
          </a:p>
          <a:p>
            <a:pPr lvl="1"/>
            <a:r>
              <a:rPr lang="en-GB" sz="2000" dirty="0"/>
              <a:t>1 point—reference to facts (that’s where it really is, Simon’s a big liar) or Simon hiding it without reference to implications of lying</a:t>
            </a:r>
          </a:p>
          <a:p>
            <a:pPr lvl="1"/>
            <a:r>
              <a:rPr lang="en-GB" sz="2000" dirty="0"/>
              <a:t>0 points—reference to general nonspecific information (because he looked everywhere else)</a:t>
            </a:r>
          </a:p>
        </p:txBody>
      </p:sp>
    </p:spTree>
    <p:extLst>
      <p:ext uri="{BB962C8B-B14F-4D97-AF65-F5344CB8AC3E}">
        <p14:creationId xmlns:p14="http://schemas.microsoft.com/office/powerpoint/2010/main" val="14490333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02769-6F89-48C3-894C-14A6C1788336}"/>
              </a:ext>
            </a:extLst>
          </p:cNvPr>
          <p:cNvSpPr>
            <a:spLocks noGrp="1"/>
          </p:cNvSpPr>
          <p:nvPr>
            <p:ph type="title"/>
          </p:nvPr>
        </p:nvSpPr>
        <p:spPr/>
        <p:txBody>
          <a:bodyPr/>
          <a:lstStyle/>
          <a:p>
            <a:r>
              <a:rPr lang="en-GB" dirty="0"/>
              <a:t>Making diagnosis: </a:t>
            </a:r>
            <a:r>
              <a:rPr lang="en-US" dirty="0"/>
              <a:t>Autism Team </a:t>
            </a:r>
          </a:p>
        </p:txBody>
      </p:sp>
      <p:sp>
        <p:nvSpPr>
          <p:cNvPr id="3" name="Content Placeholder 2">
            <a:extLst>
              <a:ext uri="{FF2B5EF4-FFF2-40B4-BE49-F238E27FC236}">
                <a16:creationId xmlns:a16="http://schemas.microsoft.com/office/drawing/2014/main" id="{378AD90C-B33B-4C16-9E8B-0FDFB7C92AF5}"/>
              </a:ext>
            </a:extLst>
          </p:cNvPr>
          <p:cNvSpPr>
            <a:spLocks noGrp="1"/>
          </p:cNvSpPr>
          <p:nvPr>
            <p:ph idx="1"/>
          </p:nvPr>
        </p:nvSpPr>
        <p:spPr/>
        <p:txBody>
          <a:bodyPr/>
          <a:lstStyle/>
          <a:p>
            <a:r>
              <a:rPr lang="en-US" dirty="0">
                <a:solidFill>
                  <a:srgbClr val="0E0E0E"/>
                </a:solidFill>
                <a:latin typeface="Lato"/>
              </a:rPr>
              <a:t>Pediatrician</a:t>
            </a:r>
            <a:endParaRPr lang="en-US" b="0" i="0" dirty="0">
              <a:solidFill>
                <a:srgbClr val="0E0E0E"/>
              </a:solidFill>
              <a:effectLst/>
              <a:latin typeface="Lato"/>
            </a:endParaRPr>
          </a:p>
          <a:p>
            <a:r>
              <a:rPr lang="en-US" dirty="0">
                <a:solidFill>
                  <a:srgbClr val="0E0E0E"/>
                </a:solidFill>
                <a:latin typeface="Lato"/>
              </a:rPr>
              <a:t>Psychologist (appropriate based on age)</a:t>
            </a:r>
          </a:p>
          <a:p>
            <a:r>
              <a:rPr lang="en-US" dirty="0">
                <a:solidFill>
                  <a:srgbClr val="0E0E0E"/>
                </a:solidFill>
                <a:latin typeface="Lato"/>
              </a:rPr>
              <a:t>Educational Psychologist </a:t>
            </a:r>
          </a:p>
          <a:p>
            <a:r>
              <a:rPr lang="en-US" dirty="0">
                <a:solidFill>
                  <a:srgbClr val="0E0E0E"/>
                </a:solidFill>
                <a:latin typeface="Lato"/>
              </a:rPr>
              <a:t>Clinical Psychologist</a:t>
            </a:r>
          </a:p>
          <a:p>
            <a:r>
              <a:rPr lang="en-US" dirty="0">
                <a:solidFill>
                  <a:srgbClr val="0E0E0E"/>
                </a:solidFill>
                <a:latin typeface="Lato"/>
              </a:rPr>
              <a:t>Occupational Therapist </a:t>
            </a:r>
          </a:p>
        </p:txBody>
      </p:sp>
    </p:spTree>
    <p:extLst>
      <p:ext uri="{BB962C8B-B14F-4D97-AF65-F5344CB8AC3E}">
        <p14:creationId xmlns:p14="http://schemas.microsoft.com/office/powerpoint/2010/main" val="14913726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776E-CB66-8DD9-0FA8-37E778E9EF70}"/>
              </a:ext>
            </a:extLst>
          </p:cNvPr>
          <p:cNvSpPr>
            <a:spLocks noGrp="1"/>
          </p:cNvSpPr>
          <p:nvPr>
            <p:ph type="title"/>
          </p:nvPr>
        </p:nvSpPr>
        <p:spPr>
          <a:xfrm>
            <a:off x="168852" y="877778"/>
            <a:ext cx="6094268" cy="1325563"/>
          </a:xfrm>
        </p:spPr>
        <p:txBody>
          <a:bodyPr>
            <a:normAutofit fontScale="90000"/>
          </a:bodyPr>
          <a:lstStyle/>
          <a:p>
            <a:r>
              <a:rPr lang="en-GB" dirty="0"/>
              <a:t>The Diagnostic Interview for Social and Communication Disorders:  </a:t>
            </a:r>
            <a:br>
              <a:rPr lang="en-GB" dirty="0"/>
            </a:br>
            <a:r>
              <a:rPr lang="en-GB" dirty="0"/>
              <a:t>DISCO (</a:t>
            </a:r>
            <a:r>
              <a:rPr lang="en-GB" dirty="0" err="1"/>
              <a:t>Leekam</a:t>
            </a:r>
            <a:r>
              <a:rPr lang="en-GB" dirty="0"/>
              <a:t> et al., 2002) </a:t>
            </a:r>
          </a:p>
        </p:txBody>
      </p:sp>
      <p:pic>
        <p:nvPicPr>
          <p:cNvPr id="1028" name="Picture 4">
            <a:extLst>
              <a:ext uri="{FF2B5EF4-FFF2-40B4-BE49-F238E27FC236}">
                <a16:creationId xmlns:a16="http://schemas.microsoft.com/office/drawing/2014/main" id="{BD9DDFAD-5BB6-54F2-6127-E3C50FC7D9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14300"/>
            <a:ext cx="5797839"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7AA5566-F6AA-4076-CA72-234ECFF65320}"/>
              </a:ext>
            </a:extLst>
          </p:cNvPr>
          <p:cNvSpPr txBox="1"/>
          <p:nvPr/>
        </p:nvSpPr>
        <p:spPr>
          <a:xfrm>
            <a:off x="168852" y="5846544"/>
            <a:ext cx="6094268" cy="923330"/>
          </a:xfrm>
          <a:prstGeom prst="rect">
            <a:avLst/>
          </a:prstGeom>
          <a:noFill/>
        </p:spPr>
        <p:txBody>
          <a:bodyPr wrap="square">
            <a:spAutoFit/>
          </a:bodyPr>
          <a:lstStyle/>
          <a:p>
            <a:r>
              <a:rPr lang="en-GB" dirty="0"/>
              <a:t>Graph from (Carrington et al., 2020)</a:t>
            </a:r>
          </a:p>
          <a:p>
            <a:r>
              <a:rPr lang="en-GB" dirty="0"/>
              <a:t>https://www.ncbi.nlm.nih.gov/pmc/articles/PMC6841916/bin/10803_2019_4214_Fig3_HTML.jpg</a:t>
            </a:r>
          </a:p>
        </p:txBody>
      </p:sp>
    </p:spTree>
    <p:extLst>
      <p:ext uri="{BB962C8B-B14F-4D97-AF65-F5344CB8AC3E}">
        <p14:creationId xmlns:p14="http://schemas.microsoft.com/office/powerpoint/2010/main" val="786569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4" descr="A group of people with speech bubbles&#10;&#10;Description automatically generated">
            <a:extLst>
              <a:ext uri="{FF2B5EF4-FFF2-40B4-BE49-F238E27FC236}">
                <a16:creationId xmlns:a16="http://schemas.microsoft.com/office/drawing/2014/main" id="{D4914473-406E-1D5D-CF1D-2F627A86266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207" r="19276" b="8883"/>
          <a:stretch/>
        </p:blipFill>
        <p:spPr>
          <a:xfrm>
            <a:off x="3523488" y="10"/>
            <a:ext cx="8668512" cy="6857990"/>
          </a:xfrm>
          <a:prstGeom prst="rect">
            <a:avLst/>
          </a:prstGeom>
        </p:spPr>
      </p:pic>
      <p:sp>
        <p:nvSpPr>
          <p:cNvPr id="2" name="Title 1">
            <a:extLst>
              <a:ext uri="{FF2B5EF4-FFF2-40B4-BE49-F238E27FC236}">
                <a16:creationId xmlns:a16="http://schemas.microsoft.com/office/drawing/2014/main" id="{8717A2CD-022E-3D67-36C3-5950E96C8AE7}"/>
              </a:ext>
            </a:extLst>
          </p:cNvPr>
          <p:cNvSpPr>
            <a:spLocks noGrp="1"/>
          </p:cNvSpPr>
          <p:nvPr>
            <p:ph type="title"/>
          </p:nvPr>
        </p:nvSpPr>
        <p:spPr>
          <a:xfrm>
            <a:off x="477981" y="1122363"/>
            <a:ext cx="4023360" cy="1542009"/>
          </a:xfrm>
        </p:spPr>
        <p:txBody>
          <a:bodyPr vert="horz" lIns="91440" tIns="45720" rIns="91440" bIns="45720" rtlCol="0" anchor="b">
            <a:normAutofit/>
          </a:bodyPr>
          <a:lstStyle/>
          <a:p>
            <a:r>
              <a:rPr lang="en-US" sz="4800" dirty="0"/>
              <a:t>Diagnosis Tools of ASD</a:t>
            </a:r>
          </a:p>
        </p:txBody>
      </p:sp>
      <p:sp>
        <p:nvSpPr>
          <p:cNvPr id="3" name="Text Placeholder 2">
            <a:extLst>
              <a:ext uri="{FF2B5EF4-FFF2-40B4-BE49-F238E27FC236}">
                <a16:creationId xmlns:a16="http://schemas.microsoft.com/office/drawing/2014/main" id="{B2B05C53-C5D7-8DD9-D30B-123BB966CA26}"/>
              </a:ext>
            </a:extLst>
          </p:cNvPr>
          <p:cNvSpPr>
            <a:spLocks noGrp="1"/>
          </p:cNvSpPr>
          <p:nvPr>
            <p:ph type="body" idx="1"/>
          </p:nvPr>
        </p:nvSpPr>
        <p:spPr>
          <a:xfrm>
            <a:off x="477980" y="4193628"/>
            <a:ext cx="5618020" cy="1887435"/>
          </a:xfrm>
        </p:spPr>
        <p:txBody>
          <a:bodyPr vert="horz" lIns="91440" tIns="45720" rIns="91440" bIns="45720" rtlCol="0">
            <a:normAutofit lnSpcReduction="10000"/>
          </a:bodyPr>
          <a:lstStyle/>
          <a:p>
            <a:r>
              <a:rPr lang="en-US" sz="2600" dirty="0">
                <a:solidFill>
                  <a:schemeClr val="tx1"/>
                </a:solidFill>
              </a:rPr>
              <a:t>See Moodle for how to complete this week’s forum activity</a:t>
            </a:r>
          </a:p>
          <a:p>
            <a:pPr lvl="1"/>
            <a:r>
              <a:rPr lang="en-US" sz="2200" dirty="0">
                <a:solidFill>
                  <a:schemeClr val="tx1"/>
                </a:solidFill>
              </a:rPr>
              <a:t>ADOS </a:t>
            </a:r>
          </a:p>
          <a:p>
            <a:pPr lvl="1"/>
            <a:r>
              <a:rPr lang="en-US" sz="2200" dirty="0">
                <a:solidFill>
                  <a:schemeClr val="tx1"/>
                </a:solidFill>
              </a:rPr>
              <a:t>ARI</a:t>
            </a:r>
          </a:p>
          <a:p>
            <a:pPr lvl="1"/>
            <a:r>
              <a:rPr lang="en-US" sz="2200" dirty="0">
                <a:solidFill>
                  <a:schemeClr val="tx1"/>
                </a:solidFill>
              </a:rPr>
              <a:t>DISCO </a:t>
            </a:r>
          </a:p>
          <a:p>
            <a:endParaRPr lang="en-US" sz="2000" dirty="0">
              <a:solidFill>
                <a:schemeClr val="tx1"/>
              </a:solidFill>
            </a:endParaRPr>
          </a:p>
        </p:txBody>
      </p:sp>
      <p:sp>
        <p:nvSpPr>
          <p:cNvPr id="6" name="TextBox 5">
            <a:extLst>
              <a:ext uri="{FF2B5EF4-FFF2-40B4-BE49-F238E27FC236}">
                <a16:creationId xmlns:a16="http://schemas.microsoft.com/office/drawing/2014/main" id="{6A78AB39-37EC-75A2-7E37-30539D604D5E}"/>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josegalan.es/tipos-de-paginas-web/">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118207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40CE9-3512-4E35-A204-4344E0BE6BB5}"/>
              </a:ext>
            </a:extLst>
          </p:cNvPr>
          <p:cNvSpPr>
            <a:spLocks noGrp="1"/>
          </p:cNvSpPr>
          <p:nvPr>
            <p:ph type="title"/>
          </p:nvPr>
        </p:nvSpPr>
        <p:spPr/>
        <p:txBody>
          <a:bodyPr/>
          <a:lstStyle/>
          <a:p>
            <a:r>
              <a:rPr lang="en-US" dirty="0"/>
              <a:t>Treatment and Intervention (US Centre for Disease and Control, n.d.)</a:t>
            </a:r>
          </a:p>
        </p:txBody>
      </p:sp>
      <p:graphicFrame>
        <p:nvGraphicFramePr>
          <p:cNvPr id="4" name="Content Placeholder 3">
            <a:extLst>
              <a:ext uri="{FF2B5EF4-FFF2-40B4-BE49-F238E27FC236}">
                <a16:creationId xmlns:a16="http://schemas.microsoft.com/office/drawing/2014/main" id="{ACC22244-41C7-4B41-EEE3-CFD24641AB37}"/>
              </a:ext>
            </a:extLst>
          </p:cNvPr>
          <p:cNvGraphicFramePr>
            <a:graphicFrameLocks noGrp="1"/>
          </p:cNvGraphicFramePr>
          <p:nvPr>
            <p:ph idx="1"/>
            <p:extLst>
              <p:ext uri="{D42A27DB-BD31-4B8C-83A1-F6EECF244321}">
                <p14:modId xmlns:p14="http://schemas.microsoft.com/office/powerpoint/2010/main" val="210386695"/>
              </p:ext>
            </p:extLst>
          </p:nvPr>
        </p:nvGraphicFramePr>
        <p:xfrm>
          <a:off x="838199" y="1825624"/>
          <a:ext cx="9020175" cy="48844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94C3DD76-9721-74CA-CFB8-BA06E3A32AB2}"/>
              </a:ext>
            </a:extLst>
          </p:cNvPr>
          <p:cNvSpPr txBox="1"/>
          <p:nvPr/>
        </p:nvSpPr>
        <p:spPr>
          <a:xfrm>
            <a:off x="8701874" y="3809298"/>
            <a:ext cx="3259716" cy="2831544"/>
          </a:xfrm>
          <a:prstGeom prst="rect">
            <a:avLst/>
          </a:prstGeom>
          <a:solidFill>
            <a:schemeClr val="accent5">
              <a:lumMod val="50000"/>
            </a:schemeClr>
          </a:solidFill>
        </p:spPr>
        <p:txBody>
          <a:bodyPr wrap="square" rtlCol="0">
            <a:spAutoFit/>
          </a:bodyPr>
          <a:lstStyle/>
          <a:p>
            <a:r>
              <a:rPr lang="en-GB" sz="2000" b="1" dirty="0">
                <a:solidFill>
                  <a:schemeClr val="bg1"/>
                </a:solidFill>
              </a:rPr>
              <a:t>Family therapies </a:t>
            </a:r>
            <a:r>
              <a:rPr lang="en-GB" sz="2000" dirty="0">
                <a:solidFill>
                  <a:schemeClr val="bg1"/>
                </a:solidFill>
              </a:rPr>
              <a:t>– Parents and other family members can learn how to play and interact with their children in a way that promotes social interaction skills and manages problem behaviours. </a:t>
            </a:r>
          </a:p>
          <a:p>
            <a:endParaRPr lang="en-GB" dirty="0">
              <a:solidFill>
                <a:schemeClr val="bg1"/>
              </a:solidFill>
            </a:endParaRPr>
          </a:p>
        </p:txBody>
      </p:sp>
    </p:spTree>
    <p:extLst>
      <p:ext uri="{BB962C8B-B14F-4D97-AF65-F5344CB8AC3E}">
        <p14:creationId xmlns:p14="http://schemas.microsoft.com/office/powerpoint/2010/main" val="1865254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uzzle pieces with one missing piece&#10;&#10;Description automatically generated">
            <a:extLst>
              <a:ext uri="{FF2B5EF4-FFF2-40B4-BE49-F238E27FC236}">
                <a16:creationId xmlns:a16="http://schemas.microsoft.com/office/drawing/2014/main" id="{D28E3D54-DF70-C921-A181-F502917F612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950" r="12393" b="-1"/>
          <a:stretch/>
        </p:blipFill>
        <p:spPr>
          <a:xfrm>
            <a:off x="2" y="10"/>
            <a:ext cx="5842070" cy="4143365"/>
          </a:xfrm>
          <a:prstGeom prst="rect">
            <a:avLst/>
          </a:prstGeom>
        </p:spPr>
      </p:pic>
      <p:sp>
        <p:nvSpPr>
          <p:cNvPr id="2" name="Title 1">
            <a:extLst>
              <a:ext uri="{FF2B5EF4-FFF2-40B4-BE49-F238E27FC236}">
                <a16:creationId xmlns:a16="http://schemas.microsoft.com/office/drawing/2014/main" id="{25B8A398-253E-C3FE-EB72-042E0D1947AA}"/>
              </a:ext>
            </a:extLst>
          </p:cNvPr>
          <p:cNvSpPr>
            <a:spLocks noGrp="1"/>
          </p:cNvSpPr>
          <p:nvPr>
            <p:ph type="title"/>
          </p:nvPr>
        </p:nvSpPr>
        <p:spPr>
          <a:xfrm>
            <a:off x="5932133" y="333339"/>
            <a:ext cx="6259865" cy="1899912"/>
          </a:xfrm>
        </p:spPr>
        <p:txBody>
          <a:bodyPr>
            <a:normAutofit/>
          </a:bodyPr>
          <a:lstStyle/>
          <a:p>
            <a:r>
              <a:rPr lang="en-GB" sz="4000" b="1" dirty="0"/>
              <a:t> Mosaic activity: Which treatment for ASD? </a:t>
            </a:r>
          </a:p>
        </p:txBody>
      </p:sp>
      <p:sp>
        <p:nvSpPr>
          <p:cNvPr id="10" name="Content Placeholder 9">
            <a:extLst>
              <a:ext uri="{FF2B5EF4-FFF2-40B4-BE49-F238E27FC236}">
                <a16:creationId xmlns:a16="http://schemas.microsoft.com/office/drawing/2014/main" id="{21BC1830-4F0C-D1E9-46B0-1319A43AE42B}"/>
              </a:ext>
            </a:extLst>
          </p:cNvPr>
          <p:cNvSpPr>
            <a:spLocks noGrp="1"/>
          </p:cNvSpPr>
          <p:nvPr>
            <p:ph idx="1"/>
          </p:nvPr>
        </p:nvSpPr>
        <p:spPr>
          <a:xfrm>
            <a:off x="3886200" y="2781899"/>
            <a:ext cx="7907183" cy="3742762"/>
          </a:xfrm>
        </p:spPr>
        <p:txBody>
          <a:bodyPr>
            <a:normAutofit fontScale="92500" lnSpcReduction="10000"/>
          </a:bodyPr>
          <a:lstStyle/>
          <a:p>
            <a:pPr marL="0" indent="0">
              <a:buNone/>
            </a:pPr>
            <a:r>
              <a:rPr lang="en-GB" dirty="0">
                <a:hlinkClick r:id="rId5"/>
              </a:rPr>
              <a:t>Applied behaviour Analysis (</a:t>
            </a:r>
            <a:r>
              <a:rPr lang="en-GB" dirty="0" err="1">
                <a:hlinkClick r:id="rId5"/>
              </a:rPr>
              <a:t>OpenLearn</a:t>
            </a:r>
            <a:r>
              <a:rPr lang="en-GB" dirty="0">
                <a:hlinkClick r:id="rId5"/>
              </a:rPr>
              <a:t>)</a:t>
            </a:r>
            <a:endParaRPr lang="en-GB" dirty="0">
              <a:hlinkClick r:id="rId6"/>
            </a:endParaRPr>
          </a:p>
          <a:p>
            <a:pPr marL="0" indent="0">
              <a:buNone/>
            </a:pPr>
            <a:r>
              <a:rPr lang="en-GB" dirty="0">
                <a:hlinkClick r:id="rId6"/>
              </a:rPr>
              <a:t>Medication Treatment for Autism | NICHD - Eunice Kennedy Shriver National Institute of Child Health and Human Development (nih.gov)</a:t>
            </a:r>
            <a:r>
              <a:rPr lang="en-US" dirty="0"/>
              <a:t> </a:t>
            </a:r>
          </a:p>
          <a:p>
            <a:pPr marL="0" indent="0">
              <a:buNone/>
            </a:pPr>
            <a:r>
              <a:rPr lang="en-GB" dirty="0">
                <a:hlinkClick r:id="rId7"/>
              </a:rPr>
              <a:t>What is AAC? - </a:t>
            </a:r>
            <a:r>
              <a:rPr lang="en-GB" dirty="0" err="1">
                <a:hlinkClick r:id="rId7"/>
              </a:rPr>
              <a:t>AssistiveWare</a:t>
            </a:r>
            <a:endParaRPr lang="en-GB" dirty="0"/>
          </a:p>
          <a:p>
            <a:pPr marL="0" indent="0">
              <a:buNone/>
            </a:pPr>
            <a:r>
              <a:rPr lang="en-GB" dirty="0">
                <a:hlinkClick r:id="rId8"/>
              </a:rPr>
              <a:t>Picture Exchange Communication System (PECS) (pecs-unitedkingdom.com)</a:t>
            </a:r>
            <a:endParaRPr lang="en-GB" dirty="0"/>
          </a:p>
          <a:p>
            <a:pPr marL="0" indent="0">
              <a:buNone/>
            </a:pPr>
            <a:r>
              <a:rPr lang="en-GB" dirty="0">
                <a:hlinkClick r:id="rId9"/>
              </a:rPr>
              <a:t>Treatments that are not recommended for autism - NHS (www.nhs.uk)</a:t>
            </a:r>
            <a:endParaRPr lang="en-US" dirty="0"/>
          </a:p>
        </p:txBody>
      </p:sp>
      <p:sp>
        <p:nvSpPr>
          <p:cNvPr id="6" name="TextBox 5">
            <a:extLst>
              <a:ext uri="{FF2B5EF4-FFF2-40B4-BE49-F238E27FC236}">
                <a16:creationId xmlns:a16="http://schemas.microsoft.com/office/drawing/2014/main" id="{BD04C752-7BAD-0685-FCEC-62F85206B8FA}"/>
              </a:ext>
            </a:extLst>
          </p:cNvPr>
          <p:cNvSpPr txBox="1"/>
          <p:nvPr/>
        </p:nvSpPr>
        <p:spPr>
          <a:xfrm>
            <a:off x="1116034" y="6012486"/>
            <a:ext cx="261000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rosarubicondior.blogspot.com/2013/03/plink.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10"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1711216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47FBB8-9F61-C543-C102-0C1E1D190F9A}"/>
              </a:ext>
            </a:extLst>
          </p:cNvPr>
          <p:cNvSpPr>
            <a:spLocks noGrp="1"/>
          </p:cNvSpPr>
          <p:nvPr>
            <p:ph type="title"/>
          </p:nvPr>
        </p:nvSpPr>
        <p:spPr>
          <a:xfrm>
            <a:off x="572493" y="238539"/>
            <a:ext cx="11018520" cy="1434415"/>
          </a:xfrm>
        </p:spPr>
        <p:txBody>
          <a:bodyPr anchor="b">
            <a:normAutofit/>
          </a:bodyPr>
          <a:lstStyle/>
          <a:p>
            <a:r>
              <a:rPr lang="en-GB" sz="4600"/>
              <a:t>Children and young people with Autism in schools </a:t>
            </a:r>
          </a:p>
        </p:txBody>
      </p:sp>
      <p:sp>
        <p:nvSpPr>
          <p:cNvPr id="1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FF57013-2446-53C6-5050-1C06EE39C38C}"/>
              </a:ext>
            </a:extLst>
          </p:cNvPr>
          <p:cNvSpPr>
            <a:spLocks noGrp="1"/>
          </p:cNvSpPr>
          <p:nvPr>
            <p:ph idx="1"/>
          </p:nvPr>
        </p:nvSpPr>
        <p:spPr>
          <a:xfrm>
            <a:off x="572492" y="2071316"/>
            <a:ext cx="6963771" cy="4119172"/>
          </a:xfrm>
        </p:spPr>
        <p:txBody>
          <a:bodyPr anchor="t">
            <a:normAutofit lnSpcReduction="10000"/>
          </a:bodyPr>
          <a:lstStyle/>
          <a:p>
            <a:r>
              <a:rPr lang="en-GB" sz="2200" dirty="0"/>
              <a:t>More likely to be placed in mainstream schools</a:t>
            </a:r>
          </a:p>
          <a:p>
            <a:r>
              <a:rPr lang="en-GB" sz="2200" dirty="0"/>
              <a:t>Provisions within mainstream schools inconsistent  (Watkins, 2019): interviews with autistic adolescents, parent of autistic child and teachers who supported autistic children transitioned from primary to secondary schools</a:t>
            </a:r>
          </a:p>
          <a:p>
            <a:pPr lvl="1"/>
            <a:r>
              <a:rPr lang="en-GB" sz="2200" dirty="0"/>
              <a:t>Bullying,  anxiety and sense of isolation were frequently reported </a:t>
            </a:r>
          </a:p>
          <a:p>
            <a:pPr lvl="1"/>
            <a:r>
              <a:rPr lang="en-GB" sz="2200" dirty="0"/>
              <a:t>Children with more severe ASD were more likely to be placed in mainstream secondary schools with special units whereas those with milder conditions were less likely to have the support and special provisions put in place for them   </a:t>
            </a:r>
          </a:p>
          <a:p>
            <a:pPr lvl="1"/>
            <a:endParaRPr lang="en-GB" sz="2200" dirty="0"/>
          </a:p>
        </p:txBody>
      </p:sp>
      <p:pic>
        <p:nvPicPr>
          <p:cNvPr id="7" name="Picture 6" descr="A logo for autism awareness day&#10;&#10;Description automatically generated">
            <a:extLst>
              <a:ext uri="{FF2B5EF4-FFF2-40B4-BE49-F238E27FC236}">
                <a16:creationId xmlns:a16="http://schemas.microsoft.com/office/drawing/2014/main" id="{970E6D60-0295-E08D-0F42-41A9317B821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77" r="-1" b="13968"/>
          <a:stretch/>
        </p:blipFill>
        <p:spPr>
          <a:xfrm>
            <a:off x="8027350" y="2125576"/>
            <a:ext cx="3941064" cy="4096512"/>
          </a:xfrm>
          <a:prstGeom prst="rect">
            <a:avLst/>
          </a:prstGeom>
        </p:spPr>
      </p:pic>
      <p:sp>
        <p:nvSpPr>
          <p:cNvPr id="8" name="TextBox 7">
            <a:extLst>
              <a:ext uri="{FF2B5EF4-FFF2-40B4-BE49-F238E27FC236}">
                <a16:creationId xmlns:a16="http://schemas.microsoft.com/office/drawing/2014/main" id="{61A3705A-9C94-532C-1780-5ED2556E695E}"/>
              </a:ext>
            </a:extLst>
          </p:cNvPr>
          <p:cNvSpPr txBox="1"/>
          <p:nvPr/>
        </p:nvSpPr>
        <p:spPr>
          <a:xfrm>
            <a:off x="9184646" y="5990433"/>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autisminnb.blogspot.com/2010/03/on-world-autism-awareness-day-2010.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3790621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5A1FC0E-7706-56CC-84B0-750308D483D2}"/>
              </a:ext>
            </a:extLst>
          </p:cNvPr>
          <p:cNvSpPr txBox="1"/>
          <p:nvPr/>
        </p:nvSpPr>
        <p:spPr>
          <a:xfrm>
            <a:off x="449943" y="1"/>
            <a:ext cx="11219543" cy="6494085"/>
          </a:xfrm>
          <a:prstGeom prst="rect">
            <a:avLst/>
          </a:prstGeom>
          <a:noFill/>
        </p:spPr>
        <p:txBody>
          <a:bodyPr wrap="square">
            <a:spAutoFit/>
          </a:bodyPr>
          <a:lstStyle/>
          <a:p>
            <a:endParaRPr lang="en-GB" sz="3200" dirty="0"/>
          </a:p>
          <a:p>
            <a:r>
              <a:rPr lang="en-GB" sz="3200" dirty="0"/>
              <a:t>“And then eventually I started getting really distressed, and erm, XXXX went up to the teacher again and offered to take me outside of the classroom and the teacher just said “She's fine.” XXXX replied with “She's banging her head against the table, she's not fine.” And erm, then the teacher didn’t, erm, like try to actually address the situation herself, she didn’t ask me why I was upset, she didn’t ask me if I wanted to go to, if I, wanted to go outside of the classroom, she just completely ignored what was going on and that’s why I think she should at least go through a training course that will inform her about special needs, like erm, like autism, and all that, because obviously she doesn’t know.” (lines 707-725) (Watkins, 2019. pp. 138-139) </a:t>
            </a:r>
          </a:p>
        </p:txBody>
      </p:sp>
    </p:spTree>
    <p:extLst>
      <p:ext uri="{BB962C8B-B14F-4D97-AF65-F5344CB8AC3E}">
        <p14:creationId xmlns:p14="http://schemas.microsoft.com/office/powerpoint/2010/main" val="21270264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with speech bubbles&#10;&#10;Description automatically generated">
            <a:extLst>
              <a:ext uri="{FF2B5EF4-FFF2-40B4-BE49-F238E27FC236}">
                <a16:creationId xmlns:a16="http://schemas.microsoft.com/office/drawing/2014/main" id="{A855CEEE-1138-5935-72FA-5FEDCCE094E1}"/>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207" r="19276" b="8883"/>
          <a:stretch/>
        </p:blipFill>
        <p:spPr>
          <a:xfrm>
            <a:off x="3523488" y="10"/>
            <a:ext cx="8668512" cy="6857990"/>
          </a:xfrm>
          <a:prstGeom prst="rect">
            <a:avLst/>
          </a:prstGeom>
        </p:spPr>
      </p:pic>
      <p:sp>
        <p:nvSpPr>
          <p:cNvPr id="2" name="Title 1">
            <a:extLst>
              <a:ext uri="{FF2B5EF4-FFF2-40B4-BE49-F238E27FC236}">
                <a16:creationId xmlns:a16="http://schemas.microsoft.com/office/drawing/2014/main" id="{2F33C986-7694-EA5D-5DB1-C9BBA8F32D7D}"/>
              </a:ext>
            </a:extLst>
          </p:cNvPr>
          <p:cNvSpPr>
            <a:spLocks noGrp="1"/>
          </p:cNvSpPr>
          <p:nvPr>
            <p:ph type="title"/>
          </p:nvPr>
        </p:nvSpPr>
        <p:spPr>
          <a:xfrm>
            <a:off x="477981" y="1122363"/>
            <a:ext cx="4023360" cy="3204134"/>
          </a:xfrm>
        </p:spPr>
        <p:txBody>
          <a:bodyPr vert="horz" lIns="91440" tIns="45720" rIns="91440" bIns="45720" rtlCol="0" anchor="b">
            <a:normAutofit fontScale="90000"/>
          </a:bodyPr>
          <a:lstStyle/>
          <a:p>
            <a:r>
              <a:rPr lang="en-US" dirty="0"/>
              <a:t>Did Hope feel she was listened to in school on the last slide? </a:t>
            </a:r>
            <a:br>
              <a:rPr lang="en-US" dirty="0"/>
            </a:br>
            <a:r>
              <a:rPr lang="en-US" dirty="0"/>
              <a:t>What would you feel if you were in Hope’s shoe? </a:t>
            </a:r>
          </a:p>
        </p:txBody>
      </p:sp>
      <p:sp>
        <p:nvSpPr>
          <p:cNvPr id="4" name="TextBox 3">
            <a:extLst>
              <a:ext uri="{FF2B5EF4-FFF2-40B4-BE49-F238E27FC236}">
                <a16:creationId xmlns:a16="http://schemas.microsoft.com/office/drawing/2014/main" id="{0298C5C2-E2AF-AA11-87BB-4EA6A4852A8B}"/>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josegalan.es/tipos-de-paginas-web/">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2328679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4C2A5-DED2-2C37-B2EF-0B7AF35A627E}"/>
              </a:ext>
            </a:extLst>
          </p:cNvPr>
          <p:cNvSpPr>
            <a:spLocks noGrp="1"/>
          </p:cNvSpPr>
          <p:nvPr>
            <p:ph type="title"/>
          </p:nvPr>
        </p:nvSpPr>
        <p:spPr/>
        <p:txBody>
          <a:bodyPr/>
          <a:lstStyle/>
          <a:p>
            <a:r>
              <a:rPr lang="en-GB" dirty="0"/>
              <a:t>Autism and health </a:t>
            </a:r>
          </a:p>
        </p:txBody>
      </p:sp>
      <p:sp>
        <p:nvSpPr>
          <p:cNvPr id="3" name="Content Placeholder 2">
            <a:extLst>
              <a:ext uri="{FF2B5EF4-FFF2-40B4-BE49-F238E27FC236}">
                <a16:creationId xmlns:a16="http://schemas.microsoft.com/office/drawing/2014/main" id="{19FB825C-3E98-F99C-A5B4-5B726C51C910}"/>
              </a:ext>
            </a:extLst>
          </p:cNvPr>
          <p:cNvSpPr>
            <a:spLocks noGrp="1"/>
          </p:cNvSpPr>
          <p:nvPr>
            <p:ph sz="half" idx="1"/>
          </p:nvPr>
        </p:nvSpPr>
        <p:spPr>
          <a:xfrm>
            <a:off x="372670" y="1825625"/>
            <a:ext cx="5181600" cy="4351338"/>
          </a:xfrm>
        </p:spPr>
        <p:txBody>
          <a:bodyPr>
            <a:normAutofit fontScale="85000" lnSpcReduction="10000"/>
          </a:bodyPr>
          <a:lstStyle/>
          <a:p>
            <a:r>
              <a:rPr lang="en-GB" dirty="0"/>
              <a:t>Shorter life expectancy and premature mortality</a:t>
            </a:r>
          </a:p>
          <a:p>
            <a:pPr lvl="1"/>
            <a:r>
              <a:rPr lang="en-GB" dirty="0"/>
              <a:t>3 times more likely to die between 2010-2016 in Canada compared to people without autism (</a:t>
            </a:r>
            <a:r>
              <a:rPr lang="en-GB" dirty="0" err="1"/>
              <a:t>Lunsky</a:t>
            </a:r>
            <a:r>
              <a:rPr lang="en-GB" dirty="0"/>
              <a:t> et al, 2022)</a:t>
            </a:r>
          </a:p>
          <a:p>
            <a:pPr lvl="1"/>
            <a:r>
              <a:rPr lang="en-GB" dirty="0"/>
              <a:t>2.06 times higher mortality than non-autistic Australian between 2001 and 2015 due to nervous and sense disorders (Hwang et al., 2019)</a:t>
            </a:r>
          </a:p>
          <a:p>
            <a:pPr lvl="1"/>
            <a:r>
              <a:rPr lang="en-GB" dirty="0"/>
              <a:t>According to </a:t>
            </a:r>
            <a:r>
              <a:rPr lang="en-GB" dirty="0" err="1"/>
              <a:t>Hirvikoski</a:t>
            </a:r>
            <a:r>
              <a:rPr lang="en-GB" dirty="0"/>
              <a:t> et al (2016) a multitudes of medical conditions lead to higher pre-mature mortality in ASD </a:t>
            </a:r>
          </a:p>
          <a:p>
            <a:pPr lvl="2"/>
            <a:r>
              <a:rPr lang="en-GB" dirty="0"/>
              <a:t>Especially for female with low functioning </a:t>
            </a:r>
          </a:p>
          <a:p>
            <a:pPr lvl="2"/>
            <a:r>
              <a:rPr lang="en-GB" dirty="0"/>
              <a:t>Individuals with higher functioning higher risk for suicide </a:t>
            </a:r>
          </a:p>
          <a:p>
            <a:endParaRPr lang="en-GB" dirty="0"/>
          </a:p>
          <a:p>
            <a:endParaRPr lang="en-GB" dirty="0"/>
          </a:p>
        </p:txBody>
      </p:sp>
      <p:sp>
        <p:nvSpPr>
          <p:cNvPr id="4" name="Content Placeholder 3">
            <a:extLst>
              <a:ext uri="{FF2B5EF4-FFF2-40B4-BE49-F238E27FC236}">
                <a16:creationId xmlns:a16="http://schemas.microsoft.com/office/drawing/2014/main" id="{3D66AADE-CDF3-AEC9-FEEF-BF6D8AC5B5B0}"/>
              </a:ext>
            </a:extLst>
          </p:cNvPr>
          <p:cNvSpPr>
            <a:spLocks noGrp="1"/>
          </p:cNvSpPr>
          <p:nvPr>
            <p:ph sz="half" idx="2"/>
          </p:nvPr>
        </p:nvSpPr>
        <p:spPr>
          <a:xfrm>
            <a:off x="5881511" y="1825625"/>
            <a:ext cx="6016839" cy="4351338"/>
          </a:xfrm>
        </p:spPr>
        <p:txBody>
          <a:bodyPr>
            <a:normAutofit fontScale="85000" lnSpcReduction="10000"/>
          </a:bodyPr>
          <a:lstStyle/>
          <a:p>
            <a:r>
              <a:rPr lang="en-GB" dirty="0"/>
              <a:t>Greater risks of physical health conditions and complex health needs across lifespan of autistic individuals in the UK (Ward et al, 2023)</a:t>
            </a:r>
          </a:p>
          <a:p>
            <a:pPr lvl="1"/>
            <a:r>
              <a:rPr lang="en-GB" dirty="0"/>
              <a:t>No single cause of poor physical health </a:t>
            </a:r>
          </a:p>
          <a:p>
            <a:pPr lvl="1"/>
            <a:r>
              <a:rPr lang="en-GB" dirty="0"/>
              <a:t>Biological contributions </a:t>
            </a:r>
          </a:p>
          <a:p>
            <a:pPr lvl="1"/>
            <a:r>
              <a:rPr lang="en-GB" dirty="0"/>
              <a:t>Socioeconomic issues related to negative life experiences and stigma </a:t>
            </a:r>
          </a:p>
          <a:p>
            <a:pPr lvl="1"/>
            <a:r>
              <a:rPr lang="en-GB" dirty="0"/>
              <a:t>Poorer self-reported healthcare quality</a:t>
            </a:r>
          </a:p>
        </p:txBody>
      </p:sp>
      <p:pic>
        <p:nvPicPr>
          <p:cNvPr id="6" name="Picture 5" descr="A blue circle with a white envelope&#10;&#10;Description automatically generated">
            <a:extLst>
              <a:ext uri="{FF2B5EF4-FFF2-40B4-BE49-F238E27FC236}">
                <a16:creationId xmlns:a16="http://schemas.microsoft.com/office/drawing/2014/main" id="{76B4887B-93E7-90ED-70D0-5C6A79C4C60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36266" y="4824942"/>
            <a:ext cx="1916289" cy="1916289"/>
          </a:xfrm>
          <a:prstGeom prst="rect">
            <a:avLst/>
          </a:prstGeom>
        </p:spPr>
      </p:pic>
      <p:sp>
        <p:nvSpPr>
          <p:cNvPr id="7" name="TextBox 6">
            <a:extLst>
              <a:ext uri="{FF2B5EF4-FFF2-40B4-BE49-F238E27FC236}">
                <a16:creationId xmlns:a16="http://schemas.microsoft.com/office/drawing/2014/main" id="{A2A8FDF4-C61E-8122-8C60-EA217A045231}"/>
              </a:ext>
            </a:extLst>
          </p:cNvPr>
          <p:cNvSpPr txBox="1"/>
          <p:nvPr/>
        </p:nvSpPr>
        <p:spPr>
          <a:xfrm>
            <a:off x="8503285" y="4919008"/>
            <a:ext cx="3025283" cy="1938992"/>
          </a:xfrm>
          <a:prstGeom prst="rect">
            <a:avLst/>
          </a:prstGeom>
          <a:noFill/>
        </p:spPr>
        <p:txBody>
          <a:bodyPr wrap="square" rtlCol="0">
            <a:spAutoFit/>
          </a:bodyPr>
          <a:lstStyle/>
          <a:p>
            <a:r>
              <a:rPr lang="en-GB" sz="2000" b="1" dirty="0">
                <a:solidFill>
                  <a:srgbClr val="7030A0"/>
                </a:solidFill>
              </a:rPr>
              <a:t>Health and social care provisions need to be individually designed and taking into account the vulnerability of ASD individuals </a:t>
            </a:r>
          </a:p>
        </p:txBody>
      </p:sp>
    </p:spTree>
    <p:extLst>
      <p:ext uri="{BB962C8B-B14F-4D97-AF65-F5344CB8AC3E}">
        <p14:creationId xmlns:p14="http://schemas.microsoft.com/office/powerpoint/2010/main" val="22971145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AB2C0-CF24-09AD-78C4-72D2E21A4CE1}"/>
              </a:ext>
            </a:extLst>
          </p:cNvPr>
          <p:cNvSpPr>
            <a:spLocks noGrp="1"/>
          </p:cNvSpPr>
          <p:nvPr>
            <p:ph type="title"/>
          </p:nvPr>
        </p:nvSpPr>
        <p:spPr/>
        <p:txBody>
          <a:bodyPr/>
          <a:lstStyle/>
          <a:p>
            <a:r>
              <a:rPr lang="en-GB" dirty="0"/>
              <a:t>Gender differences in ASD </a:t>
            </a:r>
          </a:p>
        </p:txBody>
      </p:sp>
      <p:sp>
        <p:nvSpPr>
          <p:cNvPr id="3" name="Content Placeholder 2">
            <a:extLst>
              <a:ext uri="{FF2B5EF4-FFF2-40B4-BE49-F238E27FC236}">
                <a16:creationId xmlns:a16="http://schemas.microsoft.com/office/drawing/2014/main" id="{EE1DAFA4-C855-94A1-0BFC-EB389216E229}"/>
              </a:ext>
            </a:extLst>
          </p:cNvPr>
          <p:cNvSpPr>
            <a:spLocks noGrp="1"/>
          </p:cNvSpPr>
          <p:nvPr>
            <p:ph idx="1"/>
          </p:nvPr>
        </p:nvSpPr>
        <p:spPr>
          <a:xfrm>
            <a:off x="725311" y="1565981"/>
            <a:ext cx="6883400" cy="4351338"/>
          </a:xfrm>
        </p:spPr>
        <p:txBody>
          <a:bodyPr>
            <a:normAutofit fontScale="85000" lnSpcReduction="20000"/>
          </a:bodyPr>
          <a:lstStyle/>
          <a:p>
            <a:r>
              <a:rPr lang="en-GB" sz="3500" dirty="0"/>
              <a:t>Most stereotyped autistic behaviours are biased towards male in the literature</a:t>
            </a:r>
          </a:p>
          <a:p>
            <a:r>
              <a:rPr lang="en-GB" sz="3500" dirty="0"/>
              <a:t>Harder to detect autism in females </a:t>
            </a:r>
          </a:p>
          <a:p>
            <a:r>
              <a:rPr lang="en-GB" sz="3500" dirty="0"/>
              <a:t>Masking is common in females: some show eye contact and animated facial expressions </a:t>
            </a:r>
          </a:p>
          <a:p>
            <a:pPr lvl="1"/>
            <a:r>
              <a:rPr lang="en-GB" sz="3000" dirty="0"/>
              <a:t>To avoid stigma or prejudice (Perry et al., 2021) </a:t>
            </a:r>
          </a:p>
          <a:p>
            <a:pPr lvl="1"/>
            <a:r>
              <a:rPr lang="en-GB" sz="3000" b="0" i="0" dirty="0">
                <a:solidFill>
                  <a:srgbClr val="3F3F3F"/>
                </a:solidFill>
                <a:effectLst/>
                <a:highlight>
                  <a:srgbClr val="FFFFFF"/>
                </a:highlight>
                <a:latin typeface="hero-new"/>
              </a:rPr>
              <a:t>“to blend in or ‘pass’ in a neurotypical world” (National Autistic Society, n.d.)</a:t>
            </a:r>
          </a:p>
          <a:p>
            <a:pPr lvl="1"/>
            <a:r>
              <a:rPr lang="en-GB" sz="3000" dirty="0">
                <a:solidFill>
                  <a:srgbClr val="3F3F3F"/>
                </a:solidFill>
                <a:highlight>
                  <a:srgbClr val="FFFFFF"/>
                </a:highlight>
                <a:latin typeface="hero-new"/>
              </a:rPr>
              <a:t>To avoid social rejection </a:t>
            </a:r>
            <a:endParaRPr lang="en-GB" sz="3000" b="0" i="0" dirty="0">
              <a:solidFill>
                <a:srgbClr val="3F3F3F"/>
              </a:solidFill>
              <a:effectLst/>
              <a:highlight>
                <a:srgbClr val="FFFFFF"/>
              </a:highlight>
              <a:latin typeface="hero-new"/>
            </a:endParaRPr>
          </a:p>
          <a:p>
            <a:pPr lvl="1"/>
            <a:endParaRPr lang="en-GB" b="0" i="0" dirty="0">
              <a:solidFill>
                <a:srgbClr val="3F3F3F"/>
              </a:solidFill>
              <a:effectLst/>
              <a:highlight>
                <a:srgbClr val="FFFFFF"/>
              </a:highlight>
              <a:latin typeface="hero-new"/>
            </a:endParaRPr>
          </a:p>
          <a:p>
            <a:pPr lvl="1"/>
            <a:endParaRPr lang="en-GB" dirty="0"/>
          </a:p>
          <a:p>
            <a:pPr lvl="1"/>
            <a:endParaRPr lang="en-GB" dirty="0"/>
          </a:p>
          <a:p>
            <a:pPr lvl="1"/>
            <a:endParaRPr lang="en-GB" dirty="0"/>
          </a:p>
        </p:txBody>
      </p:sp>
      <p:pic>
        <p:nvPicPr>
          <p:cNvPr id="6" name="Picture 5" descr="A person holding a white mask&#10;&#10;Description automatically generated">
            <a:extLst>
              <a:ext uri="{FF2B5EF4-FFF2-40B4-BE49-F238E27FC236}">
                <a16:creationId xmlns:a16="http://schemas.microsoft.com/office/drawing/2014/main" id="{BD4913DB-8518-6187-3473-7C9D31B74B2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17555" y="1879247"/>
            <a:ext cx="3962400" cy="3553968"/>
          </a:xfrm>
          <a:prstGeom prst="rect">
            <a:avLst/>
          </a:prstGeom>
        </p:spPr>
      </p:pic>
    </p:spTree>
    <p:extLst>
      <p:ext uri="{BB962C8B-B14F-4D97-AF65-F5344CB8AC3E}">
        <p14:creationId xmlns:p14="http://schemas.microsoft.com/office/powerpoint/2010/main" val="313900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5DC4B2-80E9-C40C-F266-CD3C1E0EBDD4}"/>
              </a:ext>
            </a:extLst>
          </p:cNvPr>
          <p:cNvSpPr>
            <a:spLocks noGrp="1"/>
          </p:cNvSpPr>
          <p:nvPr>
            <p:ph idx="1"/>
          </p:nvPr>
        </p:nvSpPr>
        <p:spPr>
          <a:xfrm>
            <a:off x="838200" y="699911"/>
            <a:ext cx="10224911" cy="5477052"/>
          </a:xfrm>
        </p:spPr>
        <p:txBody>
          <a:bodyPr/>
          <a:lstStyle/>
          <a:p>
            <a:r>
              <a:rPr lang="en-GB" b="0" i="0" dirty="0">
                <a:solidFill>
                  <a:srgbClr val="3F3F3F"/>
                </a:solidFill>
                <a:effectLst/>
                <a:highlight>
                  <a:srgbClr val="F0EDF6"/>
                </a:highlight>
                <a:latin typeface="hero-new"/>
              </a:rPr>
              <a:t>“Masking happens in the context of being given the message at quite a young age that who you are and your natural, instinctive way of being is not okay, and that you will only be accepted if you shape yourself into something else. … I think as an autistic child, I was given the message that my entire job in life was to make other people feel comfortable. And I never thought about making myself feel comfortable.”</a:t>
            </a:r>
            <a:br>
              <a:rPr lang="en-GB" dirty="0"/>
            </a:br>
            <a:br>
              <a:rPr lang="en-GB" dirty="0"/>
            </a:br>
            <a:r>
              <a:rPr lang="en-GB" b="0" i="0" dirty="0">
                <a:solidFill>
                  <a:srgbClr val="3F3F3F"/>
                </a:solidFill>
                <a:effectLst/>
                <a:highlight>
                  <a:srgbClr val="F0EDF6"/>
                </a:highlight>
                <a:latin typeface="hero-new"/>
              </a:rPr>
              <a:t>– </a:t>
            </a:r>
            <a:r>
              <a:rPr lang="en-GB" b="1" i="0" dirty="0">
                <a:solidFill>
                  <a:srgbClr val="3F3F3F"/>
                </a:solidFill>
                <a:effectLst/>
                <a:highlight>
                  <a:srgbClr val="F0EDF6"/>
                </a:highlight>
                <a:latin typeface="hero-new"/>
              </a:rPr>
              <a:t>Purple Ella</a:t>
            </a:r>
            <a:r>
              <a:rPr lang="en-GB" dirty="0">
                <a:solidFill>
                  <a:srgbClr val="3F3F3F"/>
                </a:solidFill>
                <a:highlight>
                  <a:srgbClr val="F0EDF6"/>
                </a:highlight>
                <a:latin typeface="hero-new"/>
              </a:rPr>
              <a:t> (National Autistic Society, n.d.)</a:t>
            </a:r>
            <a:endParaRPr lang="en-GB" dirty="0"/>
          </a:p>
          <a:p>
            <a:endParaRPr lang="en-GB" dirty="0"/>
          </a:p>
        </p:txBody>
      </p:sp>
      <p:sp>
        <p:nvSpPr>
          <p:cNvPr id="6" name="TextBox 5">
            <a:extLst>
              <a:ext uri="{FF2B5EF4-FFF2-40B4-BE49-F238E27FC236}">
                <a16:creationId xmlns:a16="http://schemas.microsoft.com/office/drawing/2014/main" id="{546992BF-13EA-0BC4-E75E-6C9B8D77AAC8}"/>
              </a:ext>
            </a:extLst>
          </p:cNvPr>
          <p:cNvSpPr txBox="1"/>
          <p:nvPr/>
        </p:nvSpPr>
        <p:spPr>
          <a:xfrm>
            <a:off x="2889956" y="4425245"/>
            <a:ext cx="8463843" cy="2554545"/>
          </a:xfrm>
          <a:prstGeom prst="rect">
            <a:avLst/>
          </a:prstGeom>
          <a:noFill/>
        </p:spPr>
        <p:txBody>
          <a:bodyPr wrap="square" rtlCol="0">
            <a:spAutoFit/>
          </a:bodyPr>
          <a:lstStyle/>
          <a:p>
            <a:r>
              <a:rPr lang="en-GB" sz="3200" b="1" dirty="0"/>
              <a:t>Research has found its negative impacts on people’s self-esteem, identity </a:t>
            </a:r>
          </a:p>
          <a:p>
            <a:r>
              <a:rPr lang="en-GB" sz="3200" b="1" dirty="0"/>
              <a:t>Leading to burnout, distress, autistic meltdowns and internalised problems and mental health issues </a:t>
            </a:r>
          </a:p>
        </p:txBody>
      </p:sp>
    </p:spTree>
    <p:extLst>
      <p:ext uri="{BB962C8B-B14F-4D97-AF65-F5344CB8AC3E}">
        <p14:creationId xmlns:p14="http://schemas.microsoft.com/office/powerpoint/2010/main" val="38609227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uzzle pieces with one missing piece&#10;&#10;Description automatically generated">
            <a:extLst>
              <a:ext uri="{FF2B5EF4-FFF2-40B4-BE49-F238E27FC236}">
                <a16:creationId xmlns:a16="http://schemas.microsoft.com/office/drawing/2014/main" id="{D28E3D54-DF70-C921-A181-F502917F612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50" r="12393" b="-1"/>
          <a:stretch/>
        </p:blipFill>
        <p:spPr>
          <a:xfrm>
            <a:off x="1" y="10"/>
            <a:ext cx="6561027" cy="4653270"/>
          </a:xfrm>
          <a:prstGeom prst="rect">
            <a:avLst/>
          </a:prstGeom>
        </p:spPr>
      </p:pic>
      <p:sp>
        <p:nvSpPr>
          <p:cNvPr id="2" name="Title 1">
            <a:extLst>
              <a:ext uri="{FF2B5EF4-FFF2-40B4-BE49-F238E27FC236}">
                <a16:creationId xmlns:a16="http://schemas.microsoft.com/office/drawing/2014/main" id="{25B8A398-253E-C3FE-EB72-042E0D1947AA}"/>
              </a:ext>
            </a:extLst>
          </p:cNvPr>
          <p:cNvSpPr>
            <a:spLocks noGrp="1"/>
          </p:cNvSpPr>
          <p:nvPr>
            <p:ph type="title"/>
          </p:nvPr>
        </p:nvSpPr>
        <p:spPr>
          <a:xfrm>
            <a:off x="6355644" y="365125"/>
            <a:ext cx="4998155" cy="1899912"/>
          </a:xfrm>
        </p:spPr>
        <p:txBody>
          <a:bodyPr>
            <a:normAutofit/>
          </a:bodyPr>
          <a:lstStyle/>
          <a:p>
            <a:r>
              <a:rPr lang="en-GB" sz="4000" dirty="0"/>
              <a:t>Mosaic activity: learn more about ASD </a:t>
            </a:r>
          </a:p>
        </p:txBody>
      </p:sp>
      <p:sp>
        <p:nvSpPr>
          <p:cNvPr id="10" name="Content Placeholder 9">
            <a:extLst>
              <a:ext uri="{FF2B5EF4-FFF2-40B4-BE49-F238E27FC236}">
                <a16:creationId xmlns:a16="http://schemas.microsoft.com/office/drawing/2014/main" id="{21BC1830-4F0C-D1E9-46B0-1319A43AE42B}"/>
              </a:ext>
            </a:extLst>
          </p:cNvPr>
          <p:cNvSpPr>
            <a:spLocks noGrp="1"/>
          </p:cNvSpPr>
          <p:nvPr>
            <p:ph idx="1"/>
          </p:nvPr>
        </p:nvSpPr>
        <p:spPr>
          <a:xfrm>
            <a:off x="5926666" y="2721583"/>
            <a:ext cx="5682775" cy="3742762"/>
          </a:xfrm>
        </p:spPr>
        <p:txBody>
          <a:bodyPr>
            <a:normAutofit fontScale="85000" lnSpcReduction="20000"/>
          </a:bodyPr>
          <a:lstStyle/>
          <a:p>
            <a:r>
              <a:rPr lang="en-US" dirty="0"/>
              <a:t>Each group focuses on one of the below </a:t>
            </a:r>
          </a:p>
          <a:p>
            <a:endParaRPr lang="en-US" dirty="0"/>
          </a:p>
          <a:p>
            <a:r>
              <a:rPr lang="en-US" dirty="0"/>
              <a:t> </a:t>
            </a:r>
            <a:r>
              <a:rPr lang="en-GB" dirty="0">
                <a:hlinkClick r:id="rId4"/>
              </a:rPr>
              <a:t>Number of autistic people in mental health hospitals (autism.org.uk)</a:t>
            </a:r>
            <a:endParaRPr lang="en-US" dirty="0"/>
          </a:p>
          <a:p>
            <a:r>
              <a:rPr lang="en-GB" dirty="0"/>
              <a:t>Read the what we are calling for section in </a:t>
            </a:r>
            <a:r>
              <a:rPr lang="en-GB" dirty="0">
                <a:hlinkClick r:id="rId5"/>
              </a:rPr>
              <a:t>Thousands sign our open letter to the Prime Minister (autism.org.uk)</a:t>
            </a:r>
            <a:endParaRPr lang="en-GB" dirty="0"/>
          </a:p>
          <a:p>
            <a:r>
              <a:rPr lang="en-GB" dirty="0"/>
              <a:t>What is </a:t>
            </a:r>
            <a:r>
              <a:rPr lang="en-GB" dirty="0">
                <a:hlinkClick r:id="rId6"/>
              </a:rPr>
              <a:t>STOMP Everyone working together to stop the over use of psychotropic medicines and to improve people's quality of life (england.nhs.uk)</a:t>
            </a:r>
            <a:endParaRPr lang="en-US" dirty="0"/>
          </a:p>
        </p:txBody>
      </p:sp>
      <p:sp>
        <p:nvSpPr>
          <p:cNvPr id="6" name="TextBox 5">
            <a:extLst>
              <a:ext uri="{FF2B5EF4-FFF2-40B4-BE49-F238E27FC236}">
                <a16:creationId xmlns:a16="http://schemas.microsoft.com/office/drawing/2014/main" id="{BD04C752-7BAD-0685-FCEC-62F85206B8FA}"/>
              </a:ext>
            </a:extLst>
          </p:cNvPr>
          <p:cNvSpPr txBox="1"/>
          <p:nvPr/>
        </p:nvSpPr>
        <p:spPr>
          <a:xfrm>
            <a:off x="7059634" y="6657945"/>
            <a:ext cx="261000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rosarubicondior.blogspot.com/2013/03/plink.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2287988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7E7E9-3BED-3B3A-22DA-065E35DA4FE1}"/>
              </a:ext>
            </a:extLst>
          </p:cNvPr>
          <p:cNvSpPr>
            <a:spLocks noGrp="1"/>
          </p:cNvSpPr>
          <p:nvPr>
            <p:ph type="title"/>
          </p:nvPr>
        </p:nvSpPr>
        <p:spPr/>
        <p:txBody>
          <a:bodyPr/>
          <a:lstStyle/>
          <a:p>
            <a:r>
              <a:rPr lang="en-GB" dirty="0"/>
              <a:t>Individuals with Autism in mental hospital </a:t>
            </a:r>
          </a:p>
        </p:txBody>
      </p:sp>
      <p:pic>
        <p:nvPicPr>
          <p:cNvPr id="4" name="Online Media 3" title="Locked Away: Our Autism Scandal | Dispatches | Channel 4 Documentaries">
            <a:hlinkClick r:id="" action="ppaction://media"/>
            <a:extLst>
              <a:ext uri="{FF2B5EF4-FFF2-40B4-BE49-F238E27FC236}">
                <a16:creationId xmlns:a16="http://schemas.microsoft.com/office/drawing/2014/main" id="{EDD8DAEB-AAF3-302B-3BEB-47E76A046F02}"/>
              </a:ext>
            </a:extLst>
          </p:cNvPr>
          <p:cNvPicPr>
            <a:picLocks noGrp="1" noRot="1" noChangeAspect="1"/>
          </p:cNvPicPr>
          <p:nvPr>
            <p:ph idx="1"/>
            <a:videoFile r:link="rId1"/>
          </p:nvPr>
        </p:nvPicPr>
        <p:blipFill>
          <a:blip r:embed="rId4"/>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331065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AB9D7-FE03-D246-D033-95AF302F5805}"/>
              </a:ext>
            </a:extLst>
          </p:cNvPr>
          <p:cNvSpPr>
            <a:spLocks noGrp="1"/>
          </p:cNvSpPr>
          <p:nvPr>
            <p:ph type="title"/>
          </p:nvPr>
        </p:nvSpPr>
        <p:spPr>
          <a:xfrm>
            <a:off x="270934" y="1223080"/>
            <a:ext cx="3364088" cy="1325563"/>
          </a:xfrm>
        </p:spPr>
        <p:txBody>
          <a:bodyPr>
            <a:normAutofit fontScale="90000"/>
          </a:bodyPr>
          <a:lstStyle/>
          <a:p>
            <a:r>
              <a:rPr lang="en-GB" dirty="0"/>
              <a:t>ASD not understood or being misunderstood  </a:t>
            </a:r>
          </a:p>
        </p:txBody>
      </p:sp>
      <p:pic>
        <p:nvPicPr>
          <p:cNvPr id="4" name="Online Media 3" title="I Am Autism commercial by Autism Speaks">
            <a:hlinkClick r:id="" action="ppaction://media"/>
            <a:extLst>
              <a:ext uri="{FF2B5EF4-FFF2-40B4-BE49-F238E27FC236}">
                <a16:creationId xmlns:a16="http://schemas.microsoft.com/office/drawing/2014/main" id="{DEA7265A-BFFB-1220-F95F-EAAAAC121796}"/>
              </a:ext>
            </a:extLst>
          </p:cNvPr>
          <p:cNvPicPr>
            <a:picLocks noGrp="1" noRot="1" noChangeAspect="1"/>
          </p:cNvPicPr>
          <p:nvPr>
            <p:ph idx="1"/>
            <a:videoFile r:link="rId1"/>
          </p:nvPr>
        </p:nvPicPr>
        <p:blipFill>
          <a:blip r:embed="rId4"/>
          <a:stretch>
            <a:fillRect/>
          </a:stretch>
        </p:blipFill>
        <p:spPr>
          <a:xfrm>
            <a:off x="3803650" y="758887"/>
            <a:ext cx="7646015" cy="5733988"/>
          </a:xfrm>
          <a:prstGeom prst="rect">
            <a:avLst/>
          </a:prstGeom>
        </p:spPr>
      </p:pic>
    </p:spTree>
    <p:extLst>
      <p:ext uri="{BB962C8B-B14F-4D97-AF65-F5344CB8AC3E}">
        <p14:creationId xmlns:p14="http://schemas.microsoft.com/office/powerpoint/2010/main" val="90563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D3836-0C18-7DEA-063B-269F30D64356}"/>
              </a:ext>
            </a:extLst>
          </p:cNvPr>
          <p:cNvSpPr>
            <a:spLocks noGrp="1"/>
          </p:cNvSpPr>
          <p:nvPr>
            <p:ph type="title"/>
          </p:nvPr>
        </p:nvSpPr>
        <p:spPr/>
        <p:txBody>
          <a:bodyPr/>
          <a:lstStyle/>
          <a:p>
            <a:r>
              <a:rPr lang="en-GB" dirty="0"/>
              <a:t>Changing imagines of ASD in popular culture </a:t>
            </a:r>
          </a:p>
        </p:txBody>
      </p:sp>
      <p:pic>
        <p:nvPicPr>
          <p:cNvPr id="2050" name="Picture 2" descr="Child, boy in depression, isolated under glass dome Stock Vector Image &amp;  Art - Alamy">
            <a:extLst>
              <a:ext uri="{FF2B5EF4-FFF2-40B4-BE49-F238E27FC236}">
                <a16:creationId xmlns:a16="http://schemas.microsoft.com/office/drawing/2014/main" id="{FCA203AB-67EE-37A6-1916-5D8119CAAF2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95977" y="2117428"/>
            <a:ext cx="3645711" cy="38981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frigerator Mothers - Kartemquin Films">
            <a:extLst>
              <a:ext uri="{FF2B5EF4-FFF2-40B4-BE49-F238E27FC236}">
                <a16:creationId xmlns:a16="http://schemas.microsoft.com/office/drawing/2014/main" id="{C62A0FED-79FE-315A-6692-763874BC0E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7547" y="2767555"/>
            <a:ext cx="3698240" cy="277368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Maybe Autism Is My Superpower by Ben Blanchet, NEW Book, FREE &amp; FAST  Delivery, ( 9781645362616 | eBay">
            <a:extLst>
              <a:ext uri="{FF2B5EF4-FFF2-40B4-BE49-F238E27FC236}">
                <a16:creationId xmlns:a16="http://schemas.microsoft.com/office/drawing/2014/main" id="{AA83E342-E1D0-2827-AD0A-23B2D7CC7E9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descr="A movie cover with a person walking on a road&#10;&#10;Description automatically generated">
            <a:extLst>
              <a:ext uri="{FF2B5EF4-FFF2-40B4-BE49-F238E27FC236}">
                <a16:creationId xmlns:a16="http://schemas.microsoft.com/office/drawing/2014/main" id="{5098F205-D5A4-E2F0-FBC6-12CF8843ED38}"/>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548753" y="2696999"/>
            <a:ext cx="2493363" cy="3324484"/>
          </a:xfrm>
          <a:prstGeom prst="rect">
            <a:avLst/>
          </a:prstGeom>
        </p:spPr>
      </p:pic>
      <p:sp>
        <p:nvSpPr>
          <p:cNvPr id="8" name="TextBox 7">
            <a:extLst>
              <a:ext uri="{FF2B5EF4-FFF2-40B4-BE49-F238E27FC236}">
                <a16:creationId xmlns:a16="http://schemas.microsoft.com/office/drawing/2014/main" id="{FEF03BCF-C032-A595-E5C3-C4F9279139D9}"/>
              </a:ext>
            </a:extLst>
          </p:cNvPr>
          <p:cNvSpPr txBox="1"/>
          <p:nvPr/>
        </p:nvSpPr>
        <p:spPr>
          <a:xfrm>
            <a:off x="7384415" y="5651308"/>
            <a:ext cx="2493363" cy="369332"/>
          </a:xfrm>
          <a:prstGeom prst="rect">
            <a:avLst/>
          </a:prstGeom>
          <a:noFill/>
        </p:spPr>
        <p:txBody>
          <a:bodyPr wrap="square" rtlCol="0">
            <a:spAutoFit/>
          </a:bodyPr>
          <a:lstStyle/>
          <a:p>
            <a:r>
              <a:rPr lang="en-GB" sz="900">
                <a:hlinkClick r:id="rId6" tooltip="https://matthewcollie.com/2018/03/movies-2014/"/>
              </a:rPr>
              <a:t>This Photo</a:t>
            </a:r>
            <a:r>
              <a:rPr lang="en-GB" sz="900"/>
              <a:t> by Unknown Author is licensed under </a:t>
            </a:r>
            <a:r>
              <a:rPr lang="en-GB" sz="900">
                <a:hlinkClick r:id="rId7" tooltip="https://creativecommons.org/licenses/by-nc/3.0/"/>
              </a:rPr>
              <a:t>CC BY-NC</a:t>
            </a:r>
            <a:endParaRPr lang="en-GB" sz="900"/>
          </a:p>
        </p:txBody>
      </p:sp>
      <p:pic>
        <p:nvPicPr>
          <p:cNvPr id="10" name="Picture 9" descr="A person in a green shirt&#10;&#10;Description automatically generated">
            <a:extLst>
              <a:ext uri="{FF2B5EF4-FFF2-40B4-BE49-F238E27FC236}">
                <a16:creationId xmlns:a16="http://schemas.microsoft.com/office/drawing/2014/main" id="{31097D00-088C-89E8-062E-00126F065A70}"/>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9189653" y="3008159"/>
            <a:ext cx="3789483" cy="2331989"/>
          </a:xfrm>
          <a:prstGeom prst="rect">
            <a:avLst/>
          </a:prstGeom>
        </p:spPr>
      </p:pic>
      <p:sp>
        <p:nvSpPr>
          <p:cNvPr id="11" name="TextBox 10">
            <a:extLst>
              <a:ext uri="{FF2B5EF4-FFF2-40B4-BE49-F238E27FC236}">
                <a16:creationId xmlns:a16="http://schemas.microsoft.com/office/drawing/2014/main" id="{35495AE2-8989-ACAA-AC79-E6F1C6D5744A}"/>
              </a:ext>
            </a:extLst>
          </p:cNvPr>
          <p:cNvSpPr txBox="1"/>
          <p:nvPr/>
        </p:nvSpPr>
        <p:spPr>
          <a:xfrm>
            <a:off x="11115078" y="5544057"/>
            <a:ext cx="2113158" cy="369332"/>
          </a:xfrm>
          <a:prstGeom prst="rect">
            <a:avLst/>
          </a:prstGeom>
          <a:noFill/>
        </p:spPr>
        <p:txBody>
          <a:bodyPr wrap="square" rtlCol="0">
            <a:spAutoFit/>
          </a:bodyPr>
          <a:lstStyle/>
          <a:p>
            <a:r>
              <a:rPr lang="en-GB" sz="900">
                <a:hlinkClick r:id="rId9" tooltip="https://meinblogland.blogspot.com/2015/10/my-all-time-most-and-least-favourite.html"/>
              </a:rPr>
              <a:t>This Photo</a:t>
            </a:r>
            <a:r>
              <a:rPr lang="en-GB" sz="900"/>
              <a:t> by Unknown Author is licensed under </a:t>
            </a:r>
            <a:r>
              <a:rPr lang="en-GB" sz="900">
                <a:hlinkClick r:id="rId10" tooltip="https://creativecommons.org/licenses/by-nc-nd/3.0/"/>
              </a:rPr>
              <a:t>CC BY-NC-ND</a:t>
            </a:r>
            <a:endParaRPr lang="en-GB" sz="900"/>
          </a:p>
        </p:txBody>
      </p:sp>
      <p:sp>
        <p:nvSpPr>
          <p:cNvPr id="12" name="TextBox 11">
            <a:extLst>
              <a:ext uri="{FF2B5EF4-FFF2-40B4-BE49-F238E27FC236}">
                <a16:creationId xmlns:a16="http://schemas.microsoft.com/office/drawing/2014/main" id="{47794CEB-61EE-3404-073F-8084F69671AF}"/>
              </a:ext>
            </a:extLst>
          </p:cNvPr>
          <p:cNvSpPr txBox="1"/>
          <p:nvPr/>
        </p:nvSpPr>
        <p:spPr>
          <a:xfrm>
            <a:off x="327378" y="1599784"/>
            <a:ext cx="2235200" cy="830997"/>
          </a:xfrm>
          <a:prstGeom prst="rect">
            <a:avLst/>
          </a:prstGeom>
          <a:noFill/>
        </p:spPr>
        <p:txBody>
          <a:bodyPr wrap="square" rtlCol="0">
            <a:spAutoFit/>
          </a:bodyPr>
          <a:lstStyle/>
          <a:p>
            <a:r>
              <a:rPr lang="en-GB" sz="2400" dirty="0"/>
              <a:t>A child isolated from the world </a:t>
            </a:r>
          </a:p>
        </p:txBody>
      </p:sp>
      <p:sp>
        <p:nvSpPr>
          <p:cNvPr id="13" name="TextBox 12">
            <a:extLst>
              <a:ext uri="{FF2B5EF4-FFF2-40B4-BE49-F238E27FC236}">
                <a16:creationId xmlns:a16="http://schemas.microsoft.com/office/drawing/2014/main" id="{B957F3F3-FD8A-BD79-6B06-138D79E3B8E5}"/>
              </a:ext>
            </a:extLst>
          </p:cNvPr>
          <p:cNvSpPr txBox="1"/>
          <p:nvPr/>
        </p:nvSpPr>
        <p:spPr>
          <a:xfrm>
            <a:off x="3341512" y="1794933"/>
            <a:ext cx="2602088" cy="830997"/>
          </a:xfrm>
          <a:prstGeom prst="rect">
            <a:avLst/>
          </a:prstGeom>
          <a:noFill/>
        </p:spPr>
        <p:txBody>
          <a:bodyPr wrap="square" rtlCol="0">
            <a:spAutoFit/>
          </a:bodyPr>
          <a:lstStyle/>
          <a:p>
            <a:r>
              <a:rPr lang="en-GB" sz="2400" dirty="0"/>
              <a:t>ASD caused by poor parenting </a:t>
            </a:r>
          </a:p>
        </p:txBody>
      </p:sp>
      <p:sp>
        <p:nvSpPr>
          <p:cNvPr id="14" name="TextBox 13">
            <a:extLst>
              <a:ext uri="{FF2B5EF4-FFF2-40B4-BE49-F238E27FC236}">
                <a16:creationId xmlns:a16="http://schemas.microsoft.com/office/drawing/2014/main" id="{FAB7322A-48BE-F77B-E3B3-3CD14E7E7A8B}"/>
              </a:ext>
            </a:extLst>
          </p:cNvPr>
          <p:cNvSpPr txBox="1"/>
          <p:nvPr/>
        </p:nvSpPr>
        <p:spPr>
          <a:xfrm>
            <a:off x="6548752" y="1383429"/>
            <a:ext cx="2493363" cy="1200329"/>
          </a:xfrm>
          <a:prstGeom prst="rect">
            <a:avLst/>
          </a:prstGeom>
          <a:noFill/>
        </p:spPr>
        <p:txBody>
          <a:bodyPr wrap="square" rtlCol="0">
            <a:spAutoFit/>
          </a:bodyPr>
          <a:lstStyle/>
          <a:p>
            <a:r>
              <a:rPr lang="en-GB" sz="2400" dirty="0"/>
              <a:t>Card counting savant with super memory   </a:t>
            </a:r>
          </a:p>
        </p:txBody>
      </p:sp>
      <p:sp>
        <p:nvSpPr>
          <p:cNvPr id="15" name="TextBox 14">
            <a:extLst>
              <a:ext uri="{FF2B5EF4-FFF2-40B4-BE49-F238E27FC236}">
                <a16:creationId xmlns:a16="http://schemas.microsoft.com/office/drawing/2014/main" id="{9B4E74E6-88FC-075C-EA5B-D05277A97B25}"/>
              </a:ext>
            </a:extLst>
          </p:cNvPr>
          <p:cNvSpPr txBox="1"/>
          <p:nvPr/>
        </p:nvSpPr>
        <p:spPr>
          <a:xfrm>
            <a:off x="9342619" y="1400335"/>
            <a:ext cx="2431305" cy="1200329"/>
          </a:xfrm>
          <a:prstGeom prst="rect">
            <a:avLst/>
          </a:prstGeom>
          <a:noFill/>
        </p:spPr>
        <p:txBody>
          <a:bodyPr wrap="square" rtlCol="0">
            <a:spAutoFit/>
          </a:bodyPr>
          <a:lstStyle/>
          <a:p>
            <a:r>
              <a:rPr lang="en-GB" sz="2400" dirty="0"/>
              <a:t>Socially awkward but highly intelligent </a:t>
            </a:r>
          </a:p>
        </p:txBody>
      </p:sp>
    </p:spTree>
    <p:extLst>
      <p:ext uri="{BB962C8B-B14F-4D97-AF65-F5344CB8AC3E}">
        <p14:creationId xmlns:p14="http://schemas.microsoft.com/office/powerpoint/2010/main" val="34387113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12F96-1868-214B-4051-B3CD6ED07043}"/>
              </a:ext>
            </a:extLst>
          </p:cNvPr>
          <p:cNvSpPr>
            <a:spLocks noGrp="1"/>
          </p:cNvSpPr>
          <p:nvPr>
            <p:ph type="title"/>
          </p:nvPr>
        </p:nvSpPr>
        <p:spPr/>
        <p:txBody>
          <a:bodyPr/>
          <a:lstStyle/>
          <a:p>
            <a:r>
              <a:rPr lang="en-GB" dirty="0"/>
              <a:t>Change in discourse about ASD: focused, persistent etc  </a:t>
            </a:r>
          </a:p>
        </p:txBody>
      </p:sp>
      <p:pic>
        <p:nvPicPr>
          <p:cNvPr id="5" name="Content Placeholder 4">
            <a:extLst>
              <a:ext uri="{FF2B5EF4-FFF2-40B4-BE49-F238E27FC236}">
                <a16:creationId xmlns:a16="http://schemas.microsoft.com/office/drawing/2014/main" id="{4F9F827B-F3FD-EAC4-63DE-A00EF0B4137F}"/>
              </a:ext>
            </a:extLst>
          </p:cNvPr>
          <p:cNvPicPr>
            <a:picLocks noGrp="1" noChangeAspect="1"/>
          </p:cNvPicPr>
          <p:nvPr>
            <p:ph idx="1"/>
          </p:nvPr>
        </p:nvPicPr>
        <p:blipFill>
          <a:blip r:embed="rId3"/>
          <a:stretch>
            <a:fillRect/>
          </a:stretch>
        </p:blipFill>
        <p:spPr>
          <a:xfrm>
            <a:off x="4509900" y="1354371"/>
            <a:ext cx="6654812" cy="3984779"/>
          </a:xfrm>
        </p:spPr>
      </p:pic>
      <p:pic>
        <p:nvPicPr>
          <p:cNvPr id="7" name="Picture 6" descr="A person standing in front of a flag&#10;&#10;Description automatically generated">
            <a:extLst>
              <a:ext uri="{FF2B5EF4-FFF2-40B4-BE49-F238E27FC236}">
                <a16:creationId xmlns:a16="http://schemas.microsoft.com/office/drawing/2014/main" id="{3D203C9B-5964-75CB-3257-746AEC7DA21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57211" y="1650232"/>
            <a:ext cx="3048000" cy="2038350"/>
          </a:xfrm>
          <a:prstGeom prst="rect">
            <a:avLst/>
          </a:prstGeom>
        </p:spPr>
      </p:pic>
      <p:sp>
        <p:nvSpPr>
          <p:cNvPr id="8" name="TextBox 7">
            <a:extLst>
              <a:ext uri="{FF2B5EF4-FFF2-40B4-BE49-F238E27FC236}">
                <a16:creationId xmlns:a16="http://schemas.microsoft.com/office/drawing/2014/main" id="{70CD10DB-FCDC-9F61-6B92-940F8280BC6E}"/>
              </a:ext>
            </a:extLst>
          </p:cNvPr>
          <p:cNvSpPr txBox="1"/>
          <p:nvPr/>
        </p:nvSpPr>
        <p:spPr>
          <a:xfrm>
            <a:off x="112889" y="2574219"/>
            <a:ext cx="3048000" cy="230832"/>
          </a:xfrm>
          <a:prstGeom prst="rect">
            <a:avLst/>
          </a:prstGeom>
          <a:noFill/>
        </p:spPr>
        <p:txBody>
          <a:bodyPr wrap="square" rtlCol="0">
            <a:spAutoFit/>
          </a:bodyPr>
          <a:lstStyle/>
          <a:p>
            <a:r>
              <a:rPr lang="en-GB" sz="900">
                <a:hlinkClick r:id="rId5" tooltip="https://www.flickr.com/photos/european_parliament/49618310631"/>
              </a:rPr>
              <a:t>This Photo</a:t>
            </a:r>
            <a:r>
              <a:rPr lang="en-GB" sz="900"/>
              <a:t> by Unknown Author is licensed under </a:t>
            </a:r>
            <a:r>
              <a:rPr lang="en-GB" sz="900">
                <a:hlinkClick r:id="rId6" tooltip="https://creativecommons.org/licenses/by/3.0/"/>
              </a:rPr>
              <a:t>CC BY</a:t>
            </a:r>
            <a:endParaRPr lang="en-GB" sz="900"/>
          </a:p>
        </p:txBody>
      </p:sp>
      <p:pic>
        <p:nvPicPr>
          <p:cNvPr id="9" name="Picture 8" descr="A puzzle piece of a superhero logo&#10;&#10;Description automatically generated">
            <a:extLst>
              <a:ext uri="{FF2B5EF4-FFF2-40B4-BE49-F238E27FC236}">
                <a16:creationId xmlns:a16="http://schemas.microsoft.com/office/drawing/2014/main" id="{D9E38868-8618-55C8-E629-C858B176865D}"/>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96320" y="3688582"/>
            <a:ext cx="4355063" cy="3301138"/>
          </a:xfrm>
          <a:prstGeom prst="rect">
            <a:avLst/>
          </a:prstGeom>
        </p:spPr>
      </p:pic>
      <p:sp>
        <p:nvSpPr>
          <p:cNvPr id="10" name="TextBox 9">
            <a:extLst>
              <a:ext uri="{FF2B5EF4-FFF2-40B4-BE49-F238E27FC236}">
                <a16:creationId xmlns:a16="http://schemas.microsoft.com/office/drawing/2014/main" id="{ABD6360E-1BF3-3681-123F-7C340859087E}"/>
              </a:ext>
            </a:extLst>
          </p:cNvPr>
          <p:cNvSpPr txBox="1"/>
          <p:nvPr/>
        </p:nvSpPr>
        <p:spPr>
          <a:xfrm>
            <a:off x="8002505" y="5913389"/>
            <a:ext cx="3605048" cy="230832"/>
          </a:xfrm>
          <a:prstGeom prst="rect">
            <a:avLst/>
          </a:prstGeom>
          <a:noFill/>
        </p:spPr>
        <p:txBody>
          <a:bodyPr wrap="square" rtlCol="0">
            <a:spAutoFit/>
          </a:bodyPr>
          <a:lstStyle/>
          <a:p>
            <a:r>
              <a:rPr lang="en-GB" sz="900">
                <a:hlinkClick r:id="rId8" tooltip="http://sircle.deviantart.com/art/Superman-Autism-362154968"/>
              </a:rPr>
              <a:t>This Photo</a:t>
            </a:r>
            <a:r>
              <a:rPr lang="en-GB" sz="900"/>
              <a:t> by Unknown Author is licensed under </a:t>
            </a:r>
            <a:r>
              <a:rPr lang="en-GB" sz="900">
                <a:hlinkClick r:id="rId9" tooltip="https://creativecommons.org/licenses/by-nc-nd/3.0/"/>
              </a:rPr>
              <a:t>CC BY-NC-ND</a:t>
            </a:r>
            <a:endParaRPr lang="en-GB" sz="900"/>
          </a:p>
        </p:txBody>
      </p:sp>
    </p:spTree>
    <p:extLst>
      <p:ext uri="{BB962C8B-B14F-4D97-AF65-F5344CB8AC3E}">
        <p14:creationId xmlns:p14="http://schemas.microsoft.com/office/powerpoint/2010/main" val="971677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nline Media 3" title="Why everything you know about autism is wrong | Jac den Houting | TEDxMacquarieUniversity">
            <a:hlinkClick r:id="" action="ppaction://media"/>
            <a:extLst>
              <a:ext uri="{FF2B5EF4-FFF2-40B4-BE49-F238E27FC236}">
                <a16:creationId xmlns:a16="http://schemas.microsoft.com/office/drawing/2014/main" id="{E24A4879-166C-884A-31ED-C56A507A8352}"/>
              </a:ext>
            </a:extLst>
          </p:cNvPr>
          <p:cNvPicPr>
            <a:picLocks noRot="1" noChangeAspect="1"/>
          </p:cNvPicPr>
          <p:nvPr>
            <a:videoFile r:link="rId1"/>
          </p:nvPr>
        </p:nvPicPr>
        <p:blipFill>
          <a:blip r:embed="rId4"/>
          <a:stretch>
            <a:fillRect/>
          </a:stretch>
        </p:blipFill>
        <p:spPr>
          <a:xfrm>
            <a:off x="271772" y="190245"/>
            <a:ext cx="11381748" cy="6430688"/>
          </a:xfrm>
          <a:prstGeom prst="rect">
            <a:avLst/>
          </a:prstGeom>
        </p:spPr>
      </p:pic>
    </p:spTree>
    <p:extLst>
      <p:ext uri="{BB962C8B-B14F-4D97-AF65-F5344CB8AC3E}">
        <p14:creationId xmlns:p14="http://schemas.microsoft.com/office/powerpoint/2010/main" val="27514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035EF-860A-B354-0179-2FBD3A563767}"/>
              </a:ext>
            </a:extLst>
          </p:cNvPr>
          <p:cNvSpPr>
            <a:spLocks noGrp="1"/>
          </p:cNvSpPr>
          <p:nvPr>
            <p:ph type="title"/>
          </p:nvPr>
        </p:nvSpPr>
        <p:spPr/>
        <p:txBody>
          <a:bodyPr/>
          <a:lstStyle/>
          <a:p>
            <a:r>
              <a:rPr lang="en-GB" dirty="0"/>
              <a:t>Neurodiversity movement</a:t>
            </a:r>
          </a:p>
        </p:txBody>
      </p:sp>
      <p:sp>
        <p:nvSpPr>
          <p:cNvPr id="3" name="Content Placeholder 2">
            <a:extLst>
              <a:ext uri="{FF2B5EF4-FFF2-40B4-BE49-F238E27FC236}">
                <a16:creationId xmlns:a16="http://schemas.microsoft.com/office/drawing/2014/main" id="{2928C7EF-A9B9-9339-81BB-CEC97422756F}"/>
              </a:ext>
            </a:extLst>
          </p:cNvPr>
          <p:cNvSpPr>
            <a:spLocks noGrp="1"/>
          </p:cNvSpPr>
          <p:nvPr>
            <p:ph idx="1"/>
          </p:nvPr>
        </p:nvSpPr>
        <p:spPr/>
        <p:txBody>
          <a:bodyPr/>
          <a:lstStyle/>
          <a:p>
            <a:r>
              <a:rPr lang="en-GB" sz="3200" dirty="0"/>
              <a:t>Many of the points were discussed in the </a:t>
            </a:r>
            <a:r>
              <a:rPr lang="en-GB" sz="3200" dirty="0" err="1"/>
              <a:t>TedEx</a:t>
            </a:r>
            <a:r>
              <a:rPr lang="en-GB" sz="3200" dirty="0"/>
              <a:t> talk</a:t>
            </a:r>
          </a:p>
          <a:p>
            <a:r>
              <a:rPr lang="en-GB" sz="3200" dirty="0"/>
              <a:t>Like biodiversity, neurodivergent people should not be ‘treated’ as if they are ‘less’ than neurotypical individuals.  Instead, their differences should be respected and valued</a:t>
            </a:r>
          </a:p>
          <a:p>
            <a:pPr lvl="1"/>
            <a:r>
              <a:rPr lang="en-GB" sz="2800" dirty="0"/>
              <a:t>Use the superpower</a:t>
            </a:r>
          </a:p>
          <a:p>
            <a:pPr lvl="1"/>
            <a:r>
              <a:rPr lang="en-GB" sz="2800" dirty="0"/>
              <a:t>Treatments should not be necessary to correct their characteristics </a:t>
            </a:r>
          </a:p>
          <a:p>
            <a:pPr lvl="1"/>
            <a:r>
              <a:rPr lang="en-GB" sz="2800" dirty="0"/>
              <a:t>Some of the treatments such as </a:t>
            </a:r>
            <a:r>
              <a:rPr lang="en-GB" sz="2800" dirty="0" err="1"/>
              <a:t>Lova’s</a:t>
            </a:r>
            <a:r>
              <a:rPr lang="en-GB" sz="2800" dirty="0"/>
              <a:t> are seen as unethical   </a:t>
            </a:r>
          </a:p>
          <a:p>
            <a:pPr lvl="1"/>
            <a:endParaRPr lang="en-GB" dirty="0"/>
          </a:p>
        </p:txBody>
      </p:sp>
    </p:spTree>
    <p:extLst>
      <p:ext uri="{BB962C8B-B14F-4D97-AF65-F5344CB8AC3E}">
        <p14:creationId xmlns:p14="http://schemas.microsoft.com/office/powerpoint/2010/main" val="23081399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9E806-6C8B-049A-FDFB-13CFC158B5AA}"/>
              </a:ext>
            </a:extLst>
          </p:cNvPr>
          <p:cNvSpPr>
            <a:spLocks noGrp="1"/>
          </p:cNvSpPr>
          <p:nvPr>
            <p:ph type="title"/>
          </p:nvPr>
        </p:nvSpPr>
        <p:spPr>
          <a:xfrm>
            <a:off x="886557" y="3863886"/>
            <a:ext cx="10418885" cy="2719287"/>
          </a:xfrm>
        </p:spPr>
        <p:txBody>
          <a:bodyPr vert="horz" wrap="none" lIns="91440" tIns="45720" rIns="91440" bIns="45720" rtlCol="0" anchor="t">
            <a:normAutofit/>
          </a:bodyPr>
          <a:lstStyle/>
          <a:p>
            <a:r>
              <a:rPr lang="en-US" sz="4000" spc="-300" dirty="0">
                <a:effectLst>
                  <a:outerShdw blurRad="469900" dist="342900" dir="5400000" sy="-20000" rotWithShape="0">
                    <a:prstClr val="black">
                      <a:alpha val="66000"/>
                    </a:prstClr>
                  </a:outerShdw>
                </a:effectLst>
              </a:rPr>
              <a:t>How helpful is it to tell young neurodivergent children  with  ASD </a:t>
            </a:r>
            <a:br>
              <a:rPr lang="en-US" sz="4000" spc="-300" dirty="0">
                <a:effectLst>
                  <a:outerShdw blurRad="469900" dist="342900" dir="5400000" sy="-20000" rotWithShape="0">
                    <a:prstClr val="black">
                      <a:alpha val="66000"/>
                    </a:prstClr>
                  </a:outerShdw>
                </a:effectLst>
              </a:rPr>
            </a:br>
            <a:r>
              <a:rPr lang="en-US" sz="4000" spc="-300" dirty="0">
                <a:effectLst>
                  <a:outerShdw blurRad="469900" dist="342900" dir="5400000" sy="-20000" rotWithShape="0">
                    <a:prstClr val="black">
                      <a:alpha val="66000"/>
                    </a:prstClr>
                  </a:outerShdw>
                </a:effectLst>
              </a:rPr>
              <a:t>that they have superpower? </a:t>
            </a:r>
          </a:p>
        </p:txBody>
      </p:sp>
      <p:pic>
        <p:nvPicPr>
          <p:cNvPr id="5" name="Picture 4" descr="A couple of cartoon characters speaking at podiums&#10;&#10;Description automatically generated">
            <a:extLst>
              <a:ext uri="{FF2B5EF4-FFF2-40B4-BE49-F238E27FC236}">
                <a16:creationId xmlns:a16="http://schemas.microsoft.com/office/drawing/2014/main" id="{76559F1D-9BAF-44FD-3246-01A14D137776}"/>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50449"/>
          <a:stretch/>
        </p:blipFill>
        <p:spPr>
          <a:xfrm>
            <a:off x="20" y="103858"/>
            <a:ext cx="12191980" cy="3443533"/>
          </a:xfrm>
          <a:prstGeom prst="rect">
            <a:avLst/>
          </a:prstGeom>
        </p:spPr>
      </p:pic>
      <p:sp>
        <p:nvSpPr>
          <p:cNvPr id="6" name="TextBox 5">
            <a:extLst>
              <a:ext uri="{FF2B5EF4-FFF2-40B4-BE49-F238E27FC236}">
                <a16:creationId xmlns:a16="http://schemas.microsoft.com/office/drawing/2014/main" id="{D01960AC-9ED3-DB9F-D3DE-EF41AD1E01E2}"/>
              </a:ext>
            </a:extLst>
          </p:cNvPr>
          <p:cNvSpPr txBox="1"/>
          <p:nvPr/>
        </p:nvSpPr>
        <p:spPr>
          <a:xfrm>
            <a:off x="9662141" y="3243488"/>
            <a:ext cx="252985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aytodisasterpjo.blogspot.com/2020/01/tarea-5-el-movimiento-obrero.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3143469116"/>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FEB07-0345-F0FF-0B18-7AF3F32753C6}"/>
              </a:ext>
            </a:extLst>
          </p:cNvPr>
          <p:cNvSpPr>
            <a:spLocks noGrp="1"/>
          </p:cNvSpPr>
          <p:nvPr>
            <p:ph type="title"/>
          </p:nvPr>
        </p:nvSpPr>
        <p:spPr/>
        <p:txBody>
          <a:bodyPr/>
          <a:lstStyle/>
          <a:p>
            <a:r>
              <a:rPr lang="en-GB" dirty="0"/>
              <a:t>Practise your Poster presentation</a:t>
            </a:r>
          </a:p>
        </p:txBody>
      </p:sp>
      <p:sp>
        <p:nvSpPr>
          <p:cNvPr id="3" name="Text Placeholder 2">
            <a:extLst>
              <a:ext uri="{FF2B5EF4-FFF2-40B4-BE49-F238E27FC236}">
                <a16:creationId xmlns:a16="http://schemas.microsoft.com/office/drawing/2014/main" id="{183CD4DC-DA79-5ED2-7D12-772A7FE058B3}"/>
              </a:ext>
            </a:extLst>
          </p:cNvPr>
          <p:cNvSpPr>
            <a:spLocks noGrp="1"/>
          </p:cNvSpPr>
          <p:nvPr>
            <p:ph type="body" idx="1"/>
          </p:nvPr>
        </p:nvSpPr>
        <p:spPr/>
        <p:txBody>
          <a:bodyPr/>
          <a:lstStyle/>
          <a:p>
            <a:endParaRPr lang="en-GB" dirty="0"/>
          </a:p>
        </p:txBody>
      </p:sp>
      <p:pic>
        <p:nvPicPr>
          <p:cNvPr id="5" name="Picture 4" descr="A blue person pointing at a whiteboard&#10;&#10;Description automatically generated">
            <a:extLst>
              <a:ext uri="{FF2B5EF4-FFF2-40B4-BE49-F238E27FC236}">
                <a16:creationId xmlns:a16="http://schemas.microsoft.com/office/drawing/2014/main" id="{D66BAEA7-A0F1-DAFF-D4DB-97D079DC505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50805" y="1825625"/>
            <a:ext cx="2857500" cy="2857500"/>
          </a:xfrm>
          <a:prstGeom prst="rect">
            <a:avLst/>
          </a:prstGeom>
        </p:spPr>
      </p:pic>
      <p:sp>
        <p:nvSpPr>
          <p:cNvPr id="6" name="TextBox 5">
            <a:extLst>
              <a:ext uri="{FF2B5EF4-FFF2-40B4-BE49-F238E27FC236}">
                <a16:creationId xmlns:a16="http://schemas.microsoft.com/office/drawing/2014/main" id="{27B0C38D-7FA2-779B-D0DF-CD23044A8B8E}"/>
              </a:ext>
            </a:extLst>
          </p:cNvPr>
          <p:cNvSpPr txBox="1"/>
          <p:nvPr/>
        </p:nvSpPr>
        <p:spPr>
          <a:xfrm>
            <a:off x="7150805" y="4683125"/>
            <a:ext cx="2857500" cy="369332"/>
          </a:xfrm>
          <a:prstGeom prst="rect">
            <a:avLst/>
          </a:prstGeom>
          <a:noFill/>
        </p:spPr>
        <p:txBody>
          <a:bodyPr wrap="square" rtlCol="0">
            <a:spAutoFit/>
          </a:bodyPr>
          <a:lstStyle/>
          <a:p>
            <a:r>
              <a:rPr lang="en-GB" sz="900">
                <a:hlinkClick r:id="rId4" tooltip="https://www.pngall.com/presentation-png/download/13329"/>
              </a:rPr>
              <a:t>This Photo</a:t>
            </a:r>
            <a:r>
              <a:rPr lang="en-GB" sz="900"/>
              <a:t> by Unknown Author is licensed under </a:t>
            </a:r>
            <a:r>
              <a:rPr lang="en-GB" sz="900">
                <a:hlinkClick r:id="rId5" tooltip="https://creativecommons.org/licenses/by-nc/3.0/"/>
              </a:rPr>
              <a:t>CC BY-NC</a:t>
            </a:r>
            <a:endParaRPr lang="en-GB" sz="900"/>
          </a:p>
        </p:txBody>
      </p:sp>
    </p:spTree>
    <p:extLst>
      <p:ext uri="{BB962C8B-B14F-4D97-AF65-F5344CB8AC3E}">
        <p14:creationId xmlns:p14="http://schemas.microsoft.com/office/powerpoint/2010/main" val="1377988629"/>
      </p:ext>
    </p:extLst>
  </p:cSld>
  <p:clrMapOvr>
    <a:masterClrMapping/>
  </p:clrMapOvr>
  <p:transition spd="me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4047</Words>
  <Application>Microsoft Office PowerPoint</Application>
  <PresentationFormat>Widescreen</PresentationFormat>
  <Paragraphs>342</Paragraphs>
  <Slides>41</Slides>
  <Notes>31</Notes>
  <HiddenSlides>1</HiddenSlides>
  <MMClips>6</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Aptos</vt:lpstr>
      <vt:lpstr>Aptos Display</vt:lpstr>
      <vt:lpstr>Arial</vt:lpstr>
      <vt:lpstr>Frutiger W01</vt:lpstr>
      <vt:lpstr>Georgia</vt:lpstr>
      <vt:lpstr>hero-new</vt:lpstr>
      <vt:lpstr>Lato</vt:lpstr>
      <vt:lpstr>Roboto</vt:lpstr>
      <vt:lpstr>Wingdings</vt:lpstr>
      <vt:lpstr>Wingdings 2</vt:lpstr>
      <vt:lpstr>Office Theme</vt:lpstr>
      <vt:lpstr>BMHP6029  Psychopathological Classifications and Provisions Week 6  Autism spectrum Disorder  October 2024</vt:lpstr>
      <vt:lpstr>PowerPoint Presentation</vt:lpstr>
      <vt:lpstr>Autism Spectrum Disorder</vt:lpstr>
      <vt:lpstr>PowerPoint Presentation</vt:lpstr>
      <vt:lpstr>What is autism</vt:lpstr>
      <vt:lpstr>Neurodevelopmental Disorders in ICD-11 </vt:lpstr>
      <vt:lpstr>Common Features </vt:lpstr>
      <vt:lpstr>A broad spectrum in presentation and outcome</vt:lpstr>
      <vt:lpstr>PowerPoint Presentation</vt:lpstr>
      <vt:lpstr>Comparing classification systems (adapted from Open University, n.d. ) </vt:lpstr>
      <vt:lpstr>Closer look at ICD-11</vt:lpstr>
      <vt:lpstr>Challenges experienced - Autism</vt:lpstr>
      <vt:lpstr>Signs of Autism - Children</vt:lpstr>
      <vt:lpstr>Psychological explanation of autism: Theory of mind deficit </vt:lpstr>
      <vt:lpstr>PowerPoint Presentation</vt:lpstr>
      <vt:lpstr>PowerPoint Presentation</vt:lpstr>
      <vt:lpstr>RTMIE task (Baron-Cohen et al, 2015)</vt:lpstr>
      <vt:lpstr>PowerPoint Presentation</vt:lpstr>
      <vt:lpstr>Theory of mind task without words</vt:lpstr>
      <vt:lpstr>Mental State Stories</vt:lpstr>
      <vt:lpstr>Strange Stories (Murray et al., 2017; White et al., 2009)</vt:lpstr>
      <vt:lpstr>Making diagnosis: Autism Team </vt:lpstr>
      <vt:lpstr>The Diagnostic Interview for Social and Communication Disorders:   DISCO (Leekam et al., 2002) </vt:lpstr>
      <vt:lpstr>Diagnosis Tools of ASD</vt:lpstr>
      <vt:lpstr>Treatment and Intervention (US Centre for Disease and Control, n.d.)</vt:lpstr>
      <vt:lpstr> Mosaic activity: Which treatment for ASD? </vt:lpstr>
      <vt:lpstr>Children and young people with Autism in schools </vt:lpstr>
      <vt:lpstr>PowerPoint Presentation</vt:lpstr>
      <vt:lpstr>Did Hope feel she was listened to in school on the last slide?  What would you feel if you were in Hope’s shoe? </vt:lpstr>
      <vt:lpstr>Autism and health </vt:lpstr>
      <vt:lpstr>Gender differences in ASD </vt:lpstr>
      <vt:lpstr>PowerPoint Presentation</vt:lpstr>
      <vt:lpstr>Mosaic activity: learn more about ASD </vt:lpstr>
      <vt:lpstr>Individuals with Autism in mental hospital </vt:lpstr>
      <vt:lpstr>ASD not understood or being misunderstood  </vt:lpstr>
      <vt:lpstr>Changing imagines of ASD in popular culture </vt:lpstr>
      <vt:lpstr>Change in discourse about ASD: focused, persistent etc  </vt:lpstr>
      <vt:lpstr>PowerPoint Presentation</vt:lpstr>
      <vt:lpstr>Neurodiversity movement</vt:lpstr>
      <vt:lpstr>How helpful is it to tell young neurodivergent children  with  ASD  that they have superpower? </vt:lpstr>
      <vt:lpstr>Practise your Poster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Josephine Chen-Wilson</dc:creator>
  <cp:lastModifiedBy>Alice Clayton</cp:lastModifiedBy>
  <cp:revision>2</cp:revision>
  <cp:lastPrinted>2024-10-16T06:34:55Z</cp:lastPrinted>
  <dcterms:created xsi:type="dcterms:W3CDTF">2024-10-10T09:19:40Z</dcterms:created>
  <dcterms:modified xsi:type="dcterms:W3CDTF">2025-01-10T11:47:44Z</dcterms:modified>
</cp:coreProperties>
</file>