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7" r:id="rId6"/>
    <p:sldId id="263" r:id="rId7"/>
    <p:sldId id="262" r:id="rId8"/>
    <p:sldId id="264" r:id="rId9"/>
    <p:sldId id="269" r:id="rId10"/>
    <p:sldId id="258" r:id="rId11"/>
    <p:sldId id="259" r:id="rId12"/>
    <p:sldId id="260" r:id="rId13"/>
    <p:sldId id="267" r:id="rId14"/>
    <p:sldId id="265"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76" d="100"/>
          <a:sy n="76" d="100"/>
        </p:scale>
        <p:origin x="12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DD062-1454-49D7-90FE-23B65657A5CB}"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ABD08005-6505-4227-ACA4-540E1B9297C3}">
      <dgm:prSet/>
      <dgm:spPr/>
      <dgm:t>
        <a:bodyPr/>
        <a:lstStyle/>
        <a:p>
          <a:pPr>
            <a:lnSpc>
              <a:spcPct val="100000"/>
            </a:lnSpc>
          </a:pPr>
          <a:r>
            <a:rPr lang="en-GB"/>
            <a:t>Work related stress.</a:t>
          </a:r>
          <a:endParaRPr lang="en-US"/>
        </a:p>
      </dgm:t>
    </dgm:pt>
    <dgm:pt modelId="{FA6760AF-1138-418C-B49A-E28C51657BD6}" type="parTrans" cxnId="{1A6443A3-5704-4CEB-A1FB-809EB8B03403}">
      <dgm:prSet/>
      <dgm:spPr/>
      <dgm:t>
        <a:bodyPr/>
        <a:lstStyle/>
        <a:p>
          <a:endParaRPr lang="en-US"/>
        </a:p>
      </dgm:t>
    </dgm:pt>
    <dgm:pt modelId="{D4873073-53E8-423E-A489-89ED1DBE69EA}" type="sibTrans" cxnId="{1A6443A3-5704-4CEB-A1FB-809EB8B03403}">
      <dgm:prSet/>
      <dgm:spPr/>
      <dgm:t>
        <a:bodyPr/>
        <a:lstStyle/>
        <a:p>
          <a:pPr>
            <a:lnSpc>
              <a:spcPct val="100000"/>
            </a:lnSpc>
          </a:pPr>
          <a:endParaRPr lang="en-US"/>
        </a:p>
      </dgm:t>
    </dgm:pt>
    <dgm:pt modelId="{22754B01-51E7-4F47-A8A4-EA04D70FF87E}">
      <dgm:prSet/>
      <dgm:spPr/>
      <dgm:t>
        <a:bodyPr/>
        <a:lstStyle/>
        <a:p>
          <a:pPr>
            <a:lnSpc>
              <a:spcPct val="100000"/>
            </a:lnSpc>
          </a:pPr>
          <a:r>
            <a:rPr lang="en-GB"/>
            <a:t>Burnout.</a:t>
          </a:r>
          <a:endParaRPr lang="en-US"/>
        </a:p>
      </dgm:t>
    </dgm:pt>
    <dgm:pt modelId="{21C5E254-9623-4FA7-9157-9BD4E0CFBF1F}" type="parTrans" cxnId="{6EB2FCF9-3254-4734-8B62-C37962A96CA0}">
      <dgm:prSet/>
      <dgm:spPr/>
      <dgm:t>
        <a:bodyPr/>
        <a:lstStyle/>
        <a:p>
          <a:endParaRPr lang="en-US"/>
        </a:p>
      </dgm:t>
    </dgm:pt>
    <dgm:pt modelId="{6041A173-7E53-4A75-AAF7-CB891E0EFA57}" type="sibTrans" cxnId="{6EB2FCF9-3254-4734-8B62-C37962A96CA0}">
      <dgm:prSet/>
      <dgm:spPr/>
      <dgm:t>
        <a:bodyPr/>
        <a:lstStyle/>
        <a:p>
          <a:pPr>
            <a:lnSpc>
              <a:spcPct val="100000"/>
            </a:lnSpc>
          </a:pPr>
          <a:endParaRPr lang="en-US"/>
        </a:p>
      </dgm:t>
    </dgm:pt>
    <dgm:pt modelId="{C72CFE9B-132D-4157-813D-D90267D7D1FE}">
      <dgm:prSet/>
      <dgm:spPr/>
      <dgm:t>
        <a:bodyPr/>
        <a:lstStyle/>
        <a:p>
          <a:pPr>
            <a:lnSpc>
              <a:spcPct val="100000"/>
            </a:lnSpc>
          </a:pPr>
          <a:r>
            <a:rPr lang="en-GB"/>
            <a:t>Less time for admin related tasks.</a:t>
          </a:r>
          <a:endParaRPr lang="en-US"/>
        </a:p>
      </dgm:t>
    </dgm:pt>
    <dgm:pt modelId="{6354C98B-A553-40B0-93C1-9F101A22A83E}" type="parTrans" cxnId="{C52B6821-3F0E-459A-A690-6053A19B72F4}">
      <dgm:prSet/>
      <dgm:spPr/>
      <dgm:t>
        <a:bodyPr/>
        <a:lstStyle/>
        <a:p>
          <a:endParaRPr lang="en-US"/>
        </a:p>
      </dgm:t>
    </dgm:pt>
    <dgm:pt modelId="{4CF7C8E1-5D44-44F4-B87C-5562CF585E16}" type="sibTrans" cxnId="{C52B6821-3F0E-459A-A690-6053A19B72F4}">
      <dgm:prSet/>
      <dgm:spPr/>
      <dgm:t>
        <a:bodyPr/>
        <a:lstStyle/>
        <a:p>
          <a:pPr>
            <a:lnSpc>
              <a:spcPct val="100000"/>
            </a:lnSpc>
          </a:pPr>
          <a:endParaRPr lang="en-US"/>
        </a:p>
      </dgm:t>
    </dgm:pt>
    <dgm:pt modelId="{BB1CC15C-052B-460D-9315-CFF3728679AF}">
      <dgm:prSet/>
      <dgm:spPr/>
      <dgm:t>
        <a:bodyPr/>
        <a:lstStyle/>
        <a:p>
          <a:pPr>
            <a:lnSpc>
              <a:spcPct val="100000"/>
            </a:lnSpc>
          </a:pPr>
          <a:r>
            <a:rPr lang="en-GB"/>
            <a:t>Not achieving deadlines/targets.</a:t>
          </a:r>
          <a:endParaRPr lang="en-US"/>
        </a:p>
      </dgm:t>
    </dgm:pt>
    <dgm:pt modelId="{E55A8A13-BA45-41E6-B9A3-F71F43265D38}" type="parTrans" cxnId="{04FDCD56-BA47-4727-945E-32C75B0E2E13}">
      <dgm:prSet/>
      <dgm:spPr/>
      <dgm:t>
        <a:bodyPr/>
        <a:lstStyle/>
        <a:p>
          <a:endParaRPr lang="en-US"/>
        </a:p>
      </dgm:t>
    </dgm:pt>
    <dgm:pt modelId="{666A27BF-30E4-420B-8430-38B67A25AAE3}" type="sibTrans" cxnId="{04FDCD56-BA47-4727-945E-32C75B0E2E13}">
      <dgm:prSet/>
      <dgm:spPr/>
      <dgm:t>
        <a:bodyPr/>
        <a:lstStyle/>
        <a:p>
          <a:pPr>
            <a:lnSpc>
              <a:spcPct val="100000"/>
            </a:lnSpc>
          </a:pPr>
          <a:endParaRPr lang="en-US"/>
        </a:p>
      </dgm:t>
    </dgm:pt>
    <dgm:pt modelId="{21C6FEAC-EB31-471D-8CCC-DFCC8E6779B6}">
      <dgm:prSet/>
      <dgm:spPr/>
      <dgm:t>
        <a:bodyPr/>
        <a:lstStyle/>
        <a:p>
          <a:pPr>
            <a:lnSpc>
              <a:spcPct val="100000"/>
            </a:lnSpc>
          </a:pPr>
          <a:r>
            <a:rPr lang="en-GB"/>
            <a:t>Friction with colleagues.</a:t>
          </a:r>
          <a:endParaRPr lang="en-US"/>
        </a:p>
      </dgm:t>
    </dgm:pt>
    <dgm:pt modelId="{371F3081-7D89-4D63-A386-73C28A9FA15F}" type="parTrans" cxnId="{7A075E34-EBF8-4AE2-8351-CB37074F5BA6}">
      <dgm:prSet/>
      <dgm:spPr/>
      <dgm:t>
        <a:bodyPr/>
        <a:lstStyle/>
        <a:p>
          <a:endParaRPr lang="en-US"/>
        </a:p>
      </dgm:t>
    </dgm:pt>
    <dgm:pt modelId="{CDFC27A1-C80E-4AED-9DF6-5BCBD7A21674}" type="sibTrans" cxnId="{7A075E34-EBF8-4AE2-8351-CB37074F5BA6}">
      <dgm:prSet/>
      <dgm:spPr/>
      <dgm:t>
        <a:bodyPr/>
        <a:lstStyle/>
        <a:p>
          <a:pPr>
            <a:lnSpc>
              <a:spcPct val="100000"/>
            </a:lnSpc>
          </a:pPr>
          <a:endParaRPr lang="en-US"/>
        </a:p>
      </dgm:t>
    </dgm:pt>
    <dgm:pt modelId="{847839DD-FF84-4EE5-918D-C0DB68B89721}">
      <dgm:prSet/>
      <dgm:spPr/>
      <dgm:t>
        <a:bodyPr/>
        <a:lstStyle/>
        <a:p>
          <a:pPr>
            <a:lnSpc>
              <a:spcPct val="100000"/>
            </a:lnSpc>
          </a:pPr>
          <a:r>
            <a:rPr lang="en-GB"/>
            <a:t>More room for error – notes not being completed within the 24-hour timeframe.</a:t>
          </a:r>
          <a:endParaRPr lang="en-US"/>
        </a:p>
      </dgm:t>
    </dgm:pt>
    <dgm:pt modelId="{840A1990-40B3-4796-B401-3ECAF5F81E12}" type="parTrans" cxnId="{F0340569-0339-4325-8E21-620148BBF766}">
      <dgm:prSet/>
      <dgm:spPr/>
      <dgm:t>
        <a:bodyPr/>
        <a:lstStyle/>
        <a:p>
          <a:endParaRPr lang="en-US"/>
        </a:p>
      </dgm:t>
    </dgm:pt>
    <dgm:pt modelId="{79EA5E70-9CBD-4276-B9AF-39D90669DBD3}" type="sibTrans" cxnId="{F0340569-0339-4325-8E21-620148BBF766}">
      <dgm:prSet/>
      <dgm:spPr/>
      <dgm:t>
        <a:bodyPr/>
        <a:lstStyle/>
        <a:p>
          <a:endParaRPr lang="en-US"/>
        </a:p>
      </dgm:t>
    </dgm:pt>
    <dgm:pt modelId="{ACA5E80E-6DC3-4C78-861A-ED1190ED5B6A}" type="pres">
      <dgm:prSet presAssocID="{1F8DD062-1454-49D7-90FE-23B65657A5CB}" presName="root" presStyleCnt="0">
        <dgm:presLayoutVars>
          <dgm:dir/>
          <dgm:resizeHandles val="exact"/>
        </dgm:presLayoutVars>
      </dgm:prSet>
      <dgm:spPr/>
    </dgm:pt>
    <dgm:pt modelId="{F72B9E05-9328-48BF-A74C-4FE36E0761F7}" type="pres">
      <dgm:prSet presAssocID="{1F8DD062-1454-49D7-90FE-23B65657A5CB}" presName="container" presStyleCnt="0">
        <dgm:presLayoutVars>
          <dgm:dir/>
          <dgm:resizeHandles val="exact"/>
        </dgm:presLayoutVars>
      </dgm:prSet>
      <dgm:spPr/>
    </dgm:pt>
    <dgm:pt modelId="{C4352D12-A698-4A1D-9F24-87199B4DD745}" type="pres">
      <dgm:prSet presAssocID="{ABD08005-6505-4227-ACA4-540E1B9297C3}" presName="compNode" presStyleCnt="0"/>
      <dgm:spPr/>
    </dgm:pt>
    <dgm:pt modelId="{6801970A-73CD-48BC-8623-6B40C52CE640}" type="pres">
      <dgm:prSet presAssocID="{ABD08005-6505-4227-ACA4-540E1B9297C3}" presName="iconBgRect" presStyleLbl="bgShp" presStyleIdx="0" presStyleCnt="6"/>
      <dgm:spPr/>
    </dgm:pt>
    <dgm:pt modelId="{7BCF41A6-D709-42E8-A0B0-F19CCC9897F1}" type="pres">
      <dgm:prSet presAssocID="{ABD08005-6505-4227-ACA4-540E1B9297C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F2367AF-6CF7-4D96-9E74-4F06BF8A1F40}" type="pres">
      <dgm:prSet presAssocID="{ABD08005-6505-4227-ACA4-540E1B9297C3}" presName="spaceRect" presStyleCnt="0"/>
      <dgm:spPr/>
    </dgm:pt>
    <dgm:pt modelId="{51C5D060-32F5-434E-A3BA-285CF8AC5D8E}" type="pres">
      <dgm:prSet presAssocID="{ABD08005-6505-4227-ACA4-540E1B9297C3}" presName="textRect" presStyleLbl="revTx" presStyleIdx="0" presStyleCnt="6">
        <dgm:presLayoutVars>
          <dgm:chMax val="1"/>
          <dgm:chPref val="1"/>
        </dgm:presLayoutVars>
      </dgm:prSet>
      <dgm:spPr/>
    </dgm:pt>
    <dgm:pt modelId="{75309267-92A4-44D8-A37B-BD2537CBA9B9}" type="pres">
      <dgm:prSet presAssocID="{D4873073-53E8-423E-A489-89ED1DBE69EA}" presName="sibTrans" presStyleLbl="sibTrans2D1" presStyleIdx="0" presStyleCnt="0"/>
      <dgm:spPr/>
    </dgm:pt>
    <dgm:pt modelId="{EF84FCEA-79F5-4810-8615-DD19105576DD}" type="pres">
      <dgm:prSet presAssocID="{22754B01-51E7-4F47-A8A4-EA04D70FF87E}" presName="compNode" presStyleCnt="0"/>
      <dgm:spPr/>
    </dgm:pt>
    <dgm:pt modelId="{03A3B8EC-E2FA-4034-AE12-4E4015D2FEB0}" type="pres">
      <dgm:prSet presAssocID="{22754B01-51E7-4F47-A8A4-EA04D70FF87E}" presName="iconBgRect" presStyleLbl="bgShp" presStyleIdx="1" presStyleCnt="6"/>
      <dgm:spPr/>
    </dgm:pt>
    <dgm:pt modelId="{F0EB049D-420F-4181-BA8D-4E5E0F8B96E0}" type="pres">
      <dgm:prSet presAssocID="{22754B01-51E7-4F47-A8A4-EA04D70FF87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A9339A92-2D9A-4CC7-9F59-857D9650B690}" type="pres">
      <dgm:prSet presAssocID="{22754B01-51E7-4F47-A8A4-EA04D70FF87E}" presName="spaceRect" presStyleCnt="0"/>
      <dgm:spPr/>
    </dgm:pt>
    <dgm:pt modelId="{DFDFC979-5B5A-431C-AC8A-37E55269B405}" type="pres">
      <dgm:prSet presAssocID="{22754B01-51E7-4F47-A8A4-EA04D70FF87E}" presName="textRect" presStyleLbl="revTx" presStyleIdx="1" presStyleCnt="6">
        <dgm:presLayoutVars>
          <dgm:chMax val="1"/>
          <dgm:chPref val="1"/>
        </dgm:presLayoutVars>
      </dgm:prSet>
      <dgm:spPr/>
    </dgm:pt>
    <dgm:pt modelId="{ADC39896-DCF4-42AA-930E-7023D354FCE2}" type="pres">
      <dgm:prSet presAssocID="{6041A173-7E53-4A75-AAF7-CB891E0EFA57}" presName="sibTrans" presStyleLbl="sibTrans2D1" presStyleIdx="0" presStyleCnt="0"/>
      <dgm:spPr/>
    </dgm:pt>
    <dgm:pt modelId="{ACED5157-A1F2-4EE8-AAAF-811261BAEAFE}" type="pres">
      <dgm:prSet presAssocID="{C72CFE9B-132D-4157-813D-D90267D7D1FE}" presName="compNode" presStyleCnt="0"/>
      <dgm:spPr/>
    </dgm:pt>
    <dgm:pt modelId="{6275D1F5-3882-4072-8933-D7ACB46519A9}" type="pres">
      <dgm:prSet presAssocID="{C72CFE9B-132D-4157-813D-D90267D7D1FE}" presName="iconBgRect" presStyleLbl="bgShp" presStyleIdx="2" presStyleCnt="6"/>
      <dgm:spPr/>
    </dgm:pt>
    <dgm:pt modelId="{BA37816D-0A3B-4FD8-8D6C-4386BF32432F}" type="pres">
      <dgm:prSet presAssocID="{C72CFE9B-132D-4157-813D-D90267D7D1F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B494CE04-E184-41CD-8D71-1DF4CDF99CEE}" type="pres">
      <dgm:prSet presAssocID="{C72CFE9B-132D-4157-813D-D90267D7D1FE}" presName="spaceRect" presStyleCnt="0"/>
      <dgm:spPr/>
    </dgm:pt>
    <dgm:pt modelId="{E69459ED-FCB0-40C7-AD9A-F277CB1BA5C4}" type="pres">
      <dgm:prSet presAssocID="{C72CFE9B-132D-4157-813D-D90267D7D1FE}" presName="textRect" presStyleLbl="revTx" presStyleIdx="2" presStyleCnt="6">
        <dgm:presLayoutVars>
          <dgm:chMax val="1"/>
          <dgm:chPref val="1"/>
        </dgm:presLayoutVars>
      </dgm:prSet>
      <dgm:spPr/>
    </dgm:pt>
    <dgm:pt modelId="{0F1F73B8-F5A2-4D5D-8AA5-FB3DA556ECE8}" type="pres">
      <dgm:prSet presAssocID="{4CF7C8E1-5D44-44F4-B87C-5562CF585E16}" presName="sibTrans" presStyleLbl="sibTrans2D1" presStyleIdx="0" presStyleCnt="0"/>
      <dgm:spPr/>
    </dgm:pt>
    <dgm:pt modelId="{61D4ED31-F517-4018-9ABA-91F27635FB52}" type="pres">
      <dgm:prSet presAssocID="{BB1CC15C-052B-460D-9315-CFF3728679AF}" presName="compNode" presStyleCnt="0"/>
      <dgm:spPr/>
    </dgm:pt>
    <dgm:pt modelId="{63F31B8B-C921-42DA-9802-5E2B7F52D444}" type="pres">
      <dgm:prSet presAssocID="{BB1CC15C-052B-460D-9315-CFF3728679AF}" presName="iconBgRect" presStyleLbl="bgShp" presStyleIdx="3" presStyleCnt="6"/>
      <dgm:spPr/>
    </dgm:pt>
    <dgm:pt modelId="{4FBDA1DC-FF9B-4F66-AE3D-72FBF46A4C0D}" type="pres">
      <dgm:prSet presAssocID="{BB1CC15C-052B-460D-9315-CFF3728679A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5BD4EA65-C27B-4230-A3DC-AA1792182EEC}" type="pres">
      <dgm:prSet presAssocID="{BB1CC15C-052B-460D-9315-CFF3728679AF}" presName="spaceRect" presStyleCnt="0"/>
      <dgm:spPr/>
    </dgm:pt>
    <dgm:pt modelId="{7942743A-5E66-4916-87DA-A43DDB8FFB86}" type="pres">
      <dgm:prSet presAssocID="{BB1CC15C-052B-460D-9315-CFF3728679AF}" presName="textRect" presStyleLbl="revTx" presStyleIdx="3" presStyleCnt="6">
        <dgm:presLayoutVars>
          <dgm:chMax val="1"/>
          <dgm:chPref val="1"/>
        </dgm:presLayoutVars>
      </dgm:prSet>
      <dgm:spPr/>
    </dgm:pt>
    <dgm:pt modelId="{6EBA1F15-6FE2-4CDB-A3CD-4B41559C54CC}" type="pres">
      <dgm:prSet presAssocID="{666A27BF-30E4-420B-8430-38B67A25AAE3}" presName="sibTrans" presStyleLbl="sibTrans2D1" presStyleIdx="0" presStyleCnt="0"/>
      <dgm:spPr/>
    </dgm:pt>
    <dgm:pt modelId="{31CC8ACF-E45E-430A-9AFF-7C6194685724}" type="pres">
      <dgm:prSet presAssocID="{21C6FEAC-EB31-471D-8CCC-DFCC8E6779B6}" presName="compNode" presStyleCnt="0"/>
      <dgm:spPr/>
    </dgm:pt>
    <dgm:pt modelId="{E981FB18-3D77-48F9-9256-80165EAE5F84}" type="pres">
      <dgm:prSet presAssocID="{21C6FEAC-EB31-471D-8CCC-DFCC8E6779B6}" presName="iconBgRect" presStyleLbl="bgShp" presStyleIdx="4" presStyleCnt="6"/>
      <dgm:spPr/>
    </dgm:pt>
    <dgm:pt modelId="{FF6E253C-C925-44FB-A755-7001167F8532}" type="pres">
      <dgm:prSet presAssocID="{21C6FEAC-EB31-471D-8CCC-DFCC8E6779B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ze"/>
        </a:ext>
      </dgm:extLst>
    </dgm:pt>
    <dgm:pt modelId="{9EFCF488-5E77-4EEC-A2E9-C89BF25A654B}" type="pres">
      <dgm:prSet presAssocID="{21C6FEAC-EB31-471D-8CCC-DFCC8E6779B6}" presName="spaceRect" presStyleCnt="0"/>
      <dgm:spPr/>
    </dgm:pt>
    <dgm:pt modelId="{D674574A-D611-4262-8200-706666BD0E26}" type="pres">
      <dgm:prSet presAssocID="{21C6FEAC-EB31-471D-8CCC-DFCC8E6779B6}" presName="textRect" presStyleLbl="revTx" presStyleIdx="4" presStyleCnt="6">
        <dgm:presLayoutVars>
          <dgm:chMax val="1"/>
          <dgm:chPref val="1"/>
        </dgm:presLayoutVars>
      </dgm:prSet>
      <dgm:spPr/>
    </dgm:pt>
    <dgm:pt modelId="{E85F94D6-5EBF-4582-9E64-579930830A17}" type="pres">
      <dgm:prSet presAssocID="{CDFC27A1-C80E-4AED-9DF6-5BCBD7A21674}" presName="sibTrans" presStyleLbl="sibTrans2D1" presStyleIdx="0" presStyleCnt="0"/>
      <dgm:spPr/>
    </dgm:pt>
    <dgm:pt modelId="{EECD6D59-0EB3-46EA-A110-9D65BAF39AEF}" type="pres">
      <dgm:prSet presAssocID="{847839DD-FF84-4EE5-918D-C0DB68B89721}" presName="compNode" presStyleCnt="0"/>
      <dgm:spPr/>
    </dgm:pt>
    <dgm:pt modelId="{3C862FF6-07CC-46CE-AD4C-31BFFAF8AB06}" type="pres">
      <dgm:prSet presAssocID="{847839DD-FF84-4EE5-918D-C0DB68B89721}" presName="iconBgRect" presStyleLbl="bgShp" presStyleIdx="5" presStyleCnt="6"/>
      <dgm:spPr/>
    </dgm:pt>
    <dgm:pt modelId="{C8F9005C-25FB-48AC-B464-7BBBDD0D811E}" type="pres">
      <dgm:prSet presAssocID="{847839DD-FF84-4EE5-918D-C0DB68B8972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ocessor"/>
        </a:ext>
      </dgm:extLst>
    </dgm:pt>
    <dgm:pt modelId="{43D7444D-37C7-49B1-A67A-C94EEB989E55}" type="pres">
      <dgm:prSet presAssocID="{847839DD-FF84-4EE5-918D-C0DB68B89721}" presName="spaceRect" presStyleCnt="0"/>
      <dgm:spPr/>
    </dgm:pt>
    <dgm:pt modelId="{A329B453-C73F-4AF8-AD09-43221DE6143D}" type="pres">
      <dgm:prSet presAssocID="{847839DD-FF84-4EE5-918D-C0DB68B89721}" presName="textRect" presStyleLbl="revTx" presStyleIdx="5" presStyleCnt="6">
        <dgm:presLayoutVars>
          <dgm:chMax val="1"/>
          <dgm:chPref val="1"/>
        </dgm:presLayoutVars>
      </dgm:prSet>
      <dgm:spPr/>
    </dgm:pt>
  </dgm:ptLst>
  <dgm:cxnLst>
    <dgm:cxn modelId="{2271D118-B8BA-4101-81CF-6259F8F2C8CC}" type="presOf" srcId="{C72CFE9B-132D-4157-813D-D90267D7D1FE}" destId="{E69459ED-FCB0-40C7-AD9A-F277CB1BA5C4}" srcOrd="0" destOrd="0" presId="urn:microsoft.com/office/officeart/2018/2/layout/IconCircleList"/>
    <dgm:cxn modelId="{C52B6821-3F0E-459A-A690-6053A19B72F4}" srcId="{1F8DD062-1454-49D7-90FE-23B65657A5CB}" destId="{C72CFE9B-132D-4157-813D-D90267D7D1FE}" srcOrd="2" destOrd="0" parTransId="{6354C98B-A553-40B0-93C1-9F101A22A83E}" sibTransId="{4CF7C8E1-5D44-44F4-B87C-5562CF585E16}"/>
    <dgm:cxn modelId="{7A075E34-EBF8-4AE2-8351-CB37074F5BA6}" srcId="{1F8DD062-1454-49D7-90FE-23B65657A5CB}" destId="{21C6FEAC-EB31-471D-8CCC-DFCC8E6779B6}" srcOrd="4" destOrd="0" parTransId="{371F3081-7D89-4D63-A386-73C28A9FA15F}" sibTransId="{CDFC27A1-C80E-4AED-9DF6-5BCBD7A21674}"/>
    <dgm:cxn modelId="{04B2B640-E843-41B2-A1C3-C2E22CC046B7}" type="presOf" srcId="{BB1CC15C-052B-460D-9315-CFF3728679AF}" destId="{7942743A-5E66-4916-87DA-A43DDB8FFB86}" srcOrd="0" destOrd="0" presId="urn:microsoft.com/office/officeart/2018/2/layout/IconCircleList"/>
    <dgm:cxn modelId="{D49AFC63-E3D1-46CD-B40F-D3A5A025A079}" type="presOf" srcId="{1F8DD062-1454-49D7-90FE-23B65657A5CB}" destId="{ACA5E80E-6DC3-4C78-861A-ED1190ED5B6A}" srcOrd="0" destOrd="0" presId="urn:microsoft.com/office/officeart/2018/2/layout/IconCircleList"/>
    <dgm:cxn modelId="{F0340569-0339-4325-8E21-620148BBF766}" srcId="{1F8DD062-1454-49D7-90FE-23B65657A5CB}" destId="{847839DD-FF84-4EE5-918D-C0DB68B89721}" srcOrd="5" destOrd="0" parTransId="{840A1990-40B3-4796-B401-3ECAF5F81E12}" sibTransId="{79EA5E70-9CBD-4276-B9AF-39D90669DBD3}"/>
    <dgm:cxn modelId="{04FDCD56-BA47-4727-945E-32C75B0E2E13}" srcId="{1F8DD062-1454-49D7-90FE-23B65657A5CB}" destId="{BB1CC15C-052B-460D-9315-CFF3728679AF}" srcOrd="3" destOrd="0" parTransId="{E55A8A13-BA45-41E6-B9A3-F71F43265D38}" sibTransId="{666A27BF-30E4-420B-8430-38B67A25AAE3}"/>
    <dgm:cxn modelId="{1188B4A2-5C3E-46E8-BD1C-D15A6116F500}" type="presOf" srcId="{22754B01-51E7-4F47-A8A4-EA04D70FF87E}" destId="{DFDFC979-5B5A-431C-AC8A-37E55269B405}" srcOrd="0" destOrd="0" presId="urn:microsoft.com/office/officeart/2018/2/layout/IconCircleList"/>
    <dgm:cxn modelId="{1A6443A3-5704-4CEB-A1FB-809EB8B03403}" srcId="{1F8DD062-1454-49D7-90FE-23B65657A5CB}" destId="{ABD08005-6505-4227-ACA4-540E1B9297C3}" srcOrd="0" destOrd="0" parTransId="{FA6760AF-1138-418C-B49A-E28C51657BD6}" sibTransId="{D4873073-53E8-423E-A489-89ED1DBE69EA}"/>
    <dgm:cxn modelId="{1B53F0A7-B61F-4FFC-83E2-28C73EE50C9E}" type="presOf" srcId="{847839DD-FF84-4EE5-918D-C0DB68B89721}" destId="{A329B453-C73F-4AF8-AD09-43221DE6143D}" srcOrd="0" destOrd="0" presId="urn:microsoft.com/office/officeart/2018/2/layout/IconCircleList"/>
    <dgm:cxn modelId="{AB0479C4-003B-47F1-ACC3-4207A46275CE}" type="presOf" srcId="{D4873073-53E8-423E-A489-89ED1DBE69EA}" destId="{75309267-92A4-44D8-A37B-BD2537CBA9B9}" srcOrd="0" destOrd="0" presId="urn:microsoft.com/office/officeart/2018/2/layout/IconCircleList"/>
    <dgm:cxn modelId="{99D431C9-B516-458A-A08E-7938396EB0B6}" type="presOf" srcId="{6041A173-7E53-4A75-AAF7-CB891E0EFA57}" destId="{ADC39896-DCF4-42AA-930E-7023D354FCE2}" srcOrd="0" destOrd="0" presId="urn:microsoft.com/office/officeart/2018/2/layout/IconCircleList"/>
    <dgm:cxn modelId="{53D2B1CC-83E7-4F66-896C-75019B77D249}" type="presOf" srcId="{666A27BF-30E4-420B-8430-38B67A25AAE3}" destId="{6EBA1F15-6FE2-4CDB-A3CD-4B41559C54CC}" srcOrd="0" destOrd="0" presId="urn:microsoft.com/office/officeart/2018/2/layout/IconCircleList"/>
    <dgm:cxn modelId="{6A279DD0-AA1D-4750-8A6E-2D72DB878053}" type="presOf" srcId="{4CF7C8E1-5D44-44F4-B87C-5562CF585E16}" destId="{0F1F73B8-F5A2-4D5D-8AA5-FB3DA556ECE8}" srcOrd="0" destOrd="0" presId="urn:microsoft.com/office/officeart/2018/2/layout/IconCircleList"/>
    <dgm:cxn modelId="{C09284EA-F60E-4579-8A46-9C716323AAB9}" type="presOf" srcId="{ABD08005-6505-4227-ACA4-540E1B9297C3}" destId="{51C5D060-32F5-434E-A3BA-285CF8AC5D8E}" srcOrd="0" destOrd="0" presId="urn:microsoft.com/office/officeart/2018/2/layout/IconCircleList"/>
    <dgm:cxn modelId="{E0C6B6EA-676F-46BC-BB56-3BD5C6564B7B}" type="presOf" srcId="{21C6FEAC-EB31-471D-8CCC-DFCC8E6779B6}" destId="{D674574A-D611-4262-8200-706666BD0E26}" srcOrd="0" destOrd="0" presId="urn:microsoft.com/office/officeart/2018/2/layout/IconCircleList"/>
    <dgm:cxn modelId="{4BD6A6F2-5E13-4253-9755-AC55833C52CA}" type="presOf" srcId="{CDFC27A1-C80E-4AED-9DF6-5BCBD7A21674}" destId="{E85F94D6-5EBF-4582-9E64-579930830A17}" srcOrd="0" destOrd="0" presId="urn:microsoft.com/office/officeart/2018/2/layout/IconCircleList"/>
    <dgm:cxn modelId="{6EB2FCF9-3254-4734-8B62-C37962A96CA0}" srcId="{1F8DD062-1454-49D7-90FE-23B65657A5CB}" destId="{22754B01-51E7-4F47-A8A4-EA04D70FF87E}" srcOrd="1" destOrd="0" parTransId="{21C5E254-9623-4FA7-9157-9BD4E0CFBF1F}" sibTransId="{6041A173-7E53-4A75-AAF7-CB891E0EFA57}"/>
    <dgm:cxn modelId="{3EDFAE3F-609D-4BA8-BF1A-E610A911E82D}" type="presParOf" srcId="{ACA5E80E-6DC3-4C78-861A-ED1190ED5B6A}" destId="{F72B9E05-9328-48BF-A74C-4FE36E0761F7}" srcOrd="0" destOrd="0" presId="urn:microsoft.com/office/officeart/2018/2/layout/IconCircleList"/>
    <dgm:cxn modelId="{E7245601-7B0A-4E17-9B0A-8AD3F093916C}" type="presParOf" srcId="{F72B9E05-9328-48BF-A74C-4FE36E0761F7}" destId="{C4352D12-A698-4A1D-9F24-87199B4DD745}" srcOrd="0" destOrd="0" presId="urn:microsoft.com/office/officeart/2018/2/layout/IconCircleList"/>
    <dgm:cxn modelId="{96812CC3-4A02-49C1-87DE-71B34E15FCBB}" type="presParOf" srcId="{C4352D12-A698-4A1D-9F24-87199B4DD745}" destId="{6801970A-73CD-48BC-8623-6B40C52CE640}" srcOrd="0" destOrd="0" presId="urn:microsoft.com/office/officeart/2018/2/layout/IconCircleList"/>
    <dgm:cxn modelId="{EAE7702B-1FF9-4CA4-A3F1-DD33DC7053B0}" type="presParOf" srcId="{C4352D12-A698-4A1D-9F24-87199B4DD745}" destId="{7BCF41A6-D709-42E8-A0B0-F19CCC9897F1}" srcOrd="1" destOrd="0" presId="urn:microsoft.com/office/officeart/2018/2/layout/IconCircleList"/>
    <dgm:cxn modelId="{35A7F67A-49EF-45CF-BA2F-DCB4D33E11DE}" type="presParOf" srcId="{C4352D12-A698-4A1D-9F24-87199B4DD745}" destId="{EF2367AF-6CF7-4D96-9E74-4F06BF8A1F40}" srcOrd="2" destOrd="0" presId="urn:microsoft.com/office/officeart/2018/2/layout/IconCircleList"/>
    <dgm:cxn modelId="{470D5AAE-8A2A-44E4-93F6-C1C86D6C63ED}" type="presParOf" srcId="{C4352D12-A698-4A1D-9F24-87199B4DD745}" destId="{51C5D060-32F5-434E-A3BA-285CF8AC5D8E}" srcOrd="3" destOrd="0" presId="urn:microsoft.com/office/officeart/2018/2/layout/IconCircleList"/>
    <dgm:cxn modelId="{4896B428-6D9E-4741-B0C9-D6D2A75CEB47}" type="presParOf" srcId="{F72B9E05-9328-48BF-A74C-4FE36E0761F7}" destId="{75309267-92A4-44D8-A37B-BD2537CBA9B9}" srcOrd="1" destOrd="0" presId="urn:microsoft.com/office/officeart/2018/2/layout/IconCircleList"/>
    <dgm:cxn modelId="{F353A7AC-4962-43E9-9FE5-5A2636711AC2}" type="presParOf" srcId="{F72B9E05-9328-48BF-A74C-4FE36E0761F7}" destId="{EF84FCEA-79F5-4810-8615-DD19105576DD}" srcOrd="2" destOrd="0" presId="urn:microsoft.com/office/officeart/2018/2/layout/IconCircleList"/>
    <dgm:cxn modelId="{F07BC56A-375B-4A8E-B347-852710767EE5}" type="presParOf" srcId="{EF84FCEA-79F5-4810-8615-DD19105576DD}" destId="{03A3B8EC-E2FA-4034-AE12-4E4015D2FEB0}" srcOrd="0" destOrd="0" presId="urn:microsoft.com/office/officeart/2018/2/layout/IconCircleList"/>
    <dgm:cxn modelId="{AF884B21-09A3-43A1-9636-47C1492F7B28}" type="presParOf" srcId="{EF84FCEA-79F5-4810-8615-DD19105576DD}" destId="{F0EB049D-420F-4181-BA8D-4E5E0F8B96E0}" srcOrd="1" destOrd="0" presId="urn:microsoft.com/office/officeart/2018/2/layout/IconCircleList"/>
    <dgm:cxn modelId="{901B6FAC-143B-4CDF-98D4-DDC57A4077CD}" type="presParOf" srcId="{EF84FCEA-79F5-4810-8615-DD19105576DD}" destId="{A9339A92-2D9A-4CC7-9F59-857D9650B690}" srcOrd="2" destOrd="0" presId="urn:microsoft.com/office/officeart/2018/2/layout/IconCircleList"/>
    <dgm:cxn modelId="{08AD0F75-2172-488F-9CC8-032EBC7B7D8D}" type="presParOf" srcId="{EF84FCEA-79F5-4810-8615-DD19105576DD}" destId="{DFDFC979-5B5A-431C-AC8A-37E55269B405}" srcOrd="3" destOrd="0" presId="urn:microsoft.com/office/officeart/2018/2/layout/IconCircleList"/>
    <dgm:cxn modelId="{F03304B0-7D05-45F1-B0E8-CF5B54A446D9}" type="presParOf" srcId="{F72B9E05-9328-48BF-A74C-4FE36E0761F7}" destId="{ADC39896-DCF4-42AA-930E-7023D354FCE2}" srcOrd="3" destOrd="0" presId="urn:microsoft.com/office/officeart/2018/2/layout/IconCircleList"/>
    <dgm:cxn modelId="{96C3E9D6-F838-4A02-A650-34846607F595}" type="presParOf" srcId="{F72B9E05-9328-48BF-A74C-4FE36E0761F7}" destId="{ACED5157-A1F2-4EE8-AAAF-811261BAEAFE}" srcOrd="4" destOrd="0" presId="urn:microsoft.com/office/officeart/2018/2/layout/IconCircleList"/>
    <dgm:cxn modelId="{FC6035A7-101E-4858-BB50-D15466821D3B}" type="presParOf" srcId="{ACED5157-A1F2-4EE8-AAAF-811261BAEAFE}" destId="{6275D1F5-3882-4072-8933-D7ACB46519A9}" srcOrd="0" destOrd="0" presId="urn:microsoft.com/office/officeart/2018/2/layout/IconCircleList"/>
    <dgm:cxn modelId="{379D302B-8F20-4D8A-9E25-EFB583E70428}" type="presParOf" srcId="{ACED5157-A1F2-4EE8-AAAF-811261BAEAFE}" destId="{BA37816D-0A3B-4FD8-8D6C-4386BF32432F}" srcOrd="1" destOrd="0" presId="urn:microsoft.com/office/officeart/2018/2/layout/IconCircleList"/>
    <dgm:cxn modelId="{0175C34E-ADA6-48A3-B660-9E333B75F3E4}" type="presParOf" srcId="{ACED5157-A1F2-4EE8-AAAF-811261BAEAFE}" destId="{B494CE04-E184-41CD-8D71-1DF4CDF99CEE}" srcOrd="2" destOrd="0" presId="urn:microsoft.com/office/officeart/2018/2/layout/IconCircleList"/>
    <dgm:cxn modelId="{AED7993D-4708-463B-BBFB-98D2F2DAA966}" type="presParOf" srcId="{ACED5157-A1F2-4EE8-AAAF-811261BAEAFE}" destId="{E69459ED-FCB0-40C7-AD9A-F277CB1BA5C4}" srcOrd="3" destOrd="0" presId="urn:microsoft.com/office/officeart/2018/2/layout/IconCircleList"/>
    <dgm:cxn modelId="{9275E7AF-A530-418F-94AE-FAC48EA2C269}" type="presParOf" srcId="{F72B9E05-9328-48BF-A74C-4FE36E0761F7}" destId="{0F1F73B8-F5A2-4D5D-8AA5-FB3DA556ECE8}" srcOrd="5" destOrd="0" presId="urn:microsoft.com/office/officeart/2018/2/layout/IconCircleList"/>
    <dgm:cxn modelId="{C16AAABE-E547-4C6E-A53B-89D5460F272E}" type="presParOf" srcId="{F72B9E05-9328-48BF-A74C-4FE36E0761F7}" destId="{61D4ED31-F517-4018-9ABA-91F27635FB52}" srcOrd="6" destOrd="0" presId="urn:microsoft.com/office/officeart/2018/2/layout/IconCircleList"/>
    <dgm:cxn modelId="{03F8638F-C251-4C39-B172-05D1F0CCAC11}" type="presParOf" srcId="{61D4ED31-F517-4018-9ABA-91F27635FB52}" destId="{63F31B8B-C921-42DA-9802-5E2B7F52D444}" srcOrd="0" destOrd="0" presId="urn:microsoft.com/office/officeart/2018/2/layout/IconCircleList"/>
    <dgm:cxn modelId="{E3EA74B7-4897-4727-BC5B-06FF378B4F23}" type="presParOf" srcId="{61D4ED31-F517-4018-9ABA-91F27635FB52}" destId="{4FBDA1DC-FF9B-4F66-AE3D-72FBF46A4C0D}" srcOrd="1" destOrd="0" presId="urn:microsoft.com/office/officeart/2018/2/layout/IconCircleList"/>
    <dgm:cxn modelId="{4BB58DAC-31DF-4748-9DB7-8BE3E461A3FF}" type="presParOf" srcId="{61D4ED31-F517-4018-9ABA-91F27635FB52}" destId="{5BD4EA65-C27B-4230-A3DC-AA1792182EEC}" srcOrd="2" destOrd="0" presId="urn:microsoft.com/office/officeart/2018/2/layout/IconCircleList"/>
    <dgm:cxn modelId="{ECA39882-8DBD-46A7-A554-24A9F8E768E7}" type="presParOf" srcId="{61D4ED31-F517-4018-9ABA-91F27635FB52}" destId="{7942743A-5E66-4916-87DA-A43DDB8FFB86}" srcOrd="3" destOrd="0" presId="urn:microsoft.com/office/officeart/2018/2/layout/IconCircleList"/>
    <dgm:cxn modelId="{FF1CF260-5484-47DC-A460-D8335A59451D}" type="presParOf" srcId="{F72B9E05-9328-48BF-A74C-4FE36E0761F7}" destId="{6EBA1F15-6FE2-4CDB-A3CD-4B41559C54CC}" srcOrd="7" destOrd="0" presId="urn:microsoft.com/office/officeart/2018/2/layout/IconCircleList"/>
    <dgm:cxn modelId="{CA8FA5A0-828D-4A8E-AE79-600F9BC285FD}" type="presParOf" srcId="{F72B9E05-9328-48BF-A74C-4FE36E0761F7}" destId="{31CC8ACF-E45E-430A-9AFF-7C6194685724}" srcOrd="8" destOrd="0" presId="urn:microsoft.com/office/officeart/2018/2/layout/IconCircleList"/>
    <dgm:cxn modelId="{D94C6085-7941-4729-9C37-FB22067D30AB}" type="presParOf" srcId="{31CC8ACF-E45E-430A-9AFF-7C6194685724}" destId="{E981FB18-3D77-48F9-9256-80165EAE5F84}" srcOrd="0" destOrd="0" presId="urn:microsoft.com/office/officeart/2018/2/layout/IconCircleList"/>
    <dgm:cxn modelId="{759C0702-E650-4F11-8009-A2EB9CB74FD8}" type="presParOf" srcId="{31CC8ACF-E45E-430A-9AFF-7C6194685724}" destId="{FF6E253C-C925-44FB-A755-7001167F8532}" srcOrd="1" destOrd="0" presId="urn:microsoft.com/office/officeart/2018/2/layout/IconCircleList"/>
    <dgm:cxn modelId="{3A5690C6-6728-4314-AC00-EB18CC0E2902}" type="presParOf" srcId="{31CC8ACF-E45E-430A-9AFF-7C6194685724}" destId="{9EFCF488-5E77-4EEC-A2E9-C89BF25A654B}" srcOrd="2" destOrd="0" presId="urn:microsoft.com/office/officeart/2018/2/layout/IconCircleList"/>
    <dgm:cxn modelId="{5AC8B9F9-5F42-4EE0-ADF2-6E6132EEDE26}" type="presParOf" srcId="{31CC8ACF-E45E-430A-9AFF-7C6194685724}" destId="{D674574A-D611-4262-8200-706666BD0E26}" srcOrd="3" destOrd="0" presId="urn:microsoft.com/office/officeart/2018/2/layout/IconCircleList"/>
    <dgm:cxn modelId="{71BFC0B3-B7B6-46B1-9F27-A729A96FF200}" type="presParOf" srcId="{F72B9E05-9328-48BF-A74C-4FE36E0761F7}" destId="{E85F94D6-5EBF-4582-9E64-579930830A17}" srcOrd="9" destOrd="0" presId="urn:microsoft.com/office/officeart/2018/2/layout/IconCircleList"/>
    <dgm:cxn modelId="{D7EAE17B-9899-46A8-A827-BE10A81B4879}" type="presParOf" srcId="{F72B9E05-9328-48BF-A74C-4FE36E0761F7}" destId="{EECD6D59-0EB3-46EA-A110-9D65BAF39AEF}" srcOrd="10" destOrd="0" presId="urn:microsoft.com/office/officeart/2018/2/layout/IconCircleList"/>
    <dgm:cxn modelId="{19414369-6A38-472E-9005-48BDCBA8CA19}" type="presParOf" srcId="{EECD6D59-0EB3-46EA-A110-9D65BAF39AEF}" destId="{3C862FF6-07CC-46CE-AD4C-31BFFAF8AB06}" srcOrd="0" destOrd="0" presId="urn:microsoft.com/office/officeart/2018/2/layout/IconCircleList"/>
    <dgm:cxn modelId="{0DC21508-5354-42A4-B671-5F573D36603A}" type="presParOf" srcId="{EECD6D59-0EB3-46EA-A110-9D65BAF39AEF}" destId="{C8F9005C-25FB-48AC-B464-7BBBDD0D811E}" srcOrd="1" destOrd="0" presId="urn:microsoft.com/office/officeart/2018/2/layout/IconCircleList"/>
    <dgm:cxn modelId="{2FB7B4E4-31FD-48DB-8840-52A8C470915C}" type="presParOf" srcId="{EECD6D59-0EB3-46EA-A110-9D65BAF39AEF}" destId="{43D7444D-37C7-49B1-A67A-C94EEB989E55}" srcOrd="2" destOrd="0" presId="urn:microsoft.com/office/officeart/2018/2/layout/IconCircleList"/>
    <dgm:cxn modelId="{CF5402DC-AA1E-4A57-B97D-978E27A0AA06}" type="presParOf" srcId="{EECD6D59-0EB3-46EA-A110-9D65BAF39AEF}" destId="{A329B453-C73F-4AF8-AD09-43221DE6143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1970A-73CD-48BC-8623-6B40C52CE640}">
      <dsp:nvSpPr>
        <dsp:cNvPr id="0" name=""/>
        <dsp:cNvSpPr/>
      </dsp:nvSpPr>
      <dsp:spPr>
        <a:xfrm>
          <a:off x="91923" y="401427"/>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F41A6-D709-42E8-A0B0-F19CCC9897F1}">
      <dsp:nvSpPr>
        <dsp:cNvPr id="0" name=""/>
        <dsp:cNvSpPr/>
      </dsp:nvSpPr>
      <dsp:spPr>
        <a:xfrm>
          <a:off x="236754" y="546259"/>
          <a:ext cx="400011" cy="400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5D060-32F5-434E-A3BA-285CF8AC5D8E}">
      <dsp:nvSpPr>
        <dsp:cNvPr id="0" name=""/>
        <dsp:cNvSpPr/>
      </dsp:nvSpPr>
      <dsp:spPr>
        <a:xfrm>
          <a:off x="929386" y="401427"/>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Work related stress.</a:t>
          </a:r>
          <a:endParaRPr lang="en-US" sz="1100" kern="1200"/>
        </a:p>
      </dsp:txBody>
      <dsp:txXfrm>
        <a:off x="929386" y="401427"/>
        <a:ext cx="1625664" cy="689675"/>
      </dsp:txXfrm>
    </dsp:sp>
    <dsp:sp modelId="{03A3B8EC-E2FA-4034-AE12-4E4015D2FEB0}">
      <dsp:nvSpPr>
        <dsp:cNvPr id="0" name=""/>
        <dsp:cNvSpPr/>
      </dsp:nvSpPr>
      <dsp:spPr>
        <a:xfrm>
          <a:off x="2838310" y="401427"/>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B049D-420F-4181-BA8D-4E5E0F8B96E0}">
      <dsp:nvSpPr>
        <dsp:cNvPr id="0" name=""/>
        <dsp:cNvSpPr/>
      </dsp:nvSpPr>
      <dsp:spPr>
        <a:xfrm>
          <a:off x="2983142" y="546259"/>
          <a:ext cx="400011" cy="400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DFC979-5B5A-431C-AC8A-37E55269B405}">
      <dsp:nvSpPr>
        <dsp:cNvPr id="0" name=""/>
        <dsp:cNvSpPr/>
      </dsp:nvSpPr>
      <dsp:spPr>
        <a:xfrm>
          <a:off x="3675773" y="401427"/>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Burnout.</a:t>
          </a:r>
          <a:endParaRPr lang="en-US" sz="1100" kern="1200"/>
        </a:p>
      </dsp:txBody>
      <dsp:txXfrm>
        <a:off x="3675773" y="401427"/>
        <a:ext cx="1625664" cy="689675"/>
      </dsp:txXfrm>
    </dsp:sp>
    <dsp:sp modelId="{6275D1F5-3882-4072-8933-D7ACB46519A9}">
      <dsp:nvSpPr>
        <dsp:cNvPr id="0" name=""/>
        <dsp:cNvSpPr/>
      </dsp:nvSpPr>
      <dsp:spPr>
        <a:xfrm>
          <a:off x="91923" y="1830831"/>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7816D-0A3B-4FD8-8D6C-4386BF32432F}">
      <dsp:nvSpPr>
        <dsp:cNvPr id="0" name=""/>
        <dsp:cNvSpPr/>
      </dsp:nvSpPr>
      <dsp:spPr>
        <a:xfrm>
          <a:off x="236754" y="1975663"/>
          <a:ext cx="400011" cy="400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9459ED-FCB0-40C7-AD9A-F277CB1BA5C4}">
      <dsp:nvSpPr>
        <dsp:cNvPr id="0" name=""/>
        <dsp:cNvSpPr/>
      </dsp:nvSpPr>
      <dsp:spPr>
        <a:xfrm>
          <a:off x="929386" y="1830831"/>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Less time for admin related tasks.</a:t>
          </a:r>
          <a:endParaRPr lang="en-US" sz="1100" kern="1200"/>
        </a:p>
      </dsp:txBody>
      <dsp:txXfrm>
        <a:off x="929386" y="1830831"/>
        <a:ext cx="1625664" cy="689675"/>
      </dsp:txXfrm>
    </dsp:sp>
    <dsp:sp modelId="{63F31B8B-C921-42DA-9802-5E2B7F52D444}">
      <dsp:nvSpPr>
        <dsp:cNvPr id="0" name=""/>
        <dsp:cNvSpPr/>
      </dsp:nvSpPr>
      <dsp:spPr>
        <a:xfrm>
          <a:off x="2838310" y="1830831"/>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DA1DC-FF9B-4F66-AE3D-72FBF46A4C0D}">
      <dsp:nvSpPr>
        <dsp:cNvPr id="0" name=""/>
        <dsp:cNvSpPr/>
      </dsp:nvSpPr>
      <dsp:spPr>
        <a:xfrm>
          <a:off x="2983142" y="1975663"/>
          <a:ext cx="400011" cy="400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2743A-5E66-4916-87DA-A43DDB8FFB86}">
      <dsp:nvSpPr>
        <dsp:cNvPr id="0" name=""/>
        <dsp:cNvSpPr/>
      </dsp:nvSpPr>
      <dsp:spPr>
        <a:xfrm>
          <a:off x="3675773" y="1830831"/>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Not achieving deadlines/targets.</a:t>
          </a:r>
          <a:endParaRPr lang="en-US" sz="1100" kern="1200"/>
        </a:p>
      </dsp:txBody>
      <dsp:txXfrm>
        <a:off x="3675773" y="1830831"/>
        <a:ext cx="1625664" cy="689675"/>
      </dsp:txXfrm>
    </dsp:sp>
    <dsp:sp modelId="{E981FB18-3D77-48F9-9256-80165EAE5F84}">
      <dsp:nvSpPr>
        <dsp:cNvPr id="0" name=""/>
        <dsp:cNvSpPr/>
      </dsp:nvSpPr>
      <dsp:spPr>
        <a:xfrm>
          <a:off x="91923" y="3260234"/>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E253C-C925-44FB-A755-7001167F8532}">
      <dsp:nvSpPr>
        <dsp:cNvPr id="0" name=""/>
        <dsp:cNvSpPr/>
      </dsp:nvSpPr>
      <dsp:spPr>
        <a:xfrm>
          <a:off x="236754" y="3405066"/>
          <a:ext cx="400011" cy="4000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4574A-D611-4262-8200-706666BD0E26}">
      <dsp:nvSpPr>
        <dsp:cNvPr id="0" name=""/>
        <dsp:cNvSpPr/>
      </dsp:nvSpPr>
      <dsp:spPr>
        <a:xfrm>
          <a:off x="929386" y="3260234"/>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Friction with colleagues.</a:t>
          </a:r>
          <a:endParaRPr lang="en-US" sz="1100" kern="1200"/>
        </a:p>
      </dsp:txBody>
      <dsp:txXfrm>
        <a:off x="929386" y="3260234"/>
        <a:ext cx="1625664" cy="689675"/>
      </dsp:txXfrm>
    </dsp:sp>
    <dsp:sp modelId="{3C862FF6-07CC-46CE-AD4C-31BFFAF8AB06}">
      <dsp:nvSpPr>
        <dsp:cNvPr id="0" name=""/>
        <dsp:cNvSpPr/>
      </dsp:nvSpPr>
      <dsp:spPr>
        <a:xfrm>
          <a:off x="2838310" y="3260234"/>
          <a:ext cx="689675" cy="6896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9005C-25FB-48AC-B464-7BBBDD0D811E}">
      <dsp:nvSpPr>
        <dsp:cNvPr id="0" name=""/>
        <dsp:cNvSpPr/>
      </dsp:nvSpPr>
      <dsp:spPr>
        <a:xfrm>
          <a:off x="2983142" y="3405066"/>
          <a:ext cx="400011" cy="4000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9B453-C73F-4AF8-AD09-43221DE6143D}">
      <dsp:nvSpPr>
        <dsp:cNvPr id="0" name=""/>
        <dsp:cNvSpPr/>
      </dsp:nvSpPr>
      <dsp:spPr>
        <a:xfrm>
          <a:off x="3675773" y="3260234"/>
          <a:ext cx="1625664" cy="68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More room for error – notes not being completed within the 24-hour timeframe.</a:t>
          </a:r>
          <a:endParaRPr lang="en-US" sz="1100" kern="1200"/>
        </a:p>
      </dsp:txBody>
      <dsp:txXfrm>
        <a:off x="3675773" y="3260234"/>
        <a:ext cx="1625664" cy="68967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E28F0F-417F-4A1E-899E-8034E821D57A}" type="datetimeFigureOut">
              <a:t>11/19/2025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2D925-7F29-4027-9FAE-4F15EE30370A}" type="slidenum">
              <a:t>‹#›</a:t>
            </a:fld>
            <a:endParaRPr lang="en-GB"/>
          </a:p>
        </p:txBody>
      </p:sp>
    </p:spTree>
    <p:extLst>
      <p:ext uri="{BB962C8B-B14F-4D97-AF65-F5344CB8AC3E}">
        <p14:creationId xmlns:p14="http://schemas.microsoft.com/office/powerpoint/2010/main" val="1791365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2D925-7F29-4027-9FAE-4F15EE30370A}" type="slidenum">
              <a:rPr lang="en-GB"/>
              <a:t>1</a:t>
            </a:fld>
            <a:endParaRPr lang="en-GB"/>
          </a:p>
        </p:txBody>
      </p:sp>
    </p:spTree>
    <p:extLst>
      <p:ext uri="{BB962C8B-B14F-4D97-AF65-F5344CB8AC3E}">
        <p14:creationId xmlns:p14="http://schemas.microsoft.com/office/powerpoint/2010/main" val="3041667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2D925-7F29-4027-9FAE-4F15EE30370A}" type="slidenum">
              <a:rPr lang="en-GB"/>
              <a:t>2</a:t>
            </a:fld>
            <a:endParaRPr lang="en-GB"/>
          </a:p>
        </p:txBody>
      </p:sp>
    </p:spTree>
    <p:extLst>
      <p:ext uri="{BB962C8B-B14F-4D97-AF65-F5344CB8AC3E}">
        <p14:creationId xmlns:p14="http://schemas.microsoft.com/office/powerpoint/2010/main" val="352423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2D925-7F29-4027-9FAE-4F15EE30370A}" type="slidenum">
              <a:rPr lang="en-GB"/>
              <a:t>3</a:t>
            </a:fld>
            <a:endParaRPr lang="en-GB"/>
          </a:p>
        </p:txBody>
      </p:sp>
    </p:spTree>
    <p:extLst>
      <p:ext uri="{BB962C8B-B14F-4D97-AF65-F5344CB8AC3E}">
        <p14:creationId xmlns:p14="http://schemas.microsoft.com/office/powerpoint/2010/main" val="3123982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Swansea Bay, we run bi monthly clinics on a Monday 1 to 3pm for referrals received with plagiocephaly or neck tightness (torticollis)</a:t>
            </a:r>
          </a:p>
          <a:p>
            <a:r>
              <a:rPr lang="en-US" dirty="0">
                <a:ea typeface="Calibri"/>
                <a:cs typeface="Calibri"/>
              </a:rPr>
              <a:t>Clinic runs with registered therapist and TI, TI will complete follow up sessions at </a:t>
            </a:r>
            <a:r>
              <a:rPr lang="en-US" dirty="0" err="1">
                <a:ea typeface="Calibri"/>
                <a:cs typeface="Calibri"/>
              </a:rPr>
              <a:t>centre</a:t>
            </a:r>
            <a:r>
              <a:rPr lang="en-US" dirty="0">
                <a:ea typeface="Calibri"/>
                <a:cs typeface="Calibri"/>
              </a:rPr>
              <a:t> or home. Reviewed with therapist if needed or TI able to safely discharge if neck tightness resolved.</a:t>
            </a:r>
          </a:p>
          <a:p>
            <a:r>
              <a:rPr lang="en-US" dirty="0">
                <a:ea typeface="Calibri"/>
                <a:cs typeface="Calibri"/>
              </a:rPr>
              <a:t>Taking band 5 </a:t>
            </a:r>
            <a:r>
              <a:rPr lang="en-US" dirty="0" err="1">
                <a:ea typeface="Calibri"/>
                <a:cs typeface="Calibri"/>
              </a:rPr>
              <a:t>rotaional</a:t>
            </a:r>
            <a:r>
              <a:rPr lang="en-US" dirty="0">
                <a:ea typeface="Calibri"/>
                <a:cs typeface="Calibri"/>
              </a:rPr>
              <a:t> staff into clinic to observe and handle if appropriate for their learning.</a:t>
            </a:r>
          </a:p>
        </p:txBody>
      </p:sp>
      <p:sp>
        <p:nvSpPr>
          <p:cNvPr id="4" name="Slide Number Placeholder 3"/>
          <p:cNvSpPr>
            <a:spLocks noGrp="1"/>
          </p:cNvSpPr>
          <p:nvPr>
            <p:ph type="sldNum" sz="quarter" idx="5"/>
          </p:nvPr>
        </p:nvSpPr>
        <p:spPr/>
        <p:txBody>
          <a:bodyPr/>
          <a:lstStyle/>
          <a:p>
            <a:fld id="{9342D925-7F29-4027-9FAE-4F15EE30370A}" type="slidenum">
              <a:rPr lang="en-GB"/>
              <a:t>4</a:t>
            </a:fld>
            <a:endParaRPr lang="en-GB"/>
          </a:p>
        </p:txBody>
      </p:sp>
    </p:spTree>
    <p:extLst>
      <p:ext uri="{BB962C8B-B14F-4D97-AF65-F5344CB8AC3E}">
        <p14:creationId xmlns:p14="http://schemas.microsoft.com/office/powerpoint/2010/main" val="1855787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Referrals into the tummy time clinic are screened as urgent hence the need to pick up in a timely manner. This means other patients having to wait, but more often than not, just increasing my caseload especially if blocks are currently running. </a:t>
            </a:r>
          </a:p>
          <a:p>
            <a:r>
              <a:rPr lang="en-US" dirty="0">
                <a:ea typeface="Calibri"/>
                <a:cs typeface="Calibri"/>
              </a:rPr>
              <a:t>Due to staff shortages, I have been the only TI in work so the impact on my caseload has been significant. </a:t>
            </a:r>
          </a:p>
        </p:txBody>
      </p:sp>
      <p:sp>
        <p:nvSpPr>
          <p:cNvPr id="4" name="Slide Number Placeholder 3"/>
          <p:cNvSpPr>
            <a:spLocks noGrp="1"/>
          </p:cNvSpPr>
          <p:nvPr>
            <p:ph type="sldNum" sz="quarter" idx="5"/>
          </p:nvPr>
        </p:nvSpPr>
        <p:spPr/>
        <p:txBody>
          <a:bodyPr/>
          <a:lstStyle/>
          <a:p>
            <a:fld id="{9342D925-7F29-4027-9FAE-4F15EE30370A}" type="slidenum">
              <a:rPr lang="en-GB"/>
              <a:t>5</a:t>
            </a:fld>
            <a:endParaRPr lang="en-GB"/>
          </a:p>
        </p:txBody>
      </p:sp>
    </p:spTree>
    <p:extLst>
      <p:ext uri="{BB962C8B-B14F-4D97-AF65-F5344CB8AC3E}">
        <p14:creationId xmlns:p14="http://schemas.microsoft.com/office/powerpoint/2010/main" val="64999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Read slide and discuss</a:t>
            </a:r>
          </a:p>
        </p:txBody>
      </p:sp>
      <p:sp>
        <p:nvSpPr>
          <p:cNvPr id="4" name="Slide Number Placeholder 3"/>
          <p:cNvSpPr>
            <a:spLocks noGrp="1"/>
          </p:cNvSpPr>
          <p:nvPr>
            <p:ph type="sldNum" sz="quarter" idx="5"/>
          </p:nvPr>
        </p:nvSpPr>
        <p:spPr/>
        <p:txBody>
          <a:bodyPr/>
          <a:lstStyle/>
          <a:p>
            <a:fld id="{9342D925-7F29-4027-9FAE-4F15EE30370A}" type="slidenum">
              <a:rPr lang="en-GB"/>
              <a:t>6</a:t>
            </a:fld>
            <a:endParaRPr lang="en-GB"/>
          </a:p>
        </p:txBody>
      </p:sp>
    </p:spTree>
    <p:extLst>
      <p:ext uri="{BB962C8B-B14F-4D97-AF65-F5344CB8AC3E}">
        <p14:creationId xmlns:p14="http://schemas.microsoft.com/office/powerpoint/2010/main" val="40807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occasions, difficult conversations may need to be had- for example discussing a referral onwards for specialist services for underlying concerns so understanding when there is need to speak up or listen. Parents may have suffered a horrific birth journey and reflecting may cause distress. Showing empathy and understanding – active listening.</a:t>
            </a:r>
            <a:endParaRPr lang="en-US" dirty="0"/>
          </a:p>
          <a:p>
            <a:r>
              <a:rPr lang="en-US" dirty="0"/>
              <a:t>MDT working – completing referrals onto orthopedic DDH clinic such as x-rays</a:t>
            </a:r>
            <a:endParaRPr lang="en-US" dirty="0">
              <a:ea typeface="Calibri"/>
              <a:cs typeface="Calibri"/>
            </a:endParaRPr>
          </a:p>
          <a:p>
            <a:r>
              <a:rPr lang="en-US" dirty="0">
                <a:ea typeface="Calibri"/>
                <a:cs typeface="Calibri"/>
              </a:rPr>
              <a:t>Being able to make decisions on carrying on treatment blocks as goals not been met within sphere of competence.</a:t>
            </a:r>
          </a:p>
          <a:p>
            <a:r>
              <a:rPr lang="en-US" dirty="0">
                <a:ea typeface="Calibri"/>
                <a:cs typeface="Calibri"/>
              </a:rPr>
              <a:t>Being able to pick up any safeguarding concerns such as bruising, suspected DV</a:t>
            </a:r>
          </a:p>
          <a:p>
            <a:r>
              <a:rPr lang="en-US" dirty="0">
                <a:ea typeface="Calibri"/>
                <a:cs typeface="Calibri"/>
              </a:rPr>
              <a:t>Taking students and rotational staff into sessions and explaining treatment, feeding back to registered staff.</a:t>
            </a:r>
          </a:p>
          <a:p>
            <a:r>
              <a:rPr lang="en-US" dirty="0">
                <a:ea typeface="Calibri"/>
                <a:cs typeface="Calibri"/>
              </a:rPr>
              <a:t>Liaising with therapists and admin staff to ensure clinics are booked accordingly with rooms.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342D925-7F29-4027-9FAE-4F15EE30370A}" type="slidenum">
              <a:t>7</a:t>
            </a:fld>
            <a:endParaRPr lang="en-GB"/>
          </a:p>
        </p:txBody>
      </p:sp>
    </p:spTree>
    <p:extLst>
      <p:ext uri="{BB962C8B-B14F-4D97-AF65-F5344CB8AC3E}">
        <p14:creationId xmlns:p14="http://schemas.microsoft.com/office/powerpoint/2010/main" val="3355960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2D925-7F29-4027-9FAE-4F15EE30370A}" type="slidenum">
              <a:rPr lang="en-GB"/>
              <a:t>8</a:t>
            </a:fld>
            <a:endParaRPr lang="en-GB"/>
          </a:p>
        </p:txBody>
      </p:sp>
    </p:spTree>
    <p:extLst>
      <p:ext uri="{BB962C8B-B14F-4D97-AF65-F5344CB8AC3E}">
        <p14:creationId xmlns:p14="http://schemas.microsoft.com/office/powerpoint/2010/main" val="4034188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World Health Organization recommends that infants under a year of age spend 30 minutes during various times of the day in the prone position while awake.</a:t>
            </a:r>
          </a:p>
          <a:p>
            <a:r>
              <a:rPr lang="en-US" dirty="0">
                <a:ea typeface="Calibri"/>
                <a:cs typeface="Calibri"/>
              </a:rPr>
              <a:t>Running group sessions will allow more babies to be seen in one session rather than individually</a:t>
            </a:r>
          </a:p>
          <a:p>
            <a:r>
              <a:rPr lang="en-US" dirty="0">
                <a:ea typeface="Calibri"/>
                <a:cs typeface="Calibri"/>
              </a:rPr>
              <a:t>Individual sessions for 30 minutes as babies don't tolerate more than that </a:t>
            </a:r>
          </a:p>
        </p:txBody>
      </p:sp>
      <p:sp>
        <p:nvSpPr>
          <p:cNvPr id="4" name="Slide Number Placeholder 3"/>
          <p:cNvSpPr>
            <a:spLocks noGrp="1"/>
          </p:cNvSpPr>
          <p:nvPr>
            <p:ph type="sldNum" sz="quarter" idx="5"/>
          </p:nvPr>
        </p:nvSpPr>
        <p:spPr/>
        <p:txBody>
          <a:bodyPr/>
          <a:lstStyle/>
          <a:p>
            <a:fld id="{9342D925-7F29-4027-9FAE-4F15EE30370A}" type="slidenum">
              <a:rPr lang="en-GB"/>
              <a:t>9</a:t>
            </a:fld>
            <a:endParaRPr lang="en-GB"/>
          </a:p>
        </p:txBody>
      </p:sp>
    </p:spTree>
    <p:extLst>
      <p:ext uri="{BB962C8B-B14F-4D97-AF65-F5344CB8AC3E}">
        <p14:creationId xmlns:p14="http://schemas.microsoft.com/office/powerpoint/2010/main" val="622785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Parents may not like the option of a group session</a:t>
            </a:r>
          </a:p>
          <a:p>
            <a:r>
              <a:rPr lang="en-US">
                <a:ea typeface="Calibri"/>
                <a:cs typeface="Calibri"/>
              </a:rPr>
              <a:t>When not having adequate one to one time with patient, missed opportunities for concerns may arise thus not leading onwards referrals to specialist services.</a:t>
            </a:r>
          </a:p>
          <a:p>
            <a:r>
              <a:rPr lang="en-US" dirty="0">
                <a:ea typeface="Calibri"/>
                <a:cs typeface="Calibri"/>
              </a:rPr>
              <a:t>Confidentiality can become an issue as unable to have sensitive conversations as well as being considerate of others around.</a:t>
            </a:r>
          </a:p>
          <a:p>
            <a:r>
              <a:rPr lang="en-US" dirty="0">
                <a:ea typeface="Calibri"/>
                <a:cs typeface="Calibri"/>
              </a:rPr>
              <a:t>Evidence that those with </a:t>
            </a:r>
            <a:r>
              <a:rPr lang="en-US" dirty="0" err="1">
                <a:ea typeface="Calibri"/>
                <a:cs typeface="Calibri"/>
              </a:rPr>
              <a:t>plagiocephally</a:t>
            </a:r>
            <a:r>
              <a:rPr lang="en-US" dirty="0">
                <a:ea typeface="Calibri"/>
                <a:cs typeface="Calibri"/>
              </a:rPr>
              <a:t> are delayed in meeting milestones resulting in being on caseload for longer or re referral back to physio.</a:t>
            </a:r>
          </a:p>
        </p:txBody>
      </p:sp>
      <p:sp>
        <p:nvSpPr>
          <p:cNvPr id="4" name="Slide Number Placeholder 3"/>
          <p:cNvSpPr>
            <a:spLocks noGrp="1"/>
          </p:cNvSpPr>
          <p:nvPr>
            <p:ph type="sldNum" sz="quarter" idx="5"/>
          </p:nvPr>
        </p:nvSpPr>
        <p:spPr/>
        <p:txBody>
          <a:bodyPr/>
          <a:lstStyle/>
          <a:p>
            <a:fld id="{9342D925-7F29-4027-9FAE-4F15EE30370A}" type="slidenum">
              <a:rPr lang="en-GB"/>
              <a:t>10</a:t>
            </a:fld>
            <a:endParaRPr lang="en-GB"/>
          </a:p>
        </p:txBody>
      </p:sp>
    </p:spTree>
    <p:extLst>
      <p:ext uri="{BB962C8B-B14F-4D97-AF65-F5344CB8AC3E}">
        <p14:creationId xmlns:p14="http://schemas.microsoft.com/office/powerpoint/2010/main" val="2433452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Pre and post therapy questionnaires have previously been used in groups and individual sessions, using a QR code for ease.</a:t>
            </a:r>
          </a:p>
          <a:p>
            <a:r>
              <a:rPr lang="en-US" dirty="0">
                <a:ea typeface="Calibri"/>
                <a:cs typeface="Calibri"/>
              </a:rPr>
              <a:t>APCP leaflets can be handed out at first appointment or as soon as referral is received.</a:t>
            </a:r>
          </a:p>
          <a:p>
            <a:r>
              <a:rPr lang="en-US" dirty="0">
                <a:ea typeface="Calibri"/>
                <a:cs typeface="Calibri"/>
              </a:rPr>
              <a:t>Use of spreadsheets to keep on top of patient blocks/admin related tasks and equipment requests, will be used to </a:t>
            </a:r>
            <a:r>
              <a:rPr lang="en-US" dirty="0" err="1">
                <a:ea typeface="Calibri"/>
                <a:cs typeface="Calibri"/>
              </a:rPr>
              <a:t>prioritise</a:t>
            </a:r>
            <a:r>
              <a:rPr lang="en-US" dirty="0">
                <a:ea typeface="Calibri"/>
                <a:cs typeface="Calibri"/>
              </a:rPr>
              <a:t> work load</a:t>
            </a:r>
          </a:p>
        </p:txBody>
      </p:sp>
      <p:sp>
        <p:nvSpPr>
          <p:cNvPr id="4" name="Slide Number Placeholder 3"/>
          <p:cNvSpPr>
            <a:spLocks noGrp="1"/>
          </p:cNvSpPr>
          <p:nvPr>
            <p:ph type="sldNum" sz="quarter" idx="5"/>
          </p:nvPr>
        </p:nvSpPr>
        <p:spPr/>
        <p:txBody>
          <a:bodyPr/>
          <a:lstStyle/>
          <a:p>
            <a:fld id="{9342D925-7F29-4027-9FAE-4F15EE30370A}" type="slidenum">
              <a:rPr lang="en-GB"/>
              <a:t>11</a:t>
            </a:fld>
            <a:endParaRPr lang="en-GB"/>
          </a:p>
        </p:txBody>
      </p:sp>
    </p:spTree>
    <p:extLst>
      <p:ext uri="{BB962C8B-B14F-4D97-AF65-F5344CB8AC3E}">
        <p14:creationId xmlns:p14="http://schemas.microsoft.com/office/powerpoint/2010/main" val="4248788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Having a structured weekly plan with protected time for blocks and admin duties – be allowed to do what I need to without being pulled to do something else.</a:t>
            </a:r>
          </a:p>
          <a:p>
            <a:r>
              <a:rPr lang="en-US" dirty="0">
                <a:ea typeface="Calibri"/>
                <a:cs typeface="Calibri"/>
              </a:rPr>
              <a:t>Understanding of what tasks are the most important and working down the list- </a:t>
            </a:r>
            <a:r>
              <a:rPr lang="en-US" dirty="0" err="1">
                <a:ea typeface="Calibri"/>
                <a:cs typeface="Calibri"/>
              </a:rPr>
              <a:t>eg</a:t>
            </a:r>
            <a:r>
              <a:rPr lang="en-US" dirty="0">
                <a:ea typeface="Calibri"/>
                <a:cs typeface="Calibri"/>
              </a:rPr>
              <a:t> patient contact and notes being high while discharge reports are lower down.</a:t>
            </a:r>
          </a:p>
          <a:p>
            <a:r>
              <a:rPr lang="en-US" dirty="0">
                <a:ea typeface="Calibri"/>
                <a:cs typeface="Calibri"/>
              </a:rPr>
              <a:t>Seek training relevant to plagiocephaly etc.</a:t>
            </a:r>
          </a:p>
          <a:p>
            <a:r>
              <a:rPr lang="en-US" dirty="0">
                <a:ea typeface="Calibri"/>
                <a:cs typeface="Calibri"/>
              </a:rPr>
              <a:t>Treat and discharge the individuals when issues resolved within my own sphere of competence.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342D925-7F29-4027-9FAE-4F15EE30370A}" type="slidenum">
              <a:rPr lang="en-GB"/>
              <a:t>12</a:t>
            </a:fld>
            <a:endParaRPr lang="en-GB"/>
          </a:p>
        </p:txBody>
      </p:sp>
    </p:spTree>
    <p:extLst>
      <p:ext uri="{BB962C8B-B14F-4D97-AF65-F5344CB8AC3E}">
        <p14:creationId xmlns:p14="http://schemas.microsoft.com/office/powerpoint/2010/main" val="2192307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2D925-7F29-4027-9FAE-4F15EE30370A}" type="slidenum">
              <a:rPr lang="en-GB"/>
              <a:t>13</a:t>
            </a:fld>
            <a:endParaRPr lang="en-GB"/>
          </a:p>
        </p:txBody>
      </p:sp>
    </p:spTree>
    <p:extLst>
      <p:ext uri="{BB962C8B-B14F-4D97-AF65-F5344CB8AC3E}">
        <p14:creationId xmlns:p14="http://schemas.microsoft.com/office/powerpoint/2010/main" val="3341802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EE83F-29EA-4A31-A695-9B86E93DF4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34C3042-7B38-4F82-A122-97E467115A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81DCBB-2811-4DC6-BBBD-B0F6A672B185}"/>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7D9218BD-ADCB-47D6-97DE-F424F2C0D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95920-7537-40C4-8E7A-167F5B0B4066}"/>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2793359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1F37D-2868-466B-8B4B-657081D447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8D0202-8BD3-44D3-AF5C-5F5A8D20D5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166AF1-BC8F-45D5-9171-130B52EE7E13}"/>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3D4EDA8C-3730-4AF8-83D5-51AAC92AC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AAEAA-D3C9-4DF1-9E13-8699568D70F5}"/>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2015662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6F3C-4A17-4687-9D72-EE3B596064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BDA3A73-3F90-433D-8DA6-F845D3FD14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F127E1-2AFF-4004-8066-BA5B974D6718}"/>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CF683731-E67F-4ABB-BE30-65039059E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55A9B-6C18-418C-8B03-CF7D6139EF2F}"/>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728612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AC426-729C-4112-ABE3-79D008F370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5EADAA9-CDA1-4272-A772-FBD0FA213A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8B8651-F642-44E1-9C4C-E93E093FEC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EB67A20-01A3-4645-AD6D-8C8395E5AFBA}"/>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6" name="Footer Placeholder 5">
            <a:extLst>
              <a:ext uri="{FF2B5EF4-FFF2-40B4-BE49-F238E27FC236}">
                <a16:creationId xmlns:a16="http://schemas.microsoft.com/office/drawing/2014/main" id="{CEAC7F8A-BCE9-4975-8826-961F469CA8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E32324-3020-4A92-AACE-BAC23CA98787}"/>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1252208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BBBA-D3D9-4A2E-8152-1154A6D42C7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00549C3-F65D-4165-9375-5C52159EAF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984469-AFC6-44F1-93FE-C6033042FA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DBCD25E-2FEF-4B5A-9FA8-8B15A6F5EA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6F26C0-49D2-46EC-8834-A3AF91C776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C637702-3419-43D8-A65A-10D1704280E2}"/>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8" name="Footer Placeholder 7">
            <a:extLst>
              <a:ext uri="{FF2B5EF4-FFF2-40B4-BE49-F238E27FC236}">
                <a16:creationId xmlns:a16="http://schemas.microsoft.com/office/drawing/2014/main" id="{831DC3FD-8E24-4E69-864F-2286056A64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58F990-A94C-4CA2-A863-802E31FF77E4}"/>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3188346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1D743-DC20-4C7A-AA06-185958C6BE1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DEE044A-8BD1-4574-959D-6BD135CE4A20}"/>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4" name="Footer Placeholder 3">
            <a:extLst>
              <a:ext uri="{FF2B5EF4-FFF2-40B4-BE49-F238E27FC236}">
                <a16:creationId xmlns:a16="http://schemas.microsoft.com/office/drawing/2014/main" id="{0F67ED61-B4C8-4BD8-B44B-5078891E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698A11-9BEF-42E1-8DBF-57B83E45373E}"/>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2221250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8E44F-D557-445D-B92A-E0C66526198A}"/>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3" name="Footer Placeholder 2">
            <a:extLst>
              <a:ext uri="{FF2B5EF4-FFF2-40B4-BE49-F238E27FC236}">
                <a16:creationId xmlns:a16="http://schemas.microsoft.com/office/drawing/2014/main" id="{28FEB9B5-1661-48DD-A3A0-C72E53285C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65C170-AE3A-4745-AB1F-80769A57F90C}"/>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241980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B38BD-27CD-436B-889A-474C22BBDF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65943A4-2A90-4BDC-8062-E4759B2E54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4EAF0B6-D2EA-4190-AD50-BDC49296F4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1E0654-254F-4A95-B3C1-F90BF124D74C}"/>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6" name="Footer Placeholder 5">
            <a:extLst>
              <a:ext uri="{FF2B5EF4-FFF2-40B4-BE49-F238E27FC236}">
                <a16:creationId xmlns:a16="http://schemas.microsoft.com/office/drawing/2014/main" id="{2E050AEE-F21D-48FF-A0D9-4F01A6A382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56260-5FB2-4ADB-A288-BC0FDBCB26DD}"/>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546027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D1D46-8183-4098-A034-6F1F5703AF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03CC64-DF25-41C8-BCAB-0F148B461E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D1B17E-2932-42E2-8C52-B8320BB543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8CAE9-A1F5-40D6-89A7-D98ED2BDC225}"/>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6" name="Footer Placeholder 5">
            <a:extLst>
              <a:ext uri="{FF2B5EF4-FFF2-40B4-BE49-F238E27FC236}">
                <a16:creationId xmlns:a16="http://schemas.microsoft.com/office/drawing/2014/main" id="{408EB1C2-F2CD-4D39-96AE-DAD7411FB4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A69EC8-A876-4574-893E-283A0DA74DAD}"/>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1414879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4DAB9-98DB-4924-BFCD-3777E92B8E2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EFE76F1-B937-47DB-B60F-CBA825C070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E11B82-F256-42BF-92EA-AB1012A7DD12}"/>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244F4144-5191-46DD-90D8-3F2C936913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448272-DA67-426F-85EF-2E5D89729A51}"/>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3656664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462CFC-FCD2-404D-90CE-0AC388F8DB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BA60AA-DEEE-46E0-8FEA-ADE1879E3D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8D8B23-16EF-4788-A2D0-EDB16C1D7A64}"/>
              </a:ext>
            </a:extLst>
          </p:cNvPr>
          <p:cNvSpPr>
            <a:spLocks noGrp="1"/>
          </p:cNvSpPr>
          <p:nvPr>
            <p:ph type="dt" sz="half" idx="10"/>
          </p:nvPr>
        </p:nvSpPr>
        <p:spPr/>
        <p:txBody>
          <a:body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C152684C-CF68-4591-B379-AB4435583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24684D-B21A-4F63-8715-8818ED8C0505}"/>
              </a:ext>
            </a:extLst>
          </p:cNvPr>
          <p:cNvSpPr>
            <a:spLocks noGrp="1"/>
          </p:cNvSpPr>
          <p:nvPr>
            <p:ph type="sldNum" sz="quarter" idx="12"/>
          </p:nvPr>
        </p:nvSpPr>
        <p:spPr/>
        <p:txBody>
          <a:bodyPr/>
          <a:lstStyle/>
          <a:p>
            <a:fld id="{1F63DC8E-9427-417F-9734-EB7A9A4D696A}" type="slidenum">
              <a:rPr lang="en-GB" smtClean="0"/>
              <a:t>‹#›</a:t>
            </a:fld>
            <a:endParaRPr lang="en-GB"/>
          </a:p>
        </p:txBody>
      </p:sp>
    </p:spTree>
    <p:extLst>
      <p:ext uri="{BB962C8B-B14F-4D97-AF65-F5344CB8AC3E}">
        <p14:creationId xmlns:p14="http://schemas.microsoft.com/office/powerpoint/2010/main" val="1414200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BA3243-B9F5-4424-ADDD-2504F7A508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AA50CE2-A8F5-4EA7-8B1B-059A45D6BC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9E2744-36B4-44BB-A894-5DB286267C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D216FC-9D2F-45CC-94FA-26238217DE30}" type="datetimeFigureOut">
              <a:rPr lang="en-GB" smtClean="0"/>
              <a:t>19/11/2025</a:t>
            </a:fld>
            <a:endParaRPr lang="en-GB"/>
          </a:p>
        </p:txBody>
      </p:sp>
      <p:sp>
        <p:nvSpPr>
          <p:cNvPr id="5" name="Footer Placeholder 4">
            <a:extLst>
              <a:ext uri="{FF2B5EF4-FFF2-40B4-BE49-F238E27FC236}">
                <a16:creationId xmlns:a16="http://schemas.microsoft.com/office/drawing/2014/main" id="{427E87FC-8C98-4FD5-814D-129AAA2B87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244EE8-B128-4259-A4B3-E6BA25EEDA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63DC8E-9427-417F-9734-EB7A9A4D696A}" type="slidenum">
              <a:rPr lang="en-GB" smtClean="0"/>
              <a:t>‹#›</a:t>
            </a:fld>
            <a:endParaRPr lang="en-GB"/>
          </a:p>
        </p:txBody>
      </p:sp>
    </p:spTree>
    <p:extLst>
      <p:ext uri="{BB962C8B-B14F-4D97-AF65-F5344CB8AC3E}">
        <p14:creationId xmlns:p14="http://schemas.microsoft.com/office/powerpoint/2010/main" val="2103770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pcp.csp.org.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who.int/europe/news-room/fact-sheets/item/physical" TargetMode="External"/><Relationship Id="rId5" Type="http://schemas.openxmlformats.org/officeDocument/2006/relationships/hyperlink" Target="http://www.nhs.uk/conditions/plagiocephaly-brachycephaly/" TargetMode="External"/><Relationship Id="rId4" Type="http://schemas.openxmlformats.org/officeDocument/2006/relationships/hyperlink" Target="https://heiw.nhs.wales/files/ahp-workforce-development-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Arc 24">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F10104-FE96-4145-AADC-891C54B99760}"/>
              </a:ext>
            </a:extLst>
          </p:cNvPr>
          <p:cNvSpPr>
            <a:spLocks noGrp="1"/>
          </p:cNvSpPr>
          <p:nvPr>
            <p:ph type="ctrTitle"/>
          </p:nvPr>
        </p:nvSpPr>
        <p:spPr>
          <a:xfrm>
            <a:off x="892818" y="1370171"/>
            <a:ext cx="5085580" cy="2387600"/>
          </a:xfrm>
        </p:spPr>
        <p:txBody>
          <a:bodyPr>
            <a:normAutofit/>
          </a:bodyPr>
          <a:lstStyle/>
          <a:p>
            <a:pPr algn="l"/>
            <a:r>
              <a:rPr lang="en-GB" sz="2900">
                <a:solidFill>
                  <a:schemeClr val="bg1"/>
                </a:solidFill>
              </a:rPr>
              <a:t> “A demonstration of leadership skills required within my role as a therapy assistant practitioner, in response to an increased caseload”.</a:t>
            </a:r>
          </a:p>
        </p:txBody>
      </p:sp>
      <p:sp>
        <p:nvSpPr>
          <p:cNvPr id="3" name="Subtitle 2">
            <a:extLst>
              <a:ext uri="{FF2B5EF4-FFF2-40B4-BE49-F238E27FC236}">
                <a16:creationId xmlns:a16="http://schemas.microsoft.com/office/drawing/2014/main" id="{B41855C1-9322-4D6A-95A3-1E7F87B24D9F}"/>
              </a:ext>
            </a:extLst>
          </p:cNvPr>
          <p:cNvSpPr>
            <a:spLocks noGrp="1"/>
          </p:cNvSpPr>
          <p:nvPr>
            <p:ph type="subTitle" idx="1"/>
          </p:nvPr>
        </p:nvSpPr>
        <p:spPr>
          <a:xfrm>
            <a:off x="892818" y="3849845"/>
            <a:ext cx="5085580" cy="1881751"/>
          </a:xfrm>
        </p:spPr>
        <p:txBody>
          <a:bodyPr>
            <a:normAutofit/>
          </a:bodyPr>
          <a:lstStyle/>
          <a:p>
            <a:pPr algn="l"/>
            <a:endParaRPr lang="en-GB">
              <a:solidFill>
                <a:schemeClr val="bg1"/>
              </a:solidFill>
            </a:endParaRPr>
          </a:p>
          <a:p>
            <a:pPr algn="l"/>
            <a:endParaRPr lang="en-GB">
              <a:solidFill>
                <a:schemeClr val="bg1"/>
              </a:solidFill>
            </a:endParaRPr>
          </a:p>
          <a:p>
            <a:pPr algn="l"/>
            <a:r>
              <a:rPr lang="en-GB">
                <a:solidFill>
                  <a:schemeClr val="bg1"/>
                </a:solidFill>
              </a:rPr>
              <a:t> By Sarah Mitchell</a:t>
            </a:r>
          </a:p>
          <a:p>
            <a:pPr algn="l"/>
            <a:endParaRPr lang="en-GB">
              <a:solidFill>
                <a:schemeClr val="bg1"/>
              </a:solidFill>
            </a:endParaRPr>
          </a:p>
        </p:txBody>
      </p:sp>
      <p:sp>
        <p:nvSpPr>
          <p:cNvPr id="26" name="Oval 25">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baby lying on its back on a blanket&#10;&#10;AI-generated content may be incorrect.">
            <a:extLst>
              <a:ext uri="{FF2B5EF4-FFF2-40B4-BE49-F238E27FC236}">
                <a16:creationId xmlns:a16="http://schemas.microsoft.com/office/drawing/2014/main" id="{C3489EEA-33AC-A103-C305-1F8C9899456D}"/>
              </a:ext>
            </a:extLst>
          </p:cNvPr>
          <p:cNvPicPr>
            <a:picLocks noChangeAspect="1"/>
          </p:cNvPicPr>
          <p:nvPr/>
        </p:nvPicPr>
        <p:blipFill>
          <a:blip r:embed="rId3"/>
          <a:srcRect l="3367" r="30233"/>
          <a:stretch>
            <a:fillRect/>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7" name="Rectangle 26">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0359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5DFEA-E0E8-432A-A86B-031B5D5C379A}"/>
              </a:ext>
            </a:extLst>
          </p:cNvPr>
          <p:cNvSpPr>
            <a:spLocks noGrp="1"/>
          </p:cNvSpPr>
          <p:nvPr>
            <p:ph type="title"/>
          </p:nvPr>
        </p:nvSpPr>
        <p:spPr>
          <a:xfrm>
            <a:off x="1389278" y="1233241"/>
            <a:ext cx="3240506" cy="4064628"/>
          </a:xfrm>
        </p:spPr>
        <p:txBody>
          <a:bodyPr>
            <a:normAutofit/>
          </a:bodyPr>
          <a:lstStyle/>
          <a:p>
            <a:r>
              <a:rPr lang="en-GB">
                <a:solidFill>
                  <a:srgbClr val="FFFFFF"/>
                </a:solidFill>
              </a:rPr>
              <a:t>Contents</a:t>
            </a:r>
          </a:p>
        </p:txBody>
      </p:sp>
      <p:sp>
        <p:nvSpPr>
          <p:cNvPr id="31"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B60EEB8-5E39-41F4-80B0-3FEACCD4AAC6}"/>
              </a:ext>
            </a:extLst>
          </p:cNvPr>
          <p:cNvSpPr>
            <a:spLocks noGrp="1"/>
          </p:cNvSpPr>
          <p:nvPr>
            <p:ph idx="1"/>
          </p:nvPr>
        </p:nvSpPr>
        <p:spPr>
          <a:xfrm>
            <a:off x="6096000" y="820880"/>
            <a:ext cx="5257799" cy="4889350"/>
          </a:xfrm>
        </p:spPr>
        <p:txBody>
          <a:bodyPr anchor="t">
            <a:normAutofit lnSpcReduction="10000"/>
          </a:bodyPr>
          <a:lstStyle/>
          <a:p>
            <a:r>
              <a:rPr lang="en-GB" dirty="0">
                <a:ea typeface="Calibri"/>
                <a:cs typeface="Calibri"/>
              </a:rPr>
              <a:t>What is Tummy Time?</a:t>
            </a:r>
          </a:p>
          <a:p>
            <a:r>
              <a:rPr lang="en-GB" dirty="0"/>
              <a:t>What Leadership skills are needed</a:t>
            </a:r>
          </a:p>
          <a:p>
            <a:r>
              <a:rPr lang="en-GB" dirty="0"/>
              <a:t>What are the implications to an increased caseload</a:t>
            </a:r>
          </a:p>
          <a:p>
            <a:r>
              <a:rPr lang="en-GB" dirty="0"/>
              <a:t>What are my options</a:t>
            </a:r>
          </a:p>
          <a:p>
            <a:r>
              <a:rPr lang="en-GB" dirty="0"/>
              <a:t>What data may I use</a:t>
            </a:r>
          </a:p>
          <a:p>
            <a:r>
              <a:rPr lang="en-GB" dirty="0"/>
              <a:t>How will this challenge me?</a:t>
            </a:r>
          </a:p>
          <a:p>
            <a:endParaRPr lang="en-GB" dirty="0"/>
          </a:p>
          <a:p>
            <a:pPr marL="0" indent="0">
              <a:buNone/>
            </a:pPr>
            <a:r>
              <a:rPr lang="en-GB" dirty="0"/>
              <a:t>								</a:t>
            </a:r>
          </a:p>
        </p:txBody>
      </p:sp>
      <p:sp>
        <p:nvSpPr>
          <p:cNvPr id="33"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4"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5438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6E3C3CE-CF09-81FB-F84B-4739CC51720A}"/>
              </a:ext>
            </a:extLst>
          </p:cNvPr>
          <p:cNvSpPr>
            <a:spLocks noGrp="1"/>
          </p:cNvSpPr>
          <p:nvPr>
            <p:ph type="title"/>
          </p:nvPr>
        </p:nvSpPr>
        <p:spPr>
          <a:xfrm>
            <a:off x="838201" y="365125"/>
            <a:ext cx="5393360" cy="1325563"/>
          </a:xfrm>
        </p:spPr>
        <p:txBody>
          <a:bodyPr>
            <a:normAutofit/>
          </a:bodyPr>
          <a:lstStyle/>
          <a:p>
            <a:r>
              <a:rPr lang="en-GB" dirty="0">
                <a:ea typeface="Calibri Light"/>
                <a:cs typeface="Calibri Light"/>
              </a:rPr>
              <a:t>What is Tummy Time?</a:t>
            </a:r>
            <a:endParaRPr lang="en-GB" dirty="0"/>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CD895C-E3E0-2862-F54B-05DAE1AAD50B}"/>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dirty="0">
                <a:ea typeface="Calibri" panose="020F0502020204030204"/>
                <a:cs typeface="Calibri" panose="020F0502020204030204"/>
              </a:rPr>
              <a:t>The Association of Paediatric Chartered Physiotherapists (2022) describes tummy time as any position in which a baby lies on its tummy.  This position aids strengthening of the neck, shoulder and back muscles and is ideal to practice each time baby is awake for a few minutes.</a:t>
            </a:r>
          </a:p>
          <a:p>
            <a:pPr marL="0" indent="0">
              <a:buNone/>
            </a:pPr>
            <a:endParaRPr lang="en-GB" dirty="0">
              <a:ea typeface="Calibri" panose="020F0502020204030204"/>
              <a:cs typeface="Calibri" panose="020F0502020204030204"/>
            </a:endParaRP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baby sleeping on a person&amp;#39;s chest&#10;&#10;AI-generated content may be incorrect.">
            <a:extLst>
              <a:ext uri="{FF2B5EF4-FFF2-40B4-BE49-F238E27FC236}">
                <a16:creationId xmlns:a16="http://schemas.microsoft.com/office/drawing/2014/main" id="{8C2A3FC2-DAA4-96C1-339F-3389515DA60D}"/>
              </a:ext>
            </a:extLst>
          </p:cNvPr>
          <p:cNvPicPr>
            <a:picLocks noChangeAspect="1"/>
          </p:cNvPicPr>
          <p:nvPr/>
        </p:nvPicPr>
        <p:blipFill>
          <a:blip r:embed="rId3"/>
          <a:srcRect l="21876" r="17149"/>
          <a:stretch>
            <a:fillRect/>
          </a:stretch>
        </p:blipFill>
        <p:spPr>
          <a:xfrm>
            <a:off x="7615497" y="1029746"/>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Freeform: Shape 1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033262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33F25D7-1AAC-1096-82FF-9E50D280F4EF}"/>
              </a:ext>
            </a:extLst>
          </p:cNvPr>
          <p:cNvSpPr>
            <a:spLocks noGrp="1"/>
          </p:cNvSpPr>
          <p:nvPr>
            <p:ph type="title"/>
          </p:nvPr>
        </p:nvSpPr>
        <p:spPr>
          <a:xfrm>
            <a:off x="838200" y="365125"/>
            <a:ext cx="5393361" cy="1325563"/>
          </a:xfrm>
        </p:spPr>
        <p:txBody>
          <a:bodyPr>
            <a:normAutofit/>
          </a:bodyPr>
          <a:lstStyle/>
          <a:p>
            <a:r>
              <a:rPr lang="en-GB" dirty="0">
                <a:ea typeface="Calibri Light"/>
                <a:cs typeface="Calibri Light"/>
              </a:rPr>
              <a:t>What is the paediatric tummy time clinic?</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E455D4-53E4-C01C-E8B8-21E7F7305EED}"/>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endParaRPr lang="en-GB" dirty="0">
              <a:ea typeface="Calibri"/>
              <a:cs typeface="Calibri"/>
            </a:endParaRPr>
          </a:p>
          <a:p>
            <a:r>
              <a:rPr lang="en-GB" sz="2000" dirty="0">
                <a:ea typeface="Calibri"/>
                <a:cs typeface="Calibri"/>
              </a:rPr>
              <a:t>NHS UK (2022) describe plagiocephaly and brachycephaly as a flattened head shape usually caused by a baby spending too much time lying on its back. The head may look asymmetrical or cause bulging out of the forehead.</a:t>
            </a:r>
          </a:p>
          <a:p>
            <a:r>
              <a:rPr lang="en-GB" sz="2000" dirty="0">
                <a:ea typeface="Calibri"/>
                <a:cs typeface="Calibri"/>
              </a:rPr>
              <a:t>Bimonthly clinic for referrals received for plagiocephaly, brachycephaly or torticollis. With registered therapist and technical instructor (TI) across both sites.</a:t>
            </a:r>
          </a:p>
          <a:p>
            <a:r>
              <a:rPr lang="en-GB" sz="2000" dirty="0">
                <a:ea typeface="Calibri"/>
                <a:cs typeface="Calibri"/>
              </a:rPr>
              <a:t>Follow up sessions offered with TI before review with registered therapist if required.</a:t>
            </a:r>
          </a:p>
          <a:p>
            <a:pPr marL="0" indent="0">
              <a:buNone/>
            </a:pPr>
            <a:endParaRPr lang="en-GB" dirty="0">
              <a:ea typeface="Calibri"/>
              <a:cs typeface="Calibri"/>
            </a:endParaRPr>
          </a:p>
          <a:p>
            <a:endParaRPr lang="en-GB" dirty="0">
              <a:ea typeface="Calibri"/>
              <a:cs typeface="Calibri"/>
            </a:endParaRP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baby&amp;#39;s faces&#10;&#10;AI-generated content may be incorrect.">
            <a:extLst>
              <a:ext uri="{FF2B5EF4-FFF2-40B4-BE49-F238E27FC236}">
                <a16:creationId xmlns:a16="http://schemas.microsoft.com/office/drawing/2014/main" id="{07C17371-584E-09B8-9089-7914C377474E}"/>
              </a:ext>
            </a:extLst>
          </p:cNvPr>
          <p:cNvPicPr>
            <a:picLocks noChangeAspect="1"/>
          </p:cNvPicPr>
          <p:nvPr/>
        </p:nvPicPr>
        <p:blipFill>
          <a:blip r:embed="rId3"/>
          <a:stretch>
            <a:fillRect/>
          </a:stretch>
        </p:blipFill>
        <p:spPr>
          <a:xfrm>
            <a:off x="7472494" y="1688453"/>
            <a:ext cx="4208232" cy="282784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9710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C98A6-A0F1-6DFB-E185-CEE203C4CC11}"/>
              </a:ext>
            </a:extLst>
          </p:cNvPr>
          <p:cNvSpPr>
            <a:spLocks noGrp="1"/>
          </p:cNvSpPr>
          <p:nvPr>
            <p:ph type="title"/>
          </p:nvPr>
        </p:nvSpPr>
        <p:spPr>
          <a:xfrm>
            <a:off x="1389278" y="1233241"/>
            <a:ext cx="3240506" cy="4064628"/>
          </a:xfrm>
        </p:spPr>
        <p:txBody>
          <a:bodyPr>
            <a:normAutofit/>
          </a:bodyPr>
          <a:lstStyle/>
          <a:p>
            <a:r>
              <a:rPr lang="en-GB">
                <a:solidFill>
                  <a:srgbClr val="FFFFFF"/>
                </a:solidFill>
                <a:ea typeface="Calibri Light"/>
                <a:cs typeface="Calibri Light"/>
              </a:rPr>
              <a:t>So, what happened?</a:t>
            </a:r>
            <a:endParaRPr lang="en-GB">
              <a:solidFill>
                <a:srgbClr val="FFFFFF"/>
              </a:solidFill>
            </a:endParaRP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5A17711-76B4-51DF-CFDE-B9D6C525F843}"/>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sz="2400" dirty="0">
                <a:ea typeface="Calibri" panose="020F0502020204030204"/>
                <a:cs typeface="Calibri" panose="020F0502020204030204"/>
              </a:rPr>
              <a:t>2024 January to November - 58 referrals</a:t>
            </a:r>
          </a:p>
          <a:p>
            <a:pPr marL="0" indent="0">
              <a:buNone/>
            </a:pPr>
            <a:r>
              <a:rPr lang="en-GB" sz="2400" dirty="0">
                <a:ea typeface="Calibri" panose="020F0502020204030204"/>
                <a:cs typeface="Calibri" panose="020F0502020204030204"/>
              </a:rPr>
              <a:t>2025 January to November – 42 referrals</a:t>
            </a:r>
          </a:p>
          <a:p>
            <a:pPr marL="0" indent="0">
              <a:buNone/>
            </a:pPr>
            <a:endParaRPr lang="en-GB" sz="2400" dirty="0">
              <a:ea typeface="Calibri" panose="020F0502020204030204"/>
              <a:cs typeface="Calibri" panose="020F0502020204030204"/>
            </a:endParaRPr>
          </a:p>
          <a:p>
            <a:pPr marL="0" indent="0">
              <a:buNone/>
            </a:pPr>
            <a:r>
              <a:rPr lang="en-GB" sz="2400" dirty="0">
                <a:ea typeface="Calibri" panose="020F0502020204030204"/>
                <a:cs typeface="Calibri" panose="020F0502020204030204"/>
              </a:rPr>
              <a:t>We have one band 7 and one band 4 members of staff off on maternity leave.</a:t>
            </a:r>
          </a:p>
          <a:p>
            <a:pPr marL="0" indent="0">
              <a:buNone/>
            </a:pPr>
            <a:endParaRPr lang="en-GB" sz="2400" dirty="0">
              <a:ea typeface="Calibri" panose="020F0502020204030204"/>
              <a:cs typeface="Calibri" panose="020F0502020204030204"/>
            </a:endParaRPr>
          </a:p>
          <a:p>
            <a:pPr marL="0" indent="0">
              <a:buNone/>
            </a:pPr>
            <a:r>
              <a:rPr lang="en-GB" sz="2400" dirty="0">
                <a:ea typeface="Calibri" panose="020F0502020204030204"/>
                <a:cs typeface="Calibri" panose="020F0502020204030204"/>
              </a:rPr>
              <a:t>HOWEVER, this summer, we were offering 6 to 8 appointments after an influx on referrals meaning having to take on a bigger caseload from this population.</a:t>
            </a:r>
          </a:p>
          <a:p>
            <a:pPr marL="0" indent="0">
              <a:buNone/>
            </a:pPr>
            <a:endParaRPr lang="en-GB" sz="2400" dirty="0">
              <a:ea typeface="Calibri" panose="020F0502020204030204"/>
              <a:cs typeface="Calibri" panose="020F0502020204030204"/>
            </a:endParaRP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23267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57D5C-6BAD-EF82-4ADA-C2BC67E9A2D2}"/>
              </a:ext>
            </a:extLst>
          </p:cNvPr>
          <p:cNvSpPr>
            <a:spLocks noGrp="1"/>
          </p:cNvSpPr>
          <p:nvPr>
            <p:ph type="title"/>
          </p:nvPr>
        </p:nvSpPr>
        <p:spPr>
          <a:xfrm>
            <a:off x="838200" y="365125"/>
            <a:ext cx="5558489" cy="1325563"/>
          </a:xfrm>
        </p:spPr>
        <p:txBody>
          <a:bodyPr>
            <a:normAutofit/>
          </a:bodyPr>
          <a:lstStyle/>
          <a:p>
            <a:r>
              <a:rPr lang="en-GB" sz="4100">
                <a:ea typeface="Calibri Light"/>
                <a:cs typeface="Calibri Light"/>
              </a:rPr>
              <a:t>So what is leadership for non-registered staff?</a:t>
            </a:r>
            <a:endParaRPr lang="en-GB" sz="410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875F5A-9787-0A0B-2B74-ACC812411FAA}"/>
              </a:ext>
            </a:extLst>
          </p:cNvPr>
          <p:cNvSpPr>
            <a:spLocks noGrp="1"/>
          </p:cNvSpPr>
          <p:nvPr>
            <p:ph idx="1"/>
          </p:nvPr>
        </p:nvSpPr>
        <p:spPr>
          <a:xfrm>
            <a:off x="838200" y="1825625"/>
            <a:ext cx="5558489" cy="4351338"/>
          </a:xfrm>
        </p:spPr>
        <p:txBody>
          <a:bodyPr vert="horz" lIns="91440" tIns="45720" rIns="91440" bIns="45720" rtlCol="0">
            <a:normAutofit/>
          </a:bodyPr>
          <a:lstStyle/>
          <a:p>
            <a:r>
              <a:rPr lang="en-GB" sz="2000" dirty="0">
                <a:ea typeface="Calibri"/>
                <a:cs typeface="Calibri"/>
              </a:rPr>
              <a:t> The Allied Health Professions' Support Worker Competency, Education and Career Development Framework (AHPSW) (2025) defines leadership for Therapy assistant practitioners (TAP) as they should take the appropriate action when practice and performance of others should either require improvement or should be positively recognised.</a:t>
            </a:r>
          </a:p>
          <a:p>
            <a:r>
              <a:rPr lang="en-GB" sz="2000" dirty="0">
                <a:ea typeface="Calibri"/>
                <a:cs typeface="Calibri"/>
              </a:rPr>
              <a:t>TAP's should take on and demonstrate the management and leadership of their own work within their scope of practice and advocate for the service users, their families and carers.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7485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29444-726C-4BBD-BD7D-8DD43B738B37}"/>
              </a:ext>
            </a:extLst>
          </p:cNvPr>
          <p:cNvSpPr>
            <a:spLocks noGrp="1"/>
          </p:cNvSpPr>
          <p:nvPr>
            <p:ph type="title"/>
          </p:nvPr>
        </p:nvSpPr>
        <p:spPr>
          <a:xfrm>
            <a:off x="1389278" y="1233241"/>
            <a:ext cx="3240506" cy="4064628"/>
          </a:xfrm>
        </p:spPr>
        <p:txBody>
          <a:bodyPr>
            <a:normAutofit/>
          </a:bodyPr>
          <a:lstStyle/>
          <a:p>
            <a:r>
              <a:rPr lang="en-GB">
                <a:solidFill>
                  <a:srgbClr val="FFFFFF"/>
                </a:solidFill>
              </a:rPr>
              <a:t>Leadership Skills</a:t>
            </a: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7ADFB7F-D17E-4B67-98F9-9D86393D36DA}"/>
              </a:ext>
            </a:extLst>
          </p:cNvPr>
          <p:cNvSpPr>
            <a:spLocks noGrp="1"/>
          </p:cNvSpPr>
          <p:nvPr>
            <p:ph idx="1"/>
          </p:nvPr>
        </p:nvSpPr>
        <p:spPr>
          <a:xfrm>
            <a:off x="6096000" y="820880"/>
            <a:ext cx="5257799" cy="4889350"/>
          </a:xfrm>
        </p:spPr>
        <p:txBody>
          <a:bodyPr anchor="t">
            <a:normAutofit/>
          </a:bodyPr>
          <a:lstStyle/>
          <a:p>
            <a:r>
              <a:rPr lang="en-GB" dirty="0">
                <a:ea typeface="Calibri"/>
                <a:cs typeface="Calibri"/>
              </a:rPr>
              <a:t>Effective communication</a:t>
            </a:r>
          </a:p>
          <a:p>
            <a:r>
              <a:rPr lang="en-GB" dirty="0">
                <a:ea typeface="Calibri"/>
                <a:cs typeface="Calibri"/>
              </a:rPr>
              <a:t>Prioritisation</a:t>
            </a:r>
          </a:p>
          <a:p>
            <a:r>
              <a:rPr lang="en-GB" dirty="0">
                <a:ea typeface="Calibri"/>
                <a:cs typeface="Calibri"/>
              </a:rPr>
              <a:t>MDT working</a:t>
            </a:r>
          </a:p>
          <a:p>
            <a:r>
              <a:rPr lang="en-GB" dirty="0">
                <a:ea typeface="Calibri"/>
                <a:cs typeface="Calibri"/>
              </a:rPr>
              <a:t>Decision making</a:t>
            </a:r>
          </a:p>
          <a:p>
            <a:r>
              <a:rPr lang="en-GB" dirty="0">
                <a:ea typeface="Calibri"/>
                <a:cs typeface="Calibri"/>
              </a:rPr>
              <a:t>Delegation</a:t>
            </a:r>
          </a:p>
          <a:p>
            <a:r>
              <a:rPr lang="en-GB" dirty="0">
                <a:ea typeface="Calibri"/>
                <a:cs typeface="Calibri"/>
              </a:rPr>
              <a:t>Mentor physiotherapy students and rotational band 5's</a:t>
            </a:r>
          </a:p>
          <a:p>
            <a:r>
              <a:rPr lang="en-GB" dirty="0">
                <a:ea typeface="Calibri"/>
                <a:cs typeface="Calibri"/>
              </a:rPr>
              <a:t>Interpersonal skills</a:t>
            </a:r>
          </a:p>
          <a:p>
            <a:r>
              <a:rPr lang="en-GB" dirty="0">
                <a:ea typeface="Calibri"/>
                <a:cs typeface="Calibri"/>
              </a:rPr>
              <a:t>Safeguarding concerns</a:t>
            </a:r>
          </a:p>
          <a:p>
            <a:endParaRPr lang="en-GB" dirty="0">
              <a:ea typeface="Calibri"/>
              <a:cs typeface="Calibri"/>
            </a:endParaRPr>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8395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64080C-EAFE-4A21-A3AE-76D3433E24AA}"/>
              </a:ext>
            </a:extLst>
          </p:cNvPr>
          <p:cNvSpPr>
            <a:spLocks noGrp="1"/>
          </p:cNvSpPr>
          <p:nvPr>
            <p:ph type="title"/>
          </p:nvPr>
        </p:nvSpPr>
        <p:spPr>
          <a:xfrm>
            <a:off x="838201" y="365125"/>
            <a:ext cx="5393360" cy="1325563"/>
          </a:xfrm>
        </p:spPr>
        <p:txBody>
          <a:bodyPr>
            <a:normAutofit/>
          </a:bodyPr>
          <a:lstStyle/>
          <a:p>
            <a:r>
              <a:rPr lang="en-GB">
                <a:ea typeface="Calibri Light"/>
                <a:cs typeface="Calibri Light"/>
              </a:rPr>
              <a:t>Implications in increasing my caseload</a:t>
            </a:r>
            <a:endParaRPr lang="en-GB"/>
          </a:p>
        </p:txBody>
      </p:sp>
      <p:sp>
        <p:nvSpPr>
          <p:cNvPr id="42" name="Freeform: Shape 4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person sitting on the floor&#10;&#10;AI-generated content may be incorrect.">
            <a:extLst>
              <a:ext uri="{FF2B5EF4-FFF2-40B4-BE49-F238E27FC236}">
                <a16:creationId xmlns:a16="http://schemas.microsoft.com/office/drawing/2014/main" id="{A2587FED-D3AA-84F7-8D76-DF8967F91A20}"/>
              </a:ext>
            </a:extLst>
          </p:cNvPr>
          <p:cNvPicPr>
            <a:picLocks noChangeAspect="1"/>
          </p:cNvPicPr>
          <p:nvPr/>
        </p:nvPicPr>
        <p:blipFill>
          <a:blip r:embed="rId3"/>
          <a:srcRect l="33454" r="1" b="1"/>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8" name="Freeform: Shape 4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0" name="Straight Connector 4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2" name="Freeform: Shape 5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35" name="Content Placeholder 2">
            <a:extLst>
              <a:ext uri="{FF2B5EF4-FFF2-40B4-BE49-F238E27FC236}">
                <a16:creationId xmlns:a16="http://schemas.microsoft.com/office/drawing/2014/main" id="{A3DD1398-0065-1B0C-1709-A5569C3004DB}"/>
              </a:ext>
            </a:extLst>
          </p:cNvPr>
          <p:cNvGraphicFramePr>
            <a:graphicFrameLocks noGrp="1"/>
          </p:cNvGraphicFramePr>
          <p:nvPr>
            <p:ph idx="1"/>
            <p:extLst>
              <p:ext uri="{D42A27DB-BD31-4B8C-83A1-F6EECF244321}">
                <p14:modId xmlns:p14="http://schemas.microsoft.com/office/powerpoint/2010/main" val="3648214258"/>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939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barn(inVertical)">
                                      <p:cBhvr>
                                        <p:cTn id="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9F35E-3726-0828-1977-DF70AAC00B0A}"/>
              </a:ext>
            </a:extLst>
          </p:cNvPr>
          <p:cNvSpPr>
            <a:spLocks noGrp="1"/>
          </p:cNvSpPr>
          <p:nvPr>
            <p:ph type="title"/>
          </p:nvPr>
        </p:nvSpPr>
        <p:spPr>
          <a:xfrm>
            <a:off x="4986027" y="1231897"/>
            <a:ext cx="6543619" cy="1525373"/>
          </a:xfrm>
        </p:spPr>
        <p:txBody>
          <a:bodyPr vert="horz" lIns="91440" tIns="45720" rIns="91440" bIns="45720" rtlCol="0" anchor="b">
            <a:normAutofit fontScale="90000"/>
          </a:bodyPr>
          <a:lstStyle/>
          <a:p>
            <a:pPr algn="ctr"/>
            <a:r>
              <a:rPr lang="en-US" sz="6000"/>
              <a:t>What options do I have?</a:t>
            </a:r>
          </a:p>
        </p:txBody>
      </p:sp>
      <p:sp>
        <p:nvSpPr>
          <p:cNvPr id="3" name="Content Placeholder 2">
            <a:extLst>
              <a:ext uri="{FF2B5EF4-FFF2-40B4-BE49-F238E27FC236}">
                <a16:creationId xmlns:a16="http://schemas.microsoft.com/office/drawing/2014/main" id="{C3052350-9EA2-0A15-27FC-40117A07A8E9}"/>
              </a:ext>
            </a:extLst>
          </p:cNvPr>
          <p:cNvSpPr>
            <a:spLocks noGrp="1"/>
          </p:cNvSpPr>
          <p:nvPr>
            <p:ph idx="1"/>
          </p:nvPr>
        </p:nvSpPr>
        <p:spPr>
          <a:xfrm>
            <a:off x="4986026" y="2907928"/>
            <a:ext cx="6543620" cy="3117483"/>
          </a:xfrm>
        </p:spPr>
        <p:txBody>
          <a:bodyPr vert="horz" lIns="91440" tIns="45720" rIns="91440" bIns="45720" rtlCol="0" anchor="t">
            <a:normAutofit fontScale="92500" lnSpcReduction="10000"/>
          </a:bodyPr>
          <a:lstStyle/>
          <a:p>
            <a:pPr algn="ctr"/>
            <a:r>
              <a:rPr lang="en-US" sz="2400" dirty="0"/>
              <a:t>Group run sessions</a:t>
            </a:r>
            <a:endParaRPr lang="en-US" sz="2400" dirty="0">
              <a:ea typeface="Calibri"/>
              <a:cs typeface="Calibri"/>
            </a:endParaRPr>
          </a:p>
          <a:p>
            <a:pPr algn="ctr"/>
            <a:r>
              <a:rPr lang="en-US" sz="2400" dirty="0">
                <a:ea typeface="Calibri"/>
                <a:cs typeface="Calibri"/>
              </a:rPr>
              <a:t>Individual blocks</a:t>
            </a:r>
          </a:p>
          <a:p>
            <a:pPr algn="ctr"/>
            <a:r>
              <a:rPr lang="en-US" sz="2400" dirty="0">
                <a:ea typeface="Calibri"/>
                <a:cs typeface="Calibri"/>
              </a:rPr>
              <a:t>Delegating other tasks</a:t>
            </a:r>
          </a:p>
          <a:p>
            <a:pPr algn="ctr"/>
            <a:r>
              <a:rPr lang="en-US" sz="2400" dirty="0">
                <a:ea typeface="Calibri"/>
                <a:cs typeface="Calibri"/>
              </a:rPr>
              <a:t>Educate parents on the need to spend 30 minutes a day on their tummy spread throughout the day as recommended by The World Health Organization (2021)</a:t>
            </a:r>
          </a:p>
          <a:p>
            <a:pPr algn="ctr"/>
            <a:r>
              <a:rPr lang="en-US" sz="2400" dirty="0">
                <a:ea typeface="Calibri"/>
                <a:cs typeface="Calibri"/>
              </a:rPr>
              <a:t>Assist in the training of other health professionals to aim to reduce referrals.</a:t>
            </a:r>
          </a:p>
          <a:p>
            <a:pPr algn="ctr"/>
            <a:endParaRPr lang="en-US" sz="2400" dirty="0">
              <a:ea typeface="Calibri"/>
              <a:cs typeface="Calibri"/>
            </a:endParaRPr>
          </a:p>
          <a:p>
            <a:pPr algn="ctr"/>
            <a:endParaRPr lang="en-US" sz="2400" dirty="0">
              <a:ea typeface="Calibri"/>
              <a:cs typeface="Calibri"/>
            </a:endParaRPr>
          </a:p>
          <a:p>
            <a:pPr algn="ctr"/>
            <a:endParaRPr lang="en-US" sz="2400" dirty="0">
              <a:ea typeface="Calibri"/>
              <a:cs typeface="Calibri"/>
            </a:endParaRPr>
          </a:p>
          <a:p>
            <a:pPr algn="ctr"/>
            <a:endParaRPr lang="en-US" sz="2400" dirty="0">
              <a:ea typeface="Calibri"/>
              <a:cs typeface="Calibri"/>
            </a:endParaRPr>
          </a:p>
        </p:txBody>
      </p:sp>
      <p:sp>
        <p:nvSpPr>
          <p:cNvPr id="48" name="Freeform: Shape 4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group of babies in a circle&#10;&#10;AI-generated content may be incorrect.">
            <a:extLst>
              <a:ext uri="{FF2B5EF4-FFF2-40B4-BE49-F238E27FC236}">
                <a16:creationId xmlns:a16="http://schemas.microsoft.com/office/drawing/2014/main" id="{0C207AA4-A93F-5EDD-765B-367B3D92B788}"/>
              </a:ext>
            </a:extLst>
          </p:cNvPr>
          <p:cNvPicPr>
            <a:picLocks noChangeAspect="1"/>
          </p:cNvPicPr>
          <p:nvPr/>
        </p:nvPicPr>
        <p:blipFill>
          <a:blip r:embed="rId3"/>
          <a:srcRect l="16909" r="12304" b="-1"/>
          <a:stretch>
            <a:fillRect/>
          </a:stretch>
        </p:blipFill>
        <p:spPr>
          <a:xfrm>
            <a:off x="631840" y="585583"/>
            <a:ext cx="4087801" cy="410093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8" name="Freeform: Shape 5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6564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9A0B0-06FB-61D2-94BE-99604A12F95E}"/>
              </a:ext>
            </a:extLst>
          </p:cNvPr>
          <p:cNvSpPr>
            <a:spLocks noGrp="1"/>
          </p:cNvSpPr>
          <p:nvPr>
            <p:ph type="title"/>
          </p:nvPr>
        </p:nvSpPr>
        <p:spPr>
          <a:xfrm>
            <a:off x="1389278" y="1233241"/>
            <a:ext cx="3240506" cy="4064628"/>
          </a:xfrm>
        </p:spPr>
        <p:txBody>
          <a:bodyPr>
            <a:normAutofit/>
          </a:bodyPr>
          <a:lstStyle/>
          <a:p>
            <a:r>
              <a:rPr lang="en-GB" sz="3400">
                <a:solidFill>
                  <a:srgbClr val="FFFFFF"/>
                </a:solidFill>
                <a:ea typeface="Calibri Light"/>
                <a:cs typeface="Calibri Light"/>
              </a:rPr>
              <a:t>Contraindications</a:t>
            </a:r>
            <a:endParaRPr lang="en-GB" sz="34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F3EDBD1-D7F7-EA77-60B9-C53404BBBA0E}"/>
              </a:ext>
            </a:extLst>
          </p:cNvPr>
          <p:cNvSpPr>
            <a:spLocks noGrp="1"/>
          </p:cNvSpPr>
          <p:nvPr>
            <p:ph idx="1"/>
          </p:nvPr>
        </p:nvSpPr>
        <p:spPr>
          <a:xfrm>
            <a:off x="6096000" y="820880"/>
            <a:ext cx="5257799" cy="4889350"/>
          </a:xfrm>
        </p:spPr>
        <p:txBody>
          <a:bodyPr anchor="t">
            <a:normAutofit/>
          </a:bodyPr>
          <a:lstStyle/>
          <a:p>
            <a:r>
              <a:rPr lang="en-GB" dirty="0">
                <a:ea typeface="Calibri"/>
                <a:cs typeface="Calibri"/>
              </a:rPr>
              <a:t>Lack of engagement in group sessions</a:t>
            </a:r>
          </a:p>
          <a:p>
            <a:r>
              <a:rPr lang="en-GB" dirty="0">
                <a:ea typeface="Calibri"/>
                <a:cs typeface="Calibri"/>
              </a:rPr>
              <a:t>Missed opportunities for other possible conditions</a:t>
            </a:r>
          </a:p>
          <a:p>
            <a:r>
              <a:rPr lang="en-GB" dirty="0">
                <a:ea typeface="Calibri"/>
                <a:cs typeface="Calibri"/>
              </a:rPr>
              <a:t>Less handling of patients</a:t>
            </a:r>
          </a:p>
          <a:p>
            <a:r>
              <a:rPr lang="en-GB" dirty="0">
                <a:ea typeface="Calibri"/>
                <a:cs typeface="Calibri"/>
              </a:rPr>
              <a:t>Less person-centred therapy</a:t>
            </a:r>
          </a:p>
          <a:p>
            <a:r>
              <a:rPr lang="en-GB" dirty="0">
                <a:ea typeface="Calibri"/>
                <a:cs typeface="Calibri"/>
              </a:rPr>
              <a:t>Confidentiality</a:t>
            </a:r>
          </a:p>
          <a:p>
            <a:r>
              <a:rPr lang="en-GB" dirty="0">
                <a:ea typeface="Calibri"/>
                <a:cs typeface="Calibri"/>
              </a:rPr>
              <a:t>Increase in referrals for delayed development – usually from lack of opportunity.</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1258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FD6B6-48F8-EC4E-BDCE-0C22DB8EDE8C}"/>
              </a:ext>
            </a:extLst>
          </p:cNvPr>
          <p:cNvSpPr>
            <a:spLocks noGrp="1"/>
          </p:cNvSpPr>
          <p:nvPr>
            <p:ph type="title"/>
          </p:nvPr>
        </p:nvSpPr>
        <p:spPr>
          <a:xfrm>
            <a:off x="1389278" y="1233241"/>
            <a:ext cx="3240506" cy="4064628"/>
          </a:xfrm>
        </p:spPr>
        <p:txBody>
          <a:bodyPr>
            <a:normAutofit/>
          </a:bodyPr>
          <a:lstStyle/>
          <a:p>
            <a:r>
              <a:rPr lang="en-GB">
                <a:solidFill>
                  <a:srgbClr val="FFFFFF"/>
                </a:solidFill>
                <a:ea typeface="Calibri Light"/>
                <a:cs typeface="Calibri Light"/>
              </a:rPr>
              <a:t>What data can I use?</a:t>
            </a:r>
            <a:endParaRPr lang="en-GB">
              <a:solidFill>
                <a:srgbClr val="FFFFFF"/>
              </a:solidFill>
            </a:endParaRP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9C34CB6-3B91-B45D-9648-F4B287095F35}"/>
              </a:ext>
            </a:extLst>
          </p:cNvPr>
          <p:cNvSpPr>
            <a:spLocks noGrp="1"/>
          </p:cNvSpPr>
          <p:nvPr>
            <p:ph idx="1"/>
          </p:nvPr>
        </p:nvSpPr>
        <p:spPr>
          <a:xfrm>
            <a:off x="6096000" y="820880"/>
            <a:ext cx="5257799" cy="4889350"/>
          </a:xfrm>
        </p:spPr>
        <p:txBody>
          <a:bodyPr anchor="t">
            <a:normAutofit/>
          </a:bodyPr>
          <a:lstStyle/>
          <a:p>
            <a:r>
              <a:rPr lang="en-GB" dirty="0">
                <a:ea typeface="Calibri"/>
                <a:cs typeface="Calibri"/>
              </a:rPr>
              <a:t>Parent pre and post questionnaires.</a:t>
            </a:r>
          </a:p>
          <a:p>
            <a:r>
              <a:rPr lang="en-GB" dirty="0">
                <a:ea typeface="Calibri"/>
                <a:cs typeface="Calibri"/>
              </a:rPr>
              <a:t>Collate number of referrals to see if educating other professionals has reduced referral rate.</a:t>
            </a:r>
          </a:p>
          <a:p>
            <a:r>
              <a:rPr lang="en-GB" dirty="0">
                <a:ea typeface="Calibri"/>
                <a:cs typeface="Calibri"/>
              </a:rPr>
              <a:t>Leaflets on Tummy Time positioning</a:t>
            </a:r>
          </a:p>
          <a:p>
            <a:r>
              <a:rPr lang="en-GB" dirty="0">
                <a:ea typeface="Calibri"/>
                <a:cs typeface="Calibri"/>
              </a:rPr>
              <a:t>Spreadsheets</a:t>
            </a:r>
          </a:p>
          <a:p>
            <a:endParaRPr lang="en-GB" dirty="0">
              <a:ea typeface="Calibri"/>
              <a:cs typeface="Calibri"/>
            </a:endParaRP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baby lying on a rug&#10;&#10;AI-generated content may be incorrect.">
            <a:extLst>
              <a:ext uri="{FF2B5EF4-FFF2-40B4-BE49-F238E27FC236}">
                <a16:creationId xmlns:a16="http://schemas.microsoft.com/office/drawing/2014/main" id="{7701BFEE-E4C2-34F1-90C0-92278B292071}"/>
              </a:ext>
            </a:extLst>
          </p:cNvPr>
          <p:cNvPicPr>
            <a:picLocks noChangeAspect="1"/>
          </p:cNvPicPr>
          <p:nvPr/>
        </p:nvPicPr>
        <p:blipFill>
          <a:blip r:embed="rId3"/>
          <a:stretch>
            <a:fillRect/>
          </a:stretch>
        </p:blipFill>
        <p:spPr>
          <a:xfrm>
            <a:off x="9196577" y="4740938"/>
            <a:ext cx="2505075" cy="1828800"/>
          </a:xfrm>
          <a:prstGeom prst="rect">
            <a:avLst/>
          </a:prstGeom>
        </p:spPr>
      </p:pic>
    </p:spTree>
    <p:extLst>
      <p:ext uri="{BB962C8B-B14F-4D97-AF65-F5344CB8AC3E}">
        <p14:creationId xmlns:p14="http://schemas.microsoft.com/office/powerpoint/2010/main" val="896978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2CDA6-4D6B-25B4-0789-9C65AC1DB1BF}"/>
              </a:ext>
            </a:extLst>
          </p:cNvPr>
          <p:cNvSpPr>
            <a:spLocks noGrp="1"/>
          </p:cNvSpPr>
          <p:nvPr>
            <p:ph type="title"/>
          </p:nvPr>
        </p:nvSpPr>
        <p:spPr>
          <a:xfrm>
            <a:off x="1389278" y="1233241"/>
            <a:ext cx="3240506" cy="4064628"/>
          </a:xfrm>
        </p:spPr>
        <p:txBody>
          <a:bodyPr>
            <a:normAutofit/>
          </a:bodyPr>
          <a:lstStyle/>
          <a:p>
            <a:r>
              <a:rPr lang="en-GB">
                <a:solidFill>
                  <a:srgbClr val="FFFFFF"/>
                </a:solidFill>
                <a:ea typeface="Calibri Light"/>
                <a:cs typeface="Calibri Light"/>
              </a:rPr>
              <a:t>How will I be challenged?</a:t>
            </a:r>
            <a:endParaRPr lang="en-GB">
              <a:solidFill>
                <a:srgbClr val="FFFFFF"/>
              </a:solidFill>
            </a:endParaRPr>
          </a:p>
        </p:txBody>
      </p:sp>
      <p:sp>
        <p:nvSpPr>
          <p:cNvPr id="23"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626EF46-7E4E-3E4B-1016-93ADB03E27BB}"/>
              </a:ext>
            </a:extLst>
          </p:cNvPr>
          <p:cNvSpPr>
            <a:spLocks noGrp="1"/>
          </p:cNvSpPr>
          <p:nvPr>
            <p:ph idx="1"/>
          </p:nvPr>
        </p:nvSpPr>
        <p:spPr>
          <a:xfrm>
            <a:off x="6096000" y="845863"/>
            <a:ext cx="5570094" cy="4876858"/>
          </a:xfrm>
        </p:spPr>
        <p:txBody>
          <a:bodyPr anchor="t">
            <a:normAutofit fontScale="92500" lnSpcReduction="10000"/>
          </a:bodyPr>
          <a:lstStyle/>
          <a:p>
            <a:pPr marL="0" indent="0">
              <a:buNone/>
            </a:pPr>
            <a:endParaRPr lang="en-GB" dirty="0">
              <a:ea typeface="Calibri"/>
              <a:cs typeface="Calibri"/>
            </a:endParaRPr>
          </a:p>
          <a:p>
            <a:r>
              <a:rPr lang="en-GB" dirty="0">
                <a:ea typeface="Calibri"/>
                <a:cs typeface="Calibri"/>
              </a:rPr>
              <a:t>Time management</a:t>
            </a:r>
          </a:p>
          <a:p>
            <a:r>
              <a:rPr lang="en-GB" dirty="0">
                <a:ea typeface="Calibri"/>
                <a:cs typeface="Calibri"/>
              </a:rPr>
              <a:t>Prioritisation</a:t>
            </a:r>
          </a:p>
          <a:p>
            <a:r>
              <a:rPr lang="en-GB" dirty="0">
                <a:ea typeface="Calibri"/>
                <a:cs typeface="Calibri"/>
              </a:rPr>
              <a:t>Training and personal development</a:t>
            </a:r>
          </a:p>
          <a:p>
            <a:r>
              <a:rPr lang="en-GB" dirty="0">
                <a:ea typeface="Calibri"/>
                <a:cs typeface="Calibri"/>
              </a:rPr>
              <a:t>Ensuring a timely discharge from service</a:t>
            </a:r>
          </a:p>
          <a:p>
            <a:r>
              <a:rPr lang="en-GB" dirty="0">
                <a:ea typeface="Calibri"/>
                <a:cs typeface="Calibri"/>
              </a:rPr>
              <a:t>Qualify as a TAP in 2027 as </a:t>
            </a:r>
            <a:r>
              <a:rPr lang="en-GB" dirty="0">
                <a:ea typeface="+mn-lt"/>
                <a:cs typeface="+mn-lt"/>
              </a:rPr>
              <a:t>HEIW Allied Health Professions Workforce Development Plan</a:t>
            </a:r>
            <a:r>
              <a:rPr lang="en-GB" dirty="0">
                <a:ea typeface="Calibri"/>
                <a:cs typeface="Calibri"/>
              </a:rPr>
              <a:t> (2025) developed career pathways in Wales for TAP's with the first cohort qualifying in 2023. </a:t>
            </a:r>
          </a:p>
          <a:p>
            <a:endParaRPr lang="en-GB" dirty="0">
              <a:ea typeface="Calibri"/>
              <a:cs typeface="Calibri"/>
            </a:endParaRPr>
          </a:p>
          <a:p>
            <a:endParaRPr lang="en-GB" dirty="0">
              <a:ea typeface="Calibri"/>
              <a:cs typeface="Calibri"/>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70453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E4782-13A0-441F-339D-79025F5E30EF}"/>
              </a:ext>
            </a:extLst>
          </p:cNvPr>
          <p:cNvSpPr>
            <a:spLocks noGrp="1"/>
          </p:cNvSpPr>
          <p:nvPr>
            <p:ph type="title"/>
          </p:nvPr>
        </p:nvSpPr>
        <p:spPr/>
        <p:txBody>
          <a:bodyPr/>
          <a:lstStyle/>
          <a:p>
            <a:r>
              <a:rPr lang="en-GB" dirty="0">
                <a:ea typeface="Calibri Light"/>
                <a:cs typeface="Calibri Light"/>
              </a:rPr>
              <a:t>References</a:t>
            </a:r>
            <a:endParaRPr lang="en-GB" dirty="0"/>
          </a:p>
        </p:txBody>
      </p:sp>
      <p:sp>
        <p:nvSpPr>
          <p:cNvPr id="3" name="Content Placeholder 2">
            <a:extLst>
              <a:ext uri="{FF2B5EF4-FFF2-40B4-BE49-F238E27FC236}">
                <a16:creationId xmlns:a16="http://schemas.microsoft.com/office/drawing/2014/main" id="{EAB4FA38-1B4D-2F8D-CA0D-8FAA62B3B97C}"/>
              </a:ext>
            </a:extLst>
          </p:cNvPr>
          <p:cNvSpPr>
            <a:spLocks noGrp="1"/>
          </p:cNvSpPr>
          <p:nvPr>
            <p:ph idx="1"/>
          </p:nvPr>
        </p:nvSpPr>
        <p:spPr/>
        <p:txBody>
          <a:bodyPr vert="horz" lIns="91440" tIns="45720" rIns="91440" bIns="45720" rtlCol="0" anchor="t">
            <a:normAutofit fontScale="92500" lnSpcReduction="20000"/>
          </a:bodyPr>
          <a:lstStyle/>
          <a:p>
            <a:pPr marL="0" indent="0">
              <a:lnSpc>
                <a:spcPct val="100000"/>
              </a:lnSpc>
              <a:spcBef>
                <a:spcPts val="0"/>
              </a:spcBef>
              <a:buNone/>
            </a:pPr>
            <a:r>
              <a:rPr lang="en-GB" sz="1200" dirty="0">
                <a:ea typeface="Calibri"/>
                <a:cs typeface="Calibri"/>
              </a:rPr>
              <a:t>Association of Paediatric Chartered Physiotherapists (APCP)</a:t>
            </a:r>
            <a:endParaRPr lang="en-US"/>
          </a:p>
          <a:p>
            <a:pPr marL="0" indent="0">
              <a:lnSpc>
                <a:spcPct val="100000"/>
              </a:lnSpc>
              <a:spcBef>
                <a:spcPts val="0"/>
              </a:spcBef>
              <a:buNone/>
            </a:pPr>
            <a:r>
              <a:rPr lang="en-GB" sz="1200" dirty="0">
                <a:ea typeface="Calibri"/>
                <a:cs typeface="Calibri"/>
              </a:rPr>
              <a:t>(October 2022)</a:t>
            </a:r>
          </a:p>
          <a:p>
            <a:pPr marL="0" indent="0">
              <a:lnSpc>
                <a:spcPct val="100000"/>
              </a:lnSpc>
              <a:spcBef>
                <a:spcPts val="0"/>
              </a:spcBef>
              <a:buNone/>
            </a:pPr>
            <a:r>
              <a:rPr lang="en-GB" sz="1200" i="1" dirty="0">
                <a:ea typeface="Calibri"/>
                <a:cs typeface="Calibri"/>
              </a:rPr>
              <a:t>Tummy Time</a:t>
            </a:r>
          </a:p>
          <a:p>
            <a:pPr marL="0" indent="0">
              <a:lnSpc>
                <a:spcPct val="100000"/>
              </a:lnSpc>
              <a:spcBef>
                <a:spcPts val="0"/>
              </a:spcBef>
              <a:buNone/>
            </a:pPr>
            <a:r>
              <a:rPr lang="en-GB" sz="1200" dirty="0">
                <a:ea typeface="Calibri"/>
                <a:cs typeface="Calibri"/>
              </a:rPr>
              <a:t>Available at: </a:t>
            </a:r>
            <a:r>
              <a:rPr lang="en-GB" sz="1200" dirty="0">
                <a:ea typeface="Calibri"/>
                <a:cs typeface="Calibri"/>
                <a:hlinkClick r:id="rId3"/>
              </a:rPr>
              <a:t>https://apcp.csp.org.uk</a:t>
            </a:r>
            <a:endParaRPr lang="en-GB" sz="1200" dirty="0">
              <a:ea typeface="Calibri"/>
              <a:cs typeface="Calibri"/>
            </a:endParaRPr>
          </a:p>
          <a:p>
            <a:pPr marL="0" indent="0">
              <a:lnSpc>
                <a:spcPct val="100000"/>
              </a:lnSpc>
              <a:spcBef>
                <a:spcPts val="0"/>
              </a:spcBef>
              <a:buNone/>
            </a:pPr>
            <a:r>
              <a:rPr lang="en-GB" sz="1200" dirty="0">
                <a:ea typeface="Calibri"/>
                <a:cs typeface="Calibri"/>
              </a:rPr>
              <a:t>11th November 2025 </a:t>
            </a:r>
          </a:p>
          <a:p>
            <a:pPr marL="0" indent="0">
              <a:lnSpc>
                <a:spcPct val="100000"/>
              </a:lnSpc>
              <a:spcBef>
                <a:spcPts val="0"/>
              </a:spcBef>
              <a:buNone/>
            </a:pPr>
            <a:endParaRPr lang="en-GB" sz="1200" dirty="0">
              <a:ea typeface="Calibri"/>
              <a:cs typeface="Calibri"/>
            </a:endParaRPr>
          </a:p>
          <a:p>
            <a:pPr marL="0" indent="0">
              <a:lnSpc>
                <a:spcPct val="100000"/>
              </a:lnSpc>
              <a:spcBef>
                <a:spcPts val="0"/>
              </a:spcBef>
              <a:buNone/>
            </a:pPr>
            <a:r>
              <a:rPr lang="en-GB" sz="1200" dirty="0">
                <a:ea typeface="Calibri"/>
                <a:cs typeface="Calibri"/>
              </a:rPr>
              <a:t>Health Education and Improvement Wales (HEIW)</a:t>
            </a:r>
          </a:p>
          <a:p>
            <a:pPr marL="0" indent="0">
              <a:lnSpc>
                <a:spcPct val="100000"/>
              </a:lnSpc>
              <a:spcBef>
                <a:spcPts val="0"/>
              </a:spcBef>
              <a:buNone/>
            </a:pPr>
            <a:r>
              <a:rPr lang="en-GB" sz="1200" dirty="0">
                <a:ea typeface="Calibri"/>
                <a:cs typeface="Calibri"/>
              </a:rPr>
              <a:t>(February 2025)</a:t>
            </a:r>
          </a:p>
          <a:p>
            <a:pPr marL="0" indent="0">
              <a:lnSpc>
                <a:spcPct val="100000"/>
              </a:lnSpc>
              <a:spcBef>
                <a:spcPts val="0"/>
              </a:spcBef>
              <a:buNone/>
            </a:pPr>
            <a:r>
              <a:rPr lang="en-GB" sz="1200" i="1" dirty="0">
                <a:solidFill>
                  <a:srgbClr val="000000"/>
                </a:solidFill>
                <a:ea typeface="+mn-lt"/>
                <a:cs typeface="+mn-lt"/>
              </a:rPr>
              <a:t>HEIW Allied Health Professions Workforce Development Plan</a:t>
            </a:r>
            <a:endParaRPr lang="en-GB" i="1">
              <a:ea typeface="Calibri"/>
              <a:cs typeface="Calibri"/>
            </a:endParaRPr>
          </a:p>
          <a:p>
            <a:pPr marL="0" indent="0">
              <a:lnSpc>
                <a:spcPct val="100000"/>
              </a:lnSpc>
              <a:spcBef>
                <a:spcPts val="0"/>
              </a:spcBef>
              <a:buNone/>
            </a:pPr>
            <a:r>
              <a:rPr lang="en-GB" sz="1200" dirty="0">
                <a:solidFill>
                  <a:srgbClr val="000000"/>
                </a:solidFill>
                <a:ea typeface="Calibri"/>
                <a:cs typeface="Calibri"/>
              </a:rPr>
              <a:t>Available at: </a:t>
            </a:r>
            <a:r>
              <a:rPr lang="en-GB" sz="1200" dirty="0">
                <a:solidFill>
                  <a:srgbClr val="000000"/>
                </a:solidFill>
                <a:ea typeface="+mn-lt"/>
                <a:cs typeface="+mn-lt"/>
                <a:hlinkClick r:id="rId4"/>
              </a:rPr>
              <a:t>heiw.nhs.wales/files/ahp-workforce-development-plan/</a:t>
            </a:r>
            <a:endParaRPr lang="en-GB" sz="1200" dirty="0">
              <a:solidFill>
                <a:srgbClr val="000000"/>
              </a:solidFill>
              <a:ea typeface="Calibri"/>
              <a:cs typeface="Calibri"/>
            </a:endParaRPr>
          </a:p>
          <a:p>
            <a:pPr marL="0" indent="0">
              <a:lnSpc>
                <a:spcPct val="100000"/>
              </a:lnSpc>
              <a:spcBef>
                <a:spcPts val="0"/>
              </a:spcBef>
              <a:buNone/>
            </a:pPr>
            <a:r>
              <a:rPr lang="en-GB" sz="1200" dirty="0">
                <a:solidFill>
                  <a:srgbClr val="000000"/>
                </a:solidFill>
                <a:ea typeface="Calibri"/>
                <a:cs typeface="Calibri"/>
              </a:rPr>
              <a:t>18th November 2025</a:t>
            </a:r>
          </a:p>
          <a:p>
            <a:pPr marL="0" indent="0">
              <a:lnSpc>
                <a:spcPct val="100000"/>
              </a:lnSpc>
              <a:spcBef>
                <a:spcPts val="0"/>
              </a:spcBef>
              <a:buNone/>
            </a:pPr>
            <a:endParaRPr lang="en-GB" sz="1200" dirty="0">
              <a:ea typeface="Calibri"/>
              <a:cs typeface="Calibri"/>
            </a:endParaRPr>
          </a:p>
          <a:p>
            <a:pPr marL="0" indent="0">
              <a:lnSpc>
                <a:spcPct val="100000"/>
              </a:lnSpc>
              <a:spcBef>
                <a:spcPts val="0"/>
              </a:spcBef>
              <a:buNone/>
            </a:pPr>
            <a:r>
              <a:rPr lang="en-GB" sz="1200" dirty="0">
                <a:ea typeface="Calibri"/>
                <a:cs typeface="Calibri"/>
              </a:rPr>
              <a:t>NHS England</a:t>
            </a:r>
          </a:p>
          <a:p>
            <a:pPr marL="0" indent="0">
              <a:lnSpc>
                <a:spcPct val="100000"/>
              </a:lnSpc>
              <a:spcBef>
                <a:spcPts val="0"/>
              </a:spcBef>
              <a:buNone/>
            </a:pPr>
            <a:r>
              <a:rPr lang="en-GB" sz="1200" dirty="0">
                <a:ea typeface="Calibri"/>
                <a:cs typeface="Calibri"/>
              </a:rPr>
              <a:t>(2025)</a:t>
            </a:r>
          </a:p>
          <a:p>
            <a:pPr marL="0" indent="0">
              <a:lnSpc>
                <a:spcPct val="100000"/>
              </a:lnSpc>
              <a:spcBef>
                <a:spcPts val="0"/>
              </a:spcBef>
              <a:buNone/>
            </a:pPr>
            <a:r>
              <a:rPr lang="en-GB" sz="1200" i="1" dirty="0">
                <a:ea typeface="Calibri"/>
                <a:cs typeface="Calibri"/>
              </a:rPr>
              <a:t>Allied Health Professions' Support Worker Competency, Education and Career Development Framework</a:t>
            </a:r>
          </a:p>
          <a:p>
            <a:pPr marL="0" indent="0">
              <a:lnSpc>
                <a:spcPct val="100000"/>
              </a:lnSpc>
              <a:spcBef>
                <a:spcPts val="0"/>
              </a:spcBef>
              <a:buNone/>
            </a:pPr>
            <a:r>
              <a:rPr lang="en-GB" sz="1200" dirty="0">
                <a:ea typeface="Calibri"/>
                <a:cs typeface="Calibri"/>
              </a:rPr>
              <a:t>Available at:</a:t>
            </a:r>
            <a:r>
              <a:rPr lang="en-GB" sz="1200" dirty="0">
                <a:ea typeface="+mn-lt"/>
                <a:cs typeface="+mn-lt"/>
              </a:rPr>
              <a:t> https://www.hee.nhs.uk/</a:t>
            </a:r>
            <a:r>
              <a:rPr lang="en-GB" sz="1200" dirty="0">
                <a:ea typeface="Calibri"/>
                <a:cs typeface="Calibri"/>
              </a:rPr>
              <a:t>sites/default/files/documents/AHP_Framework.pdf</a:t>
            </a:r>
          </a:p>
          <a:p>
            <a:pPr marL="0" indent="0">
              <a:lnSpc>
                <a:spcPct val="100000"/>
              </a:lnSpc>
              <a:spcBef>
                <a:spcPts val="0"/>
              </a:spcBef>
              <a:buNone/>
            </a:pPr>
            <a:r>
              <a:rPr lang="en-GB" sz="1200" dirty="0">
                <a:ea typeface="Calibri"/>
                <a:cs typeface="Calibri"/>
              </a:rPr>
              <a:t>17th November 2025</a:t>
            </a:r>
          </a:p>
          <a:p>
            <a:pPr marL="0" indent="0">
              <a:lnSpc>
                <a:spcPct val="100000"/>
              </a:lnSpc>
              <a:spcBef>
                <a:spcPts val="0"/>
              </a:spcBef>
              <a:buNone/>
            </a:pPr>
            <a:endParaRPr lang="en-GB" sz="1200" dirty="0">
              <a:ea typeface="Calibri"/>
              <a:cs typeface="Calibri"/>
            </a:endParaRPr>
          </a:p>
          <a:p>
            <a:pPr marL="0" indent="0">
              <a:lnSpc>
                <a:spcPct val="100000"/>
              </a:lnSpc>
              <a:spcBef>
                <a:spcPts val="0"/>
              </a:spcBef>
              <a:buNone/>
            </a:pPr>
            <a:r>
              <a:rPr lang="en-GB" sz="1200" dirty="0">
                <a:ea typeface="Calibri"/>
                <a:cs typeface="Calibri"/>
              </a:rPr>
              <a:t>NHS.UK</a:t>
            </a:r>
          </a:p>
          <a:p>
            <a:pPr marL="0" indent="0">
              <a:lnSpc>
                <a:spcPct val="100000"/>
              </a:lnSpc>
              <a:spcBef>
                <a:spcPts val="0"/>
              </a:spcBef>
              <a:buNone/>
            </a:pPr>
            <a:r>
              <a:rPr lang="en-GB" sz="1200" dirty="0">
                <a:ea typeface="Calibri"/>
                <a:cs typeface="Calibri"/>
              </a:rPr>
              <a:t>(2022)</a:t>
            </a:r>
          </a:p>
          <a:p>
            <a:pPr marL="0" indent="0">
              <a:lnSpc>
                <a:spcPct val="100000"/>
              </a:lnSpc>
              <a:spcBef>
                <a:spcPts val="0"/>
              </a:spcBef>
              <a:buNone/>
            </a:pPr>
            <a:r>
              <a:rPr lang="en-GB" sz="1200" i="1" dirty="0">
                <a:ea typeface="Calibri"/>
                <a:cs typeface="Calibri"/>
              </a:rPr>
              <a:t>Plagiocephaly and Brachycephaly</a:t>
            </a:r>
          </a:p>
          <a:p>
            <a:pPr marL="0" indent="0">
              <a:lnSpc>
                <a:spcPct val="100000"/>
              </a:lnSpc>
              <a:spcBef>
                <a:spcPts val="0"/>
              </a:spcBef>
              <a:buNone/>
            </a:pPr>
            <a:r>
              <a:rPr lang="en-GB" sz="1200" dirty="0">
                <a:ea typeface="Calibri"/>
                <a:cs typeface="Calibri"/>
              </a:rPr>
              <a:t>Available at: </a:t>
            </a:r>
            <a:r>
              <a:rPr lang="en-GB" sz="1200" dirty="0">
                <a:ea typeface="Calibri"/>
                <a:cs typeface="Calibri"/>
                <a:hlinkClick r:id="rId5"/>
              </a:rPr>
              <a:t>http://www.nhs.uk/conditions/plagiocephaly-brachycephaly/</a:t>
            </a:r>
          </a:p>
          <a:p>
            <a:pPr marL="0" indent="0">
              <a:lnSpc>
                <a:spcPct val="100000"/>
              </a:lnSpc>
              <a:spcBef>
                <a:spcPts val="0"/>
              </a:spcBef>
              <a:buNone/>
            </a:pPr>
            <a:r>
              <a:rPr lang="en-GB" sz="1200" dirty="0">
                <a:ea typeface="Calibri"/>
                <a:cs typeface="Calibri"/>
              </a:rPr>
              <a:t>18th November 2025</a:t>
            </a:r>
          </a:p>
          <a:p>
            <a:pPr marL="0" indent="0">
              <a:lnSpc>
                <a:spcPct val="100000"/>
              </a:lnSpc>
              <a:buNone/>
            </a:pPr>
            <a:endParaRPr lang="en-GB" sz="1200" dirty="0">
              <a:ea typeface="Calibri"/>
              <a:cs typeface="Calibri"/>
            </a:endParaRPr>
          </a:p>
          <a:p>
            <a:pPr marL="0" indent="0">
              <a:lnSpc>
                <a:spcPct val="100000"/>
              </a:lnSpc>
              <a:spcBef>
                <a:spcPts val="0"/>
              </a:spcBef>
              <a:buNone/>
            </a:pPr>
            <a:r>
              <a:rPr lang="en-GB" sz="1200" dirty="0">
                <a:ea typeface="Calibri"/>
                <a:cs typeface="Calibri"/>
              </a:rPr>
              <a:t>World Health Organization</a:t>
            </a:r>
            <a:endParaRPr lang="en-US" dirty="0">
              <a:ea typeface="Calibri"/>
              <a:cs typeface="Calibri"/>
            </a:endParaRPr>
          </a:p>
          <a:p>
            <a:pPr marL="0" indent="0">
              <a:lnSpc>
                <a:spcPct val="100000"/>
              </a:lnSpc>
              <a:spcBef>
                <a:spcPts val="0"/>
              </a:spcBef>
              <a:buNone/>
            </a:pPr>
            <a:r>
              <a:rPr lang="en-GB" sz="1200" dirty="0">
                <a:ea typeface="Calibri"/>
                <a:cs typeface="Calibri"/>
              </a:rPr>
              <a:t>(2021)</a:t>
            </a:r>
            <a:endParaRPr lang="en-US" dirty="0">
              <a:ea typeface="Calibri"/>
              <a:cs typeface="Calibri"/>
            </a:endParaRPr>
          </a:p>
          <a:p>
            <a:pPr marL="0" indent="0">
              <a:lnSpc>
                <a:spcPct val="100000"/>
              </a:lnSpc>
              <a:spcBef>
                <a:spcPts val="0"/>
              </a:spcBef>
              <a:buNone/>
            </a:pPr>
            <a:r>
              <a:rPr lang="en-GB" sz="1200" dirty="0">
                <a:ea typeface="Calibri"/>
                <a:cs typeface="Calibri"/>
              </a:rPr>
              <a:t> </a:t>
            </a:r>
            <a:r>
              <a:rPr lang="en-GB" sz="1200" i="1" dirty="0">
                <a:ea typeface="Calibri"/>
                <a:cs typeface="Calibri"/>
              </a:rPr>
              <a:t>Physical Activity</a:t>
            </a:r>
          </a:p>
          <a:p>
            <a:pPr marL="0" indent="0">
              <a:lnSpc>
                <a:spcPct val="100000"/>
              </a:lnSpc>
              <a:spcBef>
                <a:spcPts val="0"/>
              </a:spcBef>
              <a:buNone/>
            </a:pPr>
            <a:r>
              <a:rPr lang="en-GB" sz="1200" dirty="0">
                <a:ea typeface="Calibri"/>
                <a:cs typeface="Calibri"/>
              </a:rPr>
              <a:t> Available at: </a:t>
            </a:r>
            <a:r>
              <a:rPr lang="en-GB" sz="1200" u="sng" dirty="0">
                <a:ea typeface="Calibri"/>
                <a:cs typeface="Calibri"/>
                <a:hlinkClick r:id="rId6">
                  <a:extLst>
                    <a:ext uri="{A12FA001-AC4F-418D-AE19-62706E023703}">
                      <ahyp:hlinkClr xmlns:ahyp="http://schemas.microsoft.com/office/drawing/2018/hyperlinkcolor" val="tx"/>
                    </a:ext>
                  </a:extLst>
                </a:hlinkClick>
              </a:rPr>
              <a:t>http://www.who.int/europe/news-room/fact-sheets/item/physica</a:t>
            </a:r>
            <a:r>
              <a:rPr lang="en-GB" sz="1200" u="sng" dirty="0">
                <a:ea typeface="Calibri"/>
                <a:cs typeface="Calibri"/>
              </a:rPr>
              <a:t>l-activity</a:t>
            </a:r>
          </a:p>
          <a:p>
            <a:pPr marL="0" indent="0">
              <a:lnSpc>
                <a:spcPct val="100000"/>
              </a:lnSpc>
              <a:spcBef>
                <a:spcPts val="0"/>
              </a:spcBef>
              <a:buNone/>
            </a:pPr>
            <a:r>
              <a:rPr lang="en-GB" sz="1200" dirty="0">
                <a:ea typeface="Calibri"/>
                <a:cs typeface="Calibri"/>
              </a:rPr>
              <a:t> 17th November 2025</a:t>
            </a:r>
          </a:p>
          <a:p>
            <a:pPr marL="0" indent="0">
              <a:lnSpc>
                <a:spcPct val="100000"/>
              </a:lnSpc>
              <a:buNone/>
            </a:pPr>
            <a:endParaRPr lang="en-GB" sz="1200" dirty="0">
              <a:ea typeface="Calibri"/>
              <a:cs typeface="Calibri"/>
            </a:endParaRPr>
          </a:p>
        </p:txBody>
      </p:sp>
    </p:spTree>
    <p:extLst>
      <p:ext uri="{BB962C8B-B14F-4D97-AF65-F5344CB8AC3E}">
        <p14:creationId xmlns:p14="http://schemas.microsoft.com/office/powerpoint/2010/main" val="12233049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adf62110-6e84-4cb2-83cf-342c539dcb2e" xsi:nil="true"/>
    <lcf76f155ced4ddcb4097134ff3c332f xmlns="b5d992ec-0bf1-4cba-8cb2-2243a0654f8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F0E2F3361D8741809514AF236A21C3" ma:contentTypeVersion="18" ma:contentTypeDescription="Create a new document." ma:contentTypeScope="" ma:versionID="b59f5f3c91fdd16aed7c132121c6bfb9">
  <xsd:schema xmlns:xsd="http://www.w3.org/2001/XMLSchema" xmlns:xs="http://www.w3.org/2001/XMLSchema" xmlns:p="http://schemas.microsoft.com/office/2006/metadata/properties" xmlns:ns1="http://schemas.microsoft.com/sharepoint/v3" xmlns:ns2="b5d992ec-0bf1-4cba-8cb2-2243a0654f8d" xmlns:ns3="adf62110-6e84-4cb2-83cf-342c539dcb2e" targetNamespace="http://schemas.microsoft.com/office/2006/metadata/properties" ma:root="true" ma:fieldsID="f040241b3d6494c4a4c2ba4402711d08" ns1:_="" ns2:_="" ns3:_="">
    <xsd:import namespace="http://schemas.microsoft.com/sharepoint/v3"/>
    <xsd:import namespace="b5d992ec-0bf1-4cba-8cb2-2243a0654f8d"/>
    <xsd:import namespace="adf62110-6e84-4cb2-83cf-342c539dcb2e"/>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bjectDetectorVersions" minOccurs="0"/>
                <xsd:element ref="ns2:MediaServiceLocatio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3:SharedWithUsers" minOccurs="0"/>
                <xsd:element ref="ns3:SharedWithDetails" minOccurs="0"/>
                <xsd:element ref="ns2:MediaServiceOCR" minOccurs="0"/>
                <xsd:element ref="ns2:MediaServiceSearchProperties"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4" nillable="true" ma:displayName="Unified Compliance Policy Properties" ma:hidden="true" ma:internalName="_ip_UnifiedCompliancePolicyProperties">
      <xsd:simpleType>
        <xsd:restriction base="dms:Note"/>
      </xsd:simpleType>
    </xsd:element>
    <xsd:element name="_ip_UnifiedCompliancePolicyUIAction" ma:index="25"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5d992ec-0bf1-4cba-8cb2-2243a0654f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Location" ma:index="12" nillable="true" ma:displayName="Location" ma:indexed="true"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f62110-6e84-4cb2-83cf-342c539dcb2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e159ee71-752a-4ad3-bada-8d4d3e33175b}" ma:internalName="TaxCatchAll" ma:showField="CatchAllData" ma:web="adf62110-6e84-4cb2-83cf-342c539dcb2e">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6389A6-065A-4BFE-9AB7-221D5929D70B}">
  <ds:schemaRefs>
    <ds:schemaRef ds:uri="b5d992ec-0bf1-4cba-8cb2-2243a0654f8d"/>
    <ds:schemaRef ds:uri="http://schemas.microsoft.com/office/infopath/2007/PartnerControls"/>
    <ds:schemaRef ds:uri="http://schemas.microsoft.com/sharepoint/v3"/>
    <ds:schemaRef ds:uri="http://schemas.microsoft.com/office/2006/documentManagement/types"/>
    <ds:schemaRef ds:uri="http://purl.org/dc/terms/"/>
    <ds:schemaRef ds:uri="http://purl.org/dc/elements/1.1/"/>
    <ds:schemaRef ds:uri="http://purl.org/dc/dcmitype/"/>
    <ds:schemaRef ds:uri="http://schemas.openxmlformats.org/package/2006/metadata/core-properties"/>
    <ds:schemaRef ds:uri="adf62110-6e84-4cb2-83cf-342c539dcb2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82ADB22-E58A-4774-8EAB-058C8F6B659E}">
  <ds:schemaRefs>
    <ds:schemaRef ds:uri="http://schemas.microsoft.com/sharepoint/v3/contenttype/forms"/>
  </ds:schemaRefs>
</ds:datastoreItem>
</file>

<file path=customXml/itemProps3.xml><?xml version="1.0" encoding="utf-8"?>
<ds:datastoreItem xmlns:ds="http://schemas.openxmlformats.org/officeDocument/2006/customXml" ds:itemID="{716DD58A-2528-4F4D-9404-8FCECF6301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b5d992ec-0bf1-4cba-8cb2-2243a0654f8d"/>
    <ds:schemaRef ds:uri="adf62110-6e84-4cb2-83cf-342c539dcb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45</TotalTime>
  <Words>1358</Words>
  <Application>Microsoft Office PowerPoint</Application>
  <PresentationFormat>Widescreen</PresentationFormat>
  <Paragraphs>142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 “A demonstration of leadership skills required within my role as a therapy assistant practitioner, in response to an increased caseload”.</vt:lpstr>
      <vt:lpstr>Contents</vt:lpstr>
      <vt:lpstr>What is Tummy Time?</vt:lpstr>
      <vt:lpstr>What is the paediatric tummy time clinic?</vt:lpstr>
      <vt:lpstr>So, what happened?</vt:lpstr>
      <vt:lpstr>So what is leadership for non-registered staff?</vt:lpstr>
      <vt:lpstr>Leadership Skills</vt:lpstr>
      <vt:lpstr>Implications in increasing my caseload</vt:lpstr>
      <vt:lpstr>What options do I have?</vt:lpstr>
      <vt:lpstr>Contraindications</vt:lpstr>
      <vt:lpstr>What data can I use?</vt:lpstr>
      <vt:lpstr>How will I be challenged?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my role as a therapy assistant practitioner, in response to an increased caseload”.</dc:title>
  <dc:creator>Sarah Mitchell (Swansea Bay UHB - Childrens Centre)</dc:creator>
  <cp:lastModifiedBy>Sarah Mitchell (Swansea Bay UHB - Childrens Centre)</cp:lastModifiedBy>
  <cp:revision>947</cp:revision>
  <dcterms:created xsi:type="dcterms:W3CDTF">2025-11-10T14:33:47Z</dcterms:created>
  <dcterms:modified xsi:type="dcterms:W3CDTF">2025-11-19T15:20:09Z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0x01010039F0E2F3361D8741809514AF236A21C3</vt:lpwstr>
  </property>
  <property fmtid="{D5CDD505-2E9C-101B-9397-08002B2CF9AE}" pid="3" name="MediaServiceImageTags">
    <vt:lpwstr/>
  </property>
</Properties>
</file>