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Merriweather" pitchFamily="2" charset="77"/>
      <p:regular r:id="rId17"/>
      <p:bold r:id="rId18"/>
      <p:italic r:id="rId19"/>
      <p:boldItalic r:id="rId20"/>
    </p:embeddedFont>
    <p:embeddedFont>
      <p:font typeface="Roboto" panose="020000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30"/>
  </p:normalViewPr>
  <p:slideViewPr>
    <p:cSldViewPr snapToGrid="0">
      <p:cViewPr varScale="1">
        <p:scale>
          <a:sx n="116" d="100"/>
          <a:sy n="116" d="100"/>
        </p:scale>
        <p:origin x="984"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c6fa3c89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c6fa3c89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c6fa3c898_0_5: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c6fa3c89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c6fa3c898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c6fa3c898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1baa7f7f073_0_2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1baa7f7f073_0_2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c6fa3c898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c6fa3c898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1baa7f7f073_0_297: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1baa7f7f073_0_2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1baa7f7f073_0_2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1baa7f7f073_0_2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1bac7a5b0a3_0_0: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1bac7a5b0a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1bac7a5b0a3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1bac7a5b0a3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1bb17a2477f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1bb17a2477f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1bb17a2477f_0_27: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1bb17a2477f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1bb17a2477f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1bb17a2477f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1bb17a2477f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1bb17a2477f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1bb17a2477f_0_11: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1bb17a2477f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125"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1" name="Google Shape;11;p2"/>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2" name="Google Shape;12;p2"/>
          <p:cNvSpPr txBox="1">
            <a:spLocks noGrp="1"/>
          </p:cNvSpPr>
          <p:nvPr>
            <p:ph type="subTitle" idx="1"/>
          </p:nvPr>
        </p:nvSpPr>
        <p:spPr>
          <a:xfrm>
            <a:off x="311700" y="1878560"/>
            <a:ext cx="4242600" cy="7383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14"/>
        <p:cNvGrpSpPr/>
        <p:nvPr/>
      </p:nvGrpSpPr>
      <p:grpSpPr>
        <a:xfrm>
          <a:off x="0" y="0"/>
          <a:ext cx="0" cy="0"/>
          <a:chOff x="0" y="0"/>
          <a:chExt cx="0" cy="0"/>
        </a:xfrm>
      </p:grpSpPr>
      <p:sp>
        <p:nvSpPr>
          <p:cNvPr id="15" name="Google Shape;15;p3"/>
          <p:cNvSpPr/>
          <p:nvPr/>
        </p:nvSpPr>
        <p:spPr>
          <a:xfrm>
            <a:off x="0" y="48099"/>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accent3"/>
          </a:solidFill>
          <a:ln>
            <a:noFill/>
          </a:ln>
        </p:spPr>
      </p:sp>
      <p:sp>
        <p:nvSpPr>
          <p:cNvPr id="17" name="Google Shape;17;p3"/>
          <p:cNvSpPr txBox="1">
            <a:spLocks noGrp="1"/>
          </p:cNvSpPr>
          <p:nvPr>
            <p:ph type="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0" y="44125"/>
            <a:ext cx="4313625" cy="4399375"/>
          </a:xfrm>
          <a:custGeom>
            <a:avLst/>
            <a:gdLst/>
            <a:ahLst/>
            <a:cxnLst/>
            <a:rect l="l" t="t" r="r" b="b"/>
            <a:pathLst>
              <a:path w="172545" h="175975" extrusionOk="0">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avLst/>
            <a:gdLst/>
            <a:ahLst/>
            <a:cxnLst/>
            <a:rect l="l" t="t" r="r" b="b"/>
            <a:pathLst>
              <a:path w="172676" h="175824" extrusionOk="0">
                <a:moveTo>
                  <a:pt x="0" y="6"/>
                </a:moveTo>
                <a:lnTo>
                  <a:pt x="172676" y="0"/>
                </a:lnTo>
                <a:lnTo>
                  <a:pt x="172562" y="126442"/>
                </a:lnTo>
                <a:lnTo>
                  <a:pt x="0" y="175824"/>
                </a:lnTo>
                <a:close/>
              </a:path>
            </a:pathLst>
          </a:custGeom>
          <a:solidFill>
            <a:schemeClr val="dk1"/>
          </a:solidFill>
          <a:ln>
            <a:noFill/>
          </a:ln>
        </p:spPr>
      </p:sp>
      <p:sp>
        <p:nvSpPr>
          <p:cNvPr id="23" name="Google Shape;23;p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4" name="Google Shape;24;p4"/>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25" name="Google Shape;25;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9" name="Google Shape;29;p5"/>
          <p:cNvSpPr txBox="1">
            <a:spLocks noGrp="1"/>
          </p:cNvSpPr>
          <p:nvPr>
            <p:ph type="body" idx="1"/>
          </p:nvPr>
        </p:nvSpPr>
        <p:spPr>
          <a:xfrm>
            <a:off x="3117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5"/>
          <p:cNvSpPr txBox="1">
            <a:spLocks noGrp="1"/>
          </p:cNvSpPr>
          <p:nvPr>
            <p:ph type="body" idx="2"/>
          </p:nvPr>
        </p:nvSpPr>
        <p:spPr>
          <a:xfrm>
            <a:off x="48324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1" name="Google Shape;31;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txBox="1">
            <a:spLocks noGrp="1"/>
          </p:cNvSpPr>
          <p:nvPr>
            <p:ph type="title"/>
          </p:nvPr>
        </p:nvSpPr>
        <p:spPr>
          <a:xfrm>
            <a:off x="311725" y="500925"/>
            <a:ext cx="3127500" cy="18291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9" name="Google Shape;39;p7"/>
          <p:cNvSpPr txBox="1">
            <a:spLocks noGrp="1"/>
          </p:cNvSpPr>
          <p:nvPr>
            <p:ph type="body" idx="1"/>
          </p:nvPr>
        </p:nvSpPr>
        <p:spPr>
          <a:xfrm>
            <a:off x="311700" y="2390650"/>
            <a:ext cx="3127500" cy="229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a:off x="311675" y="798600"/>
            <a:ext cx="6247800" cy="3546300"/>
          </a:xfrm>
          <a:prstGeom prst="rect">
            <a:avLst/>
          </a:prstGeom>
        </p:spPr>
        <p:txBody>
          <a:bodyPr spcFirstLastPara="1" wrap="square" lIns="91425" tIns="91425" rIns="91425" bIns="91425" anchor="ctr"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43" name="Google Shape;43;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9"/>
          <p:cNvSpPr txBox="1">
            <a:spLocks noGrp="1"/>
          </p:cNvSpPr>
          <p:nvPr>
            <p:ph type="title"/>
          </p:nvPr>
        </p:nvSpPr>
        <p:spPr>
          <a:xfrm>
            <a:off x="311300" y="500925"/>
            <a:ext cx="3704400" cy="2049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47" name="Google Shape;47;p9"/>
          <p:cNvSpPr txBox="1">
            <a:spLocks noGrp="1"/>
          </p:cNvSpPr>
          <p:nvPr>
            <p:ph type="subTitle" idx="1"/>
          </p:nvPr>
        </p:nvSpPr>
        <p:spPr>
          <a:xfrm>
            <a:off x="304800" y="2626725"/>
            <a:ext cx="3704400" cy="9267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Google Shape;48;p9"/>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9" name="Google Shape;49;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0"/>
          <p:cNvSpPr txBox="1">
            <a:spLocks noGrp="1"/>
          </p:cNvSpPr>
          <p:nvPr>
            <p:ph type="body" idx="1"/>
          </p:nvPr>
        </p:nvSpPr>
        <p:spPr>
          <a:xfrm>
            <a:off x="311700" y="4521400"/>
            <a:ext cx="7979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Google Shape;5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54"/>
        <p:cNvGrpSpPr/>
        <p:nvPr/>
      </p:nvGrpSpPr>
      <p:grpSpPr>
        <a:xfrm>
          <a:off x="0" y="0"/>
          <a:ext cx="0" cy="0"/>
          <a:chOff x="0" y="0"/>
          <a:chExt cx="0" cy="0"/>
        </a:xfrm>
      </p:grpSpPr>
      <p:sp>
        <p:nvSpPr>
          <p:cNvPr id="55" name="Google Shape;55;p11"/>
          <p:cNvSpPr txBox="1">
            <a:spLocks noGrp="1"/>
          </p:cNvSpPr>
          <p:nvPr>
            <p:ph type="title" hasCustomPrompt="1"/>
          </p:nvPr>
        </p:nvSpPr>
        <p:spPr>
          <a:xfrm>
            <a:off x="311750" y="831175"/>
            <a:ext cx="5334900" cy="12447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a:spLocks noGrp="1"/>
          </p:cNvSpPr>
          <p:nvPr>
            <p:ph type="body" idx="1"/>
          </p:nvPr>
        </p:nvSpPr>
        <p:spPr>
          <a:xfrm>
            <a:off x="311700" y="2121425"/>
            <a:ext cx="5334900" cy="942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57" name="Google Shape;5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marL="914400" lvl="1"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marL="1371600" lvl="2"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marL="1828800" lvl="3"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marL="2286000" lvl="4"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marL="2743200" lvl="5"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marL="3200400" lvl="6"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marL="3657600" lvl="7"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marL="4114800" lvl="8"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8.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video" Target="https://www.youtube.com/embed/HPQBGp-o83g?feature=oembed" TargetMode="External"/><Relationship Id="rId5" Type="http://schemas.openxmlformats.org/officeDocument/2006/relationships/image" Target="../media/image11.jpeg"/><Relationship Id="rId4" Type="http://schemas.openxmlformats.org/officeDocument/2006/relationships/hyperlink" Target="https://youtu.be/HPQBGp-o83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3"/>
          <p:cNvSpPr txBox="1">
            <a:spLocks noGrp="1"/>
          </p:cNvSpPr>
          <p:nvPr>
            <p:ph type="ctrTitle"/>
          </p:nvPr>
        </p:nvSpPr>
        <p:spPr>
          <a:xfrm>
            <a:off x="182575" y="437600"/>
            <a:ext cx="8520600" cy="4340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4900"/>
              <a:t>John Muir Award:</a:t>
            </a:r>
            <a:endParaRPr sz="4900"/>
          </a:p>
          <a:p>
            <a:pPr marL="0" lvl="0" indent="0" algn="l" rtl="0">
              <a:spcBef>
                <a:spcPts val="0"/>
              </a:spcBef>
              <a:spcAft>
                <a:spcPts val="0"/>
              </a:spcAft>
              <a:buNone/>
            </a:pPr>
            <a:r>
              <a:rPr lang="en" sz="4900"/>
              <a:t>Llansteffan Beach clean</a:t>
            </a:r>
            <a:endParaRPr sz="4900"/>
          </a:p>
          <a:p>
            <a:pPr marL="0" lvl="0" indent="0" algn="l" rtl="0">
              <a:spcBef>
                <a:spcPts val="0"/>
              </a:spcBef>
              <a:spcAft>
                <a:spcPts val="0"/>
              </a:spcAft>
              <a:buNone/>
            </a:pPr>
            <a:endParaRPr sz="4900"/>
          </a:p>
        </p:txBody>
      </p:sp>
      <p:sp>
        <p:nvSpPr>
          <p:cNvPr id="65" name="Google Shape;65;p13"/>
          <p:cNvSpPr txBox="1">
            <a:spLocks noGrp="1"/>
          </p:cNvSpPr>
          <p:nvPr>
            <p:ph type="subTitle" idx="1"/>
          </p:nvPr>
        </p:nvSpPr>
        <p:spPr>
          <a:xfrm>
            <a:off x="4526572" y="3233675"/>
            <a:ext cx="4123200" cy="1282500"/>
          </a:xfrm>
          <a:prstGeom prst="rect">
            <a:avLst/>
          </a:prstGeom>
        </p:spPr>
        <p:txBody>
          <a:bodyPr spcFirstLastPara="1" wrap="square" lIns="91425" tIns="91425" rIns="91425" bIns="91425" anchor="t" anchorCtr="0">
            <a:normAutofit fontScale="92500" lnSpcReduction="10000"/>
          </a:bodyPr>
          <a:lstStyle/>
          <a:p>
            <a:pPr marL="0" lvl="0" indent="0" algn="l" rtl="0">
              <a:spcBef>
                <a:spcPts val="0"/>
              </a:spcBef>
              <a:spcAft>
                <a:spcPts val="0"/>
              </a:spcAft>
              <a:buNone/>
            </a:pPr>
            <a:r>
              <a:rPr lang="en">
                <a:solidFill>
                  <a:schemeClr val="lt1"/>
                </a:solidFill>
              </a:rPr>
              <a:t>Presentation by Callum Rogers,</a:t>
            </a:r>
            <a:endParaRPr>
              <a:solidFill>
                <a:schemeClr val="lt1"/>
              </a:solidFill>
            </a:endParaRPr>
          </a:p>
          <a:p>
            <a:pPr marL="0" lvl="0" indent="0" algn="l" rtl="0">
              <a:spcBef>
                <a:spcPts val="0"/>
              </a:spcBef>
              <a:spcAft>
                <a:spcPts val="0"/>
              </a:spcAft>
              <a:buNone/>
            </a:pPr>
            <a:r>
              <a:rPr lang="en">
                <a:solidFill>
                  <a:schemeClr val="lt1"/>
                </a:solidFill>
              </a:rPr>
              <a:t>Working alongside:</a:t>
            </a:r>
            <a:endParaRPr>
              <a:solidFill>
                <a:schemeClr val="lt1"/>
              </a:solidFill>
            </a:endParaRPr>
          </a:p>
          <a:p>
            <a:pPr marL="0" lvl="0" indent="0" algn="l" rtl="0">
              <a:lnSpc>
                <a:spcPct val="115000"/>
              </a:lnSpc>
              <a:spcBef>
                <a:spcPts val="0"/>
              </a:spcBef>
              <a:spcAft>
                <a:spcPts val="1200"/>
              </a:spcAft>
              <a:buNone/>
            </a:pPr>
            <a:r>
              <a:rPr lang="en">
                <a:solidFill>
                  <a:schemeClr val="lt1"/>
                </a:solidFill>
              </a:rPr>
              <a:t>Kai Veal, Amy Alverado And Freya Leegwater-Bright</a:t>
            </a:r>
            <a:endParaRPr>
              <a:solidFill>
                <a:schemeClr val="lt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69"/>
        <p:cNvGrpSpPr/>
        <p:nvPr/>
      </p:nvGrpSpPr>
      <p:grpSpPr>
        <a:xfrm>
          <a:off x="0" y="0"/>
          <a:ext cx="0" cy="0"/>
          <a:chOff x="0" y="0"/>
          <a:chExt cx="0" cy="0"/>
        </a:xfrm>
      </p:grpSpPr>
      <p:sp>
        <p:nvSpPr>
          <p:cNvPr id="70" name="Google Shape;70;p14"/>
          <p:cNvSpPr txBox="1">
            <a:spLocks noGrp="1"/>
          </p:cNvSpPr>
          <p:nvPr>
            <p:ph type="title"/>
          </p:nvPr>
        </p:nvSpPr>
        <p:spPr>
          <a:xfrm>
            <a:off x="308525" y="70500"/>
            <a:ext cx="4045200" cy="13182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a:t>Context</a:t>
            </a:r>
            <a:endParaRPr/>
          </a:p>
        </p:txBody>
      </p:sp>
      <p:sp>
        <p:nvSpPr>
          <p:cNvPr id="71" name="Google Shape;71;p14"/>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500"/>
              <a:t>As an Adventure student, conservation of the outdoors is a important value I hold close to my heart.</a:t>
            </a:r>
            <a:endParaRPr sz="1500"/>
          </a:p>
          <a:p>
            <a:pPr marL="0" lvl="0" indent="0" algn="l" rtl="0">
              <a:spcBef>
                <a:spcPts val="1200"/>
              </a:spcBef>
              <a:spcAft>
                <a:spcPts val="0"/>
              </a:spcAft>
              <a:buNone/>
            </a:pPr>
            <a:r>
              <a:rPr lang="en" sz="1500"/>
              <a:t>I believe that is all of our duties as humans living on planet earth, to look after our home so that both our and future generations of people, plants and animals can enjoy the planet in as natural state as is possible.</a:t>
            </a:r>
            <a:endParaRPr sz="1500"/>
          </a:p>
          <a:p>
            <a:pPr marL="0" lvl="0" indent="0" algn="l" rtl="0">
              <a:spcBef>
                <a:spcPts val="1200"/>
              </a:spcBef>
              <a:spcAft>
                <a:spcPts val="1200"/>
              </a:spcAft>
              <a:buNone/>
            </a:pPr>
            <a:r>
              <a:rPr lang="en" sz="1500"/>
              <a:t>Because of this the John Muir project provided the perfect opportunity to give back to planet earth through conservation projects</a:t>
            </a:r>
            <a:endParaRPr sz="1500"/>
          </a:p>
        </p:txBody>
      </p:sp>
      <p:sp>
        <p:nvSpPr>
          <p:cNvPr id="72" name="Google Shape;72;p14"/>
          <p:cNvSpPr txBox="1">
            <a:spLocks noGrp="1"/>
          </p:cNvSpPr>
          <p:nvPr>
            <p:ph type="body" idx="2"/>
          </p:nvPr>
        </p:nvSpPr>
        <p:spPr>
          <a:xfrm>
            <a:off x="241725" y="1084275"/>
            <a:ext cx="3999900" cy="3076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100" b="1">
                <a:solidFill>
                  <a:schemeClr val="lt1"/>
                </a:solidFill>
              </a:rPr>
              <a:t>What is John Muir?</a:t>
            </a:r>
            <a:endParaRPr sz="2100" b="1">
              <a:solidFill>
                <a:schemeClr val="lt1"/>
              </a:solidFill>
            </a:endParaRPr>
          </a:p>
          <a:p>
            <a:pPr marL="0" lvl="0" indent="0" algn="l" rtl="0">
              <a:spcBef>
                <a:spcPts val="1200"/>
              </a:spcBef>
              <a:spcAft>
                <a:spcPts val="1200"/>
              </a:spcAft>
              <a:buNone/>
            </a:pPr>
            <a:r>
              <a:rPr lang="en" sz="1600">
                <a:solidFill>
                  <a:schemeClr val="lt1"/>
                </a:solidFill>
              </a:rPr>
              <a:t>The John Muir Reward is an award scheme founded in 1983, designed to promote the protection and conservation of the natural world. It was founded in honor of John Muir who was a prominent spokesperson for ecology in the 1800s.</a:t>
            </a:r>
            <a:endParaRPr sz="1600">
              <a:solidFill>
                <a:schemeClr val="lt1"/>
              </a:solidFill>
            </a:endParaRPr>
          </a:p>
        </p:txBody>
      </p:sp>
      <p:pic>
        <p:nvPicPr>
          <p:cNvPr id="73" name="Google Shape;73;p14"/>
          <p:cNvPicPr preferRelativeResize="0"/>
          <p:nvPr/>
        </p:nvPicPr>
        <p:blipFill>
          <a:blip r:embed="rId3">
            <a:alphaModFix/>
          </a:blip>
          <a:stretch>
            <a:fillRect/>
          </a:stretch>
        </p:blipFill>
        <p:spPr>
          <a:xfrm>
            <a:off x="890573" y="3449925"/>
            <a:ext cx="2143875" cy="15213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What will be discussed?</a:t>
            </a:r>
            <a:endParaRPr/>
          </a:p>
        </p:txBody>
      </p:sp>
      <p:sp>
        <p:nvSpPr>
          <p:cNvPr id="79" name="Google Shape;79;p15"/>
          <p:cNvSpPr txBox="1">
            <a:spLocks noGrp="1"/>
          </p:cNvSpPr>
          <p:nvPr>
            <p:ph type="body" idx="1"/>
          </p:nvPr>
        </p:nvSpPr>
        <p:spPr>
          <a:xfrm>
            <a:off x="520750" y="1505700"/>
            <a:ext cx="3027300" cy="1248900"/>
          </a:xfrm>
          <a:prstGeom prst="rect">
            <a:avLst/>
          </a:prstGeom>
        </p:spPr>
        <p:txBody>
          <a:bodyPr spcFirstLastPara="1" wrap="square" lIns="91425" tIns="91425" rIns="91425" bIns="91425" anchor="t" anchorCtr="0">
            <a:normAutofit fontScale="92500"/>
          </a:bodyPr>
          <a:lstStyle/>
          <a:p>
            <a:pPr marL="0" lvl="0" indent="0" algn="l" rtl="0">
              <a:spcBef>
                <a:spcPts val="0"/>
              </a:spcBef>
              <a:spcAft>
                <a:spcPts val="0"/>
              </a:spcAft>
              <a:buNone/>
            </a:pPr>
            <a:r>
              <a:rPr lang="en" sz="2100" b="1">
                <a:solidFill>
                  <a:schemeClr val="dk1"/>
                </a:solidFill>
              </a:rPr>
              <a:t>1: Discover a Wild Place?</a:t>
            </a:r>
            <a:endParaRPr sz="2100" b="1">
              <a:solidFill>
                <a:schemeClr val="dk1"/>
              </a:solidFill>
            </a:endParaRPr>
          </a:p>
          <a:p>
            <a:pPr marL="0" lvl="0" indent="0" algn="l" rtl="0">
              <a:spcBef>
                <a:spcPts val="1200"/>
              </a:spcBef>
              <a:spcAft>
                <a:spcPts val="1200"/>
              </a:spcAft>
              <a:buNone/>
            </a:pPr>
            <a:r>
              <a:rPr lang="en" sz="2100">
                <a:solidFill>
                  <a:schemeClr val="dk1"/>
                </a:solidFill>
              </a:rPr>
              <a:t>Where we went and why?</a:t>
            </a:r>
            <a:endParaRPr sz="2100">
              <a:solidFill>
                <a:schemeClr val="dk1"/>
              </a:solidFill>
            </a:endParaRPr>
          </a:p>
        </p:txBody>
      </p:sp>
      <p:sp>
        <p:nvSpPr>
          <p:cNvPr id="80" name="Google Shape;80;p15"/>
          <p:cNvSpPr txBox="1">
            <a:spLocks noGrp="1"/>
          </p:cNvSpPr>
          <p:nvPr>
            <p:ph type="body" idx="1"/>
          </p:nvPr>
        </p:nvSpPr>
        <p:spPr>
          <a:xfrm>
            <a:off x="5282175" y="3207800"/>
            <a:ext cx="3027300" cy="12489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 sz="2100" b="1">
                <a:solidFill>
                  <a:schemeClr val="dk1"/>
                </a:solidFill>
              </a:rPr>
              <a:t>4: My Experience?</a:t>
            </a:r>
            <a:endParaRPr sz="2100" b="1">
              <a:solidFill>
                <a:schemeClr val="dk1"/>
              </a:solidFill>
            </a:endParaRPr>
          </a:p>
          <a:p>
            <a:pPr marL="0" lvl="0" indent="0" algn="l" rtl="0">
              <a:spcBef>
                <a:spcPts val="1200"/>
              </a:spcBef>
              <a:spcAft>
                <a:spcPts val="1200"/>
              </a:spcAft>
              <a:buNone/>
            </a:pPr>
            <a:r>
              <a:rPr lang="en" sz="2100">
                <a:solidFill>
                  <a:schemeClr val="dk1"/>
                </a:solidFill>
              </a:rPr>
              <a:t>Reflect on what we did and how it made us feel?</a:t>
            </a:r>
            <a:endParaRPr sz="2100" b="1">
              <a:solidFill>
                <a:schemeClr val="dk1"/>
              </a:solidFill>
            </a:endParaRPr>
          </a:p>
        </p:txBody>
      </p:sp>
      <p:sp>
        <p:nvSpPr>
          <p:cNvPr id="81" name="Google Shape;81;p15"/>
          <p:cNvSpPr txBox="1">
            <a:spLocks noGrp="1"/>
          </p:cNvSpPr>
          <p:nvPr>
            <p:ph type="body" idx="1"/>
          </p:nvPr>
        </p:nvSpPr>
        <p:spPr>
          <a:xfrm>
            <a:off x="5282175" y="1505700"/>
            <a:ext cx="3027300" cy="1248900"/>
          </a:xfrm>
          <a:prstGeom prst="rect">
            <a:avLst/>
          </a:prstGeom>
        </p:spPr>
        <p:txBody>
          <a:bodyPr spcFirstLastPara="1" wrap="square" lIns="91425" tIns="91425" rIns="91425" bIns="91425" anchor="t" anchorCtr="0">
            <a:normAutofit fontScale="92500"/>
          </a:bodyPr>
          <a:lstStyle/>
          <a:p>
            <a:pPr marL="0" lvl="0" indent="0" algn="l" rtl="0">
              <a:spcBef>
                <a:spcPts val="0"/>
              </a:spcBef>
              <a:spcAft>
                <a:spcPts val="0"/>
              </a:spcAft>
              <a:buNone/>
            </a:pPr>
            <a:r>
              <a:rPr lang="en" sz="2100" b="1">
                <a:solidFill>
                  <a:schemeClr val="dk1"/>
                </a:solidFill>
              </a:rPr>
              <a:t>2: Explore it’s Wildness?</a:t>
            </a:r>
            <a:endParaRPr sz="2100" b="1">
              <a:solidFill>
                <a:schemeClr val="dk1"/>
              </a:solidFill>
            </a:endParaRPr>
          </a:p>
          <a:p>
            <a:pPr marL="0" lvl="0" indent="0" algn="l" rtl="0">
              <a:spcBef>
                <a:spcPts val="1200"/>
              </a:spcBef>
              <a:spcAft>
                <a:spcPts val="1200"/>
              </a:spcAft>
              <a:buNone/>
            </a:pPr>
            <a:r>
              <a:rPr lang="en" sz="2100">
                <a:solidFill>
                  <a:schemeClr val="dk1"/>
                </a:solidFill>
              </a:rPr>
              <a:t>Getting to know the area?</a:t>
            </a:r>
            <a:endParaRPr sz="2100" b="1">
              <a:solidFill>
                <a:schemeClr val="dk1"/>
              </a:solidFill>
            </a:endParaRPr>
          </a:p>
        </p:txBody>
      </p:sp>
      <p:sp>
        <p:nvSpPr>
          <p:cNvPr id="82" name="Google Shape;82;p15"/>
          <p:cNvSpPr txBox="1">
            <a:spLocks noGrp="1"/>
          </p:cNvSpPr>
          <p:nvPr>
            <p:ph type="body" idx="1"/>
          </p:nvPr>
        </p:nvSpPr>
        <p:spPr>
          <a:xfrm>
            <a:off x="520750" y="3135675"/>
            <a:ext cx="3301200" cy="12489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 sz="2100" b="1">
                <a:solidFill>
                  <a:schemeClr val="dk1"/>
                </a:solidFill>
              </a:rPr>
              <a:t>3: Taking Responsibility?</a:t>
            </a:r>
            <a:endParaRPr sz="2100" b="1">
              <a:solidFill>
                <a:schemeClr val="dk1"/>
              </a:solidFill>
            </a:endParaRPr>
          </a:p>
          <a:p>
            <a:pPr marL="0" lvl="0" indent="0" algn="l" rtl="0">
              <a:spcBef>
                <a:spcPts val="1200"/>
              </a:spcBef>
              <a:spcAft>
                <a:spcPts val="1200"/>
              </a:spcAft>
              <a:buNone/>
            </a:pPr>
            <a:r>
              <a:rPr lang="en" sz="2100">
                <a:solidFill>
                  <a:schemeClr val="dk1"/>
                </a:solidFill>
              </a:rPr>
              <a:t>What we did in order to conserve the location?</a:t>
            </a:r>
            <a:endParaRPr sz="2100" b="1">
              <a:solidFill>
                <a:schemeClr val="dk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86"/>
        <p:cNvGrpSpPr/>
        <p:nvPr/>
      </p:nvGrpSpPr>
      <p:grpSpPr>
        <a:xfrm>
          <a:off x="0" y="0"/>
          <a:ext cx="0" cy="0"/>
          <a:chOff x="0" y="0"/>
          <a:chExt cx="0" cy="0"/>
        </a:xfrm>
      </p:grpSpPr>
      <p:sp>
        <p:nvSpPr>
          <p:cNvPr id="87" name="Google Shape;87;p1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Our Wild Place</a:t>
            </a:r>
            <a:endParaRPr/>
          </a:p>
        </p:txBody>
      </p:sp>
      <p:sp>
        <p:nvSpPr>
          <p:cNvPr id="88" name="Google Shape;88;p16"/>
          <p:cNvSpPr txBox="1">
            <a:spLocks noGrp="1"/>
          </p:cNvSpPr>
          <p:nvPr>
            <p:ph type="body" idx="1"/>
          </p:nvPr>
        </p:nvSpPr>
        <p:spPr>
          <a:xfrm>
            <a:off x="169225" y="1211350"/>
            <a:ext cx="4938300" cy="35793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 sz="2100" b="1">
                <a:solidFill>
                  <a:schemeClr val="dk1"/>
                </a:solidFill>
              </a:rPr>
              <a:t>Location:</a:t>
            </a:r>
            <a:endParaRPr sz="2100" b="1">
              <a:solidFill>
                <a:schemeClr val="dk1"/>
              </a:solidFill>
            </a:endParaRPr>
          </a:p>
          <a:p>
            <a:pPr marL="0" lvl="0" indent="0" algn="l" rtl="0">
              <a:spcBef>
                <a:spcPts val="1200"/>
              </a:spcBef>
              <a:spcAft>
                <a:spcPts val="0"/>
              </a:spcAft>
              <a:buNone/>
            </a:pPr>
            <a:r>
              <a:rPr lang="en" sz="1900">
                <a:solidFill>
                  <a:schemeClr val="dk1"/>
                </a:solidFill>
              </a:rPr>
              <a:t>For Our Wild Place, we decided that Llansteffan Beach would be an excellent location. We visited the location and were blown away by the natural beauty of the area.</a:t>
            </a:r>
            <a:endParaRPr sz="1900">
              <a:solidFill>
                <a:schemeClr val="dk1"/>
              </a:solidFill>
            </a:endParaRPr>
          </a:p>
          <a:p>
            <a:pPr marL="0" lvl="0" indent="0" algn="l" rtl="0">
              <a:spcBef>
                <a:spcPts val="1200"/>
              </a:spcBef>
              <a:spcAft>
                <a:spcPts val="0"/>
              </a:spcAft>
              <a:buNone/>
            </a:pPr>
            <a:r>
              <a:rPr lang="en" sz="1900">
                <a:solidFill>
                  <a:schemeClr val="dk1"/>
                </a:solidFill>
              </a:rPr>
              <a:t>With a variety of areas, such as cliffs, water, Shrubbery and coast the location has a wide ecosystem that a variety of wildlife and plantlife takes advantage of.</a:t>
            </a:r>
            <a:endParaRPr sz="1900">
              <a:solidFill>
                <a:schemeClr val="dk1"/>
              </a:solidFill>
            </a:endParaRPr>
          </a:p>
          <a:p>
            <a:pPr marL="0" lvl="0" indent="0" algn="l" rtl="0">
              <a:spcBef>
                <a:spcPts val="1200"/>
              </a:spcBef>
              <a:spcAft>
                <a:spcPts val="0"/>
              </a:spcAft>
              <a:buNone/>
            </a:pPr>
            <a:r>
              <a:rPr lang="en" sz="1900">
                <a:solidFill>
                  <a:schemeClr val="dk1"/>
                </a:solidFill>
              </a:rPr>
              <a:t>It is also an area of natural beauty, that local dog walker/tourists can experience bringing tourism and recreation opportunities.</a:t>
            </a:r>
            <a:endParaRPr sz="1900">
              <a:solidFill>
                <a:schemeClr val="dk1"/>
              </a:solidFill>
            </a:endParaRPr>
          </a:p>
          <a:p>
            <a:pPr marL="0" lvl="0" indent="0" algn="l" rtl="0">
              <a:spcBef>
                <a:spcPts val="1200"/>
              </a:spcBef>
              <a:spcAft>
                <a:spcPts val="1200"/>
              </a:spcAft>
              <a:buNone/>
            </a:pPr>
            <a:r>
              <a:rPr lang="en" sz="1900">
                <a:solidFill>
                  <a:schemeClr val="dk1"/>
                </a:solidFill>
              </a:rPr>
              <a:t>Atop the beach is LLansteffan Castle, This castle stands as a monument to the local heritage of the area and provides more tourism for the local town/villages.</a:t>
            </a:r>
            <a:endParaRPr sz="1900">
              <a:solidFill>
                <a:schemeClr val="dk1"/>
              </a:solidFill>
            </a:endParaRPr>
          </a:p>
        </p:txBody>
      </p:sp>
      <p:pic>
        <p:nvPicPr>
          <p:cNvPr id="89" name="Google Shape;89;p16"/>
          <p:cNvPicPr preferRelativeResize="0"/>
          <p:nvPr/>
        </p:nvPicPr>
        <p:blipFill>
          <a:blip r:embed="rId3">
            <a:alphaModFix/>
          </a:blip>
          <a:stretch>
            <a:fillRect/>
          </a:stretch>
        </p:blipFill>
        <p:spPr>
          <a:xfrm>
            <a:off x="5419200" y="1953400"/>
            <a:ext cx="3724800" cy="209519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93"/>
        <p:cNvGrpSpPr/>
        <p:nvPr/>
      </p:nvGrpSpPr>
      <p:grpSpPr>
        <a:xfrm>
          <a:off x="0" y="0"/>
          <a:ext cx="0" cy="0"/>
          <a:chOff x="0" y="0"/>
          <a:chExt cx="0" cy="0"/>
        </a:xfrm>
      </p:grpSpPr>
      <p:sp>
        <p:nvSpPr>
          <p:cNvPr id="94" name="Google Shape;94;p17"/>
          <p:cNvSpPr txBox="1">
            <a:spLocks noGrp="1"/>
          </p:cNvSpPr>
          <p:nvPr>
            <p:ph type="title"/>
          </p:nvPr>
        </p:nvSpPr>
        <p:spPr>
          <a:xfrm>
            <a:off x="268675" y="508100"/>
            <a:ext cx="8520600" cy="623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Explore It’s Wildness?</a:t>
            </a:r>
            <a:endParaRPr/>
          </a:p>
        </p:txBody>
      </p:sp>
      <p:sp>
        <p:nvSpPr>
          <p:cNvPr id="95" name="Google Shape;95;p17"/>
          <p:cNvSpPr txBox="1">
            <a:spLocks noGrp="1"/>
          </p:cNvSpPr>
          <p:nvPr>
            <p:ph type="body" idx="1"/>
          </p:nvPr>
        </p:nvSpPr>
        <p:spPr>
          <a:xfrm>
            <a:off x="83150" y="1275925"/>
            <a:ext cx="4730400" cy="3579300"/>
          </a:xfrm>
          <a:prstGeom prst="rect">
            <a:avLst/>
          </a:prstGeom>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 sz="2100" b="1">
                <a:solidFill>
                  <a:schemeClr val="dk1"/>
                </a:solidFill>
              </a:rPr>
              <a:t>Map/Key Notes:</a:t>
            </a:r>
            <a:endParaRPr sz="2100" b="1">
              <a:solidFill>
                <a:schemeClr val="dk1"/>
              </a:solidFill>
            </a:endParaRPr>
          </a:p>
          <a:p>
            <a:pPr marL="0" lvl="0" indent="0" algn="l" rtl="0">
              <a:spcBef>
                <a:spcPts val="1200"/>
              </a:spcBef>
              <a:spcAft>
                <a:spcPts val="0"/>
              </a:spcAft>
              <a:buNone/>
            </a:pPr>
            <a:r>
              <a:rPr lang="en" sz="1600"/>
              <a:t>On our visits to Llansteffan, We parked up in the Llansteffan Castle Car Park. This location was perfect as it allowed us to pull up and park the car in an accessible location to the beach, therefore if the weather took a turn it would be easy for us to return to the car.</a:t>
            </a:r>
            <a:endParaRPr sz="1600"/>
          </a:p>
          <a:p>
            <a:pPr marL="0" lvl="0" indent="0" algn="l" rtl="0">
              <a:spcBef>
                <a:spcPts val="1200"/>
              </a:spcBef>
              <a:spcAft>
                <a:spcPts val="0"/>
              </a:spcAft>
              <a:buNone/>
            </a:pPr>
            <a:r>
              <a:rPr lang="en" sz="1600"/>
              <a:t>The proximity to the beach front meant we has a coastal path running alongside the beach so would be able to return to solid ground quickly.</a:t>
            </a:r>
            <a:endParaRPr sz="1600"/>
          </a:p>
          <a:p>
            <a:pPr marL="0" lvl="0" indent="0" algn="l" rtl="0">
              <a:spcBef>
                <a:spcPts val="1200"/>
              </a:spcBef>
              <a:spcAft>
                <a:spcPts val="1200"/>
              </a:spcAft>
              <a:buNone/>
            </a:pPr>
            <a:r>
              <a:rPr lang="en" sz="1600"/>
              <a:t>The Car Park also had its own rubbish bins therefore if there was any rubbish/items that we wouldn’t be able to take for recycling ourselves then we could leave it next to a bin for the council to clear up.</a:t>
            </a:r>
            <a:endParaRPr sz="1600"/>
          </a:p>
        </p:txBody>
      </p:sp>
      <p:pic>
        <p:nvPicPr>
          <p:cNvPr id="96" name="Google Shape;96;p17"/>
          <p:cNvPicPr preferRelativeResize="0"/>
          <p:nvPr/>
        </p:nvPicPr>
        <p:blipFill>
          <a:blip r:embed="rId3">
            <a:alphaModFix/>
          </a:blip>
          <a:stretch>
            <a:fillRect/>
          </a:stretch>
        </p:blipFill>
        <p:spPr>
          <a:xfrm>
            <a:off x="4958775" y="1427675"/>
            <a:ext cx="4025648" cy="265914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100"/>
        <p:cNvGrpSpPr/>
        <p:nvPr/>
      </p:nvGrpSpPr>
      <p:grpSpPr>
        <a:xfrm>
          <a:off x="0" y="0"/>
          <a:ext cx="0" cy="0"/>
          <a:chOff x="0" y="0"/>
          <a:chExt cx="0" cy="0"/>
        </a:xfrm>
      </p:grpSpPr>
      <p:sp>
        <p:nvSpPr>
          <p:cNvPr id="101" name="Google Shape;101;p18"/>
          <p:cNvSpPr txBox="1">
            <a:spLocks noGrp="1"/>
          </p:cNvSpPr>
          <p:nvPr>
            <p:ph type="title"/>
          </p:nvPr>
        </p:nvSpPr>
        <p:spPr>
          <a:xfrm>
            <a:off x="308525" y="70500"/>
            <a:ext cx="4045200" cy="13182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a:t>What we discovered?</a:t>
            </a:r>
            <a:endParaRPr/>
          </a:p>
        </p:txBody>
      </p:sp>
      <p:sp>
        <p:nvSpPr>
          <p:cNvPr id="102" name="Google Shape;102;p18"/>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 sz="1600"/>
              <a:t>During our visit to scout out the location, We took note on what could be done to help conserve the location?</a:t>
            </a:r>
            <a:endParaRPr sz="1600"/>
          </a:p>
          <a:p>
            <a:pPr marL="0" lvl="0" indent="0" algn="l" rtl="0">
              <a:spcBef>
                <a:spcPts val="1200"/>
              </a:spcBef>
              <a:spcAft>
                <a:spcPts val="0"/>
              </a:spcAft>
              <a:buNone/>
            </a:pPr>
            <a:r>
              <a:rPr lang="en" sz="1600"/>
              <a:t>We very quickly discovered that there was a large amount of plastic washed up along the beach. This plastic was mainly in the form of microplastics and synthetic rope pieces. From our research this was expected as Llansteffan has a prominent cockle farming industry at its beach. This industry had clearly generated a large amount of waste that ended up in the water and thus washed onto the shoreline.</a:t>
            </a:r>
            <a:endParaRPr sz="1600"/>
          </a:p>
          <a:p>
            <a:pPr marL="0" lvl="0" indent="0" algn="l" rtl="0">
              <a:spcBef>
                <a:spcPts val="1200"/>
              </a:spcBef>
              <a:spcAft>
                <a:spcPts val="0"/>
              </a:spcAft>
              <a:buNone/>
            </a:pPr>
            <a:r>
              <a:rPr lang="en" sz="1600"/>
              <a:t>Not only does this plastic ruin the look of the beach making it look more like a Skip than a beach but is also detrimental to the wildlife in and around the beach, with animals mistaking the plastic for food or getting caught in the rope waste risking the creatures and by extension the entire ecosystem. </a:t>
            </a:r>
            <a:endParaRPr sz="1600"/>
          </a:p>
          <a:p>
            <a:pPr marL="0" lvl="0" indent="0" algn="l" rtl="0">
              <a:spcBef>
                <a:spcPts val="1200"/>
              </a:spcBef>
              <a:spcAft>
                <a:spcPts val="1200"/>
              </a:spcAft>
              <a:buNone/>
            </a:pPr>
            <a:r>
              <a:rPr lang="en" sz="1600"/>
              <a:t>We knew we had to do something to help lessen the effect this waste would have on the beach.</a:t>
            </a:r>
            <a:endParaRPr sz="1600"/>
          </a:p>
        </p:txBody>
      </p:sp>
      <p:sp>
        <p:nvSpPr>
          <p:cNvPr id="103" name="Google Shape;103;p18"/>
          <p:cNvSpPr txBox="1">
            <a:spLocks noGrp="1"/>
          </p:cNvSpPr>
          <p:nvPr>
            <p:ph type="body" idx="2"/>
          </p:nvPr>
        </p:nvSpPr>
        <p:spPr>
          <a:xfrm>
            <a:off x="248900" y="1105800"/>
            <a:ext cx="3999900" cy="30762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 sz="1600">
                <a:solidFill>
                  <a:schemeClr val="lt1"/>
                </a:solidFill>
              </a:rPr>
              <a:t>Below are some of the items we discovered on the beach.</a:t>
            </a:r>
            <a:endParaRPr sz="1600">
              <a:solidFill>
                <a:schemeClr val="lt1"/>
              </a:solidFill>
            </a:endParaRPr>
          </a:p>
        </p:txBody>
      </p:sp>
      <p:pic>
        <p:nvPicPr>
          <p:cNvPr id="104" name="Google Shape;104;p18"/>
          <p:cNvPicPr preferRelativeResize="0"/>
          <p:nvPr/>
        </p:nvPicPr>
        <p:blipFill>
          <a:blip r:embed="rId3">
            <a:alphaModFix/>
          </a:blip>
          <a:stretch>
            <a:fillRect/>
          </a:stretch>
        </p:blipFill>
        <p:spPr>
          <a:xfrm rot="8">
            <a:off x="107958" y="2227306"/>
            <a:ext cx="1945310" cy="1311638"/>
          </a:xfrm>
          <a:prstGeom prst="rect">
            <a:avLst/>
          </a:prstGeom>
          <a:noFill/>
          <a:ln>
            <a:noFill/>
          </a:ln>
        </p:spPr>
      </p:pic>
      <p:pic>
        <p:nvPicPr>
          <p:cNvPr id="105" name="Google Shape;105;p18"/>
          <p:cNvPicPr preferRelativeResize="0"/>
          <p:nvPr/>
        </p:nvPicPr>
        <p:blipFill>
          <a:blip r:embed="rId4">
            <a:alphaModFix/>
          </a:blip>
          <a:stretch>
            <a:fillRect/>
          </a:stretch>
        </p:blipFill>
        <p:spPr>
          <a:xfrm>
            <a:off x="2368004" y="1995825"/>
            <a:ext cx="1762475" cy="1957400"/>
          </a:xfrm>
          <a:prstGeom prst="rect">
            <a:avLst/>
          </a:prstGeom>
          <a:noFill/>
          <a:ln>
            <a:noFill/>
          </a:ln>
        </p:spPr>
      </p:pic>
      <p:pic>
        <p:nvPicPr>
          <p:cNvPr id="106" name="Google Shape;106;p18"/>
          <p:cNvPicPr preferRelativeResize="0"/>
          <p:nvPr/>
        </p:nvPicPr>
        <p:blipFill>
          <a:blip r:embed="rId5">
            <a:alphaModFix/>
          </a:blip>
          <a:stretch>
            <a:fillRect/>
          </a:stretch>
        </p:blipFill>
        <p:spPr>
          <a:xfrm>
            <a:off x="648725" y="3443775"/>
            <a:ext cx="2043513" cy="13116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110"/>
        <p:cNvGrpSpPr/>
        <p:nvPr/>
      </p:nvGrpSpPr>
      <p:grpSpPr>
        <a:xfrm>
          <a:off x="0" y="0"/>
          <a:ext cx="0" cy="0"/>
          <a:chOff x="0" y="0"/>
          <a:chExt cx="0" cy="0"/>
        </a:xfrm>
      </p:grpSpPr>
      <p:sp>
        <p:nvSpPr>
          <p:cNvPr id="111" name="Google Shape;111;p19"/>
          <p:cNvSpPr txBox="1">
            <a:spLocks noGrp="1"/>
          </p:cNvSpPr>
          <p:nvPr>
            <p:ph type="title"/>
          </p:nvPr>
        </p:nvSpPr>
        <p:spPr>
          <a:xfrm>
            <a:off x="268675" y="508100"/>
            <a:ext cx="8520600" cy="623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Taking Responsibility?</a:t>
            </a:r>
            <a:endParaRPr/>
          </a:p>
        </p:txBody>
      </p:sp>
      <p:sp>
        <p:nvSpPr>
          <p:cNvPr id="112" name="Google Shape;112;p19"/>
          <p:cNvSpPr txBox="1">
            <a:spLocks noGrp="1"/>
          </p:cNvSpPr>
          <p:nvPr>
            <p:ph type="body" idx="1"/>
          </p:nvPr>
        </p:nvSpPr>
        <p:spPr>
          <a:xfrm>
            <a:off x="83150" y="1275925"/>
            <a:ext cx="8706000" cy="3579300"/>
          </a:xfrm>
          <a:prstGeom prst="rect">
            <a:avLst/>
          </a:prstGeom>
        </p:spPr>
        <p:txBody>
          <a:bodyPr spcFirstLastPara="1" wrap="square" lIns="91425" tIns="91425" rIns="91425" bIns="91425" anchor="t" anchorCtr="0">
            <a:normAutofit fontScale="92500"/>
          </a:bodyPr>
          <a:lstStyle/>
          <a:p>
            <a:pPr marL="0" lvl="0" indent="0" algn="l" rtl="0">
              <a:spcBef>
                <a:spcPts val="0"/>
              </a:spcBef>
              <a:spcAft>
                <a:spcPts val="0"/>
              </a:spcAft>
              <a:buNone/>
            </a:pPr>
            <a:r>
              <a:rPr lang="en" sz="2100" b="1">
                <a:solidFill>
                  <a:schemeClr val="dk1"/>
                </a:solidFill>
              </a:rPr>
              <a:t>How we can conserve the Area?</a:t>
            </a:r>
            <a:r>
              <a:rPr lang="en" sz="2100"/>
              <a:t>As a group, We discussed what would be the best course of action in order to protect Llansteffan. The obvious choice would be a beach clean. It is the most accessible and manageable method of protecting the beach ecosystem.  </a:t>
            </a:r>
            <a:endParaRPr sz="2100"/>
          </a:p>
          <a:p>
            <a:pPr marL="0" lvl="0" indent="0" algn="l" rtl="0">
              <a:spcBef>
                <a:spcPts val="1200"/>
              </a:spcBef>
              <a:spcAft>
                <a:spcPts val="0"/>
              </a:spcAft>
              <a:buNone/>
            </a:pPr>
            <a:r>
              <a:rPr lang="en" sz="2100"/>
              <a:t>We each would take a selection of bin bags as well as at least a pair of protective gloves each. This will ensure that we are protected from any sharp objects that could be found on the beach.</a:t>
            </a:r>
            <a:endParaRPr sz="2100"/>
          </a:p>
          <a:p>
            <a:pPr marL="0" lvl="0" indent="0" algn="l" rtl="0">
              <a:spcBef>
                <a:spcPts val="1200"/>
              </a:spcBef>
              <a:spcAft>
                <a:spcPts val="0"/>
              </a:spcAft>
              <a:buNone/>
            </a:pPr>
            <a:r>
              <a:rPr lang="en" sz="2100"/>
              <a:t>Throughout the day will separate recyclable items from non-recyclable items so that we can dispose of them in the most environmentally friendly way.</a:t>
            </a:r>
            <a:endParaRPr sz="2100"/>
          </a:p>
          <a:p>
            <a:pPr marL="0" lvl="0" indent="0" algn="l" rtl="0">
              <a:spcBef>
                <a:spcPts val="1200"/>
              </a:spcBef>
              <a:spcAft>
                <a:spcPts val="0"/>
              </a:spcAft>
              <a:buNone/>
            </a:pPr>
            <a:endParaRPr sz="2100"/>
          </a:p>
          <a:p>
            <a:pPr marL="0" lvl="0" indent="0" algn="l" rtl="0">
              <a:spcBef>
                <a:spcPts val="1200"/>
              </a:spcBef>
              <a:spcAft>
                <a:spcPts val="1200"/>
              </a:spcAft>
              <a:buNone/>
            </a:pPr>
            <a:endParaRPr sz="2100"/>
          </a:p>
        </p:txBody>
      </p:sp>
      <p:pic>
        <p:nvPicPr>
          <p:cNvPr id="113" name="Google Shape;113;p19"/>
          <p:cNvPicPr preferRelativeResize="0"/>
          <p:nvPr/>
        </p:nvPicPr>
        <p:blipFill>
          <a:blip r:embed="rId3">
            <a:alphaModFix/>
          </a:blip>
          <a:stretch>
            <a:fillRect/>
          </a:stretch>
        </p:blipFill>
        <p:spPr>
          <a:xfrm>
            <a:off x="5616674" y="3520299"/>
            <a:ext cx="2505325" cy="15450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117"/>
        <p:cNvGrpSpPr/>
        <p:nvPr/>
      </p:nvGrpSpPr>
      <p:grpSpPr>
        <a:xfrm>
          <a:off x="0" y="0"/>
          <a:ext cx="0" cy="0"/>
          <a:chOff x="0" y="0"/>
          <a:chExt cx="0" cy="0"/>
        </a:xfrm>
      </p:grpSpPr>
      <p:sp>
        <p:nvSpPr>
          <p:cNvPr id="118" name="Google Shape;118;p20"/>
          <p:cNvSpPr txBox="1">
            <a:spLocks noGrp="1"/>
          </p:cNvSpPr>
          <p:nvPr>
            <p:ph type="title"/>
          </p:nvPr>
        </p:nvSpPr>
        <p:spPr>
          <a:xfrm>
            <a:off x="268675" y="508100"/>
            <a:ext cx="8520600" cy="623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Taking Responsibility?</a:t>
            </a:r>
            <a:endParaRPr/>
          </a:p>
        </p:txBody>
      </p:sp>
      <p:sp>
        <p:nvSpPr>
          <p:cNvPr id="119" name="Google Shape;119;p20"/>
          <p:cNvSpPr txBox="1">
            <a:spLocks noGrp="1"/>
          </p:cNvSpPr>
          <p:nvPr>
            <p:ph type="body" idx="1"/>
          </p:nvPr>
        </p:nvSpPr>
        <p:spPr>
          <a:xfrm>
            <a:off x="136925" y="1289375"/>
            <a:ext cx="6875700" cy="35793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 sz="2100" b="1">
                <a:solidFill>
                  <a:schemeClr val="dk1"/>
                </a:solidFill>
              </a:rPr>
              <a:t>Considerations to take Prior to the clean?</a:t>
            </a:r>
            <a:endParaRPr sz="2100" b="1">
              <a:solidFill>
                <a:schemeClr val="dk1"/>
              </a:solidFill>
            </a:endParaRPr>
          </a:p>
          <a:p>
            <a:pPr marL="0" lvl="0" indent="0" algn="l" rtl="0">
              <a:spcBef>
                <a:spcPts val="1200"/>
              </a:spcBef>
              <a:spcAft>
                <a:spcPts val="0"/>
              </a:spcAft>
              <a:buNone/>
            </a:pPr>
            <a:r>
              <a:rPr lang="en" sz="2100"/>
              <a:t>We planned to perform our beach clean on the 10th December. With this knowledge, we checked the weather and the tide times. This information is crucial for us to perform our beach clean in a safe manner.</a:t>
            </a:r>
            <a:endParaRPr sz="2100"/>
          </a:p>
          <a:p>
            <a:pPr marL="0" lvl="0" indent="0" algn="l" rtl="0">
              <a:spcBef>
                <a:spcPts val="1200"/>
              </a:spcBef>
              <a:spcAft>
                <a:spcPts val="0"/>
              </a:spcAft>
              <a:buNone/>
            </a:pPr>
            <a:r>
              <a:rPr lang="en" sz="2100"/>
              <a:t>The weather was clear on the day of our clean with an average temperature of </a:t>
            </a:r>
            <a:r>
              <a:rPr lang="en" sz="2100">
                <a:solidFill>
                  <a:schemeClr val="lt2"/>
                </a:solidFill>
              </a:rPr>
              <a:t>5</a:t>
            </a:r>
            <a:r>
              <a:rPr lang="en" sz="2100">
                <a:solidFill>
                  <a:schemeClr val="lt2"/>
                </a:solidFill>
                <a:latin typeface="Arial"/>
                <a:ea typeface="Arial"/>
                <a:cs typeface="Arial"/>
                <a:sym typeface="Arial"/>
              </a:rPr>
              <a:t>°C. We all were able to layer up effectively for the day carrying waterproofs in case of rain. We did however have to take care of the frost that had formed overnight and made parts of the beach slippery.</a:t>
            </a:r>
            <a:endParaRPr sz="2100">
              <a:solidFill>
                <a:schemeClr val="lt2"/>
              </a:solidFill>
              <a:latin typeface="Arial"/>
              <a:ea typeface="Arial"/>
              <a:cs typeface="Arial"/>
              <a:sym typeface="Arial"/>
            </a:endParaRPr>
          </a:p>
          <a:p>
            <a:pPr marL="0" lvl="0" indent="0" algn="l" rtl="0">
              <a:spcBef>
                <a:spcPts val="1200"/>
              </a:spcBef>
              <a:spcAft>
                <a:spcPts val="1200"/>
              </a:spcAft>
              <a:buNone/>
            </a:pPr>
            <a:r>
              <a:rPr lang="en" sz="2100">
                <a:solidFill>
                  <a:schemeClr val="lt2"/>
                </a:solidFill>
                <a:latin typeface="Arial"/>
                <a:ea typeface="Arial"/>
                <a:cs typeface="Arial"/>
                <a:sym typeface="Arial"/>
              </a:rPr>
              <a:t>We didn’t need to take too much consideration into the tide due to the geography of Llansteffan beach however we were aware of the timing and picked to perform our clean at 11am-2pm as the Tide would be moving out for most of the time we spent on the beach.</a:t>
            </a:r>
            <a:endParaRPr sz="2100"/>
          </a:p>
        </p:txBody>
      </p:sp>
      <p:pic>
        <p:nvPicPr>
          <p:cNvPr id="120" name="Google Shape;120;p20"/>
          <p:cNvPicPr preferRelativeResize="0"/>
          <p:nvPr/>
        </p:nvPicPr>
        <p:blipFill>
          <a:blip r:embed="rId3">
            <a:alphaModFix/>
          </a:blip>
          <a:stretch>
            <a:fillRect/>
          </a:stretch>
        </p:blipFill>
        <p:spPr>
          <a:xfrm>
            <a:off x="7348076" y="1344700"/>
            <a:ext cx="1561075" cy="361725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124"/>
        <p:cNvGrpSpPr/>
        <p:nvPr/>
      </p:nvGrpSpPr>
      <p:grpSpPr>
        <a:xfrm>
          <a:off x="0" y="0"/>
          <a:ext cx="0" cy="0"/>
          <a:chOff x="0" y="0"/>
          <a:chExt cx="0" cy="0"/>
        </a:xfrm>
      </p:grpSpPr>
      <p:sp>
        <p:nvSpPr>
          <p:cNvPr id="125" name="Google Shape;125;p21"/>
          <p:cNvSpPr txBox="1">
            <a:spLocks noGrp="1"/>
          </p:cNvSpPr>
          <p:nvPr>
            <p:ph type="title"/>
          </p:nvPr>
        </p:nvSpPr>
        <p:spPr>
          <a:xfrm>
            <a:off x="268675" y="508100"/>
            <a:ext cx="8520600" cy="623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Taking Responsibility?</a:t>
            </a:r>
            <a:endParaRPr/>
          </a:p>
        </p:txBody>
      </p:sp>
      <p:sp>
        <p:nvSpPr>
          <p:cNvPr id="126" name="Google Shape;126;p21"/>
          <p:cNvSpPr txBox="1">
            <a:spLocks noGrp="1"/>
          </p:cNvSpPr>
          <p:nvPr>
            <p:ph type="body" idx="1"/>
          </p:nvPr>
        </p:nvSpPr>
        <p:spPr>
          <a:xfrm>
            <a:off x="136925" y="1289375"/>
            <a:ext cx="4818000" cy="3579300"/>
          </a:xfrm>
          <a:prstGeom prst="rect">
            <a:avLst/>
          </a:prstGeom>
        </p:spPr>
        <p:txBody>
          <a:bodyPr spcFirstLastPara="1" wrap="square" lIns="91425" tIns="91425" rIns="91425" bIns="91425" anchor="t" anchorCtr="0">
            <a:normAutofit fontScale="62500" lnSpcReduction="20000"/>
          </a:bodyPr>
          <a:lstStyle/>
          <a:p>
            <a:pPr marL="0" lvl="0" indent="0" algn="l" rtl="0">
              <a:spcBef>
                <a:spcPts val="0"/>
              </a:spcBef>
              <a:spcAft>
                <a:spcPts val="0"/>
              </a:spcAft>
              <a:buNone/>
            </a:pPr>
            <a:r>
              <a:rPr lang="en" sz="2100" b="1">
                <a:solidFill>
                  <a:schemeClr val="dk1"/>
                </a:solidFill>
              </a:rPr>
              <a:t>Day of the clean?</a:t>
            </a:r>
            <a:endParaRPr sz="2100" b="1">
              <a:solidFill>
                <a:schemeClr val="dk1"/>
              </a:solidFill>
            </a:endParaRPr>
          </a:p>
          <a:p>
            <a:pPr marL="0" lvl="0" indent="0" algn="l" rtl="0">
              <a:spcBef>
                <a:spcPts val="1200"/>
              </a:spcBef>
              <a:spcAft>
                <a:spcPts val="0"/>
              </a:spcAft>
              <a:buNone/>
            </a:pPr>
            <a:r>
              <a:rPr lang="en" sz="2100"/>
              <a:t>The day of the clean was productive, we arrived on time at Llansteffan and quickly got to work collecting the pieces of rubbish that were scattered along the shoreline, starting at the access point we moved up the coastline keeping mainly to the edge. This was due to the sheer amount of microplastics that we found within this area and thus we collected as much as possible.</a:t>
            </a:r>
            <a:endParaRPr sz="2100"/>
          </a:p>
          <a:p>
            <a:pPr marL="0" lvl="0" indent="0" algn="l" rtl="0">
              <a:spcBef>
                <a:spcPts val="1200"/>
              </a:spcBef>
              <a:spcAft>
                <a:spcPts val="1200"/>
              </a:spcAft>
              <a:buNone/>
            </a:pPr>
            <a:r>
              <a:rPr lang="en" sz="2100"/>
              <a:t>We also ended up finding a tyre that was washed up on the beach, We were personally unable to dispose of such a large object safely so instead we rolled it to the nearest council controlled bin so that they would be able to dispose of it effectively.</a:t>
            </a:r>
            <a:endParaRPr sz="2100"/>
          </a:p>
        </p:txBody>
      </p:sp>
      <p:pic>
        <p:nvPicPr>
          <p:cNvPr id="127" name="Google Shape;127;p21"/>
          <p:cNvPicPr preferRelativeResize="0"/>
          <p:nvPr/>
        </p:nvPicPr>
        <p:blipFill>
          <a:blip r:embed="rId3">
            <a:alphaModFix/>
          </a:blip>
          <a:stretch>
            <a:fillRect/>
          </a:stretch>
        </p:blipFill>
        <p:spPr>
          <a:xfrm>
            <a:off x="5309300" y="1360700"/>
            <a:ext cx="3119575" cy="1917750"/>
          </a:xfrm>
          <a:prstGeom prst="rect">
            <a:avLst/>
          </a:prstGeom>
          <a:noFill/>
          <a:ln>
            <a:noFill/>
          </a:ln>
        </p:spPr>
      </p:pic>
      <p:pic>
        <p:nvPicPr>
          <p:cNvPr id="128" name="Google Shape;128;p21"/>
          <p:cNvPicPr preferRelativeResize="0"/>
          <p:nvPr/>
        </p:nvPicPr>
        <p:blipFill>
          <a:blip r:embed="rId4">
            <a:alphaModFix/>
          </a:blip>
          <a:stretch>
            <a:fillRect/>
          </a:stretch>
        </p:blipFill>
        <p:spPr>
          <a:xfrm>
            <a:off x="5888273" y="3278442"/>
            <a:ext cx="2085300" cy="212998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a:off x="268675" y="508100"/>
            <a:ext cx="8520600" cy="623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Taking Responsibility?</a:t>
            </a:r>
            <a:endParaRPr/>
          </a:p>
        </p:txBody>
      </p:sp>
      <p:sp>
        <p:nvSpPr>
          <p:cNvPr id="134" name="Google Shape;134;p22"/>
          <p:cNvSpPr txBox="1">
            <a:spLocks noGrp="1"/>
          </p:cNvSpPr>
          <p:nvPr>
            <p:ph type="body" idx="1"/>
          </p:nvPr>
        </p:nvSpPr>
        <p:spPr>
          <a:xfrm>
            <a:off x="83150" y="1275925"/>
            <a:ext cx="8706000" cy="3579300"/>
          </a:xfrm>
          <a:prstGeom prst="rect">
            <a:avLst/>
          </a:prstGeom>
        </p:spPr>
        <p:txBody>
          <a:bodyPr spcFirstLastPara="1" wrap="square" lIns="91425" tIns="91425" rIns="91425" bIns="91425" anchor="t" anchorCtr="0">
            <a:normAutofit/>
          </a:bodyPr>
          <a:lstStyle/>
          <a:p>
            <a:pPr marL="0" lvl="0" indent="0" algn="l" rtl="0">
              <a:spcBef>
                <a:spcPts val="1200"/>
              </a:spcBef>
              <a:spcAft>
                <a:spcPts val="0"/>
              </a:spcAft>
              <a:buNone/>
            </a:pPr>
            <a:r>
              <a:rPr lang="en-GB" sz="2100" b="1" dirty="0">
                <a:solidFill>
                  <a:schemeClr val="dk1"/>
                </a:solidFill>
              </a:rPr>
              <a:t>Video Evidence: </a:t>
            </a:r>
            <a:r>
              <a:rPr lang="en-GB" sz="2100" b="1" dirty="0">
                <a:solidFill>
                  <a:schemeClr val="dk1"/>
                </a:solidFill>
                <a:hlinkClick r:id="rId4"/>
              </a:rPr>
              <a:t>If Video doesnt load click here!</a:t>
            </a:r>
            <a:endParaRPr lang="en-GB" sz="2100" b="1" dirty="0">
              <a:solidFill>
                <a:schemeClr val="dk1"/>
              </a:solidFill>
            </a:endParaRPr>
          </a:p>
          <a:p>
            <a:pPr marL="0" lvl="0" indent="0" algn="l" rtl="0">
              <a:spcBef>
                <a:spcPts val="1200"/>
              </a:spcBef>
              <a:spcAft>
                <a:spcPts val="0"/>
              </a:spcAft>
              <a:buNone/>
            </a:pPr>
            <a:endParaRPr lang="en-GB" sz="2100" dirty="0"/>
          </a:p>
          <a:p>
            <a:pPr marL="0" lvl="0" indent="0" algn="l" rtl="0">
              <a:spcBef>
                <a:spcPts val="0"/>
              </a:spcBef>
              <a:spcAft>
                <a:spcPts val="0"/>
              </a:spcAft>
              <a:buNone/>
            </a:pPr>
            <a:endParaRPr lang="en-GB" sz="2100" b="1" dirty="0">
              <a:solidFill>
                <a:schemeClr val="dk1"/>
              </a:solidFill>
            </a:endParaRPr>
          </a:p>
          <a:p>
            <a:pPr marL="0" lvl="0" indent="0" algn="l" rtl="0">
              <a:spcBef>
                <a:spcPts val="1200"/>
              </a:spcBef>
              <a:spcAft>
                <a:spcPts val="1200"/>
              </a:spcAft>
              <a:buNone/>
            </a:pPr>
            <a:endParaRPr sz="2100" dirty="0"/>
          </a:p>
        </p:txBody>
      </p:sp>
      <p:pic>
        <p:nvPicPr>
          <p:cNvPr id="2" name="Online Media 1" descr="John Muir Evidence">
            <a:hlinkClick r:id="" action="ppaction://media"/>
            <a:extLst>
              <a:ext uri="{FF2B5EF4-FFF2-40B4-BE49-F238E27FC236}">
                <a16:creationId xmlns:a16="http://schemas.microsoft.com/office/drawing/2014/main" id="{6A10C3F0-894F-26E2-46E9-7BF2D407705A}"/>
              </a:ext>
            </a:extLst>
          </p:cNvPr>
          <p:cNvPicPr>
            <a:picLocks noRot="1" noChangeAspect="1"/>
          </p:cNvPicPr>
          <p:nvPr>
            <a:videoFile r:link="rId1"/>
          </p:nvPr>
        </p:nvPicPr>
        <p:blipFill>
          <a:blip r:embed="rId5"/>
          <a:stretch>
            <a:fillRect/>
          </a:stretch>
        </p:blipFill>
        <p:spPr>
          <a:xfrm>
            <a:off x="2357609" y="2104119"/>
            <a:ext cx="4803355" cy="271389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139"/>
        <p:cNvGrpSpPr/>
        <p:nvPr/>
      </p:nvGrpSpPr>
      <p:grpSpPr>
        <a:xfrm>
          <a:off x="0" y="0"/>
          <a:ext cx="0" cy="0"/>
          <a:chOff x="0" y="0"/>
          <a:chExt cx="0" cy="0"/>
        </a:xfrm>
      </p:grpSpPr>
      <p:sp>
        <p:nvSpPr>
          <p:cNvPr id="140" name="Google Shape;140;p23"/>
          <p:cNvSpPr txBox="1">
            <a:spLocks noGrp="1"/>
          </p:cNvSpPr>
          <p:nvPr>
            <p:ph type="title"/>
          </p:nvPr>
        </p:nvSpPr>
        <p:spPr>
          <a:xfrm>
            <a:off x="268675" y="508100"/>
            <a:ext cx="8520600" cy="623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Taking Responsibility?</a:t>
            </a:r>
            <a:endParaRPr/>
          </a:p>
        </p:txBody>
      </p:sp>
      <p:sp>
        <p:nvSpPr>
          <p:cNvPr id="141" name="Google Shape;141;p23"/>
          <p:cNvSpPr txBox="1">
            <a:spLocks noGrp="1"/>
          </p:cNvSpPr>
          <p:nvPr>
            <p:ph type="body" idx="1"/>
          </p:nvPr>
        </p:nvSpPr>
        <p:spPr>
          <a:xfrm>
            <a:off x="83150" y="1275925"/>
            <a:ext cx="8706000" cy="357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100" b="1">
                <a:solidFill>
                  <a:schemeClr val="dk1"/>
                </a:solidFill>
              </a:rPr>
              <a:t>Rubbish Bags at the end of the day</a:t>
            </a:r>
            <a:endParaRPr sz="2100" b="1">
              <a:solidFill>
                <a:schemeClr val="dk1"/>
              </a:solidFill>
            </a:endParaRPr>
          </a:p>
          <a:p>
            <a:pPr marL="0" lvl="0" indent="0" algn="l" rtl="0">
              <a:spcBef>
                <a:spcPts val="1200"/>
              </a:spcBef>
              <a:spcAft>
                <a:spcPts val="0"/>
              </a:spcAft>
              <a:buNone/>
            </a:pPr>
            <a:endParaRPr sz="2100" b="1">
              <a:solidFill>
                <a:schemeClr val="dk1"/>
              </a:solidFill>
            </a:endParaRPr>
          </a:p>
          <a:p>
            <a:pPr marL="0" lvl="0" indent="0" algn="l" rtl="0">
              <a:spcBef>
                <a:spcPts val="1200"/>
              </a:spcBef>
              <a:spcAft>
                <a:spcPts val="0"/>
              </a:spcAft>
              <a:buNone/>
            </a:pPr>
            <a:endParaRPr sz="2100"/>
          </a:p>
          <a:p>
            <a:pPr marL="0" lvl="0" indent="0" algn="l" rtl="0">
              <a:spcBef>
                <a:spcPts val="1200"/>
              </a:spcBef>
              <a:spcAft>
                <a:spcPts val="1200"/>
              </a:spcAft>
              <a:buNone/>
            </a:pPr>
            <a:endParaRPr sz="2100"/>
          </a:p>
        </p:txBody>
      </p:sp>
      <p:pic>
        <p:nvPicPr>
          <p:cNvPr id="142" name="Google Shape;142;p23"/>
          <p:cNvPicPr preferRelativeResize="0"/>
          <p:nvPr/>
        </p:nvPicPr>
        <p:blipFill>
          <a:blip r:embed="rId3">
            <a:alphaModFix/>
          </a:blip>
          <a:stretch>
            <a:fillRect/>
          </a:stretch>
        </p:blipFill>
        <p:spPr>
          <a:xfrm>
            <a:off x="83150" y="1693525"/>
            <a:ext cx="1896150" cy="3161699"/>
          </a:xfrm>
          <a:prstGeom prst="rect">
            <a:avLst/>
          </a:prstGeom>
          <a:noFill/>
          <a:ln>
            <a:noFill/>
          </a:ln>
        </p:spPr>
      </p:pic>
      <p:pic>
        <p:nvPicPr>
          <p:cNvPr id="143" name="Google Shape;143;p23"/>
          <p:cNvPicPr preferRelativeResize="0"/>
          <p:nvPr/>
        </p:nvPicPr>
        <p:blipFill>
          <a:blip r:embed="rId4">
            <a:alphaModFix/>
          </a:blip>
          <a:stretch>
            <a:fillRect/>
          </a:stretch>
        </p:blipFill>
        <p:spPr>
          <a:xfrm>
            <a:off x="6802196" y="1468037"/>
            <a:ext cx="2145933" cy="3542976"/>
          </a:xfrm>
          <a:prstGeom prst="rect">
            <a:avLst/>
          </a:prstGeom>
          <a:noFill/>
          <a:ln>
            <a:noFill/>
          </a:ln>
        </p:spPr>
      </p:pic>
      <p:pic>
        <p:nvPicPr>
          <p:cNvPr id="144" name="Google Shape;144;p23"/>
          <p:cNvPicPr preferRelativeResize="0"/>
          <p:nvPr/>
        </p:nvPicPr>
        <p:blipFill>
          <a:blip r:embed="rId5">
            <a:alphaModFix/>
          </a:blip>
          <a:stretch>
            <a:fillRect/>
          </a:stretch>
        </p:blipFill>
        <p:spPr>
          <a:xfrm>
            <a:off x="4360187" y="1468025"/>
            <a:ext cx="2269637" cy="3542999"/>
          </a:xfrm>
          <a:prstGeom prst="rect">
            <a:avLst/>
          </a:prstGeom>
          <a:noFill/>
          <a:ln>
            <a:noFill/>
          </a:ln>
        </p:spPr>
      </p:pic>
      <p:pic>
        <p:nvPicPr>
          <p:cNvPr id="145" name="Google Shape;145;p23"/>
          <p:cNvPicPr preferRelativeResize="0"/>
          <p:nvPr/>
        </p:nvPicPr>
        <p:blipFill>
          <a:blip r:embed="rId6">
            <a:alphaModFix/>
          </a:blip>
          <a:stretch>
            <a:fillRect/>
          </a:stretch>
        </p:blipFill>
        <p:spPr>
          <a:xfrm>
            <a:off x="2142759" y="1759900"/>
            <a:ext cx="2053956" cy="302895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149"/>
        <p:cNvGrpSpPr/>
        <p:nvPr/>
      </p:nvGrpSpPr>
      <p:grpSpPr>
        <a:xfrm>
          <a:off x="0" y="0"/>
          <a:ext cx="0" cy="0"/>
          <a:chOff x="0" y="0"/>
          <a:chExt cx="0" cy="0"/>
        </a:xfrm>
      </p:grpSpPr>
      <p:sp>
        <p:nvSpPr>
          <p:cNvPr id="150" name="Google Shape;150;p24"/>
          <p:cNvSpPr txBox="1">
            <a:spLocks noGrp="1"/>
          </p:cNvSpPr>
          <p:nvPr>
            <p:ph type="title"/>
          </p:nvPr>
        </p:nvSpPr>
        <p:spPr>
          <a:xfrm>
            <a:off x="268675" y="508100"/>
            <a:ext cx="8520600" cy="623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My Experience?</a:t>
            </a:r>
            <a:endParaRPr/>
          </a:p>
        </p:txBody>
      </p:sp>
      <p:sp>
        <p:nvSpPr>
          <p:cNvPr id="151" name="Google Shape;151;p24"/>
          <p:cNvSpPr txBox="1">
            <a:spLocks noGrp="1"/>
          </p:cNvSpPr>
          <p:nvPr>
            <p:ph type="body" idx="1"/>
          </p:nvPr>
        </p:nvSpPr>
        <p:spPr>
          <a:xfrm>
            <a:off x="83150" y="1275925"/>
            <a:ext cx="4979700" cy="3579300"/>
          </a:xfrm>
          <a:prstGeom prst="rect">
            <a:avLst/>
          </a:prstGeom>
        </p:spPr>
        <p:txBody>
          <a:bodyPr spcFirstLastPara="1" wrap="square" lIns="91425" tIns="91425" rIns="91425" bIns="91425" anchor="t" anchorCtr="0">
            <a:normAutofit fontScale="62500" lnSpcReduction="20000"/>
          </a:bodyPr>
          <a:lstStyle/>
          <a:p>
            <a:pPr marL="0" lvl="0" indent="0" algn="l" rtl="0">
              <a:spcBef>
                <a:spcPts val="0"/>
              </a:spcBef>
              <a:spcAft>
                <a:spcPts val="0"/>
              </a:spcAft>
              <a:buNone/>
            </a:pPr>
            <a:r>
              <a:rPr lang="en" sz="2100" b="1">
                <a:solidFill>
                  <a:schemeClr val="dk1"/>
                </a:solidFill>
              </a:rPr>
              <a:t>How did I feel throughout the project?</a:t>
            </a:r>
            <a:endParaRPr sz="2100" b="1">
              <a:solidFill>
                <a:schemeClr val="dk1"/>
              </a:solidFill>
            </a:endParaRPr>
          </a:p>
          <a:p>
            <a:pPr marL="0" lvl="0" indent="0" algn="l" rtl="0">
              <a:spcBef>
                <a:spcPts val="1200"/>
              </a:spcBef>
              <a:spcAft>
                <a:spcPts val="1200"/>
              </a:spcAft>
              <a:buNone/>
            </a:pPr>
            <a:r>
              <a:rPr lang="en" sz="2100"/>
              <a:t>Overall, I found this project to be a very eye opening experience. I was always aware the plastic pollution was a big problem for our waterways and coastlines but I didn’t quite appreciate just how bad the situation is. There was a large amount of microplastics all over the beach and as we attempted to clean up the beach we would just find more and more waste, making our presence there feel quite pointless. This was a very disheartening experience however as a group we decided that the most effective way to tackle this issue was to return as part of a much larger group. With just a few of us it felt that we weren’t covering much ground however if there were 50+ a lot more of a difference could be made to the beautiful and biodiverse Llansteffan beach.</a:t>
            </a:r>
            <a:endParaRPr sz="2100"/>
          </a:p>
        </p:txBody>
      </p:sp>
      <p:pic>
        <p:nvPicPr>
          <p:cNvPr id="152" name="Google Shape;152;p24"/>
          <p:cNvPicPr preferRelativeResize="0"/>
          <p:nvPr/>
        </p:nvPicPr>
        <p:blipFill>
          <a:blip r:embed="rId3">
            <a:alphaModFix/>
          </a:blip>
          <a:stretch>
            <a:fillRect/>
          </a:stretch>
        </p:blipFill>
        <p:spPr>
          <a:xfrm>
            <a:off x="5062850" y="1969745"/>
            <a:ext cx="3900974" cy="219165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156"/>
        <p:cNvGrpSpPr/>
        <p:nvPr/>
      </p:nvGrpSpPr>
      <p:grpSpPr>
        <a:xfrm>
          <a:off x="0" y="0"/>
          <a:ext cx="0" cy="0"/>
          <a:chOff x="0" y="0"/>
          <a:chExt cx="0" cy="0"/>
        </a:xfrm>
      </p:grpSpPr>
      <p:sp>
        <p:nvSpPr>
          <p:cNvPr id="157" name="Google Shape;157;p25"/>
          <p:cNvSpPr txBox="1">
            <a:spLocks noGrp="1"/>
          </p:cNvSpPr>
          <p:nvPr>
            <p:ph type="title"/>
          </p:nvPr>
        </p:nvSpPr>
        <p:spPr>
          <a:xfrm>
            <a:off x="268675" y="508100"/>
            <a:ext cx="8520600" cy="623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My Experience?</a:t>
            </a:r>
            <a:endParaRPr/>
          </a:p>
        </p:txBody>
      </p:sp>
      <p:sp>
        <p:nvSpPr>
          <p:cNvPr id="158" name="Google Shape;158;p25"/>
          <p:cNvSpPr txBox="1">
            <a:spLocks noGrp="1"/>
          </p:cNvSpPr>
          <p:nvPr>
            <p:ph type="body" idx="1"/>
          </p:nvPr>
        </p:nvSpPr>
        <p:spPr>
          <a:xfrm>
            <a:off x="83150" y="1275925"/>
            <a:ext cx="8706000" cy="3579300"/>
          </a:xfrm>
          <a:prstGeom prst="rect">
            <a:avLst/>
          </a:prstGeom>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 sz="2100" b="1">
                <a:solidFill>
                  <a:schemeClr val="dk1"/>
                </a:solidFill>
              </a:rPr>
              <a:t>How will this clean affect my future?</a:t>
            </a:r>
            <a:endParaRPr sz="2100" b="1">
              <a:solidFill>
                <a:schemeClr val="dk1"/>
              </a:solidFill>
            </a:endParaRPr>
          </a:p>
          <a:p>
            <a:pPr marL="0" lvl="0" indent="0" algn="l" rtl="0">
              <a:spcBef>
                <a:spcPts val="1200"/>
              </a:spcBef>
              <a:spcAft>
                <a:spcPts val="0"/>
              </a:spcAft>
              <a:buNone/>
            </a:pPr>
            <a:r>
              <a:rPr lang="en" sz="2100"/>
              <a:t>As Living creatures, every one of us needs water to live. It is a crucial part of the life cycle and must be protected. However, if humanity continues to treat our water ways poorly, the amount of clean water we have access to will drop greatly, not to mention the effects water quality has on the ecosystems around it, such as fish populations dying out/not being able to reproduce due to toxins in the water, which not only affects people but the entire ecosystem.</a:t>
            </a:r>
            <a:endParaRPr sz="2100"/>
          </a:p>
          <a:p>
            <a:pPr marL="0" lvl="0" indent="0" algn="l" rtl="0">
              <a:spcBef>
                <a:spcPts val="1200"/>
              </a:spcBef>
              <a:spcAft>
                <a:spcPts val="1200"/>
              </a:spcAft>
              <a:buNone/>
            </a:pPr>
            <a:r>
              <a:rPr lang="en" sz="2100"/>
              <a:t>Having a clean beaches and waterways is also important for recreational activities in the outdoors. If a group was to go sea kayaking/coasteering they will have a much more natural and enjoyable experience if the coastline is clean and plastic free rather than covered in sharp plastic/netting that they may become entangled in/cut by. Therefore if the beaches are clean they will have a much more safe and enjoyable experience.</a:t>
            </a:r>
            <a:endParaRPr sz="21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162"/>
        <p:cNvGrpSpPr/>
        <p:nvPr/>
      </p:nvGrpSpPr>
      <p:grpSpPr>
        <a:xfrm>
          <a:off x="0" y="0"/>
          <a:ext cx="0" cy="0"/>
          <a:chOff x="0" y="0"/>
          <a:chExt cx="0" cy="0"/>
        </a:xfrm>
      </p:grpSpPr>
      <p:sp>
        <p:nvSpPr>
          <p:cNvPr id="163" name="Google Shape;163;p26"/>
          <p:cNvSpPr txBox="1">
            <a:spLocks noGrp="1"/>
          </p:cNvSpPr>
          <p:nvPr>
            <p:ph type="title"/>
          </p:nvPr>
        </p:nvSpPr>
        <p:spPr>
          <a:xfrm>
            <a:off x="268675" y="508100"/>
            <a:ext cx="8520600" cy="623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References</a:t>
            </a:r>
            <a:endParaRPr/>
          </a:p>
        </p:txBody>
      </p:sp>
      <p:sp>
        <p:nvSpPr>
          <p:cNvPr id="164" name="Google Shape;164;p26"/>
          <p:cNvSpPr txBox="1">
            <a:spLocks noGrp="1"/>
          </p:cNvSpPr>
          <p:nvPr>
            <p:ph type="body" idx="1"/>
          </p:nvPr>
        </p:nvSpPr>
        <p:spPr>
          <a:xfrm>
            <a:off x="83150" y="1275925"/>
            <a:ext cx="8706000" cy="3579300"/>
          </a:xfrm>
          <a:prstGeom prst="rect">
            <a:avLst/>
          </a:prstGeom>
        </p:spPr>
        <p:txBody>
          <a:bodyPr spcFirstLastPara="1" wrap="square" lIns="91425" tIns="91425" rIns="91425" bIns="91425" anchor="t" anchorCtr="0">
            <a:noAutofit/>
          </a:bodyPr>
          <a:lstStyle/>
          <a:p>
            <a:pPr marL="0" lvl="0" indent="0" algn="l" rtl="0">
              <a:lnSpc>
                <a:spcPct val="130000"/>
              </a:lnSpc>
              <a:spcBef>
                <a:spcPts val="0"/>
              </a:spcBef>
              <a:spcAft>
                <a:spcPts val="0"/>
              </a:spcAft>
              <a:buSzPts val="770"/>
              <a:buNone/>
            </a:pPr>
            <a:r>
              <a:rPr lang="en" sz="1560">
                <a:solidFill>
                  <a:srgbClr val="000000"/>
                </a:solidFill>
                <a:latin typeface="Times New Roman"/>
                <a:ea typeface="Times New Roman"/>
                <a:cs typeface="Times New Roman"/>
                <a:sym typeface="Times New Roman"/>
              </a:rPr>
              <a:t>Reference list</a:t>
            </a:r>
            <a:endParaRPr sz="1560">
              <a:solidFill>
                <a:srgbClr val="000000"/>
              </a:solidFill>
              <a:latin typeface="Times New Roman"/>
              <a:ea typeface="Times New Roman"/>
              <a:cs typeface="Times New Roman"/>
              <a:sym typeface="Times New Roman"/>
            </a:endParaRPr>
          </a:p>
          <a:p>
            <a:pPr marL="0" lvl="0" indent="0" algn="l" rtl="0">
              <a:lnSpc>
                <a:spcPct val="130000"/>
              </a:lnSpc>
              <a:spcBef>
                <a:spcPts val="1800"/>
              </a:spcBef>
              <a:spcAft>
                <a:spcPts val="0"/>
              </a:spcAft>
              <a:buSzPts val="770"/>
              <a:buNone/>
            </a:pPr>
            <a:r>
              <a:rPr lang="en" sz="1140">
                <a:solidFill>
                  <a:srgbClr val="000000"/>
                </a:solidFill>
                <a:latin typeface="Times New Roman"/>
                <a:ea typeface="Times New Roman"/>
                <a:cs typeface="Times New Roman"/>
                <a:sym typeface="Times New Roman"/>
              </a:rPr>
              <a:t>Audio Library — Music for content creators (2017). </a:t>
            </a:r>
            <a:r>
              <a:rPr lang="en" sz="1140" i="1">
                <a:solidFill>
                  <a:srgbClr val="000000"/>
                </a:solidFill>
                <a:latin typeface="Times New Roman"/>
                <a:ea typeface="Times New Roman"/>
                <a:cs typeface="Times New Roman"/>
                <a:sym typeface="Times New Roman"/>
              </a:rPr>
              <a:t>Acoustic Folk Instrumental – Hyde - Free Instrumentals (No Copyright Music)</a:t>
            </a:r>
            <a:r>
              <a:rPr lang="en" sz="1140">
                <a:solidFill>
                  <a:srgbClr val="000000"/>
                </a:solidFill>
                <a:latin typeface="Times New Roman"/>
                <a:ea typeface="Times New Roman"/>
                <a:cs typeface="Times New Roman"/>
                <a:sym typeface="Times New Roman"/>
              </a:rPr>
              <a:t>. </a:t>
            </a:r>
            <a:r>
              <a:rPr lang="en" sz="1140" i="1">
                <a:solidFill>
                  <a:srgbClr val="000000"/>
                </a:solidFill>
                <a:latin typeface="Times New Roman"/>
                <a:ea typeface="Times New Roman"/>
                <a:cs typeface="Times New Roman"/>
                <a:sym typeface="Times New Roman"/>
              </a:rPr>
              <a:t>YouTube</a:t>
            </a:r>
            <a:r>
              <a:rPr lang="en" sz="1140">
                <a:solidFill>
                  <a:srgbClr val="000000"/>
                </a:solidFill>
                <a:latin typeface="Times New Roman"/>
                <a:ea typeface="Times New Roman"/>
                <a:cs typeface="Times New Roman"/>
                <a:sym typeface="Times New Roman"/>
              </a:rPr>
              <a:t>. Available at: https://www.youtube.com/watch?v=YKdXVnaHfo8.</a:t>
            </a:r>
            <a:endParaRPr sz="1140">
              <a:solidFill>
                <a:srgbClr val="000000"/>
              </a:solidFill>
              <a:latin typeface="Times New Roman"/>
              <a:ea typeface="Times New Roman"/>
              <a:cs typeface="Times New Roman"/>
              <a:sym typeface="Times New Roman"/>
            </a:endParaRPr>
          </a:p>
          <a:p>
            <a:pPr marL="0" lvl="0" indent="0" algn="l" rtl="0">
              <a:lnSpc>
                <a:spcPct val="130000"/>
              </a:lnSpc>
              <a:spcBef>
                <a:spcPts val="1200"/>
              </a:spcBef>
              <a:spcAft>
                <a:spcPts val="0"/>
              </a:spcAft>
              <a:buSzPts val="770"/>
              <a:buNone/>
            </a:pPr>
            <a:r>
              <a:rPr lang="en" sz="1140">
                <a:solidFill>
                  <a:srgbClr val="000000"/>
                </a:solidFill>
                <a:latin typeface="Times New Roman"/>
                <a:ea typeface="Times New Roman"/>
                <a:cs typeface="Times New Roman"/>
                <a:sym typeface="Times New Roman"/>
              </a:rPr>
              <a:t>Met Office. (n.d.). </a:t>
            </a:r>
            <a:r>
              <a:rPr lang="en" sz="1140" i="1">
                <a:solidFill>
                  <a:srgbClr val="000000"/>
                </a:solidFill>
                <a:latin typeface="Times New Roman"/>
                <a:ea typeface="Times New Roman"/>
                <a:cs typeface="Times New Roman"/>
                <a:sym typeface="Times New Roman"/>
              </a:rPr>
              <a:t>Carmarthen (Carmarthenshire) weather</a:t>
            </a:r>
            <a:r>
              <a:rPr lang="en" sz="1140">
                <a:solidFill>
                  <a:srgbClr val="000000"/>
                </a:solidFill>
                <a:latin typeface="Times New Roman"/>
                <a:ea typeface="Times New Roman"/>
                <a:cs typeface="Times New Roman"/>
                <a:sym typeface="Times New Roman"/>
              </a:rPr>
              <a:t>. [online] Available at: https://www.metoffice.gov.uk/weather/forecast/gchzjb39w#?date=2022-12-16 [Accessed 16 Dec. 2022].</a:t>
            </a:r>
            <a:endParaRPr sz="1140">
              <a:solidFill>
                <a:srgbClr val="000000"/>
              </a:solidFill>
              <a:latin typeface="Times New Roman"/>
              <a:ea typeface="Times New Roman"/>
              <a:cs typeface="Times New Roman"/>
              <a:sym typeface="Times New Roman"/>
            </a:endParaRPr>
          </a:p>
          <a:p>
            <a:pPr marL="0" lvl="0" indent="0" algn="l" rtl="0">
              <a:lnSpc>
                <a:spcPct val="130000"/>
              </a:lnSpc>
              <a:spcBef>
                <a:spcPts val="1200"/>
              </a:spcBef>
              <a:spcAft>
                <a:spcPts val="0"/>
              </a:spcAft>
              <a:buSzPts val="770"/>
              <a:buNone/>
            </a:pPr>
            <a:r>
              <a:rPr lang="en" sz="1140">
                <a:solidFill>
                  <a:srgbClr val="000000"/>
                </a:solidFill>
                <a:latin typeface="Times New Roman"/>
                <a:ea typeface="Times New Roman"/>
                <a:cs typeface="Times New Roman"/>
                <a:sym typeface="Times New Roman"/>
              </a:rPr>
              <a:t>Surfers Against Sewage (2018). </a:t>
            </a:r>
            <a:r>
              <a:rPr lang="en" sz="1140" i="1">
                <a:solidFill>
                  <a:srgbClr val="000000"/>
                </a:solidFill>
                <a:latin typeface="Times New Roman"/>
                <a:ea typeface="Times New Roman"/>
                <a:cs typeface="Times New Roman"/>
                <a:sym typeface="Times New Roman"/>
              </a:rPr>
              <a:t>Surfers Against Sewage | Environmental charity tackling plastic pollution</a:t>
            </a:r>
            <a:r>
              <a:rPr lang="en" sz="1140">
                <a:solidFill>
                  <a:srgbClr val="000000"/>
                </a:solidFill>
                <a:latin typeface="Times New Roman"/>
                <a:ea typeface="Times New Roman"/>
                <a:cs typeface="Times New Roman"/>
                <a:sym typeface="Times New Roman"/>
              </a:rPr>
              <a:t>. [online] Surfers Against Sewage. Available at: https://www.sas.org.uk/.</a:t>
            </a:r>
            <a:endParaRPr sz="1140">
              <a:solidFill>
                <a:srgbClr val="000000"/>
              </a:solidFill>
              <a:latin typeface="Times New Roman"/>
              <a:ea typeface="Times New Roman"/>
              <a:cs typeface="Times New Roman"/>
              <a:sym typeface="Times New Roman"/>
            </a:endParaRPr>
          </a:p>
          <a:p>
            <a:pPr marL="0" lvl="0" indent="0" algn="l" rtl="0">
              <a:lnSpc>
                <a:spcPct val="130000"/>
              </a:lnSpc>
              <a:spcBef>
                <a:spcPts val="1200"/>
              </a:spcBef>
              <a:spcAft>
                <a:spcPts val="0"/>
              </a:spcAft>
              <a:buSzPts val="770"/>
              <a:buNone/>
            </a:pPr>
            <a:r>
              <a:rPr lang="en" sz="1140">
                <a:solidFill>
                  <a:srgbClr val="000000"/>
                </a:solidFill>
                <a:latin typeface="Times New Roman"/>
                <a:ea typeface="Times New Roman"/>
                <a:cs typeface="Times New Roman"/>
                <a:sym typeface="Times New Roman"/>
              </a:rPr>
              <a:t>www.llansteffan.com. (n.d.). </a:t>
            </a:r>
            <a:r>
              <a:rPr lang="en" sz="1140" i="1">
                <a:solidFill>
                  <a:srgbClr val="000000"/>
                </a:solidFill>
                <a:latin typeface="Times New Roman"/>
                <a:ea typeface="Times New Roman"/>
                <a:cs typeface="Times New Roman"/>
                <a:sym typeface="Times New Roman"/>
              </a:rPr>
              <a:t>Llansteffan | The official Website for Llansteffan Tourism Association</a:t>
            </a:r>
            <a:r>
              <a:rPr lang="en" sz="1140">
                <a:solidFill>
                  <a:srgbClr val="000000"/>
                </a:solidFill>
                <a:latin typeface="Times New Roman"/>
                <a:ea typeface="Times New Roman"/>
                <a:cs typeface="Times New Roman"/>
                <a:sym typeface="Times New Roman"/>
              </a:rPr>
              <a:t>. [online] Available at: http://www.llansteffan.com/ [Accessed 16 Dec. 2022].</a:t>
            </a:r>
            <a:endParaRPr sz="1140">
              <a:solidFill>
                <a:srgbClr val="000000"/>
              </a:solidFill>
              <a:latin typeface="Times New Roman"/>
              <a:ea typeface="Times New Roman"/>
              <a:cs typeface="Times New Roman"/>
              <a:sym typeface="Times New Roman"/>
            </a:endParaRPr>
          </a:p>
          <a:p>
            <a:pPr marL="0" lvl="0" indent="0" algn="l" rtl="0">
              <a:lnSpc>
                <a:spcPct val="95000"/>
              </a:lnSpc>
              <a:spcBef>
                <a:spcPts val="1200"/>
              </a:spcBef>
              <a:spcAft>
                <a:spcPts val="0"/>
              </a:spcAft>
              <a:buSzPts val="770"/>
              <a:buNone/>
            </a:pPr>
            <a:r>
              <a:rPr lang="en" sz="1140">
                <a:solidFill>
                  <a:srgbClr val="000000"/>
                </a:solidFill>
                <a:latin typeface="Times New Roman"/>
                <a:ea typeface="Times New Roman"/>
                <a:cs typeface="Times New Roman"/>
                <a:sym typeface="Times New Roman"/>
              </a:rPr>
              <a:t>‌</a:t>
            </a:r>
            <a:endParaRPr sz="1140">
              <a:solidFill>
                <a:srgbClr val="000000"/>
              </a:solidFill>
              <a:latin typeface="Times New Roman"/>
              <a:ea typeface="Times New Roman"/>
              <a:cs typeface="Times New Roman"/>
              <a:sym typeface="Times New Roman"/>
            </a:endParaRPr>
          </a:p>
          <a:p>
            <a:pPr marL="0" lvl="0" indent="0" algn="l" rtl="0">
              <a:lnSpc>
                <a:spcPct val="95000"/>
              </a:lnSpc>
              <a:spcBef>
                <a:spcPts val="0"/>
              </a:spcBef>
              <a:spcAft>
                <a:spcPts val="0"/>
              </a:spcAft>
              <a:buSzPts val="770"/>
              <a:buNone/>
            </a:pPr>
            <a:endParaRPr sz="1770" b="1">
              <a:solidFill>
                <a:schemeClr val="dk1"/>
              </a:solidFill>
            </a:endParaRPr>
          </a:p>
          <a:p>
            <a:pPr marL="0" lvl="0" indent="0" algn="l" rtl="0">
              <a:lnSpc>
                <a:spcPct val="95000"/>
              </a:lnSpc>
              <a:spcBef>
                <a:spcPts val="1200"/>
              </a:spcBef>
              <a:spcAft>
                <a:spcPts val="0"/>
              </a:spcAft>
              <a:buSzPts val="770"/>
              <a:buNone/>
            </a:pPr>
            <a:endParaRPr sz="1770" b="1">
              <a:solidFill>
                <a:schemeClr val="dk1"/>
              </a:solidFill>
            </a:endParaRPr>
          </a:p>
          <a:p>
            <a:pPr marL="0" lvl="0" indent="0" algn="l" rtl="0">
              <a:lnSpc>
                <a:spcPct val="95000"/>
              </a:lnSpc>
              <a:spcBef>
                <a:spcPts val="1200"/>
              </a:spcBef>
              <a:spcAft>
                <a:spcPts val="0"/>
              </a:spcAft>
              <a:buSzPts val="770"/>
              <a:buNone/>
            </a:pPr>
            <a:endParaRPr sz="1770"/>
          </a:p>
          <a:p>
            <a:pPr marL="0" lvl="0" indent="0" algn="l" rtl="0">
              <a:lnSpc>
                <a:spcPct val="95000"/>
              </a:lnSpc>
              <a:spcBef>
                <a:spcPts val="1200"/>
              </a:spcBef>
              <a:spcAft>
                <a:spcPts val="1200"/>
              </a:spcAft>
              <a:buSzPts val="770"/>
              <a:buNone/>
            </a:pPr>
            <a:endParaRPr sz="1770"/>
          </a:p>
        </p:txBody>
      </p:sp>
    </p:spTree>
  </p:cSld>
  <p:clrMapOvr>
    <a:masterClrMapping/>
  </p:clrMapOvr>
</p:sld>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1615</Words>
  <Application>Microsoft Macintosh PowerPoint</Application>
  <PresentationFormat>On-screen Show (16:9)</PresentationFormat>
  <Paragraphs>72</Paragraphs>
  <Slides>14</Slides>
  <Notes>14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Times New Roman</vt:lpstr>
      <vt:lpstr>Roboto</vt:lpstr>
      <vt:lpstr>Merriweather</vt:lpstr>
      <vt:lpstr>Paradigm</vt:lpstr>
      <vt:lpstr>John Muir Award: Llansteffan Beach clean </vt:lpstr>
      <vt:lpstr>Context</vt:lpstr>
      <vt:lpstr>What will be discussed?</vt:lpstr>
      <vt:lpstr>Our Wild Place</vt:lpstr>
      <vt:lpstr>Explore It’s Wildness?</vt:lpstr>
      <vt:lpstr>What we discovered?</vt:lpstr>
      <vt:lpstr>Taking Responsibility?</vt:lpstr>
      <vt:lpstr>Taking Responsibility?</vt:lpstr>
      <vt:lpstr>Taking Responsibility?</vt:lpstr>
      <vt:lpstr>Taking Responsibility?</vt:lpstr>
      <vt:lpstr>Taking Responsibility?</vt:lpstr>
      <vt:lpstr>My Experience?</vt:lpstr>
      <vt:lpstr>My Experience?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Muir Award: Llansteffan Beach clean </dc:title>
  <cp:lastModifiedBy>Callum Rogers (2203652)</cp:lastModifiedBy>
  <cp:revision>1</cp:revision>
  <dcterms:modified xsi:type="dcterms:W3CDTF">2022-12-16T12:44:35Z</dcterms:modified>
</cp:coreProperties>
</file>