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3/31/2026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www.mordorintelligence.com/industry-reports/united-kingdom-digital-health-market" TargetMode="External"/><Relationship Id="rId7" Type="http://schemas.openxmlformats.org/officeDocument/2006/relationships/image" Target="../media/image1.png"/><Relationship Id="rId2" Type="http://schemas.openxmlformats.org/officeDocument/2006/relationships/hyperlink" Target="https://www.ibm.com/reports/data-breach" TargetMode="External"/><Relationship Id="rId1" Type="http://schemas.openxmlformats.org/officeDocument/2006/relationships/slideLayout" Target="../slideLayouts/slideLayout1.xml"/><Relationship Id="rId6" Type="http://schemas.openxmlformats.org/officeDocument/2006/relationships/hyperlink" Target="https://www.oecd.org/en/publications/health-at-a-glance-2025_15a55280-en/united-kingdom_82034050-en.html" TargetMode="External"/><Relationship Id="rId5" Type="http://schemas.openxmlformats.org/officeDocument/2006/relationships/hyperlink" Target="https://www.england.nhs.uk/long-read/inclusive-digital-healthcare-a-framework-for-nhs-action-on-digital-inclusion/" TargetMode="External"/><Relationship Id="rId10" Type="http://schemas.openxmlformats.org/officeDocument/2006/relationships/image" Target="../media/image4.png"/><Relationship Id="rId4" Type="http://schemas.openxmlformats.org/officeDocument/2006/relationships/hyperlink" Target="https://digital.nhs.uk/cyber" TargetMode="Externa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4" name="TextBox 3"/>
          <p:cNvSpPr txBox="1"/>
          <p:nvPr/>
        </p:nvSpPr>
        <p:spPr>
          <a:xfrm>
            <a:off x="0" y="0"/>
            <a:ext cx="11772472" cy="523220"/>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spAutoFit/>
          </a:bodyPr>
          <a:lstStyle/>
          <a:p>
            <a:pPr algn="ctr"/>
            <a:r>
              <a:rPr lang="en-US" sz="2800" b="1">
                <a:solidFill>
                  <a:srgbClr val="222222"/>
                </a:solidFill>
                <a:latin typeface="Times New Roman" panose="02020603050405020304"/>
                <a:cs typeface="Times New Roman" panose="02020603050405020304"/>
              </a:rPr>
              <a:t>AI in Cybersecurity for Digital Health Promotion in the NHS</a:t>
            </a:r>
            <a:endParaRPr lang="en-US" sz="2800"/>
          </a:p>
        </p:txBody>
      </p:sp>
      <p:sp>
        <p:nvSpPr>
          <p:cNvPr id="5" name="TextBox 4"/>
          <p:cNvSpPr txBox="1"/>
          <p:nvPr/>
        </p:nvSpPr>
        <p:spPr>
          <a:xfrm>
            <a:off x="0" y="800100"/>
            <a:ext cx="3549650" cy="1908215"/>
          </a:xfrm>
          <a:prstGeom prst="rect">
            <a:avLst/>
          </a:prstGeom>
          <a:solidFill>
            <a:schemeClr val="bg1"/>
          </a:solidFill>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spAutoFit/>
          </a:bodyPr>
          <a:lstStyle/>
          <a:p>
            <a:pPr algn="just"/>
            <a:r>
              <a:rPr lang="en-US" sz="1000" b="1">
                <a:solidFill>
                  <a:srgbClr val="222222"/>
                </a:solidFill>
                <a:highlight>
                  <a:srgbClr val="FFFFFF"/>
                </a:highlight>
                <a:latin typeface="Times New Roman" panose="02020603050405020304"/>
                <a:cs typeface="Times New Roman" panose="02020603050405020304"/>
              </a:rPr>
              <a:t>1. Background</a:t>
            </a:r>
            <a:endParaRPr lang="en-US" sz="1000"/>
          </a:p>
          <a:p>
            <a:pPr algn="just"/>
            <a:r>
              <a:rPr lang="en-US" sz="900" dirty="0">
                <a:latin typeface="Times New Roman" panose="02020603050405020304"/>
                <a:cs typeface="Times New Roman" panose="02020603050405020304"/>
              </a:rPr>
              <a:t>The problem of cybersecurity threats is a new public health issue in the National Health Service, as more health systems are now becoming digital-based. The adoption of NHS digital has seen significant growth, which has transformed the role of patients and service delivery (D’Avanzo, 2025). Nevertheless, cyberattacks threaten the disruption of services, data breaches, and violations of patient safety (NHS England, 2026). The UK reports 156 per 100,000 preventable mortality, which implies that the UK requires robust systems (OECD, 2025). The online health market will reach $43.98 billion by 2031 due to the integration of AI (Mordor Intelligence, 2026). Artificial intelligence-powered systems like threat detection tools increase the resilience and continuity of care in the system (</a:t>
            </a:r>
            <a:r>
              <a:rPr lang="en-US" sz="900" err="1">
                <a:latin typeface="Times New Roman" panose="02020603050405020304"/>
                <a:cs typeface="Times New Roman" panose="02020603050405020304"/>
              </a:rPr>
              <a:t>Rongali</a:t>
            </a:r>
            <a:r>
              <a:rPr lang="en-US" sz="900" dirty="0">
                <a:latin typeface="Times New Roman" panose="02020603050405020304"/>
                <a:cs typeface="Times New Roman" panose="02020603050405020304"/>
              </a:rPr>
              <a:t> and </a:t>
            </a:r>
            <a:r>
              <a:rPr lang="en-US" sz="900" err="1">
                <a:latin typeface="Times New Roman" panose="02020603050405020304"/>
                <a:cs typeface="Times New Roman" panose="02020603050405020304"/>
              </a:rPr>
              <a:t>Varri</a:t>
            </a:r>
            <a:r>
              <a:rPr lang="en-US" sz="900">
                <a:latin typeface="Times New Roman" panose="02020603050405020304"/>
                <a:cs typeface="Times New Roman" panose="02020603050405020304"/>
              </a:rPr>
              <a:t>, 2025).</a:t>
            </a:r>
            <a:endParaRPr lang="en-US" sz="900"/>
          </a:p>
        </p:txBody>
      </p:sp>
      <p:sp>
        <p:nvSpPr>
          <p:cNvPr id="6" name="TextBox 5"/>
          <p:cNvSpPr txBox="1"/>
          <p:nvPr/>
        </p:nvSpPr>
        <p:spPr>
          <a:xfrm>
            <a:off x="-19050" y="2711450"/>
            <a:ext cx="3543300" cy="2046714"/>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spAutoFit/>
          </a:bodyPr>
          <a:lstStyle/>
          <a:p>
            <a:pPr algn="just"/>
            <a:r>
              <a:rPr lang="en-US" sz="1000" b="1">
                <a:solidFill>
                  <a:srgbClr val="222222"/>
                </a:solidFill>
                <a:highlight>
                  <a:srgbClr val="FFFFFF"/>
                </a:highlight>
                <a:latin typeface="Times New Roman" panose="02020603050405020304"/>
                <a:cs typeface="Times New Roman" panose="02020603050405020304"/>
              </a:rPr>
              <a:t>2. Health promotion values and principles</a:t>
            </a:r>
            <a:endParaRPr lang="en-US" sz="1000"/>
          </a:p>
          <a:p>
            <a:pPr algn="just"/>
            <a:r>
              <a:rPr lang="en-US" sz="900" dirty="0">
                <a:latin typeface="Times New Roman" panose="02020603050405020304"/>
                <a:cs typeface="Times New Roman" panose="02020603050405020304"/>
              </a:rPr>
              <a:t>Equity, empowerment and accessibility are fundamental to health promotion. AI cybersecurity facilitates them by providing secure online spaces, improving the level of confidence and interaction with NHS services (Schofield, 2025). Moreover, it has been noticed that 10 million adults in the UK are illiterate on the basis of digital technology. We not only hinder their access to digital healthcare, but also enhance disparity (NHS England, 2026). However, Inclusive systems may lead to stress hindering access which affects the user-centric design, and restrict digital presence (NHS England, 2026). Also, AI-driven digital transformation increases efficiency, but is subject to ethical management to avoid </a:t>
            </a:r>
            <a:r>
              <a:rPr lang="en-US" sz="900" dirty="0" err="1">
                <a:latin typeface="Times New Roman" panose="02020603050405020304"/>
                <a:cs typeface="Times New Roman" panose="02020603050405020304"/>
              </a:rPr>
              <a:t>marginalisation</a:t>
            </a:r>
            <a:r>
              <a:rPr lang="en-US" sz="900" dirty="0">
                <a:latin typeface="Times New Roman" panose="02020603050405020304"/>
                <a:cs typeface="Times New Roman" panose="02020603050405020304"/>
              </a:rPr>
              <a:t> (Imam </a:t>
            </a:r>
            <a:r>
              <a:rPr lang="en-US" sz="900" i="1" dirty="0">
                <a:latin typeface="Times New Roman" panose="02020603050405020304"/>
                <a:cs typeface="Times New Roman" panose="02020603050405020304"/>
              </a:rPr>
              <a:t>et al.,</a:t>
            </a:r>
            <a:r>
              <a:rPr lang="en-US" sz="900" dirty="0">
                <a:latin typeface="Times New Roman" panose="02020603050405020304"/>
                <a:cs typeface="Times New Roman" panose="02020603050405020304"/>
              </a:rPr>
              <a:t> 2025). Therefore, by establishing a parity between cybersecurity and health promotion ideals, there will be fair and sustainable delivery of digital health.</a:t>
            </a:r>
            <a:endParaRPr lang="en-US" sz="900"/>
          </a:p>
        </p:txBody>
      </p:sp>
      <p:sp>
        <p:nvSpPr>
          <p:cNvPr id="7" name="TextBox 6"/>
          <p:cNvSpPr txBox="1"/>
          <p:nvPr/>
        </p:nvSpPr>
        <p:spPr>
          <a:xfrm>
            <a:off x="-12700" y="4743450"/>
            <a:ext cx="6134100" cy="2154436"/>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spAutoFit/>
          </a:bodyPr>
          <a:lstStyle/>
          <a:p>
            <a:pPr algn="just"/>
            <a:r>
              <a:rPr lang="en-US" sz="1400" b="1" dirty="0">
                <a:solidFill>
                  <a:srgbClr val="222222"/>
                </a:solidFill>
                <a:highlight>
                  <a:srgbClr val="FFFFFF"/>
                </a:highlight>
                <a:latin typeface="Times New Roman" panose="02020603050405020304"/>
                <a:cs typeface="Times New Roman" panose="02020603050405020304"/>
              </a:rPr>
              <a:t>3. </a:t>
            </a:r>
            <a:r>
              <a:rPr lang="en-US" sz="1400" b="1" dirty="0" err="1">
                <a:solidFill>
                  <a:srgbClr val="222222"/>
                </a:solidFill>
                <a:highlight>
                  <a:srgbClr val="FFFFFF"/>
                </a:highlight>
                <a:latin typeface="Times New Roman" panose="02020603050405020304"/>
                <a:cs typeface="Times New Roman" panose="02020603050405020304"/>
              </a:rPr>
              <a:t>Behavioural</a:t>
            </a:r>
            <a:r>
              <a:rPr lang="en-US" sz="1400" b="1" dirty="0">
                <a:solidFill>
                  <a:srgbClr val="222222"/>
                </a:solidFill>
                <a:highlight>
                  <a:srgbClr val="FFFFFF"/>
                </a:highlight>
                <a:latin typeface="Times New Roman" panose="02020603050405020304"/>
                <a:cs typeface="Times New Roman" panose="02020603050405020304"/>
              </a:rPr>
              <a:t> change theory</a:t>
            </a:r>
            <a:endParaRPr lang="en-US" dirty="0"/>
          </a:p>
          <a:p>
            <a:pPr algn="just"/>
            <a:r>
              <a:rPr lang="en-US" sz="1200" dirty="0">
                <a:latin typeface="Times New Roman" panose="02020603050405020304"/>
                <a:cs typeface="Times New Roman" panose="02020603050405020304"/>
              </a:rPr>
              <a:t>The </a:t>
            </a:r>
            <a:r>
              <a:rPr lang="en-US" sz="1200" b="1" dirty="0">
                <a:latin typeface="Times New Roman" panose="02020603050405020304"/>
                <a:cs typeface="Times New Roman" panose="02020603050405020304"/>
              </a:rPr>
              <a:t>Health Belief Model (HBM)</a:t>
            </a:r>
            <a:r>
              <a:rPr lang="en-US" sz="1200" dirty="0">
                <a:latin typeface="Times New Roman" panose="02020603050405020304"/>
                <a:cs typeface="Times New Roman" panose="02020603050405020304"/>
              </a:rPr>
              <a:t> is a model that describes user </a:t>
            </a:r>
            <a:r>
              <a:rPr lang="en-US" sz="1200" dirty="0" err="1">
                <a:latin typeface="Times New Roman" panose="02020603050405020304"/>
                <a:cs typeface="Times New Roman" panose="02020603050405020304"/>
              </a:rPr>
              <a:t>behaviour</a:t>
            </a:r>
            <a:r>
              <a:rPr lang="en-US" sz="1200" dirty="0">
                <a:latin typeface="Times New Roman" panose="02020603050405020304"/>
                <a:cs typeface="Times New Roman" panose="02020603050405020304"/>
              </a:rPr>
              <a:t> towards digital health technologies. People will be more inclined to use digital interventions with the perceived benefits exceeding the risks. AI cybersecurity is beneficial as it provides data security and trustworthy services and motivates the use of NHS digital tools (Reidy et al., 2025). It has been demonstrated that digital health interventions can enhance the self-management and health </a:t>
            </a:r>
            <a:r>
              <a:rPr lang="en-US" sz="1200" dirty="0" err="1">
                <a:latin typeface="Times New Roman" panose="02020603050405020304"/>
                <a:cs typeface="Times New Roman" panose="02020603050405020304"/>
              </a:rPr>
              <a:t>behaviours</a:t>
            </a:r>
            <a:r>
              <a:rPr lang="en-US" sz="1200" dirty="0">
                <a:latin typeface="Times New Roman" panose="02020603050405020304"/>
                <a:cs typeface="Times New Roman" panose="02020603050405020304"/>
              </a:rPr>
              <a:t> of populations (</a:t>
            </a:r>
            <a:r>
              <a:rPr lang="en-US" sz="1200" dirty="0" err="1">
                <a:latin typeface="Times New Roman" panose="02020603050405020304"/>
                <a:cs typeface="Times New Roman" panose="02020603050405020304"/>
              </a:rPr>
              <a:t>Gudka</a:t>
            </a:r>
            <a:r>
              <a:rPr lang="en-US" sz="1200" i="1" dirty="0">
                <a:latin typeface="Times New Roman" panose="02020603050405020304"/>
                <a:cs typeface="Times New Roman" panose="02020603050405020304"/>
              </a:rPr>
              <a:t> et al., </a:t>
            </a:r>
            <a:r>
              <a:rPr lang="en-US" sz="1200" dirty="0">
                <a:latin typeface="Times New Roman" panose="02020603050405020304"/>
                <a:cs typeface="Times New Roman" panose="02020603050405020304"/>
              </a:rPr>
              <a:t>2025). In the same way, patient experiences demonstrate higher confidence in the case of secure and accessible systems (Main </a:t>
            </a:r>
            <a:r>
              <a:rPr lang="en-US" sz="1200" i="1" dirty="0">
                <a:latin typeface="Times New Roman" panose="02020603050405020304"/>
                <a:cs typeface="Times New Roman" panose="02020603050405020304"/>
              </a:rPr>
              <a:t>et al.,</a:t>
            </a:r>
            <a:r>
              <a:rPr lang="en-US" sz="1200" dirty="0">
                <a:latin typeface="Times New Roman" panose="02020603050405020304"/>
                <a:cs typeface="Times New Roman" panose="02020603050405020304"/>
              </a:rPr>
              <a:t> 2025). The design of digital apps is also persuasive, which increases engagement and compliance (Valentine </a:t>
            </a:r>
            <a:r>
              <a:rPr lang="en-US" sz="1200" i="1" dirty="0">
                <a:latin typeface="Times New Roman" panose="02020603050405020304"/>
                <a:cs typeface="Times New Roman" panose="02020603050405020304"/>
              </a:rPr>
              <a:t>et al., </a:t>
            </a:r>
            <a:r>
              <a:rPr lang="en-US" sz="1200" dirty="0">
                <a:latin typeface="Times New Roman" panose="02020603050405020304"/>
                <a:cs typeface="Times New Roman" panose="02020603050405020304"/>
              </a:rPr>
              <a:t>2025). Nonetheless, ignorance and distrust can limit adoption and transparency strategies are needed.</a:t>
            </a:r>
            <a:endParaRPr lang="en-US" dirty="0"/>
          </a:p>
        </p:txBody>
      </p:sp>
      <p:sp>
        <p:nvSpPr>
          <p:cNvPr id="8" name="TextBox 7"/>
          <p:cNvSpPr txBox="1"/>
          <p:nvPr/>
        </p:nvSpPr>
        <p:spPr>
          <a:xfrm>
            <a:off x="7689850" y="766445"/>
            <a:ext cx="4514850" cy="1998345"/>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algn="just"/>
            <a:r>
              <a:rPr lang="en-US" sz="1400" b="1">
                <a:solidFill>
                  <a:srgbClr val="222222"/>
                </a:solidFill>
                <a:highlight>
                  <a:srgbClr val="FFFFFF"/>
                </a:highlight>
                <a:latin typeface="Times New Roman" panose="02020603050405020304"/>
                <a:cs typeface="Times New Roman" panose="02020603050405020304"/>
              </a:rPr>
              <a:t>4. Expected outcome</a:t>
            </a:r>
            <a:endParaRPr lang="en-US"/>
          </a:p>
          <a:p>
            <a:pPr algn="just"/>
            <a:r>
              <a:rPr lang="en-US" sz="1200" dirty="0">
                <a:latin typeface="Times New Roman" panose="02020603050405020304"/>
                <a:cs typeface="Times New Roman" panose="02020603050405020304"/>
              </a:rPr>
              <a:t>AI-based cybersecurity increases the efficiency of the system, </a:t>
            </a:r>
            <a:r>
              <a:rPr lang="en-US" sz="1200" dirty="0" err="1">
                <a:latin typeface="Times New Roman" panose="02020603050405020304"/>
                <a:cs typeface="Times New Roman" panose="02020603050405020304"/>
              </a:rPr>
              <a:t>minimises</a:t>
            </a:r>
            <a:r>
              <a:rPr lang="en-US" sz="1200" dirty="0">
                <a:latin typeface="Times New Roman" panose="02020603050405020304"/>
                <a:cs typeface="Times New Roman" panose="02020603050405020304"/>
              </a:rPr>
              <a:t> the risks of breaches, and promotes the confidence of the digital health services. AI helps save breach expenses worth 1.9 million dollars and increases the detection rate (IBM, 2026). Nonetheless, there are still loopholes in governance, and </a:t>
            </a:r>
            <a:r>
              <a:rPr lang="en-US" sz="1200" dirty="0" err="1">
                <a:latin typeface="Times New Roman" panose="02020603050405020304"/>
                <a:cs typeface="Times New Roman" panose="02020603050405020304"/>
              </a:rPr>
              <a:t>organisations</a:t>
            </a:r>
            <a:r>
              <a:rPr lang="en-US" sz="1200" dirty="0">
                <a:latin typeface="Times New Roman" panose="02020603050405020304"/>
                <a:cs typeface="Times New Roman" panose="02020603050405020304"/>
              </a:rPr>
              <a:t> that do not have AI oversight become more vulnerable. Good results will rely on good regulation, </a:t>
            </a:r>
            <a:r>
              <a:rPr lang="en-US" sz="1200" dirty="0" err="1">
                <a:latin typeface="Times New Roman" panose="02020603050405020304"/>
                <a:cs typeface="Times New Roman" panose="02020603050405020304"/>
              </a:rPr>
              <a:t>labour</a:t>
            </a:r>
            <a:r>
              <a:rPr lang="en-US" sz="1200" dirty="0">
                <a:latin typeface="Times New Roman" panose="02020603050405020304"/>
                <a:cs typeface="Times New Roman" panose="02020603050405020304"/>
              </a:rPr>
              <a:t> preparation, and secure system merging (Car and Topol, 2025).</a:t>
            </a:r>
            <a:endParaRPr lang="en-US" dirty="0"/>
          </a:p>
        </p:txBody>
      </p:sp>
      <p:sp>
        <p:nvSpPr>
          <p:cNvPr id="9" name="TextBox 8"/>
          <p:cNvSpPr txBox="1"/>
          <p:nvPr/>
        </p:nvSpPr>
        <p:spPr>
          <a:xfrm>
            <a:off x="7683500" y="2865755"/>
            <a:ext cx="4508500" cy="1826895"/>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algn="just"/>
            <a:r>
              <a:rPr lang="en-US" sz="1400" b="1">
                <a:solidFill>
                  <a:srgbClr val="222222"/>
                </a:solidFill>
                <a:highlight>
                  <a:srgbClr val="FFFFFF"/>
                </a:highlight>
                <a:latin typeface="Times New Roman" panose="02020603050405020304"/>
                <a:cs typeface="Times New Roman" panose="02020603050405020304"/>
              </a:rPr>
              <a:t>5. Conclusion</a:t>
            </a:r>
            <a:endParaRPr lang="en-US"/>
          </a:p>
          <a:p>
            <a:pPr algn="just"/>
            <a:r>
              <a:rPr lang="en-US" sz="1200" dirty="0">
                <a:latin typeface="Times New Roman" panose="02020603050405020304"/>
                <a:cs typeface="Times New Roman" panose="02020603050405020304"/>
              </a:rPr>
              <a:t>There are significant policy, education and research implications of AI cybersecurity. Governance frameworks and regulations governing AI have to be reinforced by policymakers. The areas of education should be digital literacy and training the workforce. Inclusive and secure AI systems are to be examined in future research. It is essential to ensure that access is evenly distributed so that the impact of health disparities does not increase and that the effects of digital health promotion are </a:t>
            </a:r>
            <a:r>
              <a:rPr lang="en-US" sz="1200" dirty="0" err="1">
                <a:latin typeface="Times New Roman" panose="02020603050405020304"/>
                <a:cs typeface="Times New Roman" panose="02020603050405020304"/>
              </a:rPr>
              <a:t>optimised</a:t>
            </a:r>
            <a:r>
              <a:rPr lang="en-US" sz="1200" dirty="0">
                <a:latin typeface="Times New Roman" panose="02020603050405020304"/>
                <a:cs typeface="Times New Roman" panose="02020603050405020304"/>
              </a:rPr>
              <a:t>.</a:t>
            </a:r>
            <a:endParaRPr lang="en-US" dirty="0"/>
          </a:p>
        </p:txBody>
      </p:sp>
      <p:sp>
        <p:nvSpPr>
          <p:cNvPr id="10" name="TextBox 9"/>
          <p:cNvSpPr txBox="1"/>
          <p:nvPr/>
        </p:nvSpPr>
        <p:spPr>
          <a:xfrm>
            <a:off x="6141002" y="4784348"/>
            <a:ext cx="6089650" cy="2076450"/>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algn="just"/>
            <a:r>
              <a:rPr lang="en-US" sz="600" b="1">
                <a:solidFill>
                  <a:srgbClr val="222222"/>
                </a:solidFill>
                <a:latin typeface="Times New Roman" panose="02020603050405020304"/>
                <a:cs typeface="Times New Roman" panose="02020603050405020304"/>
              </a:rPr>
              <a:t>References </a:t>
            </a:r>
            <a:endParaRPr lang="en-US" sz="700"/>
          </a:p>
          <a:p>
            <a:pPr algn="just"/>
            <a:r>
              <a:rPr lang="en-US" sz="600">
                <a:solidFill>
                  <a:srgbClr val="222222"/>
                </a:solidFill>
                <a:latin typeface="Times New Roman" panose="02020603050405020304"/>
                <a:cs typeface="Times New Roman" panose="02020603050405020304"/>
              </a:rPr>
              <a:t>Car, J. and Topol, E.J., 2025. Advocating for a master of digital health degree. </a:t>
            </a:r>
            <a:r>
              <a:rPr lang="en-US" sz="600" i="1">
                <a:solidFill>
                  <a:srgbClr val="222222"/>
                </a:solidFill>
                <a:latin typeface="Times New Roman" panose="02020603050405020304"/>
                <a:cs typeface="Times New Roman" panose="02020603050405020304"/>
              </a:rPr>
              <a:t>JAMA</a:t>
            </a:r>
            <a:r>
              <a:rPr lang="en-US" sz="600">
                <a:solidFill>
                  <a:srgbClr val="222222"/>
                </a:solidFill>
                <a:latin typeface="Times New Roman" panose="02020603050405020304"/>
                <a:cs typeface="Times New Roman" panose="02020603050405020304"/>
              </a:rPr>
              <a:t>, </a:t>
            </a:r>
            <a:r>
              <a:rPr lang="en-US" sz="600" i="1">
                <a:solidFill>
                  <a:srgbClr val="222222"/>
                </a:solidFill>
                <a:latin typeface="Times New Roman" panose="02020603050405020304"/>
                <a:cs typeface="Times New Roman" panose="02020603050405020304"/>
              </a:rPr>
              <a:t>333</a:t>
            </a:r>
            <a:r>
              <a:rPr lang="en-US" sz="600">
                <a:solidFill>
                  <a:srgbClr val="222222"/>
                </a:solidFill>
                <a:latin typeface="Times New Roman" panose="02020603050405020304"/>
                <a:cs typeface="Times New Roman" panose="02020603050405020304"/>
              </a:rPr>
              <a:t>(9), pp.753-754.</a:t>
            </a:r>
            <a:endParaRPr lang="en-US" sz="700"/>
          </a:p>
          <a:p>
            <a:pPr algn="just"/>
            <a:r>
              <a:rPr lang="en-US" sz="600" dirty="0">
                <a:solidFill>
                  <a:srgbClr val="222222"/>
                </a:solidFill>
                <a:latin typeface="Times New Roman" panose="02020603050405020304"/>
                <a:cs typeface="Times New Roman" panose="02020603050405020304"/>
              </a:rPr>
              <a:t>D'AVANZO, S., 2025. The digitalized medical services on NHS website: The changing role </a:t>
            </a:r>
            <a:r>
              <a:rPr lang="en-US" sz="600" dirty="0" err="1">
                <a:solidFill>
                  <a:srgbClr val="222222"/>
                </a:solidFill>
                <a:latin typeface="Times New Roman" panose="02020603050405020304"/>
                <a:cs typeface="Times New Roman" panose="02020603050405020304"/>
              </a:rPr>
              <a:t>of'patients</a:t>
            </a:r>
            <a:r>
              <a:rPr lang="en-US" sz="600" dirty="0">
                <a:solidFill>
                  <a:srgbClr val="222222"/>
                </a:solidFill>
                <a:latin typeface="Times New Roman" panose="02020603050405020304"/>
                <a:cs typeface="Times New Roman" panose="02020603050405020304"/>
              </a:rPr>
              <a:t>'. </a:t>
            </a:r>
            <a:r>
              <a:rPr lang="en-US" sz="600" i="1" dirty="0">
                <a:solidFill>
                  <a:srgbClr val="222222"/>
                </a:solidFill>
                <a:latin typeface="Times New Roman" panose="02020603050405020304"/>
                <a:cs typeface="Times New Roman" panose="02020603050405020304"/>
              </a:rPr>
              <a:t>International Journal of Language Studies</a:t>
            </a:r>
            <a:r>
              <a:rPr lang="en-US" sz="600" dirty="0">
                <a:solidFill>
                  <a:srgbClr val="222222"/>
                </a:solidFill>
                <a:latin typeface="Times New Roman" panose="02020603050405020304"/>
                <a:cs typeface="Times New Roman" panose="02020603050405020304"/>
              </a:rPr>
              <a:t>, </a:t>
            </a:r>
            <a:r>
              <a:rPr lang="en-US" sz="600" i="1" dirty="0">
                <a:solidFill>
                  <a:srgbClr val="222222"/>
                </a:solidFill>
                <a:latin typeface="Times New Roman" panose="02020603050405020304"/>
                <a:cs typeface="Times New Roman" panose="02020603050405020304"/>
              </a:rPr>
              <a:t>19</a:t>
            </a:r>
            <a:r>
              <a:rPr lang="en-US" sz="600" dirty="0">
                <a:solidFill>
                  <a:srgbClr val="222222"/>
                </a:solidFill>
                <a:latin typeface="Times New Roman" panose="02020603050405020304"/>
                <a:cs typeface="Times New Roman" panose="02020603050405020304"/>
              </a:rPr>
              <a:t>(3).</a:t>
            </a:r>
            <a:endParaRPr lang="en-US" sz="700"/>
          </a:p>
          <a:p>
            <a:pPr algn="just"/>
            <a:r>
              <a:rPr lang="en-US" sz="600" dirty="0" err="1">
                <a:solidFill>
                  <a:srgbClr val="222222"/>
                </a:solidFill>
                <a:latin typeface="Times New Roman" panose="02020603050405020304"/>
                <a:cs typeface="Times New Roman" panose="02020603050405020304"/>
              </a:rPr>
              <a:t>Gudka</a:t>
            </a:r>
            <a:r>
              <a:rPr lang="en-US" sz="600" dirty="0">
                <a:solidFill>
                  <a:srgbClr val="222222"/>
                </a:solidFill>
                <a:latin typeface="Times New Roman" panose="02020603050405020304"/>
                <a:cs typeface="Times New Roman" panose="02020603050405020304"/>
              </a:rPr>
              <a:t>, R., McGlynn, E., Lister, K., Shaw, N., Pitchforth, E., Mughal, F., French, B., Ward, J.H., Newlove-Delgado, T. and Price, A., 2025. Digital health interventions with healthcare information and self-management resources for young people with ADHD: a mixed-methods systematic review and narrative synthesis. </a:t>
            </a:r>
            <a:r>
              <a:rPr lang="en-US" sz="600" i="1" dirty="0">
                <a:solidFill>
                  <a:srgbClr val="222222"/>
                </a:solidFill>
                <a:latin typeface="Times New Roman" panose="02020603050405020304"/>
                <a:cs typeface="Times New Roman" panose="02020603050405020304"/>
              </a:rPr>
              <a:t>European child &amp; adolescent psychiatry</a:t>
            </a:r>
            <a:r>
              <a:rPr lang="en-US" sz="600" dirty="0">
                <a:solidFill>
                  <a:srgbClr val="222222"/>
                </a:solidFill>
                <a:latin typeface="Times New Roman" panose="02020603050405020304"/>
                <a:cs typeface="Times New Roman" panose="02020603050405020304"/>
              </a:rPr>
              <a:t>, </a:t>
            </a:r>
            <a:r>
              <a:rPr lang="en-US" sz="600" i="1" dirty="0">
                <a:solidFill>
                  <a:srgbClr val="222222"/>
                </a:solidFill>
                <a:latin typeface="Times New Roman" panose="02020603050405020304"/>
                <a:cs typeface="Times New Roman" panose="02020603050405020304"/>
              </a:rPr>
              <a:t>34</a:t>
            </a:r>
            <a:r>
              <a:rPr lang="en-US" sz="600" dirty="0">
                <a:solidFill>
                  <a:srgbClr val="222222"/>
                </a:solidFill>
                <a:latin typeface="Times New Roman" panose="02020603050405020304"/>
                <a:cs typeface="Times New Roman" panose="02020603050405020304"/>
              </a:rPr>
              <a:t>(6), pp.1817-1835.</a:t>
            </a:r>
            <a:endParaRPr lang="en-US" sz="700"/>
          </a:p>
          <a:p>
            <a:pPr algn="just"/>
            <a:r>
              <a:rPr lang="en-US" sz="600" dirty="0">
                <a:solidFill>
                  <a:srgbClr val="231F20"/>
                </a:solidFill>
                <a:latin typeface="Times New Roman" panose="02020603050405020304"/>
                <a:cs typeface="Times New Roman" panose="02020603050405020304"/>
              </a:rPr>
              <a:t>IBM (2026). </a:t>
            </a:r>
            <a:r>
              <a:rPr lang="en-US" sz="600" i="1" dirty="0">
                <a:solidFill>
                  <a:srgbClr val="222222"/>
                </a:solidFill>
                <a:latin typeface="Times New Roman" panose="02020603050405020304"/>
                <a:cs typeface="Times New Roman" panose="02020603050405020304"/>
              </a:rPr>
              <a:t>Cost of a Data Breach Report 2025. </a:t>
            </a:r>
            <a:r>
              <a:rPr lang="en-US" sz="600" dirty="0">
                <a:solidFill>
                  <a:srgbClr val="231F20"/>
                </a:solidFill>
                <a:latin typeface="Times New Roman" panose="02020603050405020304"/>
                <a:cs typeface="Times New Roman" panose="02020603050405020304"/>
              </a:rPr>
              <a:t>Available at:</a:t>
            </a:r>
            <a:r>
              <a:rPr lang="en-US" sz="600" dirty="0">
                <a:solidFill>
                  <a:srgbClr val="231F20"/>
                </a:solidFill>
                <a:latin typeface="Times New Roman" panose="02020603050405020304"/>
                <a:cs typeface="Times New Roman" panose="02020603050405020304"/>
                <a:hlinkClick r:id="rId2"/>
              </a:rPr>
              <a:t> </a:t>
            </a:r>
            <a:r>
              <a:rPr lang="en-US" sz="600" dirty="0">
                <a:solidFill>
                  <a:srgbClr val="1155CC"/>
                </a:solidFill>
                <a:latin typeface="Times New Roman" panose="02020603050405020304"/>
                <a:cs typeface="Times New Roman" panose="02020603050405020304"/>
                <a:hlinkClick r:id="rId2"/>
              </a:rPr>
              <a:t>https://www.ibm.com/reports/data-breach</a:t>
            </a:r>
            <a:r>
              <a:rPr lang="en-US" sz="600" dirty="0">
                <a:solidFill>
                  <a:srgbClr val="231F20"/>
                </a:solidFill>
                <a:latin typeface="Times New Roman" panose="02020603050405020304"/>
                <a:cs typeface="Times New Roman" panose="02020603050405020304"/>
              </a:rPr>
              <a:t>. [Accessed on: 31.03.2206]. </a:t>
            </a:r>
            <a:r>
              <a:rPr lang="en-US" sz="600" dirty="0">
                <a:solidFill>
                  <a:srgbClr val="222222"/>
                </a:solidFill>
                <a:latin typeface="Times New Roman" panose="02020603050405020304"/>
                <a:cs typeface="Times New Roman" panose="02020603050405020304"/>
              </a:rPr>
              <a:t>Imam, M.A., </a:t>
            </a:r>
            <a:r>
              <a:rPr lang="en-US" sz="600" dirty="0" err="1">
                <a:solidFill>
                  <a:srgbClr val="222222"/>
                </a:solidFill>
                <a:latin typeface="Times New Roman" panose="02020603050405020304"/>
                <a:cs typeface="Times New Roman" panose="02020603050405020304"/>
              </a:rPr>
              <a:t>Elgebaly</a:t>
            </a:r>
            <a:r>
              <a:rPr lang="en-US" sz="600" dirty="0">
                <a:solidFill>
                  <a:srgbClr val="222222"/>
                </a:solidFill>
                <a:latin typeface="Times New Roman" panose="02020603050405020304"/>
                <a:cs typeface="Times New Roman" panose="02020603050405020304"/>
              </a:rPr>
              <a:t>, A., Zumla, A., Kolvekar, S., Ahmed, R. and Zumla, A., 2025. Transforming the NHS through AI-driven solutions: a new era of digital health. </a:t>
            </a:r>
            <a:r>
              <a:rPr lang="en-US" sz="600" i="1" dirty="0">
                <a:solidFill>
                  <a:srgbClr val="222222"/>
                </a:solidFill>
                <a:latin typeface="Times New Roman" panose="02020603050405020304"/>
                <a:cs typeface="Times New Roman" panose="02020603050405020304"/>
              </a:rPr>
              <a:t>Postgraduate Medical Journal</a:t>
            </a:r>
            <a:r>
              <a:rPr lang="en-US" sz="600" dirty="0">
                <a:solidFill>
                  <a:srgbClr val="222222"/>
                </a:solidFill>
                <a:latin typeface="Times New Roman" panose="02020603050405020304"/>
                <a:cs typeface="Times New Roman" panose="02020603050405020304"/>
              </a:rPr>
              <a:t>, </a:t>
            </a:r>
            <a:r>
              <a:rPr lang="en-US" sz="600" i="1" dirty="0">
                <a:solidFill>
                  <a:srgbClr val="222222"/>
                </a:solidFill>
                <a:latin typeface="Times New Roman" panose="02020603050405020304"/>
                <a:cs typeface="Times New Roman" panose="02020603050405020304"/>
              </a:rPr>
              <a:t>101</a:t>
            </a:r>
            <a:r>
              <a:rPr lang="en-US" sz="600" dirty="0">
                <a:solidFill>
                  <a:srgbClr val="222222"/>
                </a:solidFill>
                <a:latin typeface="Times New Roman" panose="02020603050405020304"/>
                <a:cs typeface="Times New Roman" panose="02020603050405020304"/>
              </a:rPr>
              <a:t>(1199), pp.777-778. Imam, M.A., </a:t>
            </a:r>
            <a:r>
              <a:rPr lang="en-US" sz="600" dirty="0" err="1">
                <a:solidFill>
                  <a:srgbClr val="222222"/>
                </a:solidFill>
                <a:latin typeface="Times New Roman" panose="02020603050405020304"/>
                <a:cs typeface="Times New Roman" panose="02020603050405020304"/>
              </a:rPr>
              <a:t>Elgebaly</a:t>
            </a:r>
            <a:r>
              <a:rPr lang="en-US" sz="600" dirty="0">
                <a:solidFill>
                  <a:srgbClr val="222222"/>
                </a:solidFill>
                <a:latin typeface="Times New Roman" panose="02020603050405020304"/>
                <a:cs typeface="Times New Roman" panose="02020603050405020304"/>
              </a:rPr>
              <a:t>, A., Zumla, A., Kolvekar, S., Ahmed, R. and Zumla, A., 2025. Transforming the NHS through AI-driven solutions: a new era of digital health. </a:t>
            </a:r>
            <a:r>
              <a:rPr lang="en-US" sz="600" i="1" dirty="0">
                <a:solidFill>
                  <a:srgbClr val="222222"/>
                </a:solidFill>
                <a:latin typeface="Times New Roman" panose="02020603050405020304"/>
                <a:cs typeface="Times New Roman" panose="02020603050405020304"/>
              </a:rPr>
              <a:t>Postgraduate Medical Journal</a:t>
            </a:r>
            <a:r>
              <a:rPr lang="en-US" sz="600" dirty="0">
                <a:solidFill>
                  <a:srgbClr val="222222"/>
                </a:solidFill>
                <a:latin typeface="Times New Roman" panose="02020603050405020304"/>
                <a:cs typeface="Times New Roman" panose="02020603050405020304"/>
              </a:rPr>
              <a:t>, </a:t>
            </a:r>
            <a:r>
              <a:rPr lang="en-US" sz="600" i="1" dirty="0">
                <a:solidFill>
                  <a:srgbClr val="222222"/>
                </a:solidFill>
                <a:latin typeface="Times New Roman" panose="02020603050405020304"/>
                <a:cs typeface="Times New Roman" panose="02020603050405020304"/>
              </a:rPr>
              <a:t>101</a:t>
            </a:r>
            <a:r>
              <a:rPr lang="en-US" sz="600" dirty="0">
                <a:solidFill>
                  <a:srgbClr val="222222"/>
                </a:solidFill>
                <a:latin typeface="Times New Roman" panose="02020603050405020304"/>
                <a:cs typeface="Times New Roman" panose="02020603050405020304"/>
              </a:rPr>
              <a:t>(1199), pp.777-778. Main, A., McCartney, H., </a:t>
            </a:r>
            <a:r>
              <a:rPr lang="en-US" sz="600" dirty="0" err="1">
                <a:solidFill>
                  <a:srgbClr val="222222"/>
                </a:solidFill>
                <a:latin typeface="Times New Roman" panose="02020603050405020304"/>
                <a:cs typeface="Times New Roman" panose="02020603050405020304"/>
              </a:rPr>
              <a:t>Ibrar</a:t>
            </a:r>
            <a:r>
              <a:rPr lang="en-US" sz="600" dirty="0">
                <a:solidFill>
                  <a:srgbClr val="222222"/>
                </a:solidFill>
                <a:latin typeface="Times New Roman" panose="02020603050405020304"/>
                <a:cs typeface="Times New Roman" panose="02020603050405020304"/>
              </a:rPr>
              <a:t>, M., Muirhead, F., </a:t>
            </a:r>
            <a:r>
              <a:rPr lang="en-US" sz="600" dirty="0" err="1">
                <a:solidFill>
                  <a:srgbClr val="222222"/>
                </a:solidFill>
                <a:latin typeface="Times New Roman" panose="02020603050405020304"/>
                <a:cs typeface="Times New Roman" panose="02020603050405020304"/>
              </a:rPr>
              <a:t>Mavroeidi</a:t>
            </a:r>
            <a:r>
              <a:rPr lang="en-US" sz="600" dirty="0">
                <a:solidFill>
                  <a:srgbClr val="222222"/>
                </a:solidFill>
                <a:latin typeface="Times New Roman" panose="02020603050405020304"/>
                <a:cs typeface="Times New Roman" panose="02020603050405020304"/>
              </a:rPr>
              <a:t>, A., Rai, H.K. and Maguire, R., 2025. Patients’ experiences of digital health interventions for the self-management of chronic pain: systematic review and thematic synthesis. </a:t>
            </a:r>
            <a:r>
              <a:rPr lang="en-US" sz="600" i="1" dirty="0">
                <a:solidFill>
                  <a:srgbClr val="222222"/>
                </a:solidFill>
                <a:latin typeface="Times New Roman" panose="02020603050405020304"/>
                <a:cs typeface="Times New Roman" panose="02020603050405020304"/>
              </a:rPr>
              <a:t>Journal of medical Internet research</a:t>
            </a:r>
            <a:r>
              <a:rPr lang="en-US" sz="600" dirty="0">
                <a:solidFill>
                  <a:srgbClr val="222222"/>
                </a:solidFill>
                <a:latin typeface="Times New Roman" panose="02020603050405020304"/>
                <a:cs typeface="Times New Roman" panose="02020603050405020304"/>
              </a:rPr>
              <a:t>, </a:t>
            </a:r>
            <a:r>
              <a:rPr lang="en-US" sz="600" i="1" dirty="0">
                <a:solidFill>
                  <a:srgbClr val="222222"/>
                </a:solidFill>
                <a:latin typeface="Times New Roman" panose="02020603050405020304"/>
                <a:cs typeface="Times New Roman" panose="02020603050405020304"/>
              </a:rPr>
              <a:t>27</a:t>
            </a:r>
            <a:r>
              <a:rPr lang="en-US" sz="600" dirty="0">
                <a:solidFill>
                  <a:srgbClr val="222222"/>
                </a:solidFill>
                <a:latin typeface="Times New Roman" panose="02020603050405020304"/>
                <a:cs typeface="Times New Roman" panose="02020603050405020304"/>
              </a:rPr>
              <a:t>, p.e69100.</a:t>
            </a:r>
            <a:endParaRPr lang="en-US" sz="700"/>
          </a:p>
          <a:p>
            <a:pPr algn="just"/>
            <a:r>
              <a:rPr lang="en-US" sz="600">
                <a:solidFill>
                  <a:srgbClr val="231F20"/>
                </a:solidFill>
                <a:latin typeface="Times New Roman" panose="02020603050405020304"/>
                <a:cs typeface="Times New Roman" panose="02020603050405020304"/>
              </a:rPr>
              <a:t>Mordor Intelligence (2026). </a:t>
            </a:r>
            <a:r>
              <a:rPr lang="en-US" sz="600" i="1">
                <a:solidFill>
                  <a:srgbClr val="231F20"/>
                </a:solidFill>
                <a:latin typeface="Times New Roman" panose="02020603050405020304"/>
                <a:cs typeface="Times New Roman" panose="02020603050405020304"/>
              </a:rPr>
              <a:t>UNITED KINGDOM DIGITAL HEALTH MARKET SIZE &amp; SHARE ANALYSIS - GROWTH TRENDS AND FORECAST (2026 - 2031). </a:t>
            </a:r>
            <a:r>
              <a:rPr lang="en-US" sz="600">
                <a:solidFill>
                  <a:srgbClr val="231F20"/>
                </a:solidFill>
                <a:latin typeface="Times New Roman" panose="02020603050405020304"/>
                <a:cs typeface="Times New Roman" panose="02020603050405020304"/>
              </a:rPr>
              <a:t>Available at:</a:t>
            </a:r>
            <a:r>
              <a:rPr lang="en-US" sz="600" dirty="0">
                <a:solidFill>
                  <a:srgbClr val="231F20"/>
                </a:solidFill>
                <a:latin typeface="Times New Roman" panose="02020603050405020304"/>
                <a:cs typeface="Times New Roman" panose="02020603050405020304"/>
                <a:hlinkClick r:id="rId3"/>
              </a:rPr>
              <a:t> </a:t>
            </a:r>
            <a:r>
              <a:rPr lang="en-US" sz="600" dirty="0">
                <a:solidFill>
                  <a:srgbClr val="1155CC"/>
                </a:solidFill>
                <a:latin typeface="Times New Roman" panose="02020603050405020304"/>
                <a:cs typeface="Times New Roman" panose="02020603050405020304"/>
                <a:hlinkClick r:id="rId4"/>
              </a:rPr>
              <a:t>https://www.mordorintelligence.com/industry-reports/united-kingdom-digital-health-market</a:t>
            </a:r>
            <a:r>
              <a:rPr lang="en-US" sz="600" dirty="0">
                <a:solidFill>
                  <a:srgbClr val="231F20"/>
                </a:solidFill>
                <a:latin typeface="Times New Roman" panose="02020603050405020304"/>
                <a:cs typeface="Times New Roman" panose="02020603050405020304"/>
              </a:rPr>
              <a:t>. </a:t>
            </a:r>
            <a:r>
              <a:rPr lang="en-US" sz="600">
                <a:solidFill>
                  <a:srgbClr val="231F20"/>
                </a:solidFill>
                <a:latin typeface="Times New Roman" panose="02020603050405020304"/>
                <a:cs typeface="Times New Roman" panose="02020603050405020304"/>
              </a:rPr>
              <a:t>[Accessed on: 31.03.2206]. </a:t>
            </a:r>
            <a:r>
              <a:rPr lang="en-US" sz="600">
                <a:solidFill>
                  <a:srgbClr val="222222"/>
                </a:solidFill>
                <a:latin typeface="Times New Roman" panose="02020603050405020304"/>
                <a:cs typeface="Times New Roman" panose="02020603050405020304"/>
              </a:rPr>
              <a:t>NHS England (2026). </a:t>
            </a:r>
            <a:r>
              <a:rPr lang="en-US" sz="600" i="1">
                <a:solidFill>
                  <a:srgbClr val="231F20"/>
                </a:solidFill>
                <a:latin typeface="Times New Roman" panose="02020603050405020304"/>
                <a:cs typeface="Times New Roman" panose="02020603050405020304"/>
              </a:rPr>
              <a:t>Cyber and data security. </a:t>
            </a:r>
            <a:r>
              <a:rPr lang="en-US" sz="600">
                <a:solidFill>
                  <a:srgbClr val="231F20"/>
                </a:solidFill>
                <a:latin typeface="Times New Roman" panose="02020603050405020304"/>
                <a:cs typeface="Times New Roman" panose="02020603050405020304"/>
              </a:rPr>
              <a:t>Available at:</a:t>
            </a:r>
            <a:r>
              <a:rPr lang="en-US" sz="600" dirty="0">
                <a:solidFill>
                  <a:srgbClr val="231F20"/>
                </a:solidFill>
                <a:latin typeface="Times New Roman" panose="02020603050405020304"/>
                <a:cs typeface="Times New Roman" panose="02020603050405020304"/>
                <a:hlinkClick r:id="rId4"/>
              </a:rPr>
              <a:t> </a:t>
            </a:r>
            <a:r>
              <a:rPr lang="en-US" sz="600" dirty="0">
                <a:solidFill>
                  <a:srgbClr val="1155CC"/>
                </a:solidFill>
                <a:latin typeface="Times New Roman" panose="02020603050405020304"/>
                <a:cs typeface="Times New Roman" panose="02020603050405020304"/>
                <a:hlinkClick r:id="rId4"/>
              </a:rPr>
              <a:t>https://digital.nhs.uk/cyber</a:t>
            </a:r>
            <a:r>
              <a:rPr lang="en-US" sz="600" dirty="0">
                <a:solidFill>
                  <a:srgbClr val="231F20"/>
                </a:solidFill>
                <a:latin typeface="Times New Roman" panose="02020603050405020304"/>
                <a:cs typeface="Times New Roman" panose="02020603050405020304"/>
              </a:rPr>
              <a:t>. </a:t>
            </a:r>
            <a:r>
              <a:rPr lang="en-US" sz="600">
                <a:solidFill>
                  <a:srgbClr val="231F20"/>
                </a:solidFill>
                <a:latin typeface="Times New Roman" panose="02020603050405020304"/>
                <a:cs typeface="Times New Roman" panose="02020603050405020304"/>
              </a:rPr>
              <a:t>[Accessed on: 31.03.2206].</a:t>
            </a:r>
            <a:endParaRPr lang="en-US" sz="700"/>
          </a:p>
          <a:p>
            <a:pPr algn="just"/>
            <a:r>
              <a:rPr lang="en-US" sz="600" dirty="0">
                <a:solidFill>
                  <a:srgbClr val="222222"/>
                </a:solidFill>
                <a:latin typeface="Times New Roman" panose="02020603050405020304"/>
                <a:cs typeface="Times New Roman" panose="02020603050405020304"/>
              </a:rPr>
              <a:t>NHS England (2026). </a:t>
            </a:r>
            <a:r>
              <a:rPr lang="en-US" sz="600" i="1" dirty="0">
                <a:solidFill>
                  <a:srgbClr val="202A30"/>
                </a:solidFill>
                <a:latin typeface="Times New Roman" panose="02020603050405020304"/>
                <a:cs typeface="Times New Roman" panose="02020603050405020304"/>
              </a:rPr>
              <a:t>Inclusive digital healthcare: a framework for NHS action on digital inclusion.</a:t>
            </a:r>
            <a:r>
              <a:rPr lang="en-US" sz="600" i="1" dirty="0">
                <a:solidFill>
                  <a:srgbClr val="231F20"/>
                </a:solidFill>
                <a:latin typeface="Times New Roman" panose="02020603050405020304"/>
                <a:cs typeface="Times New Roman" panose="02020603050405020304"/>
              </a:rPr>
              <a:t> </a:t>
            </a:r>
            <a:r>
              <a:rPr lang="en-US" sz="600" dirty="0">
                <a:solidFill>
                  <a:srgbClr val="231F20"/>
                </a:solidFill>
                <a:latin typeface="Times New Roman" panose="02020603050405020304"/>
                <a:cs typeface="Times New Roman" panose="02020603050405020304"/>
              </a:rPr>
              <a:t>Available at:</a:t>
            </a:r>
            <a:r>
              <a:rPr lang="en-US" sz="600" dirty="0">
                <a:solidFill>
                  <a:srgbClr val="231F20"/>
                </a:solidFill>
                <a:latin typeface="Times New Roman" panose="02020603050405020304"/>
                <a:cs typeface="Times New Roman" panose="02020603050405020304"/>
                <a:hlinkClick r:id="rId5"/>
              </a:rPr>
              <a:t> </a:t>
            </a:r>
            <a:r>
              <a:rPr lang="en-US" sz="600" dirty="0">
                <a:solidFill>
                  <a:srgbClr val="1155CC"/>
                </a:solidFill>
                <a:latin typeface="Times New Roman" panose="02020603050405020304"/>
                <a:cs typeface="Times New Roman" panose="02020603050405020304"/>
                <a:hlinkClick r:id="rId5"/>
              </a:rPr>
              <a:t>https://www.england.nhs.uk/long-read/inclusive-digital-healthcare-a-framework-for-nhs-action-on-digital-inclusion/</a:t>
            </a:r>
            <a:r>
              <a:rPr lang="en-US" sz="600" dirty="0">
                <a:solidFill>
                  <a:srgbClr val="231F20"/>
                </a:solidFill>
                <a:latin typeface="Times New Roman" panose="02020603050405020304"/>
                <a:cs typeface="Times New Roman" panose="02020603050405020304"/>
              </a:rPr>
              <a:t>. [Accessed on: 31.03.2206]. </a:t>
            </a:r>
            <a:r>
              <a:rPr lang="en-US" sz="600" dirty="0">
                <a:solidFill>
                  <a:srgbClr val="222222"/>
                </a:solidFill>
                <a:latin typeface="Times New Roman" panose="02020603050405020304"/>
                <a:cs typeface="Times New Roman" panose="02020603050405020304"/>
              </a:rPr>
              <a:t>OECD (2025). </a:t>
            </a:r>
            <a:r>
              <a:rPr lang="en-US" sz="600" i="1" dirty="0">
                <a:solidFill>
                  <a:srgbClr val="222222"/>
                </a:solidFill>
                <a:latin typeface="Times New Roman" panose="02020603050405020304"/>
                <a:cs typeface="Times New Roman" panose="02020603050405020304"/>
              </a:rPr>
              <a:t>Health at a Glance 2025: United Kingdom</a:t>
            </a:r>
            <a:r>
              <a:rPr lang="en-US" sz="600" b="1" dirty="0">
                <a:solidFill>
                  <a:srgbClr val="441800"/>
                </a:solidFill>
                <a:latin typeface="Times New Roman" panose="02020603050405020304"/>
                <a:cs typeface="Times New Roman" panose="02020603050405020304"/>
              </a:rPr>
              <a:t>. </a:t>
            </a:r>
            <a:r>
              <a:rPr lang="en-US" sz="600" dirty="0">
                <a:solidFill>
                  <a:srgbClr val="231F20"/>
                </a:solidFill>
                <a:latin typeface="Times New Roman" panose="02020603050405020304"/>
                <a:cs typeface="Times New Roman" panose="02020603050405020304"/>
              </a:rPr>
              <a:t>Available at:</a:t>
            </a:r>
            <a:r>
              <a:rPr lang="en-US" sz="600" dirty="0">
                <a:solidFill>
                  <a:srgbClr val="231F20"/>
                </a:solidFill>
                <a:latin typeface="Times New Roman" panose="02020603050405020304"/>
                <a:cs typeface="Times New Roman" panose="02020603050405020304"/>
                <a:hlinkClick r:id="rId6"/>
              </a:rPr>
              <a:t> </a:t>
            </a:r>
            <a:r>
              <a:rPr lang="en-US" sz="600" dirty="0">
                <a:solidFill>
                  <a:srgbClr val="1155CC"/>
                </a:solidFill>
                <a:latin typeface="Times New Roman" panose="02020603050405020304"/>
                <a:cs typeface="Times New Roman" panose="02020603050405020304"/>
                <a:hlinkClick r:id="rId6"/>
              </a:rPr>
              <a:t>https://www.oecd.org/en/publications/health-at-a-glance-2025_15a55280-en/united-kingdom_82034050-en.html</a:t>
            </a:r>
            <a:r>
              <a:rPr lang="en-US" sz="600" dirty="0">
                <a:solidFill>
                  <a:srgbClr val="231F20"/>
                </a:solidFill>
                <a:latin typeface="Times New Roman" panose="02020603050405020304"/>
                <a:cs typeface="Times New Roman" panose="02020603050405020304"/>
              </a:rPr>
              <a:t>. [Accessed on: 31.03.2206].</a:t>
            </a:r>
            <a:endParaRPr lang="en-US" sz="700"/>
          </a:p>
          <a:p>
            <a:pPr algn="just"/>
            <a:r>
              <a:rPr lang="en-US" sz="600" dirty="0">
                <a:solidFill>
                  <a:srgbClr val="222222"/>
                </a:solidFill>
                <a:latin typeface="Times New Roman" panose="02020603050405020304"/>
                <a:cs typeface="Times New Roman" panose="02020603050405020304"/>
              </a:rPr>
              <a:t>Reidy, C., Papoutsi, C., Kc, S., </a:t>
            </a:r>
            <a:r>
              <a:rPr lang="en-US" sz="600" dirty="0" err="1">
                <a:solidFill>
                  <a:srgbClr val="222222"/>
                </a:solidFill>
                <a:latin typeface="Times New Roman" panose="02020603050405020304"/>
                <a:cs typeface="Times New Roman" panose="02020603050405020304"/>
              </a:rPr>
              <a:t>Gudgin</a:t>
            </a:r>
            <a:r>
              <a:rPr lang="en-US" sz="600" dirty="0">
                <a:solidFill>
                  <a:srgbClr val="222222"/>
                </a:solidFill>
                <a:latin typeface="Times New Roman" panose="02020603050405020304"/>
                <a:cs typeface="Times New Roman" panose="02020603050405020304"/>
              </a:rPr>
              <a:t>, B., Laverty, A.A., Greaves, F. and Powell, J., 2025. Qualitative evaluation of the implementation and national roll-out of the NHS App in England. </a:t>
            </a:r>
            <a:r>
              <a:rPr lang="en-US" sz="600" i="1" dirty="0">
                <a:solidFill>
                  <a:srgbClr val="222222"/>
                </a:solidFill>
                <a:latin typeface="Times New Roman" panose="02020603050405020304"/>
                <a:cs typeface="Times New Roman" panose="02020603050405020304"/>
              </a:rPr>
              <a:t>BMC medicine</a:t>
            </a:r>
            <a:r>
              <a:rPr lang="en-US" sz="600" dirty="0">
                <a:solidFill>
                  <a:srgbClr val="222222"/>
                </a:solidFill>
                <a:latin typeface="Times New Roman" panose="02020603050405020304"/>
                <a:cs typeface="Times New Roman" panose="02020603050405020304"/>
              </a:rPr>
              <a:t>, </a:t>
            </a:r>
            <a:r>
              <a:rPr lang="en-US" sz="600" i="1" dirty="0">
                <a:solidFill>
                  <a:srgbClr val="222222"/>
                </a:solidFill>
                <a:latin typeface="Times New Roman" panose="02020603050405020304"/>
                <a:cs typeface="Times New Roman" panose="02020603050405020304"/>
              </a:rPr>
              <a:t>23</a:t>
            </a:r>
            <a:r>
              <a:rPr lang="en-US" sz="600" dirty="0">
                <a:solidFill>
                  <a:srgbClr val="222222"/>
                </a:solidFill>
                <a:latin typeface="Times New Roman" panose="02020603050405020304"/>
                <a:cs typeface="Times New Roman" panose="02020603050405020304"/>
              </a:rPr>
              <a:t>(1), p.20. </a:t>
            </a:r>
            <a:r>
              <a:rPr lang="en-US" sz="600" dirty="0" err="1">
                <a:solidFill>
                  <a:srgbClr val="222222"/>
                </a:solidFill>
                <a:latin typeface="Times New Roman" panose="02020603050405020304"/>
                <a:cs typeface="Times New Roman" panose="02020603050405020304"/>
              </a:rPr>
              <a:t>Rongali</a:t>
            </a:r>
            <a:r>
              <a:rPr lang="en-US" sz="600" dirty="0">
                <a:solidFill>
                  <a:srgbClr val="222222"/>
                </a:solidFill>
                <a:latin typeface="Times New Roman" panose="02020603050405020304"/>
                <a:cs typeface="Times New Roman" panose="02020603050405020304"/>
              </a:rPr>
              <a:t>, S.K. and </a:t>
            </a:r>
            <a:r>
              <a:rPr lang="en-US" sz="600" dirty="0" err="1">
                <a:solidFill>
                  <a:srgbClr val="222222"/>
                </a:solidFill>
                <a:latin typeface="Times New Roman" panose="02020603050405020304"/>
                <a:cs typeface="Times New Roman" panose="02020603050405020304"/>
              </a:rPr>
              <a:t>Varri</a:t>
            </a:r>
            <a:r>
              <a:rPr lang="en-US" sz="600" dirty="0">
                <a:solidFill>
                  <a:srgbClr val="222222"/>
                </a:solidFill>
                <a:latin typeface="Times New Roman" panose="02020603050405020304"/>
                <a:cs typeface="Times New Roman" panose="02020603050405020304"/>
              </a:rPr>
              <a:t>, D.B.S., 2025. AI in health care threat detection. </a:t>
            </a:r>
            <a:r>
              <a:rPr lang="en-US" sz="600" i="1" dirty="0">
                <a:solidFill>
                  <a:srgbClr val="222222"/>
                </a:solidFill>
                <a:latin typeface="Times New Roman" panose="02020603050405020304"/>
                <a:cs typeface="Times New Roman" panose="02020603050405020304"/>
              </a:rPr>
              <a:t>World Journal of Advanced Research and Reviews</a:t>
            </a:r>
            <a:r>
              <a:rPr lang="en-US" sz="600" dirty="0">
                <a:solidFill>
                  <a:srgbClr val="222222"/>
                </a:solidFill>
                <a:latin typeface="Times New Roman" panose="02020603050405020304"/>
                <a:cs typeface="Times New Roman" panose="02020603050405020304"/>
              </a:rPr>
              <a:t>, </a:t>
            </a:r>
            <a:r>
              <a:rPr lang="en-US" sz="600" i="1" dirty="0">
                <a:solidFill>
                  <a:srgbClr val="222222"/>
                </a:solidFill>
                <a:latin typeface="Times New Roman" panose="02020603050405020304"/>
                <a:cs typeface="Times New Roman" panose="02020603050405020304"/>
              </a:rPr>
              <a:t>25</a:t>
            </a:r>
            <a:r>
              <a:rPr lang="en-US" sz="600" dirty="0">
                <a:solidFill>
                  <a:srgbClr val="222222"/>
                </a:solidFill>
                <a:latin typeface="Times New Roman" panose="02020603050405020304"/>
                <a:cs typeface="Times New Roman" panose="02020603050405020304"/>
              </a:rPr>
              <a:t>(3), pp.1784-1789.</a:t>
            </a:r>
            <a:endParaRPr lang="en-US" sz="700"/>
          </a:p>
          <a:p>
            <a:pPr algn="just"/>
            <a:r>
              <a:rPr lang="en-US" sz="600" dirty="0">
                <a:solidFill>
                  <a:srgbClr val="222222"/>
                </a:solidFill>
                <a:latin typeface="Times New Roman" panose="02020603050405020304"/>
                <a:cs typeface="Times New Roman" panose="02020603050405020304"/>
              </a:rPr>
              <a:t>Schofield, M., 2025. Digital transformation in UK contemporary healthcare: Lessons from NHS England. In </a:t>
            </a:r>
            <a:r>
              <a:rPr lang="en-US" sz="600" i="1" dirty="0">
                <a:solidFill>
                  <a:srgbClr val="222222"/>
                </a:solidFill>
                <a:latin typeface="Times New Roman" panose="02020603050405020304"/>
                <a:cs typeface="Times New Roman" panose="02020603050405020304"/>
              </a:rPr>
              <a:t>Perspectives on Digital Transformation in Contemporary Business</a:t>
            </a:r>
            <a:r>
              <a:rPr lang="en-US" sz="600" dirty="0">
                <a:solidFill>
                  <a:srgbClr val="222222"/>
                </a:solidFill>
                <a:latin typeface="Times New Roman" panose="02020603050405020304"/>
                <a:cs typeface="Times New Roman" panose="02020603050405020304"/>
              </a:rPr>
              <a:t> (pp. 61-80). IGI Global Scientific Publishing. Valentine, L., Hinton, J.D., Bajaj, K., Boyd, L., O’Sullivan, S., Sorenson, R.P., Bell, I.H., Vega, M.S., Liu, P., Peters, W. and Mangelsdorf, S.N., 2025. A meta-analysis of persuasive design, engagement, and efficacy in 92 RCTs of mental health apps. </a:t>
            </a:r>
            <a:r>
              <a:rPr lang="en-US" sz="600" i="1" dirty="0">
                <a:solidFill>
                  <a:srgbClr val="222222"/>
                </a:solidFill>
                <a:latin typeface="Times New Roman" panose="02020603050405020304"/>
                <a:cs typeface="Times New Roman" panose="02020603050405020304"/>
              </a:rPr>
              <a:t>NPJ Digital Medicine</a:t>
            </a:r>
            <a:r>
              <a:rPr lang="en-US" sz="600" dirty="0">
                <a:solidFill>
                  <a:srgbClr val="222222"/>
                </a:solidFill>
                <a:latin typeface="Times New Roman" panose="02020603050405020304"/>
                <a:cs typeface="Times New Roman" panose="02020603050405020304"/>
              </a:rPr>
              <a:t>, </a:t>
            </a:r>
            <a:r>
              <a:rPr lang="en-US" sz="600" i="1" dirty="0">
                <a:solidFill>
                  <a:srgbClr val="222222"/>
                </a:solidFill>
                <a:latin typeface="Times New Roman" panose="02020603050405020304"/>
                <a:cs typeface="Times New Roman" panose="02020603050405020304"/>
              </a:rPr>
              <a:t>8</a:t>
            </a:r>
            <a:r>
              <a:rPr lang="en-US" sz="600" dirty="0">
                <a:solidFill>
                  <a:srgbClr val="222222"/>
                </a:solidFill>
                <a:latin typeface="Times New Roman" panose="02020603050405020304"/>
                <a:cs typeface="Times New Roman" panose="02020603050405020304"/>
              </a:rPr>
              <a:t>(1), p.229.</a:t>
            </a:r>
            <a:br>
              <a:rPr lang="en-US" dirty="0"/>
            </a:br>
            <a:endParaRPr lang="en-US" sz="700" dirty="0"/>
          </a:p>
        </p:txBody>
      </p:sp>
      <p:pic>
        <p:nvPicPr>
          <p:cNvPr id="13" name="Picture 12"/>
          <p:cNvPicPr>
            <a:picLocks noChangeAspect="1"/>
          </p:cNvPicPr>
          <p:nvPr/>
        </p:nvPicPr>
        <p:blipFill>
          <a:blip r:embed="rId7"/>
          <a:srcRect r="282" b="19209"/>
          <a:stretch>
            <a:fillRect/>
          </a:stretch>
        </p:blipFill>
        <p:spPr>
          <a:xfrm>
            <a:off x="3549015" y="800735"/>
            <a:ext cx="1916430" cy="2048510"/>
          </a:xfrm>
          <a:prstGeom prst="rect">
            <a:avLst/>
          </a:prstGeom>
        </p:spPr>
      </p:pic>
      <p:pic>
        <p:nvPicPr>
          <p:cNvPr id="14" name="Picture 13"/>
          <p:cNvPicPr>
            <a:picLocks noChangeAspect="1"/>
          </p:cNvPicPr>
          <p:nvPr/>
        </p:nvPicPr>
        <p:blipFill>
          <a:blip r:embed="rId8"/>
          <a:stretch>
            <a:fillRect/>
          </a:stretch>
        </p:blipFill>
        <p:spPr>
          <a:xfrm>
            <a:off x="3554730" y="2865755"/>
            <a:ext cx="2609215" cy="1881505"/>
          </a:xfrm>
          <a:prstGeom prst="rect">
            <a:avLst/>
          </a:prstGeom>
        </p:spPr>
      </p:pic>
      <p:pic>
        <p:nvPicPr>
          <p:cNvPr id="15" name="Picture 14"/>
          <p:cNvPicPr>
            <a:picLocks noChangeAspect="1"/>
          </p:cNvPicPr>
          <p:nvPr/>
        </p:nvPicPr>
        <p:blipFill>
          <a:blip r:embed="rId9"/>
          <a:stretch>
            <a:fillRect/>
          </a:stretch>
        </p:blipFill>
        <p:spPr>
          <a:xfrm>
            <a:off x="5456555" y="802640"/>
            <a:ext cx="2209165" cy="2046605"/>
          </a:xfrm>
          <a:prstGeom prst="rect">
            <a:avLst/>
          </a:prstGeom>
        </p:spPr>
      </p:pic>
      <p:pic>
        <p:nvPicPr>
          <p:cNvPr id="17" name="Picture 16"/>
          <p:cNvPicPr>
            <a:picLocks noChangeAspect="1"/>
          </p:cNvPicPr>
          <p:nvPr/>
        </p:nvPicPr>
        <p:blipFill>
          <a:blip r:embed="rId10"/>
          <a:stretch>
            <a:fillRect/>
          </a:stretch>
        </p:blipFill>
        <p:spPr>
          <a:xfrm>
            <a:off x="6217285" y="2864485"/>
            <a:ext cx="1484630" cy="1867535"/>
          </a:xfrm>
          <a:prstGeom prst="rect">
            <a:avLst/>
          </a:prstGeom>
        </p:spPr>
      </p:pic>
      <p:sp>
        <p:nvSpPr>
          <p:cNvPr id="2" name="Rectangle 1">
            <a:extLst>
              <a:ext uri="{FF2B5EF4-FFF2-40B4-BE49-F238E27FC236}">
                <a16:creationId xmlns:a16="http://schemas.microsoft.com/office/drawing/2014/main" id="{45224616-865E-3DD3-23E4-FC1FC30E16DD}"/>
              </a:ext>
            </a:extLst>
          </p:cNvPr>
          <p:cNvSpPr/>
          <p:nvPr/>
        </p:nvSpPr>
        <p:spPr>
          <a:xfrm>
            <a:off x="0" y="556591"/>
            <a:ext cx="12204700" cy="240374"/>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Name</a:t>
            </a:r>
            <a:r>
              <a:rPr lang="en-US" dirty="0"/>
              <a:t> : Pratham </a:t>
            </a:r>
            <a:r>
              <a:rPr lang="en-US" dirty="0" err="1"/>
              <a:t>Luhar</a:t>
            </a:r>
            <a:r>
              <a:rPr lang="en-US" dirty="0"/>
              <a:t>     </a:t>
            </a:r>
            <a:r>
              <a:rPr lang="en-US" b="1" dirty="0"/>
              <a:t>Module Code</a:t>
            </a:r>
            <a:r>
              <a:rPr lang="en-US" dirty="0"/>
              <a:t>: LCHS7009       </a:t>
            </a:r>
            <a:r>
              <a:rPr lang="en-US" b="1" dirty="0"/>
              <a:t>Student ID</a:t>
            </a:r>
            <a:r>
              <a:rPr lang="en-US" dirty="0"/>
              <a:t>: 2426580     </a:t>
            </a:r>
            <a:r>
              <a:rPr lang="en-US" b="1" dirty="0" err="1"/>
              <a:t>Lec</a:t>
            </a:r>
            <a:r>
              <a:rPr lang="en-US" b="1" dirty="0"/>
              <a:t>. Name</a:t>
            </a:r>
            <a:r>
              <a:rPr lang="en-US" dirty="0"/>
              <a:t>: Dr. Ping Wu</a:t>
            </a:r>
            <a:endParaRPr lang="en-IN"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1380</Words>
  <Application>Microsoft Office PowerPoint</Application>
  <PresentationFormat>Widescreen</PresentationFormat>
  <Paragraphs>21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NND</cp:lastModifiedBy>
  <cp:revision>1</cp:revision>
  <dcterms:created xsi:type="dcterms:W3CDTF">2026-03-31T07:26:00Z</dcterms:created>
  <dcterms:modified xsi:type="dcterms:W3CDTF">2026-03-31T12:10:04Z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B5FF93C9C55044D2BD23AA4559C5EE00_12</vt:lpwstr>
  </property>
  <property fmtid="{D5CDD505-2E9C-101B-9397-08002B2CF9AE}" pid="3" name="KSOProductBuildVer">
    <vt:lpwstr>1033-12.2.0.23196</vt:lpwstr>
  </property>
</Properties>
</file>