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746875" cy="9913938"/>
  <p:embeddedFontLst>
    <p:embeddedFont>
      <p:font typeface="Open Sans" panose="020B0604020202020204" charset="0"/>
      <p:regular r:id="rId16"/>
      <p:bold r:id="rId17"/>
      <p:italic r:id="rId18"/>
      <p:boldItalic r:id="rId19"/>
    </p:embeddedFont>
    <p:embeddedFont>
      <p:font typeface="Verdana" panose="020B0604030504040204" pitchFamily="34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76" name="Google Shape;7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83" name="Google Shape;83;p2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4" name="Google Shape;84;p2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91" name="Google Shape;91;p3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2" name="Google Shape;92;p3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99" name="Google Shape;99;p4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00" name="Google Shape;100;p4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08" name="Google Shape;108;p5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09" name="Google Shape;109;p5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dirty="0">
                <a:solidFill>
                  <a:srgbClr val="000000"/>
                </a:solidFill>
              </a:rPr>
              <a:t>:</a:t>
            </a:r>
            <a:endParaRPr dirty="0">
              <a:solidFill>
                <a:srgbClr val="000000"/>
              </a:solidFill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17" name="Google Shape;117;p6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25" name="Google Shape;125;p7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32" name="Google Shape;132;p8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33" name="Google Shape;133;p8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40" name="Google Shape;140;p9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r>
              <a:rPr lang="en-GB" dirty="0"/>
              <a:t>.</a:t>
            </a:r>
            <a:endParaRPr dirty="0"/>
          </a:p>
        </p:txBody>
      </p:sp>
      <p:sp>
        <p:nvSpPr>
          <p:cNvPr id="141" name="Google Shape;141;p9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49" name="Google Shape;149;p10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50" name="Google Shape;150;p10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58" name="Google Shape;158;p11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59" name="Google Shape;159;p11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67" name="Google Shape;167;p12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68" name="Google Shape;168;p12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75" name="Google Shape;175;p13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76" name="Google Shape;176;p13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13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2"/>
          <p:cNvSpPr txBox="1"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dt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ft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ft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cap="none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body" idx="2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8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5" name="Google Shape;55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0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61" name="Google Shape;61;p10"/>
          <p:cNvSpPr txBox="1">
            <a:spLocks noGrp="1"/>
          </p:cNvSpPr>
          <p:nvPr>
            <p:ph type="body" idx="1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2" name="Google Shape;62;p10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1"/>
          <p:cNvSpPr txBox="1">
            <a:spLocks noGrp="1"/>
          </p:cNvSpPr>
          <p:nvPr>
            <p:ph type="body" idx="1"/>
          </p:nvPr>
        </p:nvSpPr>
        <p:spPr>
          <a:xfrm rot="5400000">
            <a:off x="2613818" y="-556419"/>
            <a:ext cx="39163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7" name="Google Shape;67;p1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2"/>
          <p:cNvSpPr txBox="1">
            <a:spLocks noGrp="1"/>
          </p:cNvSpPr>
          <p:nvPr>
            <p:ph type="title"/>
          </p:nvPr>
        </p:nvSpPr>
        <p:spPr>
          <a:xfrm rot="5400000">
            <a:off x="5036803" y="1867236"/>
            <a:ext cx="5242594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2"/>
          <p:cNvSpPr txBox="1">
            <a:spLocks noGrp="1"/>
          </p:cNvSpPr>
          <p:nvPr>
            <p:ph type="body" idx="1"/>
          </p:nvPr>
        </p:nvSpPr>
        <p:spPr>
          <a:xfrm rot="5400000">
            <a:off x="845803" y="-113964"/>
            <a:ext cx="5242594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2" name="Google Shape;72;p12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be.com/watch?v=9hBfnXACsOI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be.com/watch?time_continue=79&amp;v=9c_Bv_FBE-c&amp;feature=emb_logo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be.com/watch?time_continue=33&amp;v=UP8JwNYZBpI&amp;feature=emb_logo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be.com/watch?v=7LD8iC4NqXM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VgLaqT9kP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3"/>
          <p:cNvSpPr txBox="1">
            <a:spLocks noGrp="1"/>
          </p:cNvSpPr>
          <p:nvPr>
            <p:ph type="ctrTitle"/>
          </p:nvPr>
        </p:nvSpPr>
        <p:spPr>
          <a:xfrm>
            <a:off x="914400" y="2205038"/>
            <a:ext cx="7772400" cy="1512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BMHP 5001</a:t>
            </a:r>
            <a:endParaRPr/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 Complementary Therapies</a:t>
            </a:r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dt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1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Lesson Aims</a:t>
            </a:r>
            <a:endParaRPr/>
          </a:p>
        </p:txBody>
      </p:sp>
      <p:sp>
        <p:nvSpPr>
          <p:cNvPr id="87" name="Google Shape;87;p14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/>
              <a:t>An Introduction to Cognitive Behavioural Therapy</a:t>
            </a:r>
            <a:endParaRPr/>
          </a:p>
        </p:txBody>
      </p:sp>
      <p:sp>
        <p:nvSpPr>
          <p:cNvPr id="88" name="Google Shape;88;p1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2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Objectives</a:t>
            </a:r>
            <a:endParaRPr/>
          </a:p>
        </p:txBody>
      </p:sp>
      <p:sp>
        <p:nvSpPr>
          <p:cNvPr id="95" name="Google Shape;95;p15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/>
              <a:t>To consider Cognitive Behavioural Therapy in the context of healing</a:t>
            </a:r>
            <a:endParaRPr/>
          </a:p>
        </p:txBody>
      </p:sp>
      <p:sp>
        <p:nvSpPr>
          <p:cNvPr id="96" name="Google Shape;96;p1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3</a:t>
            </a:fld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What is ‘CBT’</a:t>
            </a:r>
            <a:endParaRPr/>
          </a:p>
        </p:txBody>
      </p:sp>
      <p:sp>
        <p:nvSpPr>
          <p:cNvPr id="103" name="Google Shape;103;p16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</p:txBody>
      </p:sp>
      <p:sp>
        <p:nvSpPr>
          <p:cNvPr id="104" name="Google Shape;104;p16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4</a:t>
            </a:fld>
            <a:endParaRPr/>
          </a:p>
        </p:txBody>
      </p:sp>
      <p:pic>
        <p:nvPicPr>
          <p:cNvPr id="105" name="Google Shape;105;p1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1575" y="1716500"/>
            <a:ext cx="7992400" cy="371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600">
                <a:latin typeface="Arial"/>
                <a:ea typeface="Arial"/>
                <a:cs typeface="Arial"/>
                <a:sym typeface="Arial"/>
              </a:rPr>
              <a:t>Little Albert…….</a:t>
            </a:r>
            <a:endParaRPr sz="3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2" name="Google Shape;112;p17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http://youtube.com/watch?v=9hBfnXACsO</a:t>
            </a:r>
            <a:endParaRPr sz="240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2400"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John Cheezy (2010) (6 mins)</a:t>
            </a:r>
            <a:endParaRPr/>
          </a:p>
        </p:txBody>
      </p:sp>
      <p:sp>
        <p:nvSpPr>
          <p:cNvPr id="113" name="Google Shape;113;p17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5</a:t>
            </a:fld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600">
                <a:latin typeface="Arial"/>
                <a:ea typeface="Arial"/>
                <a:cs typeface="Arial"/>
                <a:sym typeface="Arial"/>
              </a:rPr>
              <a:t>How does this apply to everyday life?</a:t>
            </a:r>
            <a:endParaRPr sz="3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120;p18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Certain places elicit certain emotions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These emotions can generalise to similar places rather than to the original stimulus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Reactions are highly individual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18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6</a:t>
            </a:fld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600">
                <a:latin typeface="Arial"/>
                <a:ea typeface="Arial"/>
                <a:cs typeface="Arial"/>
                <a:sym typeface="Arial"/>
              </a:rPr>
              <a:t>And to mental health?</a:t>
            </a:r>
            <a:endParaRPr sz="3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" name="Google Shape;128;p19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Phobias,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Depression,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Anxiety.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Obsessive Compulsive Disorder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Post Traumatic Stress Disorder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Bi-polar Disorder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Schizophrenia</a:t>
            </a:r>
            <a:endParaRPr sz="2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9" name="Google Shape;129;p19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600">
                <a:latin typeface="Arial"/>
                <a:ea typeface="Arial"/>
                <a:cs typeface="Arial"/>
                <a:sym typeface="Arial"/>
              </a:rPr>
              <a:t>Making sense of CBT….</a:t>
            </a:r>
            <a:endParaRPr sz="3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20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http://youtube.com/watch?time_continue=79&amp;v=9c_Bv_FBE-c&amp;feature=emb_logo</a:t>
            </a:r>
            <a:endParaRPr sz="2400" u="sng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Mind 2015 (10mins)</a:t>
            </a:r>
            <a:endParaRPr sz="18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Google Shape;137;p20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8</a:t>
            </a:fld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600">
                <a:latin typeface="Arial"/>
                <a:ea typeface="Arial"/>
                <a:cs typeface="Arial"/>
                <a:sym typeface="Arial"/>
              </a:rPr>
              <a:t>Vicious Circles……..</a:t>
            </a:r>
            <a:endParaRPr sz="3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4" name="Google Shape;144;p21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</p:txBody>
      </p:sp>
      <p:sp>
        <p:nvSpPr>
          <p:cNvPr id="145" name="Google Shape;145;p2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9</a:t>
            </a:fld>
            <a:endParaRPr/>
          </a:p>
        </p:txBody>
      </p:sp>
      <p:sp>
        <p:nvSpPr>
          <p:cNvPr id="146" name="Google Shape;146;p21"/>
          <p:cNvSpPr txBox="1"/>
          <p:nvPr/>
        </p:nvSpPr>
        <p:spPr>
          <a:xfrm>
            <a:off x="618775" y="2011000"/>
            <a:ext cx="7614300" cy="292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GB" sz="2400" b="0" i="0" u="sng" strike="noStrike" cap="non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http://youtube.com/watch?time_continue=33&amp;v=UP8JwNYZBpI&amp;feature=emb_logo</a:t>
            </a: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GB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(getselfhelp.co.uk (2013) (16 mins)</a:t>
            </a: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600">
                <a:latin typeface="Arial"/>
                <a:ea typeface="Arial"/>
                <a:cs typeface="Arial"/>
                <a:sym typeface="Arial"/>
              </a:rPr>
              <a:t>A Case Study: Lucy</a:t>
            </a:r>
            <a:endParaRPr sz="3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3" name="Google Shape;153;p22"/>
          <p:cNvSpPr txBox="1">
            <a:spLocks noGrp="1"/>
          </p:cNvSpPr>
          <p:nvPr>
            <p:ph type="body" idx="1"/>
          </p:nvPr>
        </p:nvSpPr>
        <p:spPr>
          <a:xfrm>
            <a:off x="457200" y="342900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                   Judith Johnson. Clinical Psychologist. (2014) 13mins</a:t>
            </a:r>
            <a:endParaRPr sz="18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2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10</a:t>
            </a:fld>
            <a:endParaRPr/>
          </a:p>
        </p:txBody>
      </p:sp>
      <p:sp>
        <p:nvSpPr>
          <p:cNvPr id="155" name="Google Shape;155;p22"/>
          <p:cNvSpPr txBox="1"/>
          <p:nvPr/>
        </p:nvSpPr>
        <p:spPr>
          <a:xfrm>
            <a:off x="704700" y="1651950"/>
            <a:ext cx="7906500" cy="160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GB" sz="2400" b="0" i="0" u="sng" strike="noStrike" cap="non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http://youtube.com/watch?v=7LD8iC4NqXM</a:t>
            </a: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                </a:t>
            </a:r>
            <a:r>
              <a:rPr lang="en-GB" sz="3600">
                <a:latin typeface="Arial"/>
                <a:ea typeface="Arial"/>
                <a:cs typeface="Arial"/>
                <a:sym typeface="Arial"/>
              </a:rPr>
              <a:t>A follow up...Iris</a:t>
            </a:r>
            <a:endParaRPr sz="3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23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Judith Johnson. Clinical Psychologist. (2016) (8mins)</a:t>
            </a:r>
            <a:endParaRPr sz="18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3" name="Google Shape;163;p2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11</a:t>
            </a:fld>
            <a:endParaRPr/>
          </a:p>
        </p:txBody>
      </p:sp>
      <p:sp>
        <p:nvSpPr>
          <p:cNvPr id="164" name="Google Shape;164;p23"/>
          <p:cNvSpPr txBox="1"/>
          <p:nvPr/>
        </p:nvSpPr>
        <p:spPr>
          <a:xfrm>
            <a:off x="775175" y="2725375"/>
            <a:ext cx="773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GB" sz="2400" b="0" i="0" u="sng" strike="noStrike" cap="non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https://www.youtube.com/watch?v=yVgLaqT9kPQ</a:t>
            </a:r>
            <a:endParaRPr sz="2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sz="3600">
                <a:latin typeface="Arial"/>
                <a:ea typeface="Arial"/>
                <a:cs typeface="Arial"/>
                <a:sym typeface="Arial"/>
              </a:rPr>
              <a:t>What happened to Little Albert?</a:t>
            </a:r>
            <a:endParaRPr/>
          </a:p>
        </p:txBody>
      </p:sp>
      <p:sp>
        <p:nvSpPr>
          <p:cNvPr id="171" name="Google Shape;171;p24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(Finding Little Albert. BBC4. (2010) (5mins))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youtube.com/watch?v=KJnJ1Q8PAJk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 sz="2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2" name="Google Shape;172;p2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12</a:t>
            </a:fld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79" name="Google Shape;179;p25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/>
              <a:t>References as per Module Handbook, timetable and contents.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/>
          </a:p>
        </p:txBody>
      </p:sp>
      <p:sp>
        <p:nvSpPr>
          <p:cNvPr id="180" name="Google Shape;180;p2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13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303</Words>
  <Application>Microsoft Office PowerPoint</Application>
  <PresentationFormat>On-screen Show (4:3)</PresentationFormat>
  <Paragraphs>92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Open Sans</vt:lpstr>
      <vt:lpstr>Verdana</vt:lpstr>
      <vt:lpstr>20140311PresentationUWTSDTemplate</vt:lpstr>
      <vt:lpstr>BMHP 5001  Complementary Therapies</vt:lpstr>
      <vt:lpstr>Lesson Aims</vt:lpstr>
      <vt:lpstr>Objectives</vt:lpstr>
      <vt:lpstr>What is ‘CBT’</vt:lpstr>
      <vt:lpstr>Little Albert…….</vt:lpstr>
      <vt:lpstr>How does this apply to everyday life?</vt:lpstr>
      <vt:lpstr>And to mental health?</vt:lpstr>
      <vt:lpstr>Making sense of CBT….</vt:lpstr>
      <vt:lpstr>Vicious Circles……..</vt:lpstr>
      <vt:lpstr>A Case Study: Lucy</vt:lpstr>
      <vt:lpstr>                A follow up...Iris</vt:lpstr>
      <vt:lpstr>What happened to Little Albert?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 5001  Complementary Therapies</dc:title>
  <cp:lastModifiedBy>Joanna Walsh</cp:lastModifiedBy>
  <cp:revision>2</cp:revision>
  <dcterms:modified xsi:type="dcterms:W3CDTF">2020-07-13T14:17:00Z</dcterms:modified>
</cp:coreProperties>
</file>