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0"/>
  </p:notesMasterIdLst>
  <p:sldIdLst>
    <p:sldId id="1289" r:id="rId2"/>
    <p:sldId id="1300" r:id="rId3"/>
    <p:sldId id="1301" r:id="rId4"/>
    <p:sldId id="325" r:id="rId5"/>
    <p:sldId id="1302" r:id="rId6"/>
    <p:sldId id="258" r:id="rId7"/>
    <p:sldId id="1303" r:id="rId8"/>
    <p:sldId id="1403" r:id="rId9"/>
    <p:sldId id="1475" r:id="rId10"/>
    <p:sldId id="1476" r:id="rId11"/>
    <p:sldId id="1481" r:id="rId12"/>
    <p:sldId id="1482" r:id="rId13"/>
    <p:sldId id="1484" r:id="rId14"/>
    <p:sldId id="1485" r:id="rId15"/>
    <p:sldId id="1491" r:id="rId16"/>
    <p:sldId id="1486" r:id="rId17"/>
    <p:sldId id="1471" r:id="rId18"/>
    <p:sldId id="149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89CB00-5715-9CFC-AFEE-2FAFF7998F92}" v="55" dt="2024-02-20T21:35:48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781"/>
  </p:normalViewPr>
  <p:slideViewPr>
    <p:cSldViewPr snapToGrid="0">
      <p:cViewPr varScale="1">
        <p:scale>
          <a:sx n="111" d="100"/>
          <a:sy n="111" d="100"/>
        </p:scale>
        <p:origin x="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ri Powell" userId="S::eleri.powell@uwtsd.ac.uk::65de7a2a-a4b9-42cc-bde9-a92f10b7051b" providerId="AD" clId="Web-{6A89CB00-5715-9CFC-AFEE-2FAFF7998F92}"/>
    <pc:docChg chg="modSld">
      <pc:chgData name="Eleri Powell" userId="S::eleri.powell@uwtsd.ac.uk::65de7a2a-a4b9-42cc-bde9-a92f10b7051b" providerId="AD" clId="Web-{6A89CB00-5715-9CFC-AFEE-2FAFF7998F92}" dt="2024-02-20T21:35:47.605" v="27" actId="20577"/>
      <pc:docMkLst>
        <pc:docMk/>
      </pc:docMkLst>
      <pc:sldChg chg="modSp">
        <pc:chgData name="Eleri Powell" userId="S::eleri.powell@uwtsd.ac.uk::65de7a2a-a4b9-42cc-bde9-a92f10b7051b" providerId="AD" clId="Web-{6A89CB00-5715-9CFC-AFEE-2FAFF7998F92}" dt="2024-02-20T21:35:47.605" v="27" actId="20577"/>
        <pc:sldMkLst>
          <pc:docMk/>
          <pc:sldMk cId="1224668994" sldId="1301"/>
        </pc:sldMkLst>
        <pc:spChg chg="mod">
          <ac:chgData name="Eleri Powell" userId="S::eleri.powell@uwtsd.ac.uk::65de7a2a-a4b9-42cc-bde9-a92f10b7051b" providerId="AD" clId="Web-{6A89CB00-5715-9CFC-AFEE-2FAFF7998F92}" dt="2024-02-20T21:35:47.605" v="27" actId="20577"/>
          <ac:spMkLst>
            <pc:docMk/>
            <pc:sldMk cId="1224668994" sldId="1301"/>
            <ac:spMk id="3" creationId="{D4966AE5-A923-6B78-D657-7E27C72D8AF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0C5E6-7D0E-B04C-B124-C439E33DAFD6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279A2E-45AA-A144-AAF5-62DFA622AF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467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64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725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dilyn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un </a:t>
            </a:r>
            <a:r>
              <a:rPr lang="en-US" err="1"/>
              <a:t>drefn</a:t>
            </a:r>
            <a:r>
              <a:rPr lang="en-US"/>
              <a:t> </a:t>
            </a:r>
            <a:r>
              <a:rPr lang="en-US" err="1"/>
              <a:t>â</a:t>
            </a:r>
            <a:r>
              <a:rPr lang="en-US"/>
              <a:t> </a:t>
            </a:r>
            <a:r>
              <a:rPr lang="en-US" err="1"/>
              <a:t>llynedd</a:t>
            </a:r>
            <a:r>
              <a:rPr lang="en-US"/>
              <a:t> ac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639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96036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9103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93606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48401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35096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74981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9337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60722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765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685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2969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20/02/2024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3327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eler.powell@uwtsd.ac.uk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porth.ac.uk/cy/group-collection/tasgau-asesu-a-datblygu-sgiliau-iaith-athraw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uwtsd.hosted.panopto.com%2FPanopto%2FPages%2FViewer.aspx%3Fid%3D4eccc918-353e-4cd9-855e-b11b00cd13a1&amp;data=05%7C02%7Celeri.powell%40pcydds.ac.uk%7C7d4e95f22a514f47166408dc314a64e0%7C4e0f11f9046e45059cb8db2152311e21%7C0%7C0%7C638439442780826649%7CUnknown%7CTWFpbGZsb3d8eyJWIjoiMC4wLjAwMDAiLCJQIjoiV2luMzIiLCJBTiI6Ik1haWwiLCJXVCI6Mn0%3D%7C0%7C%7C%7C&amp;sdata=wvjxRc2%2BcdMza2Vxf6GD4clD267fNL%2B9eSDYDOVxj6I%3D&amp;reserved=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9216D-A890-DB41-A398-92B8ED9D94AB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eleri.powell@pcydds.ac.uk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181E58-AD48-EB43-9139-9C2DAEB05F0E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F37954E-3FFE-1B4F-8617-D5242124B9BA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22.2.24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Croeso</a:t>
            </a:r>
            <a:r>
              <a:rPr lang="en-GB" sz="4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nôl</a:t>
            </a:r>
            <a:endParaRPr lang="en-GB" sz="44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111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9216D-A890-DB41-A398-92B8ED9D94AB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err="1">
                <a:solidFill>
                  <a:srgbClr val="002060"/>
                </a:solidFill>
              </a:rPr>
              <a:t>aled.p.williams@pcydds.ac.uk</a:t>
            </a:r>
            <a:endParaRPr lang="en-US" b="1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181E58-AD48-EB43-9139-9C2DAEB05F0E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F37954E-3FFE-1B4F-8617-D5242124B9BA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22.2.24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Croeso</a:t>
            </a:r>
            <a:r>
              <a:rPr lang="en-GB" sz="4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nôl</a:t>
            </a:r>
            <a:endParaRPr lang="en-GB" sz="44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59477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D98A4-BF24-4D6B-F98D-60BAD1C4609B}"/>
              </a:ext>
            </a:extLst>
          </p:cNvPr>
          <p:cNvSpPr txBox="1">
            <a:spLocks/>
          </p:cNvSpPr>
          <p:nvPr/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Heddiw,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966AE5-A923-6B78-D657-7E27C72D8AFA}"/>
              </a:ext>
            </a:extLst>
          </p:cNvPr>
          <p:cNvSpPr txBox="1"/>
          <p:nvPr/>
        </p:nvSpPr>
        <p:spPr>
          <a:xfrm>
            <a:off x="1435261" y="1689904"/>
            <a:ext cx="9994739" cy="55092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3200" dirty="0"/>
              <a:t>Trafod ac adfyfyrio ar eich profiadau o’r Gymraeg ar ei PAP.</a:t>
            </a:r>
          </a:p>
          <a:p>
            <a:endParaRPr lang="cy-GB" sz="3200" dirty="0"/>
          </a:p>
          <a:p>
            <a:r>
              <a:rPr lang="cy-GB" sz="3200" dirty="0"/>
              <a:t>Trafod y portffolio cymwyseddau iaith - peidiwch â phoeni!</a:t>
            </a:r>
          </a:p>
          <a:p>
            <a:endParaRPr lang="cy-GB" sz="3200" dirty="0"/>
          </a:p>
          <a:p>
            <a:r>
              <a:rPr lang="cy-GB" sz="3200" dirty="0"/>
              <a:t>Dysgu am yr arddodiaid</a:t>
            </a:r>
          </a:p>
          <a:p>
            <a:endParaRPr lang="cy-GB" sz="3200" dirty="0"/>
          </a:p>
          <a:p>
            <a:r>
              <a:rPr lang="cy-GB" sz="3200" dirty="0"/>
              <a:t>Edrych ar adnabod a chywiro gwallau cyffredin yn ein gwaith ac yng ngwaith y dysgwyr</a:t>
            </a:r>
          </a:p>
          <a:p>
            <a:endParaRPr lang="cy-GB" sz="3200" dirty="0"/>
          </a:p>
          <a:p>
            <a:r>
              <a:rPr lang="cy-GB" sz="3200" dirty="0"/>
              <a:t>Cael cyfle i ymweld â stondin adnoddau Peniarth</a:t>
            </a:r>
          </a:p>
          <a:p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224668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E7D3D-5F62-3A40-8C91-15235DAD624D}"/>
              </a:ext>
            </a:extLst>
          </p:cNvPr>
          <p:cNvSpPr txBox="1">
            <a:spLocks/>
          </p:cNvSpPr>
          <p:nvPr/>
        </p:nvSpPr>
        <p:spPr>
          <a:xfrm>
            <a:off x="5989319" y="576263"/>
            <a:ext cx="5054196" cy="2967606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 err="1">
                <a:cs typeface="Calibri Light"/>
              </a:rPr>
              <a:t>Trafodaeth</a:t>
            </a:r>
            <a:r>
              <a:rPr lang="en-GB" sz="4800" dirty="0">
                <a:cs typeface="Calibri Light"/>
              </a:rPr>
              <a:t> am </a:t>
            </a:r>
            <a:r>
              <a:rPr lang="en-GB" sz="4800" dirty="0" err="1">
                <a:cs typeface="Calibri Light"/>
              </a:rPr>
              <a:t>eich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profiad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yn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yr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ysgol</a:t>
            </a:r>
            <a:r>
              <a:rPr lang="en-GB" sz="4800" dirty="0">
                <a:cs typeface="Calibri Light"/>
              </a:rPr>
              <a:t> </a:t>
            </a:r>
            <a:endParaRPr lang="en-GB" sz="48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725876B-55FE-064D-81DC-B2553C16F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4" r="39907" b="-4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300B03-CB49-6048-90E7-342CEF7AD0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96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CFB17-4158-150C-21DA-BBE7D75A6370}"/>
              </a:ext>
            </a:extLst>
          </p:cNvPr>
          <p:cNvSpPr txBox="1">
            <a:spLocks/>
          </p:cNvSpPr>
          <p:nvPr/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EDCDA-93F5-5925-FC77-AD8A012F5FFC}"/>
              </a:ext>
            </a:extLst>
          </p:cNvPr>
          <p:cNvSpPr txBox="1"/>
          <p:nvPr/>
        </p:nvSpPr>
        <p:spPr>
          <a:xfrm>
            <a:off x="1251678" y="1361633"/>
            <a:ext cx="1017832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Myfyrwyr TAR Cynradd:   </a:t>
            </a:r>
            <a:r>
              <a:rPr lang="cy-GB" sz="2000" dirty="0"/>
              <a:t>Dewch o hyd i bartner sydd wedi bod ar brofiad mewn cyfnod allweddol gwahanol i chi.  Dylai 1 pâr gynnwys profiad o’r Cyfnod Sylfaen a phrofiad o CA2.</a:t>
            </a:r>
          </a:p>
          <a:p>
            <a:endParaRPr lang="cy-GB" sz="2000" dirty="0"/>
          </a:p>
          <a:p>
            <a:r>
              <a:rPr lang="cy-GB" sz="2000" b="1" dirty="0"/>
              <a:t>Myfyrwyr TAR Uwchradd:  </a:t>
            </a:r>
            <a:r>
              <a:rPr lang="cy-GB" sz="2000" dirty="0"/>
              <a:t>Dewch o hyd i bartner sy’n astudio yr un pwnc â chi neu sy’n astudio pwnc eithaf tebyg. </a:t>
            </a:r>
          </a:p>
          <a:p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BF38E-B20D-7866-9039-AE2E84C586AB}"/>
              </a:ext>
            </a:extLst>
          </p:cNvPr>
          <p:cNvSpPr txBox="1"/>
          <p:nvPr/>
        </p:nvSpPr>
        <p:spPr>
          <a:xfrm>
            <a:off x="1147506" y="3588152"/>
            <a:ext cx="1017832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Trafodwch gyd-destun y Gymraeg:</a:t>
            </a:r>
          </a:p>
          <a:p>
            <a:endParaRPr lang="cy-GB" sz="2400" dirty="0"/>
          </a:p>
          <a:p>
            <a:pPr marL="342900" indent="-342900">
              <a:buAutoNum type="arabicPeriod"/>
            </a:pPr>
            <a:r>
              <a:rPr lang="cy-GB" sz="2400" dirty="0"/>
              <a:t>Beth oeddech chi’n ei weld yn anodd os oedd unrhyw beth o gwbl?</a:t>
            </a:r>
          </a:p>
          <a:p>
            <a:pPr marL="342900" indent="-342900">
              <a:buAutoNum type="arabicPeriod"/>
            </a:pPr>
            <a:r>
              <a:rPr lang="cy-GB" sz="2400" dirty="0"/>
              <a:t>Beth oedd agwedd y dysgwyr tuag at y Gymraeg?</a:t>
            </a:r>
          </a:p>
          <a:p>
            <a:pPr marL="342900" indent="-342900">
              <a:buAutoNum type="arabicPeriod"/>
            </a:pPr>
            <a:r>
              <a:rPr lang="cy-GB" sz="2400" dirty="0"/>
              <a:t>Wnaeth unrhyw beth eich synnu chi?  Gawsoch chi unrhyw brofiad neu her annisgwyl?</a:t>
            </a:r>
          </a:p>
          <a:p>
            <a:pPr marL="342900" indent="-342900">
              <a:buAutoNum type="arabicPeriod"/>
            </a:pPr>
            <a:r>
              <a:rPr lang="cy-GB" sz="2400" dirty="0"/>
              <a:t>Pa gefnogaeth oedd ar gael i chi yn yr ysgol o ran y Gymraeg? </a:t>
            </a:r>
          </a:p>
          <a:p>
            <a:pPr marL="342900" indent="-342900">
              <a:buAutoNum type="arabicPeriod"/>
            </a:pPr>
            <a:r>
              <a:rPr lang="cy-GB" sz="2400" dirty="0"/>
              <a:t>Beth fyddwch chi’n ei wneud yn wahanol yn PAP 2?</a:t>
            </a:r>
          </a:p>
        </p:txBody>
      </p:sp>
    </p:spTree>
    <p:extLst>
      <p:ext uri="{BB962C8B-B14F-4D97-AF65-F5344CB8AC3E}">
        <p14:creationId xmlns:p14="http://schemas.microsoft.com/office/powerpoint/2010/main" val="1909449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59F20-5C17-40AF-B6BC-A0E1EB981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B34AB-BE64-4AD2-9D22-AF210C0C5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736" y="1454157"/>
            <a:ext cx="10592205" cy="44773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/>
              <a:t>Sut </a:t>
            </a:r>
            <a:r>
              <a:rPr lang="en-GB" sz="2200" dirty="0" err="1"/>
              <a:t>gwnaethoch</a:t>
            </a:r>
            <a:r>
              <a:rPr lang="en-GB" sz="2200" dirty="0"/>
              <a:t> chi </a:t>
            </a:r>
            <a:r>
              <a:rPr lang="en-GB" sz="2200" dirty="0" err="1"/>
              <a:t>sicrhau</a:t>
            </a:r>
            <a:r>
              <a:rPr lang="en-GB" sz="2200" dirty="0"/>
              <a:t> bod </a:t>
            </a:r>
            <a:r>
              <a:rPr lang="en-GB" sz="2200" dirty="0" err="1"/>
              <a:t>eich</a:t>
            </a:r>
            <a:r>
              <a:rPr lang="en-GB" sz="2200" dirty="0"/>
              <a:t> Cymraeg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gywir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y </a:t>
            </a:r>
            <a:r>
              <a:rPr lang="en-GB" sz="2200" dirty="0" err="1"/>
              <a:t>gwersi</a:t>
            </a:r>
            <a:r>
              <a:rPr lang="en-GB" sz="2200" dirty="0"/>
              <a:t>?</a:t>
            </a:r>
          </a:p>
          <a:p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profiadau</a:t>
            </a:r>
            <a:r>
              <a:rPr lang="en-GB" sz="2200" dirty="0"/>
              <a:t> da/</a:t>
            </a:r>
            <a:r>
              <a:rPr lang="en-GB" sz="2200" dirty="0" err="1"/>
              <a:t>diflas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chi o </a:t>
            </a:r>
            <a:r>
              <a:rPr lang="en-GB" sz="2200" dirty="0" err="1"/>
              <a:t>ddefnyddio’r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</a:t>
            </a:r>
          </a:p>
          <a:p>
            <a:r>
              <a:rPr lang="en-GB" sz="2200" dirty="0"/>
              <a:t>Pa </a:t>
            </a:r>
            <a:r>
              <a:rPr lang="en-GB" sz="2200" dirty="0" err="1"/>
              <a:t>enghreifftiau</a:t>
            </a:r>
            <a:r>
              <a:rPr lang="en-GB" sz="2200" dirty="0"/>
              <a:t> da o </a:t>
            </a:r>
            <a:r>
              <a:rPr lang="en-GB" sz="2200" dirty="0" err="1"/>
              <a:t>ddatblygu</a:t>
            </a:r>
            <a:r>
              <a:rPr lang="en-GB" sz="2200" dirty="0"/>
              <a:t> </a:t>
            </a:r>
            <a:r>
              <a:rPr lang="en-GB" sz="2200" dirty="0" err="1"/>
              <a:t>sgiliau</a:t>
            </a:r>
            <a:r>
              <a:rPr lang="en-GB" sz="2200" dirty="0"/>
              <a:t> </a:t>
            </a:r>
            <a:r>
              <a:rPr lang="en-GB" sz="2200" dirty="0" err="1"/>
              <a:t>llythrennedd</a:t>
            </a:r>
            <a:r>
              <a:rPr lang="en-GB" sz="2200" dirty="0"/>
              <a:t> y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weloch</a:t>
            </a:r>
            <a:r>
              <a:rPr lang="en-GB" sz="2200" dirty="0"/>
              <a:t> chi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? 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Meddyliwch</a:t>
            </a:r>
            <a:r>
              <a:rPr lang="en-GB" sz="2200" dirty="0"/>
              <a:t> am </a:t>
            </a:r>
            <a:r>
              <a:rPr lang="en-GB" sz="2200" dirty="0" err="1"/>
              <a:t>ffyrdd</a:t>
            </a:r>
            <a:r>
              <a:rPr lang="en-GB" sz="2200" dirty="0"/>
              <a:t> y </a:t>
            </a:r>
            <a:r>
              <a:rPr lang="en-GB" sz="2200" dirty="0" err="1"/>
              <a:t>gallai'r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ddatblygu'r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draws y </a:t>
            </a:r>
            <a:r>
              <a:rPr lang="en-GB" sz="2200" dirty="0" err="1"/>
              <a:t>cwricwlwm</a:t>
            </a:r>
            <a:r>
              <a:rPr lang="en-GB" sz="2200" dirty="0"/>
              <a:t>.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Disgrifiwch</a:t>
            </a:r>
            <a:r>
              <a:rPr lang="en-GB" sz="2200" dirty="0"/>
              <a:t> </a:t>
            </a:r>
            <a:r>
              <a:rPr lang="en-GB" sz="2200" dirty="0" err="1"/>
              <a:t>sut</a:t>
            </a:r>
            <a:r>
              <a:rPr lang="en-GB" sz="2200" dirty="0"/>
              <a:t> </a:t>
            </a:r>
            <a:r>
              <a:rPr lang="en-GB" sz="2200" dirty="0" err="1"/>
              <a:t>mae'r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hyrwyddo</a:t>
            </a:r>
            <a:r>
              <a:rPr lang="en-GB" sz="2200" dirty="0"/>
              <a:t> ethos </a:t>
            </a:r>
            <a:r>
              <a:rPr lang="en-GB" sz="2200" dirty="0" err="1"/>
              <a:t>Gymreig</a:t>
            </a:r>
            <a:r>
              <a:rPr lang="en-GB" sz="2200" dirty="0"/>
              <a:t> a </a:t>
            </a:r>
            <a:r>
              <a:rPr lang="en-GB" sz="2200" dirty="0" err="1"/>
              <a:t>Chymraeg</a:t>
            </a:r>
            <a:r>
              <a:rPr lang="en-GB" sz="2200" dirty="0"/>
              <a:t>.  </a:t>
            </a:r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ffyrdd</a:t>
            </a:r>
            <a:r>
              <a:rPr lang="en-GB" sz="2200" dirty="0"/>
              <a:t> o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barn chi? </a:t>
            </a:r>
          </a:p>
          <a:p>
            <a:r>
              <a:rPr lang="en-GB" sz="2200" dirty="0"/>
              <a:t> Sut </a:t>
            </a:r>
            <a:r>
              <a:rPr lang="en-GB" sz="2200" dirty="0" err="1"/>
              <a:t>mae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profiad</a:t>
            </a:r>
            <a:r>
              <a:rPr lang="en-GB" sz="2200" dirty="0"/>
              <a:t>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magu</a:t>
            </a:r>
            <a:r>
              <a:rPr lang="en-GB" sz="2200" dirty="0"/>
              <a:t> neu </a:t>
            </a:r>
            <a:r>
              <a:rPr lang="en-GB" sz="2200" dirty="0" err="1"/>
              <a:t>effeithio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hyder</a:t>
            </a:r>
            <a:r>
              <a:rPr lang="en-GB" sz="2200" dirty="0"/>
              <a:t> </a:t>
            </a:r>
            <a:r>
              <a:rPr lang="en-GB" sz="2200" dirty="0" err="1"/>
              <a:t>gyda'r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 </a:t>
            </a:r>
          </a:p>
          <a:p>
            <a:r>
              <a:rPr lang="en-GB" sz="2200" dirty="0"/>
              <a:t>Beth </a:t>
            </a:r>
            <a:r>
              <a:rPr lang="en-GB" sz="2200" dirty="0" err="1"/>
              <a:t>allwch</a:t>
            </a:r>
            <a:r>
              <a:rPr lang="en-GB" sz="2200" dirty="0"/>
              <a:t> chi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/ </a:t>
            </a:r>
            <a:r>
              <a:rPr lang="en-GB" sz="2200" dirty="0" err="1"/>
              <a:t>fyddwch</a:t>
            </a:r>
            <a:r>
              <a:rPr lang="en-GB" sz="2200" dirty="0"/>
              <a:t> </a:t>
            </a:r>
            <a:r>
              <a:rPr lang="en-GB" sz="2200" dirty="0" err="1"/>
              <a:t>chi'n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fagu</a:t>
            </a:r>
            <a:r>
              <a:rPr lang="en-GB" sz="2200" dirty="0"/>
              <a:t> </a:t>
            </a:r>
            <a:r>
              <a:rPr lang="en-GB" sz="2200" dirty="0" err="1"/>
              <a:t>mwy</a:t>
            </a:r>
            <a:r>
              <a:rPr lang="en-GB" sz="2200" dirty="0"/>
              <a:t> o </a:t>
            </a:r>
            <a:r>
              <a:rPr lang="en-GB" sz="2200" dirty="0" err="1"/>
              <a:t>hyder</a:t>
            </a:r>
            <a:r>
              <a:rPr lang="en-GB" sz="2200" dirty="0"/>
              <a:t>?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FD6D6-2CC3-7C40-BEB9-6A7CB6ADF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89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4ADC7-C599-B232-B1F6-6CB41CE0E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6873" y="1936868"/>
            <a:ext cx="10178322" cy="1492132"/>
          </a:xfrm>
        </p:spPr>
        <p:txBody>
          <a:bodyPr/>
          <a:lstStyle/>
          <a:p>
            <a:r>
              <a:rPr lang="cy-GB" dirty="0"/>
              <a:t>Y Portffolio: Fframwaith Cymwyseddau iaith</a:t>
            </a:r>
          </a:p>
        </p:txBody>
      </p:sp>
    </p:spTree>
    <p:extLst>
      <p:ext uri="{BB962C8B-B14F-4D97-AF65-F5344CB8AC3E}">
        <p14:creationId xmlns:p14="http://schemas.microsoft.com/office/powerpoint/2010/main" val="733242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anchor="ctr">
            <a:noAutofit/>
          </a:bodyPr>
          <a:lstStyle/>
          <a:p>
            <a:pPr algn="ctr"/>
            <a:r>
              <a:rPr lang="en-US" sz="3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b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15.4.24</a:t>
            </a:r>
            <a:endParaRPr lang="en-US" sz="3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Rhaid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chi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ffurflen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hon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rhestru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  <a:p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     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holl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rydych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chi’n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PDP (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Pasport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Dysgu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Proffesiynol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) .  </a:t>
            </a:r>
          </a:p>
          <a:p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angen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esboniad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iawn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gyfiawnhau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pam bod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addas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gyfer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Does dim problem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oes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un darn o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sawl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wahanol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e.e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Siarad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,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Gwrando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Darllenwch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‘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cyngor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doeth’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wrth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baratoi’r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portffolio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  <a:r>
              <a:rPr lang="en-US" sz="22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375938" y="1145894"/>
            <a:ext cx="1130340" cy="81342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pic>
        <p:nvPicPr>
          <p:cNvPr id="4" name="Picture 3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785E7EBC-04F6-0C4D-950B-6D8AC2BBD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370" y="22398"/>
            <a:ext cx="4042568" cy="559587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3836356" y="2539020"/>
            <a:ext cx="1333245" cy="8899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259774" y="4808024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B31AB50-6BD2-CE5F-4D65-3EC65AE5F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  <p:pic>
        <p:nvPicPr>
          <p:cNvPr id="3" name="Picture 2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596E1BA6-E7AE-9947-C170-AAC8D2979D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290" y="609760"/>
            <a:ext cx="1885485" cy="2609957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A9B17-3AA9-4455-970F-B56F60F40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241" y="266637"/>
            <a:ext cx="10178322" cy="1492132"/>
          </a:xfrm>
        </p:spPr>
        <p:txBody>
          <a:bodyPr/>
          <a:lstStyle/>
          <a:p>
            <a:r>
              <a:rPr lang="cy-GB" dirty="0"/>
              <a:t>Help! Pa fath o dystiolaeth? </a:t>
            </a:r>
          </a:p>
        </p:txBody>
      </p:sp>
      <p:pic>
        <p:nvPicPr>
          <p:cNvPr id="5" name="Content Placeholder 4" descr="A group of posters with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CB798D2-2DDD-7EBB-5CA2-0F08585D85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241" y="1221048"/>
            <a:ext cx="8284409" cy="487881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F1B38-00CB-E8BC-4677-394D05A45447}"/>
              </a:ext>
            </a:extLst>
          </p:cNvPr>
          <p:cNvSpPr txBox="1"/>
          <p:nvPr/>
        </p:nvSpPr>
        <p:spPr>
          <a:xfrm>
            <a:off x="9502815" y="1221048"/>
            <a:ext cx="20371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Dyma adnodd newydd, cynhwysfawr sy’n rhoi enghreifftiau o dasgau posib i’w cyflwyno fel tystiolaeth ar bob lefel o’r Fframwaith.</a:t>
            </a:r>
          </a:p>
          <a:p>
            <a:endParaRPr lang="cy-GB" dirty="0"/>
          </a:p>
          <a:p>
            <a:r>
              <a:rPr lang="cy-GB" dirty="0"/>
              <a:t>Ewch i chwilota ar borth y Coleg Cymraeg Cenedlaethol os ydych chi’n chwilio am syniadau neu ysbrydoliaeth!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4D1D1C-2B71-829A-423D-22BDFEC55834}"/>
              </a:ext>
            </a:extLst>
          </p:cNvPr>
          <p:cNvSpPr txBox="1"/>
          <p:nvPr/>
        </p:nvSpPr>
        <p:spPr>
          <a:xfrm>
            <a:off x="978061" y="6295718"/>
            <a:ext cx="100178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https://www.porth.ac.uk/cy/group-collection/tasgau-asesu-a-datblygu-sgiliau-iaith-athrawon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2144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A3BF745-1806-839E-8404-B23F4C61DB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572928"/>
              </p:ext>
            </p:extLst>
          </p:nvPr>
        </p:nvGraphicFramePr>
        <p:xfrm>
          <a:off x="450762" y="1081825"/>
          <a:ext cx="10959918" cy="451396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641379996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43677296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1762879441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73272217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342506918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138795952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3507403860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951125"/>
                  </a:ext>
                </a:extLst>
              </a:tr>
              <a:tr h="1955807">
                <a:tc>
                  <a:txBody>
                    <a:bodyPr/>
                    <a:lstStyle/>
                    <a:p>
                      <a:pPr algn="ctr"/>
                      <a:r>
                        <a:rPr lang="en-GB" sz="1400" b="1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endParaRPr lang="en-GB" sz="1400" b="1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dweud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cyfarchion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ddechrau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Bore da.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dweud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rhai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geiriau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cyfarwydd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fer.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pâr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fer.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ddefnyddio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amrywiaeth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batrymau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pâr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cynnal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gyda’r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addas.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grwp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erthygl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llosg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myd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addysg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) -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i’w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gilydd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cyfraniad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unigolyn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Ffug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gyfweliad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gyflwyniad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TSI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grwp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erthygl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drafodaeth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llosg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ym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addysg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) -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gwrando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ymateb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i’w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gilydd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cyfraniad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unigolyn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Ffug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gyfweliad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gyflwyniad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y TSI.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827256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C2454A38-EA54-66FC-2C6E-6E14380EF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239" y="39237"/>
            <a:ext cx="11530415" cy="86177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gallwch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tystiolaeth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lefel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bob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Does dim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disgwyl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gweler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Cyngor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Doeth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waelod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dudalen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fanylion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0712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B23A4A5-0514-0D23-4FE0-4AEEF175ED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114660"/>
              </p:ext>
            </p:extLst>
          </p:nvPr>
        </p:nvGraphicFramePr>
        <p:xfrm>
          <a:off x="616041" y="1257813"/>
          <a:ext cx="10959918" cy="43567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131551222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2265687779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291398686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0194006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44826604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31300550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37985192"/>
                    </a:ext>
                  </a:extLst>
                </a:gridCol>
              </a:tblGrid>
              <a:tr h="2091132">
                <a:tc>
                  <a:txBody>
                    <a:bodyPr/>
                    <a:lstStyle/>
                    <a:p>
                      <a:pPr algn="ctr"/>
                      <a:r>
                        <a:rPr lang="en-GB" sz="1400" b="1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endParaRPr lang="en-GB" sz="1400" b="1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darn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iawn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–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brawddeg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ddwy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ôl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cyfarwyddiadau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Ymarferion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cyfieithu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ol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thrafod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Cyn-bapurau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arholiadau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Defnyddio’r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Sylfaen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wefan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CBAC*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Ymarferion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cyfieithu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ol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mynegi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barn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arno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Cyn-bapurau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arholiadau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Defnyddio’r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wefan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CBAC*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â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ffynonellau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mwy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nag un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unig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) Cymraeg.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rhan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nofel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drylwyr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Clwb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cymeriad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/au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ag </a:t>
                      </a:r>
                      <a:r>
                        <a:rPr lang="en-GB" sz="1400" u="sng" dirty="0" err="1">
                          <a:effectLst/>
                          <a:latin typeface="Avenir Book" panose="02000503020000020003" pitchFamily="2" charset="0"/>
                        </a:rPr>
                        <a:t>amrywiaeth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ffynonellau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Cymraeg 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rhan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nofel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dadansoddi’r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Clwb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3407659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0D238B-7C4F-4281-0A0B-1868A0F7D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6678913"/>
              </p:ext>
            </p:extLst>
          </p:nvPr>
        </p:nvGraphicFramePr>
        <p:xfrm>
          <a:off x="616041" y="819518"/>
          <a:ext cx="10959918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381498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3141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AE39941-A0E4-6DDB-07F8-FD2D3B3AA5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714563"/>
              </p:ext>
            </p:extLst>
          </p:nvPr>
        </p:nvGraphicFramePr>
        <p:xfrm>
          <a:off x="609600" y="1316580"/>
          <a:ext cx="10972799" cy="45841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7093">
                  <a:extLst>
                    <a:ext uri="{9D8B030D-6E8A-4147-A177-3AD203B41FA5}">
                      <a16:colId xmlns:a16="http://schemas.microsoft.com/office/drawing/2014/main" val="820180286"/>
                    </a:ext>
                  </a:extLst>
                </a:gridCol>
                <a:gridCol w="1567093">
                  <a:extLst>
                    <a:ext uri="{9D8B030D-6E8A-4147-A177-3AD203B41FA5}">
                      <a16:colId xmlns:a16="http://schemas.microsoft.com/office/drawing/2014/main" val="1654563180"/>
                    </a:ext>
                  </a:extLst>
                </a:gridCol>
                <a:gridCol w="1567093">
                  <a:extLst>
                    <a:ext uri="{9D8B030D-6E8A-4147-A177-3AD203B41FA5}">
                      <a16:colId xmlns:a16="http://schemas.microsoft.com/office/drawing/2014/main" val="4291607293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2154056905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3879817459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680647794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783376395"/>
                    </a:ext>
                  </a:extLst>
                </a:gridCol>
              </a:tblGrid>
              <a:tr h="4584152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un gair neu un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frawddeg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Ambell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frawddeg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geirfa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cardiau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fflach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addysgol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/poster.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sgript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Sgrinluniau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Forms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chi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trefnu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brawddegau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gywir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/poster.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i'w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neu’r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patrymau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byddwch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chi’n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defnyddio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hunanbortread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Sgrinluniau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Forms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chi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trefnu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brawddegau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gywir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/poster/ Quizlet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i'w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neu’r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patrymau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byddwch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chi’n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defnyddio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drwy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gyfrwng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Datganiad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-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cais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swydd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Llythyr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ffurfiol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rieni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Adroddiadau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disgyblion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Datganiad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personol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-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cais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swydd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Llythyr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ffurfiol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at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rieni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Adroddiadau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waith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disgyblion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6129164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F63AF6D-5F38-1A33-850C-B844C3151F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493426"/>
              </p:ext>
            </p:extLst>
          </p:nvPr>
        </p:nvGraphicFramePr>
        <p:xfrm>
          <a:off x="609600" y="889860"/>
          <a:ext cx="10959918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4307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69421A-A40E-1531-DE18-9C4C77070E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9630284"/>
              </p:ext>
            </p:extLst>
          </p:nvPr>
        </p:nvGraphicFramePr>
        <p:xfrm>
          <a:off x="435737" y="1184856"/>
          <a:ext cx="11320526" cy="49679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17218">
                  <a:extLst>
                    <a:ext uri="{9D8B030D-6E8A-4147-A177-3AD203B41FA5}">
                      <a16:colId xmlns:a16="http://schemas.microsoft.com/office/drawing/2014/main" val="3299450343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1047049559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4227352639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595270512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1304519135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3122317286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3593404967"/>
                    </a:ext>
                  </a:extLst>
                </a:gridCol>
              </a:tblGrid>
              <a:tr h="2465253"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b="1" dirty="0" err="1">
                          <a:effectLst/>
                        </a:rPr>
                        <a:t>Gwrando</a:t>
                      </a: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400" b="1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Recordiad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atebion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gwestiynau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syml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e.e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Pwy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wyt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ti</a:t>
                      </a:r>
                      <a:r>
                        <a:rPr lang="en-GB" sz="1400" b="0" dirty="0">
                          <a:effectLst/>
                        </a:rPr>
                        <a:t>?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effectLst/>
                        </a:rPr>
                        <a:t> </a:t>
                      </a:r>
                      <a:endParaRPr lang="en-GB" sz="14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gwneud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yna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  /</a:t>
                      </a:r>
                      <a:r>
                        <a:rPr lang="en-GB" sz="1400" b="0" err="1">
                          <a:effectLst/>
                        </a:rPr>
                        <a:t>llenwi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bylchau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syml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gan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ddysgwyr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dosbarth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meicro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rydych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i'r</a:t>
                      </a:r>
                      <a:r>
                        <a:rPr lang="en-GB" sz="1400" b="0">
                          <a:effectLst/>
                        </a:rPr>
                        <a:t> plant.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gwneud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yna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  /</a:t>
                      </a:r>
                      <a:r>
                        <a:rPr lang="en-GB" sz="1400" b="0" err="1">
                          <a:effectLst/>
                        </a:rPr>
                        <a:t>llenwi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bylchau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syml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gan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ddysgwyr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dosbarth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meicro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rydych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i'r</a:t>
                      </a:r>
                      <a:r>
                        <a:rPr lang="en-GB" sz="1400" b="0">
                          <a:effectLst/>
                        </a:rPr>
                        <a:t> plant.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Gymraeg</a:t>
                      </a:r>
                      <a:r>
                        <a:rPr lang="en-GB" sz="1400" b="0">
                          <a:effectLst/>
                        </a:rPr>
                        <a:t> a </a:t>
                      </a:r>
                      <a:r>
                        <a:rPr lang="en-GB" sz="1400" b="0" err="1">
                          <a:effectLst/>
                        </a:rPr>
                        <a:t>chyfieithu’r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cynnwys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“</a:t>
                      </a:r>
                      <a:r>
                        <a:rPr lang="en-GB" sz="1400" b="0" err="1">
                          <a:effectLst/>
                        </a:rPr>
                        <a:t>naturiol</a:t>
                      </a:r>
                      <a:r>
                        <a:rPr lang="en-GB" sz="1400" b="0">
                          <a:effectLst/>
                        </a:rPr>
                        <a:t>”- </a:t>
                      </a:r>
                      <a:r>
                        <a:rPr lang="en-GB" sz="1400" b="0" err="1">
                          <a:effectLst/>
                        </a:rPr>
                        <a:t>holi</a:t>
                      </a:r>
                      <a:r>
                        <a:rPr lang="en-GB" sz="1400" b="0">
                          <a:effectLst/>
                        </a:rPr>
                        <a:t> ac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gilydd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Trafodaeth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grŵp</a:t>
                      </a:r>
                      <a:r>
                        <a:rPr lang="en-GB" sz="1400" b="0">
                          <a:effectLst/>
                        </a:rPr>
                        <a:t> (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am </a:t>
                      </a:r>
                      <a:r>
                        <a:rPr lang="en-GB" sz="1400" b="0" err="1">
                          <a:effectLst/>
                        </a:rPr>
                        <a:t>erthygl</a:t>
                      </a:r>
                      <a:r>
                        <a:rPr lang="en-GB" sz="1400" b="0">
                          <a:effectLst/>
                        </a:rPr>
                        <a:t> neu </a:t>
                      </a:r>
                      <a:r>
                        <a:rPr lang="en-GB" sz="1400" b="0" err="1">
                          <a:effectLst/>
                        </a:rPr>
                        <a:t>drafodaeth</a:t>
                      </a:r>
                      <a:r>
                        <a:rPr lang="en-GB" sz="1400" b="0">
                          <a:effectLst/>
                        </a:rPr>
                        <a:t> am </a:t>
                      </a:r>
                      <a:r>
                        <a:rPr lang="en-GB" sz="1400" b="0" err="1">
                          <a:effectLst/>
                        </a:rPr>
                        <a:t>bwnc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llosg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myd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addysg</a:t>
                      </a:r>
                      <a:r>
                        <a:rPr lang="en-GB" sz="1400" b="0">
                          <a:effectLst/>
                        </a:rPr>
                        <a:t>) -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ac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i’w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gilydd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400" b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- </a:t>
                      </a:r>
                      <a:r>
                        <a:rPr lang="en-GB" sz="1400" b="0" err="1">
                          <a:effectLst/>
                        </a:rPr>
                        <a:t>dangos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i’r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disgyblion</a:t>
                      </a:r>
                      <a:r>
                        <a:rPr lang="en-GB" sz="1400" b="0">
                          <a:effectLst/>
                        </a:rPr>
                        <a:t> (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lefel</a:t>
                      </a:r>
                      <a:r>
                        <a:rPr lang="en-GB" sz="1400" b="0">
                          <a:effectLst/>
                        </a:rPr>
                        <a:t> hon, </a:t>
                      </a:r>
                      <a:r>
                        <a:rPr lang="en-GB" sz="1400" b="0" err="1">
                          <a:effectLst/>
                        </a:rPr>
                        <a:t>nid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yw’n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ddigon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dystiolaeth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ben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hun</a:t>
                      </a:r>
                      <a:r>
                        <a:rPr lang="en-GB" sz="1400" b="0">
                          <a:effectLst/>
                        </a:rPr>
                        <a:t>)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Cyflwyiad</a:t>
                      </a:r>
                      <a:r>
                        <a:rPr lang="en-GB" sz="1400" b="0">
                          <a:effectLst/>
                        </a:rPr>
                        <a:t> TSI - y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diwedd</a:t>
                      </a:r>
                      <a:r>
                        <a:rPr lang="en-GB" sz="1400" b="0">
                          <a:effectLst/>
                        </a:rPr>
                        <a:t>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Trafodaeth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grwp</a:t>
                      </a:r>
                      <a:r>
                        <a:rPr lang="en-GB" sz="1400" b="0" dirty="0">
                          <a:effectLst/>
                        </a:rPr>
                        <a:t> (</a:t>
                      </a:r>
                      <a:r>
                        <a:rPr lang="en-GB" sz="1400" b="0" dirty="0" err="1">
                          <a:effectLst/>
                        </a:rPr>
                        <a:t>e.e.</a:t>
                      </a:r>
                      <a:r>
                        <a:rPr lang="en-GB" sz="1400" b="0" dirty="0">
                          <a:effectLst/>
                        </a:rPr>
                        <a:t> am </a:t>
                      </a:r>
                      <a:r>
                        <a:rPr lang="en-GB" sz="1400" b="0" dirty="0" err="1">
                          <a:effectLst/>
                        </a:rPr>
                        <a:t>erthygl</a:t>
                      </a:r>
                      <a:r>
                        <a:rPr lang="en-GB" sz="1400" b="0" dirty="0">
                          <a:effectLst/>
                        </a:rPr>
                        <a:t> neu </a:t>
                      </a:r>
                      <a:r>
                        <a:rPr lang="en-GB" sz="1400" b="0" dirty="0" err="1">
                          <a:effectLst/>
                        </a:rPr>
                        <a:t>drafodaeth</a:t>
                      </a:r>
                      <a:r>
                        <a:rPr lang="en-GB" sz="1400" b="0" dirty="0">
                          <a:effectLst/>
                        </a:rPr>
                        <a:t> am </a:t>
                      </a:r>
                      <a:r>
                        <a:rPr lang="en-GB" sz="1400" b="0" dirty="0" err="1">
                          <a:effectLst/>
                        </a:rPr>
                        <a:t>bwnc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llosg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ym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myd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addysg</a:t>
                      </a:r>
                      <a:r>
                        <a:rPr lang="en-GB" sz="1400" b="0" dirty="0">
                          <a:effectLst/>
                        </a:rPr>
                        <a:t>) - </a:t>
                      </a:r>
                      <a:r>
                        <a:rPr lang="en-GB" sz="1400" b="0" dirty="0" err="1">
                          <a:effectLst/>
                        </a:rPr>
                        <a:t>gwrando</a:t>
                      </a:r>
                      <a:r>
                        <a:rPr lang="en-GB" sz="1400" b="0" dirty="0">
                          <a:effectLst/>
                        </a:rPr>
                        <a:t> ac </a:t>
                      </a:r>
                      <a:r>
                        <a:rPr lang="en-GB" sz="1400" b="0" dirty="0" err="1">
                          <a:effectLst/>
                        </a:rPr>
                        <a:t>ymateb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i’w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gilydd</a:t>
                      </a:r>
                      <a:r>
                        <a:rPr lang="en-GB" sz="1400" b="0" dirty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400" b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Recordiad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wers</a:t>
                      </a:r>
                      <a:r>
                        <a:rPr lang="en-GB" sz="1400" b="0" dirty="0">
                          <a:effectLst/>
                        </a:rPr>
                        <a:t> - </a:t>
                      </a:r>
                      <a:r>
                        <a:rPr lang="en-GB" sz="1400" b="0" dirty="0" err="1">
                          <a:effectLst/>
                        </a:rPr>
                        <a:t>dangos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ymateb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i’r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disgyblion</a:t>
                      </a:r>
                      <a:r>
                        <a:rPr lang="en-GB" sz="1400" b="0" dirty="0">
                          <a:effectLst/>
                        </a:rPr>
                        <a:t> (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y </a:t>
                      </a:r>
                      <a:r>
                        <a:rPr lang="en-GB" sz="1400" b="0" dirty="0" err="1">
                          <a:effectLst/>
                        </a:rPr>
                        <a:t>lefel</a:t>
                      </a:r>
                      <a:r>
                        <a:rPr lang="en-GB" sz="1400" b="0" dirty="0">
                          <a:effectLst/>
                        </a:rPr>
                        <a:t> hon, </a:t>
                      </a:r>
                      <a:r>
                        <a:rPr lang="en-GB" sz="1400" b="0" dirty="0" err="1">
                          <a:effectLst/>
                        </a:rPr>
                        <a:t>nid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yw’n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ddigon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dystiolaeth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ei</a:t>
                      </a:r>
                      <a:r>
                        <a:rPr lang="en-GB" sz="1400" b="0" dirty="0">
                          <a:effectLst/>
                        </a:rPr>
                        <a:t> ben </a:t>
                      </a:r>
                      <a:r>
                        <a:rPr lang="en-GB" sz="1400" b="0" dirty="0" err="1">
                          <a:effectLst/>
                        </a:rPr>
                        <a:t>ei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hun</a:t>
                      </a:r>
                      <a:r>
                        <a:rPr lang="en-GB" sz="1400" b="0" dirty="0">
                          <a:effectLst/>
                        </a:rPr>
                        <a:t>)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Cyflwyniad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llafar</a:t>
                      </a:r>
                      <a:r>
                        <a:rPr lang="en-GB" sz="1400" b="0" dirty="0">
                          <a:effectLst/>
                        </a:rPr>
                        <a:t> TSI – y </a:t>
                      </a:r>
                      <a:r>
                        <a:rPr lang="en-GB" sz="1400" b="0" dirty="0" err="1">
                          <a:effectLst/>
                        </a:rPr>
                        <a:t>cwestiynau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y </a:t>
                      </a:r>
                      <a:r>
                        <a:rPr lang="en-GB" sz="1400" b="0" dirty="0" err="1">
                          <a:effectLst/>
                        </a:rPr>
                        <a:t>diwedd</a:t>
                      </a:r>
                      <a:r>
                        <a:rPr lang="en-GB" sz="1400" b="0" dirty="0">
                          <a:effectLst/>
                        </a:rPr>
                        <a:t> </a:t>
                      </a:r>
                      <a:endParaRPr lang="en-GB" sz="14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199946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BF65A18-8765-B845-7E54-7F088FBA19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889842"/>
              </p:ext>
            </p:extLst>
          </p:nvPr>
        </p:nvGraphicFramePr>
        <p:xfrm>
          <a:off x="435737" y="758136"/>
          <a:ext cx="11320525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616755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616755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616755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8100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EB1854D-B506-7EB9-4802-DB8E7CD3D20B}"/>
              </a:ext>
            </a:extLst>
          </p:cNvPr>
          <p:cNvGraphicFramePr>
            <a:graphicFrameLocks noGrp="1"/>
          </p:cNvGraphicFramePr>
          <p:nvPr/>
        </p:nvGraphicFramePr>
        <p:xfrm>
          <a:off x="993912" y="1417982"/>
          <a:ext cx="9586761" cy="2460342"/>
        </p:xfrm>
        <a:graphic>
          <a:graphicData uri="http://schemas.openxmlformats.org/drawingml/2006/table">
            <a:tbl>
              <a:tblPr firstRow="1" firstCol="1" bandRow="1">
                <a:tableStyleId>{616DA210-FB5B-4158-B5E0-FEB733F419BA}</a:tableStyleId>
              </a:tblPr>
              <a:tblGrid>
                <a:gridCol w="1369145">
                  <a:extLst>
                    <a:ext uri="{9D8B030D-6E8A-4147-A177-3AD203B41FA5}">
                      <a16:colId xmlns:a16="http://schemas.microsoft.com/office/drawing/2014/main" val="1304569104"/>
                    </a:ext>
                  </a:extLst>
                </a:gridCol>
                <a:gridCol w="8217616">
                  <a:extLst>
                    <a:ext uri="{9D8B030D-6E8A-4147-A177-3AD203B41FA5}">
                      <a16:colId xmlns:a16="http://schemas.microsoft.com/office/drawing/2014/main" val="1476801576"/>
                    </a:ext>
                  </a:extLst>
                </a:gridCol>
              </a:tblGrid>
              <a:tr h="2460342">
                <a:tc>
                  <a:txBody>
                    <a:bodyPr/>
                    <a:lstStyle/>
                    <a:p>
                      <a:pPr algn="ctr"/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Methodoleg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Ffilm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rannau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addysgu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gyda’r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rhannau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perthnasol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hwucholeuo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Gweithgaredd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feicro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gyda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chyfoedion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un dull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drilio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academiadd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hunadfyfyriol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Nodiadau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mentor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canmol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gyflwyno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471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765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39927-1C7C-E8AB-7D34-AFB784A4F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304" y="1246511"/>
            <a:ext cx="7983086" cy="4344061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y-GB" dirty="0">
                <a:latin typeface="Avenir Book" panose="02000503020000020003" pitchFamily="2" charset="0"/>
              </a:rPr>
              <a:t>MAE’R canllawiau a’r ffurflenni ar Moodle – </a:t>
            </a:r>
            <a:br>
              <a:rPr lang="cy-GB" dirty="0">
                <a:latin typeface="Avenir Book" panose="02000503020000020003" pitchFamily="2" charset="0"/>
              </a:rPr>
            </a:br>
            <a:br>
              <a:rPr lang="cy-GB" dirty="0">
                <a:latin typeface="Avenir Book" panose="02000503020000020003" pitchFamily="2" charset="0"/>
              </a:rPr>
            </a:br>
            <a:r>
              <a:rPr lang="cy-GB" dirty="0">
                <a:latin typeface="Avenir Book" panose="02000503020000020003" pitchFamily="2" charset="0"/>
              </a:rPr>
              <a:t>Gwybodaeth Gyffredinol 23-24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1998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Sut </a:t>
            </a:r>
            <a:r>
              <a:rPr lang="en-US" sz="5400" b="1" dirty="0" err="1">
                <a:solidFill>
                  <a:schemeClr val="bg1"/>
                </a:solidFill>
              </a:rPr>
              <a:t>i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lwytho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fy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nhystiolaeth</a:t>
            </a:r>
            <a:r>
              <a:rPr lang="en-US" sz="5400" b="1" dirty="0">
                <a:solidFill>
                  <a:schemeClr val="bg1"/>
                </a:solidFill>
              </a:rPr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7E1B3-79BB-8E45-90AE-8C75B94C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626"/>
            <a:ext cx="10515600" cy="3780045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Cymraeg: </a:t>
            </a:r>
            <a:r>
              <a:rPr lang="en-GB" b="0" i="0" dirty="0">
                <a:solidFill>
                  <a:srgbClr val="0078D7"/>
                </a:solidFill>
                <a:effectLst/>
                <a:latin typeface="Aptos" panose="020B0004020202020204" pitchFamily="34" charset="0"/>
                <a:hlinkClick r:id="rId3" tooltip="Original URL:&#10;https://uwtsd.hosted.panopto.com/Panopto/Pages/Viewer.aspx?id=4eccc918-353e-4cd9-855e-b11b00cd13a1&#10;&#10;Click to follow link."/>
              </a:rPr>
              <a:t>https://uwtsd.hosted.panopto.com/Panopto/Pages/Viewer.aspx?id=4eccc918-353e-4cd9-855e-b11b00cd13a1</a:t>
            </a:r>
            <a:br>
              <a:rPr lang="en-GB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9841F5-6A59-4561-1618-F0D8EFBED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7145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DCC83-A426-91A0-44E6-65C20B424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Dydd Mawrth 27ain Chwefror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44FF961-F77A-AC8C-61F6-CB4456B883B1}"/>
              </a:ext>
            </a:extLst>
          </p:cNvPr>
          <p:cNvSpPr/>
          <p:nvPr/>
        </p:nvSpPr>
        <p:spPr>
          <a:xfrm>
            <a:off x="1778643" y="1492132"/>
            <a:ext cx="8634714" cy="51285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Bydd un ddarlith gyfan yn cael ei chlustnodi fel amser i chi ganolbwyntio ar eich portffolio a chasglu tystiolaeth at ei gilydd.  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Manteisiwch ar rannu syniadau gyda chyd-fyfyrwyr.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Gofynnwch gwestiynau i Eleri / Aled!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Dewch â’ch gliniadur! </a:t>
            </a:r>
          </a:p>
        </p:txBody>
      </p:sp>
    </p:spTree>
    <p:extLst>
      <p:ext uri="{BB962C8B-B14F-4D97-AF65-F5344CB8AC3E}">
        <p14:creationId xmlns:p14="http://schemas.microsoft.com/office/powerpoint/2010/main" val="3315963914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{605EAB0B-0386-8343-9E90-B9A7C10564A6}tf10001071</Template>
  <TotalTime>37</TotalTime>
  <Words>1714</Words>
  <Application>Microsoft Office PowerPoint</Application>
  <PresentationFormat>Widescreen</PresentationFormat>
  <Paragraphs>285</Paragraphs>
  <Slides>18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Trafodaeth mewn grwpiau</vt:lpstr>
      <vt:lpstr>Y Portffolio: Fframwaith Cymwyseddau iaith</vt:lpstr>
      <vt:lpstr>Dyddiad cyflwyno:  15.4.24</vt:lpstr>
      <vt:lpstr>PowerPoint Presentation</vt:lpstr>
      <vt:lpstr>Help! Pa fath o dystiolaeth?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MAE’R canllawiau a’r ffurflenni ar Moodle –   Gwybodaeth Gyffredinol 23-24 </vt:lpstr>
      <vt:lpstr>Sut i lwytho fy nhystiolaeth? </vt:lpstr>
      <vt:lpstr>Dydd Mawrth 27ain Chwefror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Powell</dc:creator>
  <cp:lastModifiedBy>Eleri Powell</cp:lastModifiedBy>
  <cp:revision>12</cp:revision>
  <dcterms:created xsi:type="dcterms:W3CDTF">2024-02-20T20:56:32Z</dcterms:created>
  <dcterms:modified xsi:type="dcterms:W3CDTF">2024-02-20T21:35:50Z</dcterms:modified>
</cp:coreProperties>
</file>