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13"/>
  </p:notesMasterIdLst>
  <p:sldIdLst>
    <p:sldId id="256" r:id="rId2"/>
    <p:sldId id="265" r:id="rId3"/>
    <p:sldId id="262" r:id="rId4"/>
    <p:sldId id="257" r:id="rId5"/>
    <p:sldId id="267" r:id="rId6"/>
    <p:sldId id="259" r:id="rId7"/>
    <p:sldId id="268" r:id="rId8"/>
    <p:sldId id="272" r:id="rId9"/>
    <p:sldId id="273" r:id="rId10"/>
    <p:sldId id="264" r:id="rId11"/>
    <p:sldId id="260"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7" autoAdjust="0"/>
    <p:restoredTop sz="94660"/>
  </p:normalViewPr>
  <p:slideViewPr>
    <p:cSldViewPr snapToGrid="0">
      <p:cViewPr varScale="1">
        <p:scale>
          <a:sx n="92" d="100"/>
          <a:sy n="92" d="100"/>
        </p:scale>
        <p:origin x="33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4392EB-E8B9-4572-A9A5-1AC129EAF1D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714CEDC5-1F87-415A-A215-B1275450416F}">
      <dgm:prSet/>
      <dgm:spPr/>
      <dgm:t>
        <a:bodyPr/>
        <a:lstStyle/>
        <a:p>
          <a:r>
            <a:rPr lang="en-GB"/>
            <a:t>INTRODUCTION (Elayne Da Cruz)</a:t>
          </a:r>
          <a:endParaRPr lang="en-US"/>
        </a:p>
      </dgm:t>
    </dgm:pt>
    <dgm:pt modelId="{3CFE56B9-ECFC-4CD2-B605-23689BE1CE2C}" type="parTrans" cxnId="{8DC39CB5-62F6-4C62-9517-9AFAE6B67D62}">
      <dgm:prSet/>
      <dgm:spPr/>
      <dgm:t>
        <a:bodyPr/>
        <a:lstStyle/>
        <a:p>
          <a:endParaRPr lang="en-US"/>
        </a:p>
      </dgm:t>
    </dgm:pt>
    <dgm:pt modelId="{CBC2FB7A-92A8-485E-B4CB-95254F51F8BD}" type="sibTrans" cxnId="{8DC39CB5-62F6-4C62-9517-9AFAE6B67D62}">
      <dgm:prSet/>
      <dgm:spPr/>
      <dgm:t>
        <a:bodyPr/>
        <a:lstStyle/>
        <a:p>
          <a:endParaRPr lang="en-US"/>
        </a:p>
      </dgm:t>
    </dgm:pt>
    <dgm:pt modelId="{5AA2C311-2897-4ADA-A949-217A90A277E9}">
      <dgm:prSet/>
      <dgm:spPr/>
      <dgm:t>
        <a:bodyPr/>
        <a:lstStyle/>
        <a:p>
          <a:r>
            <a:rPr lang="en-GB"/>
            <a:t>BENEFITS OF EFFECTIVE COMMUNICATION (Elayne Da Cruz)</a:t>
          </a:r>
          <a:endParaRPr lang="en-US"/>
        </a:p>
      </dgm:t>
    </dgm:pt>
    <dgm:pt modelId="{E19928B0-48A1-475A-937C-49ED7694D944}" type="parTrans" cxnId="{312F63BB-B902-4CCC-AD5C-6215B3631FCC}">
      <dgm:prSet/>
      <dgm:spPr/>
      <dgm:t>
        <a:bodyPr/>
        <a:lstStyle/>
        <a:p>
          <a:endParaRPr lang="en-US"/>
        </a:p>
      </dgm:t>
    </dgm:pt>
    <dgm:pt modelId="{57A334ED-2756-4D88-BE8B-67310E57F9CD}" type="sibTrans" cxnId="{312F63BB-B902-4CCC-AD5C-6215B3631FCC}">
      <dgm:prSet/>
      <dgm:spPr/>
      <dgm:t>
        <a:bodyPr/>
        <a:lstStyle/>
        <a:p>
          <a:endParaRPr lang="en-US"/>
        </a:p>
      </dgm:t>
    </dgm:pt>
    <dgm:pt modelId="{8DD4CED7-0E3D-4005-B498-0333430964A4}">
      <dgm:prSet/>
      <dgm:spPr/>
      <dgm:t>
        <a:bodyPr/>
        <a:lstStyle/>
        <a:p>
          <a:r>
            <a:rPr lang="en-GB"/>
            <a:t>THEORIS OF MODELS USED FOR EFFECTIVE COMMUNICATION (Halema Khanom)</a:t>
          </a:r>
          <a:endParaRPr lang="en-US"/>
        </a:p>
      </dgm:t>
    </dgm:pt>
    <dgm:pt modelId="{4B1BBC86-C929-44C8-A213-9787F54B46E5}" type="parTrans" cxnId="{7F5CBE54-B19F-4DE9-AE68-32E8DAF936C7}">
      <dgm:prSet/>
      <dgm:spPr/>
      <dgm:t>
        <a:bodyPr/>
        <a:lstStyle/>
        <a:p>
          <a:endParaRPr lang="en-US"/>
        </a:p>
      </dgm:t>
    </dgm:pt>
    <dgm:pt modelId="{1DC727DF-AE1F-4713-A13B-F52E31C4C01C}" type="sibTrans" cxnId="{7F5CBE54-B19F-4DE9-AE68-32E8DAF936C7}">
      <dgm:prSet/>
      <dgm:spPr/>
      <dgm:t>
        <a:bodyPr/>
        <a:lstStyle/>
        <a:p>
          <a:endParaRPr lang="en-US"/>
        </a:p>
      </dgm:t>
    </dgm:pt>
    <dgm:pt modelId="{2B7B6934-73AC-4E52-B3D3-AF3243B527DF}">
      <dgm:prSet/>
      <dgm:spPr/>
      <dgm:t>
        <a:bodyPr/>
        <a:lstStyle/>
        <a:p>
          <a:r>
            <a:rPr lang="en-GB"/>
            <a:t>BARRIERS THAT EFFECT COMMUNICATION BETWEEN ORGANISATIONS AND EXTERNAL STAKEHOLDERS (Halema Khanom)</a:t>
          </a:r>
          <a:endParaRPr lang="en-US"/>
        </a:p>
      </dgm:t>
    </dgm:pt>
    <dgm:pt modelId="{B6FCCDEA-8ED6-4C55-8F09-9941BB5D3C84}" type="parTrans" cxnId="{73527E65-A340-45DA-BB82-319C47870E2D}">
      <dgm:prSet/>
      <dgm:spPr/>
      <dgm:t>
        <a:bodyPr/>
        <a:lstStyle/>
        <a:p>
          <a:endParaRPr lang="en-US"/>
        </a:p>
      </dgm:t>
    </dgm:pt>
    <dgm:pt modelId="{87AE7D2B-9F10-4C15-B999-62F5BDC47481}" type="sibTrans" cxnId="{73527E65-A340-45DA-BB82-319C47870E2D}">
      <dgm:prSet/>
      <dgm:spPr/>
      <dgm:t>
        <a:bodyPr/>
        <a:lstStyle/>
        <a:p>
          <a:endParaRPr lang="en-US"/>
        </a:p>
      </dgm:t>
    </dgm:pt>
    <dgm:pt modelId="{D71E3C04-1B33-405D-AED1-D24BFFCF4CA0}">
      <dgm:prSet/>
      <dgm:spPr/>
      <dgm:t>
        <a:bodyPr/>
        <a:lstStyle/>
        <a:p>
          <a:r>
            <a:rPr lang="en-GB"/>
            <a:t>THE CHANNELS USED TO IMPROVE COMMUNICATION (Usman Uddin)</a:t>
          </a:r>
          <a:endParaRPr lang="en-US"/>
        </a:p>
      </dgm:t>
    </dgm:pt>
    <dgm:pt modelId="{F488340A-3339-4EA4-B4D4-55FF2F21D140}" type="parTrans" cxnId="{55551A2A-E03A-470F-A0FC-5F9B84E62515}">
      <dgm:prSet/>
      <dgm:spPr/>
      <dgm:t>
        <a:bodyPr/>
        <a:lstStyle/>
        <a:p>
          <a:endParaRPr lang="en-US"/>
        </a:p>
      </dgm:t>
    </dgm:pt>
    <dgm:pt modelId="{CED5EE93-934B-4F0E-90EF-85ED5584856F}" type="sibTrans" cxnId="{55551A2A-E03A-470F-A0FC-5F9B84E62515}">
      <dgm:prSet/>
      <dgm:spPr/>
      <dgm:t>
        <a:bodyPr/>
        <a:lstStyle/>
        <a:p>
          <a:endParaRPr lang="en-US"/>
        </a:p>
      </dgm:t>
    </dgm:pt>
    <dgm:pt modelId="{9471578C-4BAD-437B-AE5C-A4B3939ABCEC}">
      <dgm:prSet/>
      <dgm:spPr/>
      <dgm:t>
        <a:bodyPr/>
        <a:lstStyle/>
        <a:p>
          <a:r>
            <a:rPr lang="en-GB"/>
            <a:t>CONCLUSION (Usman Uddin)</a:t>
          </a:r>
          <a:endParaRPr lang="en-US"/>
        </a:p>
      </dgm:t>
    </dgm:pt>
    <dgm:pt modelId="{262B31B0-7D56-440E-BD54-7C3C6F927972}" type="parTrans" cxnId="{649D85E7-86AC-4DCA-AF89-62D478222513}">
      <dgm:prSet/>
      <dgm:spPr/>
      <dgm:t>
        <a:bodyPr/>
        <a:lstStyle/>
        <a:p>
          <a:endParaRPr lang="en-US"/>
        </a:p>
      </dgm:t>
    </dgm:pt>
    <dgm:pt modelId="{13A185F8-A64C-475F-BBF2-173E50F63A27}" type="sibTrans" cxnId="{649D85E7-86AC-4DCA-AF89-62D478222513}">
      <dgm:prSet/>
      <dgm:spPr/>
      <dgm:t>
        <a:bodyPr/>
        <a:lstStyle/>
        <a:p>
          <a:endParaRPr lang="en-US"/>
        </a:p>
      </dgm:t>
    </dgm:pt>
    <dgm:pt modelId="{4C5E18C5-B55C-40CA-9095-01BA5819CA7F}">
      <dgm:prSet/>
      <dgm:spPr/>
      <dgm:t>
        <a:bodyPr/>
        <a:lstStyle/>
        <a:p>
          <a:r>
            <a:rPr lang="en-GB"/>
            <a:t>EVALUATION FORM</a:t>
          </a:r>
          <a:endParaRPr lang="en-US"/>
        </a:p>
      </dgm:t>
    </dgm:pt>
    <dgm:pt modelId="{735ED28E-B61C-4F20-8A76-C23746001DAE}" type="parTrans" cxnId="{50A1AA96-3064-4FFD-966E-1F5BA6C3F251}">
      <dgm:prSet/>
      <dgm:spPr/>
      <dgm:t>
        <a:bodyPr/>
        <a:lstStyle/>
        <a:p>
          <a:endParaRPr lang="en-US"/>
        </a:p>
      </dgm:t>
    </dgm:pt>
    <dgm:pt modelId="{B83B2D99-73E3-4BE9-B879-11070510682D}" type="sibTrans" cxnId="{50A1AA96-3064-4FFD-966E-1F5BA6C3F251}">
      <dgm:prSet/>
      <dgm:spPr/>
      <dgm:t>
        <a:bodyPr/>
        <a:lstStyle/>
        <a:p>
          <a:endParaRPr lang="en-US"/>
        </a:p>
      </dgm:t>
    </dgm:pt>
    <dgm:pt modelId="{379AF2DD-C39E-4A6A-B7F6-B1761830C2ED}">
      <dgm:prSet/>
      <dgm:spPr/>
      <dgm:t>
        <a:bodyPr/>
        <a:lstStyle/>
        <a:p>
          <a:r>
            <a:rPr lang="en-GB"/>
            <a:t>REFERENCES</a:t>
          </a:r>
          <a:endParaRPr lang="en-US"/>
        </a:p>
      </dgm:t>
    </dgm:pt>
    <dgm:pt modelId="{E3FD8744-4973-4DF4-8553-D70F3545A9C7}" type="parTrans" cxnId="{238AA27A-9A50-4394-9E9C-A85932B8A910}">
      <dgm:prSet/>
      <dgm:spPr/>
      <dgm:t>
        <a:bodyPr/>
        <a:lstStyle/>
        <a:p>
          <a:endParaRPr lang="en-US"/>
        </a:p>
      </dgm:t>
    </dgm:pt>
    <dgm:pt modelId="{C9D36A4A-159F-4F49-98F1-E8CB684B5F48}" type="sibTrans" cxnId="{238AA27A-9A50-4394-9E9C-A85932B8A910}">
      <dgm:prSet/>
      <dgm:spPr/>
      <dgm:t>
        <a:bodyPr/>
        <a:lstStyle/>
        <a:p>
          <a:endParaRPr lang="en-US"/>
        </a:p>
      </dgm:t>
    </dgm:pt>
    <dgm:pt modelId="{34CDF410-3B72-4E1E-A2FC-31B637D9A85A}" type="pres">
      <dgm:prSet presAssocID="{9D4392EB-E8B9-4572-A9A5-1AC129EAF1D6}" presName="vert0" presStyleCnt="0">
        <dgm:presLayoutVars>
          <dgm:dir/>
          <dgm:animOne val="branch"/>
          <dgm:animLvl val="lvl"/>
        </dgm:presLayoutVars>
      </dgm:prSet>
      <dgm:spPr/>
    </dgm:pt>
    <dgm:pt modelId="{ED6B9859-4D89-4C88-8A63-3582D8ACF644}" type="pres">
      <dgm:prSet presAssocID="{714CEDC5-1F87-415A-A215-B1275450416F}" presName="thickLine" presStyleLbl="alignNode1" presStyleIdx="0" presStyleCnt="8"/>
      <dgm:spPr/>
    </dgm:pt>
    <dgm:pt modelId="{5783C810-7AC0-4818-BE45-411BC27BAEA6}" type="pres">
      <dgm:prSet presAssocID="{714CEDC5-1F87-415A-A215-B1275450416F}" presName="horz1" presStyleCnt="0"/>
      <dgm:spPr/>
    </dgm:pt>
    <dgm:pt modelId="{EA8A1E1A-DBDB-4B1F-9A61-141FA93E1BBC}" type="pres">
      <dgm:prSet presAssocID="{714CEDC5-1F87-415A-A215-B1275450416F}" presName="tx1" presStyleLbl="revTx" presStyleIdx="0" presStyleCnt="8"/>
      <dgm:spPr/>
    </dgm:pt>
    <dgm:pt modelId="{E79CC308-8F5B-41D5-85A7-CF57B3961238}" type="pres">
      <dgm:prSet presAssocID="{714CEDC5-1F87-415A-A215-B1275450416F}" presName="vert1" presStyleCnt="0"/>
      <dgm:spPr/>
    </dgm:pt>
    <dgm:pt modelId="{EC070BFF-3540-4525-997E-1F6AC3CDEE8A}" type="pres">
      <dgm:prSet presAssocID="{5AA2C311-2897-4ADA-A949-217A90A277E9}" presName="thickLine" presStyleLbl="alignNode1" presStyleIdx="1" presStyleCnt="8"/>
      <dgm:spPr/>
    </dgm:pt>
    <dgm:pt modelId="{467D80A0-3418-4E22-B8A8-DADDE0BF6785}" type="pres">
      <dgm:prSet presAssocID="{5AA2C311-2897-4ADA-A949-217A90A277E9}" presName="horz1" presStyleCnt="0"/>
      <dgm:spPr/>
    </dgm:pt>
    <dgm:pt modelId="{5381F3C9-F5CB-4B8A-8AC3-7AF640A098FD}" type="pres">
      <dgm:prSet presAssocID="{5AA2C311-2897-4ADA-A949-217A90A277E9}" presName="tx1" presStyleLbl="revTx" presStyleIdx="1" presStyleCnt="8"/>
      <dgm:spPr/>
    </dgm:pt>
    <dgm:pt modelId="{E2848FB2-6D34-4308-9B69-B398CB454C83}" type="pres">
      <dgm:prSet presAssocID="{5AA2C311-2897-4ADA-A949-217A90A277E9}" presName="vert1" presStyleCnt="0"/>
      <dgm:spPr/>
    </dgm:pt>
    <dgm:pt modelId="{AC885595-2F1B-44EF-81A3-C2A52D5CCD40}" type="pres">
      <dgm:prSet presAssocID="{8DD4CED7-0E3D-4005-B498-0333430964A4}" presName="thickLine" presStyleLbl="alignNode1" presStyleIdx="2" presStyleCnt="8"/>
      <dgm:spPr/>
    </dgm:pt>
    <dgm:pt modelId="{5BA11E2A-2F3B-4B0D-A37E-7BC844E4BA7A}" type="pres">
      <dgm:prSet presAssocID="{8DD4CED7-0E3D-4005-B498-0333430964A4}" presName="horz1" presStyleCnt="0"/>
      <dgm:spPr/>
    </dgm:pt>
    <dgm:pt modelId="{F6EBD6B6-D8B7-4BB1-A793-5758F549A229}" type="pres">
      <dgm:prSet presAssocID="{8DD4CED7-0E3D-4005-B498-0333430964A4}" presName="tx1" presStyleLbl="revTx" presStyleIdx="2" presStyleCnt="8"/>
      <dgm:spPr/>
    </dgm:pt>
    <dgm:pt modelId="{59EAAF12-4B00-43A1-886E-29C0BD73971B}" type="pres">
      <dgm:prSet presAssocID="{8DD4CED7-0E3D-4005-B498-0333430964A4}" presName="vert1" presStyleCnt="0"/>
      <dgm:spPr/>
    </dgm:pt>
    <dgm:pt modelId="{10DA68E9-4212-4376-8907-BEF102B2511B}" type="pres">
      <dgm:prSet presAssocID="{2B7B6934-73AC-4E52-B3D3-AF3243B527DF}" presName="thickLine" presStyleLbl="alignNode1" presStyleIdx="3" presStyleCnt="8"/>
      <dgm:spPr/>
    </dgm:pt>
    <dgm:pt modelId="{5D370A6C-4A12-48C0-AF28-C1390BC7A001}" type="pres">
      <dgm:prSet presAssocID="{2B7B6934-73AC-4E52-B3D3-AF3243B527DF}" presName="horz1" presStyleCnt="0"/>
      <dgm:spPr/>
    </dgm:pt>
    <dgm:pt modelId="{9BE59FFE-4EEC-4B19-882D-F8FECFE5534D}" type="pres">
      <dgm:prSet presAssocID="{2B7B6934-73AC-4E52-B3D3-AF3243B527DF}" presName="tx1" presStyleLbl="revTx" presStyleIdx="3" presStyleCnt="8"/>
      <dgm:spPr/>
    </dgm:pt>
    <dgm:pt modelId="{B31E390C-8B36-466A-9963-41B8E03CDC22}" type="pres">
      <dgm:prSet presAssocID="{2B7B6934-73AC-4E52-B3D3-AF3243B527DF}" presName="vert1" presStyleCnt="0"/>
      <dgm:spPr/>
    </dgm:pt>
    <dgm:pt modelId="{1F7EC58A-2EB2-41D8-B205-93946B0E7C24}" type="pres">
      <dgm:prSet presAssocID="{D71E3C04-1B33-405D-AED1-D24BFFCF4CA0}" presName="thickLine" presStyleLbl="alignNode1" presStyleIdx="4" presStyleCnt="8"/>
      <dgm:spPr/>
    </dgm:pt>
    <dgm:pt modelId="{26C9FA9D-35FC-44CD-933B-D719CDCBF40B}" type="pres">
      <dgm:prSet presAssocID="{D71E3C04-1B33-405D-AED1-D24BFFCF4CA0}" presName="horz1" presStyleCnt="0"/>
      <dgm:spPr/>
    </dgm:pt>
    <dgm:pt modelId="{E42A951B-EBDE-4810-A458-ECF7FAF7E767}" type="pres">
      <dgm:prSet presAssocID="{D71E3C04-1B33-405D-AED1-D24BFFCF4CA0}" presName="tx1" presStyleLbl="revTx" presStyleIdx="4" presStyleCnt="8"/>
      <dgm:spPr/>
    </dgm:pt>
    <dgm:pt modelId="{1924F6FC-C40D-48C4-A09B-D2E526F6AACC}" type="pres">
      <dgm:prSet presAssocID="{D71E3C04-1B33-405D-AED1-D24BFFCF4CA0}" presName="vert1" presStyleCnt="0"/>
      <dgm:spPr/>
    </dgm:pt>
    <dgm:pt modelId="{8AF9BEEC-4C26-43EE-A9DD-121319202C4E}" type="pres">
      <dgm:prSet presAssocID="{9471578C-4BAD-437B-AE5C-A4B3939ABCEC}" presName="thickLine" presStyleLbl="alignNode1" presStyleIdx="5" presStyleCnt="8"/>
      <dgm:spPr/>
    </dgm:pt>
    <dgm:pt modelId="{4B1C859A-3793-47A1-AEC0-0A56319E1176}" type="pres">
      <dgm:prSet presAssocID="{9471578C-4BAD-437B-AE5C-A4B3939ABCEC}" presName="horz1" presStyleCnt="0"/>
      <dgm:spPr/>
    </dgm:pt>
    <dgm:pt modelId="{A3DDDF4A-5CC5-4F63-BBB0-107A77EDD4B9}" type="pres">
      <dgm:prSet presAssocID="{9471578C-4BAD-437B-AE5C-A4B3939ABCEC}" presName="tx1" presStyleLbl="revTx" presStyleIdx="5" presStyleCnt="8"/>
      <dgm:spPr/>
    </dgm:pt>
    <dgm:pt modelId="{D1F67072-3BF1-4DA9-89A6-4245EDBE4E6D}" type="pres">
      <dgm:prSet presAssocID="{9471578C-4BAD-437B-AE5C-A4B3939ABCEC}" presName="vert1" presStyleCnt="0"/>
      <dgm:spPr/>
    </dgm:pt>
    <dgm:pt modelId="{93FB7C79-78FC-4CB6-9A18-F4A5BC92A62D}" type="pres">
      <dgm:prSet presAssocID="{4C5E18C5-B55C-40CA-9095-01BA5819CA7F}" presName="thickLine" presStyleLbl="alignNode1" presStyleIdx="6" presStyleCnt="8"/>
      <dgm:spPr/>
    </dgm:pt>
    <dgm:pt modelId="{2A32CF1C-327A-4784-A582-FC6339B973C2}" type="pres">
      <dgm:prSet presAssocID="{4C5E18C5-B55C-40CA-9095-01BA5819CA7F}" presName="horz1" presStyleCnt="0"/>
      <dgm:spPr/>
    </dgm:pt>
    <dgm:pt modelId="{6F7A4DCB-9B33-43B1-936F-A8E40D868E7F}" type="pres">
      <dgm:prSet presAssocID="{4C5E18C5-B55C-40CA-9095-01BA5819CA7F}" presName="tx1" presStyleLbl="revTx" presStyleIdx="6" presStyleCnt="8"/>
      <dgm:spPr/>
    </dgm:pt>
    <dgm:pt modelId="{3BAEF6CA-EB97-4524-9188-B6A40F1467BD}" type="pres">
      <dgm:prSet presAssocID="{4C5E18C5-B55C-40CA-9095-01BA5819CA7F}" presName="vert1" presStyleCnt="0"/>
      <dgm:spPr/>
    </dgm:pt>
    <dgm:pt modelId="{F53BD704-433B-4B38-A926-34A193389F54}" type="pres">
      <dgm:prSet presAssocID="{379AF2DD-C39E-4A6A-B7F6-B1761830C2ED}" presName="thickLine" presStyleLbl="alignNode1" presStyleIdx="7" presStyleCnt="8"/>
      <dgm:spPr/>
    </dgm:pt>
    <dgm:pt modelId="{0901CDA5-3EA6-4D55-8275-191C39671308}" type="pres">
      <dgm:prSet presAssocID="{379AF2DD-C39E-4A6A-B7F6-B1761830C2ED}" presName="horz1" presStyleCnt="0"/>
      <dgm:spPr/>
    </dgm:pt>
    <dgm:pt modelId="{D381D251-64CF-4E30-A900-F9AAF459DBED}" type="pres">
      <dgm:prSet presAssocID="{379AF2DD-C39E-4A6A-B7F6-B1761830C2ED}" presName="tx1" presStyleLbl="revTx" presStyleIdx="7" presStyleCnt="8"/>
      <dgm:spPr/>
    </dgm:pt>
    <dgm:pt modelId="{569F3955-9681-46C8-8D15-6DE2199FBBD9}" type="pres">
      <dgm:prSet presAssocID="{379AF2DD-C39E-4A6A-B7F6-B1761830C2ED}" presName="vert1" presStyleCnt="0"/>
      <dgm:spPr/>
    </dgm:pt>
  </dgm:ptLst>
  <dgm:cxnLst>
    <dgm:cxn modelId="{35CADC02-5D72-4692-8FB5-79397D2F8030}" type="presOf" srcId="{8DD4CED7-0E3D-4005-B498-0333430964A4}" destId="{F6EBD6B6-D8B7-4BB1-A793-5758F549A229}" srcOrd="0" destOrd="0" presId="urn:microsoft.com/office/officeart/2008/layout/LinedList"/>
    <dgm:cxn modelId="{D4D65113-24CB-4EAC-BD55-A85AD3ACB429}" type="presOf" srcId="{9471578C-4BAD-437B-AE5C-A4B3939ABCEC}" destId="{A3DDDF4A-5CC5-4F63-BBB0-107A77EDD4B9}" srcOrd="0" destOrd="0" presId="urn:microsoft.com/office/officeart/2008/layout/LinedList"/>
    <dgm:cxn modelId="{068A3626-1BE8-4E8F-A097-F0E6D438AAF9}" type="presOf" srcId="{D71E3C04-1B33-405D-AED1-D24BFFCF4CA0}" destId="{E42A951B-EBDE-4810-A458-ECF7FAF7E767}" srcOrd="0" destOrd="0" presId="urn:microsoft.com/office/officeart/2008/layout/LinedList"/>
    <dgm:cxn modelId="{E110B226-1439-4DA4-9CCD-9CFB37456879}" type="presOf" srcId="{9D4392EB-E8B9-4572-A9A5-1AC129EAF1D6}" destId="{34CDF410-3B72-4E1E-A2FC-31B637D9A85A}" srcOrd="0" destOrd="0" presId="urn:microsoft.com/office/officeart/2008/layout/LinedList"/>
    <dgm:cxn modelId="{55551A2A-E03A-470F-A0FC-5F9B84E62515}" srcId="{9D4392EB-E8B9-4572-A9A5-1AC129EAF1D6}" destId="{D71E3C04-1B33-405D-AED1-D24BFFCF4CA0}" srcOrd="4" destOrd="0" parTransId="{F488340A-3339-4EA4-B4D4-55FF2F21D140}" sibTransId="{CED5EE93-934B-4F0E-90EF-85ED5584856F}"/>
    <dgm:cxn modelId="{CB06D43B-C155-46F1-A093-C5028F3220CA}" type="presOf" srcId="{714CEDC5-1F87-415A-A215-B1275450416F}" destId="{EA8A1E1A-DBDB-4B1F-9A61-141FA93E1BBC}" srcOrd="0" destOrd="0" presId="urn:microsoft.com/office/officeart/2008/layout/LinedList"/>
    <dgm:cxn modelId="{73527E65-A340-45DA-BB82-319C47870E2D}" srcId="{9D4392EB-E8B9-4572-A9A5-1AC129EAF1D6}" destId="{2B7B6934-73AC-4E52-B3D3-AF3243B527DF}" srcOrd="3" destOrd="0" parTransId="{B6FCCDEA-8ED6-4C55-8F09-9941BB5D3C84}" sibTransId="{87AE7D2B-9F10-4C15-B999-62F5BDC47481}"/>
    <dgm:cxn modelId="{83D1F74A-87F9-46FC-A3D1-4E3341F9FD0D}" type="presOf" srcId="{4C5E18C5-B55C-40CA-9095-01BA5819CA7F}" destId="{6F7A4DCB-9B33-43B1-936F-A8E40D868E7F}" srcOrd="0" destOrd="0" presId="urn:microsoft.com/office/officeart/2008/layout/LinedList"/>
    <dgm:cxn modelId="{2F47CF4C-0E89-488B-BAED-B639C4E26774}" type="presOf" srcId="{5AA2C311-2897-4ADA-A949-217A90A277E9}" destId="{5381F3C9-F5CB-4B8A-8AC3-7AF640A098FD}" srcOrd="0" destOrd="0" presId="urn:microsoft.com/office/officeart/2008/layout/LinedList"/>
    <dgm:cxn modelId="{7F5CBE54-B19F-4DE9-AE68-32E8DAF936C7}" srcId="{9D4392EB-E8B9-4572-A9A5-1AC129EAF1D6}" destId="{8DD4CED7-0E3D-4005-B498-0333430964A4}" srcOrd="2" destOrd="0" parTransId="{4B1BBC86-C929-44C8-A213-9787F54B46E5}" sibTransId="{1DC727DF-AE1F-4713-A13B-F52E31C4C01C}"/>
    <dgm:cxn modelId="{238AA27A-9A50-4394-9E9C-A85932B8A910}" srcId="{9D4392EB-E8B9-4572-A9A5-1AC129EAF1D6}" destId="{379AF2DD-C39E-4A6A-B7F6-B1761830C2ED}" srcOrd="7" destOrd="0" parTransId="{E3FD8744-4973-4DF4-8553-D70F3545A9C7}" sibTransId="{C9D36A4A-159F-4F49-98F1-E8CB684B5F48}"/>
    <dgm:cxn modelId="{50A1AA96-3064-4FFD-966E-1F5BA6C3F251}" srcId="{9D4392EB-E8B9-4572-A9A5-1AC129EAF1D6}" destId="{4C5E18C5-B55C-40CA-9095-01BA5819CA7F}" srcOrd="6" destOrd="0" parTransId="{735ED28E-B61C-4F20-8A76-C23746001DAE}" sibTransId="{B83B2D99-73E3-4BE9-B879-11070510682D}"/>
    <dgm:cxn modelId="{810C9CAA-5396-4D58-8DE6-372E4AB8271D}" type="presOf" srcId="{379AF2DD-C39E-4A6A-B7F6-B1761830C2ED}" destId="{D381D251-64CF-4E30-A900-F9AAF459DBED}" srcOrd="0" destOrd="0" presId="urn:microsoft.com/office/officeart/2008/layout/LinedList"/>
    <dgm:cxn modelId="{BDA6DFB1-2927-4134-8E29-3A6D5AFAAE75}" type="presOf" srcId="{2B7B6934-73AC-4E52-B3D3-AF3243B527DF}" destId="{9BE59FFE-4EEC-4B19-882D-F8FECFE5534D}" srcOrd="0" destOrd="0" presId="urn:microsoft.com/office/officeart/2008/layout/LinedList"/>
    <dgm:cxn modelId="{8DC39CB5-62F6-4C62-9517-9AFAE6B67D62}" srcId="{9D4392EB-E8B9-4572-A9A5-1AC129EAF1D6}" destId="{714CEDC5-1F87-415A-A215-B1275450416F}" srcOrd="0" destOrd="0" parTransId="{3CFE56B9-ECFC-4CD2-B605-23689BE1CE2C}" sibTransId="{CBC2FB7A-92A8-485E-B4CB-95254F51F8BD}"/>
    <dgm:cxn modelId="{312F63BB-B902-4CCC-AD5C-6215B3631FCC}" srcId="{9D4392EB-E8B9-4572-A9A5-1AC129EAF1D6}" destId="{5AA2C311-2897-4ADA-A949-217A90A277E9}" srcOrd="1" destOrd="0" parTransId="{E19928B0-48A1-475A-937C-49ED7694D944}" sibTransId="{57A334ED-2756-4D88-BE8B-67310E57F9CD}"/>
    <dgm:cxn modelId="{649D85E7-86AC-4DCA-AF89-62D478222513}" srcId="{9D4392EB-E8B9-4572-A9A5-1AC129EAF1D6}" destId="{9471578C-4BAD-437B-AE5C-A4B3939ABCEC}" srcOrd="5" destOrd="0" parTransId="{262B31B0-7D56-440E-BD54-7C3C6F927972}" sibTransId="{13A185F8-A64C-475F-BBF2-173E50F63A27}"/>
    <dgm:cxn modelId="{087DE1A2-A3FC-4BA4-A39F-7B5BA5F9F6EC}" type="presParOf" srcId="{34CDF410-3B72-4E1E-A2FC-31B637D9A85A}" destId="{ED6B9859-4D89-4C88-8A63-3582D8ACF644}" srcOrd="0" destOrd="0" presId="urn:microsoft.com/office/officeart/2008/layout/LinedList"/>
    <dgm:cxn modelId="{4E1713F8-6089-45F7-BCFB-9CBA7AE218CE}" type="presParOf" srcId="{34CDF410-3B72-4E1E-A2FC-31B637D9A85A}" destId="{5783C810-7AC0-4818-BE45-411BC27BAEA6}" srcOrd="1" destOrd="0" presId="urn:microsoft.com/office/officeart/2008/layout/LinedList"/>
    <dgm:cxn modelId="{3679CC7B-6E7C-490E-AC2B-CBD2E47925F2}" type="presParOf" srcId="{5783C810-7AC0-4818-BE45-411BC27BAEA6}" destId="{EA8A1E1A-DBDB-4B1F-9A61-141FA93E1BBC}" srcOrd="0" destOrd="0" presId="urn:microsoft.com/office/officeart/2008/layout/LinedList"/>
    <dgm:cxn modelId="{028F9A56-207A-4BD2-9FE3-C4FCB032DEC5}" type="presParOf" srcId="{5783C810-7AC0-4818-BE45-411BC27BAEA6}" destId="{E79CC308-8F5B-41D5-85A7-CF57B3961238}" srcOrd="1" destOrd="0" presId="urn:microsoft.com/office/officeart/2008/layout/LinedList"/>
    <dgm:cxn modelId="{AA9AAE64-D35B-45EB-9AD5-C67973425057}" type="presParOf" srcId="{34CDF410-3B72-4E1E-A2FC-31B637D9A85A}" destId="{EC070BFF-3540-4525-997E-1F6AC3CDEE8A}" srcOrd="2" destOrd="0" presId="urn:microsoft.com/office/officeart/2008/layout/LinedList"/>
    <dgm:cxn modelId="{2EEB3A58-F672-4FFF-A63E-826F18AA623B}" type="presParOf" srcId="{34CDF410-3B72-4E1E-A2FC-31B637D9A85A}" destId="{467D80A0-3418-4E22-B8A8-DADDE0BF6785}" srcOrd="3" destOrd="0" presId="urn:microsoft.com/office/officeart/2008/layout/LinedList"/>
    <dgm:cxn modelId="{70141C59-20B2-46C8-98DD-E8EB7BB4DCF1}" type="presParOf" srcId="{467D80A0-3418-4E22-B8A8-DADDE0BF6785}" destId="{5381F3C9-F5CB-4B8A-8AC3-7AF640A098FD}" srcOrd="0" destOrd="0" presId="urn:microsoft.com/office/officeart/2008/layout/LinedList"/>
    <dgm:cxn modelId="{6D9856BD-D8D6-4011-B4BE-8F9D2A2969F9}" type="presParOf" srcId="{467D80A0-3418-4E22-B8A8-DADDE0BF6785}" destId="{E2848FB2-6D34-4308-9B69-B398CB454C83}" srcOrd="1" destOrd="0" presId="urn:microsoft.com/office/officeart/2008/layout/LinedList"/>
    <dgm:cxn modelId="{CA433455-85F4-4A4F-AD9F-287DBCF063D0}" type="presParOf" srcId="{34CDF410-3B72-4E1E-A2FC-31B637D9A85A}" destId="{AC885595-2F1B-44EF-81A3-C2A52D5CCD40}" srcOrd="4" destOrd="0" presId="urn:microsoft.com/office/officeart/2008/layout/LinedList"/>
    <dgm:cxn modelId="{403BDECF-31CA-4366-A352-492076957FD0}" type="presParOf" srcId="{34CDF410-3B72-4E1E-A2FC-31B637D9A85A}" destId="{5BA11E2A-2F3B-4B0D-A37E-7BC844E4BA7A}" srcOrd="5" destOrd="0" presId="urn:microsoft.com/office/officeart/2008/layout/LinedList"/>
    <dgm:cxn modelId="{5893E5FF-14C5-40F3-8611-504766D7B9AB}" type="presParOf" srcId="{5BA11E2A-2F3B-4B0D-A37E-7BC844E4BA7A}" destId="{F6EBD6B6-D8B7-4BB1-A793-5758F549A229}" srcOrd="0" destOrd="0" presId="urn:microsoft.com/office/officeart/2008/layout/LinedList"/>
    <dgm:cxn modelId="{6F8EAA02-1C83-4929-A5B1-E23EDCD91B2F}" type="presParOf" srcId="{5BA11E2A-2F3B-4B0D-A37E-7BC844E4BA7A}" destId="{59EAAF12-4B00-43A1-886E-29C0BD73971B}" srcOrd="1" destOrd="0" presId="urn:microsoft.com/office/officeart/2008/layout/LinedList"/>
    <dgm:cxn modelId="{E909D702-AD49-4C72-AE43-FA532564213D}" type="presParOf" srcId="{34CDF410-3B72-4E1E-A2FC-31B637D9A85A}" destId="{10DA68E9-4212-4376-8907-BEF102B2511B}" srcOrd="6" destOrd="0" presId="urn:microsoft.com/office/officeart/2008/layout/LinedList"/>
    <dgm:cxn modelId="{D2CDAAE3-CCC4-4CEB-9CC1-96D0D3D29A6A}" type="presParOf" srcId="{34CDF410-3B72-4E1E-A2FC-31B637D9A85A}" destId="{5D370A6C-4A12-48C0-AF28-C1390BC7A001}" srcOrd="7" destOrd="0" presId="urn:microsoft.com/office/officeart/2008/layout/LinedList"/>
    <dgm:cxn modelId="{8977C8D6-873B-4FB9-B8FA-E1F427B809AE}" type="presParOf" srcId="{5D370A6C-4A12-48C0-AF28-C1390BC7A001}" destId="{9BE59FFE-4EEC-4B19-882D-F8FECFE5534D}" srcOrd="0" destOrd="0" presId="urn:microsoft.com/office/officeart/2008/layout/LinedList"/>
    <dgm:cxn modelId="{7B566FAF-8AEB-406D-8CAA-AEB0B8CDB175}" type="presParOf" srcId="{5D370A6C-4A12-48C0-AF28-C1390BC7A001}" destId="{B31E390C-8B36-466A-9963-41B8E03CDC22}" srcOrd="1" destOrd="0" presId="urn:microsoft.com/office/officeart/2008/layout/LinedList"/>
    <dgm:cxn modelId="{CF1B05FA-D005-46D8-AF31-ACDD71C07BCC}" type="presParOf" srcId="{34CDF410-3B72-4E1E-A2FC-31B637D9A85A}" destId="{1F7EC58A-2EB2-41D8-B205-93946B0E7C24}" srcOrd="8" destOrd="0" presId="urn:microsoft.com/office/officeart/2008/layout/LinedList"/>
    <dgm:cxn modelId="{A6CD326A-FC9B-4D70-8999-E7DDFA79D36F}" type="presParOf" srcId="{34CDF410-3B72-4E1E-A2FC-31B637D9A85A}" destId="{26C9FA9D-35FC-44CD-933B-D719CDCBF40B}" srcOrd="9" destOrd="0" presId="urn:microsoft.com/office/officeart/2008/layout/LinedList"/>
    <dgm:cxn modelId="{6DD3DDDF-9458-475C-8E5D-E6EBC5008F9D}" type="presParOf" srcId="{26C9FA9D-35FC-44CD-933B-D719CDCBF40B}" destId="{E42A951B-EBDE-4810-A458-ECF7FAF7E767}" srcOrd="0" destOrd="0" presId="urn:microsoft.com/office/officeart/2008/layout/LinedList"/>
    <dgm:cxn modelId="{B328383F-E634-4722-8FA3-F824D3F3A84F}" type="presParOf" srcId="{26C9FA9D-35FC-44CD-933B-D719CDCBF40B}" destId="{1924F6FC-C40D-48C4-A09B-D2E526F6AACC}" srcOrd="1" destOrd="0" presId="urn:microsoft.com/office/officeart/2008/layout/LinedList"/>
    <dgm:cxn modelId="{E757FE7A-3D79-42A0-A6B7-24AE57857D71}" type="presParOf" srcId="{34CDF410-3B72-4E1E-A2FC-31B637D9A85A}" destId="{8AF9BEEC-4C26-43EE-A9DD-121319202C4E}" srcOrd="10" destOrd="0" presId="urn:microsoft.com/office/officeart/2008/layout/LinedList"/>
    <dgm:cxn modelId="{5822B712-A737-445A-A0BA-4AFCAB246FC7}" type="presParOf" srcId="{34CDF410-3B72-4E1E-A2FC-31B637D9A85A}" destId="{4B1C859A-3793-47A1-AEC0-0A56319E1176}" srcOrd="11" destOrd="0" presId="urn:microsoft.com/office/officeart/2008/layout/LinedList"/>
    <dgm:cxn modelId="{40C4D087-749A-48B0-AA83-F93346A9173A}" type="presParOf" srcId="{4B1C859A-3793-47A1-AEC0-0A56319E1176}" destId="{A3DDDF4A-5CC5-4F63-BBB0-107A77EDD4B9}" srcOrd="0" destOrd="0" presId="urn:microsoft.com/office/officeart/2008/layout/LinedList"/>
    <dgm:cxn modelId="{3C554D68-8137-4A91-8B1D-95CE1B16326C}" type="presParOf" srcId="{4B1C859A-3793-47A1-AEC0-0A56319E1176}" destId="{D1F67072-3BF1-4DA9-89A6-4245EDBE4E6D}" srcOrd="1" destOrd="0" presId="urn:microsoft.com/office/officeart/2008/layout/LinedList"/>
    <dgm:cxn modelId="{92D49A1F-0D7F-4740-BAF6-30601A31CD87}" type="presParOf" srcId="{34CDF410-3B72-4E1E-A2FC-31B637D9A85A}" destId="{93FB7C79-78FC-4CB6-9A18-F4A5BC92A62D}" srcOrd="12" destOrd="0" presId="urn:microsoft.com/office/officeart/2008/layout/LinedList"/>
    <dgm:cxn modelId="{7190AD51-4292-4433-A908-77B9B92F75E5}" type="presParOf" srcId="{34CDF410-3B72-4E1E-A2FC-31B637D9A85A}" destId="{2A32CF1C-327A-4784-A582-FC6339B973C2}" srcOrd="13" destOrd="0" presId="urn:microsoft.com/office/officeart/2008/layout/LinedList"/>
    <dgm:cxn modelId="{8CA297BC-DE14-4907-8DD6-75F2F4198A6E}" type="presParOf" srcId="{2A32CF1C-327A-4784-A582-FC6339B973C2}" destId="{6F7A4DCB-9B33-43B1-936F-A8E40D868E7F}" srcOrd="0" destOrd="0" presId="urn:microsoft.com/office/officeart/2008/layout/LinedList"/>
    <dgm:cxn modelId="{53773774-91C7-4941-9160-C7209366EBE2}" type="presParOf" srcId="{2A32CF1C-327A-4784-A582-FC6339B973C2}" destId="{3BAEF6CA-EB97-4524-9188-B6A40F1467BD}" srcOrd="1" destOrd="0" presId="urn:microsoft.com/office/officeart/2008/layout/LinedList"/>
    <dgm:cxn modelId="{6EDB81B2-1674-4702-8AB1-4005B36170AB}" type="presParOf" srcId="{34CDF410-3B72-4E1E-A2FC-31B637D9A85A}" destId="{F53BD704-433B-4B38-A926-34A193389F54}" srcOrd="14" destOrd="0" presId="urn:microsoft.com/office/officeart/2008/layout/LinedList"/>
    <dgm:cxn modelId="{BD41BEDA-B5A6-4EB9-9839-2084A39901A8}" type="presParOf" srcId="{34CDF410-3B72-4E1E-A2FC-31B637D9A85A}" destId="{0901CDA5-3EA6-4D55-8275-191C39671308}" srcOrd="15" destOrd="0" presId="urn:microsoft.com/office/officeart/2008/layout/LinedList"/>
    <dgm:cxn modelId="{2D85E03C-5F14-4494-BB7F-0B044258E1D0}" type="presParOf" srcId="{0901CDA5-3EA6-4D55-8275-191C39671308}" destId="{D381D251-64CF-4E30-A900-F9AAF459DBED}" srcOrd="0" destOrd="0" presId="urn:microsoft.com/office/officeart/2008/layout/LinedList"/>
    <dgm:cxn modelId="{660E56CE-4226-4333-922A-8EA6683C4509}" type="presParOf" srcId="{0901CDA5-3EA6-4D55-8275-191C39671308}" destId="{569F3955-9681-46C8-8D15-6DE2199FBBD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B9859-4D89-4C88-8A63-3582D8ACF644}">
      <dsp:nvSpPr>
        <dsp:cNvPr id="0" name=""/>
        <dsp:cNvSpPr/>
      </dsp:nvSpPr>
      <dsp:spPr>
        <a:xfrm>
          <a:off x="0" y="0"/>
          <a:ext cx="6492875"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8A1E1A-DBDB-4B1F-9A61-141FA93E1BBC}">
      <dsp:nvSpPr>
        <dsp:cNvPr id="0" name=""/>
        <dsp:cNvSpPr/>
      </dsp:nvSpPr>
      <dsp:spPr>
        <a:xfrm>
          <a:off x="0" y="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INTRODUCTION (Elayne Da Cruz)</a:t>
          </a:r>
          <a:endParaRPr lang="en-US" sz="1600" kern="1200"/>
        </a:p>
      </dsp:txBody>
      <dsp:txXfrm>
        <a:off x="0" y="0"/>
        <a:ext cx="6492875" cy="638175"/>
      </dsp:txXfrm>
    </dsp:sp>
    <dsp:sp modelId="{EC070BFF-3540-4525-997E-1F6AC3CDEE8A}">
      <dsp:nvSpPr>
        <dsp:cNvPr id="0" name=""/>
        <dsp:cNvSpPr/>
      </dsp:nvSpPr>
      <dsp:spPr>
        <a:xfrm>
          <a:off x="0" y="638175"/>
          <a:ext cx="6492875" cy="0"/>
        </a:xfrm>
        <a:prstGeom prst="line">
          <a:avLst/>
        </a:prstGeom>
        <a:solidFill>
          <a:schemeClr val="accent2">
            <a:hueOff val="212819"/>
            <a:satOff val="-6832"/>
            <a:lumOff val="1232"/>
            <a:alphaOff val="0"/>
          </a:schemeClr>
        </a:solidFill>
        <a:ln w="15875" cap="rnd" cmpd="sng" algn="ctr">
          <a:solidFill>
            <a:schemeClr val="accent2">
              <a:hueOff val="212819"/>
              <a:satOff val="-6832"/>
              <a:lumOff val="123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81F3C9-F5CB-4B8A-8AC3-7AF640A098FD}">
      <dsp:nvSpPr>
        <dsp:cNvPr id="0" name=""/>
        <dsp:cNvSpPr/>
      </dsp:nvSpPr>
      <dsp:spPr>
        <a:xfrm>
          <a:off x="0" y="63817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BENEFITS OF EFFECTIVE COMMUNICATION (Elayne Da Cruz)</a:t>
          </a:r>
          <a:endParaRPr lang="en-US" sz="1600" kern="1200"/>
        </a:p>
      </dsp:txBody>
      <dsp:txXfrm>
        <a:off x="0" y="638175"/>
        <a:ext cx="6492875" cy="638175"/>
      </dsp:txXfrm>
    </dsp:sp>
    <dsp:sp modelId="{AC885595-2F1B-44EF-81A3-C2A52D5CCD40}">
      <dsp:nvSpPr>
        <dsp:cNvPr id="0" name=""/>
        <dsp:cNvSpPr/>
      </dsp:nvSpPr>
      <dsp:spPr>
        <a:xfrm>
          <a:off x="0" y="1276350"/>
          <a:ext cx="6492875" cy="0"/>
        </a:xfrm>
        <a:prstGeom prst="line">
          <a:avLst/>
        </a:prstGeom>
        <a:solidFill>
          <a:schemeClr val="accent2">
            <a:hueOff val="425637"/>
            <a:satOff val="-13664"/>
            <a:lumOff val="2465"/>
            <a:alphaOff val="0"/>
          </a:schemeClr>
        </a:solidFill>
        <a:ln w="15875" cap="rnd" cmpd="sng" algn="ctr">
          <a:solidFill>
            <a:schemeClr val="accent2">
              <a:hueOff val="425637"/>
              <a:satOff val="-13664"/>
              <a:lumOff val="246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EBD6B6-D8B7-4BB1-A793-5758F549A229}">
      <dsp:nvSpPr>
        <dsp:cNvPr id="0" name=""/>
        <dsp:cNvSpPr/>
      </dsp:nvSpPr>
      <dsp:spPr>
        <a:xfrm>
          <a:off x="0" y="127635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THEORIS OF MODELS USED FOR EFFECTIVE COMMUNICATION (Halema Khanom)</a:t>
          </a:r>
          <a:endParaRPr lang="en-US" sz="1600" kern="1200"/>
        </a:p>
      </dsp:txBody>
      <dsp:txXfrm>
        <a:off x="0" y="1276350"/>
        <a:ext cx="6492875" cy="638175"/>
      </dsp:txXfrm>
    </dsp:sp>
    <dsp:sp modelId="{10DA68E9-4212-4376-8907-BEF102B2511B}">
      <dsp:nvSpPr>
        <dsp:cNvPr id="0" name=""/>
        <dsp:cNvSpPr/>
      </dsp:nvSpPr>
      <dsp:spPr>
        <a:xfrm>
          <a:off x="0" y="1914524"/>
          <a:ext cx="6492875" cy="0"/>
        </a:xfrm>
        <a:prstGeom prst="line">
          <a:avLst/>
        </a:prstGeom>
        <a:solidFill>
          <a:schemeClr val="accent2">
            <a:hueOff val="638456"/>
            <a:satOff val="-20496"/>
            <a:lumOff val="3697"/>
            <a:alphaOff val="0"/>
          </a:schemeClr>
        </a:solidFill>
        <a:ln w="15875" cap="rnd" cmpd="sng" algn="ctr">
          <a:solidFill>
            <a:schemeClr val="accent2">
              <a:hueOff val="638456"/>
              <a:satOff val="-20496"/>
              <a:lumOff val="369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E59FFE-4EEC-4B19-882D-F8FECFE5534D}">
      <dsp:nvSpPr>
        <dsp:cNvPr id="0" name=""/>
        <dsp:cNvSpPr/>
      </dsp:nvSpPr>
      <dsp:spPr>
        <a:xfrm>
          <a:off x="0" y="191452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BARRIERS THAT EFFECT COMMUNICATION BETWEEN ORGANISATIONS AND EXTERNAL STAKEHOLDERS (Halema Khanom)</a:t>
          </a:r>
          <a:endParaRPr lang="en-US" sz="1600" kern="1200"/>
        </a:p>
      </dsp:txBody>
      <dsp:txXfrm>
        <a:off x="0" y="1914525"/>
        <a:ext cx="6492875" cy="638175"/>
      </dsp:txXfrm>
    </dsp:sp>
    <dsp:sp modelId="{1F7EC58A-2EB2-41D8-B205-93946B0E7C24}">
      <dsp:nvSpPr>
        <dsp:cNvPr id="0" name=""/>
        <dsp:cNvSpPr/>
      </dsp:nvSpPr>
      <dsp:spPr>
        <a:xfrm>
          <a:off x="0" y="2552700"/>
          <a:ext cx="6492875" cy="0"/>
        </a:xfrm>
        <a:prstGeom prst="line">
          <a:avLst/>
        </a:prstGeom>
        <a:solidFill>
          <a:schemeClr val="accent2">
            <a:hueOff val="851275"/>
            <a:satOff val="-27327"/>
            <a:lumOff val="4929"/>
            <a:alphaOff val="0"/>
          </a:schemeClr>
        </a:solidFill>
        <a:ln w="15875" cap="rnd" cmpd="sng" algn="ctr">
          <a:solidFill>
            <a:schemeClr val="accent2">
              <a:hueOff val="851275"/>
              <a:satOff val="-27327"/>
              <a:lumOff val="492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2A951B-EBDE-4810-A458-ECF7FAF7E767}">
      <dsp:nvSpPr>
        <dsp:cNvPr id="0" name=""/>
        <dsp:cNvSpPr/>
      </dsp:nvSpPr>
      <dsp:spPr>
        <a:xfrm>
          <a:off x="0" y="255270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THE CHANNELS USED TO IMPROVE COMMUNICATION (Usman Uddin)</a:t>
          </a:r>
          <a:endParaRPr lang="en-US" sz="1600" kern="1200"/>
        </a:p>
      </dsp:txBody>
      <dsp:txXfrm>
        <a:off x="0" y="2552700"/>
        <a:ext cx="6492875" cy="638175"/>
      </dsp:txXfrm>
    </dsp:sp>
    <dsp:sp modelId="{8AF9BEEC-4C26-43EE-A9DD-121319202C4E}">
      <dsp:nvSpPr>
        <dsp:cNvPr id="0" name=""/>
        <dsp:cNvSpPr/>
      </dsp:nvSpPr>
      <dsp:spPr>
        <a:xfrm>
          <a:off x="0" y="3190874"/>
          <a:ext cx="6492875" cy="0"/>
        </a:xfrm>
        <a:prstGeom prst="line">
          <a:avLst/>
        </a:prstGeom>
        <a:solidFill>
          <a:schemeClr val="accent2">
            <a:hueOff val="1064094"/>
            <a:satOff val="-34159"/>
            <a:lumOff val="6161"/>
            <a:alphaOff val="0"/>
          </a:schemeClr>
        </a:solidFill>
        <a:ln w="15875" cap="rnd" cmpd="sng" algn="ctr">
          <a:solidFill>
            <a:schemeClr val="accent2">
              <a:hueOff val="1064094"/>
              <a:satOff val="-34159"/>
              <a:lumOff val="616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DDDF4A-5CC5-4F63-BBB0-107A77EDD4B9}">
      <dsp:nvSpPr>
        <dsp:cNvPr id="0" name=""/>
        <dsp:cNvSpPr/>
      </dsp:nvSpPr>
      <dsp:spPr>
        <a:xfrm>
          <a:off x="0" y="319087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CONCLUSION (Usman Uddin)</a:t>
          </a:r>
          <a:endParaRPr lang="en-US" sz="1600" kern="1200"/>
        </a:p>
      </dsp:txBody>
      <dsp:txXfrm>
        <a:off x="0" y="3190875"/>
        <a:ext cx="6492875" cy="638175"/>
      </dsp:txXfrm>
    </dsp:sp>
    <dsp:sp modelId="{93FB7C79-78FC-4CB6-9A18-F4A5BC92A62D}">
      <dsp:nvSpPr>
        <dsp:cNvPr id="0" name=""/>
        <dsp:cNvSpPr/>
      </dsp:nvSpPr>
      <dsp:spPr>
        <a:xfrm>
          <a:off x="0" y="3829050"/>
          <a:ext cx="6492875" cy="0"/>
        </a:xfrm>
        <a:prstGeom prst="line">
          <a:avLst/>
        </a:prstGeom>
        <a:solidFill>
          <a:schemeClr val="accent2">
            <a:hueOff val="1276912"/>
            <a:satOff val="-40991"/>
            <a:lumOff val="7394"/>
            <a:alphaOff val="0"/>
          </a:schemeClr>
        </a:solidFill>
        <a:ln w="15875" cap="rnd" cmpd="sng" algn="ctr">
          <a:solidFill>
            <a:schemeClr val="accent2">
              <a:hueOff val="1276912"/>
              <a:satOff val="-40991"/>
              <a:lumOff val="739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7A4DCB-9B33-43B1-936F-A8E40D868E7F}">
      <dsp:nvSpPr>
        <dsp:cNvPr id="0" name=""/>
        <dsp:cNvSpPr/>
      </dsp:nvSpPr>
      <dsp:spPr>
        <a:xfrm>
          <a:off x="0" y="382905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EVALUATION FORM</a:t>
          </a:r>
          <a:endParaRPr lang="en-US" sz="1600" kern="1200"/>
        </a:p>
      </dsp:txBody>
      <dsp:txXfrm>
        <a:off x="0" y="3829050"/>
        <a:ext cx="6492875" cy="638175"/>
      </dsp:txXfrm>
    </dsp:sp>
    <dsp:sp modelId="{F53BD704-433B-4B38-A926-34A193389F54}">
      <dsp:nvSpPr>
        <dsp:cNvPr id="0" name=""/>
        <dsp:cNvSpPr/>
      </dsp:nvSpPr>
      <dsp:spPr>
        <a:xfrm>
          <a:off x="0" y="4467225"/>
          <a:ext cx="6492875" cy="0"/>
        </a:xfrm>
        <a:prstGeom prst="line">
          <a:avLst/>
        </a:prstGeom>
        <a:solidFill>
          <a:schemeClr val="accent2">
            <a:hueOff val="1489731"/>
            <a:satOff val="-47823"/>
            <a:lumOff val="8626"/>
            <a:alphaOff val="0"/>
          </a:schemeClr>
        </a:solidFill>
        <a:ln w="15875" cap="rnd" cmpd="sng" algn="ctr">
          <a:solidFill>
            <a:schemeClr val="accent2">
              <a:hueOff val="1489731"/>
              <a:satOff val="-47823"/>
              <a:lumOff val="862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81D251-64CF-4E30-A900-F9AAF459DBED}">
      <dsp:nvSpPr>
        <dsp:cNvPr id="0" name=""/>
        <dsp:cNvSpPr/>
      </dsp:nvSpPr>
      <dsp:spPr>
        <a:xfrm>
          <a:off x="0" y="446722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REFERENCES</a:t>
          </a:r>
          <a:endParaRPr lang="en-US" sz="1600" kern="1200"/>
        </a:p>
      </dsp:txBody>
      <dsp:txXfrm>
        <a:off x="0" y="4467225"/>
        <a:ext cx="6492875" cy="63817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612827-3ABE-4F13-BD88-9D765EA4B2AE}" type="datetimeFigureOut">
              <a:rPr lang="en-GB" smtClean="0"/>
              <a:t>23/07/2022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50BC4C-F6F0-4FFD-BEA7-DE7FEFB96480}" type="slidenum">
              <a:rPr lang="en-GB" smtClean="0"/>
              <a:t>‹#›</a:t>
            </a:fld>
            <a:endParaRPr lang="en-GB"/>
          </a:p>
        </p:txBody>
      </p:sp>
    </p:spTree>
    <p:extLst>
      <p:ext uri="{BB962C8B-B14F-4D97-AF65-F5344CB8AC3E}">
        <p14:creationId xmlns:p14="http://schemas.microsoft.com/office/powerpoint/2010/main" val="3410257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50BC4C-F6F0-4FFD-BEA7-DE7FEFB96480}" type="slidenum">
              <a:rPr lang="en-GB" smtClean="0"/>
              <a:t>11</a:t>
            </a:fld>
            <a:endParaRPr lang="en-GB"/>
          </a:p>
        </p:txBody>
      </p:sp>
    </p:spTree>
    <p:extLst>
      <p:ext uri="{BB962C8B-B14F-4D97-AF65-F5344CB8AC3E}">
        <p14:creationId xmlns:p14="http://schemas.microsoft.com/office/powerpoint/2010/main" val="397125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161644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53261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1296226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F47CF0-100B-4643-9780-892D414900AC}"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714358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F47CF0-100B-4643-9780-892D414900AC}" type="datetimeFigureOut">
              <a:rPr lang="en-GB" smtClean="0"/>
              <a:t>23/07/2022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4175788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F47CF0-100B-4643-9780-892D414900AC}" type="datetimeFigureOut">
              <a:rPr lang="en-GB" smtClean="0"/>
              <a:t>23/07/2022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4282303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F47CF0-100B-4643-9780-892D414900AC}" type="datetimeFigureOut">
              <a:rPr lang="en-GB" smtClean="0"/>
              <a:t>23/07/2022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676967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47CF0-100B-4643-9780-892D414900AC}"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901579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47CF0-100B-4643-9780-892D414900AC}"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111733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47CF0-100B-4643-9780-892D414900AC}"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888986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25051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7254194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1604053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29102731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563777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2090630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47CF0-100B-4643-9780-892D414900AC}"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90879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AF47CF0-100B-4643-9780-892D414900AC}" type="datetimeFigureOut">
              <a:rPr lang="en-GB" smtClean="0"/>
              <a:t>23/07/2022</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60E577E-94AA-473A-A1D3-E672E1FB2D7A}" type="slidenum">
              <a:rPr lang="en-GB" smtClean="0"/>
              <a:t>‹#›</a:t>
            </a:fld>
            <a:endParaRPr lang="en-GB"/>
          </a:p>
        </p:txBody>
      </p:sp>
    </p:spTree>
    <p:extLst>
      <p:ext uri="{BB962C8B-B14F-4D97-AF65-F5344CB8AC3E}">
        <p14:creationId xmlns:p14="http://schemas.microsoft.com/office/powerpoint/2010/main" val="3062087881"/>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3F9D11-20BD-4755-B131-A5F531520E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midsection of a person holding a miniature house">
            <a:extLst>
              <a:ext uri="{FF2B5EF4-FFF2-40B4-BE49-F238E27FC236}">
                <a16:creationId xmlns:a16="http://schemas.microsoft.com/office/drawing/2014/main" id="{979F08FB-2DFB-FDF4-9086-0B31F3731C71}"/>
              </a:ext>
            </a:extLst>
          </p:cNvPr>
          <p:cNvPicPr>
            <a:picLocks noChangeAspect="1"/>
          </p:cNvPicPr>
          <p:nvPr/>
        </p:nvPicPr>
        <p:blipFill rotWithShape="1">
          <a:blip r:embed="rId3"/>
          <a:srcRect t="10714"/>
          <a:stretch/>
        </p:blipFill>
        <p:spPr>
          <a:xfrm>
            <a:off x="20" y="-61634"/>
            <a:ext cx="12191980" cy="6857990"/>
          </a:xfrm>
          <a:prstGeom prst="rect">
            <a:avLst/>
          </a:prstGeom>
        </p:spPr>
      </p:pic>
      <p:sp>
        <p:nvSpPr>
          <p:cNvPr id="11" name="Freeform 13">
            <a:extLst>
              <a:ext uri="{FF2B5EF4-FFF2-40B4-BE49-F238E27FC236}">
                <a16:creationId xmlns:a16="http://schemas.microsoft.com/office/drawing/2014/main" id="{8EB90C4A-98AE-4031-9ED8-4063AF898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6933" y="-16933"/>
            <a:ext cx="7340600" cy="6883400"/>
          </a:xfrm>
          <a:custGeom>
            <a:avLst/>
            <a:gdLst>
              <a:gd name="connsiteX0" fmla="*/ 5427133 w 7340600"/>
              <a:gd name="connsiteY0" fmla="*/ 8466 h 6883400"/>
              <a:gd name="connsiteX1" fmla="*/ 4783666 w 7340600"/>
              <a:gd name="connsiteY1" fmla="*/ 2573866 h 6883400"/>
              <a:gd name="connsiteX2" fmla="*/ 7340600 w 7340600"/>
              <a:gd name="connsiteY2" fmla="*/ 6874933 h 6883400"/>
              <a:gd name="connsiteX3" fmla="*/ 0 w 7340600"/>
              <a:gd name="connsiteY3" fmla="*/ 6883400 h 6883400"/>
              <a:gd name="connsiteX4" fmla="*/ 8466 w 7340600"/>
              <a:gd name="connsiteY4" fmla="*/ 0 h 6883400"/>
              <a:gd name="connsiteX5" fmla="*/ 5427133 w 7340600"/>
              <a:gd name="connsiteY5" fmla="*/ 8466 h 688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600" h="6883400">
                <a:moveTo>
                  <a:pt x="5427133" y="8466"/>
                </a:moveTo>
                <a:lnTo>
                  <a:pt x="4783666" y="2573866"/>
                </a:lnTo>
                <a:lnTo>
                  <a:pt x="7340600" y="6874933"/>
                </a:lnTo>
                <a:lnTo>
                  <a:pt x="0" y="6883400"/>
                </a:lnTo>
                <a:lnTo>
                  <a:pt x="8466" y="0"/>
                </a:lnTo>
                <a:lnTo>
                  <a:pt x="5427133" y="8466"/>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F9A843-3A35-D1A8-F685-A3538A296F2B}"/>
              </a:ext>
            </a:extLst>
          </p:cNvPr>
          <p:cNvSpPr>
            <a:spLocks noGrp="1"/>
          </p:cNvSpPr>
          <p:nvPr>
            <p:ph type="ctrTitle"/>
          </p:nvPr>
        </p:nvSpPr>
        <p:spPr>
          <a:xfrm>
            <a:off x="685800" y="1634067"/>
            <a:ext cx="5088276" cy="3310468"/>
          </a:xfrm>
        </p:spPr>
        <p:txBody>
          <a:bodyPr>
            <a:normAutofit/>
          </a:bodyPr>
          <a:lstStyle/>
          <a:p>
            <a:pPr algn="l">
              <a:lnSpc>
                <a:spcPct val="90000"/>
              </a:lnSpc>
            </a:pPr>
            <a:r>
              <a:rPr lang="en-GB" sz="3800" dirty="0">
                <a:solidFill>
                  <a:schemeClr val="bg1"/>
                </a:solidFill>
              </a:rPr>
              <a:t>STRATEGIES FOR EFFECTIVE COMMUNICATION IN SELBORNE HOUSE CARE HOME</a:t>
            </a:r>
          </a:p>
        </p:txBody>
      </p:sp>
      <p:sp>
        <p:nvSpPr>
          <p:cNvPr id="3" name="Subtitle 2">
            <a:extLst>
              <a:ext uri="{FF2B5EF4-FFF2-40B4-BE49-F238E27FC236}">
                <a16:creationId xmlns:a16="http://schemas.microsoft.com/office/drawing/2014/main" id="{CFB01431-B3A9-8BA2-AEB3-1F0A8E5CEBA2}"/>
              </a:ext>
            </a:extLst>
          </p:cNvPr>
          <p:cNvSpPr>
            <a:spLocks noGrp="1"/>
          </p:cNvSpPr>
          <p:nvPr>
            <p:ph type="subTitle" idx="1"/>
          </p:nvPr>
        </p:nvSpPr>
        <p:spPr>
          <a:xfrm>
            <a:off x="685800" y="4961468"/>
            <a:ext cx="4425951" cy="1377688"/>
          </a:xfrm>
        </p:spPr>
        <p:txBody>
          <a:bodyPr>
            <a:noAutofit/>
          </a:bodyPr>
          <a:lstStyle/>
          <a:p>
            <a:pPr algn="l">
              <a:lnSpc>
                <a:spcPct val="90000"/>
              </a:lnSpc>
            </a:pPr>
            <a:r>
              <a:rPr lang="en-GB" sz="1400" dirty="0">
                <a:solidFill>
                  <a:schemeClr val="bg1"/>
                </a:solidFill>
              </a:rPr>
              <a:t>BMSW4004 EFFECTIVE TEAMWORKING AND COMMUNICATION</a:t>
            </a:r>
          </a:p>
          <a:p>
            <a:pPr algn="l">
              <a:lnSpc>
                <a:spcPct val="90000"/>
              </a:lnSpc>
            </a:pPr>
            <a:r>
              <a:rPr lang="en-GB" sz="1400" dirty="0">
                <a:solidFill>
                  <a:schemeClr val="bg1"/>
                </a:solidFill>
              </a:rPr>
              <a:t>HALEMA KHANOM (2117251)</a:t>
            </a:r>
          </a:p>
          <a:p>
            <a:pPr algn="l">
              <a:lnSpc>
                <a:spcPct val="90000"/>
              </a:lnSpc>
            </a:pPr>
            <a:r>
              <a:rPr lang="en-GB" sz="1400" dirty="0">
                <a:solidFill>
                  <a:schemeClr val="bg1"/>
                </a:solidFill>
              </a:rPr>
              <a:t>ELAYNE DA CRUZ (2016547)</a:t>
            </a:r>
          </a:p>
          <a:p>
            <a:pPr algn="l">
              <a:lnSpc>
                <a:spcPct val="90000"/>
              </a:lnSpc>
            </a:pPr>
            <a:r>
              <a:rPr lang="en-GB" sz="1400" dirty="0">
                <a:solidFill>
                  <a:schemeClr val="bg1"/>
                </a:solidFill>
              </a:rPr>
              <a:t>USMAN UDDIN (2116921)</a:t>
            </a:r>
          </a:p>
          <a:p>
            <a:pPr algn="l">
              <a:lnSpc>
                <a:spcPct val="90000"/>
              </a:lnSpc>
            </a:pPr>
            <a:r>
              <a:rPr lang="en-GB" sz="1400" dirty="0">
                <a:solidFill>
                  <a:schemeClr val="bg1"/>
                </a:solidFill>
              </a:rPr>
              <a:t>LECTURER – ABDI RAHMAN</a:t>
            </a:r>
          </a:p>
        </p:txBody>
      </p:sp>
      <p:grpSp>
        <p:nvGrpSpPr>
          <p:cNvPr id="13" name="Group 12">
            <a:extLst>
              <a:ext uri="{FF2B5EF4-FFF2-40B4-BE49-F238E27FC236}">
                <a16:creationId xmlns:a16="http://schemas.microsoft.com/office/drawing/2014/main" id="{D763F840-D9FC-4A00-AD5E-A92B1469D2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64100" y="-4763"/>
            <a:ext cx="5014912" cy="6862763"/>
            <a:chOff x="2928938" y="-4763"/>
            <a:chExt cx="5014912" cy="6862763"/>
          </a:xfrm>
        </p:grpSpPr>
        <p:sp>
          <p:nvSpPr>
            <p:cNvPr id="14" name="Freeform 6">
              <a:extLst>
                <a:ext uri="{FF2B5EF4-FFF2-40B4-BE49-F238E27FC236}">
                  <a16:creationId xmlns:a16="http://schemas.microsoft.com/office/drawing/2014/main" id="{8D38D45D-EF27-4B10-ACF6-5709ECC2B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15" name="Freeform 7">
              <a:extLst>
                <a:ext uri="{FF2B5EF4-FFF2-40B4-BE49-F238E27FC236}">
                  <a16:creationId xmlns:a16="http://schemas.microsoft.com/office/drawing/2014/main" id="{7E738667-74E2-4FA0-9B05-260D9F3D7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16" name="Freeform 9">
              <a:extLst>
                <a:ext uri="{FF2B5EF4-FFF2-40B4-BE49-F238E27FC236}">
                  <a16:creationId xmlns:a16="http://schemas.microsoft.com/office/drawing/2014/main" id="{A5044C01-88A9-414D-ACC3-1A13B71FC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17" name="Freeform 10">
              <a:extLst>
                <a:ext uri="{FF2B5EF4-FFF2-40B4-BE49-F238E27FC236}">
                  <a16:creationId xmlns:a16="http://schemas.microsoft.com/office/drawing/2014/main" id="{5883D39A-EF33-4BD1-AA7F-AD7CC905D4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18" name="Freeform 11">
              <a:extLst>
                <a:ext uri="{FF2B5EF4-FFF2-40B4-BE49-F238E27FC236}">
                  <a16:creationId xmlns:a16="http://schemas.microsoft.com/office/drawing/2014/main" id="{7C98FB2E-0AE9-4B67-BBA2-65D60B7603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19" name="Freeform 12">
              <a:extLst>
                <a:ext uri="{FF2B5EF4-FFF2-40B4-BE49-F238E27FC236}">
                  <a16:creationId xmlns:a16="http://schemas.microsoft.com/office/drawing/2014/main" id="{B5ECBF49-84ED-4A43-BDB5-7B89B3E77D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Tree>
    <p:extLst>
      <p:ext uri="{BB962C8B-B14F-4D97-AF65-F5344CB8AC3E}">
        <p14:creationId xmlns:p14="http://schemas.microsoft.com/office/powerpoint/2010/main" val="1829436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2F4B0B-6CDE-4467-A567-7930C6692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4FBD904E-E2AA-40C0-9B75-6705C2936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0325D81A-11C9-5B82-16C5-5D01196AB678}"/>
              </a:ext>
            </a:extLst>
          </p:cNvPr>
          <p:cNvSpPr>
            <a:spLocks noGrp="1"/>
          </p:cNvSpPr>
          <p:nvPr>
            <p:ph type="title"/>
          </p:nvPr>
        </p:nvSpPr>
        <p:spPr>
          <a:xfrm>
            <a:off x="535021" y="685800"/>
            <a:ext cx="2639962" cy="5105400"/>
          </a:xfrm>
        </p:spPr>
        <p:txBody>
          <a:bodyPr>
            <a:normAutofit/>
          </a:bodyPr>
          <a:lstStyle/>
          <a:p>
            <a:r>
              <a:rPr lang="en-GB" sz="3700">
                <a:solidFill>
                  <a:srgbClr val="FFFFFF"/>
                </a:solidFill>
              </a:rPr>
              <a:t>CONTENTS</a:t>
            </a:r>
          </a:p>
        </p:txBody>
      </p:sp>
      <p:grpSp>
        <p:nvGrpSpPr>
          <p:cNvPr id="13" name="Group 12">
            <a:extLst>
              <a:ext uri="{FF2B5EF4-FFF2-40B4-BE49-F238E27FC236}">
                <a16:creationId xmlns:a16="http://schemas.microsoft.com/office/drawing/2014/main" id="{C2CA0337-9B09-4746-93D0-7E92F42202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4" name="Freeform 6">
              <a:extLst>
                <a:ext uri="{FF2B5EF4-FFF2-40B4-BE49-F238E27FC236}">
                  <a16:creationId xmlns:a16="http://schemas.microsoft.com/office/drawing/2014/main" id="{9400DCF3-F870-42BD-9169-1B4BD854DE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5" name="Freeform 7">
              <a:extLst>
                <a:ext uri="{FF2B5EF4-FFF2-40B4-BE49-F238E27FC236}">
                  <a16:creationId xmlns:a16="http://schemas.microsoft.com/office/drawing/2014/main" id="{BC4C6F6B-30DD-4B7F-8169-7A575C25C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6" name="Freeform 8">
              <a:extLst>
                <a:ext uri="{FF2B5EF4-FFF2-40B4-BE49-F238E27FC236}">
                  <a16:creationId xmlns:a16="http://schemas.microsoft.com/office/drawing/2014/main" id="{66C1E1CC-3625-43BC-98A8-A1C67FADC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7" name="Freeform 9">
              <a:extLst>
                <a:ext uri="{FF2B5EF4-FFF2-40B4-BE49-F238E27FC236}">
                  <a16:creationId xmlns:a16="http://schemas.microsoft.com/office/drawing/2014/main" id="{37C6358A-C557-444E-A1F5-149AD3B6C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8" name="Freeform 10">
              <a:extLst>
                <a:ext uri="{FF2B5EF4-FFF2-40B4-BE49-F238E27FC236}">
                  <a16:creationId xmlns:a16="http://schemas.microsoft.com/office/drawing/2014/main" id="{E1981B58-ABB6-4FEB-BE0A-17F8AD1B4D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9" name="Freeform 11">
              <a:extLst>
                <a:ext uri="{FF2B5EF4-FFF2-40B4-BE49-F238E27FC236}">
                  <a16:creationId xmlns:a16="http://schemas.microsoft.com/office/drawing/2014/main" id="{828B56B0-6617-4529-B84C-73B093A8F2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graphicFrame>
        <p:nvGraphicFramePr>
          <p:cNvPr id="5" name="Content Placeholder 2">
            <a:extLst>
              <a:ext uri="{FF2B5EF4-FFF2-40B4-BE49-F238E27FC236}">
                <a16:creationId xmlns:a16="http://schemas.microsoft.com/office/drawing/2014/main" id="{478EF074-145F-64F5-EA7A-D71C4283885B}"/>
              </a:ext>
            </a:extLst>
          </p:cNvPr>
          <p:cNvGraphicFramePr>
            <a:graphicFrameLocks noGrp="1"/>
          </p:cNvGraphicFramePr>
          <p:nvPr>
            <p:ph idx="1"/>
            <p:extLst>
              <p:ext uri="{D42A27DB-BD31-4B8C-83A1-F6EECF244321}">
                <p14:modId xmlns:p14="http://schemas.microsoft.com/office/powerpoint/2010/main" val="1201523417"/>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6126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03BF673-8C68-4092-BF1B-53C57EFE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dirty="0"/>
          </a:p>
        </p:txBody>
      </p:sp>
      <p:sp useBgFill="1">
        <p:nvSpPr>
          <p:cNvPr id="10" name="Freeform: Shape 9">
            <a:extLst>
              <a:ext uri="{FF2B5EF4-FFF2-40B4-BE49-F238E27FC236}">
                <a16:creationId xmlns:a16="http://schemas.microsoft.com/office/drawing/2014/main" id="{B1BDB70B-F0E6-4867-818F-C582494FB6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7083" y="0"/>
            <a:ext cx="11134917" cy="6858000"/>
          </a:xfrm>
          <a:custGeom>
            <a:avLst/>
            <a:gdLst>
              <a:gd name="connsiteX0" fmla="*/ 7627977 w 11134917"/>
              <a:gd name="connsiteY0" fmla="*/ 0 h 6858000"/>
              <a:gd name="connsiteX1" fmla="*/ 8129873 w 11134917"/>
              <a:gd name="connsiteY1" fmla="*/ 0 h 6858000"/>
              <a:gd name="connsiteX2" fmla="*/ 11134917 w 11134917"/>
              <a:gd name="connsiteY2" fmla="*/ 0 h 6858000"/>
              <a:gd name="connsiteX3" fmla="*/ 11134917 w 11134917"/>
              <a:gd name="connsiteY3" fmla="*/ 6858000 h 6858000"/>
              <a:gd name="connsiteX4" fmla="*/ 8129873 w 11134917"/>
              <a:gd name="connsiteY4" fmla="*/ 6858000 h 6858000"/>
              <a:gd name="connsiteX5" fmla="*/ 7627977 w 11134917"/>
              <a:gd name="connsiteY5" fmla="*/ 6858000 h 6858000"/>
              <a:gd name="connsiteX6" fmla="*/ 7627977 w 11134917"/>
              <a:gd name="connsiteY6" fmla="*/ 6857419 h 6858000"/>
              <a:gd name="connsiteX7" fmla="*/ 1921931 w 11134917"/>
              <a:gd name="connsiteY7" fmla="*/ 6850814 h 6858000"/>
              <a:gd name="connsiteX8" fmla="*/ 0 w 11134917"/>
              <a:gd name="connsiteY8" fmla="*/ 5325357 h 6858000"/>
              <a:gd name="connsiteX9" fmla="*/ 838199 w 11134917"/>
              <a:gd name="connsiteY9" fmla="*/ 7331 h 6858000"/>
              <a:gd name="connsiteX10" fmla="*/ 7627977 w 11134917"/>
              <a:gd name="connsiteY10" fmla="*/ 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34917" h="6858000">
                <a:moveTo>
                  <a:pt x="7627977" y="0"/>
                </a:moveTo>
                <a:lnTo>
                  <a:pt x="8129873" y="0"/>
                </a:lnTo>
                <a:lnTo>
                  <a:pt x="11134917" y="0"/>
                </a:lnTo>
                <a:lnTo>
                  <a:pt x="11134917" y="6858000"/>
                </a:lnTo>
                <a:lnTo>
                  <a:pt x="8129873" y="6858000"/>
                </a:lnTo>
                <a:lnTo>
                  <a:pt x="7627977" y="6858000"/>
                </a:lnTo>
                <a:lnTo>
                  <a:pt x="7627977" y="6857419"/>
                </a:lnTo>
                <a:lnTo>
                  <a:pt x="1921931" y="6850814"/>
                </a:lnTo>
                <a:lnTo>
                  <a:pt x="0" y="5325357"/>
                </a:lnTo>
                <a:lnTo>
                  <a:pt x="838199" y="7331"/>
                </a:lnTo>
                <a:lnTo>
                  <a:pt x="7627977" y="50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E52C707-F508-47B5-8864-8CC3EE0F0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2025" y="0"/>
            <a:ext cx="2436813" cy="6858001"/>
            <a:chOff x="1320800" y="0"/>
            <a:chExt cx="2436813" cy="6858001"/>
          </a:xfrm>
        </p:grpSpPr>
        <p:sp>
          <p:nvSpPr>
            <p:cNvPr id="13" name="Freeform 6">
              <a:extLst>
                <a:ext uri="{FF2B5EF4-FFF2-40B4-BE49-F238E27FC236}">
                  <a16:creationId xmlns:a16="http://schemas.microsoft.com/office/drawing/2014/main" id="{066B5DD9-1C9B-4957-AF7C-8E11C7E88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8DF9D480-2CEE-4037-8C1B-6380686300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EBF6F7B8-E51D-495D-B944-B8E2E84C57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6" name="Freeform 9">
              <a:extLst>
                <a:ext uri="{FF2B5EF4-FFF2-40B4-BE49-F238E27FC236}">
                  <a16:creationId xmlns:a16="http://schemas.microsoft.com/office/drawing/2014/main" id="{F43BB0F7-F9F4-4CFA-9277-2B671DC70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D51F18A6-D926-4462-B110-63097184F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ED77B4F5-55D8-444A-9EFF-CAAA8CD69F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695D2A01-4CF8-D46C-9D92-7938EAB0E15C}"/>
              </a:ext>
            </a:extLst>
          </p:cNvPr>
          <p:cNvSpPr>
            <a:spLocks noGrp="1"/>
          </p:cNvSpPr>
          <p:nvPr>
            <p:ph type="title"/>
          </p:nvPr>
        </p:nvSpPr>
        <p:spPr>
          <a:xfrm>
            <a:off x="1836013" y="1072609"/>
            <a:ext cx="3041557" cy="4522647"/>
          </a:xfrm>
          <a:effectLst/>
        </p:spPr>
        <p:txBody>
          <a:bodyPr anchor="ctr">
            <a:normAutofit/>
          </a:bodyPr>
          <a:lstStyle/>
          <a:p>
            <a:pPr algn="l"/>
            <a:r>
              <a:rPr lang="en-GB" sz="3200">
                <a:solidFill>
                  <a:schemeClr val="tx2"/>
                </a:solidFill>
              </a:rPr>
              <a:t>INTRODUCTION</a:t>
            </a:r>
          </a:p>
        </p:txBody>
      </p:sp>
      <p:sp>
        <p:nvSpPr>
          <p:cNvPr id="3" name="Content Placeholder 2">
            <a:extLst>
              <a:ext uri="{FF2B5EF4-FFF2-40B4-BE49-F238E27FC236}">
                <a16:creationId xmlns:a16="http://schemas.microsoft.com/office/drawing/2014/main" id="{0263F756-ED32-FD65-1830-ACD99C58320A}"/>
              </a:ext>
            </a:extLst>
          </p:cNvPr>
          <p:cNvSpPr>
            <a:spLocks noGrp="1"/>
          </p:cNvSpPr>
          <p:nvPr>
            <p:ph idx="1"/>
          </p:nvPr>
        </p:nvSpPr>
        <p:spPr>
          <a:xfrm>
            <a:off x="5149032" y="1072609"/>
            <a:ext cx="6383207" cy="4522647"/>
          </a:xfrm>
        </p:spPr>
        <p:txBody>
          <a:bodyPr anchor="ctr">
            <a:normAutofit/>
          </a:bodyPr>
          <a:lstStyle/>
          <a:p>
            <a:pPr marL="0" indent="0">
              <a:lnSpc>
                <a:spcPct val="90000"/>
              </a:lnSpc>
              <a:buNone/>
            </a:pPr>
            <a:r>
              <a:rPr lang="en-GB" sz="1900"/>
              <a:t>Selborne Care Home is located in Birmingham. It is specially provides care for adults under 65 with learning disabilities, mental health needs and complex support needs. The care home can accommodate up to 15 residents.</a:t>
            </a:r>
          </a:p>
          <a:p>
            <a:pPr marL="0" indent="0">
              <a:lnSpc>
                <a:spcPct val="90000"/>
              </a:lnSpc>
              <a:buNone/>
            </a:pPr>
            <a:r>
              <a:rPr lang="en-GB" sz="1900"/>
              <a:t>In 2019 CQC had inspected the care home and had found that the care home needs improvement in being well led, safe, effective, caring and, responsive. Their findings suggested that the care home lacked adequate training in being well led.  </a:t>
            </a:r>
          </a:p>
          <a:p>
            <a:pPr marL="0" indent="0">
              <a:lnSpc>
                <a:spcPct val="90000"/>
              </a:lnSpc>
              <a:buNone/>
            </a:pPr>
            <a:r>
              <a:rPr lang="en-GB" sz="1900"/>
              <a:t>When organisations are not well led this unanimously points towards the communication in the organisation. If information and message is not clearly communicated it can cause barriers and negative outcomes. These negative outcomes have had an effect on the safety and care of residents.</a:t>
            </a:r>
          </a:p>
          <a:p>
            <a:pPr marL="0" indent="0">
              <a:lnSpc>
                <a:spcPct val="90000"/>
              </a:lnSpc>
              <a:buNone/>
            </a:pPr>
            <a:r>
              <a:rPr lang="en-GB" sz="1900"/>
              <a:t>By Elayne Da Cruz</a:t>
            </a:r>
          </a:p>
        </p:txBody>
      </p:sp>
    </p:spTree>
    <p:extLst>
      <p:ext uri="{BB962C8B-B14F-4D97-AF65-F5344CB8AC3E}">
        <p14:creationId xmlns:p14="http://schemas.microsoft.com/office/powerpoint/2010/main" val="2123367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21" name="Rectangle 7">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9">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6077C9AF-0DC7-3303-2E49-C456AF8B615B}"/>
              </a:ext>
            </a:extLst>
          </p:cNvPr>
          <p:cNvSpPr>
            <a:spLocks noGrp="1"/>
          </p:cNvSpPr>
          <p:nvPr>
            <p:ph type="title"/>
          </p:nvPr>
        </p:nvSpPr>
        <p:spPr>
          <a:xfrm>
            <a:off x="496112" y="685801"/>
            <a:ext cx="2743200" cy="5105400"/>
          </a:xfrm>
        </p:spPr>
        <p:txBody>
          <a:bodyPr>
            <a:normAutofit/>
          </a:bodyPr>
          <a:lstStyle/>
          <a:p>
            <a:pPr algn="l"/>
            <a:r>
              <a:rPr lang="en-GB" sz="2500">
                <a:solidFill>
                  <a:srgbClr val="FFFFFF"/>
                </a:solidFill>
              </a:rPr>
              <a:t>BENEFITS OF EFFECTIVE COMMUNICATION</a:t>
            </a:r>
          </a:p>
        </p:txBody>
      </p:sp>
      <p:grpSp>
        <p:nvGrpSpPr>
          <p:cNvPr id="23" name="Group 11">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24"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6"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5" name="Content Placeholder 2">
            <a:extLst>
              <a:ext uri="{FF2B5EF4-FFF2-40B4-BE49-F238E27FC236}">
                <a16:creationId xmlns:a16="http://schemas.microsoft.com/office/drawing/2014/main" id="{C05355E5-0C80-B7D5-5EF5-95F5D2D6EA01}"/>
              </a:ext>
            </a:extLst>
          </p:cNvPr>
          <p:cNvSpPr>
            <a:spLocks noGrp="1"/>
          </p:cNvSpPr>
          <p:nvPr>
            <p:ph idx="1"/>
          </p:nvPr>
        </p:nvSpPr>
        <p:spPr>
          <a:xfrm>
            <a:off x="5117106" y="685801"/>
            <a:ext cx="6385918" cy="5105400"/>
          </a:xfrm>
        </p:spPr>
        <p:txBody>
          <a:bodyPr>
            <a:normAutofit/>
          </a:bodyPr>
          <a:lstStyle/>
          <a:p>
            <a:pPr marL="0" indent="0">
              <a:lnSpc>
                <a:spcPct val="90000"/>
              </a:lnSpc>
              <a:buNone/>
            </a:pPr>
            <a:r>
              <a:rPr lang="en-GB" sz="2000"/>
              <a:t>Communication is vital and must be expressed to get a message or information across. </a:t>
            </a:r>
            <a:r>
              <a:rPr lang="fr-FR" sz="2000"/>
              <a:t>Robbins and Coulter (2017) showed four different function of communication such as </a:t>
            </a:r>
            <a:r>
              <a:rPr lang="en-GB" sz="2000"/>
              <a:t>control, information, motivation and, emotional expression.</a:t>
            </a:r>
          </a:p>
          <a:p>
            <a:pPr marL="0" indent="0">
              <a:lnSpc>
                <a:spcPct val="90000"/>
              </a:lnSpc>
              <a:buNone/>
            </a:pPr>
            <a:r>
              <a:rPr lang="en-GB" sz="2000"/>
              <a:t>The benefits of effective communication is being able to understand what is trying to be communicated. To understand and acknowledge the information that is expressed, skills such as hearing, listening, reading, understanding the language, recognising and memorising is important. </a:t>
            </a:r>
          </a:p>
          <a:p>
            <a:pPr marL="0" indent="0">
              <a:lnSpc>
                <a:spcPct val="90000"/>
              </a:lnSpc>
              <a:buNone/>
            </a:pPr>
            <a:r>
              <a:rPr lang="en-GB" sz="2000"/>
              <a:t>Effective communication brings trust, better relationships, team building and people skills. This will have a positive impact on the organisations.</a:t>
            </a:r>
          </a:p>
          <a:p>
            <a:pPr marL="0" indent="0">
              <a:lnSpc>
                <a:spcPct val="90000"/>
              </a:lnSpc>
              <a:buNone/>
            </a:pPr>
            <a:r>
              <a:rPr lang="en-GB" sz="2000"/>
              <a:t>Elayne Da Cruz</a:t>
            </a:r>
          </a:p>
          <a:p>
            <a:pPr marL="0" indent="0">
              <a:lnSpc>
                <a:spcPct val="90000"/>
              </a:lnSpc>
              <a:buNone/>
            </a:pPr>
            <a:endParaRPr lang="en-GB" sz="2000"/>
          </a:p>
        </p:txBody>
      </p:sp>
    </p:spTree>
    <p:extLst>
      <p:ext uri="{BB962C8B-B14F-4D97-AF65-F5344CB8AC3E}">
        <p14:creationId xmlns:p14="http://schemas.microsoft.com/office/powerpoint/2010/main" val="744574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9308E-1B89-7C70-E395-886E31B7CD60}"/>
              </a:ext>
            </a:extLst>
          </p:cNvPr>
          <p:cNvSpPr>
            <a:spLocks noGrp="1"/>
          </p:cNvSpPr>
          <p:nvPr>
            <p:ph type="title"/>
          </p:nvPr>
        </p:nvSpPr>
        <p:spPr>
          <a:xfrm>
            <a:off x="1484311" y="685801"/>
            <a:ext cx="10018713" cy="792126"/>
          </a:xfrm>
        </p:spPr>
        <p:txBody>
          <a:bodyPr/>
          <a:lstStyle/>
          <a:p>
            <a:r>
              <a:rPr lang="en-GB" dirty="0"/>
              <a:t>The Shannon-Weaver Model (1949)</a:t>
            </a:r>
          </a:p>
        </p:txBody>
      </p:sp>
      <p:sp>
        <p:nvSpPr>
          <p:cNvPr id="3" name="Content Placeholder 2">
            <a:extLst>
              <a:ext uri="{FF2B5EF4-FFF2-40B4-BE49-F238E27FC236}">
                <a16:creationId xmlns:a16="http://schemas.microsoft.com/office/drawing/2014/main" id="{6B2D05C4-A029-E04C-79A1-10627DDD9658}"/>
              </a:ext>
            </a:extLst>
          </p:cNvPr>
          <p:cNvSpPr>
            <a:spLocks noGrp="1"/>
          </p:cNvSpPr>
          <p:nvPr>
            <p:ph sz="half" idx="1"/>
          </p:nvPr>
        </p:nvSpPr>
        <p:spPr>
          <a:xfrm>
            <a:off x="1484312" y="1477927"/>
            <a:ext cx="6181762" cy="4582631"/>
          </a:xfrm>
        </p:spPr>
        <p:txBody>
          <a:bodyPr>
            <a:normAutofit fontScale="92500" lnSpcReduction="20000"/>
          </a:bodyPr>
          <a:lstStyle/>
          <a:p>
            <a:pPr marL="0" indent="0">
              <a:buNone/>
            </a:pPr>
            <a:r>
              <a:rPr lang="en-GB" dirty="0"/>
              <a:t>Shannon Weaver mathematical model is very effective for communication as it has been used to have a maximum efficiency of using telephone cables and radio waves. </a:t>
            </a:r>
          </a:p>
          <a:p>
            <a:pPr>
              <a:buFont typeface="Courier New" panose="02070309020205020404" pitchFamily="49" charset="0"/>
              <a:buChar char="o"/>
            </a:pPr>
            <a:r>
              <a:rPr lang="en-GB" dirty="0"/>
              <a:t>This model is effective for the care home as it lays out the steps clearly to get the best possible outcome. </a:t>
            </a:r>
          </a:p>
          <a:p>
            <a:pPr>
              <a:buFont typeface="Courier New" panose="02070309020205020404" pitchFamily="49" charset="0"/>
              <a:buChar char="o"/>
            </a:pPr>
            <a:r>
              <a:rPr lang="en-GB" dirty="0"/>
              <a:t>The information source produces the message</a:t>
            </a:r>
          </a:p>
          <a:p>
            <a:pPr>
              <a:buFont typeface="Courier New" panose="02070309020205020404" pitchFamily="49" charset="0"/>
              <a:buChar char="o"/>
            </a:pPr>
            <a:r>
              <a:rPr lang="en-GB" dirty="0"/>
              <a:t>The transmitter encodes the message</a:t>
            </a:r>
          </a:p>
          <a:p>
            <a:pPr>
              <a:buFont typeface="Courier New" panose="02070309020205020404" pitchFamily="49" charset="0"/>
              <a:buChar char="o"/>
            </a:pPr>
            <a:r>
              <a:rPr lang="en-GB" dirty="0"/>
              <a:t>The channel is used to pass the message on to the correct receiver</a:t>
            </a:r>
          </a:p>
          <a:p>
            <a:pPr>
              <a:buFont typeface="Courier New" panose="02070309020205020404" pitchFamily="49" charset="0"/>
              <a:buChar char="o"/>
            </a:pPr>
            <a:r>
              <a:rPr lang="en-GB" dirty="0"/>
              <a:t>The receiver then decodes the message and passes onto the correct destination</a:t>
            </a:r>
          </a:p>
          <a:p>
            <a:pPr>
              <a:buFont typeface="Courier New" panose="02070309020205020404" pitchFamily="49" charset="0"/>
              <a:buChar char="o"/>
            </a:pPr>
            <a:r>
              <a:rPr lang="en-GB" dirty="0"/>
              <a:t>The sixth element can be an interruption and could convey the wrong message.</a:t>
            </a:r>
          </a:p>
          <a:p>
            <a:pPr marL="0" indent="0">
              <a:buNone/>
            </a:pPr>
            <a:r>
              <a:rPr lang="en-GB" dirty="0"/>
              <a:t>This model is effective as this can point out the barriers for effective communication</a:t>
            </a:r>
          </a:p>
          <a:p>
            <a:pPr marL="0" indent="0">
              <a:buNone/>
            </a:pPr>
            <a:r>
              <a:rPr lang="en-GB"/>
              <a:t>By Halema Khanom</a:t>
            </a:r>
          </a:p>
          <a:p>
            <a:endParaRPr lang="en-GB" dirty="0"/>
          </a:p>
        </p:txBody>
      </p:sp>
      <p:pic>
        <p:nvPicPr>
          <p:cNvPr id="5" name="Content Placeholder 3">
            <a:extLst>
              <a:ext uri="{FF2B5EF4-FFF2-40B4-BE49-F238E27FC236}">
                <a16:creationId xmlns:a16="http://schemas.microsoft.com/office/drawing/2014/main" id="{0C1F1C35-2A45-E6DC-6F4F-EC53D82C4AB9}"/>
              </a:ext>
            </a:extLst>
          </p:cNvPr>
          <p:cNvPicPr>
            <a:picLocks noGrp="1" noChangeAspect="1"/>
          </p:cNvPicPr>
          <p:nvPr>
            <p:ph sz="half" idx="2"/>
          </p:nvPr>
        </p:nvPicPr>
        <p:blipFill>
          <a:blip r:embed="rId2"/>
          <a:stretch>
            <a:fillRect/>
          </a:stretch>
        </p:blipFill>
        <p:spPr>
          <a:xfrm>
            <a:off x="7776098" y="2326536"/>
            <a:ext cx="3726926" cy="2362423"/>
          </a:xfrm>
          <a:prstGeom prst="rect">
            <a:avLst/>
          </a:prstGeom>
        </p:spPr>
      </p:pic>
    </p:spTree>
    <p:extLst>
      <p:ext uri="{BB962C8B-B14F-4D97-AF65-F5344CB8AC3E}">
        <p14:creationId xmlns:p14="http://schemas.microsoft.com/office/powerpoint/2010/main" val="1414168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14E2352A-A3ED-A205-2A2E-B95FCE5D88BF}"/>
              </a:ext>
            </a:extLst>
          </p:cNvPr>
          <p:cNvSpPr>
            <a:spLocks noGrp="1"/>
          </p:cNvSpPr>
          <p:nvPr>
            <p:ph type="title"/>
          </p:nvPr>
        </p:nvSpPr>
        <p:spPr>
          <a:xfrm>
            <a:off x="683609" y="764372"/>
            <a:ext cx="3173688" cy="5216013"/>
          </a:xfrm>
        </p:spPr>
        <p:txBody>
          <a:bodyPr>
            <a:normAutofit/>
          </a:bodyPr>
          <a:lstStyle/>
          <a:p>
            <a:pPr algn="l"/>
            <a:r>
              <a:rPr lang="en-GB" sz="2800"/>
              <a:t>BARRIERS THAT EFFECT COMMUNICATION BETWEEN ORGANISATIONS AND EXTERNAL STAKEHOLDERS</a:t>
            </a:r>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9F27C1B-3F79-FC3B-C5C9-3A020BA079B1}"/>
              </a:ext>
            </a:extLst>
          </p:cNvPr>
          <p:cNvSpPr>
            <a:spLocks noGrp="1"/>
          </p:cNvSpPr>
          <p:nvPr>
            <p:ph idx="1"/>
          </p:nvPr>
        </p:nvSpPr>
        <p:spPr>
          <a:xfrm>
            <a:off x="4370138" y="764372"/>
            <a:ext cx="7086600" cy="5216013"/>
          </a:xfrm>
        </p:spPr>
        <p:txBody>
          <a:bodyPr anchor="ctr">
            <a:normAutofit/>
          </a:bodyPr>
          <a:lstStyle/>
          <a:p>
            <a:pPr marL="0" indent="0">
              <a:lnSpc>
                <a:spcPct val="90000"/>
              </a:lnSpc>
              <a:buNone/>
            </a:pPr>
            <a:r>
              <a:rPr lang="en-GB" sz="1900"/>
              <a:t>There are six barriers for effective communication and can effect organisations and the external stakeholders. Barriers are when there is a gap or a hurdle in communicating the message and information. There are many barriers that have an adverse on effective communication within organisations and stakeholders. </a:t>
            </a:r>
          </a:p>
          <a:p>
            <a:pPr>
              <a:lnSpc>
                <a:spcPct val="90000"/>
              </a:lnSpc>
              <a:buFont typeface="Courier New" panose="02070309020205020404" pitchFamily="49" charset="0"/>
              <a:buChar char="o"/>
            </a:pPr>
            <a:r>
              <a:rPr lang="en-GB" sz="1900"/>
              <a:t>Filtering – This is when communicating what the other wants to hear. It is being more favourable to get a positive reaction. It also means withholding the correct information.</a:t>
            </a:r>
          </a:p>
          <a:p>
            <a:pPr>
              <a:lnSpc>
                <a:spcPct val="90000"/>
              </a:lnSpc>
              <a:buFont typeface="Courier New" panose="02070309020205020404" pitchFamily="49" charset="0"/>
              <a:buChar char="o"/>
            </a:pPr>
            <a:r>
              <a:rPr lang="en-GB" sz="1900"/>
              <a:t>Emotions – This is when the receiver decodes the message emotionally rather than rationally can effect the way the message was sent. Emotional judgement can have a wrong effect on the communication. </a:t>
            </a:r>
          </a:p>
          <a:p>
            <a:pPr>
              <a:lnSpc>
                <a:spcPct val="90000"/>
              </a:lnSpc>
              <a:buFont typeface="Courier New" panose="02070309020205020404" pitchFamily="49" charset="0"/>
              <a:buChar char="o"/>
            </a:pPr>
            <a:r>
              <a:rPr lang="en-GB" sz="1900"/>
              <a:t>Information overload – When too much information is received it could be impossible to process. This can also happen when someone is medically unfit. This can impact on the final decision on how the information was communicated.</a:t>
            </a:r>
          </a:p>
          <a:p>
            <a:pPr marL="0" indent="0">
              <a:lnSpc>
                <a:spcPct val="90000"/>
              </a:lnSpc>
              <a:buNone/>
            </a:pPr>
            <a:r>
              <a:rPr lang="en-GB" sz="1900"/>
              <a:t>By Halema Khanom</a:t>
            </a:r>
          </a:p>
        </p:txBody>
      </p:sp>
    </p:spTree>
    <p:extLst>
      <p:ext uri="{BB962C8B-B14F-4D97-AF65-F5344CB8AC3E}">
        <p14:creationId xmlns:p14="http://schemas.microsoft.com/office/powerpoint/2010/main" val="16616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90812695-90EC-67E6-EADD-75B3CD91A6A6}"/>
              </a:ext>
            </a:extLst>
          </p:cNvPr>
          <p:cNvSpPr>
            <a:spLocks noGrp="1"/>
          </p:cNvSpPr>
          <p:nvPr>
            <p:ph type="title"/>
          </p:nvPr>
        </p:nvSpPr>
        <p:spPr>
          <a:xfrm>
            <a:off x="683609" y="764372"/>
            <a:ext cx="3173688" cy="5216013"/>
          </a:xfrm>
        </p:spPr>
        <p:txBody>
          <a:bodyPr>
            <a:normAutofit/>
          </a:bodyPr>
          <a:lstStyle/>
          <a:p>
            <a:pPr algn="l"/>
            <a:r>
              <a:rPr lang="en-GB" sz="2800"/>
              <a:t>BARRIERS THAT EFFECT COMMUNICATION BETWEEN ORGANISATIONS AND EXTERNAL STAKEHOLDERS</a:t>
            </a:r>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4A93FE6-BCF0-2EE2-6D55-66AE41E75884}"/>
              </a:ext>
            </a:extLst>
          </p:cNvPr>
          <p:cNvSpPr>
            <a:spLocks noGrp="1"/>
          </p:cNvSpPr>
          <p:nvPr>
            <p:ph idx="1"/>
          </p:nvPr>
        </p:nvSpPr>
        <p:spPr>
          <a:xfrm>
            <a:off x="4370138" y="764372"/>
            <a:ext cx="7086600" cy="5216013"/>
          </a:xfrm>
        </p:spPr>
        <p:txBody>
          <a:bodyPr anchor="ctr">
            <a:normAutofit/>
          </a:bodyPr>
          <a:lstStyle/>
          <a:p>
            <a:pPr>
              <a:buFont typeface="Courier New" panose="02070309020205020404" pitchFamily="49" charset="0"/>
              <a:buChar char="o"/>
            </a:pPr>
            <a:r>
              <a:rPr lang="en-GB" sz="2000"/>
              <a:t>National culture – To be culturally diverse is important as different cultures have different ways of communicating. What might seem rude in some cultures could be the norm for the other, e.g., hand gestures and body language.</a:t>
            </a:r>
          </a:p>
          <a:p>
            <a:pPr>
              <a:buFont typeface="Courier New" panose="02070309020205020404" pitchFamily="49" charset="0"/>
              <a:buChar char="o"/>
            </a:pPr>
            <a:r>
              <a:rPr lang="en-GB" sz="2000"/>
              <a:t>Language – Language is important to consider as this is one of the main barriers for communication. English is very common now but people still struggle, one word can mean many different things. Providing a translator is the most effective way to be able to get the correct information across.</a:t>
            </a:r>
          </a:p>
          <a:p>
            <a:pPr>
              <a:buFont typeface="Courier New" panose="02070309020205020404" pitchFamily="49" charset="0"/>
              <a:buChar char="o"/>
            </a:pPr>
            <a:r>
              <a:rPr lang="en-GB" sz="2000"/>
              <a:t>Defensiveness – This is when communicating in a way the receiver feels threatened which leads to a negative reaction towards the communication. </a:t>
            </a:r>
          </a:p>
          <a:p>
            <a:pPr marL="0" indent="0">
              <a:buNone/>
            </a:pPr>
            <a:r>
              <a:rPr lang="en-GB" sz="2000"/>
              <a:t>By Halema Khanom</a:t>
            </a:r>
          </a:p>
          <a:p>
            <a:endParaRPr lang="en-GB" sz="2000"/>
          </a:p>
        </p:txBody>
      </p:sp>
    </p:spTree>
    <p:extLst>
      <p:ext uri="{BB962C8B-B14F-4D97-AF65-F5344CB8AC3E}">
        <p14:creationId xmlns:p14="http://schemas.microsoft.com/office/powerpoint/2010/main" val="616148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1660D-9914-B5D2-A903-0CCACDE4F672}"/>
              </a:ext>
            </a:extLst>
          </p:cNvPr>
          <p:cNvSpPr>
            <a:spLocks noGrp="1"/>
          </p:cNvSpPr>
          <p:nvPr>
            <p:ph type="title"/>
          </p:nvPr>
        </p:nvSpPr>
        <p:spPr>
          <a:xfrm>
            <a:off x="1484311" y="685801"/>
            <a:ext cx="10018713" cy="1325880"/>
          </a:xfrm>
        </p:spPr>
        <p:txBody>
          <a:bodyPr>
            <a:normAutofit/>
          </a:bodyPr>
          <a:lstStyle/>
          <a:p>
            <a:r>
              <a:rPr lang="en-GB"/>
              <a:t>WHAT ARE THE CHANNELS USED TO IMPROVE COMMUNICATION</a:t>
            </a:r>
            <a:endParaRPr lang="en-GB" dirty="0"/>
          </a:p>
        </p:txBody>
      </p:sp>
      <p:sp>
        <p:nvSpPr>
          <p:cNvPr id="3" name="Content Placeholder 2">
            <a:extLst>
              <a:ext uri="{FF2B5EF4-FFF2-40B4-BE49-F238E27FC236}">
                <a16:creationId xmlns:a16="http://schemas.microsoft.com/office/drawing/2014/main" id="{9A58863E-AC82-5F93-2EE9-E89CA52E9E5C}"/>
              </a:ext>
            </a:extLst>
          </p:cNvPr>
          <p:cNvSpPr>
            <a:spLocks noGrp="1"/>
          </p:cNvSpPr>
          <p:nvPr>
            <p:ph idx="1"/>
          </p:nvPr>
        </p:nvSpPr>
        <p:spPr>
          <a:xfrm>
            <a:off x="1484310" y="2098766"/>
            <a:ext cx="10018713" cy="4397828"/>
          </a:xfrm>
        </p:spPr>
        <p:txBody>
          <a:bodyPr>
            <a:normAutofit fontScale="62500" lnSpcReduction="20000"/>
          </a:bodyPr>
          <a:lstStyle/>
          <a:p>
            <a:r>
              <a:rPr lang="en-GB" sz="2600" b="1"/>
              <a:t>Listening skills: </a:t>
            </a:r>
            <a:r>
              <a:rPr lang="en-GB" sz="2600"/>
              <a:t>clear communication can begin with active listening. If you just concentrate on how you are showing yourself than the chances will be either you are not listening, or you might be reacting to what the other person is brining to the table. The effective communicator will use different listening styles. An effective communicator will pay close attention to what’s been said and will try hard to make the listeners feel heard and studied. </a:t>
            </a:r>
          </a:p>
          <a:p>
            <a:r>
              <a:rPr lang="en-GB" sz="2600" b="1"/>
              <a:t>Empathy</a:t>
            </a:r>
            <a:r>
              <a:rPr lang="en-GB" sz="2600"/>
              <a:t>: it is something where you must try to understand the feelings of people that are surrounded by you as an effective communicator. It means that you need to understand and relate to other people. Therefore, you need to have a high level of emotional intelligence and showing definitively is an ability to show empathy which will increase the rapport between you and the others eventually will level up your ability to communicate. </a:t>
            </a:r>
          </a:p>
          <a:p>
            <a:r>
              <a:rPr lang="en-GB" sz="2600" b="1"/>
              <a:t>Nonverbal communication skills: </a:t>
            </a:r>
            <a:r>
              <a:rPr lang="en-GB" sz="2600"/>
              <a:t>when it comes to verbal communication the effective communicator dependent on nonverbal cues. You need to be aware of your body language and the tone of your voice which will be developed through messages and presentation skills. </a:t>
            </a:r>
          </a:p>
          <a:p>
            <a:r>
              <a:rPr lang="en-GB" sz="2600" b="1"/>
              <a:t>Teamwork: </a:t>
            </a:r>
            <a:r>
              <a:rPr lang="en-GB" sz="2600"/>
              <a:t>this is can also developed your communication skills. Where you engage actively with your team building and be consistent in collaborating with your teammates is an essential part of building communication skills. The more you build strong relationships and rapport with others in the workplace, the more effectively you’ll be able to communicate with them. </a:t>
            </a:r>
          </a:p>
          <a:p>
            <a:pPr marL="0" indent="0">
              <a:buNone/>
            </a:pPr>
            <a:r>
              <a:rPr lang="en-GB" sz="2600"/>
              <a:t>By Usman Uddin</a:t>
            </a:r>
          </a:p>
          <a:p>
            <a:endParaRPr lang="en-GB" dirty="0"/>
          </a:p>
        </p:txBody>
      </p:sp>
    </p:spTree>
    <p:extLst>
      <p:ext uri="{BB962C8B-B14F-4D97-AF65-F5344CB8AC3E}">
        <p14:creationId xmlns:p14="http://schemas.microsoft.com/office/powerpoint/2010/main" val="3629786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9">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6139572C-11C1-09AF-06AF-51F5B7870330}"/>
              </a:ext>
            </a:extLst>
          </p:cNvPr>
          <p:cNvSpPr>
            <a:spLocks noGrp="1"/>
          </p:cNvSpPr>
          <p:nvPr>
            <p:ph type="title"/>
          </p:nvPr>
        </p:nvSpPr>
        <p:spPr>
          <a:xfrm>
            <a:off x="496112" y="685801"/>
            <a:ext cx="2743200" cy="5105400"/>
          </a:xfrm>
        </p:spPr>
        <p:txBody>
          <a:bodyPr>
            <a:normAutofit/>
          </a:bodyPr>
          <a:lstStyle/>
          <a:p>
            <a:pPr algn="l"/>
            <a:r>
              <a:rPr lang="en-GB" sz="3200">
                <a:solidFill>
                  <a:srgbClr val="FFFFFF"/>
                </a:solidFill>
              </a:rPr>
              <a:t>Conclusion </a:t>
            </a:r>
          </a:p>
        </p:txBody>
      </p:sp>
      <p:grpSp>
        <p:nvGrpSpPr>
          <p:cNvPr id="27" name="Group 11">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8"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9"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0"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3" name="Content Placeholder 2">
            <a:extLst>
              <a:ext uri="{FF2B5EF4-FFF2-40B4-BE49-F238E27FC236}">
                <a16:creationId xmlns:a16="http://schemas.microsoft.com/office/drawing/2014/main" id="{4AF776E4-E8EA-4725-EB5B-9E496DE8C6C4}"/>
              </a:ext>
            </a:extLst>
          </p:cNvPr>
          <p:cNvSpPr>
            <a:spLocks noGrp="1"/>
          </p:cNvSpPr>
          <p:nvPr>
            <p:ph idx="1"/>
          </p:nvPr>
        </p:nvSpPr>
        <p:spPr>
          <a:xfrm>
            <a:off x="4850405" y="685801"/>
            <a:ext cx="6652619" cy="5329238"/>
          </a:xfrm>
        </p:spPr>
        <p:txBody>
          <a:bodyPr>
            <a:normAutofit/>
          </a:bodyPr>
          <a:lstStyle/>
          <a:p>
            <a:pPr>
              <a:lnSpc>
                <a:spcPct val="90000"/>
              </a:lnSpc>
            </a:pPr>
            <a:r>
              <a:rPr lang="en-GB" sz="2000" i="0" dirty="0">
                <a:effectLst/>
              </a:rPr>
              <a:t>Overall, it is very important to have an effective communication because it leaves all parties involved and feeling accomplished. It can be improved in your day to day life such as by practicing active listening, managing your own emotions, ask for feedback from your teachers from presentation and start practicing public speaking etc. These skills will leave you to become an effective communicator that could be used in any field of your work. </a:t>
            </a:r>
          </a:p>
          <a:p>
            <a:pPr>
              <a:lnSpc>
                <a:spcPct val="90000"/>
              </a:lnSpc>
            </a:pPr>
            <a:r>
              <a:rPr lang="en-GB" sz="2000" dirty="0" err="1"/>
              <a:t>Selborne</a:t>
            </a:r>
            <a:r>
              <a:rPr lang="en-GB" sz="2000" dirty="0"/>
              <a:t> Care Home needs to build an effective communication internally and externally to be able to improve the quality of the care home overall. Correct communication towards staff will have a positive impact. Also with effective communication with external stakeholders will help the care home in getting the right support to build up the inadequate results</a:t>
            </a:r>
            <a:endParaRPr lang="en-GB" sz="2000" b="1" i="0" dirty="0">
              <a:effectLst/>
            </a:endParaRPr>
          </a:p>
          <a:p>
            <a:pPr marL="0" indent="0">
              <a:lnSpc>
                <a:spcPct val="90000"/>
              </a:lnSpc>
              <a:buNone/>
            </a:pPr>
            <a:r>
              <a:rPr lang="en-GB" sz="2000" dirty="0">
                <a:effectLst/>
              </a:rPr>
              <a:t>By Usman Uddin</a:t>
            </a:r>
          </a:p>
          <a:p>
            <a:pPr>
              <a:lnSpc>
                <a:spcPct val="90000"/>
              </a:lnSpc>
            </a:pPr>
            <a:endParaRPr lang="en-GB" sz="2000" dirty="0"/>
          </a:p>
        </p:txBody>
      </p:sp>
    </p:spTree>
    <p:extLst>
      <p:ext uri="{BB962C8B-B14F-4D97-AF65-F5344CB8AC3E}">
        <p14:creationId xmlns:p14="http://schemas.microsoft.com/office/powerpoint/2010/main" val="1045295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54F5E-1BB4-9D42-17EE-658604120553}"/>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99F2D570-EB59-F4A8-8FE0-D9DFF17C7446}"/>
              </a:ext>
            </a:extLst>
          </p:cNvPr>
          <p:cNvSpPr>
            <a:spLocks noGrp="1"/>
          </p:cNvSpPr>
          <p:nvPr>
            <p:ph idx="1"/>
          </p:nvPr>
        </p:nvSpPr>
        <p:spPr>
          <a:xfrm>
            <a:off x="1484310" y="1903229"/>
            <a:ext cx="10018713" cy="2892055"/>
          </a:xfrm>
        </p:spPr>
        <p:txBody>
          <a:bodyPr>
            <a:normAutofit/>
          </a:bodyPr>
          <a:lstStyle/>
          <a:p>
            <a:endParaRPr lang="en-GB" sz="2400" b="0" i="0" dirty="0">
              <a:solidFill>
                <a:srgbClr val="000000"/>
              </a:solidFill>
              <a:effectLst/>
              <a:latin typeface="Open Sans"/>
            </a:endParaRPr>
          </a:p>
          <a:p>
            <a:endParaRPr lang="en-GB" sz="2400" b="0" i="0" dirty="0">
              <a:solidFill>
                <a:srgbClr val="000000"/>
              </a:solidFill>
              <a:effectLst/>
              <a:latin typeface="Open Sans"/>
            </a:endParaRPr>
          </a:p>
          <a:p>
            <a:pPr>
              <a:buFont typeface="Courier New" panose="02070309020205020404" pitchFamily="49" charset="0"/>
              <a:buChar char="o"/>
            </a:pPr>
            <a:r>
              <a:rPr lang="en-GB" sz="1900" dirty="0">
                <a:latin typeface="Arial" panose="020B0604020202020204" pitchFamily="34" charset="0"/>
                <a:cs typeface="Arial" panose="020B0604020202020204" pitchFamily="34" charset="0"/>
              </a:rPr>
              <a:t>Robbins, SP. &amp; Coulter MA. (2017) </a:t>
            </a:r>
            <a:r>
              <a:rPr lang="en-GB" sz="1900" i="1" dirty="0">
                <a:latin typeface="Arial" panose="020B0604020202020204" pitchFamily="34" charset="0"/>
                <a:cs typeface="Arial" panose="020B0604020202020204" pitchFamily="34" charset="0"/>
              </a:rPr>
              <a:t>Management, Global Edition </a:t>
            </a:r>
            <a:r>
              <a:rPr lang="en-GB" sz="1900" dirty="0">
                <a:latin typeface="Arial" panose="020B0604020202020204" pitchFamily="34" charset="0"/>
                <a:cs typeface="Arial" panose="020B0604020202020204" pitchFamily="34" charset="0"/>
              </a:rPr>
              <a:t>Harlow, United Kingdom: Pearson Education Limited. Available from: ProQuest E-book Central. (Accessed: 7 May 2020).</a:t>
            </a:r>
            <a:endParaRPr lang="es-ES" sz="19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9558554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16FA5-3C1F-DC50-8D1F-B7854EB3ECA8}"/>
              </a:ext>
            </a:extLst>
          </p:cNvPr>
          <p:cNvSpPr>
            <a:spLocks noGrp="1"/>
          </p:cNvSpPr>
          <p:nvPr>
            <p:ph type="title"/>
          </p:nvPr>
        </p:nvSpPr>
        <p:spPr>
          <a:xfrm>
            <a:off x="838200" y="365125"/>
            <a:ext cx="10352314" cy="1006475"/>
          </a:xfrm>
        </p:spPr>
        <p:txBody>
          <a:bodyPr/>
          <a:lstStyle/>
          <a:p>
            <a:r>
              <a:rPr lang="en-GB" dirty="0"/>
              <a:t>Teamwork Evaluation</a:t>
            </a:r>
          </a:p>
        </p:txBody>
      </p:sp>
      <p:graphicFrame>
        <p:nvGraphicFramePr>
          <p:cNvPr id="9" name="Table 9">
            <a:extLst>
              <a:ext uri="{FF2B5EF4-FFF2-40B4-BE49-F238E27FC236}">
                <a16:creationId xmlns:a16="http://schemas.microsoft.com/office/drawing/2014/main" id="{939FD008-457A-B6D6-122E-50FC2233C776}"/>
              </a:ext>
            </a:extLst>
          </p:cNvPr>
          <p:cNvGraphicFramePr>
            <a:graphicFrameLocks noGrp="1"/>
          </p:cNvGraphicFramePr>
          <p:nvPr>
            <p:ph idx="1"/>
            <p:extLst>
              <p:ext uri="{D42A27DB-BD31-4B8C-83A1-F6EECF244321}">
                <p14:modId xmlns:p14="http://schemas.microsoft.com/office/powerpoint/2010/main" val="2813914712"/>
              </p:ext>
            </p:extLst>
          </p:nvPr>
        </p:nvGraphicFramePr>
        <p:xfrm>
          <a:off x="1484313" y="1509823"/>
          <a:ext cx="10018712" cy="4359348"/>
        </p:xfrm>
        <a:graphic>
          <a:graphicData uri="http://schemas.openxmlformats.org/drawingml/2006/table">
            <a:tbl>
              <a:tblPr firstRow="1" bandRow="1">
                <a:tableStyleId>{5C22544A-7EE6-4342-B048-85BDC9FD1C3A}</a:tableStyleId>
              </a:tblPr>
              <a:tblGrid>
                <a:gridCol w="5009356">
                  <a:extLst>
                    <a:ext uri="{9D8B030D-6E8A-4147-A177-3AD203B41FA5}">
                      <a16:colId xmlns:a16="http://schemas.microsoft.com/office/drawing/2014/main" val="673997420"/>
                    </a:ext>
                  </a:extLst>
                </a:gridCol>
                <a:gridCol w="5009356">
                  <a:extLst>
                    <a:ext uri="{9D8B030D-6E8A-4147-A177-3AD203B41FA5}">
                      <a16:colId xmlns:a16="http://schemas.microsoft.com/office/drawing/2014/main" val="1342693953"/>
                    </a:ext>
                  </a:extLst>
                </a:gridCol>
              </a:tblGrid>
              <a:tr h="861237">
                <a:tc>
                  <a:txBody>
                    <a:bodyPr/>
                    <a:lstStyle/>
                    <a:p>
                      <a:pPr algn="ctr"/>
                      <a:r>
                        <a:rPr lang="en-GB" sz="2800" dirty="0"/>
                        <a:t>Teamwork evaluation</a:t>
                      </a:r>
                    </a:p>
                  </a:txBody>
                  <a:tcPr/>
                </a:tc>
                <a:tc>
                  <a:txBody>
                    <a:bodyPr/>
                    <a:lstStyle/>
                    <a:p>
                      <a:pPr algn="ctr"/>
                      <a:r>
                        <a:rPr lang="en-GB" sz="2800" dirty="0"/>
                        <a:t>Team responses</a:t>
                      </a:r>
                    </a:p>
                  </a:txBody>
                  <a:tcPr/>
                </a:tc>
                <a:extLst>
                  <a:ext uri="{0D108BD9-81ED-4DB2-BD59-A6C34878D82A}">
                    <a16:rowId xmlns:a16="http://schemas.microsoft.com/office/drawing/2014/main" val="1676864224"/>
                  </a:ext>
                </a:extLst>
              </a:tr>
              <a:tr h="861237">
                <a:tc>
                  <a:txBody>
                    <a:bodyPr/>
                    <a:lstStyle/>
                    <a:p>
                      <a:r>
                        <a:rPr lang="en-GB" dirty="0"/>
                        <a:t>Who was in your team?</a:t>
                      </a:r>
                    </a:p>
                  </a:txBody>
                  <a:tcPr/>
                </a:tc>
                <a:tc>
                  <a:txBody>
                    <a:bodyPr/>
                    <a:lstStyle/>
                    <a:p>
                      <a:r>
                        <a:rPr lang="en-GB"/>
                        <a:t>HALEMA KHANOM</a:t>
                      </a:r>
                    </a:p>
                    <a:p>
                      <a:r>
                        <a:rPr lang="en-GB"/>
                        <a:t>USMAN UDDIN</a:t>
                      </a:r>
                    </a:p>
                    <a:p>
                      <a:r>
                        <a:rPr lang="en-GB"/>
                        <a:t>ELAYNE DA CRUZ</a:t>
                      </a:r>
                      <a:endParaRPr lang="en-GB" dirty="0"/>
                    </a:p>
                  </a:txBody>
                  <a:tcPr/>
                </a:tc>
                <a:extLst>
                  <a:ext uri="{0D108BD9-81ED-4DB2-BD59-A6C34878D82A}">
                    <a16:rowId xmlns:a16="http://schemas.microsoft.com/office/drawing/2014/main" val="601371194"/>
                  </a:ext>
                </a:extLst>
              </a:tr>
              <a:tr h="861237">
                <a:tc>
                  <a:txBody>
                    <a:bodyPr/>
                    <a:lstStyle/>
                    <a:p>
                      <a:r>
                        <a:rPr lang="en-GB" dirty="0"/>
                        <a:t>What were the key strengths of your team?</a:t>
                      </a:r>
                    </a:p>
                  </a:txBody>
                  <a:tcPr/>
                </a:tc>
                <a:tc>
                  <a:txBody>
                    <a:bodyPr/>
                    <a:lstStyle/>
                    <a:p>
                      <a:r>
                        <a:rPr lang="en-GB"/>
                        <a:t>Able to agree with most decisions</a:t>
                      </a:r>
                      <a:endParaRPr lang="en-GB" dirty="0"/>
                    </a:p>
                  </a:txBody>
                  <a:tcPr/>
                </a:tc>
                <a:extLst>
                  <a:ext uri="{0D108BD9-81ED-4DB2-BD59-A6C34878D82A}">
                    <a16:rowId xmlns:a16="http://schemas.microsoft.com/office/drawing/2014/main" val="1336567908"/>
                  </a:ext>
                </a:extLst>
              </a:tr>
              <a:tr h="861237">
                <a:tc>
                  <a:txBody>
                    <a:bodyPr/>
                    <a:lstStyle/>
                    <a:p>
                      <a:r>
                        <a:rPr lang="en-GB" dirty="0"/>
                        <a:t>What are the challenges that you overcame as a team?</a:t>
                      </a:r>
                    </a:p>
                  </a:txBody>
                  <a:tcPr/>
                </a:tc>
                <a:tc>
                  <a:txBody>
                    <a:bodyPr/>
                    <a:lstStyle/>
                    <a:p>
                      <a:r>
                        <a:rPr lang="en-GB"/>
                        <a:t>Being able to meet up due to personal commitments</a:t>
                      </a:r>
                      <a:endParaRPr lang="en-GB" dirty="0"/>
                    </a:p>
                  </a:txBody>
                  <a:tcPr/>
                </a:tc>
                <a:extLst>
                  <a:ext uri="{0D108BD9-81ED-4DB2-BD59-A6C34878D82A}">
                    <a16:rowId xmlns:a16="http://schemas.microsoft.com/office/drawing/2014/main" val="4045923740"/>
                  </a:ext>
                </a:extLst>
              </a:tr>
              <a:tr h="861237">
                <a:tc>
                  <a:txBody>
                    <a:bodyPr/>
                    <a:lstStyle/>
                    <a:p>
                      <a:r>
                        <a:rPr lang="en-GB" dirty="0"/>
                        <a:t>What would you do differently if you worked as a team?</a:t>
                      </a:r>
                    </a:p>
                  </a:txBody>
                  <a:tcPr/>
                </a:tc>
                <a:tc>
                  <a:txBody>
                    <a:bodyPr/>
                    <a:lstStyle/>
                    <a:p>
                      <a:r>
                        <a:rPr lang="en-GB"/>
                        <a:t>Organise time to work together effectively</a:t>
                      </a:r>
                      <a:endParaRPr lang="en-GB" dirty="0"/>
                    </a:p>
                  </a:txBody>
                  <a:tcPr/>
                </a:tc>
                <a:extLst>
                  <a:ext uri="{0D108BD9-81ED-4DB2-BD59-A6C34878D82A}">
                    <a16:rowId xmlns:a16="http://schemas.microsoft.com/office/drawing/2014/main" val="3996552710"/>
                  </a:ext>
                </a:extLst>
              </a:tr>
            </a:tbl>
          </a:graphicData>
        </a:graphic>
      </p:graphicFrame>
    </p:spTree>
    <p:extLst>
      <p:ext uri="{BB962C8B-B14F-4D97-AF65-F5344CB8AC3E}">
        <p14:creationId xmlns:p14="http://schemas.microsoft.com/office/powerpoint/2010/main" val="33550353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1711</TotalTime>
  <Words>1293</Words>
  <Application>Microsoft Office PowerPoint</Application>
  <PresentationFormat>Widescreen</PresentationFormat>
  <Paragraphs>74</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Century Gothic</vt:lpstr>
      <vt:lpstr>Corbel</vt:lpstr>
      <vt:lpstr>Courier New</vt:lpstr>
      <vt:lpstr>Open Sans</vt:lpstr>
      <vt:lpstr>Parallax</vt:lpstr>
      <vt:lpstr>STRATEGIES FOR EFFECTIVE COMMUNICATION IN SELBORNE HOUSE CARE HOME</vt:lpstr>
      <vt:lpstr>CONTENTS</vt:lpstr>
      <vt:lpstr>INTRODUCTION</vt:lpstr>
      <vt:lpstr>BENEFITS OF EFFECTIVE COMMUNICATION</vt:lpstr>
      <vt:lpstr>The Shannon-Weaver Model (1949)</vt:lpstr>
      <vt:lpstr>BARRIERS THAT EFFECT COMMUNICATION BETWEEN ORGANISATIONS AND EXTERNAL STAKEHOLDERS</vt:lpstr>
      <vt:lpstr>BARRIERS THAT EFFECT COMMUNICATION BETWEEN ORGANISATIONS AND EXTERNAL STAKEHOLDERS</vt:lpstr>
      <vt:lpstr>WHAT ARE THE CHANNELS USED TO IMPROVE COMMUNICATION</vt:lpstr>
      <vt:lpstr>Conclusion </vt:lpstr>
      <vt:lpstr>REFERENCES</vt:lpstr>
      <vt:lpstr>Teamwork Evaluation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EFFECTIVE COMMUNICATION IN SELBORNE HOUSE CARE HOME</dc:title>
  <dc:creator>Halema Khanom (2117251)</dc:creator>
  <cp:lastModifiedBy>saima siraj</cp:lastModifiedBy>
  <cp:revision>2</cp:revision>
  <dcterms:created xsi:type="dcterms:W3CDTF">2022-07-15T08:37:14Z</dcterms:created>
  <dcterms:modified xsi:type="dcterms:W3CDTF">2022-07-23T22:15:34Z</dcterms:modified>
</cp:coreProperties>
</file>