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Roboto" panose="02000000000000000000"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354685-EC70-4713-B612-3E359204865A}" v="20" dt="2026-03-22T14:06:01.011"/>
    <p1510:client id="{930F67BF-A935-4102-9BD7-5DDFF7669B0D}" v="2" dt="2026-03-22T15:01:36.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8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d091a4f29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d091a4f29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d091a4f29b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d091a4f29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d091a4f29b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d091a4f29b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d091a4f29b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d091a4f29b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d091a4f29b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d091a4f29b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d091a4f29b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d091a4f29b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d0b0d9d92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d0b0d9d92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d091a4f29b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3d091a4f29b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d091a4f29b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d091a4f29b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d091a4f29b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3d091a4f29b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3d091a4f29b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3d091a4f29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d091a4f29b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d091a4f29b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flipH="1">
            <a:off x="8246400" y="4245925"/>
            <a:ext cx="897600" cy="897600"/>
          </a:xfrm>
          <a:prstGeom prst="rtTriangl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8246400" y="4245875"/>
            <a:ext cx="897600" cy="897600"/>
          </a:xfrm>
          <a:prstGeom prst="round1Rect">
            <a:avLst>
              <a:gd name="adj" fmla="val 16667"/>
            </a:avLst>
          </a:prstGeom>
          <a:solidFill>
            <a:schemeClr val="lt1">
              <a:alpha val="680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90525" y="1819275"/>
            <a:ext cx="8222100" cy="933600"/>
          </a:xfrm>
          <a:prstGeom prst="rect">
            <a:avLst/>
          </a:prstGeom>
        </p:spPr>
        <p:txBody>
          <a:bodyPr spcFirstLastPara="1" wrap="square" lIns="91425" tIns="91425" rIns="91425" bIns="91425" anchor="b"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3" name="Google Shape;13;p2"/>
          <p:cNvSpPr txBox="1">
            <a:spLocks noGrp="1"/>
          </p:cNvSpPr>
          <p:nvPr>
            <p:ph type="subTitle" idx="1"/>
          </p:nvPr>
        </p:nvSpPr>
        <p:spPr>
          <a:xfrm>
            <a:off x="390525" y="2789130"/>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4" name="Google Shape;14;p2"/>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460950" y="2065350"/>
            <a:ext cx="8222100" cy="10128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7" name="Google Shape;17;p3"/>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2" name="Google Shape;22;p4"/>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5"/>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5"/>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8" name="Google Shape;28;p5"/>
          <p:cNvSpPr txBox="1">
            <a:spLocks noGrp="1"/>
          </p:cNvSpPr>
          <p:nvPr>
            <p:ph type="body" idx="1"/>
          </p:nvPr>
        </p:nvSpPr>
        <p:spPr>
          <a:xfrm>
            <a:off x="471900" y="1919075"/>
            <a:ext cx="3999900" cy="271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body" idx="2"/>
          </p:nvPr>
        </p:nvSpPr>
        <p:spPr>
          <a:xfrm>
            <a:off x="4694250" y="1919075"/>
            <a:ext cx="3999900" cy="271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5"/>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p:nvPr/>
        </p:nvSpPr>
        <p:spPr>
          <a:xfrm rot="10800000" flipH="1">
            <a:off x="0" y="656400"/>
            <a:ext cx="9144000" cy="448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rm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5" name="Google Shape;35;p6"/>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p:nvPr/>
        </p:nvSpPr>
        <p:spPr>
          <a:xfrm rot="10800000" flipH="1">
            <a:off x="3276600" y="25"/>
            <a:ext cx="58674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7"/>
          <p:cNvSpPr txBox="1">
            <a:spLocks noGrp="1"/>
          </p:cNvSpPr>
          <p:nvPr>
            <p:ph type="title"/>
          </p:nvPr>
        </p:nvSpPr>
        <p:spPr>
          <a:xfrm>
            <a:off x="226078" y="357800"/>
            <a:ext cx="2808000" cy="953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226075" y="1465800"/>
            <a:ext cx="2808000" cy="3163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Clr>
                <a:schemeClr val="lt1"/>
              </a:buClr>
              <a:buSzPts val="1200"/>
              <a:buChar char="●"/>
              <a:defRPr sz="1200">
                <a:solidFill>
                  <a:schemeClr val="lt1"/>
                </a:solidFill>
              </a:defRPr>
            </a:lvl1pPr>
            <a:lvl2pPr marL="914400" lvl="1" indent="-304800">
              <a:spcBef>
                <a:spcPts val="0"/>
              </a:spcBef>
              <a:spcAft>
                <a:spcPts val="0"/>
              </a:spcAft>
              <a:buClr>
                <a:schemeClr val="lt1"/>
              </a:buClr>
              <a:buSzPts val="1200"/>
              <a:buChar char="○"/>
              <a:defRPr sz="1200">
                <a:solidFill>
                  <a:schemeClr val="lt1"/>
                </a:solidFill>
              </a:defRPr>
            </a:lvl2pPr>
            <a:lvl3pPr marL="1371600" lvl="2" indent="-304800">
              <a:spcBef>
                <a:spcPts val="0"/>
              </a:spcBef>
              <a:spcAft>
                <a:spcPts val="0"/>
              </a:spcAft>
              <a:buClr>
                <a:schemeClr val="lt1"/>
              </a:buClr>
              <a:buSzPts val="1200"/>
              <a:buChar char="■"/>
              <a:defRPr sz="1200">
                <a:solidFill>
                  <a:schemeClr val="lt1"/>
                </a:solidFill>
              </a:defRPr>
            </a:lvl3pPr>
            <a:lvl4pPr marL="1828800" lvl="3" indent="-304800">
              <a:spcBef>
                <a:spcPts val="0"/>
              </a:spcBef>
              <a:spcAft>
                <a:spcPts val="0"/>
              </a:spcAft>
              <a:buClr>
                <a:schemeClr val="lt1"/>
              </a:buClr>
              <a:buSzPts val="1200"/>
              <a:buChar char="●"/>
              <a:defRPr sz="1200">
                <a:solidFill>
                  <a:schemeClr val="lt1"/>
                </a:solidFill>
              </a:defRPr>
            </a:lvl4pPr>
            <a:lvl5pPr marL="2286000" lvl="4" indent="-304800">
              <a:spcBef>
                <a:spcPts val="0"/>
              </a:spcBef>
              <a:spcAft>
                <a:spcPts val="0"/>
              </a:spcAft>
              <a:buClr>
                <a:schemeClr val="lt1"/>
              </a:buClr>
              <a:buSzPts val="1200"/>
              <a:buChar char="○"/>
              <a:defRPr sz="1200">
                <a:solidFill>
                  <a:schemeClr val="lt1"/>
                </a:solidFill>
              </a:defRPr>
            </a:lvl5pPr>
            <a:lvl6pPr marL="2743200" lvl="5" indent="-304800">
              <a:spcBef>
                <a:spcPts val="0"/>
              </a:spcBef>
              <a:spcAft>
                <a:spcPts val="0"/>
              </a:spcAft>
              <a:buClr>
                <a:schemeClr val="lt1"/>
              </a:buClr>
              <a:buSzPts val="1200"/>
              <a:buChar char="■"/>
              <a:defRPr sz="1200">
                <a:solidFill>
                  <a:schemeClr val="lt1"/>
                </a:solidFill>
              </a:defRPr>
            </a:lvl6pPr>
            <a:lvl7pPr marL="3200400" lvl="6" indent="-304800">
              <a:spcBef>
                <a:spcPts val="0"/>
              </a:spcBef>
              <a:spcAft>
                <a:spcPts val="0"/>
              </a:spcAft>
              <a:buClr>
                <a:schemeClr val="lt1"/>
              </a:buClr>
              <a:buSzPts val="1200"/>
              <a:buChar char="●"/>
              <a:defRPr sz="1200">
                <a:solidFill>
                  <a:schemeClr val="lt1"/>
                </a:solidFill>
              </a:defRPr>
            </a:lvl7pPr>
            <a:lvl8pPr marL="3657600" lvl="7" indent="-304800">
              <a:spcBef>
                <a:spcPts val="0"/>
              </a:spcBef>
              <a:spcAft>
                <a:spcPts val="0"/>
              </a:spcAft>
              <a:buClr>
                <a:schemeClr val="lt1"/>
              </a:buClr>
              <a:buSzPts val="1200"/>
              <a:buChar char="○"/>
              <a:defRPr sz="1200">
                <a:solidFill>
                  <a:schemeClr val="lt1"/>
                </a:solidFill>
              </a:defRPr>
            </a:lvl8pPr>
            <a:lvl9pPr marL="4114800" lvl="8" indent="-304800">
              <a:spcBef>
                <a:spcPts val="0"/>
              </a:spcBef>
              <a:spcAft>
                <a:spcPts val="0"/>
              </a:spcAft>
              <a:buClr>
                <a:schemeClr val="lt1"/>
              </a:buClr>
              <a:buSzPts val="1200"/>
              <a:buChar char="■"/>
              <a:defRPr sz="1200">
                <a:solidFill>
                  <a:schemeClr val="lt1"/>
                </a:solidFill>
              </a:defRPr>
            </a:lvl9pPr>
          </a:lstStyle>
          <a:p>
            <a:endParaRPr/>
          </a:p>
        </p:txBody>
      </p:sp>
      <p:sp>
        <p:nvSpPr>
          <p:cNvPr id="41" name="Google Shape;41;p7"/>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488250"/>
            <a:ext cx="62271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44" name="Google Shape;44;p8"/>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flipH="1">
            <a:off x="0" y="0"/>
            <a:ext cx="45720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9"/>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dk2"/>
              </a:buClr>
              <a:buSzPts val="4200"/>
              <a:buNone/>
              <a:defRPr sz="4200">
                <a:solidFill>
                  <a:schemeClr val="dk2"/>
                </a:solidFill>
              </a:defRPr>
            </a:lvl1pPr>
            <a:lvl2pPr lvl="1" algn="ctr">
              <a:spcBef>
                <a:spcPts val="0"/>
              </a:spcBef>
              <a:spcAft>
                <a:spcPts val="0"/>
              </a:spcAft>
              <a:buClr>
                <a:schemeClr val="dk2"/>
              </a:buClr>
              <a:buSzPts val="4200"/>
              <a:buNone/>
              <a:defRPr sz="4200">
                <a:solidFill>
                  <a:schemeClr val="dk2"/>
                </a:solidFill>
              </a:defRPr>
            </a:lvl2pPr>
            <a:lvl3pPr lvl="2" algn="ctr">
              <a:spcBef>
                <a:spcPts val="0"/>
              </a:spcBef>
              <a:spcAft>
                <a:spcPts val="0"/>
              </a:spcAft>
              <a:buClr>
                <a:schemeClr val="dk2"/>
              </a:buClr>
              <a:buSzPts val="4200"/>
              <a:buNone/>
              <a:defRPr sz="4200">
                <a:solidFill>
                  <a:schemeClr val="dk2"/>
                </a:solidFill>
              </a:defRPr>
            </a:lvl3pPr>
            <a:lvl4pPr lvl="3" algn="ctr">
              <a:spcBef>
                <a:spcPts val="0"/>
              </a:spcBef>
              <a:spcAft>
                <a:spcPts val="0"/>
              </a:spcAft>
              <a:buClr>
                <a:schemeClr val="dk2"/>
              </a:buClr>
              <a:buSzPts val="4200"/>
              <a:buNone/>
              <a:defRPr sz="4200">
                <a:solidFill>
                  <a:schemeClr val="dk2"/>
                </a:solidFill>
              </a:defRPr>
            </a:lvl4pPr>
            <a:lvl5pPr lvl="4" algn="ctr">
              <a:spcBef>
                <a:spcPts val="0"/>
              </a:spcBef>
              <a:spcAft>
                <a:spcPts val="0"/>
              </a:spcAft>
              <a:buClr>
                <a:schemeClr val="dk2"/>
              </a:buClr>
              <a:buSzPts val="4200"/>
              <a:buNone/>
              <a:defRPr sz="4200">
                <a:solidFill>
                  <a:schemeClr val="dk2"/>
                </a:solidFill>
              </a:defRPr>
            </a:lvl5pPr>
            <a:lvl6pPr lvl="5" algn="ctr">
              <a:spcBef>
                <a:spcPts val="0"/>
              </a:spcBef>
              <a:spcAft>
                <a:spcPts val="0"/>
              </a:spcAft>
              <a:buClr>
                <a:schemeClr val="dk2"/>
              </a:buClr>
              <a:buSzPts val="4200"/>
              <a:buNone/>
              <a:defRPr sz="4200">
                <a:solidFill>
                  <a:schemeClr val="dk2"/>
                </a:solidFill>
              </a:defRPr>
            </a:lvl6pPr>
            <a:lvl7pPr lvl="6" algn="ctr">
              <a:spcBef>
                <a:spcPts val="0"/>
              </a:spcBef>
              <a:spcAft>
                <a:spcPts val="0"/>
              </a:spcAft>
              <a:buClr>
                <a:schemeClr val="dk2"/>
              </a:buClr>
              <a:buSzPts val="4200"/>
              <a:buNone/>
              <a:defRPr sz="4200">
                <a:solidFill>
                  <a:schemeClr val="dk2"/>
                </a:solidFill>
              </a:defRPr>
            </a:lvl7pPr>
            <a:lvl8pPr lvl="7" algn="ctr">
              <a:spcBef>
                <a:spcPts val="0"/>
              </a:spcBef>
              <a:spcAft>
                <a:spcPts val="0"/>
              </a:spcAft>
              <a:buClr>
                <a:schemeClr val="dk2"/>
              </a:buClr>
              <a:buSzPts val="4200"/>
              <a:buNone/>
              <a:defRPr sz="4200">
                <a:solidFill>
                  <a:schemeClr val="dk2"/>
                </a:solidFill>
              </a:defRPr>
            </a:lvl8pPr>
            <a:lvl9pPr lvl="8" algn="ctr">
              <a:spcBef>
                <a:spcPts val="0"/>
              </a:spcBef>
              <a:spcAft>
                <a:spcPts val="0"/>
              </a:spcAft>
              <a:buClr>
                <a:schemeClr val="dk2"/>
              </a:buClr>
              <a:buSzPts val="4200"/>
              <a:buNone/>
              <a:defRPr sz="4200">
                <a:solidFill>
                  <a:schemeClr val="dk2"/>
                </a:solidFill>
              </a:defRPr>
            </a:lvl9pPr>
          </a:lstStyle>
          <a:p>
            <a:endParaRPr/>
          </a:p>
        </p:txBody>
      </p:sp>
      <p:sp>
        <p:nvSpPr>
          <p:cNvPr id="49" name="Google Shape;49;p9"/>
          <p:cNvSpPr txBox="1">
            <a:spLocks noGrp="1"/>
          </p:cNvSpPr>
          <p:nvPr>
            <p:ph type="subTitle" idx="1"/>
          </p:nvPr>
        </p:nvSpPr>
        <p:spPr>
          <a:xfrm>
            <a:off x="265500" y="2779467"/>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p:nvPr/>
        </p:nvSpPr>
        <p:spPr>
          <a:xfrm rot="10800000" flipH="1">
            <a:off x="0" y="0"/>
            <a:ext cx="9144000" cy="4695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0"/>
          <p:cNvSpPr/>
          <p:nvPr/>
        </p:nvSpPr>
        <p:spPr>
          <a:xfrm rot="10800000" flipH="1">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0"/>
          <p:cNvSpPr txBox="1">
            <a:spLocks noGrp="1"/>
          </p:cNvSpPr>
          <p:nvPr>
            <p:ph type="body" idx="1"/>
          </p:nvPr>
        </p:nvSpPr>
        <p:spPr>
          <a:xfrm>
            <a:off x="57150" y="4696825"/>
            <a:ext cx="8382000" cy="4467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200"/>
              <a:buNone/>
              <a:defRPr sz="1200">
                <a:solidFill>
                  <a:schemeClr val="lt1"/>
                </a:solidFill>
              </a:defRPr>
            </a:lvl1pPr>
          </a:lstStyle>
          <a:p>
            <a:endParaRPr/>
          </a:p>
        </p:txBody>
      </p:sp>
      <p:sp>
        <p:nvSpPr>
          <p:cNvPr id="56" name="Google Shape;56;p10"/>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4"/>
        </a:solidFill>
        <a:effectLst/>
      </p:bgPr>
    </p:bg>
    <p:spTree>
      <p:nvGrpSpPr>
        <p:cNvPr id="1" name="Shape 57"/>
        <p:cNvGrpSpPr/>
        <p:nvPr/>
      </p:nvGrpSpPr>
      <p:grpSpPr>
        <a:xfrm>
          <a:off x="0" y="0"/>
          <a:ext cx="0" cy="0"/>
          <a:chOff x="0" y="0"/>
          <a:chExt cx="0" cy="0"/>
        </a:xfrm>
      </p:grpSpPr>
      <p:sp>
        <p:nvSpPr>
          <p:cNvPr id="58" name="Google Shape;58;p11"/>
          <p:cNvSpPr txBox="1">
            <a:spLocks noGrp="1"/>
          </p:cNvSpPr>
          <p:nvPr>
            <p:ph type="title" hasCustomPrompt="1"/>
          </p:nvPr>
        </p:nvSpPr>
        <p:spPr>
          <a:xfrm>
            <a:off x="475500" y="1258525"/>
            <a:ext cx="8222100" cy="19635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dk2"/>
              </a:buClr>
              <a:buSzPts val="12000"/>
              <a:buNone/>
              <a:defRPr sz="12000">
                <a:solidFill>
                  <a:schemeClr val="dk2"/>
                </a:solidFill>
              </a:defRPr>
            </a:lvl1pPr>
            <a:lvl2pPr lvl="1" algn="ctr">
              <a:spcBef>
                <a:spcPts val="0"/>
              </a:spcBef>
              <a:spcAft>
                <a:spcPts val="0"/>
              </a:spcAft>
              <a:buClr>
                <a:schemeClr val="dk2"/>
              </a:buClr>
              <a:buSzPts val="12000"/>
              <a:buNone/>
              <a:defRPr sz="12000">
                <a:solidFill>
                  <a:schemeClr val="dk2"/>
                </a:solidFill>
              </a:defRPr>
            </a:lvl2pPr>
            <a:lvl3pPr lvl="2" algn="ctr">
              <a:spcBef>
                <a:spcPts val="0"/>
              </a:spcBef>
              <a:spcAft>
                <a:spcPts val="0"/>
              </a:spcAft>
              <a:buClr>
                <a:schemeClr val="dk2"/>
              </a:buClr>
              <a:buSzPts val="12000"/>
              <a:buNone/>
              <a:defRPr sz="12000">
                <a:solidFill>
                  <a:schemeClr val="dk2"/>
                </a:solidFill>
              </a:defRPr>
            </a:lvl3pPr>
            <a:lvl4pPr lvl="3" algn="ctr">
              <a:spcBef>
                <a:spcPts val="0"/>
              </a:spcBef>
              <a:spcAft>
                <a:spcPts val="0"/>
              </a:spcAft>
              <a:buClr>
                <a:schemeClr val="dk2"/>
              </a:buClr>
              <a:buSzPts val="12000"/>
              <a:buNone/>
              <a:defRPr sz="12000">
                <a:solidFill>
                  <a:schemeClr val="dk2"/>
                </a:solidFill>
              </a:defRPr>
            </a:lvl4pPr>
            <a:lvl5pPr lvl="4" algn="ctr">
              <a:spcBef>
                <a:spcPts val="0"/>
              </a:spcBef>
              <a:spcAft>
                <a:spcPts val="0"/>
              </a:spcAft>
              <a:buClr>
                <a:schemeClr val="dk2"/>
              </a:buClr>
              <a:buSzPts val="12000"/>
              <a:buNone/>
              <a:defRPr sz="12000">
                <a:solidFill>
                  <a:schemeClr val="dk2"/>
                </a:solidFill>
              </a:defRPr>
            </a:lvl5pPr>
            <a:lvl6pPr lvl="5" algn="ctr">
              <a:spcBef>
                <a:spcPts val="0"/>
              </a:spcBef>
              <a:spcAft>
                <a:spcPts val="0"/>
              </a:spcAft>
              <a:buClr>
                <a:schemeClr val="dk2"/>
              </a:buClr>
              <a:buSzPts val="12000"/>
              <a:buNone/>
              <a:defRPr sz="12000">
                <a:solidFill>
                  <a:schemeClr val="dk2"/>
                </a:solidFill>
              </a:defRPr>
            </a:lvl6pPr>
            <a:lvl7pPr lvl="6" algn="ctr">
              <a:spcBef>
                <a:spcPts val="0"/>
              </a:spcBef>
              <a:spcAft>
                <a:spcPts val="0"/>
              </a:spcAft>
              <a:buClr>
                <a:schemeClr val="dk2"/>
              </a:buClr>
              <a:buSzPts val="12000"/>
              <a:buNone/>
              <a:defRPr sz="12000">
                <a:solidFill>
                  <a:schemeClr val="dk2"/>
                </a:solidFill>
              </a:defRPr>
            </a:lvl7pPr>
            <a:lvl8pPr lvl="7" algn="ctr">
              <a:spcBef>
                <a:spcPts val="0"/>
              </a:spcBef>
              <a:spcAft>
                <a:spcPts val="0"/>
              </a:spcAft>
              <a:buClr>
                <a:schemeClr val="dk2"/>
              </a:buClr>
              <a:buSzPts val="12000"/>
              <a:buNone/>
              <a:defRPr sz="12000">
                <a:solidFill>
                  <a:schemeClr val="dk2"/>
                </a:solidFill>
              </a:defRPr>
            </a:lvl8pPr>
            <a:lvl9pPr lvl="8" algn="ctr">
              <a:spcBef>
                <a:spcPts val="0"/>
              </a:spcBef>
              <a:spcAft>
                <a:spcPts val="0"/>
              </a:spcAft>
              <a:buClr>
                <a:schemeClr val="dk2"/>
              </a:buClr>
              <a:buSzPts val="12000"/>
              <a:buNone/>
              <a:defRPr sz="12000">
                <a:solidFill>
                  <a:schemeClr val="dk2"/>
                </a:solidFill>
              </a:defRPr>
            </a:lvl9pPr>
          </a:lstStyle>
          <a:p>
            <a:r>
              <a:t>xx%</a:t>
            </a:r>
          </a:p>
        </p:txBody>
      </p:sp>
      <p:sp>
        <p:nvSpPr>
          <p:cNvPr id="59" name="Google Shape;59;p11"/>
          <p:cNvSpPr txBox="1">
            <a:spLocks noGrp="1"/>
          </p:cNvSpPr>
          <p:nvPr>
            <p:ph type="body" idx="1"/>
          </p:nvPr>
        </p:nvSpPr>
        <p:spPr>
          <a:xfrm>
            <a:off x="475500" y="3304625"/>
            <a:ext cx="82221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0" name="Google Shape;60;p11"/>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4"/>
        </a:solidFill>
        <a:effectLst/>
      </p:bgPr>
    </p:bg>
    <p:spTree>
      <p:nvGrpSpPr>
        <p:cNvPr id="1" name="Shape 61"/>
        <p:cNvGrpSpPr/>
        <p:nvPr/>
      </p:nvGrpSpPr>
      <p:grpSpPr>
        <a:xfrm>
          <a:off x="0" y="0"/>
          <a:ext cx="0" cy="0"/>
          <a:chOff x="0" y="0"/>
          <a:chExt cx="0" cy="0"/>
        </a:xfrm>
      </p:grpSpPr>
      <p:sp>
        <p:nvSpPr>
          <p:cNvPr id="62" name="Google Shape;62;p12"/>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terial">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1pPr>
            <a:lvl2pPr lvl="1">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2pPr>
            <a:lvl3pPr lvl="2">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3pPr>
            <a:lvl4pPr lvl="3">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4pPr>
            <a:lvl5pPr lvl="4">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5pPr>
            <a:lvl6pPr lvl="5">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6pPr>
            <a:lvl7pPr lvl="6">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7pPr>
            <a:lvl8pPr lvl="7">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8pPr>
            <a:lvl9pPr lvl="8">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471900" y="1919075"/>
            <a:ext cx="8222100" cy="2710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Font typeface="Roboto"/>
              <a:buChar char="●"/>
              <a:defRPr sz="1800">
                <a:solidFill>
                  <a:schemeClr val="lt2"/>
                </a:solidFill>
                <a:latin typeface="Roboto"/>
                <a:ea typeface="Roboto"/>
                <a:cs typeface="Roboto"/>
                <a:sym typeface="Roboto"/>
              </a:defRPr>
            </a:lvl1pPr>
            <a:lvl2pPr marL="914400" lvl="1"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2pPr>
            <a:lvl3pPr marL="1371600" lvl="2"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3pPr>
            <a:lvl4pPr marL="1828800" lvl="3"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4pPr>
            <a:lvl5pPr marL="2286000" lvl="4"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5pPr>
            <a:lvl6pPr marL="2743200" lvl="5"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6pPr>
            <a:lvl7pPr marL="3200400" lvl="6"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7pPr>
            <a:lvl8pPr marL="3657600" lvl="7"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8pPr>
            <a:lvl9pPr marL="4114800" lvl="8" indent="-3175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latin typeface="Roboto"/>
                <a:ea typeface="Roboto"/>
                <a:cs typeface="Roboto"/>
                <a:sym typeface="Roboto"/>
              </a:defRPr>
            </a:lvl1pPr>
            <a:lvl2pPr lvl="1" algn="r">
              <a:buNone/>
              <a:defRPr sz="1000">
                <a:solidFill>
                  <a:schemeClr val="lt2"/>
                </a:solidFill>
                <a:latin typeface="Roboto"/>
                <a:ea typeface="Roboto"/>
                <a:cs typeface="Roboto"/>
                <a:sym typeface="Roboto"/>
              </a:defRPr>
            </a:lvl2pPr>
            <a:lvl3pPr lvl="2" algn="r">
              <a:buNone/>
              <a:defRPr sz="1000">
                <a:solidFill>
                  <a:schemeClr val="lt2"/>
                </a:solidFill>
                <a:latin typeface="Roboto"/>
                <a:ea typeface="Roboto"/>
                <a:cs typeface="Roboto"/>
                <a:sym typeface="Roboto"/>
              </a:defRPr>
            </a:lvl3pPr>
            <a:lvl4pPr lvl="3" algn="r">
              <a:buNone/>
              <a:defRPr sz="1000">
                <a:solidFill>
                  <a:schemeClr val="lt2"/>
                </a:solidFill>
                <a:latin typeface="Roboto"/>
                <a:ea typeface="Roboto"/>
                <a:cs typeface="Roboto"/>
                <a:sym typeface="Roboto"/>
              </a:defRPr>
            </a:lvl4pPr>
            <a:lvl5pPr lvl="4" algn="r">
              <a:buNone/>
              <a:defRPr sz="1000">
                <a:solidFill>
                  <a:schemeClr val="lt2"/>
                </a:solidFill>
                <a:latin typeface="Roboto"/>
                <a:ea typeface="Roboto"/>
                <a:cs typeface="Roboto"/>
                <a:sym typeface="Roboto"/>
              </a:defRPr>
            </a:lvl5pPr>
            <a:lvl6pPr lvl="5" algn="r">
              <a:buNone/>
              <a:defRPr sz="1000">
                <a:solidFill>
                  <a:schemeClr val="lt2"/>
                </a:solidFill>
                <a:latin typeface="Roboto"/>
                <a:ea typeface="Roboto"/>
                <a:cs typeface="Roboto"/>
                <a:sym typeface="Roboto"/>
              </a:defRPr>
            </a:lvl6pPr>
            <a:lvl7pPr lvl="6" algn="r">
              <a:buNone/>
              <a:defRPr sz="1000">
                <a:solidFill>
                  <a:schemeClr val="lt2"/>
                </a:solidFill>
                <a:latin typeface="Roboto"/>
                <a:ea typeface="Roboto"/>
                <a:cs typeface="Roboto"/>
                <a:sym typeface="Roboto"/>
              </a:defRPr>
            </a:lvl7pPr>
            <a:lvl8pPr lvl="7" algn="r">
              <a:buNone/>
              <a:defRPr sz="1000">
                <a:solidFill>
                  <a:schemeClr val="lt2"/>
                </a:solidFill>
                <a:latin typeface="Roboto"/>
                <a:ea typeface="Roboto"/>
                <a:cs typeface="Roboto"/>
                <a:sym typeface="Roboto"/>
              </a:defRPr>
            </a:lvl8pPr>
            <a:lvl9pPr lvl="8" algn="r">
              <a:buNone/>
              <a:defRPr sz="1000">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hyperlink" Target="https://www.nice.org.uk/guidance/ng197?utm_source=chatgpt.com" TargetMode="Externa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3"/>
          <p:cNvSpPr txBox="1">
            <a:spLocks noGrp="1"/>
          </p:cNvSpPr>
          <p:nvPr>
            <p:ph type="ctrTitle"/>
          </p:nvPr>
        </p:nvSpPr>
        <p:spPr>
          <a:xfrm>
            <a:off x="390525" y="1819275"/>
            <a:ext cx="8222100" cy="9336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endParaRPr sz="2200" dirty="0"/>
          </a:p>
          <a:p>
            <a:pPr marL="0" lvl="0" indent="0" algn="l" rtl="0">
              <a:spcBef>
                <a:spcPts val="0"/>
              </a:spcBef>
              <a:spcAft>
                <a:spcPts val="0"/>
              </a:spcAft>
              <a:buNone/>
            </a:pPr>
            <a:endParaRPr sz="2200" dirty="0"/>
          </a:p>
          <a:p>
            <a:pPr marL="0" lvl="0" indent="0" algn="l" rtl="0">
              <a:spcBef>
                <a:spcPts val="0"/>
              </a:spcBef>
              <a:spcAft>
                <a:spcPts val="0"/>
              </a:spcAft>
              <a:buNone/>
            </a:pPr>
            <a:r>
              <a:rPr lang="en" sz="2200" dirty="0"/>
              <a:t>Student Name: Arooba Malik</a:t>
            </a:r>
            <a:endParaRPr sz="2200" dirty="0"/>
          </a:p>
          <a:p>
            <a:pPr marL="0" lvl="0" indent="0" algn="l" rtl="0">
              <a:spcBef>
                <a:spcPts val="0"/>
              </a:spcBef>
              <a:spcAft>
                <a:spcPts val="0"/>
              </a:spcAft>
              <a:buNone/>
            </a:pPr>
            <a:r>
              <a:rPr lang="en" sz="2200" dirty="0"/>
              <a:t>Student Number: 2331703</a:t>
            </a:r>
            <a:endParaRPr sz="2200" dirty="0"/>
          </a:p>
          <a:p>
            <a:pPr marL="0" lvl="0" indent="0" algn="l" rtl="0">
              <a:spcBef>
                <a:spcPts val="0"/>
              </a:spcBef>
              <a:spcAft>
                <a:spcPts val="0"/>
              </a:spcAft>
              <a:buNone/>
            </a:pPr>
            <a:r>
              <a:rPr lang="en" sz="2200" dirty="0"/>
              <a:t>Module Title: Introduction to Physiology</a:t>
            </a:r>
            <a:endParaRPr sz="2200" dirty="0"/>
          </a:p>
          <a:p>
            <a:pPr marL="0" lvl="0" indent="0" algn="l" rtl="0">
              <a:spcBef>
                <a:spcPts val="0"/>
              </a:spcBef>
              <a:spcAft>
                <a:spcPts val="0"/>
              </a:spcAft>
              <a:buNone/>
            </a:pPr>
            <a:r>
              <a:rPr lang="en" sz="2200" dirty="0"/>
              <a:t>Module Code: BMHP5023</a:t>
            </a:r>
            <a:endParaRPr sz="2200" dirty="0"/>
          </a:p>
          <a:p>
            <a:pPr marL="0" lvl="0" indent="0" algn="l" rtl="0">
              <a:spcBef>
                <a:spcPts val="0"/>
              </a:spcBef>
              <a:spcAft>
                <a:spcPts val="0"/>
              </a:spcAft>
              <a:buNone/>
            </a:pPr>
            <a:r>
              <a:rPr lang="en" sz="2200" dirty="0"/>
              <a:t>Lecturer: Gillian Weaver</a:t>
            </a:r>
            <a:endParaRPr sz="2200" dirty="0"/>
          </a:p>
          <a:p>
            <a:pPr marL="0" lvl="0" indent="0" algn="l" rtl="0">
              <a:spcBef>
                <a:spcPts val="0"/>
              </a:spcBef>
              <a:spcAft>
                <a:spcPts val="0"/>
              </a:spcAft>
              <a:buNone/>
            </a:pPr>
            <a:r>
              <a:rPr lang="en" sz="2200" dirty="0"/>
              <a:t>Assignment Title: Presentation (PowerPoint with voice-over)</a:t>
            </a:r>
            <a:endParaRPr sz="2200" dirty="0"/>
          </a:p>
        </p:txBody>
      </p:sp>
      <p:pic>
        <p:nvPicPr>
          <p:cNvPr id="5" name="Recorded Sound">
            <a:hlinkClick r:id="" action="ppaction://media"/>
            <a:extLst>
              <a:ext uri="{FF2B5EF4-FFF2-40B4-BE49-F238E27FC236}">
                <a16:creationId xmlns:a16="http://schemas.microsoft.com/office/drawing/2014/main" id="{E716367C-1E76-C3BB-9378-47353CF25F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93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Care Plan for a person with Asthma</a:t>
            </a:r>
            <a:endParaRPr b="1"/>
          </a:p>
        </p:txBody>
      </p:sp>
      <p:sp>
        <p:nvSpPr>
          <p:cNvPr id="73" name="Google Shape;73;p14"/>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normAutofit fontScale="85000" lnSpcReduction="10000"/>
          </a:bodyPr>
          <a:lstStyle/>
          <a:p>
            <a:pPr marL="0" lvl="0" indent="0" algn="l" rtl="0">
              <a:spcBef>
                <a:spcPts val="0"/>
              </a:spcBef>
              <a:spcAft>
                <a:spcPts val="1200"/>
              </a:spcAft>
              <a:buNone/>
            </a:pPr>
            <a:r>
              <a:rPr lang="en" sz="2000" dirty="0">
                <a:solidFill>
                  <a:srgbClr val="000000"/>
                </a:solidFill>
              </a:rPr>
              <a:t>In this presentation I will create a care plan and treatment plan for a Miss Asiya a patient who is suffering from Asthma which is a chronic respiratory disease. I will give detailed information about the respiratory system and the bodies anatomy. I will then focus on what asthma is and how asthma can impact a person's body and also discuss the patients lifestyle risk factors around this disease. Then I will create a care plan which is tailored specifically to her where I will discuss what treatments and recommendations to help her. This will all be in accordance to the NHS and NICE guidelines in the UK.</a:t>
            </a:r>
            <a:endParaRPr sz="2700" dirty="0"/>
          </a:p>
        </p:txBody>
      </p:sp>
      <p:pic>
        <p:nvPicPr>
          <p:cNvPr id="7" name="Recorded Sound">
            <a:hlinkClick r:id="" action="ppaction://media"/>
            <a:extLst>
              <a:ext uri="{FF2B5EF4-FFF2-40B4-BE49-F238E27FC236}">
                <a16:creationId xmlns:a16="http://schemas.microsoft.com/office/drawing/2014/main" id="{11926A69-F748-AA8B-43A1-365BC9A2C2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0"/>
    </mc:Choice>
    <mc:Fallback xmlns="">
      <p:transition spd="slow"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31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5"/>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Asthma</a:t>
            </a:r>
            <a:endParaRPr b="1"/>
          </a:p>
        </p:txBody>
      </p:sp>
      <p:sp>
        <p:nvSpPr>
          <p:cNvPr id="79" name="Google Shape;79;p15"/>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n" b="1">
                <a:solidFill>
                  <a:schemeClr val="dk2"/>
                </a:solidFill>
              </a:rPr>
              <a:t>What is Asthma?</a:t>
            </a:r>
            <a:endParaRPr b="1">
              <a:solidFill>
                <a:schemeClr val="dk2"/>
              </a:solidFill>
            </a:endParaRPr>
          </a:p>
          <a:p>
            <a:pPr marL="0" lvl="0" indent="0" algn="l" rtl="0">
              <a:spcBef>
                <a:spcPts val="1200"/>
              </a:spcBef>
              <a:spcAft>
                <a:spcPts val="0"/>
              </a:spcAft>
              <a:buNone/>
            </a:pPr>
            <a:r>
              <a:rPr lang="en">
                <a:solidFill>
                  <a:schemeClr val="dk2"/>
                </a:solidFill>
              </a:rPr>
              <a:t>Asthma is a chronic inflammatory disease which is quite complex because it affects a person's respiratory system. In this condition a person's Airways become inflamed and this causes obstruction in the air flow which leads to difficulty breathing (Gohal 2024).</a:t>
            </a:r>
            <a:endParaRPr>
              <a:solidFill>
                <a:schemeClr val="dk2"/>
              </a:solidFill>
            </a:endParaRPr>
          </a:p>
          <a:p>
            <a:pPr marL="0" lvl="0" indent="0" algn="l" rtl="0">
              <a:spcBef>
                <a:spcPts val="1200"/>
              </a:spcBef>
              <a:spcAft>
                <a:spcPts val="1200"/>
              </a:spcAft>
              <a:buNone/>
            </a:pPr>
            <a:r>
              <a:rPr lang="en">
                <a:solidFill>
                  <a:schemeClr val="dk2"/>
                </a:solidFill>
              </a:rPr>
              <a:t>This obstruction in the air flow will also lead to wheezing, coughing, phlegm build up, chest tightness and dyspnoea which is a shortness of breath. This disease affects around 300 million people all over the world (Porsbjerg 2023)</a:t>
            </a:r>
            <a:endParaRPr/>
          </a:p>
        </p:txBody>
      </p:sp>
      <p:pic>
        <p:nvPicPr>
          <p:cNvPr id="5" name="Recorded Sound">
            <a:hlinkClick r:id="" action="ppaction://media"/>
            <a:extLst>
              <a:ext uri="{FF2B5EF4-FFF2-40B4-BE49-F238E27FC236}">
                <a16:creationId xmlns:a16="http://schemas.microsoft.com/office/drawing/2014/main" id="{B32F4717-7393-53B0-3142-DC1E6FF863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7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dirty="0"/>
              <a:t> Patient: Demographic Information</a:t>
            </a:r>
            <a:endParaRPr b="1" dirty="0"/>
          </a:p>
        </p:txBody>
      </p:sp>
      <p:sp>
        <p:nvSpPr>
          <p:cNvPr id="85" name="Google Shape;85;p16"/>
          <p:cNvSpPr txBox="1">
            <a:spLocks noGrp="1"/>
          </p:cNvSpPr>
          <p:nvPr>
            <p:ph type="body" idx="1"/>
          </p:nvPr>
        </p:nvSpPr>
        <p:spPr>
          <a:xfrm>
            <a:off x="311700" y="1662800"/>
            <a:ext cx="8520600" cy="33903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1200"/>
              </a:spcAft>
              <a:buNone/>
            </a:pPr>
            <a:r>
              <a:rPr lang="en" dirty="0">
                <a:solidFill>
                  <a:schemeClr val="dk2"/>
                </a:solidFill>
              </a:rPr>
              <a:t>Name: Miss Asiya</a:t>
            </a:r>
            <a:br>
              <a:rPr lang="en" dirty="0">
                <a:solidFill>
                  <a:schemeClr val="dk2"/>
                </a:solidFill>
              </a:rPr>
            </a:br>
            <a:r>
              <a:rPr lang="en" dirty="0">
                <a:solidFill>
                  <a:schemeClr val="dk2"/>
                </a:solidFill>
              </a:rPr>
              <a:t>Sex: Female</a:t>
            </a:r>
            <a:br>
              <a:rPr lang="en" dirty="0">
                <a:solidFill>
                  <a:schemeClr val="dk2"/>
                </a:solidFill>
              </a:rPr>
            </a:br>
            <a:r>
              <a:rPr lang="en" dirty="0">
                <a:solidFill>
                  <a:schemeClr val="dk2"/>
                </a:solidFill>
              </a:rPr>
              <a:t>Age: 45 years old</a:t>
            </a:r>
            <a:br>
              <a:rPr lang="en" dirty="0">
                <a:solidFill>
                  <a:schemeClr val="dk2"/>
                </a:solidFill>
              </a:rPr>
            </a:br>
            <a:r>
              <a:rPr lang="en" dirty="0">
                <a:solidFill>
                  <a:schemeClr val="dk2"/>
                </a:solidFill>
              </a:rPr>
              <a:t>Job: Office Secretary</a:t>
            </a:r>
            <a:br>
              <a:rPr lang="en" dirty="0">
                <a:solidFill>
                  <a:schemeClr val="dk2"/>
                </a:solidFill>
              </a:rPr>
            </a:br>
            <a:r>
              <a:rPr lang="en" dirty="0">
                <a:solidFill>
                  <a:schemeClr val="dk2"/>
                </a:solidFill>
              </a:rPr>
              <a:t>Ethnicity: British Pakistani</a:t>
            </a:r>
            <a:br>
              <a:rPr lang="en" dirty="0">
                <a:solidFill>
                  <a:schemeClr val="dk2"/>
                </a:solidFill>
              </a:rPr>
            </a:br>
            <a:r>
              <a:rPr lang="en" dirty="0">
                <a:solidFill>
                  <a:schemeClr val="dk2"/>
                </a:solidFill>
              </a:rPr>
              <a:t>Medical Diagnosis: Asthma since age 6</a:t>
            </a:r>
            <a:br>
              <a:rPr lang="en" dirty="0">
                <a:solidFill>
                  <a:schemeClr val="dk2"/>
                </a:solidFill>
              </a:rPr>
            </a:br>
            <a:r>
              <a:rPr lang="en" dirty="0">
                <a:solidFill>
                  <a:schemeClr val="dk2"/>
                </a:solidFill>
              </a:rPr>
              <a:t>Symptoms: Fatigue, wheezing, shortness of breath and coughing.</a:t>
            </a:r>
            <a:br>
              <a:rPr lang="en" dirty="0">
                <a:solidFill>
                  <a:schemeClr val="dk2"/>
                </a:solidFill>
              </a:rPr>
            </a:br>
            <a:r>
              <a:rPr lang="en" dirty="0">
                <a:solidFill>
                  <a:schemeClr val="dk2"/>
                </a:solidFill>
              </a:rPr>
              <a:t>Lifestyle Factors: Sedentary Job, mild overweight, does not have a active lifestyle, inconsistent use of inhaler, exposed to household dust and cleaning chemicals.</a:t>
            </a:r>
            <a:br>
              <a:rPr lang="en" dirty="0">
                <a:solidFill>
                  <a:schemeClr val="dk2"/>
                </a:solidFill>
              </a:rPr>
            </a:br>
            <a:r>
              <a:rPr lang="en" dirty="0">
                <a:solidFill>
                  <a:schemeClr val="dk2"/>
                </a:solidFill>
              </a:rPr>
              <a:t>Diet: Unhealthy processed meals and not enough water.</a:t>
            </a:r>
            <a:endParaRPr dirty="0">
              <a:solidFill>
                <a:schemeClr val="dk2"/>
              </a:solidFill>
            </a:endParaRPr>
          </a:p>
        </p:txBody>
      </p:sp>
      <p:pic>
        <p:nvPicPr>
          <p:cNvPr id="5" name="Recorded Sound">
            <a:hlinkClick r:id="" action="ppaction://media"/>
            <a:extLst>
              <a:ext uri="{FF2B5EF4-FFF2-40B4-BE49-F238E27FC236}">
                <a16:creationId xmlns:a16="http://schemas.microsoft.com/office/drawing/2014/main" id="{6BA7B4EB-8769-AD07-9B3F-D03437F607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4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The Respiratory System </a:t>
            </a:r>
            <a:endParaRPr b="1"/>
          </a:p>
        </p:txBody>
      </p:sp>
      <p:sp>
        <p:nvSpPr>
          <p:cNvPr id="91" name="Google Shape;91;p17"/>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noAutofit/>
          </a:bodyPr>
          <a:lstStyle/>
          <a:p>
            <a:pPr marL="0" lvl="0" indent="0" algn="l" rtl="0">
              <a:lnSpc>
                <a:spcPct val="105000"/>
              </a:lnSpc>
              <a:spcBef>
                <a:spcPts val="0"/>
              </a:spcBef>
              <a:spcAft>
                <a:spcPts val="1200"/>
              </a:spcAft>
              <a:buSzPts val="1018"/>
              <a:buNone/>
            </a:pPr>
            <a:r>
              <a:rPr lang="en" sz="1580">
                <a:solidFill>
                  <a:srgbClr val="000000"/>
                </a:solidFill>
              </a:rPr>
              <a:t>The system that customer affects in our body is known as the Respiratory System and this is important because it helps us breath. The respiratory system helps oxygen to go in to the body and allows carbon dioxide to leave. The Respiratory System has different parts such as the mouth and nose where air enters, the windpipe trachea which carries air to the lungs, the Bronchi which are the tubes that are going to each lung, the Bronchioles which are small tubes inside the lungs and the Alveoli which are small air sacs where oxygen can enter the blood. The air we breath travels through the trachea, the bronchi and bronchioles and end up in the alveoli which helps to pass this oxygen into the blood. In return carbon dioxide is removed when we breathe out. That is why the airways need to stay open so that air can move in and out easily from our bodies and help us breath without any difficulties (Friedman 2022).</a:t>
            </a:r>
            <a:endParaRPr sz="1580">
              <a:solidFill>
                <a:srgbClr val="000000"/>
              </a:solidFill>
            </a:endParaRPr>
          </a:p>
        </p:txBody>
      </p:sp>
      <p:pic>
        <p:nvPicPr>
          <p:cNvPr id="5" name="Recorded Sound">
            <a:hlinkClick r:id="" action="ppaction://media"/>
            <a:extLst>
              <a:ext uri="{FF2B5EF4-FFF2-40B4-BE49-F238E27FC236}">
                <a16:creationId xmlns:a16="http://schemas.microsoft.com/office/drawing/2014/main" id="{737DC7A9-C37C-7461-1B47-AC0B98A811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1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b="1"/>
              <a:t>How the Respiratory System is affected by Asthma</a:t>
            </a:r>
            <a:endParaRPr b="1"/>
          </a:p>
        </p:txBody>
      </p:sp>
      <p:sp>
        <p:nvSpPr>
          <p:cNvPr id="97" name="Google Shape;97;p18"/>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1200"/>
              </a:spcAft>
              <a:buNone/>
            </a:pPr>
            <a:r>
              <a:rPr lang="en" dirty="0">
                <a:solidFill>
                  <a:schemeClr val="dk2"/>
                </a:solidFill>
              </a:rPr>
              <a:t>A person with asthma has trouble breathing properly and easily because asthma can affect the Airways in the lungs  by causing them to become tight commerce swollen and even filled with mucus. When this happens at Airways become more narrow and less air with them pass through as a result a person will find it harder to breathe they will feel short for some breath, have tight chest and feel wheezy because a less oxygen is also getting into the body this kind of fact the way a body functions properly as it's not getting enough oxygen as it should (Papa 2014).</a:t>
            </a:r>
            <a:endParaRPr dirty="0">
              <a:solidFill>
                <a:schemeClr val="dk2"/>
              </a:solidFill>
            </a:endParaRPr>
          </a:p>
        </p:txBody>
      </p:sp>
      <p:pic>
        <p:nvPicPr>
          <p:cNvPr id="2" name="Recorded Sound">
            <a:hlinkClick r:id="" action="ppaction://media"/>
            <a:extLst>
              <a:ext uri="{FF2B5EF4-FFF2-40B4-BE49-F238E27FC236}">
                <a16:creationId xmlns:a16="http://schemas.microsoft.com/office/drawing/2014/main" id="{BDADDC72-B945-B1B1-E97E-1E3A26396C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6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9"/>
          <p:cNvSpPr txBox="1">
            <a:spLocks noGrp="1"/>
          </p:cNvSpPr>
          <p:nvPr>
            <p:ph type="title"/>
          </p:nvPr>
        </p:nvSpPr>
        <p:spPr>
          <a:xfrm>
            <a:off x="90525" y="156450"/>
            <a:ext cx="8520600" cy="5727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b="1" dirty="0"/>
              <a:t>Patient’s Lifestyle Risk Factors</a:t>
            </a:r>
            <a:endParaRPr b="1" dirty="0"/>
          </a:p>
        </p:txBody>
      </p:sp>
      <p:sp>
        <p:nvSpPr>
          <p:cNvPr id="103" name="Google Shape;103;p19"/>
          <p:cNvSpPr txBox="1">
            <a:spLocks noGrp="1"/>
          </p:cNvSpPr>
          <p:nvPr>
            <p:ph type="body" idx="1"/>
          </p:nvPr>
        </p:nvSpPr>
        <p:spPr>
          <a:xfrm>
            <a:off x="90525" y="1663625"/>
            <a:ext cx="8741700" cy="3751500"/>
          </a:xfrm>
          <a:prstGeom prst="rect">
            <a:avLst/>
          </a:prstGeom>
        </p:spPr>
        <p:txBody>
          <a:bodyPr spcFirstLastPara="1" wrap="square" lIns="91425" tIns="91425" rIns="91425" bIns="91425" anchor="t" anchorCtr="0">
            <a:normAutofit fontScale="85000" lnSpcReduction="10000"/>
          </a:bodyPr>
          <a:lstStyle/>
          <a:p>
            <a:pPr marL="0" lvl="0" indent="0" algn="l" rtl="0">
              <a:spcBef>
                <a:spcPts val="0"/>
              </a:spcBef>
              <a:spcAft>
                <a:spcPts val="0"/>
              </a:spcAft>
              <a:buNone/>
            </a:pPr>
            <a:r>
              <a:rPr lang="en" b="1" dirty="0">
                <a:solidFill>
                  <a:schemeClr val="dk2"/>
                </a:solidFill>
              </a:rPr>
              <a:t>Sedentary Job: Asiya</a:t>
            </a:r>
            <a:r>
              <a:rPr lang="en" dirty="0">
                <a:solidFill>
                  <a:schemeClr val="dk2"/>
                </a:solidFill>
              </a:rPr>
              <a:t> sits for long hours and does not do much exercise which leads to poor lung function and overall health (Guerrero 2023).</a:t>
            </a:r>
            <a:endParaRPr dirty="0">
              <a:solidFill>
                <a:schemeClr val="dk2"/>
              </a:solidFill>
            </a:endParaRPr>
          </a:p>
          <a:p>
            <a:pPr marL="0" lvl="0" indent="0" algn="l" rtl="0">
              <a:spcBef>
                <a:spcPts val="1200"/>
              </a:spcBef>
              <a:spcAft>
                <a:spcPts val="0"/>
              </a:spcAft>
              <a:buNone/>
            </a:pPr>
            <a:r>
              <a:rPr lang="en" b="1" dirty="0">
                <a:solidFill>
                  <a:schemeClr val="dk2"/>
                </a:solidFill>
              </a:rPr>
              <a:t>Mild overweight:</a:t>
            </a:r>
            <a:r>
              <a:rPr lang="en" dirty="0">
                <a:solidFill>
                  <a:schemeClr val="dk2"/>
                </a:solidFill>
              </a:rPr>
              <a:t> Asiya has always been mild overweight from childhood. More weight has been associated to asthma and can worsen symptoms in patients. They struggle with breathing due to inflammation of the airways and managing symptoms (Kang 2024).</a:t>
            </a:r>
            <a:endParaRPr dirty="0">
              <a:solidFill>
                <a:schemeClr val="dk2"/>
              </a:solidFill>
            </a:endParaRPr>
          </a:p>
          <a:p>
            <a:pPr marL="0" lvl="0" indent="0" algn="l" rtl="0">
              <a:spcBef>
                <a:spcPts val="1200"/>
              </a:spcBef>
              <a:spcAft>
                <a:spcPts val="0"/>
              </a:spcAft>
              <a:buNone/>
            </a:pPr>
            <a:r>
              <a:rPr lang="en" b="1" dirty="0">
                <a:solidFill>
                  <a:schemeClr val="dk2"/>
                </a:solidFill>
              </a:rPr>
              <a:t>Inconsistent use of Inhaler:</a:t>
            </a:r>
            <a:r>
              <a:rPr lang="en" dirty="0">
                <a:solidFill>
                  <a:schemeClr val="dk2"/>
                </a:solidFill>
              </a:rPr>
              <a:t> Asiya forgets to keep inhaler with her at all times or loses them. This shows she is not following care plan in place for her and she is risking her health by allowing asthma symptoms to worsen as medication is not used correctly and quickly.</a:t>
            </a:r>
            <a:endParaRPr dirty="0">
              <a:solidFill>
                <a:schemeClr val="dk2"/>
              </a:solidFill>
            </a:endParaRPr>
          </a:p>
          <a:p>
            <a:pPr marL="0" lvl="0" indent="0" algn="l" rtl="0">
              <a:spcBef>
                <a:spcPts val="1200"/>
              </a:spcBef>
              <a:spcAft>
                <a:spcPts val="1200"/>
              </a:spcAft>
              <a:buNone/>
            </a:pPr>
            <a:r>
              <a:rPr lang="en" b="1" dirty="0">
                <a:solidFill>
                  <a:schemeClr val="dk2"/>
                </a:solidFill>
              </a:rPr>
              <a:t>Exposure to Household Dust and Cleaning Chemicals: Asiya</a:t>
            </a:r>
            <a:r>
              <a:rPr lang="en" dirty="0">
                <a:solidFill>
                  <a:schemeClr val="dk2"/>
                </a:solidFill>
              </a:rPr>
              <a:t> is exposed to indoor allergens and irritants like dust at home, mold and cleaning chemical fumes like bleach. These can trigger asthma symptoms, cause irritation in the airways and make symptoms worse (Diette 2008)</a:t>
            </a:r>
            <a:endParaRPr dirty="0">
              <a:solidFill>
                <a:schemeClr val="dk2"/>
              </a:solidFill>
            </a:endParaRPr>
          </a:p>
        </p:txBody>
      </p:sp>
      <p:pic>
        <p:nvPicPr>
          <p:cNvPr id="2" name="Recorded Sound">
            <a:hlinkClick r:id="" action="ppaction://media"/>
            <a:extLst>
              <a:ext uri="{FF2B5EF4-FFF2-40B4-BE49-F238E27FC236}">
                <a16:creationId xmlns:a16="http://schemas.microsoft.com/office/drawing/2014/main" id="{D39DA11D-6F7C-76D1-0E09-63A47FE2B2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3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0"/>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Treatment</a:t>
            </a:r>
            <a:endParaRPr b="1"/>
          </a:p>
        </p:txBody>
      </p:sp>
      <p:sp>
        <p:nvSpPr>
          <p:cNvPr id="109" name="Google Shape;109;p20"/>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n" dirty="0">
                <a:solidFill>
                  <a:schemeClr val="dk2"/>
                </a:solidFill>
              </a:rPr>
              <a:t>According to NICE 2017, Asthma must be treated using a careful step approach where patient X should:</a:t>
            </a:r>
            <a:endParaRPr dirty="0">
              <a:solidFill>
                <a:schemeClr val="dk2"/>
              </a:solidFill>
            </a:endParaRPr>
          </a:p>
          <a:p>
            <a:pPr marL="457200" lvl="0" indent="-342900" algn="l" rtl="0">
              <a:spcBef>
                <a:spcPts val="1200"/>
              </a:spcBef>
              <a:spcAft>
                <a:spcPts val="0"/>
              </a:spcAft>
              <a:buClr>
                <a:schemeClr val="dk2"/>
              </a:buClr>
              <a:buSzPts val="1800"/>
              <a:buChar char="-"/>
            </a:pPr>
            <a:r>
              <a:rPr lang="en" dirty="0">
                <a:solidFill>
                  <a:schemeClr val="dk2"/>
                </a:solidFill>
              </a:rPr>
              <a:t>Use a preventer low-dose inhaled corticosteroid (ICS) inhaler (steroid inhaler) to control asthma symptoms. </a:t>
            </a:r>
            <a:endParaRPr dirty="0">
              <a:solidFill>
                <a:schemeClr val="dk2"/>
              </a:solidFill>
            </a:endParaRPr>
          </a:p>
          <a:p>
            <a:pPr marL="457200" lvl="0" indent="-342900" algn="l" rtl="0">
              <a:spcBef>
                <a:spcPts val="0"/>
              </a:spcBef>
              <a:spcAft>
                <a:spcPts val="0"/>
              </a:spcAft>
              <a:buClr>
                <a:schemeClr val="dk2"/>
              </a:buClr>
              <a:buSzPts val="1800"/>
              <a:buChar char="-"/>
            </a:pPr>
            <a:r>
              <a:rPr lang="en" dirty="0">
                <a:solidFill>
                  <a:schemeClr val="dk2"/>
                </a:solidFill>
              </a:rPr>
              <a:t>Before increasing any kind of treatment, professionals should check her inhaler technique, medications and asthma triggers.</a:t>
            </a:r>
            <a:endParaRPr dirty="0">
              <a:solidFill>
                <a:schemeClr val="dk2"/>
              </a:solidFill>
            </a:endParaRPr>
          </a:p>
          <a:p>
            <a:pPr marL="457200" lvl="0" indent="-342900" algn="l" rtl="0">
              <a:spcBef>
                <a:spcPts val="0"/>
              </a:spcBef>
              <a:spcAft>
                <a:spcPts val="0"/>
              </a:spcAft>
              <a:buClr>
                <a:schemeClr val="dk2"/>
              </a:buClr>
              <a:buSzPts val="1800"/>
              <a:buChar char="-"/>
            </a:pPr>
            <a:r>
              <a:rPr lang="en" dirty="0">
                <a:solidFill>
                  <a:schemeClr val="dk2"/>
                </a:solidFill>
              </a:rPr>
              <a:t>Asiya needs to be reviewed regularly and given a personalised asthma action plan. This will aim to keep her asthma under control and prevent any more attacks.</a:t>
            </a:r>
            <a:endParaRPr dirty="0">
              <a:solidFill>
                <a:schemeClr val="dk2"/>
              </a:solidFill>
            </a:endParaRPr>
          </a:p>
        </p:txBody>
      </p:sp>
      <p:pic>
        <p:nvPicPr>
          <p:cNvPr id="2" name="Recorded Sound">
            <a:hlinkClick r:id="" action="ppaction://media"/>
            <a:extLst>
              <a:ext uri="{FF2B5EF4-FFF2-40B4-BE49-F238E27FC236}">
                <a16:creationId xmlns:a16="http://schemas.microsoft.com/office/drawing/2014/main" id="{CA2B2D1E-51F4-5271-F825-53BF2B4BEC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7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1"/>
          <p:cNvSpPr txBox="1">
            <a:spLocks noGrp="1"/>
          </p:cNvSpPr>
          <p:nvPr>
            <p:ph type="title"/>
          </p:nvPr>
        </p:nvSpPr>
        <p:spPr>
          <a:xfrm>
            <a:off x="209850" y="207375"/>
            <a:ext cx="8520600" cy="5727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b="1" dirty="0"/>
              <a:t>Care Plan for Asiya</a:t>
            </a:r>
            <a:endParaRPr b="1" dirty="0"/>
          </a:p>
        </p:txBody>
      </p:sp>
      <p:sp>
        <p:nvSpPr>
          <p:cNvPr id="115" name="Google Shape;115;p21"/>
          <p:cNvSpPr txBox="1">
            <a:spLocks noGrp="1"/>
          </p:cNvSpPr>
          <p:nvPr>
            <p:ph type="body" idx="1"/>
          </p:nvPr>
        </p:nvSpPr>
        <p:spPr>
          <a:xfrm>
            <a:off x="99300" y="1592475"/>
            <a:ext cx="8741700" cy="3426600"/>
          </a:xfrm>
          <a:prstGeom prst="rect">
            <a:avLst/>
          </a:prstGeom>
        </p:spPr>
        <p:txBody>
          <a:bodyPr spcFirstLastPara="1" wrap="square" lIns="91425" tIns="91425" rIns="91425" bIns="91425" anchor="t" anchorCtr="0">
            <a:normAutofit lnSpcReduction="10000"/>
          </a:bodyPr>
          <a:lstStyle/>
          <a:p>
            <a:pPr marL="0" lvl="0" indent="0" algn="l" rtl="0">
              <a:lnSpc>
                <a:spcPct val="105000"/>
              </a:lnSpc>
              <a:spcBef>
                <a:spcPts val="0"/>
              </a:spcBef>
              <a:spcAft>
                <a:spcPts val="0"/>
              </a:spcAft>
              <a:buNone/>
            </a:pPr>
            <a:r>
              <a:rPr lang="en" sz="1700" b="1" dirty="0">
                <a:solidFill>
                  <a:schemeClr val="dk2"/>
                </a:solidFill>
              </a:rPr>
              <a:t>Inhaler:</a:t>
            </a:r>
            <a:r>
              <a:rPr lang="en" sz="1700" dirty="0">
                <a:solidFill>
                  <a:schemeClr val="dk2"/>
                </a:solidFill>
              </a:rPr>
              <a:t> Strictly keeping her inhaler with her at all times and keeping back up and spare inhalers. She will keep one at work, one at home, one is her car and one in her handbag. She must use her salbutamol inhaler to relieve symptoms like coughing, breathlessness and wheezing. She must also use her preventer inhaler every day to help prevent asthma symptoms (NHS UK).</a:t>
            </a:r>
            <a:endParaRPr sz="1700" dirty="0">
              <a:solidFill>
                <a:schemeClr val="dk2"/>
              </a:solidFill>
            </a:endParaRPr>
          </a:p>
          <a:p>
            <a:pPr marL="0" lvl="0" indent="0" algn="l" rtl="0">
              <a:lnSpc>
                <a:spcPct val="105000"/>
              </a:lnSpc>
              <a:spcBef>
                <a:spcPts val="1200"/>
              </a:spcBef>
              <a:spcAft>
                <a:spcPts val="0"/>
              </a:spcAft>
              <a:buNone/>
            </a:pPr>
            <a:r>
              <a:rPr lang="en" sz="1700" b="1" dirty="0">
                <a:solidFill>
                  <a:schemeClr val="dk2"/>
                </a:solidFill>
              </a:rPr>
              <a:t>Weight management:</a:t>
            </a:r>
            <a:r>
              <a:rPr lang="en" sz="1700" dirty="0">
                <a:solidFill>
                  <a:schemeClr val="dk2"/>
                </a:solidFill>
              </a:rPr>
              <a:t> Asiya must lose weight to help reduce oxidative stress and improve her lung function (Foer 2024).</a:t>
            </a:r>
            <a:endParaRPr sz="1700" dirty="0">
              <a:solidFill>
                <a:schemeClr val="dk2"/>
              </a:solidFill>
            </a:endParaRPr>
          </a:p>
          <a:p>
            <a:pPr marL="0" lvl="0" indent="0" algn="l" rtl="0">
              <a:lnSpc>
                <a:spcPct val="105000"/>
              </a:lnSpc>
              <a:spcBef>
                <a:spcPts val="1200"/>
              </a:spcBef>
              <a:spcAft>
                <a:spcPts val="1200"/>
              </a:spcAft>
              <a:buNone/>
            </a:pPr>
            <a:r>
              <a:rPr lang="en" sz="1700" b="1" dirty="0">
                <a:solidFill>
                  <a:schemeClr val="dk2"/>
                </a:solidFill>
              </a:rPr>
              <a:t>Dust: Asiya</a:t>
            </a:r>
            <a:r>
              <a:rPr lang="en" sz="1700" dirty="0">
                <a:solidFill>
                  <a:schemeClr val="dk2"/>
                </a:solidFill>
              </a:rPr>
              <a:t> must reduce indoor pollutants, dust and the usage of toxic chemical cleaning sprats and cans (Diette 2008). She must get rid of all cleaning products that are too strong and irritable and ensure her home is clear of house dust. She must get mold treated in the house where needed.</a:t>
            </a:r>
            <a:endParaRPr sz="1700" dirty="0">
              <a:solidFill>
                <a:schemeClr val="dk2"/>
              </a:solidFill>
            </a:endParaRPr>
          </a:p>
        </p:txBody>
      </p:sp>
      <p:pic>
        <p:nvPicPr>
          <p:cNvPr id="2" name="Recorded Sound">
            <a:hlinkClick r:id="" action="ppaction://media"/>
            <a:extLst>
              <a:ext uri="{FF2B5EF4-FFF2-40B4-BE49-F238E27FC236}">
                <a16:creationId xmlns:a16="http://schemas.microsoft.com/office/drawing/2014/main" id="{F9CD148E-6663-521E-E4D8-043DD98155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9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311700" y="292250"/>
            <a:ext cx="8520600" cy="5727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b="1"/>
              <a:t>Ethical Considerations</a:t>
            </a:r>
            <a:endParaRPr b="1"/>
          </a:p>
        </p:txBody>
      </p:sp>
      <p:sp>
        <p:nvSpPr>
          <p:cNvPr id="121" name="Google Shape;121;p22"/>
          <p:cNvSpPr txBox="1">
            <a:spLocks noGrp="1"/>
          </p:cNvSpPr>
          <p:nvPr>
            <p:ph type="body" idx="1"/>
          </p:nvPr>
        </p:nvSpPr>
        <p:spPr>
          <a:xfrm>
            <a:off x="137100" y="1708475"/>
            <a:ext cx="8695200" cy="3288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solidFill>
                  <a:schemeClr val="dk2"/>
                </a:solidFill>
              </a:rPr>
              <a:t>According to the NHS and the NICE 2021 guidelines, the care provided to Asiya should be patient centered which means the patient is involved in all decisions about their health and are informed and given autonomy related to their treatment.</a:t>
            </a:r>
            <a:endParaRPr dirty="0">
              <a:solidFill>
                <a:schemeClr val="dk2"/>
              </a:solidFill>
            </a:endParaRPr>
          </a:p>
          <a:p>
            <a:pPr marL="0" lvl="0" indent="0" algn="l" rtl="0">
              <a:spcBef>
                <a:spcPts val="1200"/>
              </a:spcBef>
              <a:spcAft>
                <a:spcPts val="0"/>
              </a:spcAft>
              <a:buNone/>
            </a:pPr>
            <a:r>
              <a:rPr lang="en" dirty="0">
                <a:solidFill>
                  <a:schemeClr val="dk2"/>
                </a:solidFill>
              </a:rPr>
              <a:t>Health and social care professionals must inform Asiya about all the risks, and benefits of treatments. </a:t>
            </a:r>
            <a:endParaRPr dirty="0">
              <a:solidFill>
                <a:schemeClr val="dk2"/>
              </a:solidFill>
            </a:endParaRPr>
          </a:p>
          <a:p>
            <a:pPr marL="0" lvl="0" indent="0" algn="l" rtl="0">
              <a:spcBef>
                <a:spcPts val="1200"/>
              </a:spcBef>
              <a:spcAft>
                <a:spcPts val="1200"/>
              </a:spcAft>
              <a:buNone/>
            </a:pPr>
            <a:r>
              <a:rPr lang="en" dirty="0">
                <a:solidFill>
                  <a:schemeClr val="dk2"/>
                </a:solidFill>
              </a:rPr>
              <a:t>All of the patient’s information must be kept confidential and private and she must be treated fairly and equally without any discrimination.</a:t>
            </a:r>
            <a:endParaRPr dirty="0">
              <a:solidFill>
                <a:schemeClr val="dk2"/>
              </a:solidFill>
            </a:endParaRPr>
          </a:p>
        </p:txBody>
      </p:sp>
      <p:pic>
        <p:nvPicPr>
          <p:cNvPr id="2" name="Recorded Sound">
            <a:hlinkClick r:id="" action="ppaction://media"/>
            <a:extLst>
              <a:ext uri="{FF2B5EF4-FFF2-40B4-BE49-F238E27FC236}">
                <a16:creationId xmlns:a16="http://schemas.microsoft.com/office/drawing/2014/main" id="{67B57D7A-5246-2E3B-B614-19F2588A24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9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155850" y="190400"/>
            <a:ext cx="8520600" cy="5727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b="1"/>
              <a:t>References</a:t>
            </a:r>
            <a:endParaRPr b="1"/>
          </a:p>
        </p:txBody>
      </p:sp>
      <p:sp>
        <p:nvSpPr>
          <p:cNvPr id="127" name="Google Shape;127;p23"/>
          <p:cNvSpPr txBox="1">
            <a:spLocks noGrp="1"/>
          </p:cNvSpPr>
          <p:nvPr>
            <p:ph type="body" idx="1"/>
          </p:nvPr>
        </p:nvSpPr>
        <p:spPr>
          <a:xfrm>
            <a:off x="0" y="1035600"/>
            <a:ext cx="8832300" cy="4107900"/>
          </a:xfrm>
          <a:prstGeom prst="rect">
            <a:avLst/>
          </a:prstGeom>
        </p:spPr>
        <p:txBody>
          <a:bodyPr spcFirstLastPara="1" wrap="square" lIns="91425" tIns="91425" rIns="91425" bIns="91425" anchor="t" anchorCtr="0">
            <a:normAutofit fontScale="85000" lnSpcReduction="10000"/>
          </a:bodyPr>
          <a:lstStyle/>
          <a:p>
            <a:pPr marL="0" lvl="0" indent="0" algn="l" rtl="0">
              <a:spcBef>
                <a:spcPts val="0"/>
              </a:spcBef>
              <a:spcAft>
                <a:spcPts val="0"/>
              </a:spcAft>
              <a:buNone/>
            </a:pPr>
            <a:r>
              <a:rPr lang="en">
                <a:solidFill>
                  <a:schemeClr val="dk2"/>
                </a:solidFill>
              </a:rPr>
              <a:t>Diette GB, McCormack M.C, Hansel N.N, et al (2008) Environmental issues in managing asthma. Respiratory Care. 53(5), pp. 602–615. Available at: https://pubmed.ncbi.nlm.nih.gov/18426614/ Accessed on 5 March 2026.</a:t>
            </a:r>
            <a:endParaRPr>
              <a:solidFill>
                <a:schemeClr val="dk2"/>
              </a:solidFill>
            </a:endParaRPr>
          </a:p>
          <a:p>
            <a:pPr marL="0" lvl="0" indent="0" algn="l" rtl="0">
              <a:spcBef>
                <a:spcPts val="1200"/>
              </a:spcBef>
              <a:spcAft>
                <a:spcPts val="0"/>
              </a:spcAft>
              <a:buNone/>
            </a:pPr>
            <a:r>
              <a:rPr lang="en">
                <a:solidFill>
                  <a:schemeClr val="dk2"/>
                </a:solidFill>
              </a:rPr>
              <a:t>Foer D, Forno E, Holguin F, et al (2024) Weight Loss Interventions for Adults With Obesity‑Related Asthma. The Journal of Allergy and Clinical Immunology: In Practice, volume 12(4), pp 840–847. Available at: https://www.sciencedirect.com/science/article/abs/pii/S2213219823014046 Accessed on 4 March 2026.</a:t>
            </a:r>
            <a:endParaRPr>
              <a:solidFill>
                <a:schemeClr val="dk2"/>
              </a:solidFill>
            </a:endParaRPr>
          </a:p>
          <a:p>
            <a:pPr marL="0" lvl="0" indent="0" algn="l" rtl="0">
              <a:spcBef>
                <a:spcPts val="1200"/>
              </a:spcBef>
              <a:spcAft>
                <a:spcPts val="0"/>
              </a:spcAft>
              <a:buNone/>
            </a:pPr>
            <a:r>
              <a:rPr lang="en">
                <a:solidFill>
                  <a:schemeClr val="dk2"/>
                </a:solidFill>
              </a:rPr>
              <a:t>Friedman, L (2022) Respiratory system: organs and its functions. Journal of Contemporary Medical Education, Volume 12, number 5 , pg 1. Available at:https://www.jcmedu.org/jcmedu-articles/respiratory-system-organs-and-its-functions.pdf Accessed on 11 March 2026.</a:t>
            </a:r>
            <a:endParaRPr>
              <a:solidFill>
                <a:schemeClr val="dk2"/>
              </a:solidFill>
            </a:endParaRPr>
          </a:p>
          <a:p>
            <a:pPr marL="0" lvl="0" indent="0" algn="l" rtl="0">
              <a:spcBef>
                <a:spcPts val="1200"/>
              </a:spcBef>
              <a:spcAft>
                <a:spcPts val="1200"/>
              </a:spcAft>
              <a:buNone/>
            </a:pPr>
            <a:r>
              <a:rPr lang="en">
                <a:solidFill>
                  <a:schemeClr val="dk2"/>
                </a:solidFill>
              </a:rPr>
              <a:t>Gohal G, Moni S.S, Bakkari M.A, et al (2024). A Review on Asthma and Allergy: Current Understanding on Molecular Perspectives. Journal of Clinical Medicine, 13(19), 5775. Available at: https://www.mdpi.com/2077-0383/13/19/5775 Accessed on 14 March 2026.</a:t>
            </a:r>
            <a:endParaRPr/>
          </a:p>
        </p:txBody>
      </p:sp>
      <p:pic>
        <p:nvPicPr>
          <p:cNvPr id="2" name="Recorded Sound">
            <a:hlinkClick r:id="" action="ppaction://media"/>
            <a:extLst>
              <a:ext uri="{FF2B5EF4-FFF2-40B4-BE49-F238E27FC236}">
                <a16:creationId xmlns:a16="http://schemas.microsoft.com/office/drawing/2014/main" id="{79464D44-2A26-DF6E-0E92-A0061B552C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4"/>
          <p:cNvSpPr txBox="1">
            <a:spLocks noGrp="1"/>
          </p:cNvSpPr>
          <p:nvPr>
            <p:ph type="body" idx="1"/>
          </p:nvPr>
        </p:nvSpPr>
        <p:spPr>
          <a:xfrm>
            <a:off x="192375" y="299900"/>
            <a:ext cx="8640000" cy="4719300"/>
          </a:xfrm>
          <a:prstGeom prst="rect">
            <a:avLst/>
          </a:prstGeom>
        </p:spPr>
        <p:txBody>
          <a:bodyPr spcFirstLastPara="1" wrap="square" lIns="91425" tIns="91425" rIns="91425" bIns="91425" anchor="t" anchorCtr="0">
            <a:normAutofit fontScale="85000" lnSpcReduction="10000"/>
          </a:bodyPr>
          <a:lstStyle/>
          <a:p>
            <a:pPr marL="0" lvl="0" indent="0" algn="l" rtl="0">
              <a:spcBef>
                <a:spcPts val="0"/>
              </a:spcBef>
              <a:spcAft>
                <a:spcPts val="0"/>
              </a:spcAft>
              <a:buNone/>
            </a:pPr>
            <a:r>
              <a:rPr lang="en">
                <a:solidFill>
                  <a:schemeClr val="dk2"/>
                </a:solidFill>
              </a:rPr>
              <a:t>Guerrero P.D.U, Oliveira J.M, Lewthwaite H, et al (2023) Key considerations when addressing physical inactivity and sedentary behaviour in people with asthma. Journal of Clinical Medicine, 12(18), p. 5998. Available at https://pubmed.ncbi.nlm.nih.gov/37762938/ Accessed on 6 March 2026.</a:t>
            </a:r>
            <a:endParaRPr>
              <a:solidFill>
                <a:schemeClr val="dk2"/>
              </a:solidFill>
            </a:endParaRPr>
          </a:p>
          <a:p>
            <a:pPr marL="0" lvl="0" indent="0" algn="l" rtl="0">
              <a:spcBef>
                <a:spcPts val="1200"/>
              </a:spcBef>
              <a:spcAft>
                <a:spcPts val="0"/>
              </a:spcAft>
              <a:buNone/>
            </a:pPr>
            <a:r>
              <a:rPr lang="en">
                <a:solidFill>
                  <a:schemeClr val="dk2"/>
                </a:solidFill>
              </a:rPr>
              <a:t>Kang XJ, Sui XD (2024) Association between adherence to a lifestyle behavior and the risk of asthma in overweight and obese adolescents. BMC Pediatr. Jul 31;24 (1):489. Available at: https://pubmed.ncbi.nlm.nih.gov/39085812/ Accessed on 9 March 2026.</a:t>
            </a:r>
            <a:endParaRPr>
              <a:solidFill>
                <a:schemeClr val="dk2"/>
              </a:solidFill>
            </a:endParaRPr>
          </a:p>
          <a:p>
            <a:pPr marL="0" lvl="0" indent="0" algn="l" rtl="0">
              <a:spcBef>
                <a:spcPts val="1200"/>
              </a:spcBef>
              <a:spcAft>
                <a:spcPts val="0"/>
              </a:spcAft>
              <a:buNone/>
            </a:pPr>
            <a:r>
              <a:rPr lang="en">
                <a:solidFill>
                  <a:schemeClr val="dk2"/>
                </a:solidFill>
              </a:rPr>
              <a:t>NICE (2017) (updated 2021). Asthma: diagnosis, monitoring and chronic asthma management (NG80). Available at:https://www.nice.org.uk/guidance/ng80 Accessed on 10 March 2026.</a:t>
            </a:r>
            <a:endParaRPr>
              <a:solidFill>
                <a:schemeClr val="dk2"/>
              </a:solidFill>
            </a:endParaRPr>
          </a:p>
          <a:p>
            <a:pPr marL="0" lvl="0" indent="0" algn="l" rtl="0">
              <a:spcBef>
                <a:spcPts val="1200"/>
              </a:spcBef>
              <a:spcAft>
                <a:spcPts val="0"/>
              </a:spcAft>
              <a:buNone/>
            </a:pPr>
            <a:r>
              <a:rPr lang="en">
                <a:solidFill>
                  <a:schemeClr val="dk2"/>
                </a:solidFill>
              </a:rPr>
              <a:t>NICE (2021). Shared decision making (NG197). National Institute for Health and Care Excellence. Available at: </a:t>
            </a:r>
            <a:r>
              <a:rPr lang="en">
                <a:solidFill>
                  <a:schemeClr val="dk2"/>
                </a:solidFill>
                <a:uFill>
                  <a:noFill/>
                </a:uFill>
                <a:hlinkClick r:id="rId5">
                  <a:extLst>
                    <a:ext uri="{A12FA001-AC4F-418D-AE19-62706E023703}">
                      <ahyp:hlinkClr xmlns:ahyp="http://schemas.microsoft.com/office/drawing/2018/hyperlinkcolor" val="tx"/>
                    </a:ext>
                  </a:extLst>
                </a:hlinkClick>
              </a:rPr>
              <a:t>https://www.nice.org.uk/guidance/ng197?utm_source=chatgpt.com</a:t>
            </a:r>
            <a:r>
              <a:rPr lang="en">
                <a:solidFill>
                  <a:schemeClr val="dk2"/>
                </a:solidFill>
              </a:rPr>
              <a:t> Accessed on 10 March 2026.</a:t>
            </a:r>
            <a:endParaRPr>
              <a:solidFill>
                <a:schemeClr val="dk2"/>
              </a:solidFill>
            </a:endParaRPr>
          </a:p>
          <a:p>
            <a:pPr marL="0" lvl="0" indent="0" algn="l" rtl="0">
              <a:spcBef>
                <a:spcPts val="1200"/>
              </a:spcBef>
              <a:spcAft>
                <a:spcPts val="1200"/>
              </a:spcAft>
              <a:buNone/>
            </a:pPr>
            <a:r>
              <a:rPr lang="en">
                <a:solidFill>
                  <a:schemeClr val="dk2"/>
                </a:solidFill>
              </a:rPr>
              <a:t>NHS.UK.  About salbutamol inhalers. Available at: https://www.nhs.uk/medicines/salbutamol-inhaler/about-salbutamol-inhalers/ Accessed on 13 March 2026.</a:t>
            </a:r>
            <a:endParaRPr/>
          </a:p>
        </p:txBody>
      </p:sp>
      <p:pic>
        <p:nvPicPr>
          <p:cNvPr id="2" name="Recorded Sound">
            <a:hlinkClick r:id="" action="ppaction://media"/>
            <a:extLst>
              <a:ext uri="{FF2B5EF4-FFF2-40B4-BE49-F238E27FC236}">
                <a16:creationId xmlns:a16="http://schemas.microsoft.com/office/drawing/2014/main" id="{B1979D38-6F33-1480-9F29-947B4092B6A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
                <a:solidFill>
                  <a:schemeClr val="dk2"/>
                </a:solidFill>
              </a:rPr>
              <a:t>Papa G.F.S, Pellegrino G.M, Pellegrino R (2014) Asthma and respiratory physiology: putting lung function into perspective. Respirology, 19(7), pp. 960–969. Available at: https://pubmed.ncbi.nlm.nih.gov/25060051/ Accessed on 11 March 2026.</a:t>
            </a:r>
            <a:endParaRPr>
              <a:solidFill>
                <a:schemeClr val="dk2"/>
              </a:solidFill>
            </a:endParaRPr>
          </a:p>
          <a:p>
            <a:pPr marL="0" lvl="0" indent="0" algn="l" rtl="0">
              <a:spcBef>
                <a:spcPts val="1200"/>
              </a:spcBef>
              <a:spcAft>
                <a:spcPts val="0"/>
              </a:spcAft>
              <a:buNone/>
            </a:pPr>
            <a:r>
              <a:rPr lang="en">
                <a:solidFill>
                  <a:schemeClr val="dk2"/>
                </a:solidFill>
              </a:rPr>
              <a:t>Porsbjerg C, Melén E, Lehtimäki L, et al (2023) Asthma. The Lancet, Volume 401 Issue 10379. pp. 858–873. Available at: https://www.sciencedirect.com/science/article/abs/pii/S0140673622021250 Accessed on 12 March 2026.</a:t>
            </a:r>
            <a:endParaRPr>
              <a:solidFill>
                <a:schemeClr val="dk2"/>
              </a:solidFill>
            </a:endParaRPr>
          </a:p>
          <a:p>
            <a:pPr marL="0" lvl="0" indent="0" algn="l" rtl="0">
              <a:spcBef>
                <a:spcPts val="1200"/>
              </a:spcBef>
              <a:spcAft>
                <a:spcPts val="1200"/>
              </a:spcAft>
              <a:buNone/>
            </a:pPr>
            <a:endParaRPr/>
          </a:p>
        </p:txBody>
      </p:sp>
      <p:pic>
        <p:nvPicPr>
          <p:cNvPr id="2" name="Recorded Sound">
            <a:hlinkClick r:id="" action="ppaction://media"/>
            <a:extLst>
              <a:ext uri="{FF2B5EF4-FFF2-40B4-BE49-F238E27FC236}">
                <a16:creationId xmlns:a16="http://schemas.microsoft.com/office/drawing/2014/main" id="{43BB265E-8A52-E923-D9F7-0DE067EBCB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1A237E"/>
      </a:accent5>
      <a:accent6>
        <a:srgbClr val="F4B400"/>
      </a:accent6>
      <a:hlink>
        <a:srgbClr val="1A237E"/>
      </a:hlink>
      <a:folHlink>
        <a:srgbClr val="1A237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TotalTime>
  <Words>1726</Words>
  <Application>Microsoft Office PowerPoint</Application>
  <PresentationFormat>On-screen Show (16:9)</PresentationFormat>
  <Paragraphs>50</Paragraphs>
  <Slides>13</Slides>
  <Notes>13</Notes>
  <HiddenSlides>0</HiddenSlides>
  <MMClips>13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Roboto</vt:lpstr>
      <vt:lpstr>Arial</vt:lpstr>
      <vt:lpstr>Material</vt:lpstr>
      <vt:lpstr>  Student Name: Arooba Malik Student Number: 2331703 Module Title: Introduction to Physiology Module Code: BMHP5023 Lecturer: Gillian Weaver Assignment Title: Presentation (PowerPoint with voice-over)</vt:lpstr>
      <vt:lpstr>Care Plan for a person with Asthma</vt:lpstr>
      <vt:lpstr>Asthma</vt:lpstr>
      <vt:lpstr> Patient: Demographic Information</vt:lpstr>
      <vt:lpstr>The Respiratory System </vt:lpstr>
      <vt:lpstr>How the Respiratory System is affected by Asthma</vt:lpstr>
      <vt:lpstr>Patient’s Lifestyle Risk Factors</vt:lpstr>
      <vt:lpstr>Treatment</vt:lpstr>
      <vt:lpstr>Care Plan for Asiya</vt:lpstr>
      <vt:lpstr>Ethical Considerations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Humaira Bashir</dc:creator>
  <cp:lastModifiedBy>Humaira Bashir</cp:lastModifiedBy>
  <cp:revision>13</cp:revision>
  <dcterms:modified xsi:type="dcterms:W3CDTF">2026-03-22T15:01:39Z</dcterms:modified>
</cp:coreProperties>
</file>