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7"/>
  </p:notesMasterIdLst>
  <p:sldIdLst>
    <p:sldId id="304" r:id="rId2"/>
    <p:sldId id="258" r:id="rId3"/>
    <p:sldId id="462" r:id="rId4"/>
    <p:sldId id="392" r:id="rId5"/>
    <p:sldId id="393" r:id="rId6"/>
    <p:sldId id="394" r:id="rId7"/>
    <p:sldId id="455" r:id="rId8"/>
    <p:sldId id="396" r:id="rId9"/>
    <p:sldId id="453" r:id="rId10"/>
    <p:sldId id="450" r:id="rId11"/>
    <p:sldId id="451" r:id="rId12"/>
    <p:sldId id="456" r:id="rId13"/>
    <p:sldId id="457" r:id="rId14"/>
    <p:sldId id="458" r:id="rId15"/>
    <p:sldId id="459" r:id="rId16"/>
    <p:sldId id="398" r:id="rId17"/>
    <p:sldId id="399" r:id="rId18"/>
    <p:sldId id="305" r:id="rId19"/>
    <p:sldId id="461" r:id="rId20"/>
    <p:sldId id="306" r:id="rId21"/>
    <p:sldId id="307" r:id="rId22"/>
    <p:sldId id="308" r:id="rId23"/>
    <p:sldId id="309" r:id="rId24"/>
    <p:sldId id="463" r:id="rId25"/>
    <p:sldId id="460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5050" autoAdjust="0"/>
  </p:normalViewPr>
  <p:slideViewPr>
    <p:cSldViewPr snapToGrid="0">
      <p:cViewPr>
        <p:scale>
          <a:sx n="86" d="100"/>
          <a:sy n="86" d="100"/>
        </p:scale>
        <p:origin x="138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5214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8766B7-B700-4666-AD23-C190CB418E05}" type="datetimeFigureOut">
              <a:rPr lang="en-GB" smtClean="0"/>
              <a:t>30/08/2023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734E38-5C84-4E2A-B31C-B42A5A9DBF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6388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734E38-5C84-4E2A-B31C-B42A5A9DBFF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1610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3F54D9F0-04AB-9943-BD88-2F95519E01A9}" type="datetimeFigureOut">
              <a:rPr lang="en-US" smtClean="0"/>
              <a:t>8/30/2023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6156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8/30/2023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4439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8/30/2023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075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8/30/2023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99245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8/30/2023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49285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8/30/2023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34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8/30/2023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04873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8/30/2023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1814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8/30/2023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76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8/30/2023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2303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8/30/2023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1379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54D9F0-04AB-9943-BD88-2F95519E01A9}" type="datetimeFigureOut">
              <a:rPr lang="en-US" smtClean="0"/>
              <a:t>8/30/2023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6199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8575" y="1322772"/>
            <a:ext cx="8691239" cy="4410483"/>
          </a:xfrm>
        </p:spPr>
        <p:txBody>
          <a:bodyPr>
            <a:normAutofit/>
          </a:bodyPr>
          <a:lstStyle/>
          <a:p>
            <a:r>
              <a:rPr lang="en-GB" altLang="en-US" sz="2800" b="1" dirty="0"/>
              <a:t>Master of Business Administration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International Marketing</a:t>
            </a:r>
            <a:br>
              <a:rPr lang="en-GB" sz="4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US" sz="2400" b="1" dirty="0">
                <a:solidFill>
                  <a:schemeClr val="bg1"/>
                </a:solidFill>
                <a:latin typeface="Arial" panose="020B0604020202020204" pitchFamily="34" charset="0"/>
              </a:rPr>
              <a:t>International Marketing Orientation</a:t>
            </a:r>
            <a:endParaRPr lang="en-GB" altLang="en-US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25704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387E0-7873-7643-B10F-EF52545582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316"/>
            <a:ext cx="8229600" cy="1143000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0070C0"/>
                </a:solidFill>
                <a:latin typeface="Corbel" panose="020B0503020204020204" pitchFamily="34" charset="0"/>
              </a:rPr>
              <a:t>Learning Outcomes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E6387E0-7873-7643-B10F-EF5254558214}"/>
              </a:ext>
            </a:extLst>
          </p:cNvPr>
          <p:cNvSpPr txBox="1">
            <a:spLocks/>
          </p:cNvSpPr>
          <p:nvPr/>
        </p:nvSpPr>
        <p:spPr>
          <a:xfrm>
            <a:off x="457200" y="1156316"/>
            <a:ext cx="8229600" cy="36340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685800" rtl="0" eaLnBrk="1" latinLnBrk="0" hangingPunct="1"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/>
            <a:endParaRPr lang="en-GB" sz="20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2A41D74-52FF-B5B3-2342-F44A244A570B}"/>
              </a:ext>
            </a:extLst>
          </p:cNvPr>
          <p:cNvSpPr txBox="1"/>
          <p:nvPr/>
        </p:nvSpPr>
        <p:spPr>
          <a:xfrm>
            <a:off x="337351" y="1269507"/>
            <a:ext cx="7714696" cy="28931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endParaRPr lang="en-GB" sz="2000" b="0" i="0" u="none" strike="noStrike" baseline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800" b="0" i="0" u="none" strike="noStrike" baseline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800" b="0" i="0" u="none" strike="noStrike" baseline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To understand firm’s specific characteristics, objectives of market entry</a:t>
            </a:r>
          </a:p>
          <a:p>
            <a:endParaRPr lang="en-US" sz="1800" b="0" i="0" u="none" strike="noStrike" baseline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</a:rPr>
              <a:t>To study Porter’s diamond model and how it assists to gain the competitive advantage. </a:t>
            </a:r>
          </a:p>
          <a:p>
            <a:endParaRPr lang="en-US" sz="1800" b="0" i="0" u="none" strike="noStrike" baseline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</a:rPr>
              <a:t>To learn EPRG framework in international marketing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2797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549EBD-4771-A9BF-4BE6-9BA6EA2A7F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What is international marketing orientation? 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5D64E7-6CCD-7D13-9100-5907FD4974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b="0" i="0" dirty="0">
                <a:solidFill>
                  <a:srgbClr val="3A3A3A"/>
                </a:solidFill>
                <a:effectLst/>
                <a:latin typeface="Helvetica" panose="020B0604020202020204" pitchFamily="34" charset="0"/>
              </a:rPr>
              <a:t>Different attitudes towards company’s involvement in international marketing process are called international marketing orientations.</a:t>
            </a:r>
          </a:p>
          <a:p>
            <a:endParaRPr lang="en-US" dirty="0">
              <a:solidFill>
                <a:srgbClr val="3A3A3A"/>
              </a:solidFill>
              <a:latin typeface="Helvetica" panose="020B0604020202020204" pitchFamily="34" charset="0"/>
            </a:endParaRPr>
          </a:p>
          <a:p>
            <a:r>
              <a:rPr lang="en-US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Organizations choose strategies based on what suits them most, therefore making them differently oriented.</a:t>
            </a:r>
            <a:endParaRPr lang="en-US" b="0" i="0" dirty="0">
              <a:solidFill>
                <a:srgbClr val="3A3A3A"/>
              </a:solidFill>
              <a:effectLst/>
              <a:latin typeface="Helvetica" panose="020B0604020202020204" pitchFamily="34" charset="0"/>
            </a:endParaRPr>
          </a:p>
          <a:p>
            <a:endParaRPr lang="en-US" dirty="0">
              <a:solidFill>
                <a:srgbClr val="3A3A3A"/>
              </a:solidFill>
              <a:latin typeface="Helvetica" panose="020B0604020202020204" pitchFamily="34" charset="0"/>
            </a:endParaRPr>
          </a:p>
          <a:p>
            <a:r>
              <a:rPr lang="en-US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 It is important that different activities of the organization are consistent between headquarter and SBUs situated in other part of world at various stages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49783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9" name="Rectangle 5">
            <a:extLst>
              <a:ext uri="{FF2B5EF4-FFF2-40B4-BE49-F238E27FC236}">
                <a16:creationId xmlns:a16="http://schemas.microsoft.com/office/drawing/2014/main" id="{CFADB270-CBC6-D3F9-81D9-E0A29AC22C4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4800" y="4191000"/>
            <a:ext cx="1905000" cy="461963"/>
          </a:xfrm>
          <a:prstGeom prst="rect">
            <a:avLst/>
          </a:prstGeom>
          <a:noFill/>
          <a:ln>
            <a:noFill/>
          </a:ln>
          <a:effectLst/>
        </p:spPr>
        <p:txBody>
          <a:bodyPr>
            <a:spAutoFit/>
          </a:bodyPr>
          <a:lstStyle/>
          <a:p>
            <a:pPr algn="ctr" eaLnBrk="1" hangingPunct="1">
              <a:defRPr/>
            </a:pPr>
            <a:endParaRPr lang="en-US" altLang="en-US" sz="2400" b="1">
              <a:solidFill>
                <a:srgbClr val="000000"/>
              </a:solidFill>
              <a:latin typeface="+mn-lt"/>
            </a:endParaRPr>
          </a:p>
        </p:txBody>
      </p:sp>
      <p:sp>
        <p:nvSpPr>
          <p:cNvPr id="84995" name="Rectangle 6">
            <a:extLst>
              <a:ext uri="{FF2B5EF4-FFF2-40B4-BE49-F238E27FC236}">
                <a16:creationId xmlns:a16="http://schemas.microsoft.com/office/drawing/2014/main" id="{60F2C1DB-E40B-3DC9-72AF-8968356F56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76600" y="2667000"/>
            <a:ext cx="2133600" cy="838200"/>
          </a:xfrm>
          <a:prstGeom prst="rect">
            <a:avLst/>
          </a:prstGeom>
          <a:solidFill>
            <a:srgbClr val="E6E6E6"/>
          </a:solidFill>
          <a:ln w="12700">
            <a:solidFill>
              <a:srgbClr val="000000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84996" name="Oval 7">
            <a:extLst>
              <a:ext uri="{FF2B5EF4-FFF2-40B4-BE49-F238E27FC236}">
                <a16:creationId xmlns:a16="http://schemas.microsoft.com/office/drawing/2014/main" id="{532B375C-296A-4C44-9FCF-2848946F5B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67000" y="1219200"/>
            <a:ext cx="3200400" cy="1066800"/>
          </a:xfrm>
          <a:prstGeom prst="ellipse">
            <a:avLst/>
          </a:prstGeom>
          <a:solidFill>
            <a:srgbClr val="E6E6E6"/>
          </a:solidFill>
          <a:ln w="12700">
            <a:solidFill>
              <a:srgbClr val="000000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67592" name="Text Box 8">
            <a:extLst>
              <a:ext uri="{FF2B5EF4-FFF2-40B4-BE49-F238E27FC236}">
                <a16:creationId xmlns:a16="http://schemas.microsoft.com/office/drawing/2014/main" id="{467F497A-70DB-6DCC-CA39-15818FCCBC0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59063" y="242888"/>
            <a:ext cx="3333750" cy="523875"/>
          </a:xfrm>
          <a:prstGeom prst="rect">
            <a:avLst/>
          </a:prstGeom>
          <a:noFill/>
          <a:ln>
            <a:noFill/>
          </a:ln>
          <a:effectLst/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r>
              <a:rPr lang="en-US" altLang="en-US" sz="2800" b="1" dirty="0">
                <a:solidFill>
                  <a:srgbClr val="000000"/>
                </a:solidFill>
                <a:latin typeface="+mj-lt"/>
              </a:rPr>
              <a:t>Foreign Market Entry</a:t>
            </a:r>
            <a:endParaRPr lang="en-US" altLang="en-US" sz="2400" b="1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67593" name="Text Box 9">
            <a:extLst>
              <a:ext uri="{FF2B5EF4-FFF2-40B4-BE49-F238E27FC236}">
                <a16:creationId xmlns:a16="http://schemas.microsoft.com/office/drawing/2014/main" id="{86D6B85A-6B85-371E-D557-C40614B99D8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76588" y="1371600"/>
            <a:ext cx="2116137" cy="830263"/>
          </a:xfrm>
          <a:prstGeom prst="rect">
            <a:avLst/>
          </a:prstGeom>
          <a:noFill/>
          <a:ln>
            <a:noFill/>
          </a:ln>
          <a:effectLst/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US" altLang="en-US" sz="2400" b="1" dirty="0">
                <a:solidFill>
                  <a:srgbClr val="000000"/>
                </a:solidFill>
                <a:latin typeface="+mj-lt"/>
              </a:rPr>
              <a:t>Firm Specific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US" altLang="en-US" sz="2400" b="1" dirty="0">
                <a:solidFill>
                  <a:srgbClr val="000000"/>
                </a:solidFill>
                <a:latin typeface="+mj-lt"/>
              </a:rPr>
              <a:t>Characteristics </a:t>
            </a:r>
          </a:p>
        </p:txBody>
      </p:sp>
      <p:sp>
        <p:nvSpPr>
          <p:cNvPr id="67594" name="Text Box 10">
            <a:extLst>
              <a:ext uri="{FF2B5EF4-FFF2-40B4-BE49-F238E27FC236}">
                <a16:creationId xmlns:a16="http://schemas.microsoft.com/office/drawing/2014/main" id="{E41004E0-97B3-D4A3-A720-1A1AFBF98DE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51113" y="4191000"/>
            <a:ext cx="1373187" cy="830263"/>
          </a:xfrm>
          <a:prstGeom prst="rect">
            <a:avLst/>
          </a:prstGeom>
          <a:solidFill>
            <a:srgbClr val="E6E6E6"/>
          </a:solidFill>
          <a:ln w="12700">
            <a:solidFill>
              <a:srgbClr val="000000"/>
            </a:solidFill>
            <a:round/>
            <a:headEnd/>
            <a:tailEnd/>
          </a:ln>
          <a:effectLst/>
        </p:spPr>
        <p:txBody>
          <a:bodyPr wrap="none" anchor="ctr"/>
          <a:lstStyle>
            <a:defPPr>
              <a:defRPr lang="en-US"/>
            </a:defPPr>
            <a:lvl1pPr eaLnBrk="1" hangingPunct="1">
              <a:defRPr sz="24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</a:lstStyle>
          <a:p>
            <a:pPr algn="ctr">
              <a:defRPr/>
            </a:pPr>
            <a:r>
              <a:rPr lang="en-US" altLang="en-US" b="1" dirty="0">
                <a:latin typeface="+mj-lt"/>
              </a:rPr>
              <a:t>Country </a:t>
            </a:r>
          </a:p>
          <a:p>
            <a:pPr algn="ctr">
              <a:defRPr/>
            </a:pPr>
            <a:r>
              <a:rPr lang="en-US" altLang="en-US" b="1" dirty="0">
                <a:latin typeface="+mj-lt"/>
              </a:rPr>
              <a:t>Selection</a:t>
            </a:r>
          </a:p>
        </p:txBody>
      </p:sp>
      <p:sp>
        <p:nvSpPr>
          <p:cNvPr id="67595" name="Text Box 11">
            <a:extLst>
              <a:ext uri="{FF2B5EF4-FFF2-40B4-BE49-F238E27FC236}">
                <a16:creationId xmlns:a16="http://schemas.microsoft.com/office/drawing/2014/main" id="{59B1E8CD-89A8-5ACE-D031-A5AF41C7B65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33863" y="4191000"/>
            <a:ext cx="2033587" cy="830263"/>
          </a:xfrm>
          <a:prstGeom prst="rect">
            <a:avLst/>
          </a:prstGeom>
          <a:solidFill>
            <a:srgbClr val="E6E6E6"/>
          </a:solidFill>
          <a:ln w="12700">
            <a:solidFill>
              <a:srgbClr val="000000"/>
            </a:solidFill>
            <a:round/>
            <a:headEnd/>
            <a:tailEnd/>
          </a:ln>
          <a:effectLst/>
        </p:spPr>
        <p:txBody>
          <a:bodyPr wrap="none" anchor="ctr"/>
          <a:lstStyle>
            <a:defPPr>
              <a:defRPr lang="en-US"/>
            </a:defPPr>
            <a:lvl1pPr algn="ctr" eaLnBrk="1" hangingPunct="1">
              <a:defRPr sz="2400" b="1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r>
              <a:rPr lang="en-US" altLang="en-US" dirty="0">
                <a:latin typeface="+mj-lt"/>
              </a:rPr>
              <a:t>Mode of Entry</a:t>
            </a:r>
          </a:p>
        </p:txBody>
      </p:sp>
      <p:sp>
        <p:nvSpPr>
          <p:cNvPr id="85001" name="Text Box 12">
            <a:extLst>
              <a:ext uri="{FF2B5EF4-FFF2-40B4-BE49-F238E27FC236}">
                <a16:creationId xmlns:a16="http://schemas.microsoft.com/office/drawing/2014/main" id="{12F3EA78-247E-27C8-2474-A639480FE18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5788" y="4191000"/>
            <a:ext cx="1363662" cy="830263"/>
          </a:xfrm>
          <a:prstGeom prst="rect">
            <a:avLst/>
          </a:prstGeom>
          <a:solidFill>
            <a:srgbClr val="E6E6E6"/>
          </a:solidFill>
          <a:ln w="12700">
            <a:solidFill>
              <a:srgbClr val="000000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Product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Selection</a:t>
            </a:r>
          </a:p>
        </p:txBody>
      </p:sp>
      <p:sp>
        <p:nvSpPr>
          <p:cNvPr id="67597" name="Text Box 13">
            <a:extLst>
              <a:ext uri="{FF2B5EF4-FFF2-40B4-BE49-F238E27FC236}">
                <a16:creationId xmlns:a16="http://schemas.microsoft.com/office/drawing/2014/main" id="{A0431B99-28C8-3238-52D3-064B8E0627D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76600" y="2667000"/>
            <a:ext cx="2149475" cy="830263"/>
          </a:xfrm>
          <a:prstGeom prst="rect">
            <a:avLst/>
          </a:prstGeom>
          <a:noFill/>
          <a:ln>
            <a:noFill/>
          </a:ln>
          <a:effectLst/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US" altLang="en-US" sz="2400" b="1" dirty="0">
                <a:solidFill>
                  <a:srgbClr val="000000"/>
                </a:solidFill>
                <a:latin typeface="+mn-lt"/>
              </a:rPr>
              <a:t>Objectives of Market Entry</a:t>
            </a:r>
          </a:p>
        </p:txBody>
      </p:sp>
      <p:sp>
        <p:nvSpPr>
          <p:cNvPr id="67598" name="Text Box 14">
            <a:extLst>
              <a:ext uri="{FF2B5EF4-FFF2-40B4-BE49-F238E27FC236}">
                <a16:creationId xmlns:a16="http://schemas.microsoft.com/office/drawing/2014/main" id="{5046AB23-E3AD-AFBB-AE59-45DEA60FA7A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07150" y="4191000"/>
            <a:ext cx="2041525" cy="830263"/>
          </a:xfrm>
          <a:prstGeom prst="rect">
            <a:avLst/>
          </a:prstGeom>
          <a:solidFill>
            <a:srgbClr val="E6E6E6"/>
          </a:solidFill>
          <a:ln w="12700">
            <a:solidFill>
              <a:srgbClr val="000000"/>
            </a:solidFill>
            <a:round/>
            <a:headEnd/>
            <a:tailEnd/>
          </a:ln>
          <a:effectLst/>
        </p:spPr>
        <p:txBody>
          <a:bodyPr wrap="none" anchor="ctr"/>
          <a:lstStyle>
            <a:defPPr>
              <a:defRPr lang="en-US"/>
            </a:defPPr>
            <a:lvl1pPr algn="ctr" eaLnBrk="1" hangingPunct="1">
              <a:defRPr sz="2400" b="1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</a:lstStyle>
          <a:p>
            <a:pPr algn="r">
              <a:defRPr/>
            </a:pPr>
            <a:r>
              <a:rPr lang="en-US" altLang="en-US" dirty="0">
                <a:latin typeface="+mj-lt"/>
              </a:rPr>
              <a:t>Strategy and</a:t>
            </a:r>
          </a:p>
          <a:p>
            <a:pPr algn="r">
              <a:defRPr/>
            </a:pPr>
            <a:r>
              <a:rPr lang="en-US" altLang="en-US" dirty="0">
                <a:latin typeface="+mj-lt"/>
              </a:rPr>
              <a:t>Time of Entry</a:t>
            </a:r>
          </a:p>
        </p:txBody>
      </p:sp>
      <p:sp>
        <p:nvSpPr>
          <p:cNvPr id="85004" name="Line 15">
            <a:extLst>
              <a:ext uri="{FF2B5EF4-FFF2-40B4-BE49-F238E27FC236}">
                <a16:creationId xmlns:a16="http://schemas.microsoft.com/office/drawing/2014/main" id="{881411CA-C559-B3AF-1788-65EE3A7889AE}"/>
              </a:ext>
            </a:extLst>
          </p:cNvPr>
          <p:cNvSpPr>
            <a:spLocks noChangeShapeType="1"/>
          </p:cNvSpPr>
          <p:nvPr/>
        </p:nvSpPr>
        <p:spPr bwMode="auto">
          <a:xfrm>
            <a:off x="1295400" y="4038600"/>
            <a:ext cx="62484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5005" name="Line 16">
            <a:extLst>
              <a:ext uri="{FF2B5EF4-FFF2-40B4-BE49-F238E27FC236}">
                <a16:creationId xmlns:a16="http://schemas.microsoft.com/office/drawing/2014/main" id="{AD6D3858-2CB2-6269-104B-5F6F76858B48}"/>
              </a:ext>
            </a:extLst>
          </p:cNvPr>
          <p:cNvSpPr>
            <a:spLocks noChangeShapeType="1"/>
          </p:cNvSpPr>
          <p:nvPr/>
        </p:nvSpPr>
        <p:spPr bwMode="auto">
          <a:xfrm>
            <a:off x="1295400" y="4038600"/>
            <a:ext cx="0" cy="1524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5006" name="Line 17">
            <a:extLst>
              <a:ext uri="{FF2B5EF4-FFF2-40B4-BE49-F238E27FC236}">
                <a16:creationId xmlns:a16="http://schemas.microsoft.com/office/drawing/2014/main" id="{8BFA3D61-67AE-BA57-2ABF-9647B154E222}"/>
              </a:ext>
            </a:extLst>
          </p:cNvPr>
          <p:cNvSpPr>
            <a:spLocks noChangeShapeType="1"/>
          </p:cNvSpPr>
          <p:nvPr/>
        </p:nvSpPr>
        <p:spPr bwMode="auto">
          <a:xfrm>
            <a:off x="3352800" y="4038600"/>
            <a:ext cx="0" cy="1524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5007" name="Line 18">
            <a:extLst>
              <a:ext uri="{FF2B5EF4-FFF2-40B4-BE49-F238E27FC236}">
                <a16:creationId xmlns:a16="http://schemas.microsoft.com/office/drawing/2014/main" id="{4E9B1E7D-44C0-80A7-D583-DC032EB93DE6}"/>
              </a:ext>
            </a:extLst>
          </p:cNvPr>
          <p:cNvSpPr>
            <a:spLocks noChangeShapeType="1"/>
          </p:cNvSpPr>
          <p:nvPr/>
        </p:nvSpPr>
        <p:spPr bwMode="auto">
          <a:xfrm>
            <a:off x="5410200" y="4038600"/>
            <a:ext cx="0" cy="1524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5008" name="Line 19">
            <a:extLst>
              <a:ext uri="{FF2B5EF4-FFF2-40B4-BE49-F238E27FC236}">
                <a16:creationId xmlns:a16="http://schemas.microsoft.com/office/drawing/2014/main" id="{D813048D-355D-8B48-A9F2-966D77EDE46A}"/>
              </a:ext>
            </a:extLst>
          </p:cNvPr>
          <p:cNvSpPr>
            <a:spLocks noChangeShapeType="1"/>
          </p:cNvSpPr>
          <p:nvPr/>
        </p:nvSpPr>
        <p:spPr bwMode="auto">
          <a:xfrm>
            <a:off x="7543800" y="4038600"/>
            <a:ext cx="0" cy="1524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5009" name="Line 20">
            <a:extLst>
              <a:ext uri="{FF2B5EF4-FFF2-40B4-BE49-F238E27FC236}">
                <a16:creationId xmlns:a16="http://schemas.microsoft.com/office/drawing/2014/main" id="{C3983326-FC90-DDF8-420F-E2FADC0CAA7F}"/>
              </a:ext>
            </a:extLst>
          </p:cNvPr>
          <p:cNvSpPr>
            <a:spLocks noChangeShapeType="1"/>
          </p:cNvSpPr>
          <p:nvPr/>
        </p:nvSpPr>
        <p:spPr bwMode="auto">
          <a:xfrm>
            <a:off x="4343400" y="2286000"/>
            <a:ext cx="0" cy="3810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5010" name="Line 21">
            <a:extLst>
              <a:ext uri="{FF2B5EF4-FFF2-40B4-BE49-F238E27FC236}">
                <a16:creationId xmlns:a16="http://schemas.microsoft.com/office/drawing/2014/main" id="{28D5540C-6A60-E43D-6B81-8D2273A9884A}"/>
              </a:ext>
            </a:extLst>
          </p:cNvPr>
          <p:cNvSpPr>
            <a:spLocks noChangeShapeType="1"/>
          </p:cNvSpPr>
          <p:nvPr/>
        </p:nvSpPr>
        <p:spPr bwMode="auto">
          <a:xfrm>
            <a:off x="4343400" y="3505200"/>
            <a:ext cx="0" cy="5334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8030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Text Box 2">
            <a:extLst>
              <a:ext uri="{FF2B5EF4-FFF2-40B4-BE49-F238E27FC236}">
                <a16:creationId xmlns:a16="http://schemas.microsoft.com/office/drawing/2014/main" id="{C2DAE52E-6E3A-2A24-2331-C043099908C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3400" y="2057400"/>
            <a:ext cx="8131206" cy="35394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800" dirty="0">
                <a:solidFill>
                  <a:srgbClr val="000000"/>
                </a:solidFill>
              </a:rPr>
              <a:t>Firm Specific Characteristics Provide the Lens to Assess the Foreign Market Entry Decision. Product Selection, Country Selection, Mode of Entry, Strategy, and Timing All Depend on Firm Specific Characteristics.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2800" dirty="0">
              <a:solidFill>
                <a:srgbClr val="000000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800" dirty="0">
                <a:solidFill>
                  <a:srgbClr val="000000"/>
                </a:solidFill>
              </a:rPr>
              <a:t>The firms should identify and evaluate firm specific characteristics before initiate their international marketing process </a:t>
            </a:r>
          </a:p>
        </p:txBody>
      </p:sp>
      <p:sp>
        <p:nvSpPr>
          <p:cNvPr id="86019" name="Text Box 3">
            <a:extLst>
              <a:ext uri="{FF2B5EF4-FFF2-40B4-BE49-F238E27FC236}">
                <a16:creationId xmlns:a16="http://schemas.microsoft.com/office/drawing/2014/main" id="{A13320A6-D6A2-99F5-93D4-B741DC59C35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9925" y="574675"/>
            <a:ext cx="491410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b="1" dirty="0">
                <a:solidFill>
                  <a:srgbClr val="000000"/>
                </a:solidFill>
              </a:rPr>
              <a:t>Firm Specific Characteristics</a:t>
            </a:r>
          </a:p>
        </p:txBody>
      </p:sp>
    </p:spTree>
    <p:extLst>
      <p:ext uri="{BB962C8B-B14F-4D97-AF65-F5344CB8AC3E}">
        <p14:creationId xmlns:p14="http://schemas.microsoft.com/office/powerpoint/2010/main" val="1122231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Text Box 2">
            <a:extLst>
              <a:ext uri="{FF2B5EF4-FFF2-40B4-BE49-F238E27FC236}">
                <a16:creationId xmlns:a16="http://schemas.microsoft.com/office/drawing/2014/main" id="{8281D788-6360-D71F-F0FA-A465F55AC3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7612" y="159489"/>
            <a:ext cx="491410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b="1" dirty="0">
                <a:solidFill>
                  <a:srgbClr val="000000"/>
                </a:solidFill>
              </a:rPr>
              <a:t>Firm Specific Characteristics</a:t>
            </a:r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8395C61C-F914-CA5B-C836-69E6350ED5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5288" y="1131209"/>
            <a:ext cx="3889375" cy="3600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60000"/>
              </a:lnSpc>
              <a:spcBef>
                <a:spcPct val="50000"/>
              </a:spcBef>
              <a:buFontTx/>
              <a:buChar char="•"/>
            </a:pPr>
            <a:r>
              <a:rPr lang="en-US" altLang="en-US" sz="2400" dirty="0">
                <a:solidFill>
                  <a:srgbClr val="000000"/>
                </a:solidFill>
                <a:sym typeface="Marlett" pitchFamily="2" charset="2"/>
              </a:rPr>
              <a:t>Core Competencies</a:t>
            </a:r>
          </a:p>
          <a:p>
            <a:pPr eaLnBrk="1" hangingPunct="1">
              <a:lnSpc>
                <a:spcPct val="60000"/>
              </a:lnSpc>
              <a:spcBef>
                <a:spcPct val="50000"/>
              </a:spcBef>
              <a:buFontTx/>
              <a:buChar char="•"/>
            </a:pPr>
            <a:r>
              <a:rPr lang="en-US" altLang="en-US" sz="2400" dirty="0">
                <a:solidFill>
                  <a:srgbClr val="000000"/>
                </a:solidFill>
                <a:sym typeface="Marlett" pitchFamily="2" charset="2"/>
              </a:rPr>
              <a:t>Financial Resources</a:t>
            </a:r>
          </a:p>
          <a:p>
            <a:pPr eaLnBrk="1" hangingPunct="1">
              <a:lnSpc>
                <a:spcPct val="60000"/>
              </a:lnSpc>
              <a:spcBef>
                <a:spcPct val="50000"/>
              </a:spcBef>
              <a:buFontTx/>
              <a:buChar char="•"/>
            </a:pPr>
            <a:r>
              <a:rPr lang="en-US" altLang="en-US" sz="2400" dirty="0">
                <a:solidFill>
                  <a:srgbClr val="000000"/>
                </a:solidFill>
                <a:sym typeface="Marlett" pitchFamily="2" charset="2"/>
              </a:rPr>
              <a:t>Ability to take Risk	</a:t>
            </a:r>
          </a:p>
          <a:p>
            <a:pPr eaLnBrk="1" hangingPunct="1">
              <a:lnSpc>
                <a:spcPct val="60000"/>
              </a:lnSpc>
              <a:spcBef>
                <a:spcPct val="50000"/>
              </a:spcBef>
              <a:buFontTx/>
              <a:buChar char="•"/>
            </a:pPr>
            <a:r>
              <a:rPr lang="en-US" altLang="en-US" sz="2400" dirty="0">
                <a:solidFill>
                  <a:srgbClr val="000000"/>
                </a:solidFill>
                <a:sym typeface="Marlett" pitchFamily="2" charset="2"/>
              </a:rPr>
              <a:t>Human Resources</a:t>
            </a:r>
          </a:p>
          <a:p>
            <a:pPr eaLnBrk="1" hangingPunct="1">
              <a:lnSpc>
                <a:spcPct val="60000"/>
              </a:lnSpc>
              <a:spcBef>
                <a:spcPct val="50000"/>
              </a:spcBef>
              <a:buFontTx/>
              <a:buChar char="•"/>
            </a:pPr>
            <a:r>
              <a:rPr lang="en-US" altLang="en-US" sz="2400" dirty="0">
                <a:solidFill>
                  <a:srgbClr val="000000"/>
                </a:solidFill>
                <a:sym typeface="Marlett" pitchFamily="2" charset="2"/>
              </a:rPr>
              <a:t>R &amp; D</a:t>
            </a:r>
          </a:p>
          <a:p>
            <a:pPr eaLnBrk="1" hangingPunct="1">
              <a:lnSpc>
                <a:spcPct val="60000"/>
              </a:lnSpc>
              <a:spcBef>
                <a:spcPct val="50000"/>
              </a:spcBef>
              <a:buFontTx/>
              <a:buChar char="•"/>
            </a:pPr>
            <a:r>
              <a:rPr lang="en-US" altLang="en-US" sz="2400" dirty="0">
                <a:solidFill>
                  <a:srgbClr val="000000"/>
                </a:solidFill>
                <a:sym typeface="Marlett" pitchFamily="2" charset="2"/>
              </a:rPr>
              <a:t>Sources of Supply</a:t>
            </a:r>
          </a:p>
          <a:p>
            <a:pPr eaLnBrk="1" hangingPunct="1">
              <a:lnSpc>
                <a:spcPct val="60000"/>
              </a:lnSpc>
              <a:spcBef>
                <a:spcPct val="50000"/>
              </a:spcBef>
              <a:buFontTx/>
              <a:buChar char="•"/>
            </a:pPr>
            <a:r>
              <a:rPr lang="en-US" altLang="en-US" sz="2400" dirty="0">
                <a:solidFill>
                  <a:srgbClr val="000000"/>
                </a:solidFill>
                <a:sym typeface="Marlett" pitchFamily="2" charset="2"/>
              </a:rPr>
              <a:t>Alliances and Strategic Networks</a:t>
            </a:r>
          </a:p>
          <a:p>
            <a:pPr eaLnBrk="1" hangingPunct="1">
              <a:lnSpc>
                <a:spcPct val="60000"/>
              </a:lnSpc>
              <a:spcBef>
                <a:spcPct val="50000"/>
              </a:spcBef>
              <a:buFontTx/>
              <a:buChar char="•"/>
            </a:pPr>
            <a:r>
              <a:rPr lang="en-US" altLang="en-US" sz="2400" dirty="0">
                <a:solidFill>
                  <a:srgbClr val="000000"/>
                </a:solidFill>
                <a:sym typeface="Marlett" pitchFamily="2" charset="2"/>
              </a:rPr>
              <a:t>Connections with stakeholders</a:t>
            </a:r>
          </a:p>
        </p:txBody>
      </p:sp>
      <p:sp>
        <p:nvSpPr>
          <p:cNvPr id="87044" name="Rectangle 3">
            <a:extLst>
              <a:ext uri="{FF2B5EF4-FFF2-40B4-BE49-F238E27FC236}">
                <a16:creationId xmlns:a16="http://schemas.microsoft.com/office/drawing/2014/main" id="{38726993-7802-E2FB-B6B4-406DFDB95F8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09404" y="961074"/>
            <a:ext cx="3887787" cy="37856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2400" dirty="0">
                <a:solidFill>
                  <a:srgbClr val="000000"/>
                </a:solidFill>
              </a:rPr>
              <a:t>Market Presence	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2400" dirty="0">
                <a:solidFill>
                  <a:srgbClr val="000000"/>
                </a:solidFill>
              </a:rPr>
              <a:t>Size, Growth, Maturity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2400" dirty="0">
                <a:solidFill>
                  <a:srgbClr val="000000"/>
                </a:solidFill>
              </a:rPr>
              <a:t>Profitability of Industry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2400" dirty="0">
                <a:solidFill>
                  <a:srgbClr val="000000"/>
                </a:solidFill>
              </a:rPr>
              <a:t>Target Market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2400" dirty="0">
                <a:solidFill>
                  <a:srgbClr val="000000"/>
                </a:solidFill>
              </a:rPr>
              <a:t>Positioning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2400" dirty="0">
                <a:solidFill>
                  <a:srgbClr val="000000"/>
                </a:solidFill>
              </a:rPr>
              <a:t>Competitive Advantage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2400" dirty="0">
                <a:solidFill>
                  <a:srgbClr val="000000"/>
                </a:solidFill>
              </a:rPr>
              <a:t>Strength and Weaknesses</a:t>
            </a:r>
          </a:p>
        </p:txBody>
      </p:sp>
    </p:spTree>
    <p:extLst>
      <p:ext uri="{BB962C8B-B14F-4D97-AF65-F5344CB8AC3E}">
        <p14:creationId xmlns:p14="http://schemas.microsoft.com/office/powerpoint/2010/main" val="38862729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6BE97C9-67E9-3B66-A43B-2DA1B25E5C09}"/>
              </a:ext>
            </a:extLst>
          </p:cNvPr>
          <p:cNvSpPr/>
          <p:nvPr/>
        </p:nvSpPr>
        <p:spPr>
          <a:xfrm>
            <a:off x="1127464" y="825623"/>
            <a:ext cx="6951216" cy="132277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ysClr val="windowText" lastClr="000000"/>
                </a:solidFill>
              </a:rPr>
              <a:t>Activity : </a:t>
            </a:r>
            <a:r>
              <a:rPr lang="en-US" dirty="0">
                <a:solidFill>
                  <a:sysClr val="windowText" lastClr="000000"/>
                </a:solidFill>
              </a:rPr>
              <a:t>Think about any company which is currently operating in the international market and identify firm’s specific characteristics in the context of international marketing   </a:t>
            </a:r>
            <a:endParaRPr lang="en-GB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40624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Text Box 2">
            <a:extLst>
              <a:ext uri="{FF2B5EF4-FFF2-40B4-BE49-F238E27FC236}">
                <a16:creationId xmlns:a16="http://schemas.microsoft.com/office/drawing/2014/main" id="{E41B6324-2662-FB01-62A8-3D4D6236F08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2656" y="0"/>
            <a:ext cx="4738687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b="1" dirty="0">
                <a:solidFill>
                  <a:srgbClr val="000000"/>
                </a:solidFill>
              </a:rPr>
              <a:t>Objectives of Market Entry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0BDD0B-13F6-EB66-5753-442BF7A2D4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5073" y="774700"/>
            <a:ext cx="8362950" cy="4747211"/>
          </a:xfrm>
        </p:spPr>
        <p:txBody>
          <a:bodyPr>
            <a:normAutofit lnSpcReduction="10000"/>
          </a:bodyPr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sz="2000" b="1" dirty="0"/>
              <a:t>Production Focused</a:t>
            </a:r>
          </a:p>
          <a:p>
            <a:pPr>
              <a:defRPr/>
            </a:pPr>
            <a:r>
              <a:rPr lang="en-US" sz="2000" dirty="0"/>
              <a:t>Cost Advantages</a:t>
            </a:r>
          </a:p>
          <a:p>
            <a:pPr>
              <a:defRPr/>
            </a:pPr>
            <a:r>
              <a:rPr lang="en-US" sz="2000" dirty="0"/>
              <a:t>Economies of Scale</a:t>
            </a:r>
          </a:p>
          <a:p>
            <a:pPr>
              <a:defRPr/>
            </a:pPr>
            <a:r>
              <a:rPr lang="en-US" sz="2000" dirty="0"/>
              <a:t>Global Sourcing</a:t>
            </a:r>
          </a:p>
          <a:p>
            <a:pPr>
              <a:defRPr/>
            </a:pPr>
            <a:r>
              <a:rPr lang="en-US" sz="2000" dirty="0"/>
              <a:t>Labor Cost</a:t>
            </a:r>
          </a:p>
          <a:p>
            <a:pPr>
              <a:defRPr/>
            </a:pPr>
            <a:r>
              <a:rPr lang="en-US" sz="2000" dirty="0"/>
              <a:t>Cost to Protect Environment</a:t>
            </a:r>
          </a:p>
          <a:p>
            <a:pPr>
              <a:defRPr/>
            </a:pPr>
            <a:r>
              <a:rPr lang="en-US" sz="2000" dirty="0"/>
              <a:t>Taxes</a:t>
            </a:r>
          </a:p>
          <a:p>
            <a:pPr>
              <a:defRPr/>
            </a:pPr>
            <a:r>
              <a:rPr lang="en-US" sz="2000" dirty="0"/>
              <a:t>Knowledge Transfer</a:t>
            </a:r>
          </a:p>
          <a:p>
            <a:pPr>
              <a:defRPr/>
            </a:pPr>
            <a:r>
              <a:rPr lang="en-US" sz="2000" dirty="0"/>
              <a:t>Potential Innovation</a:t>
            </a:r>
          </a:p>
          <a:p>
            <a:pPr>
              <a:defRPr/>
            </a:pPr>
            <a:r>
              <a:rPr lang="en-US" sz="2000" dirty="0"/>
              <a:t>Access to Skilled Labor</a:t>
            </a:r>
          </a:p>
          <a:p>
            <a:pPr>
              <a:defRPr/>
            </a:pPr>
            <a:r>
              <a:rPr lang="en-US" sz="2000" dirty="0"/>
              <a:t>for Innovation and Competition</a:t>
            </a:r>
          </a:p>
          <a:p>
            <a:pPr>
              <a:defRPr/>
            </a:pPr>
            <a:r>
              <a:rPr lang="en-US" sz="2000" dirty="0"/>
              <a:t>Innovation and Economic Clusters -Clusters are geographic concentrations of interconnected companies and institutions in a particular field.</a:t>
            </a:r>
          </a:p>
          <a:p>
            <a:pPr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5444187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Title 1">
            <a:extLst>
              <a:ext uri="{FF2B5EF4-FFF2-40B4-BE49-F238E27FC236}">
                <a16:creationId xmlns:a16="http://schemas.microsoft.com/office/drawing/2014/main" id="{5564B0AB-9339-444F-2991-3FB1B0767F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Porter’s Diamond Model </a:t>
            </a:r>
            <a:endParaRPr lang="en-US" altLang="en-US" b="1" dirty="0"/>
          </a:p>
        </p:txBody>
      </p:sp>
      <p:sp>
        <p:nvSpPr>
          <p:cNvPr id="89091" name="Content Placeholder 2">
            <a:extLst>
              <a:ext uri="{FF2B5EF4-FFF2-40B4-BE49-F238E27FC236}">
                <a16:creationId xmlns:a16="http://schemas.microsoft.com/office/drawing/2014/main" id="{E8A373FD-3DD9-763B-70A7-31F1348D52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altLang="en-US" dirty="0"/>
              <a:t>Classical theories of international trade propose that comparative advantage resides in factor endowment (land, labour, size of working population etc)</a:t>
            </a:r>
          </a:p>
          <a:p>
            <a:pPr marL="0" indent="0">
              <a:buNone/>
            </a:pPr>
            <a:endParaRPr lang="en-GB" altLang="en-US" dirty="0"/>
          </a:p>
          <a:p>
            <a:r>
              <a:rPr lang="en-US" b="0" i="0" dirty="0">
                <a:effectLst/>
                <a:latin typeface="Open Sans" panose="020B0606030504020204" pitchFamily="34" charset="0"/>
              </a:rPr>
              <a:t>Porter’s Diamond Model of National Advantage explains why some industries in some countries are so much more developed and competitive compared to industries elsewhere on the planet.</a:t>
            </a:r>
          </a:p>
          <a:p>
            <a:endParaRPr lang="en-GB" altLang="en-US" sz="2400" dirty="0"/>
          </a:p>
          <a:p>
            <a:r>
              <a:rPr lang="en-US" b="0" i="0" dirty="0">
                <a:solidFill>
                  <a:srgbClr val="202124"/>
                </a:solidFill>
                <a:effectLst/>
                <a:latin typeface="Google Sans"/>
              </a:rPr>
              <a:t>It also </a:t>
            </a:r>
            <a:r>
              <a:rPr lang="en-US" b="0" i="0" dirty="0">
                <a:solidFill>
                  <a:srgbClr val="040C28"/>
                </a:solidFill>
                <a:effectLst/>
                <a:latin typeface="Google Sans"/>
              </a:rPr>
              <a:t>explains the factors that provide a competitive advantage for one national economy or business over another</a:t>
            </a:r>
            <a:r>
              <a:rPr lang="en-US" b="0" i="0" dirty="0">
                <a:solidFill>
                  <a:srgbClr val="202124"/>
                </a:solidFill>
                <a:effectLst/>
                <a:latin typeface="Google Sans"/>
              </a:rPr>
              <a:t>.</a:t>
            </a:r>
            <a:endParaRPr lang="en-GB" altLang="en-US" sz="2400" dirty="0"/>
          </a:p>
          <a:p>
            <a:pPr marL="0" indent="0">
              <a:buNone/>
            </a:pPr>
            <a:endParaRPr lang="en-GB" altLang="en-US" dirty="0"/>
          </a:p>
          <a:p>
            <a:r>
              <a:rPr lang="en-GB" altLang="en-US" dirty="0"/>
              <a:t>Used for assessing relative competitive strength of nations with 6 broad factors.</a:t>
            </a:r>
          </a:p>
          <a:p>
            <a:endParaRPr lang="en-GB" altLang="en-US" dirty="0"/>
          </a:p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196697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Title 4">
            <a:extLst>
              <a:ext uri="{FF2B5EF4-FFF2-40B4-BE49-F238E27FC236}">
                <a16:creationId xmlns:a16="http://schemas.microsoft.com/office/drawing/2014/main" id="{569D2DA6-DB12-8771-8C7B-0C8DF3C687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2177" y="210839"/>
            <a:ext cx="3517310" cy="600164"/>
          </a:xfrm>
        </p:spPr>
        <p:txBody>
          <a:bodyPr wrap="none">
            <a:spAutoFit/>
          </a:bodyPr>
          <a:lstStyle/>
          <a:p>
            <a:r>
              <a:rPr lang="en-GB" altLang="en-US" b="1" dirty="0"/>
              <a:t>Diamond Model </a:t>
            </a:r>
            <a:endParaRPr lang="en-US" altLang="en-US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6DDA9B4-670A-A116-6E01-A5D93E0F07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7237" y="890587"/>
            <a:ext cx="7629525" cy="4595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84842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Title 1">
            <a:extLst>
              <a:ext uri="{FF2B5EF4-FFF2-40B4-BE49-F238E27FC236}">
                <a16:creationId xmlns:a16="http://schemas.microsoft.com/office/drawing/2014/main" id="{5957F17C-9241-A632-F090-4D8D0F31AF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8423" y="150351"/>
            <a:ext cx="8229600" cy="524352"/>
          </a:xfrm>
        </p:spPr>
        <p:txBody>
          <a:bodyPr>
            <a:normAutofit fontScale="90000"/>
          </a:bodyPr>
          <a:lstStyle/>
          <a:p>
            <a:r>
              <a:rPr lang="en-GB" altLang="en-US" b="1" dirty="0"/>
              <a:t>Porter’s Diamond Model </a:t>
            </a:r>
            <a:endParaRPr lang="en-US" altLang="en-US" b="1" dirty="0"/>
          </a:p>
        </p:txBody>
      </p:sp>
      <p:sp>
        <p:nvSpPr>
          <p:cNvPr id="91139" name="Content Placeholder 2">
            <a:extLst>
              <a:ext uri="{FF2B5EF4-FFF2-40B4-BE49-F238E27FC236}">
                <a16:creationId xmlns:a16="http://schemas.microsoft.com/office/drawing/2014/main" id="{CF0A8C63-2732-8BB8-3802-9D305D481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8423" y="1083076"/>
            <a:ext cx="8229600" cy="4492101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US" b="1" i="0" dirty="0">
                <a:effectLst/>
                <a:latin typeface="Open Sans" panose="020B0606030504020204" pitchFamily="34" charset="0"/>
              </a:rPr>
              <a:t>Chance:</a:t>
            </a:r>
          </a:p>
          <a:p>
            <a:endParaRPr lang="en-US" b="1" dirty="0">
              <a:latin typeface="Open Sans" panose="020B0606030504020204" pitchFamily="34" charset="0"/>
            </a:endParaRPr>
          </a:p>
          <a:p>
            <a:r>
              <a:rPr lang="en-US" dirty="0">
                <a:solidFill>
                  <a:srgbClr val="313131"/>
                </a:solidFill>
                <a:latin typeface="Arial" panose="020B0604020202020204" pitchFamily="34" charset="0"/>
              </a:rPr>
              <a:t>Chance refers to random events that are beyond the control of the company</a:t>
            </a:r>
          </a:p>
          <a:p>
            <a:pPr marL="0" indent="0">
              <a:buNone/>
            </a:pPr>
            <a:endParaRPr lang="en-US" dirty="0">
              <a:latin typeface="Open Sans" panose="020B0606030504020204" pitchFamily="34" charset="0"/>
            </a:endParaRPr>
          </a:p>
          <a:p>
            <a:r>
              <a:rPr lang="en-US" i="0" dirty="0">
                <a:effectLst/>
                <a:latin typeface="Open Sans" panose="020B0606030504020204" pitchFamily="34" charset="0"/>
              </a:rPr>
              <a:t>The discontinuities created by chance may lead to advantages for some and disadvantages for other companies. Some firms may gain competitive positions, while others may lose.</a:t>
            </a:r>
          </a:p>
          <a:p>
            <a:pPr marL="0" indent="0">
              <a:buNone/>
            </a:pPr>
            <a:endParaRPr lang="en-US" i="0" dirty="0">
              <a:effectLst/>
              <a:latin typeface="Open Sans" panose="020B0606030504020204" pitchFamily="34" charset="0"/>
            </a:endParaRPr>
          </a:p>
          <a:p>
            <a:endParaRPr lang="en-US" dirty="0">
              <a:latin typeface="Open Sans" panose="020B0606030504020204" pitchFamily="34" charset="0"/>
            </a:endParaRPr>
          </a:p>
          <a:p>
            <a:pPr marL="0" indent="0">
              <a:buNone/>
            </a:pPr>
            <a:endParaRPr lang="en-US" i="0" dirty="0">
              <a:effectLst/>
              <a:latin typeface="Open Sans" panose="020B0606030504020204" pitchFamily="34" charset="0"/>
            </a:endParaRPr>
          </a:p>
          <a:p>
            <a:pPr marL="0" indent="0">
              <a:buNone/>
            </a:pPr>
            <a:r>
              <a:rPr lang="en-US" b="1" i="0" dirty="0">
                <a:solidFill>
                  <a:srgbClr val="444444"/>
                </a:solidFill>
                <a:effectLst/>
                <a:latin typeface="Open Sans" panose="020B0606030504020204" pitchFamily="34" charset="0"/>
              </a:rPr>
              <a:t>Gover</a:t>
            </a:r>
            <a:r>
              <a:rPr lang="en-US" b="1" i="0" dirty="0">
                <a:effectLst/>
                <a:latin typeface="Open Sans" panose="020B0606030504020204" pitchFamily="34" charset="0"/>
              </a:rPr>
              <a:t>nment: </a:t>
            </a:r>
          </a:p>
          <a:p>
            <a:pPr marL="0" indent="0">
              <a:buNone/>
            </a:pPr>
            <a:endParaRPr lang="en-US" b="1" i="0" dirty="0">
              <a:effectLst/>
              <a:latin typeface="Open Sans" panose="020B0606030504020204" pitchFamily="34" charset="0"/>
            </a:endParaRPr>
          </a:p>
          <a:p>
            <a:r>
              <a:rPr lang="en-US" b="1" i="0" dirty="0">
                <a:effectLst/>
                <a:latin typeface="Open Sans" panose="020B0606030504020204" pitchFamily="34" charset="0"/>
              </a:rPr>
              <a:t> </a:t>
            </a:r>
            <a:r>
              <a:rPr lang="en-US" i="0" dirty="0">
                <a:effectLst/>
                <a:latin typeface="Open Sans" panose="020B0606030504020204" pitchFamily="34" charset="0"/>
              </a:rPr>
              <a:t>Government policies, industry regulation, Government role as a catalyst and challenger.</a:t>
            </a:r>
          </a:p>
          <a:p>
            <a:endParaRPr lang="en-US" altLang="en-US" sz="2400" dirty="0">
              <a:latin typeface="Open Sans" panose="020B0606030504020204" pitchFamily="34" charset="0"/>
            </a:endParaRPr>
          </a:p>
          <a:p>
            <a:r>
              <a:rPr lang="en-US" dirty="0">
                <a:solidFill>
                  <a:srgbClr val="444444"/>
                </a:solidFill>
                <a:latin typeface="Open Sans" panose="020B0606030504020204" pitchFamily="34" charset="0"/>
              </a:rPr>
              <a:t>G</a:t>
            </a:r>
            <a:r>
              <a:rPr lang="en-US" i="0" dirty="0">
                <a:solidFill>
                  <a:srgbClr val="444444"/>
                </a:solidFill>
                <a:effectLst/>
                <a:latin typeface="Open Sans" panose="020B0606030504020204" pitchFamily="34" charset="0"/>
              </a:rPr>
              <a:t>overnments should encourage and push companies to raise their aspirations and move to even higher levels of competitiveness</a:t>
            </a:r>
          </a:p>
          <a:p>
            <a:pPr marL="0" indent="0">
              <a:buNone/>
            </a:pPr>
            <a:endParaRPr lang="en-US" altLang="en-US" sz="2400" dirty="0">
              <a:solidFill>
                <a:srgbClr val="444444"/>
              </a:solidFill>
              <a:latin typeface="Open Sans" panose="020B0606030504020204" pitchFamily="34" charset="0"/>
            </a:endParaRPr>
          </a:p>
          <a:p>
            <a:r>
              <a:rPr lang="en-US" b="0" i="0" dirty="0">
                <a:solidFill>
                  <a:srgbClr val="444444"/>
                </a:solidFill>
                <a:effectLst/>
                <a:latin typeface="Open Sans" panose="020B0606030504020204" pitchFamily="34" charset="0"/>
              </a:rPr>
              <a:t>Governments cannot create competitive industries; only companies can do that. However, Government can stimulate demand and factor conditions. </a:t>
            </a:r>
          </a:p>
          <a:p>
            <a:endParaRPr lang="en-US" altLang="en-US" sz="2400" dirty="0">
              <a:solidFill>
                <a:srgbClr val="444444"/>
              </a:solidFill>
              <a:latin typeface="Open Sans" panose="020B0606030504020204" pitchFamily="34" charset="0"/>
            </a:endParaRPr>
          </a:p>
          <a:p>
            <a:r>
              <a:rPr lang="en-US" b="0" i="0" dirty="0">
                <a:solidFill>
                  <a:srgbClr val="313131"/>
                </a:solidFill>
                <a:effectLst/>
                <a:latin typeface="Arial" panose="020B0604020202020204" pitchFamily="34" charset="0"/>
              </a:rPr>
              <a:t>The government of a country can either promote or hinder export. It can influence the supply conditions of key production factors.</a:t>
            </a:r>
            <a:endParaRPr lang="en-US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7299571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5B800-65D7-5D67-5B31-B5DCB8B30E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81805"/>
          </a:xfrm>
        </p:spPr>
        <p:txBody>
          <a:bodyPr/>
          <a:lstStyle/>
          <a:p>
            <a:r>
              <a:rPr lang="en-US" b="1" i="0" dirty="0">
                <a:effectLst/>
                <a:latin typeface="Arial" panose="020B0604020202020204" pitchFamily="34" charset="0"/>
              </a:rPr>
              <a:t>Firm Strategy, Structure and Rivalry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9F8D1D-75EF-5A95-A46A-6A9A0DBBA3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45220"/>
            <a:ext cx="8229600" cy="4372014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altLang="en-US" sz="2400" b="1" dirty="0"/>
              <a:t>Corporate Strategy, Structure and Rivalry:</a:t>
            </a:r>
            <a:r>
              <a:rPr lang="en-GB" altLang="en-US" sz="2400" dirty="0"/>
              <a:t> the conditions in the home market that affect how corporations are created, managed and grown; the idea being that firms that have to fight hard in their home market are more likely to be able to succeed in international markets.</a:t>
            </a:r>
          </a:p>
          <a:p>
            <a:pPr marL="0" indent="0" algn="l" rtl="0">
              <a:buNone/>
            </a:pPr>
            <a:endParaRPr lang="en-US" dirty="0">
              <a:solidFill>
                <a:srgbClr val="777777"/>
              </a:solidFill>
              <a:latin typeface="Arial" panose="020B0604020202020204" pitchFamily="34" charset="0"/>
            </a:endParaRPr>
          </a:p>
          <a:p>
            <a:pPr marL="0" indent="0" algn="l" rtl="0">
              <a:buNone/>
            </a:pPr>
            <a:r>
              <a:rPr lang="en-US" b="0" i="0" dirty="0">
                <a:solidFill>
                  <a:srgbClr val="777777"/>
                </a:solidFill>
                <a:effectLst/>
                <a:latin typeface="Arial" panose="020B0604020202020204" pitchFamily="34" charset="0"/>
              </a:rPr>
              <a:t>The Firm Strategy, Structure and Rivalry attribute studies:</a:t>
            </a:r>
          </a:p>
          <a:p>
            <a:pPr marL="0" indent="0" algn="l" rtl="0">
              <a:buNone/>
            </a:pPr>
            <a:endParaRPr lang="en-US" b="0" i="0" dirty="0">
              <a:solidFill>
                <a:srgbClr val="777777"/>
              </a:solidFill>
              <a:effectLst/>
              <a:latin typeface="Arial" panose="020B0604020202020204" pitchFamily="34" charset="0"/>
            </a:endParaRPr>
          </a:p>
          <a:p>
            <a:pPr algn="l" rtl="0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777777"/>
                </a:solidFill>
                <a:effectLst/>
                <a:latin typeface="Arial" panose="020B0604020202020204" pitchFamily="34" charset="0"/>
              </a:rPr>
              <a:t>The average</a:t>
            </a:r>
            <a:r>
              <a:rPr lang="en-US" b="1" i="0" dirty="0">
                <a:solidFill>
                  <a:srgbClr val="64A8F0"/>
                </a:solidFill>
                <a:effectLst/>
                <a:latin typeface="Arial" panose="020B0604020202020204" pitchFamily="34" charset="0"/>
              </a:rPr>
              <a:t> Corporate Philosophy</a:t>
            </a:r>
            <a:r>
              <a:rPr lang="en-US" b="0" i="0" dirty="0">
                <a:solidFill>
                  <a:srgbClr val="777777"/>
                </a:solidFill>
                <a:effectLst/>
                <a:latin typeface="Arial" panose="020B0604020202020204" pitchFamily="34" charset="0"/>
              </a:rPr>
              <a:t> in a certain country.</a:t>
            </a:r>
          </a:p>
          <a:p>
            <a:pPr marL="742950" lvl="1" indent="-285750" algn="l" rtl="0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777777"/>
                </a:solidFill>
                <a:effectLst/>
                <a:latin typeface="Arial" panose="020B0604020202020204" pitchFamily="34" charset="0"/>
              </a:rPr>
              <a:t>How companies Innovate, What Strategies do they follow, their Vision etc.</a:t>
            </a:r>
          </a:p>
          <a:p>
            <a:pPr marL="742950" lvl="1" indent="-285750" algn="l" rtl="0">
              <a:buFont typeface="Arial" panose="020B0604020202020204" pitchFamily="34" charset="0"/>
              <a:buChar char="•"/>
            </a:pPr>
            <a:endParaRPr lang="en-US" b="0" i="0" dirty="0">
              <a:solidFill>
                <a:srgbClr val="777777"/>
              </a:solidFill>
              <a:effectLst/>
              <a:latin typeface="Arial" panose="020B0604020202020204" pitchFamily="34" charset="0"/>
            </a:endParaRPr>
          </a:p>
          <a:p>
            <a:pPr algn="l" rtl="0">
              <a:buFont typeface="Arial" panose="020B0604020202020204" pitchFamily="34" charset="0"/>
              <a:buChar char="•"/>
            </a:pPr>
            <a:r>
              <a:rPr lang="en-US" b="1" i="0" dirty="0">
                <a:solidFill>
                  <a:srgbClr val="64A8F0"/>
                </a:solidFill>
                <a:effectLst/>
                <a:latin typeface="Arial" panose="020B0604020202020204" pitchFamily="34" charset="0"/>
              </a:rPr>
              <a:t>How Companies Compete</a:t>
            </a:r>
            <a:r>
              <a:rPr lang="en-US" b="0" i="0" dirty="0">
                <a:solidFill>
                  <a:srgbClr val="777777"/>
                </a:solidFill>
                <a:effectLst/>
                <a:latin typeface="Arial" panose="020B0604020202020204" pitchFamily="34" charset="0"/>
              </a:rPr>
              <a:t> each other.</a:t>
            </a:r>
          </a:p>
          <a:p>
            <a:pPr marL="742950" lvl="1" indent="-285750" algn="l" rtl="0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777777"/>
                </a:solidFill>
                <a:effectLst/>
                <a:latin typeface="Arial" panose="020B0604020202020204" pitchFamily="34" charset="0"/>
              </a:rPr>
              <a:t>Do they Merge frequently? Do they collaborate? Do they compete “aggressively”?</a:t>
            </a:r>
          </a:p>
          <a:p>
            <a:pPr marL="457200" lvl="1" indent="0" algn="l" rtl="0">
              <a:buNone/>
            </a:pPr>
            <a:endParaRPr lang="en-US" b="0" i="0" dirty="0">
              <a:solidFill>
                <a:srgbClr val="777777"/>
              </a:solidFill>
              <a:effectLst/>
              <a:latin typeface="Arial" panose="020B0604020202020204" pitchFamily="34" charset="0"/>
            </a:endParaRPr>
          </a:p>
          <a:p>
            <a:pPr algn="l" rtl="0"/>
            <a:r>
              <a:rPr lang="en-US" b="0" i="0" dirty="0">
                <a:solidFill>
                  <a:srgbClr val="777777"/>
                </a:solidFill>
                <a:effectLst/>
                <a:latin typeface="Arial" panose="020B0604020202020204" pitchFamily="34" charset="0"/>
              </a:rPr>
              <a:t>Look at the </a:t>
            </a:r>
            <a:r>
              <a:rPr lang="en-US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Financial Sector</a:t>
            </a:r>
            <a:r>
              <a:rPr lang="en-US" b="0" i="0" dirty="0">
                <a:solidFill>
                  <a:srgbClr val="777777"/>
                </a:solidFill>
                <a:effectLst/>
                <a:latin typeface="Arial" panose="020B0604020202020204" pitchFamily="34" charset="0"/>
              </a:rPr>
              <a:t> in the US.</a:t>
            </a:r>
          </a:p>
          <a:p>
            <a:pPr algn="l" rtl="0"/>
            <a:endParaRPr lang="en-US" b="0" i="0" dirty="0">
              <a:solidFill>
                <a:srgbClr val="777777"/>
              </a:solidFill>
              <a:effectLst/>
              <a:latin typeface="Arial" panose="020B0604020202020204" pitchFamily="34" charset="0"/>
            </a:endParaRPr>
          </a:p>
          <a:p>
            <a:pPr algn="l" rtl="0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777777"/>
                </a:solidFill>
                <a:effectLst/>
                <a:latin typeface="Arial" panose="020B0604020202020204" pitchFamily="34" charset="0"/>
              </a:rPr>
              <a:t>Why are</a:t>
            </a:r>
            <a:r>
              <a:rPr lang="en-US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the most competitive Investment Banks based in New York</a:t>
            </a:r>
            <a:r>
              <a:rPr lang="en-US" b="0" i="0" dirty="0">
                <a:solidFill>
                  <a:srgbClr val="777777"/>
                </a:solidFill>
                <a:effectLst/>
                <a:latin typeface="Arial" panose="020B0604020202020204" pitchFamily="34" charset="0"/>
              </a:rPr>
              <a:t>?</a:t>
            </a:r>
          </a:p>
          <a:p>
            <a:pPr marL="0" indent="0" algn="l" rtl="0">
              <a:buNone/>
            </a:pPr>
            <a:r>
              <a:rPr lang="en-US" b="0" i="0" dirty="0">
                <a:solidFill>
                  <a:srgbClr val="777777"/>
                </a:solidFill>
                <a:effectLst/>
                <a:latin typeface="Arial" panose="020B0604020202020204" pitchFamily="34" charset="0"/>
              </a:rPr>
              <a:t> </a:t>
            </a:r>
          </a:p>
          <a:p>
            <a:pPr algn="l" rtl="0"/>
            <a:r>
              <a:rPr lang="en-US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Because, the Competition</a:t>
            </a:r>
            <a:r>
              <a:rPr lang="en-US" b="1" i="0" dirty="0">
                <a:solidFill>
                  <a:srgbClr val="777777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b="0" i="0" dirty="0">
                <a:solidFill>
                  <a:srgbClr val="777777"/>
                </a:solidFill>
                <a:effectLst/>
                <a:latin typeface="Arial" panose="020B0604020202020204" pitchFamily="34" charset="0"/>
              </a:rPr>
              <a:t>on Wall Street </a:t>
            </a:r>
            <a:r>
              <a:rPr lang="en-US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has worked like the process of “Natural Selection”</a:t>
            </a:r>
            <a:r>
              <a:rPr lang="en-US" b="0" i="0" dirty="0">
                <a:solidFill>
                  <a:srgbClr val="777777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indent="0" algn="l" rtl="0">
              <a:buNone/>
            </a:pPr>
            <a:endParaRPr lang="en-US" b="0" i="0" dirty="0">
              <a:solidFill>
                <a:srgbClr val="777777"/>
              </a:solidFill>
              <a:effectLst/>
              <a:latin typeface="Arial" panose="020B0604020202020204" pitchFamily="34" charset="0"/>
            </a:endParaRPr>
          </a:p>
          <a:p>
            <a:pPr algn="l" rtl="0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777777"/>
                </a:solidFill>
                <a:effectLst/>
                <a:latin typeface="Arial" panose="020B0604020202020204" pitchFamily="34" charset="0"/>
              </a:rPr>
              <a:t>Only the best have survived.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24393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E64E29-9C9E-D005-8A0D-67CCE67D45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50985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Demand Conditions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579313-B52E-9FE5-4B47-1C3F2D2B56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20932"/>
            <a:ext cx="8229600" cy="449630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altLang="en-US" sz="2400" b="1" dirty="0"/>
              <a:t>Demand Conditions:</a:t>
            </a:r>
            <a:r>
              <a:rPr lang="en-GB" altLang="en-US" sz="2400" dirty="0"/>
              <a:t> extent and nature of demand within the nation concerned for the product or service. </a:t>
            </a:r>
          </a:p>
          <a:p>
            <a:pPr marL="0" indent="0" algn="l" rtl="0">
              <a:buNone/>
            </a:pPr>
            <a:endParaRPr lang="en-US" b="0" i="0" dirty="0">
              <a:solidFill>
                <a:srgbClr val="777777"/>
              </a:solidFill>
              <a:effectLst/>
              <a:latin typeface="Arial" panose="020B0604020202020204" pitchFamily="34" charset="0"/>
            </a:endParaRPr>
          </a:p>
          <a:p>
            <a:pPr marL="0" indent="0" algn="l" rtl="0">
              <a:buNone/>
            </a:pPr>
            <a:r>
              <a:rPr lang="en-US" b="0" i="0" dirty="0">
                <a:solidFill>
                  <a:srgbClr val="777777"/>
                </a:solidFill>
                <a:effectLst/>
                <a:latin typeface="Arial" panose="020B0604020202020204" pitchFamily="34" charset="0"/>
              </a:rPr>
              <a:t>The Demand Conditions attribute studies:</a:t>
            </a:r>
          </a:p>
          <a:p>
            <a:pPr algn="l" rtl="0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777777"/>
                </a:solidFill>
                <a:effectLst/>
                <a:latin typeface="Arial" panose="020B0604020202020204" pitchFamily="34" charset="0"/>
              </a:rPr>
              <a:t>The</a:t>
            </a:r>
            <a:r>
              <a:rPr lang="en-US" b="1" i="0" dirty="0">
                <a:solidFill>
                  <a:srgbClr val="64A8F0"/>
                </a:solidFill>
                <a:effectLst/>
                <a:latin typeface="Arial" panose="020B0604020202020204" pitchFamily="34" charset="0"/>
              </a:rPr>
              <a:t> Internal Market</a:t>
            </a:r>
            <a:r>
              <a:rPr lang="en-US" b="0" i="0" dirty="0">
                <a:solidFill>
                  <a:srgbClr val="777777"/>
                </a:solidFill>
                <a:effectLst/>
                <a:latin typeface="Arial" panose="020B0604020202020204" pitchFamily="34" charset="0"/>
              </a:rPr>
              <a:t> of a Country.</a:t>
            </a:r>
          </a:p>
          <a:p>
            <a:pPr marL="742950" lvl="1" indent="-285750" algn="l" rtl="0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777777"/>
                </a:solidFill>
                <a:effectLst/>
                <a:latin typeface="Arial" panose="020B0604020202020204" pitchFamily="34" charset="0"/>
              </a:rPr>
              <a:t>How Strong is the internal Demand, How seasonal it is, etc.</a:t>
            </a:r>
          </a:p>
          <a:p>
            <a:pPr marL="457200" lvl="1" indent="0" algn="l" rtl="0">
              <a:buNone/>
            </a:pPr>
            <a:endParaRPr lang="en-US" b="0" i="0" dirty="0">
              <a:solidFill>
                <a:srgbClr val="777777"/>
              </a:solidFill>
              <a:effectLst/>
              <a:latin typeface="Arial" panose="020B0604020202020204" pitchFamily="34" charset="0"/>
            </a:endParaRPr>
          </a:p>
          <a:p>
            <a:pPr algn="l" rtl="0">
              <a:buFont typeface="Arial" panose="020B0604020202020204" pitchFamily="34" charset="0"/>
              <a:buChar char="•"/>
            </a:pPr>
            <a:r>
              <a:rPr lang="en-US" b="1" i="0" dirty="0">
                <a:solidFill>
                  <a:srgbClr val="64A8F0"/>
                </a:solidFill>
                <a:effectLst/>
                <a:latin typeface="Arial" panose="020B0604020202020204" pitchFamily="34" charset="0"/>
              </a:rPr>
              <a:t>Customer Behavior</a:t>
            </a:r>
            <a:r>
              <a:rPr lang="en-US" b="0" i="0" dirty="0">
                <a:solidFill>
                  <a:srgbClr val="777777"/>
                </a:solidFill>
                <a:effectLst/>
                <a:latin typeface="Arial" panose="020B0604020202020204" pitchFamily="34" charset="0"/>
              </a:rPr>
              <a:t> within a Country.</a:t>
            </a:r>
          </a:p>
          <a:p>
            <a:pPr marL="742950" lvl="1" indent="-285750" algn="l" rtl="0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777777"/>
                </a:solidFill>
                <a:effectLst/>
                <a:latin typeface="Arial" panose="020B0604020202020204" pitchFamily="34" charset="0"/>
              </a:rPr>
              <a:t>What Clients Value most, Their Preferences, How much they Spend, etc.</a:t>
            </a:r>
          </a:p>
          <a:p>
            <a:pPr marL="457200" lvl="1" indent="0" algn="l" rtl="0">
              <a:buNone/>
            </a:pPr>
            <a:endParaRPr lang="en-US" b="0" i="0" dirty="0">
              <a:solidFill>
                <a:srgbClr val="777777"/>
              </a:solidFill>
              <a:effectLst/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/>
              <a:t>Think about the total domestic consumption of a developing and developed country. Do you think their demand for luxury and expensive cars are similar? </a:t>
            </a:r>
          </a:p>
        </p:txBody>
      </p:sp>
    </p:spTree>
    <p:extLst>
      <p:ext uri="{BB962C8B-B14F-4D97-AF65-F5344CB8AC3E}">
        <p14:creationId xmlns:p14="http://schemas.microsoft.com/office/powerpoint/2010/main" val="18811600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9A72F2-CB60-BDDF-D3E2-445927DC95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29044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Relating and Supporting  Industries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D16788-612E-BA04-194A-35C1768C03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89608"/>
            <a:ext cx="8229600" cy="4385569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altLang="en-US" sz="2400" b="1" dirty="0"/>
              <a:t>Related Industries:</a:t>
            </a:r>
            <a:r>
              <a:rPr lang="en-GB" altLang="en-US" sz="2400" dirty="0"/>
              <a:t> the existence, extent and international competitive strength of other industries in the nation concerned that support or assist the industry in question. </a:t>
            </a:r>
          </a:p>
          <a:p>
            <a:pPr marL="0" indent="0" algn="l" rtl="0">
              <a:buNone/>
            </a:pPr>
            <a:endParaRPr lang="en-US" b="0" i="0" dirty="0">
              <a:effectLst/>
              <a:latin typeface="Arial" panose="020B0604020202020204" pitchFamily="34" charset="0"/>
            </a:endParaRPr>
          </a:p>
          <a:p>
            <a:pPr marL="0" indent="0" algn="l" rtl="0">
              <a:buNone/>
            </a:pPr>
            <a:r>
              <a:rPr lang="en-US" b="0" i="0" dirty="0">
                <a:effectLst/>
                <a:latin typeface="Arial" panose="020B0604020202020204" pitchFamily="34" charset="0"/>
              </a:rPr>
              <a:t>The Related and Supporting Industries attribute studies:</a:t>
            </a:r>
          </a:p>
          <a:p>
            <a:pPr marL="0" indent="0" algn="l" rtl="0">
              <a:buNone/>
            </a:pPr>
            <a:endParaRPr lang="en-US" b="0" i="0" dirty="0">
              <a:effectLst/>
              <a:latin typeface="Arial" panose="020B0604020202020204" pitchFamily="34" charset="0"/>
            </a:endParaRPr>
          </a:p>
          <a:p>
            <a:pPr algn="l" rtl="0">
              <a:buFont typeface="Arial" panose="020B0604020202020204" pitchFamily="34" charset="0"/>
              <a:buChar char="•"/>
            </a:pPr>
            <a:r>
              <a:rPr lang="en-US" b="1" i="0" dirty="0">
                <a:effectLst/>
                <a:latin typeface="Arial" panose="020B0604020202020204" pitchFamily="34" charset="0"/>
              </a:rPr>
              <a:t>How many Companies are there</a:t>
            </a:r>
            <a:r>
              <a:rPr lang="en-US" b="0" i="0" dirty="0">
                <a:effectLst/>
                <a:latin typeface="Arial" panose="020B0604020202020204" pitchFamily="34" charset="0"/>
              </a:rPr>
              <a:t> in a Country.</a:t>
            </a:r>
          </a:p>
          <a:p>
            <a:pPr marL="742950" lvl="1" indent="-285750" algn="l" rtl="0">
              <a:buFont typeface="Arial" panose="020B0604020202020204" pitchFamily="34" charset="0"/>
              <a:buChar char="•"/>
            </a:pPr>
            <a:r>
              <a:rPr lang="en-US" b="0" i="0" dirty="0">
                <a:effectLst/>
                <a:latin typeface="Arial" panose="020B0604020202020204" pitchFamily="34" charset="0"/>
              </a:rPr>
              <a:t>And in which Sector are they Specialized.</a:t>
            </a:r>
          </a:p>
          <a:p>
            <a:pPr marL="457200" lvl="1" indent="0" algn="l" rtl="0">
              <a:buNone/>
            </a:pPr>
            <a:endParaRPr lang="en-US" b="0" i="0" dirty="0">
              <a:effectLst/>
              <a:latin typeface="Arial" panose="020B0604020202020204" pitchFamily="34" charset="0"/>
            </a:endParaRPr>
          </a:p>
          <a:p>
            <a:pPr algn="l" rtl="0">
              <a:buFont typeface="Arial" panose="020B0604020202020204" pitchFamily="34" charset="0"/>
              <a:buChar char="•"/>
            </a:pPr>
            <a:r>
              <a:rPr lang="en-US" b="1" i="0" dirty="0">
                <a:effectLst/>
                <a:latin typeface="Arial" panose="020B0604020202020204" pitchFamily="34" charset="0"/>
              </a:rPr>
              <a:t>How Strong</a:t>
            </a:r>
            <a:r>
              <a:rPr lang="en-US" b="0" i="0" dirty="0">
                <a:effectLst/>
                <a:latin typeface="Arial" panose="020B0604020202020204" pitchFamily="34" charset="0"/>
              </a:rPr>
              <a:t> the different </a:t>
            </a:r>
            <a:r>
              <a:rPr lang="en-US" b="1" i="0" dirty="0">
                <a:effectLst/>
                <a:latin typeface="Arial" panose="020B0604020202020204" pitchFamily="34" charset="0"/>
              </a:rPr>
              <a:t>Economic Sectors are</a:t>
            </a:r>
            <a:r>
              <a:rPr lang="en-US" b="0" i="0" dirty="0">
                <a:effectLst/>
                <a:latin typeface="Arial" panose="020B0604020202020204" pitchFamily="34" charset="0"/>
              </a:rPr>
              <a:t>.</a:t>
            </a:r>
          </a:p>
          <a:p>
            <a:pPr marL="742950" lvl="1" indent="-285750" algn="l" rtl="0">
              <a:buFont typeface="Arial" panose="020B0604020202020204" pitchFamily="34" charset="0"/>
              <a:buChar char="•"/>
            </a:pPr>
            <a:r>
              <a:rPr lang="en-US" b="0" i="0" dirty="0">
                <a:effectLst/>
                <a:latin typeface="Arial" panose="020B0604020202020204" pitchFamily="34" charset="0"/>
              </a:rPr>
              <a:t>If there are lots of Suppliers, related Businesses, etc.</a:t>
            </a:r>
          </a:p>
          <a:p>
            <a:pPr marL="742950" lvl="1" indent="-285750" algn="l" rtl="0">
              <a:buFont typeface="Arial" panose="020B0604020202020204" pitchFamily="34" charset="0"/>
              <a:buChar char="•"/>
            </a:pPr>
            <a:endParaRPr lang="en-US" b="0" i="0" dirty="0">
              <a:effectLst/>
              <a:latin typeface="Arial" panose="020B0604020202020204" pitchFamily="34" charset="0"/>
            </a:endParaRPr>
          </a:p>
          <a:p>
            <a:pPr algn="l" rtl="0"/>
            <a:r>
              <a:rPr lang="en-US" b="0" i="0" dirty="0">
                <a:effectLst/>
                <a:latin typeface="Arial" panose="020B0604020202020204" pitchFamily="34" charset="0"/>
              </a:rPr>
              <a:t>Germany has, by far, the strongest Automotive Sector in the World. How is that possible?</a:t>
            </a:r>
          </a:p>
          <a:p>
            <a:pPr marL="0" indent="0" algn="l" rtl="0">
              <a:buNone/>
            </a:pPr>
            <a:endParaRPr lang="en-US" b="0" i="0" dirty="0">
              <a:effectLst/>
              <a:latin typeface="Arial" panose="020B0604020202020204" pitchFamily="34" charset="0"/>
            </a:endParaRPr>
          </a:p>
          <a:p>
            <a:pPr algn="l" rtl="0"/>
            <a:r>
              <a:rPr lang="en-US" b="0" i="0" dirty="0">
                <a:effectLst/>
                <a:latin typeface="Arial" panose="020B0604020202020204" pitchFamily="34" charset="0"/>
              </a:rPr>
              <a:t>There are many factors involved, of course, but </a:t>
            </a:r>
            <a:r>
              <a:rPr lang="en-US" i="0" dirty="0">
                <a:effectLst/>
                <a:latin typeface="Arial" panose="020B0604020202020204" pitchFamily="34" charset="0"/>
              </a:rPr>
              <a:t>the huge presence of Automotive Companies creates many Synergies that allow Automotive-related Businesses to be successful.</a:t>
            </a:r>
          </a:p>
          <a:p>
            <a:pPr marL="0" indent="0" algn="l" rtl="0">
              <a:buNone/>
            </a:pPr>
            <a:endParaRPr lang="en-US" b="0" i="0" dirty="0">
              <a:effectLst/>
              <a:latin typeface="Arial" panose="020B0604020202020204" pitchFamily="34" charset="0"/>
            </a:endParaRPr>
          </a:p>
          <a:p>
            <a:pPr algn="l" rtl="0"/>
            <a:r>
              <a:rPr lang="en-US" b="0" i="0" dirty="0">
                <a:effectLst/>
                <a:latin typeface="Arial" panose="020B0604020202020204" pitchFamily="34" charset="0"/>
              </a:rPr>
              <a:t>There are all kinds of Suppliers, Clients, Transport companies, etc.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10249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F6F79-3D01-8E75-051C-A595DA7FDD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64554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Factor Conditions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19BDBF-2088-C02C-0B76-313D240FD4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05522"/>
            <a:ext cx="8229600" cy="4611711"/>
          </a:xfrm>
        </p:spPr>
        <p:txBody>
          <a:bodyPr>
            <a:normAutofit fontScale="77500" lnSpcReduction="20000"/>
          </a:bodyPr>
          <a:lstStyle/>
          <a:p>
            <a:r>
              <a:rPr lang="en-GB" altLang="en-US" sz="2400" b="1" dirty="0"/>
              <a:t>Factor Conditions:</a:t>
            </a:r>
            <a:r>
              <a:rPr lang="en-GB" altLang="en-US" sz="2400" dirty="0"/>
              <a:t> production factors required for a given industry, e.g.., skilled labour, logistics and infrastructure. </a:t>
            </a:r>
          </a:p>
          <a:p>
            <a:pPr algn="l" rtl="0"/>
            <a:r>
              <a:rPr lang="en-US" b="0" i="0" dirty="0">
                <a:solidFill>
                  <a:srgbClr val="777777"/>
                </a:solidFill>
                <a:effectLst/>
                <a:latin typeface="Arial" panose="020B0604020202020204" pitchFamily="34" charset="0"/>
              </a:rPr>
              <a:t>The Factor Conditions attribute studies:</a:t>
            </a:r>
          </a:p>
          <a:p>
            <a:pPr marL="0" indent="0" algn="l" rtl="0">
              <a:buNone/>
            </a:pPr>
            <a:endParaRPr lang="en-US" b="0" i="0" dirty="0">
              <a:solidFill>
                <a:srgbClr val="777777"/>
              </a:solidFill>
              <a:effectLst/>
              <a:latin typeface="Arial" panose="020B0604020202020204" pitchFamily="34" charset="0"/>
            </a:endParaRPr>
          </a:p>
          <a:p>
            <a:pPr algn="l" rtl="0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777777"/>
                </a:solidFill>
                <a:effectLst/>
                <a:latin typeface="Arial" panose="020B0604020202020204" pitchFamily="34" charset="0"/>
              </a:rPr>
              <a:t>The </a:t>
            </a:r>
            <a:r>
              <a:rPr lang="en-US" b="1" i="0" dirty="0">
                <a:solidFill>
                  <a:srgbClr val="64A8F0"/>
                </a:solidFill>
                <a:effectLst/>
                <a:latin typeface="Arial" panose="020B0604020202020204" pitchFamily="34" charset="0"/>
              </a:rPr>
              <a:t>Natural Resources</a:t>
            </a:r>
            <a:r>
              <a:rPr lang="en-US" b="0" i="0" dirty="0">
                <a:solidFill>
                  <a:srgbClr val="777777"/>
                </a:solidFill>
                <a:effectLst/>
                <a:latin typeface="Arial" panose="020B0604020202020204" pitchFamily="34" charset="0"/>
              </a:rPr>
              <a:t> that a Country has.</a:t>
            </a:r>
          </a:p>
          <a:p>
            <a:pPr marL="742950" lvl="1" indent="-285750" algn="l" rtl="0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777777"/>
                </a:solidFill>
                <a:effectLst/>
                <a:latin typeface="Arial" panose="020B0604020202020204" pitchFamily="34" charset="0"/>
              </a:rPr>
              <a:t>If there is oil, gas, a fertile land, the climate, the geographical location, etc.</a:t>
            </a:r>
          </a:p>
          <a:p>
            <a:pPr algn="l" rtl="0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777777"/>
                </a:solidFill>
                <a:effectLst/>
                <a:latin typeface="Arial" panose="020B0604020202020204" pitchFamily="34" charset="0"/>
              </a:rPr>
              <a:t>The </a:t>
            </a:r>
            <a:r>
              <a:rPr lang="en-US" b="1" i="0" dirty="0">
                <a:solidFill>
                  <a:srgbClr val="64A8F0"/>
                </a:solidFill>
                <a:effectLst/>
                <a:latin typeface="Arial" panose="020B0604020202020204" pitchFamily="34" charset="0"/>
              </a:rPr>
              <a:t>Human Resources</a:t>
            </a:r>
            <a:r>
              <a:rPr lang="en-US" b="0" i="0" dirty="0">
                <a:solidFill>
                  <a:srgbClr val="777777"/>
                </a:solidFill>
                <a:effectLst/>
                <a:latin typeface="Arial" panose="020B0604020202020204" pitchFamily="34" charset="0"/>
              </a:rPr>
              <a:t> of a Country.</a:t>
            </a:r>
          </a:p>
          <a:p>
            <a:pPr marL="742950" lvl="1" indent="-285750" algn="l" rtl="0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777777"/>
                </a:solidFill>
                <a:effectLst/>
                <a:latin typeface="Arial" panose="020B0604020202020204" pitchFamily="34" charset="0"/>
              </a:rPr>
              <a:t>The Mentality of its population, the Education of its citizens, Corruptions, etc.</a:t>
            </a:r>
          </a:p>
          <a:p>
            <a:pPr marL="457200" lvl="1" indent="0" algn="l" rtl="0">
              <a:buNone/>
            </a:pPr>
            <a:endParaRPr lang="en-US" b="0" i="0" dirty="0">
              <a:solidFill>
                <a:srgbClr val="777777"/>
              </a:solidFill>
              <a:effectLst/>
              <a:latin typeface="Arial" panose="020B0604020202020204" pitchFamily="34" charset="0"/>
            </a:endParaRPr>
          </a:p>
          <a:p>
            <a:pPr algn="l" rtl="0"/>
            <a:r>
              <a:rPr lang="en-US" b="0" i="0" dirty="0">
                <a:solidFill>
                  <a:srgbClr val="777777"/>
                </a:solidFill>
                <a:effectLst/>
                <a:latin typeface="Arial" panose="020B0604020202020204" pitchFamily="34" charset="0"/>
              </a:rPr>
              <a:t>The</a:t>
            </a:r>
            <a:r>
              <a:rPr lang="en-US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Oil Sector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b="0" i="0" dirty="0">
                <a:solidFill>
                  <a:srgbClr val="777777"/>
                </a:solidFill>
                <a:effectLst/>
                <a:latin typeface="Arial" panose="020B0604020202020204" pitchFamily="34" charset="0"/>
              </a:rPr>
              <a:t>is a good example of Factor Conditions.</a:t>
            </a:r>
          </a:p>
          <a:p>
            <a:pPr marL="0" indent="0" algn="l" rtl="0">
              <a:buNone/>
            </a:pPr>
            <a:endParaRPr lang="en-US" b="0" i="0" dirty="0">
              <a:solidFill>
                <a:srgbClr val="777777"/>
              </a:solidFill>
              <a:effectLst/>
              <a:latin typeface="Arial" panose="020B0604020202020204" pitchFamily="34" charset="0"/>
            </a:endParaRPr>
          </a:p>
          <a:p>
            <a:pPr algn="l" rtl="0"/>
            <a:r>
              <a:rPr lang="en-US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Only countries with good Oil Reserves can have successful Oil extraction Businesses</a:t>
            </a:r>
            <a:r>
              <a:rPr lang="en-US" b="0" i="0" dirty="0">
                <a:solidFill>
                  <a:srgbClr val="777777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indent="0" algn="l" rtl="0">
              <a:buNone/>
            </a:pPr>
            <a:endParaRPr lang="en-US" b="0" i="0" dirty="0">
              <a:solidFill>
                <a:srgbClr val="777777"/>
              </a:solidFill>
              <a:effectLst/>
              <a:latin typeface="Arial" panose="020B0604020202020204" pitchFamily="34" charset="0"/>
            </a:endParaRPr>
          </a:p>
          <a:p>
            <a:pPr algn="l" rtl="0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777777"/>
                </a:solidFill>
                <a:effectLst/>
                <a:latin typeface="Arial" panose="020B0604020202020204" pitchFamily="34" charset="0"/>
              </a:rPr>
              <a:t>Although they tend to partner with companies from other countries that provide the necessary Technology.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84531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Text Box 2">
            <a:extLst>
              <a:ext uri="{FF2B5EF4-FFF2-40B4-BE49-F238E27FC236}">
                <a16:creationId xmlns:a16="http://schemas.microsoft.com/office/drawing/2014/main" id="{1D68C704-175B-ACE3-4E2B-6787667FC9E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9750" y="1268413"/>
            <a:ext cx="7561263" cy="4524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000000"/>
                </a:solidFill>
              </a:rPr>
              <a:t> </a:t>
            </a:r>
            <a:r>
              <a:rPr lang="en-US" altLang="en-US" sz="2400" b="1">
                <a:solidFill>
                  <a:srgbClr val="000000"/>
                </a:solidFill>
              </a:rPr>
              <a:t>Market Focused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000000"/>
                </a:solidFill>
              </a:rPr>
              <a:t>	-Capturing new Markets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000000"/>
                </a:solidFill>
              </a:rPr>
              <a:t>	- Diversification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000000"/>
                </a:solidFill>
              </a:rPr>
              <a:t>	- Brand name Leverage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000000"/>
                </a:solidFill>
              </a:rPr>
              <a:t>	- Economies of Scope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000000"/>
                </a:solidFill>
              </a:rPr>
              <a:t>	- Access to Know How and Qualified 	Employees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>
              <a:solidFill>
                <a:srgbClr val="000000"/>
              </a:solidFill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400" b="1">
                <a:solidFill>
                  <a:srgbClr val="000000"/>
                </a:solidFill>
              </a:rPr>
              <a:t>Competition Focused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000000"/>
                </a:solidFill>
              </a:rPr>
              <a:t>	- First Mover Advantage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000000"/>
                </a:solidFill>
              </a:rPr>
              <a:t>	- Preemptive Strike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000000"/>
                </a:solidFill>
              </a:rPr>
              <a:t>	- Learning in Leading Markets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000000"/>
                </a:solidFill>
              </a:rPr>
              <a:t>		</a:t>
            </a:r>
          </a:p>
        </p:txBody>
      </p:sp>
      <p:sp>
        <p:nvSpPr>
          <p:cNvPr id="92163" name="Text Box 3">
            <a:extLst>
              <a:ext uri="{FF2B5EF4-FFF2-40B4-BE49-F238E27FC236}">
                <a16:creationId xmlns:a16="http://schemas.microsoft.com/office/drawing/2014/main" id="{FD4AA0A1-5AD2-1C8A-A415-BE2CF25A7D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74800" y="404813"/>
            <a:ext cx="59944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b="1">
                <a:solidFill>
                  <a:srgbClr val="000000"/>
                </a:solidFill>
              </a:rPr>
              <a:t>Objectives of Market Entry (Cont.)</a:t>
            </a:r>
          </a:p>
        </p:txBody>
      </p:sp>
    </p:spTree>
    <p:extLst>
      <p:ext uri="{BB962C8B-B14F-4D97-AF65-F5344CB8AC3E}">
        <p14:creationId xmlns:p14="http://schemas.microsoft.com/office/powerpoint/2010/main" val="42599399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Text Box 2">
            <a:extLst>
              <a:ext uri="{FF2B5EF4-FFF2-40B4-BE49-F238E27FC236}">
                <a16:creationId xmlns:a16="http://schemas.microsoft.com/office/drawing/2014/main" id="{8141E12B-D38C-4B38-C5C5-EE6AF656159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3387" y="3429000"/>
            <a:ext cx="8353425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400" dirty="0">
                <a:solidFill>
                  <a:srgbClr val="000000"/>
                </a:solidFill>
              </a:rPr>
              <a:t>“Without Coke, Pepsi would have a tough time being an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400" dirty="0">
                <a:solidFill>
                  <a:srgbClr val="000000"/>
                </a:solidFill>
              </a:rPr>
              <a:t>original and lively competitor…..And on the other side of  the fence, I’m sure the folks at Coke would say that</a:t>
            </a:r>
            <a:r>
              <a:rPr lang="de-DE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>
                <a:solidFill>
                  <a:srgbClr val="000000"/>
                </a:solidFill>
              </a:rPr>
              <a:t>nothing</a:t>
            </a:r>
            <a:r>
              <a:rPr lang="de-DE" altLang="en-US" sz="2400" dirty="0">
                <a:solidFill>
                  <a:srgbClr val="000000"/>
                </a:solidFill>
              </a:rPr>
              <a:t>  </a:t>
            </a:r>
            <a:r>
              <a:rPr lang="en-US" altLang="en-US" sz="2400" dirty="0">
                <a:solidFill>
                  <a:srgbClr val="000000"/>
                </a:solidFill>
              </a:rPr>
              <a:t>contributes as much to the present day success of the Coca-Cola Company than…Pepsi”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400" i="1" dirty="0">
                <a:solidFill>
                  <a:srgbClr val="000000"/>
                </a:solidFill>
              </a:rPr>
              <a:t>Roger Enrico</a:t>
            </a:r>
            <a:r>
              <a:rPr lang="de-DE" altLang="en-US" sz="2400" i="1" dirty="0">
                <a:solidFill>
                  <a:srgbClr val="000000"/>
                </a:solidFill>
              </a:rPr>
              <a:t> Ex</a:t>
            </a:r>
            <a:r>
              <a:rPr lang="en-US" altLang="en-US" sz="2400" i="1" dirty="0">
                <a:solidFill>
                  <a:srgbClr val="000000"/>
                </a:solidFill>
              </a:rPr>
              <a:t>-</a:t>
            </a:r>
            <a:r>
              <a:rPr lang="de-DE" altLang="en-US" sz="2400" i="1" dirty="0">
                <a:solidFill>
                  <a:srgbClr val="000000"/>
                </a:solidFill>
              </a:rPr>
              <a:t>CEO </a:t>
            </a:r>
            <a:r>
              <a:rPr lang="de-DE" altLang="en-US" sz="2400" i="1" dirty="0" err="1">
                <a:solidFill>
                  <a:srgbClr val="000000"/>
                </a:solidFill>
              </a:rPr>
              <a:t>of</a:t>
            </a:r>
            <a:r>
              <a:rPr lang="de-DE" altLang="en-US" sz="2400" i="1" dirty="0">
                <a:solidFill>
                  <a:srgbClr val="000000"/>
                </a:solidFill>
              </a:rPr>
              <a:t> Pepsi Cola</a:t>
            </a:r>
            <a:endParaRPr lang="en-US" altLang="en-US" sz="2400" i="1" dirty="0">
              <a:solidFill>
                <a:srgbClr val="000000"/>
              </a:solidFill>
            </a:endParaRPr>
          </a:p>
        </p:txBody>
      </p:sp>
      <p:sp>
        <p:nvSpPr>
          <p:cNvPr id="93187" name="Text Box 3">
            <a:extLst>
              <a:ext uri="{FF2B5EF4-FFF2-40B4-BE49-F238E27FC236}">
                <a16:creationId xmlns:a16="http://schemas.microsoft.com/office/drawing/2014/main" id="{B87F8FAC-FE08-00DF-7A8D-679FA4B763F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6330" y="640672"/>
            <a:ext cx="8067753" cy="2246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800" dirty="0">
                <a:solidFill>
                  <a:srgbClr val="000000"/>
                </a:solidFill>
              </a:rPr>
              <a:t>“Companies gain advantage against the world’s best competitors because of pressure and challenge. They benefit from having strong domestic rivals, aggressive home based suppliers, and demanding local customers” Michael Porter</a:t>
            </a:r>
          </a:p>
        </p:txBody>
      </p:sp>
    </p:spTree>
    <p:extLst>
      <p:ext uri="{BB962C8B-B14F-4D97-AF65-F5344CB8AC3E}">
        <p14:creationId xmlns:p14="http://schemas.microsoft.com/office/powerpoint/2010/main" val="428036375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D8024F-010D-5EB5-8476-AE2D01C517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654" y="274638"/>
            <a:ext cx="8589146" cy="1143000"/>
          </a:xfrm>
        </p:spPr>
        <p:txBody>
          <a:bodyPr/>
          <a:lstStyle/>
          <a:p>
            <a:r>
              <a:rPr lang="en-GB" b="1" dirty="0"/>
              <a:t>Different facets of global marketing concept  (EPRG Framework)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2ABDD29-7AE8-8977-60F2-E470F64912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654" y="1518082"/>
            <a:ext cx="8717733" cy="4058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129641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3547F23-5FE3-2F02-F13F-2400213AF675}"/>
              </a:ext>
            </a:extLst>
          </p:cNvPr>
          <p:cNvSpPr txBox="1">
            <a:spLocks/>
          </p:cNvSpPr>
          <p:nvPr/>
        </p:nvSpPr>
        <p:spPr>
          <a:xfrm>
            <a:off x="609600" y="559293"/>
            <a:ext cx="8229600" cy="511034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57175" indent="-257175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57213" indent="-214313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dirty="0"/>
              <a:t>Ethnocentric – Home country is superior </a:t>
            </a:r>
            <a:r>
              <a:rPr lang="en-US" altLang="en-US" dirty="0"/>
              <a:t>and the needs of the home country are </a:t>
            </a:r>
            <a:r>
              <a:rPr lang="en-GB" altLang="en-US" dirty="0"/>
              <a:t>most relevant.</a:t>
            </a:r>
          </a:p>
          <a:p>
            <a:pPr marL="0" indent="0">
              <a:buNone/>
            </a:pPr>
            <a:endParaRPr lang="en-GB" altLang="en-US" dirty="0"/>
          </a:p>
          <a:p>
            <a:r>
              <a:rPr lang="en-GB" altLang="en-US" dirty="0"/>
              <a:t>Polycentric – Each country is unique and therefore, each country should be targeted in a different way </a:t>
            </a:r>
          </a:p>
          <a:p>
            <a:pPr marL="0" indent="0">
              <a:buNone/>
            </a:pPr>
            <a:endParaRPr lang="en-GB" altLang="en-US" dirty="0"/>
          </a:p>
          <a:p>
            <a:r>
              <a:rPr lang="en-GB" altLang="en-US" dirty="0" err="1"/>
              <a:t>Regiocentric</a:t>
            </a:r>
            <a:r>
              <a:rPr lang="en-GB" altLang="en-US" dirty="0"/>
              <a:t> – The world consists of regions. The firm tries to standardise its marketing programme within regions, not across them</a:t>
            </a:r>
          </a:p>
          <a:p>
            <a:pPr marL="0" indent="0">
              <a:buNone/>
            </a:pPr>
            <a:endParaRPr lang="en-GB" altLang="en-US" dirty="0"/>
          </a:p>
          <a:p>
            <a:r>
              <a:rPr lang="en-GB" altLang="en-US" dirty="0"/>
              <a:t>Geocentric – The firm offer global products with local </a:t>
            </a:r>
            <a:r>
              <a:rPr lang="en-GB" altLang="en-US" dirty="0" err="1"/>
              <a:t>adoptation</a:t>
            </a:r>
            <a:r>
              <a:rPr lang="en-GB" altLang="en-US" dirty="0"/>
              <a:t> (think global, act local, i.e., </a:t>
            </a:r>
            <a:r>
              <a:rPr lang="en-GB" altLang="en-US" dirty="0" err="1"/>
              <a:t>glocalisation</a:t>
            </a:r>
            <a:r>
              <a:rPr lang="en-GB" altLang="en-US" dirty="0"/>
              <a:t>)</a:t>
            </a:r>
          </a:p>
          <a:p>
            <a:pPr marL="0" indent="0">
              <a:buNone/>
            </a:pPr>
            <a:endParaRPr lang="en-GB" altLang="en-US" dirty="0"/>
          </a:p>
          <a:p>
            <a:r>
              <a:rPr lang="en-US" dirty="0" err="1"/>
              <a:t>Wiktor</a:t>
            </a:r>
            <a:r>
              <a:rPr lang="en-US" dirty="0"/>
              <a:t> et al. (2008) state that ethnocentrism is a consequence of global standardization, whereas polycentrism and </a:t>
            </a:r>
            <a:r>
              <a:rPr lang="en-US" dirty="0" err="1"/>
              <a:t>regiocentrism</a:t>
            </a:r>
            <a:r>
              <a:rPr lang="en-US" dirty="0"/>
              <a:t> are based rather on adaptive processes</a:t>
            </a:r>
            <a:endParaRPr lang="en-GB" alt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76294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EC8765-3942-5065-D45E-3676A704C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417820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Ethnocentric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3C9AF0-3152-8BB9-D73A-B14E57F144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085" y="861134"/>
            <a:ext cx="8464858" cy="2201661"/>
          </a:xfrm>
        </p:spPr>
        <p:txBody>
          <a:bodyPr>
            <a:normAutofit fontScale="55000" lnSpcReduction="20000"/>
          </a:bodyPr>
          <a:lstStyle/>
          <a:p>
            <a:pPr marL="0" indent="0" algn="l">
              <a:buNone/>
            </a:pPr>
            <a:r>
              <a:rPr lang="en-US" b="1" i="0" dirty="0">
                <a:solidFill>
                  <a:srgbClr val="444444"/>
                </a:solidFill>
                <a:effectLst/>
                <a:latin typeface="rubik"/>
              </a:rPr>
              <a:t>Ethnocentrism</a:t>
            </a:r>
            <a:r>
              <a:rPr lang="en-US" b="0" i="0" dirty="0">
                <a:solidFill>
                  <a:srgbClr val="444444"/>
                </a:solidFill>
                <a:effectLst/>
                <a:latin typeface="Rubik"/>
              </a:rPr>
              <a:t> – overseas operations are considered to be of little importance. Plans for overseas markets are developed at home. There is little research, the marketing mix is </a:t>
            </a:r>
            <a:r>
              <a:rPr lang="en-US" b="0" i="0" dirty="0" err="1">
                <a:solidFill>
                  <a:srgbClr val="444444"/>
                </a:solidFill>
                <a:effectLst/>
                <a:latin typeface="Rubik"/>
              </a:rPr>
              <a:t>standardised</a:t>
            </a:r>
            <a:r>
              <a:rPr lang="en-US" b="0" i="0" dirty="0">
                <a:solidFill>
                  <a:srgbClr val="444444"/>
                </a:solidFill>
                <a:effectLst/>
                <a:latin typeface="Rubik"/>
              </a:rPr>
              <a:t> and there is no real attention to different customer needs and requirements in each market.</a:t>
            </a:r>
          </a:p>
          <a:p>
            <a:pPr marL="0" indent="0" algn="l">
              <a:buNone/>
            </a:pPr>
            <a:endParaRPr lang="en-US" i="0" dirty="0">
              <a:solidFill>
                <a:srgbClr val="444444"/>
              </a:solidFill>
              <a:effectLst/>
              <a:latin typeface="Rubik"/>
            </a:endParaRPr>
          </a:p>
          <a:p>
            <a:pPr algn="just" fontAlgn="base">
              <a:buFont typeface="Arial" panose="020B0604020202020204" pitchFamily="34" charset="0"/>
              <a:buChar char="•"/>
            </a:pPr>
            <a:r>
              <a:rPr lang="en-US" i="0" dirty="0">
                <a:solidFill>
                  <a:srgbClr val="3A3A3A"/>
                </a:solidFill>
                <a:effectLst/>
                <a:latin typeface="Helvetica" panose="020B0604020202020204" pitchFamily="34" charset="0"/>
              </a:rPr>
              <a:t>The ethnocentric orientation of a firm considers that the products, marketing strategies and techniques applicable in the home market are similar to that in the overseas market.</a:t>
            </a:r>
          </a:p>
          <a:p>
            <a:pPr marL="0" indent="0" algn="just" fontAlgn="base">
              <a:buNone/>
            </a:pPr>
            <a:endParaRPr lang="en-US" i="0" dirty="0">
              <a:solidFill>
                <a:srgbClr val="3A3A3A"/>
              </a:solidFill>
              <a:effectLst/>
              <a:latin typeface="Helvetica" panose="020B0604020202020204" pitchFamily="34" charset="0"/>
            </a:endParaRPr>
          </a:p>
          <a:p>
            <a:pPr algn="just" fontAlgn="base">
              <a:buFont typeface="Arial" panose="020B0604020202020204" pitchFamily="34" charset="0"/>
              <a:buChar char="•"/>
            </a:pPr>
            <a:r>
              <a:rPr lang="en-US" i="0" dirty="0">
                <a:solidFill>
                  <a:srgbClr val="3A3A3A"/>
                </a:solidFill>
                <a:effectLst/>
                <a:latin typeface="Helvetica" panose="020B0604020202020204" pitchFamily="34" charset="0"/>
              </a:rPr>
              <a:t>In such a firm, all foreign marketing operations are planned and carried out with little or no difference in product formulation and specifications, pricing strategy, distribution and promotion measures.</a:t>
            </a:r>
          </a:p>
          <a:p>
            <a:pPr marL="0" indent="0" algn="just" fontAlgn="base">
              <a:buNone/>
            </a:pPr>
            <a:endParaRPr lang="en-US" i="0" dirty="0">
              <a:solidFill>
                <a:srgbClr val="3A3A3A"/>
              </a:solidFill>
              <a:effectLst/>
              <a:latin typeface="Helvetica" panose="020B0604020202020204" pitchFamily="34" charset="0"/>
            </a:endParaRPr>
          </a:p>
          <a:p>
            <a:pPr algn="just" fontAlgn="base">
              <a:buFont typeface="Arial" panose="020B0604020202020204" pitchFamily="34" charset="0"/>
              <a:buChar char="•"/>
            </a:pPr>
            <a:r>
              <a:rPr lang="en-US" i="0" dirty="0">
                <a:solidFill>
                  <a:srgbClr val="3A3A3A"/>
                </a:solidFill>
                <a:effectLst/>
                <a:latin typeface="Helvetica" panose="020B0604020202020204" pitchFamily="34" charset="0"/>
              </a:rPr>
              <a:t>For example, Walmart’s offerings remain the same throughout.</a:t>
            </a:r>
          </a:p>
          <a:p>
            <a:pPr marL="0" indent="0" algn="l">
              <a:buNone/>
            </a:pPr>
            <a:endParaRPr lang="en-US" b="0" i="0" dirty="0">
              <a:solidFill>
                <a:srgbClr val="444444"/>
              </a:solidFill>
              <a:effectLst/>
              <a:latin typeface="Rubik"/>
            </a:endParaRPr>
          </a:p>
          <a:p>
            <a:endParaRPr lang="en-GB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75D4D5DB-C567-9943-8858-2CB834D39DDF}"/>
              </a:ext>
            </a:extLst>
          </p:cNvPr>
          <p:cNvGraphicFramePr>
            <a:graphicFrameLocks noGrp="1"/>
          </p:cNvGraphicFramePr>
          <p:nvPr/>
        </p:nvGraphicFramePr>
        <p:xfrm>
          <a:off x="284085" y="3178170"/>
          <a:ext cx="8575830" cy="24482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87915">
                  <a:extLst>
                    <a:ext uri="{9D8B030D-6E8A-4147-A177-3AD203B41FA5}">
                      <a16:colId xmlns:a16="http://schemas.microsoft.com/office/drawing/2014/main" val="555135994"/>
                    </a:ext>
                  </a:extLst>
                </a:gridCol>
                <a:gridCol w="4287915">
                  <a:extLst>
                    <a:ext uri="{9D8B030D-6E8A-4147-A177-3AD203B41FA5}">
                      <a16:colId xmlns:a16="http://schemas.microsoft.com/office/drawing/2014/main" val="427573267"/>
                    </a:ext>
                  </a:extLst>
                </a:gridCol>
              </a:tblGrid>
              <a:tr h="268776">
                <a:tc>
                  <a:txBody>
                    <a:bodyPr/>
                    <a:lstStyle/>
                    <a:p>
                      <a:r>
                        <a:rPr lang="en-US" dirty="0"/>
                        <a:t>Advantages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Disadvantages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6892793"/>
                  </a:ext>
                </a:extLst>
              </a:tr>
              <a:tr h="721201"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35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There is better coordination between the home and host country as strategic decisions are taken centrally for all subsidiaries.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35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It shows cultural short-sightedness of the organization.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6673724"/>
                  </a:ext>
                </a:extLst>
              </a:tr>
              <a:tr h="721201"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35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Saves cost of hiring top level management in international market as officials can migrate from the home country whenever required.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35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failure rate of business decisions under this approach is relatively high.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2420560"/>
                  </a:ext>
                </a:extLst>
              </a:tr>
              <a:tr h="640926"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35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parent company can have a better watch on the operations and hence exercise an effective control over the subsidiary.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2106445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7460867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93BB6C-A5CB-A03C-3FB1-6C67EDB3CD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/>
              <a:t>Policentric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65EDED-075C-FDEB-B79E-6D3036E5CB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78385"/>
            <a:ext cx="8229600" cy="1890944"/>
          </a:xfrm>
        </p:spPr>
        <p:txBody>
          <a:bodyPr>
            <a:normAutofit fontScale="55000" lnSpcReduction="20000"/>
          </a:bodyPr>
          <a:lstStyle/>
          <a:p>
            <a:pPr marL="0" indent="0" algn="l">
              <a:buNone/>
            </a:pPr>
            <a:r>
              <a:rPr lang="en-US" b="1" i="0" dirty="0">
                <a:solidFill>
                  <a:srgbClr val="444444"/>
                </a:solidFill>
                <a:effectLst/>
                <a:latin typeface="rubik"/>
              </a:rPr>
              <a:t>Polycentrism</a:t>
            </a:r>
            <a:r>
              <a:rPr lang="en-US" b="0" i="0" dirty="0">
                <a:solidFill>
                  <a:srgbClr val="444444"/>
                </a:solidFill>
                <a:effectLst/>
                <a:latin typeface="Rubik"/>
              </a:rPr>
              <a:t> – with this marketing approach, a business will establish subsidiaries, each with its own marketing objectives and policies, which are </a:t>
            </a:r>
            <a:r>
              <a:rPr lang="en-US" b="0" i="0" dirty="0" err="1">
                <a:solidFill>
                  <a:srgbClr val="444444"/>
                </a:solidFill>
                <a:effectLst/>
                <a:latin typeface="Rubik"/>
              </a:rPr>
              <a:t>decentralised</a:t>
            </a:r>
            <a:r>
              <a:rPr lang="en-US" b="0" i="0" dirty="0">
                <a:solidFill>
                  <a:srgbClr val="444444"/>
                </a:solidFill>
                <a:effectLst/>
                <a:latin typeface="Rubik"/>
              </a:rPr>
              <a:t> from the parent company. Adaptation takes place in every market using different mixes to satisfy customer requirements.</a:t>
            </a:r>
          </a:p>
          <a:p>
            <a:pPr marL="0" indent="0" algn="l">
              <a:buNone/>
            </a:pPr>
            <a:endParaRPr lang="en-US" dirty="0">
              <a:solidFill>
                <a:srgbClr val="444444"/>
              </a:solidFill>
              <a:latin typeface="Rubik"/>
            </a:endParaRPr>
          </a:p>
          <a:p>
            <a:pPr algn="just" fontAlgn="base">
              <a:buFont typeface="Arial" panose="020B0604020202020204" pitchFamily="34" charset="0"/>
              <a:buChar char="•"/>
            </a:pPr>
            <a:r>
              <a:rPr lang="en-US" i="0" dirty="0">
                <a:solidFill>
                  <a:srgbClr val="3A3A3A"/>
                </a:solidFill>
                <a:effectLst/>
                <a:latin typeface="Helvetica" panose="020B0604020202020204" pitchFamily="34" charset="0"/>
              </a:rPr>
              <a:t>When a firm adopts polycentric approach to overseas markets, it attempts to organize its international marketing activities on a country to country basis.</a:t>
            </a:r>
          </a:p>
          <a:p>
            <a:pPr algn="just" fontAlgn="base">
              <a:buFont typeface="Arial" panose="020B0604020202020204" pitchFamily="34" charset="0"/>
              <a:buChar char="•"/>
            </a:pPr>
            <a:endParaRPr lang="en-US" i="0" dirty="0">
              <a:solidFill>
                <a:srgbClr val="3A3A3A"/>
              </a:solidFill>
              <a:effectLst/>
              <a:latin typeface="Helvetica" panose="020B0604020202020204" pitchFamily="34" charset="0"/>
            </a:endParaRPr>
          </a:p>
          <a:p>
            <a:pPr algn="just" fontAlgn="base">
              <a:buFont typeface="Arial" panose="020B0604020202020204" pitchFamily="34" charset="0"/>
              <a:buChar char="•"/>
            </a:pPr>
            <a:r>
              <a:rPr lang="en-US" i="0" dirty="0">
                <a:solidFill>
                  <a:srgbClr val="3A3A3A"/>
                </a:solidFill>
                <a:effectLst/>
                <a:latin typeface="Helvetica" panose="020B0604020202020204" pitchFamily="34" charset="0"/>
              </a:rPr>
              <a:t>Polycentric approach works better among countries which have significant economic, political and cultural differences</a:t>
            </a:r>
            <a:r>
              <a:rPr lang="en-US" b="1" i="0" dirty="0">
                <a:solidFill>
                  <a:srgbClr val="3A3A3A"/>
                </a:solidFill>
                <a:effectLst/>
                <a:latin typeface="Helvetica" panose="020B0604020202020204" pitchFamily="34" charset="0"/>
              </a:rPr>
              <a:t>.</a:t>
            </a:r>
          </a:p>
          <a:p>
            <a:pPr marL="0" indent="0" algn="l">
              <a:buNone/>
            </a:pPr>
            <a:endParaRPr lang="en-US" b="0" i="0" dirty="0">
              <a:solidFill>
                <a:srgbClr val="444444"/>
              </a:solidFill>
              <a:effectLst/>
              <a:latin typeface="Rubik"/>
            </a:endParaRPr>
          </a:p>
          <a:p>
            <a:endParaRPr lang="en-GB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DFD6918A-0BD7-30C4-6FBF-D57E726CA264}"/>
              </a:ext>
            </a:extLst>
          </p:cNvPr>
          <p:cNvGraphicFramePr>
            <a:graphicFrameLocks noGrp="1"/>
          </p:cNvGraphicFramePr>
          <p:nvPr/>
        </p:nvGraphicFramePr>
        <p:xfrm>
          <a:off x="457199" y="3089429"/>
          <a:ext cx="8402716" cy="24901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01358">
                  <a:extLst>
                    <a:ext uri="{9D8B030D-6E8A-4147-A177-3AD203B41FA5}">
                      <a16:colId xmlns:a16="http://schemas.microsoft.com/office/drawing/2014/main" val="555135994"/>
                    </a:ext>
                  </a:extLst>
                </a:gridCol>
                <a:gridCol w="4201358">
                  <a:extLst>
                    <a:ext uri="{9D8B030D-6E8A-4147-A177-3AD203B41FA5}">
                      <a16:colId xmlns:a16="http://schemas.microsoft.com/office/drawing/2014/main" val="427573267"/>
                    </a:ext>
                  </a:extLst>
                </a:gridCol>
              </a:tblGrid>
              <a:tr h="402723">
                <a:tc>
                  <a:txBody>
                    <a:bodyPr/>
                    <a:lstStyle/>
                    <a:p>
                      <a:r>
                        <a:rPr lang="en-US" dirty="0"/>
                        <a:t>Advantages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Disadvantages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6892793"/>
                  </a:ext>
                </a:extLst>
              </a:tr>
              <a:tr h="1043732">
                <a:tc>
                  <a:txBody>
                    <a:bodyPr/>
                    <a:lstStyle/>
                    <a:p>
                      <a:pPr fontAlgn="base"/>
                      <a:r>
                        <a:rPr lang="en-US" sz="135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Lower manpower cost as it does not require specialized officials from home country to run operations.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35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Lower control of headquarters over host country management.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6673724"/>
                  </a:ext>
                </a:extLst>
              </a:tr>
              <a:tr h="1043732"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35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Local officials have knowledge about the local market and hence take market centric decisions.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35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Overall cost of the company generally tends to rise due to targeted offerings and promotions.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24205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5955381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E71B3A-734A-C474-2149-49BC60DB51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13129"/>
          </a:xfrm>
        </p:spPr>
        <p:txBody>
          <a:bodyPr/>
          <a:lstStyle/>
          <a:p>
            <a:r>
              <a:rPr lang="en-US" b="1" dirty="0" err="1"/>
              <a:t>Regiocentric</a:t>
            </a:r>
            <a:endParaRPr lang="en-GB" b="1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F2CCA3A0-3476-718F-CE4C-71665457636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44136" y="3429000"/>
          <a:ext cx="8229600" cy="204852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1984802778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4223738024"/>
                    </a:ext>
                  </a:extLst>
                </a:gridCol>
              </a:tblGrid>
              <a:tr h="409054">
                <a:tc>
                  <a:txBody>
                    <a:bodyPr/>
                    <a:lstStyle/>
                    <a:p>
                      <a:r>
                        <a:rPr lang="en-US" dirty="0"/>
                        <a:t>Advantages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Disadvantages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3554104"/>
                  </a:ext>
                </a:extLst>
              </a:tr>
              <a:tr h="819734">
                <a:tc>
                  <a:txBody>
                    <a:bodyPr/>
                    <a:lstStyle/>
                    <a:p>
                      <a:pPr fontAlgn="base"/>
                      <a:r>
                        <a:rPr lang="en-US" sz="135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Cultural fit is the biggest advantage of </a:t>
                      </a:r>
                      <a:r>
                        <a:rPr lang="en-US" sz="1350" b="0" i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regiocentricism</a:t>
                      </a:r>
                      <a:r>
                        <a:rPr lang="en-US" sz="135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as managers find it convenient to communicate with each other and other employees.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35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It may lead to confusion between regional objectives and global objectives. The true essence of globalization may become blurry.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9588321"/>
                  </a:ext>
                </a:extLst>
              </a:tr>
              <a:tr h="819734"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35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customers from the same region have similar </a:t>
                      </a:r>
                      <a:r>
                        <a:rPr lang="en-US" sz="1350" b="0" i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likabilites</a:t>
                      </a:r>
                      <a:r>
                        <a:rPr lang="en-US" sz="135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and hence it is easy to communicate and deliver to them.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6031494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2354D964-B26D-6AFB-778B-5E3ABFF6A20A}"/>
              </a:ext>
            </a:extLst>
          </p:cNvPr>
          <p:cNvSpPr txBox="1"/>
          <p:nvPr/>
        </p:nvSpPr>
        <p:spPr>
          <a:xfrm>
            <a:off x="0" y="988686"/>
            <a:ext cx="887767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414141"/>
                </a:solidFill>
                <a:effectLst/>
                <a:latin typeface="Roboto" panose="02000000000000000000" pitchFamily="2" charset="0"/>
              </a:rPr>
              <a:t>In this approach, the management is of the mindset </a:t>
            </a:r>
            <a:r>
              <a:rPr lang="en-US" b="1" i="0" dirty="0">
                <a:solidFill>
                  <a:srgbClr val="414141"/>
                </a:solidFill>
                <a:effectLst/>
                <a:latin typeface="Roboto" panose="02000000000000000000" pitchFamily="2" charset="0"/>
              </a:rPr>
              <a:t>that similar countries that happen to exist in the same region are similar in identity</a:t>
            </a:r>
            <a:r>
              <a:rPr lang="en-US" b="0" i="0" dirty="0">
                <a:solidFill>
                  <a:srgbClr val="414141"/>
                </a:solidFill>
                <a:effectLst/>
                <a:latin typeface="Roboto" panose="02000000000000000000" pitchFamily="2" charset="0"/>
              </a:rPr>
              <a:t>. This means that strategies that are developed for the home country can work very well in these regional countries also.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414141"/>
              </a:solidFill>
              <a:latin typeface="Roboto" panose="02000000000000000000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414141"/>
                </a:solidFill>
                <a:effectLst/>
                <a:latin typeface="Roboto" panose="02000000000000000000" pitchFamily="2" charset="0"/>
              </a:rPr>
              <a:t>The management of the company figure out the economic, social and political similarities between the native and the oversees region and satisfy similar needs and demands of the customers.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99334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94B79-00E1-5459-1395-C0560351F2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59863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Geocentric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47AB80-0E78-50DE-D1C2-67F153FE32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834502"/>
            <a:ext cx="8229600" cy="2374776"/>
          </a:xfrm>
        </p:spPr>
        <p:txBody>
          <a:bodyPr>
            <a:normAutofit fontScale="70000" lnSpcReduction="20000"/>
          </a:bodyPr>
          <a:lstStyle/>
          <a:p>
            <a:r>
              <a:rPr lang="en-US" i="0" dirty="0">
                <a:solidFill>
                  <a:srgbClr val="444444"/>
                </a:solidFill>
                <a:effectLst/>
                <a:latin typeface="rubik"/>
              </a:rPr>
              <a:t>Geocentrism</a:t>
            </a:r>
            <a:r>
              <a:rPr lang="en-US" i="0" dirty="0">
                <a:solidFill>
                  <a:srgbClr val="444444"/>
                </a:solidFill>
                <a:effectLst/>
                <a:latin typeface="Rubik"/>
              </a:rPr>
              <a:t> – </a:t>
            </a:r>
            <a:r>
              <a:rPr lang="en-US" i="0" dirty="0" err="1">
                <a:solidFill>
                  <a:srgbClr val="444444"/>
                </a:solidFill>
                <a:effectLst/>
                <a:latin typeface="Rubik"/>
              </a:rPr>
              <a:t>standardisation</a:t>
            </a:r>
            <a:r>
              <a:rPr lang="en-US" i="0" dirty="0">
                <a:solidFill>
                  <a:srgbClr val="444444"/>
                </a:solidFill>
                <a:effectLst/>
                <a:latin typeface="Rubik"/>
              </a:rPr>
              <a:t> takes place wherever possible and adaptation takes place where necessary. This is a pragmatic approach.</a:t>
            </a:r>
          </a:p>
          <a:p>
            <a:pPr marL="0" indent="0">
              <a:buNone/>
            </a:pPr>
            <a:endParaRPr lang="en-US" i="0" dirty="0">
              <a:solidFill>
                <a:srgbClr val="444444"/>
              </a:solidFill>
              <a:effectLst/>
              <a:latin typeface="Rubik"/>
            </a:endParaRPr>
          </a:p>
          <a:p>
            <a:pPr algn="just" fontAlgn="base">
              <a:buFont typeface="Arial" panose="020B0604020202020204" pitchFamily="34" charset="0"/>
              <a:buChar char="•"/>
            </a:pPr>
            <a:r>
              <a:rPr lang="en-US" i="0" dirty="0">
                <a:solidFill>
                  <a:srgbClr val="3A3A3A"/>
                </a:solidFill>
                <a:effectLst/>
                <a:latin typeface="Helvetica" panose="020B0604020202020204" pitchFamily="34" charset="0"/>
              </a:rPr>
              <a:t>In geocentric orientation, the firms accept a worldwide approach to marketing and target “global consumers” with similar tastes.</a:t>
            </a:r>
          </a:p>
          <a:p>
            <a:pPr marL="0" indent="0" algn="just" fontAlgn="base">
              <a:buNone/>
            </a:pPr>
            <a:endParaRPr lang="en-US" i="0" dirty="0">
              <a:solidFill>
                <a:srgbClr val="3A3A3A"/>
              </a:solidFill>
              <a:effectLst/>
              <a:latin typeface="Helvetica" panose="020B0604020202020204" pitchFamily="34" charset="0"/>
            </a:endParaRPr>
          </a:p>
          <a:p>
            <a:pPr algn="just" fontAlgn="base">
              <a:buFont typeface="Arial" panose="020B0604020202020204" pitchFamily="34" charset="0"/>
              <a:buChar char="•"/>
            </a:pPr>
            <a:r>
              <a:rPr lang="en-US" i="0" dirty="0">
                <a:solidFill>
                  <a:srgbClr val="3A3A3A"/>
                </a:solidFill>
                <a:effectLst/>
                <a:latin typeface="Helvetica" panose="020B0604020202020204" pitchFamily="34" charset="0"/>
              </a:rPr>
              <a:t>There are similarities between geocentric and </a:t>
            </a:r>
            <a:r>
              <a:rPr lang="en-US" i="0" dirty="0" err="1">
                <a:solidFill>
                  <a:srgbClr val="3A3A3A"/>
                </a:solidFill>
                <a:effectLst/>
                <a:latin typeface="Helvetica" panose="020B0604020202020204" pitchFamily="34" charset="0"/>
              </a:rPr>
              <a:t>regiocentric</a:t>
            </a:r>
            <a:r>
              <a:rPr lang="en-US" i="0" dirty="0">
                <a:solidFill>
                  <a:srgbClr val="3A3A3A"/>
                </a:solidFill>
                <a:effectLst/>
                <a:latin typeface="Helvetica" panose="020B0604020202020204" pitchFamily="34" charset="0"/>
              </a:rPr>
              <a:t> approaches in the international market except that the geocentric approach calls for a much greater scale of operation.</a:t>
            </a:r>
          </a:p>
          <a:p>
            <a:endParaRPr lang="en-GB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9ACF1084-EBDC-4D96-F05F-ECD921226366}"/>
              </a:ext>
            </a:extLst>
          </p:cNvPr>
          <p:cNvGraphicFramePr>
            <a:graphicFrameLocks/>
          </p:cNvGraphicFramePr>
          <p:nvPr/>
        </p:nvGraphicFramePr>
        <p:xfrm>
          <a:off x="554855" y="3406806"/>
          <a:ext cx="8229600" cy="223785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1984802778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4223738024"/>
                    </a:ext>
                  </a:extLst>
                </a:gridCol>
              </a:tblGrid>
              <a:tr h="409054">
                <a:tc>
                  <a:txBody>
                    <a:bodyPr/>
                    <a:lstStyle/>
                    <a:p>
                      <a:r>
                        <a:rPr lang="en-US" dirty="0"/>
                        <a:t>Advantages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Disadvantages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3554104"/>
                  </a:ext>
                </a:extLst>
              </a:tr>
              <a:tr h="819734">
                <a:tc>
                  <a:txBody>
                    <a:bodyPr/>
                    <a:lstStyle/>
                    <a:p>
                      <a:pPr marL="0" marR="0" lvl="0" indent="0" algn="l" defTabSz="685800" rtl="0" eaLnBrk="1" fontAlgn="base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35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 geocentric approach makes it possible for businesses to be competitive wherever they are launched.</a:t>
                      </a:r>
                    </a:p>
                    <a:p>
                      <a:pPr fontAlgn="base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base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35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It is a challenge to find a management that is capable of adapting to multiple styles at once.</a:t>
                      </a:r>
                    </a:p>
                    <a:p>
                      <a:pPr fontAlgn="base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9588321"/>
                  </a:ext>
                </a:extLst>
              </a:tr>
              <a:tr h="819734"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35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It’s a win-win situation for both the firm and the international markets as it is standardized but at the same time very agile.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35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There is a benefit lost in terms of being experts in one country or domain.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603149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0939164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871253A-4889-01D9-E2DB-5BEFECC18BC3}"/>
              </a:ext>
            </a:extLst>
          </p:cNvPr>
          <p:cNvSpPr/>
          <p:nvPr/>
        </p:nvSpPr>
        <p:spPr>
          <a:xfrm>
            <a:off x="1109709" y="443883"/>
            <a:ext cx="7590408" cy="70133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Summary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AF43DBF-B947-9FE4-8AEF-27B50E5511FF}"/>
              </a:ext>
            </a:extLst>
          </p:cNvPr>
          <p:cNvSpPr/>
          <p:nvPr/>
        </p:nvSpPr>
        <p:spPr>
          <a:xfrm>
            <a:off x="994299" y="1677880"/>
            <a:ext cx="7847860" cy="373749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Firms specific characteristics and Objectives of market entry must be clearly defined before deciding international market orientation. </a:t>
            </a:r>
          </a:p>
          <a:p>
            <a:pPr algn="ctr"/>
            <a:endParaRPr lang="en-US" dirty="0">
              <a:solidFill>
                <a:schemeClr val="tx1"/>
              </a:solidFill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 Porter’s diamond framework assist firms to evaluate the national competitive advantage.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US" dirty="0">
              <a:solidFill>
                <a:schemeClr val="tx1"/>
              </a:solidFill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Firms can use the EPRG framework to determine what is the best international market orientation.</a:t>
            </a:r>
          </a:p>
          <a:p>
            <a:pPr algn="ctr"/>
            <a:r>
              <a:rPr lang="en-US" dirty="0">
                <a:solidFill>
                  <a:schemeClr val="tx1"/>
                </a:solidFill>
              </a:rPr>
              <a:t>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US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581513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0CD9C-979D-74F0-416E-6E0AEE0A0B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Group Task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FF717-2EFD-64B4-EC00-5D33061862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Select any international company and explain which market orientation strategy they followed.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344444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temp.</Template>
  <TotalTime>0</TotalTime>
  <Words>2005</Words>
  <Application>Microsoft Office PowerPoint</Application>
  <PresentationFormat>On-screen Show (4:3)</PresentationFormat>
  <Paragraphs>232</Paragraphs>
  <Slides>25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7" baseType="lpstr">
      <vt:lpstr>Arial</vt:lpstr>
      <vt:lpstr>Calibri</vt:lpstr>
      <vt:lpstr>Corbel</vt:lpstr>
      <vt:lpstr>Google Sans</vt:lpstr>
      <vt:lpstr>Helvetica</vt:lpstr>
      <vt:lpstr>Myriad Pro</vt:lpstr>
      <vt:lpstr>Open Sans</vt:lpstr>
      <vt:lpstr>Roboto</vt:lpstr>
      <vt:lpstr>Rubik</vt:lpstr>
      <vt:lpstr>Rubik</vt:lpstr>
      <vt:lpstr>Times New Roman</vt:lpstr>
      <vt:lpstr>20140311PresentationUWTSDTemplate</vt:lpstr>
      <vt:lpstr>Master of Business Administration   International Marketing   International Marketing Orientation</vt:lpstr>
      <vt:lpstr>Learning Outcomes</vt:lpstr>
      <vt:lpstr>What is international marketing orientation?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Porter’s Diamond Model </vt:lpstr>
      <vt:lpstr>Diamond Model </vt:lpstr>
      <vt:lpstr>Porter’s Diamond Model </vt:lpstr>
      <vt:lpstr>Firm Strategy, Structure and Rivalry</vt:lpstr>
      <vt:lpstr>Demand Conditions</vt:lpstr>
      <vt:lpstr>Relating and Supporting  Industries</vt:lpstr>
      <vt:lpstr>Factor Conditions</vt:lpstr>
      <vt:lpstr>PowerPoint Presentation</vt:lpstr>
      <vt:lpstr>PowerPoint Presentation</vt:lpstr>
      <vt:lpstr>Different facets of global marketing concept  (EPRG Framework)</vt:lpstr>
      <vt:lpstr>PowerPoint Presentation</vt:lpstr>
      <vt:lpstr>Ethnocentric</vt:lpstr>
      <vt:lpstr>Policentric</vt:lpstr>
      <vt:lpstr>Regiocentric</vt:lpstr>
      <vt:lpstr>Geocentric</vt:lpstr>
      <vt:lpstr>PowerPoint Presentation</vt:lpstr>
      <vt:lpstr>Group Task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 6101 Emerging Leadership Skills</dc:title>
  <dc:creator>Abdullah Al Mamun</dc:creator>
  <cp:lastModifiedBy>Rodrigo, Liyanage</cp:lastModifiedBy>
  <cp:revision>59</cp:revision>
  <dcterms:created xsi:type="dcterms:W3CDTF">2020-04-06T13:34:42Z</dcterms:created>
  <dcterms:modified xsi:type="dcterms:W3CDTF">2023-09-05T12:26:33Z</dcterms:modified>
</cp:coreProperties>
</file>