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4"/>
  </p:sldMasterIdLst>
  <p:notesMasterIdLst>
    <p:notesMasterId r:id="rId59"/>
  </p:notesMasterIdLst>
  <p:sldIdLst>
    <p:sldId id="256" r:id="rId5"/>
    <p:sldId id="520" r:id="rId6"/>
    <p:sldId id="258" r:id="rId7"/>
    <p:sldId id="414" r:id="rId8"/>
    <p:sldId id="257" r:id="rId9"/>
    <p:sldId id="487" r:id="rId10"/>
    <p:sldId id="272" r:id="rId11"/>
    <p:sldId id="489" r:id="rId12"/>
    <p:sldId id="490" r:id="rId13"/>
    <p:sldId id="494" r:id="rId14"/>
    <p:sldId id="495" r:id="rId15"/>
    <p:sldId id="505" r:id="rId16"/>
    <p:sldId id="519" r:id="rId17"/>
    <p:sldId id="283" r:id="rId18"/>
    <p:sldId id="264" r:id="rId19"/>
    <p:sldId id="262" r:id="rId20"/>
    <p:sldId id="266" r:id="rId21"/>
    <p:sldId id="267" r:id="rId22"/>
    <p:sldId id="268" r:id="rId23"/>
    <p:sldId id="292" r:id="rId24"/>
    <p:sldId id="507" r:id="rId25"/>
    <p:sldId id="270" r:id="rId26"/>
    <p:sldId id="269" r:id="rId27"/>
    <p:sldId id="265" r:id="rId28"/>
    <p:sldId id="291" r:id="rId29"/>
    <p:sldId id="271" r:id="rId30"/>
    <p:sldId id="497" r:id="rId31"/>
    <p:sldId id="297" r:id="rId32"/>
    <p:sldId id="300" r:id="rId33"/>
    <p:sldId id="284" r:id="rId34"/>
    <p:sldId id="521" r:id="rId35"/>
    <p:sldId id="307" r:id="rId36"/>
    <p:sldId id="285" r:id="rId37"/>
    <p:sldId id="288" r:id="rId38"/>
    <p:sldId id="286" r:id="rId39"/>
    <p:sldId id="287" r:id="rId40"/>
    <p:sldId id="263" r:id="rId41"/>
    <p:sldId id="512" r:id="rId42"/>
    <p:sldId id="275" r:id="rId43"/>
    <p:sldId id="276" r:id="rId44"/>
    <p:sldId id="280" r:id="rId45"/>
    <p:sldId id="281" r:id="rId46"/>
    <p:sldId id="514" r:id="rId47"/>
    <p:sldId id="277" r:id="rId48"/>
    <p:sldId id="278" r:id="rId49"/>
    <p:sldId id="290" r:id="rId50"/>
    <p:sldId id="259" r:id="rId51"/>
    <p:sldId id="499" r:id="rId52"/>
    <p:sldId id="500" r:id="rId53"/>
    <p:sldId id="502" r:id="rId54"/>
    <p:sldId id="503" r:id="rId55"/>
    <p:sldId id="504" r:id="rId56"/>
    <p:sldId id="486" r:id="rId57"/>
    <p:sldId id="260"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CC7F3F-88A4-4DC6-F754-22B6DB8641D3}" v="18" dt="2022-10-13T06:18:21.753"/>
    <p1510:client id="{EFBD5D4C-D70D-2B99-933D-7235C1413B2B}" v="71" dt="2022-10-12T08:26:31.0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18" autoAdjust="0"/>
    <p:restoredTop sz="95118" autoAdjust="0"/>
  </p:normalViewPr>
  <p:slideViewPr>
    <p:cSldViewPr snapToGrid="0">
      <p:cViewPr varScale="1">
        <p:scale>
          <a:sx n="65" d="100"/>
          <a:sy n="65" d="100"/>
        </p:scale>
        <p:origin x="9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86BEC6-E736-495F-A98B-B283F55B9D7C}"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DAF32549-F567-48AC-AE7A-0F2C9A8F8A09}">
      <dgm:prSet/>
      <dgm:spPr/>
      <dgm:t>
        <a:bodyPr/>
        <a:lstStyle/>
        <a:p>
          <a:r>
            <a:rPr lang="en-GB" dirty="0">
              <a:solidFill>
                <a:schemeClr val="tx1"/>
              </a:solidFill>
            </a:rPr>
            <a:t>Impact of early life events </a:t>
          </a:r>
          <a:endParaRPr lang="en-US" dirty="0">
            <a:solidFill>
              <a:schemeClr val="tx1"/>
            </a:solidFill>
          </a:endParaRPr>
        </a:p>
      </dgm:t>
    </dgm:pt>
    <dgm:pt modelId="{651A25BD-522D-459B-8042-B00A3FE555ED}" type="parTrans" cxnId="{77A42237-DDAA-47E9-BDCD-5B7D5591A5DE}">
      <dgm:prSet/>
      <dgm:spPr/>
      <dgm:t>
        <a:bodyPr/>
        <a:lstStyle/>
        <a:p>
          <a:endParaRPr lang="en-US"/>
        </a:p>
      </dgm:t>
    </dgm:pt>
    <dgm:pt modelId="{508AAA3A-825D-4BEC-BEAD-E067E0D980ED}" type="sibTrans" cxnId="{77A42237-DDAA-47E9-BDCD-5B7D5591A5DE}">
      <dgm:prSet/>
      <dgm:spPr/>
      <dgm:t>
        <a:bodyPr/>
        <a:lstStyle/>
        <a:p>
          <a:endParaRPr lang="en-US"/>
        </a:p>
      </dgm:t>
    </dgm:pt>
    <dgm:pt modelId="{47189379-86E4-443C-93FF-79AC94AE55B4}">
      <dgm:prSet/>
      <dgm:spPr/>
      <dgm:t>
        <a:bodyPr/>
        <a:lstStyle/>
        <a:p>
          <a:r>
            <a:rPr lang="en-GB" dirty="0">
              <a:solidFill>
                <a:schemeClr val="tx1"/>
              </a:solidFill>
            </a:rPr>
            <a:t>ACE’s</a:t>
          </a:r>
          <a:endParaRPr lang="en-US" dirty="0">
            <a:solidFill>
              <a:schemeClr val="tx1"/>
            </a:solidFill>
          </a:endParaRPr>
        </a:p>
      </dgm:t>
    </dgm:pt>
    <dgm:pt modelId="{C3495256-60B0-404E-A866-F8AA6E3B7C93}" type="parTrans" cxnId="{10796891-FBC7-4A52-861E-55605CB3134C}">
      <dgm:prSet/>
      <dgm:spPr/>
      <dgm:t>
        <a:bodyPr/>
        <a:lstStyle/>
        <a:p>
          <a:endParaRPr lang="en-US"/>
        </a:p>
      </dgm:t>
    </dgm:pt>
    <dgm:pt modelId="{B52479FB-54A6-4EE7-B689-65B8B18F5AF4}" type="sibTrans" cxnId="{10796891-FBC7-4A52-861E-55605CB3134C}">
      <dgm:prSet/>
      <dgm:spPr/>
      <dgm:t>
        <a:bodyPr/>
        <a:lstStyle/>
        <a:p>
          <a:endParaRPr lang="en-US"/>
        </a:p>
      </dgm:t>
    </dgm:pt>
    <dgm:pt modelId="{A500BCCE-AD07-4E32-AC46-35F356B9CF37}">
      <dgm:prSet/>
      <dgm:spPr/>
      <dgm:t>
        <a:bodyPr/>
        <a:lstStyle/>
        <a:p>
          <a:r>
            <a:rPr lang="en-GB" dirty="0">
              <a:solidFill>
                <a:schemeClr val="tx1"/>
              </a:solidFill>
            </a:rPr>
            <a:t>Trauma</a:t>
          </a:r>
          <a:endParaRPr lang="en-US" dirty="0">
            <a:solidFill>
              <a:schemeClr val="tx1"/>
            </a:solidFill>
          </a:endParaRPr>
        </a:p>
      </dgm:t>
    </dgm:pt>
    <dgm:pt modelId="{BDF7A91D-7997-4CA1-8A08-EE0C73482583}" type="parTrans" cxnId="{F745B880-CB84-45EE-820E-5B7BAFD779AB}">
      <dgm:prSet/>
      <dgm:spPr/>
      <dgm:t>
        <a:bodyPr/>
        <a:lstStyle/>
        <a:p>
          <a:endParaRPr lang="en-US"/>
        </a:p>
      </dgm:t>
    </dgm:pt>
    <dgm:pt modelId="{39862594-5ECE-4BD8-AAF8-1BAFD0458C1C}" type="sibTrans" cxnId="{F745B880-CB84-45EE-820E-5B7BAFD779AB}">
      <dgm:prSet/>
      <dgm:spPr/>
      <dgm:t>
        <a:bodyPr/>
        <a:lstStyle/>
        <a:p>
          <a:endParaRPr lang="en-US"/>
        </a:p>
      </dgm:t>
    </dgm:pt>
    <dgm:pt modelId="{5E88F13F-1C27-4DD3-A109-23617DC09281}">
      <dgm:prSet/>
      <dgm:spPr/>
      <dgm:t>
        <a:bodyPr/>
        <a:lstStyle/>
        <a:p>
          <a:r>
            <a:rPr lang="en-GB" dirty="0">
              <a:solidFill>
                <a:schemeClr val="tx1"/>
              </a:solidFill>
            </a:rPr>
            <a:t>Stockholm Syndrome</a:t>
          </a:r>
          <a:endParaRPr lang="en-US" dirty="0">
            <a:solidFill>
              <a:schemeClr val="tx1"/>
            </a:solidFill>
          </a:endParaRPr>
        </a:p>
      </dgm:t>
    </dgm:pt>
    <dgm:pt modelId="{65E77811-531C-4AAD-BDF2-C81548C9F3CC}" type="parTrans" cxnId="{796766C2-E8E6-4176-9049-7DED072714DD}">
      <dgm:prSet/>
      <dgm:spPr/>
      <dgm:t>
        <a:bodyPr/>
        <a:lstStyle/>
        <a:p>
          <a:endParaRPr lang="en-US"/>
        </a:p>
      </dgm:t>
    </dgm:pt>
    <dgm:pt modelId="{F804E8B3-1C8C-4E34-8246-755F78CC9B04}" type="sibTrans" cxnId="{796766C2-E8E6-4176-9049-7DED072714DD}">
      <dgm:prSet/>
      <dgm:spPr/>
      <dgm:t>
        <a:bodyPr/>
        <a:lstStyle/>
        <a:p>
          <a:endParaRPr lang="en-US"/>
        </a:p>
      </dgm:t>
    </dgm:pt>
    <dgm:pt modelId="{2DA4D336-EEA7-4D0E-8C79-29CC414A3C0E}">
      <dgm:prSet/>
      <dgm:spPr/>
      <dgm:t>
        <a:bodyPr/>
        <a:lstStyle/>
        <a:p>
          <a:r>
            <a:rPr lang="en-GB" dirty="0">
              <a:solidFill>
                <a:schemeClr val="tx1"/>
              </a:solidFill>
            </a:rPr>
            <a:t>Circle of Abuse</a:t>
          </a:r>
          <a:endParaRPr lang="en-US" dirty="0">
            <a:solidFill>
              <a:schemeClr val="tx1"/>
            </a:solidFill>
          </a:endParaRPr>
        </a:p>
      </dgm:t>
    </dgm:pt>
    <dgm:pt modelId="{FD307CB0-3AE9-4B80-BD47-421AE4064E68}" type="parTrans" cxnId="{D338524C-DFC2-4FB8-BFC4-D24B212D2B3D}">
      <dgm:prSet/>
      <dgm:spPr/>
      <dgm:t>
        <a:bodyPr/>
        <a:lstStyle/>
        <a:p>
          <a:endParaRPr lang="en-US"/>
        </a:p>
      </dgm:t>
    </dgm:pt>
    <dgm:pt modelId="{2EB21803-5176-4561-B038-F8DC2553B44D}" type="sibTrans" cxnId="{D338524C-DFC2-4FB8-BFC4-D24B212D2B3D}">
      <dgm:prSet/>
      <dgm:spPr/>
      <dgm:t>
        <a:bodyPr/>
        <a:lstStyle/>
        <a:p>
          <a:endParaRPr lang="en-US"/>
        </a:p>
      </dgm:t>
    </dgm:pt>
    <dgm:pt modelId="{A4FD7C22-8304-47EC-8519-CD89DDE0CC56}" type="pres">
      <dgm:prSet presAssocID="{7486BEC6-E736-495F-A98B-B283F55B9D7C}" presName="linear" presStyleCnt="0">
        <dgm:presLayoutVars>
          <dgm:animLvl val="lvl"/>
          <dgm:resizeHandles val="exact"/>
        </dgm:presLayoutVars>
      </dgm:prSet>
      <dgm:spPr/>
    </dgm:pt>
    <dgm:pt modelId="{5A052F2D-21BB-40F7-ACF2-9F03538F5CA9}" type="pres">
      <dgm:prSet presAssocID="{DAF32549-F567-48AC-AE7A-0F2C9A8F8A09}" presName="parentText" presStyleLbl="node1" presStyleIdx="0" presStyleCnt="5">
        <dgm:presLayoutVars>
          <dgm:chMax val="0"/>
          <dgm:bulletEnabled val="1"/>
        </dgm:presLayoutVars>
      </dgm:prSet>
      <dgm:spPr/>
    </dgm:pt>
    <dgm:pt modelId="{E49124E4-3DD5-4D2C-9A28-6EBBA57EF195}" type="pres">
      <dgm:prSet presAssocID="{508AAA3A-825D-4BEC-BEAD-E067E0D980ED}" presName="spacer" presStyleCnt="0"/>
      <dgm:spPr/>
    </dgm:pt>
    <dgm:pt modelId="{5D5B3A2F-8389-4592-9E7D-F6242A48E408}" type="pres">
      <dgm:prSet presAssocID="{47189379-86E4-443C-93FF-79AC94AE55B4}" presName="parentText" presStyleLbl="node1" presStyleIdx="1" presStyleCnt="5">
        <dgm:presLayoutVars>
          <dgm:chMax val="0"/>
          <dgm:bulletEnabled val="1"/>
        </dgm:presLayoutVars>
      </dgm:prSet>
      <dgm:spPr/>
    </dgm:pt>
    <dgm:pt modelId="{9DFC1751-5242-4157-A5BB-6AFE0EA5112A}" type="pres">
      <dgm:prSet presAssocID="{B52479FB-54A6-4EE7-B689-65B8B18F5AF4}" presName="spacer" presStyleCnt="0"/>
      <dgm:spPr/>
    </dgm:pt>
    <dgm:pt modelId="{132A42C2-7F97-44D6-B02A-9AC38E2C3533}" type="pres">
      <dgm:prSet presAssocID="{A500BCCE-AD07-4E32-AC46-35F356B9CF37}" presName="parentText" presStyleLbl="node1" presStyleIdx="2" presStyleCnt="5">
        <dgm:presLayoutVars>
          <dgm:chMax val="0"/>
          <dgm:bulletEnabled val="1"/>
        </dgm:presLayoutVars>
      </dgm:prSet>
      <dgm:spPr/>
    </dgm:pt>
    <dgm:pt modelId="{0A73CA86-50C1-48DB-94C0-4BD5B71E5CE3}" type="pres">
      <dgm:prSet presAssocID="{39862594-5ECE-4BD8-AAF8-1BAFD0458C1C}" presName="spacer" presStyleCnt="0"/>
      <dgm:spPr/>
    </dgm:pt>
    <dgm:pt modelId="{AF28E993-0D07-4E18-AD08-BB8D73D9E231}" type="pres">
      <dgm:prSet presAssocID="{5E88F13F-1C27-4DD3-A109-23617DC09281}" presName="parentText" presStyleLbl="node1" presStyleIdx="3" presStyleCnt="5">
        <dgm:presLayoutVars>
          <dgm:chMax val="0"/>
          <dgm:bulletEnabled val="1"/>
        </dgm:presLayoutVars>
      </dgm:prSet>
      <dgm:spPr/>
    </dgm:pt>
    <dgm:pt modelId="{62E9E9D4-7D19-4EDC-8297-DFE603C28577}" type="pres">
      <dgm:prSet presAssocID="{F804E8B3-1C8C-4E34-8246-755F78CC9B04}" presName="spacer" presStyleCnt="0"/>
      <dgm:spPr/>
    </dgm:pt>
    <dgm:pt modelId="{B0F2638B-E3FF-4526-860E-12E5F3C5BCA0}" type="pres">
      <dgm:prSet presAssocID="{2DA4D336-EEA7-4D0E-8C79-29CC414A3C0E}" presName="parentText" presStyleLbl="node1" presStyleIdx="4" presStyleCnt="5">
        <dgm:presLayoutVars>
          <dgm:chMax val="0"/>
          <dgm:bulletEnabled val="1"/>
        </dgm:presLayoutVars>
      </dgm:prSet>
      <dgm:spPr/>
    </dgm:pt>
  </dgm:ptLst>
  <dgm:cxnLst>
    <dgm:cxn modelId="{77A42237-DDAA-47E9-BDCD-5B7D5591A5DE}" srcId="{7486BEC6-E736-495F-A98B-B283F55B9D7C}" destId="{DAF32549-F567-48AC-AE7A-0F2C9A8F8A09}" srcOrd="0" destOrd="0" parTransId="{651A25BD-522D-459B-8042-B00A3FE555ED}" sibTransId="{508AAA3A-825D-4BEC-BEAD-E067E0D980ED}"/>
    <dgm:cxn modelId="{D338524C-DFC2-4FB8-BFC4-D24B212D2B3D}" srcId="{7486BEC6-E736-495F-A98B-B283F55B9D7C}" destId="{2DA4D336-EEA7-4D0E-8C79-29CC414A3C0E}" srcOrd="4" destOrd="0" parTransId="{FD307CB0-3AE9-4B80-BD47-421AE4064E68}" sibTransId="{2EB21803-5176-4561-B038-F8DC2553B44D}"/>
    <dgm:cxn modelId="{723C057E-03FE-45BB-A11F-ACDAA370C150}" type="presOf" srcId="{7486BEC6-E736-495F-A98B-B283F55B9D7C}" destId="{A4FD7C22-8304-47EC-8519-CD89DDE0CC56}" srcOrd="0" destOrd="0" presId="urn:microsoft.com/office/officeart/2005/8/layout/vList2"/>
    <dgm:cxn modelId="{F745B880-CB84-45EE-820E-5B7BAFD779AB}" srcId="{7486BEC6-E736-495F-A98B-B283F55B9D7C}" destId="{A500BCCE-AD07-4E32-AC46-35F356B9CF37}" srcOrd="2" destOrd="0" parTransId="{BDF7A91D-7997-4CA1-8A08-EE0C73482583}" sibTransId="{39862594-5ECE-4BD8-AAF8-1BAFD0458C1C}"/>
    <dgm:cxn modelId="{10796891-FBC7-4A52-861E-55605CB3134C}" srcId="{7486BEC6-E736-495F-A98B-B283F55B9D7C}" destId="{47189379-86E4-443C-93FF-79AC94AE55B4}" srcOrd="1" destOrd="0" parTransId="{C3495256-60B0-404E-A866-F8AA6E3B7C93}" sibTransId="{B52479FB-54A6-4EE7-B689-65B8B18F5AF4}"/>
    <dgm:cxn modelId="{1D19B793-DE9E-4BEC-84DF-22D722DE97B0}" type="presOf" srcId="{5E88F13F-1C27-4DD3-A109-23617DC09281}" destId="{AF28E993-0D07-4E18-AD08-BB8D73D9E231}" srcOrd="0" destOrd="0" presId="urn:microsoft.com/office/officeart/2005/8/layout/vList2"/>
    <dgm:cxn modelId="{5592B3BE-30F7-415F-B27D-CA88FCBBE101}" type="presOf" srcId="{47189379-86E4-443C-93FF-79AC94AE55B4}" destId="{5D5B3A2F-8389-4592-9E7D-F6242A48E408}" srcOrd="0" destOrd="0" presId="urn:microsoft.com/office/officeart/2005/8/layout/vList2"/>
    <dgm:cxn modelId="{796766C2-E8E6-4176-9049-7DED072714DD}" srcId="{7486BEC6-E736-495F-A98B-B283F55B9D7C}" destId="{5E88F13F-1C27-4DD3-A109-23617DC09281}" srcOrd="3" destOrd="0" parTransId="{65E77811-531C-4AAD-BDF2-C81548C9F3CC}" sibTransId="{F804E8B3-1C8C-4E34-8246-755F78CC9B04}"/>
    <dgm:cxn modelId="{0DC078E4-6880-4E7F-B845-85FEDBE643E2}" type="presOf" srcId="{A500BCCE-AD07-4E32-AC46-35F356B9CF37}" destId="{132A42C2-7F97-44D6-B02A-9AC38E2C3533}" srcOrd="0" destOrd="0" presId="urn:microsoft.com/office/officeart/2005/8/layout/vList2"/>
    <dgm:cxn modelId="{2E89E9F0-71EE-4080-9696-4251CEC007E0}" type="presOf" srcId="{DAF32549-F567-48AC-AE7A-0F2C9A8F8A09}" destId="{5A052F2D-21BB-40F7-ACF2-9F03538F5CA9}" srcOrd="0" destOrd="0" presId="urn:microsoft.com/office/officeart/2005/8/layout/vList2"/>
    <dgm:cxn modelId="{678842F5-DD65-465E-84A3-BEEBE3912C15}" type="presOf" srcId="{2DA4D336-EEA7-4D0E-8C79-29CC414A3C0E}" destId="{B0F2638B-E3FF-4526-860E-12E5F3C5BCA0}" srcOrd="0" destOrd="0" presId="urn:microsoft.com/office/officeart/2005/8/layout/vList2"/>
    <dgm:cxn modelId="{A8994E97-1015-41BB-83B1-DCD563C2632D}" type="presParOf" srcId="{A4FD7C22-8304-47EC-8519-CD89DDE0CC56}" destId="{5A052F2D-21BB-40F7-ACF2-9F03538F5CA9}" srcOrd="0" destOrd="0" presId="urn:microsoft.com/office/officeart/2005/8/layout/vList2"/>
    <dgm:cxn modelId="{5F87F49F-A212-4093-BC7F-A8842E2BC810}" type="presParOf" srcId="{A4FD7C22-8304-47EC-8519-CD89DDE0CC56}" destId="{E49124E4-3DD5-4D2C-9A28-6EBBA57EF195}" srcOrd="1" destOrd="0" presId="urn:microsoft.com/office/officeart/2005/8/layout/vList2"/>
    <dgm:cxn modelId="{4625EE2D-7BEF-4BF9-8008-9488316DFD56}" type="presParOf" srcId="{A4FD7C22-8304-47EC-8519-CD89DDE0CC56}" destId="{5D5B3A2F-8389-4592-9E7D-F6242A48E408}" srcOrd="2" destOrd="0" presId="urn:microsoft.com/office/officeart/2005/8/layout/vList2"/>
    <dgm:cxn modelId="{4CDE1DAD-43CD-4969-81AF-FF55E9BE27EC}" type="presParOf" srcId="{A4FD7C22-8304-47EC-8519-CD89DDE0CC56}" destId="{9DFC1751-5242-4157-A5BB-6AFE0EA5112A}" srcOrd="3" destOrd="0" presId="urn:microsoft.com/office/officeart/2005/8/layout/vList2"/>
    <dgm:cxn modelId="{CB64D7B3-3BEF-4F5C-9BF3-A5A0AE1D0083}" type="presParOf" srcId="{A4FD7C22-8304-47EC-8519-CD89DDE0CC56}" destId="{132A42C2-7F97-44D6-B02A-9AC38E2C3533}" srcOrd="4" destOrd="0" presId="urn:microsoft.com/office/officeart/2005/8/layout/vList2"/>
    <dgm:cxn modelId="{68C24ED3-F919-48D1-AAA2-8E3C2C347DD2}" type="presParOf" srcId="{A4FD7C22-8304-47EC-8519-CD89DDE0CC56}" destId="{0A73CA86-50C1-48DB-94C0-4BD5B71E5CE3}" srcOrd="5" destOrd="0" presId="urn:microsoft.com/office/officeart/2005/8/layout/vList2"/>
    <dgm:cxn modelId="{EBA1FFAF-7BFD-4565-BC64-DBE70A034945}" type="presParOf" srcId="{A4FD7C22-8304-47EC-8519-CD89DDE0CC56}" destId="{AF28E993-0D07-4E18-AD08-BB8D73D9E231}" srcOrd="6" destOrd="0" presId="urn:microsoft.com/office/officeart/2005/8/layout/vList2"/>
    <dgm:cxn modelId="{0D8C5C59-DC06-406C-8281-0AC1B938FC2D}" type="presParOf" srcId="{A4FD7C22-8304-47EC-8519-CD89DDE0CC56}" destId="{62E9E9D4-7D19-4EDC-8297-DFE603C28577}" srcOrd="7" destOrd="0" presId="urn:microsoft.com/office/officeart/2005/8/layout/vList2"/>
    <dgm:cxn modelId="{93BD711D-6AC1-4D6B-AC1F-7BFA4197A362}" type="presParOf" srcId="{A4FD7C22-8304-47EC-8519-CD89DDE0CC56}" destId="{B0F2638B-E3FF-4526-860E-12E5F3C5BCA0}"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4D6E85-751B-406B-9931-79F43EEAD51C}"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864D6B1-A946-41D7-A5E3-9E40E19C4473}">
      <dgm:prSet/>
      <dgm:spPr/>
      <dgm:t>
        <a:bodyPr/>
        <a:lstStyle/>
        <a:p>
          <a:r>
            <a:rPr lang="en-GB" b="1"/>
            <a:t>A positive environment can reverse behavioural symptoms</a:t>
          </a:r>
          <a:endParaRPr lang="en-US"/>
        </a:p>
      </dgm:t>
    </dgm:pt>
    <dgm:pt modelId="{54F8B2AF-8546-4626-B6D7-F0B94E3D73DB}" type="parTrans" cxnId="{C79FE2E7-662D-4083-8E40-573A271DC562}">
      <dgm:prSet/>
      <dgm:spPr/>
      <dgm:t>
        <a:bodyPr/>
        <a:lstStyle/>
        <a:p>
          <a:endParaRPr lang="en-US"/>
        </a:p>
      </dgm:t>
    </dgm:pt>
    <dgm:pt modelId="{F4768559-185F-4239-9E0D-FB8DF7D26834}" type="sibTrans" cxnId="{C79FE2E7-662D-4083-8E40-573A271DC562}">
      <dgm:prSet/>
      <dgm:spPr/>
      <dgm:t>
        <a:bodyPr/>
        <a:lstStyle/>
        <a:p>
          <a:endParaRPr lang="en-US"/>
        </a:p>
      </dgm:t>
    </dgm:pt>
    <dgm:pt modelId="{D29EFF80-98F3-4767-A7EF-F3E9B7E58397}">
      <dgm:prSet/>
      <dgm:spPr/>
      <dgm:t>
        <a:bodyPr/>
        <a:lstStyle/>
        <a:p>
          <a:r>
            <a:rPr lang="en-GB" b="1"/>
            <a:t>Early intervention</a:t>
          </a:r>
          <a:endParaRPr lang="en-US"/>
        </a:p>
      </dgm:t>
    </dgm:pt>
    <dgm:pt modelId="{16AB73EA-8AE2-4411-BC10-E7A98A8D53B9}" type="parTrans" cxnId="{2EA5AA8E-1107-426F-B57F-74A1EBCE54CA}">
      <dgm:prSet/>
      <dgm:spPr/>
      <dgm:t>
        <a:bodyPr/>
        <a:lstStyle/>
        <a:p>
          <a:endParaRPr lang="en-US"/>
        </a:p>
      </dgm:t>
    </dgm:pt>
    <dgm:pt modelId="{4F135BD7-42B5-4D2C-A4C8-077E5BA6DC40}" type="sibTrans" cxnId="{2EA5AA8E-1107-426F-B57F-74A1EBCE54CA}">
      <dgm:prSet/>
      <dgm:spPr/>
      <dgm:t>
        <a:bodyPr/>
        <a:lstStyle/>
        <a:p>
          <a:endParaRPr lang="en-US"/>
        </a:p>
      </dgm:t>
    </dgm:pt>
    <dgm:pt modelId="{D82AA879-EDE8-4D2E-A002-CBEFC5770465}">
      <dgm:prSet/>
      <dgm:spPr/>
      <dgm:t>
        <a:bodyPr/>
        <a:lstStyle/>
        <a:p>
          <a:r>
            <a:rPr lang="en-GB" b="1"/>
            <a:t>Working with families and schools</a:t>
          </a:r>
          <a:endParaRPr lang="en-US"/>
        </a:p>
      </dgm:t>
    </dgm:pt>
    <dgm:pt modelId="{B59572B7-55D4-42CC-A7D3-D978C0F314B4}" type="parTrans" cxnId="{800B6662-47DC-4AA2-9DCC-24E5C0DA9643}">
      <dgm:prSet/>
      <dgm:spPr/>
      <dgm:t>
        <a:bodyPr/>
        <a:lstStyle/>
        <a:p>
          <a:endParaRPr lang="en-US"/>
        </a:p>
      </dgm:t>
    </dgm:pt>
    <dgm:pt modelId="{57C0AD9F-138F-4E1B-BB91-924380E5CC10}" type="sibTrans" cxnId="{800B6662-47DC-4AA2-9DCC-24E5C0DA9643}">
      <dgm:prSet/>
      <dgm:spPr/>
      <dgm:t>
        <a:bodyPr/>
        <a:lstStyle/>
        <a:p>
          <a:endParaRPr lang="en-US"/>
        </a:p>
      </dgm:t>
    </dgm:pt>
    <dgm:pt modelId="{D980B6F8-8587-4B33-8964-885394EBA067}">
      <dgm:prSet/>
      <dgm:spPr/>
      <dgm:t>
        <a:bodyPr/>
        <a:lstStyle/>
        <a:p>
          <a:r>
            <a:rPr lang="en-GB" b="1"/>
            <a:t>Positive impact by parents and family members</a:t>
          </a:r>
          <a:endParaRPr lang="en-US"/>
        </a:p>
      </dgm:t>
    </dgm:pt>
    <dgm:pt modelId="{74C1E935-E2A8-4C93-A543-616704C87EF4}" type="parTrans" cxnId="{0F5BFCD0-F3D3-4C7A-AFA6-2875A147F5E2}">
      <dgm:prSet/>
      <dgm:spPr/>
      <dgm:t>
        <a:bodyPr/>
        <a:lstStyle/>
        <a:p>
          <a:endParaRPr lang="en-US"/>
        </a:p>
      </dgm:t>
    </dgm:pt>
    <dgm:pt modelId="{BC6524FD-B8A9-454A-AA18-2F9FC7F7507A}" type="sibTrans" cxnId="{0F5BFCD0-F3D3-4C7A-AFA6-2875A147F5E2}">
      <dgm:prSet/>
      <dgm:spPr/>
      <dgm:t>
        <a:bodyPr/>
        <a:lstStyle/>
        <a:p>
          <a:endParaRPr lang="en-US"/>
        </a:p>
      </dgm:t>
    </dgm:pt>
    <dgm:pt modelId="{36384F78-94CB-44A1-8EB2-20A3A73CEA07}" type="pres">
      <dgm:prSet presAssocID="{6F4D6E85-751B-406B-9931-79F43EEAD51C}" presName="root" presStyleCnt="0">
        <dgm:presLayoutVars>
          <dgm:dir/>
          <dgm:resizeHandles val="exact"/>
        </dgm:presLayoutVars>
      </dgm:prSet>
      <dgm:spPr/>
    </dgm:pt>
    <dgm:pt modelId="{46B7E7C9-BB7F-4994-B127-C59F2CED9727}" type="pres">
      <dgm:prSet presAssocID="{6F4D6E85-751B-406B-9931-79F43EEAD51C}" presName="container" presStyleCnt="0">
        <dgm:presLayoutVars>
          <dgm:dir/>
          <dgm:resizeHandles val="exact"/>
        </dgm:presLayoutVars>
      </dgm:prSet>
      <dgm:spPr/>
    </dgm:pt>
    <dgm:pt modelId="{060E0B85-95E8-49ED-BB32-938E49ECB67B}" type="pres">
      <dgm:prSet presAssocID="{B864D6B1-A946-41D7-A5E3-9E40E19C4473}" presName="compNode" presStyleCnt="0"/>
      <dgm:spPr/>
    </dgm:pt>
    <dgm:pt modelId="{B7F4DAEC-8F67-402E-82FD-D83293404626}" type="pres">
      <dgm:prSet presAssocID="{B864D6B1-A946-41D7-A5E3-9E40E19C4473}" presName="iconBgRect" presStyleLbl="bgShp" presStyleIdx="0" presStyleCnt="4"/>
      <dgm:spPr/>
    </dgm:pt>
    <dgm:pt modelId="{1BF6211E-C8BB-4DA4-97CC-E53F443ACDC9}" type="pres">
      <dgm:prSet presAssocID="{B864D6B1-A946-41D7-A5E3-9E40E19C4473}"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70F5D45F-7F21-4228-8C4B-B383D7013CE0}" type="pres">
      <dgm:prSet presAssocID="{B864D6B1-A946-41D7-A5E3-9E40E19C4473}" presName="spaceRect" presStyleCnt="0"/>
      <dgm:spPr/>
    </dgm:pt>
    <dgm:pt modelId="{85118EAE-8F1A-47C4-9330-AA02E487C851}" type="pres">
      <dgm:prSet presAssocID="{B864D6B1-A946-41D7-A5E3-9E40E19C4473}" presName="textRect" presStyleLbl="revTx" presStyleIdx="0" presStyleCnt="4">
        <dgm:presLayoutVars>
          <dgm:chMax val="1"/>
          <dgm:chPref val="1"/>
        </dgm:presLayoutVars>
      </dgm:prSet>
      <dgm:spPr/>
    </dgm:pt>
    <dgm:pt modelId="{98A5CD5D-C5FC-48CC-A212-9DB2F805B7AB}" type="pres">
      <dgm:prSet presAssocID="{F4768559-185F-4239-9E0D-FB8DF7D26834}" presName="sibTrans" presStyleLbl="sibTrans2D1" presStyleIdx="0" presStyleCnt="0"/>
      <dgm:spPr/>
    </dgm:pt>
    <dgm:pt modelId="{C56F340D-0682-407D-86FD-73A4B476211F}" type="pres">
      <dgm:prSet presAssocID="{D29EFF80-98F3-4767-A7EF-F3E9B7E58397}" presName="compNode" presStyleCnt="0"/>
      <dgm:spPr/>
    </dgm:pt>
    <dgm:pt modelId="{1C660B63-8BC8-4BF9-B822-9D9D1E8C1E7B}" type="pres">
      <dgm:prSet presAssocID="{D29EFF80-98F3-4767-A7EF-F3E9B7E58397}" presName="iconBgRect" presStyleLbl="bgShp" presStyleIdx="1" presStyleCnt="4"/>
      <dgm:spPr/>
    </dgm:pt>
    <dgm:pt modelId="{D3D87EC5-DDE8-4D71-B9EB-9E3DA102BCEA}" type="pres">
      <dgm:prSet presAssocID="{D29EFF80-98F3-4767-A7EF-F3E9B7E58397}"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by"/>
        </a:ext>
      </dgm:extLst>
    </dgm:pt>
    <dgm:pt modelId="{6C62D8C7-CBF7-4E30-A312-A155885E0681}" type="pres">
      <dgm:prSet presAssocID="{D29EFF80-98F3-4767-A7EF-F3E9B7E58397}" presName="spaceRect" presStyleCnt="0"/>
      <dgm:spPr/>
    </dgm:pt>
    <dgm:pt modelId="{6449B971-14A2-4FE9-A6E4-D6DB9D20AE8E}" type="pres">
      <dgm:prSet presAssocID="{D29EFF80-98F3-4767-A7EF-F3E9B7E58397}" presName="textRect" presStyleLbl="revTx" presStyleIdx="1" presStyleCnt="4">
        <dgm:presLayoutVars>
          <dgm:chMax val="1"/>
          <dgm:chPref val="1"/>
        </dgm:presLayoutVars>
      </dgm:prSet>
      <dgm:spPr/>
    </dgm:pt>
    <dgm:pt modelId="{7FDDB8D2-ACE5-4568-A6F8-B0BA729A4E36}" type="pres">
      <dgm:prSet presAssocID="{4F135BD7-42B5-4D2C-A4C8-077E5BA6DC40}" presName="sibTrans" presStyleLbl="sibTrans2D1" presStyleIdx="0" presStyleCnt="0"/>
      <dgm:spPr/>
    </dgm:pt>
    <dgm:pt modelId="{29FC23E5-468E-4EBF-AD6C-AD991B743084}" type="pres">
      <dgm:prSet presAssocID="{D82AA879-EDE8-4D2E-A002-CBEFC5770465}" presName="compNode" presStyleCnt="0"/>
      <dgm:spPr/>
    </dgm:pt>
    <dgm:pt modelId="{10F8FB81-B302-494B-A12B-1F19AED421FA}" type="pres">
      <dgm:prSet presAssocID="{D82AA879-EDE8-4D2E-A002-CBEFC5770465}" presName="iconBgRect" presStyleLbl="bgShp" presStyleIdx="2" presStyleCnt="4"/>
      <dgm:spPr/>
    </dgm:pt>
    <dgm:pt modelId="{41388D1C-65EC-4A4B-84DA-EBCCCA889AFE}" type="pres">
      <dgm:prSet presAssocID="{D82AA879-EDE8-4D2E-A002-CBEFC5770465}"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hoolhouse"/>
        </a:ext>
      </dgm:extLst>
    </dgm:pt>
    <dgm:pt modelId="{A5619196-DF81-4972-97DA-B4F1F66A4951}" type="pres">
      <dgm:prSet presAssocID="{D82AA879-EDE8-4D2E-A002-CBEFC5770465}" presName="spaceRect" presStyleCnt="0"/>
      <dgm:spPr/>
    </dgm:pt>
    <dgm:pt modelId="{F6120B2C-3C6C-4877-B3CA-3A3E646C09CF}" type="pres">
      <dgm:prSet presAssocID="{D82AA879-EDE8-4D2E-A002-CBEFC5770465}" presName="textRect" presStyleLbl="revTx" presStyleIdx="2" presStyleCnt="4">
        <dgm:presLayoutVars>
          <dgm:chMax val="1"/>
          <dgm:chPref val="1"/>
        </dgm:presLayoutVars>
      </dgm:prSet>
      <dgm:spPr/>
    </dgm:pt>
    <dgm:pt modelId="{88224C7A-39AB-428D-A8DC-7CB0C11B2F8C}" type="pres">
      <dgm:prSet presAssocID="{57C0AD9F-138F-4E1B-BB91-924380E5CC10}" presName="sibTrans" presStyleLbl="sibTrans2D1" presStyleIdx="0" presStyleCnt="0"/>
      <dgm:spPr/>
    </dgm:pt>
    <dgm:pt modelId="{717CFD1D-A2F0-4BF2-8B22-805250F298D8}" type="pres">
      <dgm:prSet presAssocID="{D980B6F8-8587-4B33-8964-885394EBA067}" presName="compNode" presStyleCnt="0"/>
      <dgm:spPr/>
    </dgm:pt>
    <dgm:pt modelId="{A64F0F20-692F-4763-B03A-757AF1F88B5D}" type="pres">
      <dgm:prSet presAssocID="{D980B6F8-8587-4B33-8964-885394EBA067}" presName="iconBgRect" presStyleLbl="bgShp" presStyleIdx="3" presStyleCnt="4"/>
      <dgm:spPr/>
    </dgm:pt>
    <dgm:pt modelId="{5B539673-1310-4527-863B-068541E6B891}" type="pres">
      <dgm:prSet presAssocID="{D980B6F8-8587-4B33-8964-885394EBA067}"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a:ext>
      </dgm:extLst>
    </dgm:pt>
    <dgm:pt modelId="{578D8979-445A-400A-82C0-55DACC5E2546}" type="pres">
      <dgm:prSet presAssocID="{D980B6F8-8587-4B33-8964-885394EBA067}" presName="spaceRect" presStyleCnt="0"/>
      <dgm:spPr/>
    </dgm:pt>
    <dgm:pt modelId="{8C45E17A-D380-494F-A3A2-12A4469337D5}" type="pres">
      <dgm:prSet presAssocID="{D980B6F8-8587-4B33-8964-885394EBA067}" presName="textRect" presStyleLbl="revTx" presStyleIdx="3" presStyleCnt="4">
        <dgm:presLayoutVars>
          <dgm:chMax val="1"/>
          <dgm:chPref val="1"/>
        </dgm:presLayoutVars>
      </dgm:prSet>
      <dgm:spPr/>
    </dgm:pt>
  </dgm:ptLst>
  <dgm:cxnLst>
    <dgm:cxn modelId="{F685B526-8052-49D6-863B-AB5D1E2D16DD}" type="presOf" srcId="{D29EFF80-98F3-4767-A7EF-F3E9B7E58397}" destId="{6449B971-14A2-4FE9-A6E4-D6DB9D20AE8E}" srcOrd="0" destOrd="0" presId="urn:microsoft.com/office/officeart/2018/2/layout/IconCircleList"/>
    <dgm:cxn modelId="{FD825F36-F770-435A-BA1A-60E539C7EBD8}" type="presOf" srcId="{D82AA879-EDE8-4D2E-A002-CBEFC5770465}" destId="{F6120B2C-3C6C-4877-B3CA-3A3E646C09CF}" srcOrd="0" destOrd="0" presId="urn:microsoft.com/office/officeart/2018/2/layout/IconCircleList"/>
    <dgm:cxn modelId="{88527C61-2F97-4E5B-BB71-E6962098BEF2}" type="presOf" srcId="{D980B6F8-8587-4B33-8964-885394EBA067}" destId="{8C45E17A-D380-494F-A3A2-12A4469337D5}" srcOrd="0" destOrd="0" presId="urn:microsoft.com/office/officeart/2018/2/layout/IconCircleList"/>
    <dgm:cxn modelId="{800B6662-47DC-4AA2-9DCC-24E5C0DA9643}" srcId="{6F4D6E85-751B-406B-9931-79F43EEAD51C}" destId="{D82AA879-EDE8-4D2E-A002-CBEFC5770465}" srcOrd="2" destOrd="0" parTransId="{B59572B7-55D4-42CC-A7D3-D978C0F314B4}" sibTransId="{57C0AD9F-138F-4E1B-BB91-924380E5CC10}"/>
    <dgm:cxn modelId="{DA673F5A-1905-4E87-A99C-81F1C1674EF1}" type="presOf" srcId="{F4768559-185F-4239-9E0D-FB8DF7D26834}" destId="{98A5CD5D-C5FC-48CC-A212-9DB2F805B7AB}" srcOrd="0" destOrd="0" presId="urn:microsoft.com/office/officeart/2018/2/layout/IconCircleList"/>
    <dgm:cxn modelId="{2EA5AA8E-1107-426F-B57F-74A1EBCE54CA}" srcId="{6F4D6E85-751B-406B-9931-79F43EEAD51C}" destId="{D29EFF80-98F3-4767-A7EF-F3E9B7E58397}" srcOrd="1" destOrd="0" parTransId="{16AB73EA-8AE2-4411-BC10-E7A98A8D53B9}" sibTransId="{4F135BD7-42B5-4D2C-A4C8-077E5BA6DC40}"/>
    <dgm:cxn modelId="{A350E39F-E639-4141-A815-F4982061C984}" type="presOf" srcId="{57C0AD9F-138F-4E1B-BB91-924380E5CC10}" destId="{88224C7A-39AB-428D-A8DC-7CB0C11B2F8C}" srcOrd="0" destOrd="0" presId="urn:microsoft.com/office/officeart/2018/2/layout/IconCircleList"/>
    <dgm:cxn modelId="{9CFE46A3-0EA4-4DB5-B29D-BE30C244918F}" type="presOf" srcId="{B864D6B1-A946-41D7-A5E3-9E40E19C4473}" destId="{85118EAE-8F1A-47C4-9330-AA02E487C851}" srcOrd="0" destOrd="0" presId="urn:microsoft.com/office/officeart/2018/2/layout/IconCircleList"/>
    <dgm:cxn modelId="{E8E59DC8-E7B5-4486-A088-478B6705B3B4}" type="presOf" srcId="{6F4D6E85-751B-406B-9931-79F43EEAD51C}" destId="{36384F78-94CB-44A1-8EB2-20A3A73CEA07}" srcOrd="0" destOrd="0" presId="urn:microsoft.com/office/officeart/2018/2/layout/IconCircleList"/>
    <dgm:cxn modelId="{0F5BFCD0-F3D3-4C7A-AFA6-2875A147F5E2}" srcId="{6F4D6E85-751B-406B-9931-79F43EEAD51C}" destId="{D980B6F8-8587-4B33-8964-885394EBA067}" srcOrd="3" destOrd="0" parTransId="{74C1E935-E2A8-4C93-A543-616704C87EF4}" sibTransId="{BC6524FD-B8A9-454A-AA18-2F9FC7F7507A}"/>
    <dgm:cxn modelId="{C79FE2E7-662D-4083-8E40-573A271DC562}" srcId="{6F4D6E85-751B-406B-9931-79F43EEAD51C}" destId="{B864D6B1-A946-41D7-A5E3-9E40E19C4473}" srcOrd="0" destOrd="0" parTransId="{54F8B2AF-8546-4626-B6D7-F0B94E3D73DB}" sibTransId="{F4768559-185F-4239-9E0D-FB8DF7D26834}"/>
    <dgm:cxn modelId="{092645F7-2405-4E69-B3E9-BF7408CA7DDA}" type="presOf" srcId="{4F135BD7-42B5-4D2C-A4C8-077E5BA6DC40}" destId="{7FDDB8D2-ACE5-4568-A6F8-B0BA729A4E36}" srcOrd="0" destOrd="0" presId="urn:microsoft.com/office/officeart/2018/2/layout/IconCircleList"/>
    <dgm:cxn modelId="{6A07485E-EBD4-479C-B19E-BBE8708E3E1A}" type="presParOf" srcId="{36384F78-94CB-44A1-8EB2-20A3A73CEA07}" destId="{46B7E7C9-BB7F-4994-B127-C59F2CED9727}" srcOrd="0" destOrd="0" presId="urn:microsoft.com/office/officeart/2018/2/layout/IconCircleList"/>
    <dgm:cxn modelId="{4BD3F0EC-B067-41C1-B9A3-420A8210720F}" type="presParOf" srcId="{46B7E7C9-BB7F-4994-B127-C59F2CED9727}" destId="{060E0B85-95E8-49ED-BB32-938E49ECB67B}" srcOrd="0" destOrd="0" presId="urn:microsoft.com/office/officeart/2018/2/layout/IconCircleList"/>
    <dgm:cxn modelId="{F565797F-437A-4B01-8AD5-014FED64812A}" type="presParOf" srcId="{060E0B85-95E8-49ED-BB32-938E49ECB67B}" destId="{B7F4DAEC-8F67-402E-82FD-D83293404626}" srcOrd="0" destOrd="0" presId="urn:microsoft.com/office/officeart/2018/2/layout/IconCircleList"/>
    <dgm:cxn modelId="{B5B7F2F0-BA12-4A56-8033-3C30E2B7665F}" type="presParOf" srcId="{060E0B85-95E8-49ED-BB32-938E49ECB67B}" destId="{1BF6211E-C8BB-4DA4-97CC-E53F443ACDC9}" srcOrd="1" destOrd="0" presId="urn:microsoft.com/office/officeart/2018/2/layout/IconCircleList"/>
    <dgm:cxn modelId="{879DD469-5B60-4AFC-B88C-809119427D84}" type="presParOf" srcId="{060E0B85-95E8-49ED-BB32-938E49ECB67B}" destId="{70F5D45F-7F21-4228-8C4B-B383D7013CE0}" srcOrd="2" destOrd="0" presId="urn:microsoft.com/office/officeart/2018/2/layout/IconCircleList"/>
    <dgm:cxn modelId="{57B5C8DA-3DD7-4A53-8724-D241DE8F60DC}" type="presParOf" srcId="{060E0B85-95E8-49ED-BB32-938E49ECB67B}" destId="{85118EAE-8F1A-47C4-9330-AA02E487C851}" srcOrd="3" destOrd="0" presId="urn:microsoft.com/office/officeart/2018/2/layout/IconCircleList"/>
    <dgm:cxn modelId="{F868142B-79B2-4E7F-8615-F510507F6937}" type="presParOf" srcId="{46B7E7C9-BB7F-4994-B127-C59F2CED9727}" destId="{98A5CD5D-C5FC-48CC-A212-9DB2F805B7AB}" srcOrd="1" destOrd="0" presId="urn:microsoft.com/office/officeart/2018/2/layout/IconCircleList"/>
    <dgm:cxn modelId="{D0D4BAF4-C799-4A43-BD8F-37A9D0D5C8B3}" type="presParOf" srcId="{46B7E7C9-BB7F-4994-B127-C59F2CED9727}" destId="{C56F340D-0682-407D-86FD-73A4B476211F}" srcOrd="2" destOrd="0" presId="urn:microsoft.com/office/officeart/2018/2/layout/IconCircleList"/>
    <dgm:cxn modelId="{18189EF8-7665-4287-9E3D-9C36211C8051}" type="presParOf" srcId="{C56F340D-0682-407D-86FD-73A4B476211F}" destId="{1C660B63-8BC8-4BF9-B822-9D9D1E8C1E7B}" srcOrd="0" destOrd="0" presId="urn:microsoft.com/office/officeart/2018/2/layout/IconCircleList"/>
    <dgm:cxn modelId="{B365D17C-8047-40A3-A8BA-E26361731552}" type="presParOf" srcId="{C56F340D-0682-407D-86FD-73A4B476211F}" destId="{D3D87EC5-DDE8-4D71-B9EB-9E3DA102BCEA}" srcOrd="1" destOrd="0" presId="urn:microsoft.com/office/officeart/2018/2/layout/IconCircleList"/>
    <dgm:cxn modelId="{771F3060-B60F-4253-A475-00CC05C0A0FC}" type="presParOf" srcId="{C56F340D-0682-407D-86FD-73A4B476211F}" destId="{6C62D8C7-CBF7-4E30-A312-A155885E0681}" srcOrd="2" destOrd="0" presId="urn:microsoft.com/office/officeart/2018/2/layout/IconCircleList"/>
    <dgm:cxn modelId="{F1E789F8-932D-4BA6-92EA-582456F97AF8}" type="presParOf" srcId="{C56F340D-0682-407D-86FD-73A4B476211F}" destId="{6449B971-14A2-4FE9-A6E4-D6DB9D20AE8E}" srcOrd="3" destOrd="0" presId="urn:microsoft.com/office/officeart/2018/2/layout/IconCircleList"/>
    <dgm:cxn modelId="{CC4554F4-D6BC-4D3C-8C7A-D7FF31CCF539}" type="presParOf" srcId="{46B7E7C9-BB7F-4994-B127-C59F2CED9727}" destId="{7FDDB8D2-ACE5-4568-A6F8-B0BA729A4E36}" srcOrd="3" destOrd="0" presId="urn:microsoft.com/office/officeart/2018/2/layout/IconCircleList"/>
    <dgm:cxn modelId="{D8F1F82F-6342-455F-A0C1-E6E4E21B3DA2}" type="presParOf" srcId="{46B7E7C9-BB7F-4994-B127-C59F2CED9727}" destId="{29FC23E5-468E-4EBF-AD6C-AD991B743084}" srcOrd="4" destOrd="0" presId="urn:microsoft.com/office/officeart/2018/2/layout/IconCircleList"/>
    <dgm:cxn modelId="{F069360A-051D-4BF5-8FA6-F808E3DC105B}" type="presParOf" srcId="{29FC23E5-468E-4EBF-AD6C-AD991B743084}" destId="{10F8FB81-B302-494B-A12B-1F19AED421FA}" srcOrd="0" destOrd="0" presId="urn:microsoft.com/office/officeart/2018/2/layout/IconCircleList"/>
    <dgm:cxn modelId="{AB58CF09-7D69-42B3-84DA-081ADA2D549C}" type="presParOf" srcId="{29FC23E5-468E-4EBF-AD6C-AD991B743084}" destId="{41388D1C-65EC-4A4B-84DA-EBCCCA889AFE}" srcOrd="1" destOrd="0" presId="urn:microsoft.com/office/officeart/2018/2/layout/IconCircleList"/>
    <dgm:cxn modelId="{0D8360E1-1584-4C8F-9D57-6196B22F90CB}" type="presParOf" srcId="{29FC23E5-468E-4EBF-AD6C-AD991B743084}" destId="{A5619196-DF81-4972-97DA-B4F1F66A4951}" srcOrd="2" destOrd="0" presId="urn:microsoft.com/office/officeart/2018/2/layout/IconCircleList"/>
    <dgm:cxn modelId="{5FB7C68A-ABFC-4681-B4A8-5CCE1B43D61E}" type="presParOf" srcId="{29FC23E5-468E-4EBF-AD6C-AD991B743084}" destId="{F6120B2C-3C6C-4877-B3CA-3A3E646C09CF}" srcOrd="3" destOrd="0" presId="urn:microsoft.com/office/officeart/2018/2/layout/IconCircleList"/>
    <dgm:cxn modelId="{D813DA65-0BB6-4F3A-9A6F-F445A9CB8556}" type="presParOf" srcId="{46B7E7C9-BB7F-4994-B127-C59F2CED9727}" destId="{88224C7A-39AB-428D-A8DC-7CB0C11B2F8C}" srcOrd="5" destOrd="0" presId="urn:microsoft.com/office/officeart/2018/2/layout/IconCircleList"/>
    <dgm:cxn modelId="{ACBA46AC-4C74-455F-80D6-40D3CCDB560B}" type="presParOf" srcId="{46B7E7C9-BB7F-4994-B127-C59F2CED9727}" destId="{717CFD1D-A2F0-4BF2-8B22-805250F298D8}" srcOrd="6" destOrd="0" presId="urn:microsoft.com/office/officeart/2018/2/layout/IconCircleList"/>
    <dgm:cxn modelId="{E0041165-BBD5-4B0D-8A5E-9A4AE4BCE7E0}" type="presParOf" srcId="{717CFD1D-A2F0-4BF2-8B22-805250F298D8}" destId="{A64F0F20-692F-4763-B03A-757AF1F88B5D}" srcOrd="0" destOrd="0" presId="urn:microsoft.com/office/officeart/2018/2/layout/IconCircleList"/>
    <dgm:cxn modelId="{701E484C-2E68-4D8B-8294-8A727F432ED6}" type="presParOf" srcId="{717CFD1D-A2F0-4BF2-8B22-805250F298D8}" destId="{5B539673-1310-4527-863B-068541E6B891}" srcOrd="1" destOrd="0" presId="urn:microsoft.com/office/officeart/2018/2/layout/IconCircleList"/>
    <dgm:cxn modelId="{271FCF3F-3B63-470E-B4DE-475A50E90DAD}" type="presParOf" srcId="{717CFD1D-A2F0-4BF2-8B22-805250F298D8}" destId="{578D8979-445A-400A-82C0-55DACC5E2546}" srcOrd="2" destOrd="0" presId="urn:microsoft.com/office/officeart/2018/2/layout/IconCircleList"/>
    <dgm:cxn modelId="{A5506D63-B8A1-4143-9BCB-53A61944BB3D}" type="presParOf" srcId="{717CFD1D-A2F0-4BF2-8B22-805250F298D8}" destId="{8C45E17A-D380-494F-A3A2-12A4469337D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BCDFBA-D21E-4961-8504-C89E80319430}"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BEA44A3D-B25B-4DA9-B7FE-507EB63BF226}">
      <dgm:prSet/>
      <dgm:spPr/>
      <dgm:t>
        <a:bodyPr/>
        <a:lstStyle/>
        <a:p>
          <a:r>
            <a:rPr lang="en-GB" dirty="0"/>
            <a:t>After the Second World War, the country's birth-rate had deteriorated.</a:t>
          </a:r>
          <a:endParaRPr lang="en-US" dirty="0"/>
        </a:p>
      </dgm:t>
    </dgm:pt>
    <dgm:pt modelId="{65924A80-D01C-4F1B-A510-F8671D8651BA}" type="parTrans" cxnId="{F68A288A-B635-484C-9F9D-EEC3678C0ED7}">
      <dgm:prSet/>
      <dgm:spPr/>
      <dgm:t>
        <a:bodyPr/>
        <a:lstStyle/>
        <a:p>
          <a:endParaRPr lang="en-US"/>
        </a:p>
      </dgm:t>
    </dgm:pt>
    <dgm:pt modelId="{493A4F7B-A5C1-4C12-83D4-EA454B33EF48}" type="sibTrans" cxnId="{F68A288A-B635-484C-9F9D-EEC3678C0ED7}">
      <dgm:prSet/>
      <dgm:spPr/>
      <dgm:t>
        <a:bodyPr/>
        <a:lstStyle/>
        <a:p>
          <a:endParaRPr lang="en-US"/>
        </a:p>
      </dgm:t>
    </dgm:pt>
    <dgm:pt modelId="{E0E6171D-FCB1-4B6A-9056-D318C75F0E46}">
      <dgm:prSet/>
      <dgm:spPr/>
      <dgm:t>
        <a:bodyPr/>
        <a:lstStyle/>
        <a:p>
          <a:r>
            <a:rPr lang="en-GB" dirty="0"/>
            <a:t>Abortions were outlawed</a:t>
          </a:r>
          <a:endParaRPr lang="en-US" dirty="0"/>
        </a:p>
      </dgm:t>
    </dgm:pt>
    <dgm:pt modelId="{C7AE7A7F-63FB-4C3C-B60E-0AB523236E18}" type="parTrans" cxnId="{26EF7771-7631-4499-BF76-71C1869E1E1B}">
      <dgm:prSet/>
      <dgm:spPr/>
      <dgm:t>
        <a:bodyPr/>
        <a:lstStyle/>
        <a:p>
          <a:endParaRPr lang="en-US"/>
        </a:p>
      </dgm:t>
    </dgm:pt>
    <dgm:pt modelId="{659822B9-245C-406F-A3FC-0642487D1427}" type="sibTrans" cxnId="{26EF7771-7631-4499-BF76-71C1869E1E1B}">
      <dgm:prSet/>
      <dgm:spPr/>
      <dgm:t>
        <a:bodyPr/>
        <a:lstStyle/>
        <a:p>
          <a:endParaRPr lang="en-US"/>
        </a:p>
      </dgm:t>
    </dgm:pt>
    <dgm:pt modelId="{99CF363F-9CB7-474B-AAE5-BB15DC3797D6}">
      <dgm:prSet/>
      <dgm:spPr/>
      <dgm:t>
        <a:bodyPr/>
        <a:lstStyle/>
        <a:p>
          <a:r>
            <a:rPr lang="en-GB" dirty="0"/>
            <a:t>Childless couples and women were taxed  </a:t>
          </a:r>
          <a:endParaRPr lang="en-US" dirty="0"/>
        </a:p>
      </dgm:t>
    </dgm:pt>
    <dgm:pt modelId="{D4B67928-627F-4B43-890E-F894580113E7}" type="parTrans" cxnId="{55FA41BB-6C38-40DD-88BB-729474D50107}">
      <dgm:prSet/>
      <dgm:spPr/>
      <dgm:t>
        <a:bodyPr/>
        <a:lstStyle/>
        <a:p>
          <a:endParaRPr lang="en-US"/>
        </a:p>
      </dgm:t>
    </dgm:pt>
    <dgm:pt modelId="{A11BB15E-1BFC-4CF3-BBE2-85610E76CC1D}" type="sibTrans" cxnId="{55FA41BB-6C38-40DD-88BB-729474D50107}">
      <dgm:prSet/>
      <dgm:spPr/>
      <dgm:t>
        <a:bodyPr/>
        <a:lstStyle/>
        <a:p>
          <a:endParaRPr lang="en-US"/>
        </a:p>
      </dgm:t>
    </dgm:pt>
    <dgm:pt modelId="{9A79C83B-2917-41DB-89DE-E5FE9BF85CFC}">
      <dgm:prSet/>
      <dgm:spPr/>
      <dgm:t>
        <a:bodyPr/>
        <a:lstStyle/>
        <a:p>
          <a:r>
            <a:rPr lang="en-GB"/>
            <a:t>Women and girls were checked for signs of pregnancy and miscarriage by the secret police.</a:t>
          </a:r>
          <a:endParaRPr lang="en-US"/>
        </a:p>
      </dgm:t>
    </dgm:pt>
    <dgm:pt modelId="{CB60FA48-C140-4F69-9031-5BC70D7BE081}" type="parTrans" cxnId="{5CCEFF39-2987-454D-8879-1014F1FE598B}">
      <dgm:prSet/>
      <dgm:spPr/>
      <dgm:t>
        <a:bodyPr/>
        <a:lstStyle/>
        <a:p>
          <a:endParaRPr lang="en-US"/>
        </a:p>
      </dgm:t>
    </dgm:pt>
    <dgm:pt modelId="{6889CC8A-ED3E-4273-B5BD-6F0D61E67AD5}" type="sibTrans" cxnId="{5CCEFF39-2987-454D-8879-1014F1FE598B}">
      <dgm:prSet/>
      <dgm:spPr/>
      <dgm:t>
        <a:bodyPr/>
        <a:lstStyle/>
        <a:p>
          <a:endParaRPr lang="en-US"/>
        </a:p>
      </dgm:t>
    </dgm:pt>
    <dgm:pt modelId="{AFDBAA34-0E96-48B3-B5FF-761AD8580C88}">
      <dgm:prSet/>
      <dgm:spPr/>
      <dgm:t>
        <a:bodyPr/>
        <a:lstStyle/>
        <a:p>
          <a:r>
            <a:rPr lang="en-GB"/>
            <a:t>Widespread poverty in country</a:t>
          </a:r>
          <a:endParaRPr lang="en-US"/>
        </a:p>
      </dgm:t>
    </dgm:pt>
    <dgm:pt modelId="{67B22421-5F24-44F2-BC6C-B95D8F789E23}" type="parTrans" cxnId="{64A1B3BA-82E2-4455-BFD7-C8A06E1C8FB5}">
      <dgm:prSet/>
      <dgm:spPr/>
      <dgm:t>
        <a:bodyPr/>
        <a:lstStyle/>
        <a:p>
          <a:endParaRPr lang="en-US"/>
        </a:p>
      </dgm:t>
    </dgm:pt>
    <dgm:pt modelId="{A74FD2D8-5846-41A4-A8A1-4EE9B675F3C6}" type="sibTrans" cxnId="{64A1B3BA-82E2-4455-BFD7-C8A06E1C8FB5}">
      <dgm:prSet/>
      <dgm:spPr/>
      <dgm:t>
        <a:bodyPr/>
        <a:lstStyle/>
        <a:p>
          <a:endParaRPr lang="en-US"/>
        </a:p>
      </dgm:t>
    </dgm:pt>
    <dgm:pt modelId="{B4908F96-99CC-4C5D-9BE0-86FD41083B3B}">
      <dgm:prSet/>
      <dgm:spPr/>
      <dgm:t>
        <a:bodyPr/>
        <a:lstStyle/>
        <a:p>
          <a:r>
            <a:rPr lang="en-GB"/>
            <a:t>= parents had more children than they could afford</a:t>
          </a:r>
          <a:endParaRPr lang="en-US"/>
        </a:p>
      </dgm:t>
    </dgm:pt>
    <dgm:pt modelId="{465AF310-7A9C-4A48-90F5-D35364F1A7F4}" type="parTrans" cxnId="{AE14B962-E7BE-4840-AF41-CB76FFD94122}">
      <dgm:prSet/>
      <dgm:spPr/>
      <dgm:t>
        <a:bodyPr/>
        <a:lstStyle/>
        <a:p>
          <a:endParaRPr lang="en-US"/>
        </a:p>
      </dgm:t>
    </dgm:pt>
    <dgm:pt modelId="{4A9526AD-B431-4417-8594-A33DCFD54E0E}" type="sibTrans" cxnId="{AE14B962-E7BE-4840-AF41-CB76FFD94122}">
      <dgm:prSet/>
      <dgm:spPr/>
      <dgm:t>
        <a:bodyPr/>
        <a:lstStyle/>
        <a:p>
          <a:endParaRPr lang="en-US"/>
        </a:p>
      </dgm:t>
    </dgm:pt>
    <dgm:pt modelId="{803D41D2-2C0E-4746-A727-0AF1C2F53CDC}">
      <dgm:prSet/>
      <dgm:spPr/>
      <dgm:t>
        <a:bodyPr/>
        <a:lstStyle/>
        <a:p>
          <a:r>
            <a:rPr lang="en-GB"/>
            <a:t>= could not afford health treatment especially for disabled children </a:t>
          </a:r>
          <a:endParaRPr lang="en-US"/>
        </a:p>
      </dgm:t>
    </dgm:pt>
    <dgm:pt modelId="{E1CF7624-FF82-410F-90F9-F119A2D9A52A}" type="parTrans" cxnId="{BFF07865-21A1-4779-8012-53E609E6413F}">
      <dgm:prSet/>
      <dgm:spPr/>
      <dgm:t>
        <a:bodyPr/>
        <a:lstStyle/>
        <a:p>
          <a:endParaRPr lang="en-US"/>
        </a:p>
      </dgm:t>
    </dgm:pt>
    <dgm:pt modelId="{123EECB9-9A19-4564-B085-7F3F521644BC}" type="sibTrans" cxnId="{BFF07865-21A1-4779-8012-53E609E6413F}">
      <dgm:prSet/>
      <dgm:spPr/>
      <dgm:t>
        <a:bodyPr/>
        <a:lstStyle/>
        <a:p>
          <a:endParaRPr lang="en-US"/>
        </a:p>
      </dgm:t>
    </dgm:pt>
    <dgm:pt modelId="{876DAE9D-C05E-47F4-A9FB-83F8B7D2C8FC}">
      <dgm:prSet/>
      <dgm:spPr/>
      <dgm:t>
        <a:bodyPr/>
        <a:lstStyle/>
        <a:p>
          <a:r>
            <a:rPr lang="en-GB"/>
            <a:t>Tens of thousands of children were left in orphanages</a:t>
          </a:r>
          <a:endParaRPr lang="en-US"/>
        </a:p>
      </dgm:t>
    </dgm:pt>
    <dgm:pt modelId="{AD8C2C74-7E19-4BFD-A37B-53D32500F52F}" type="parTrans" cxnId="{17471F90-03D1-4445-B0D4-DA4235B09C7F}">
      <dgm:prSet/>
      <dgm:spPr/>
      <dgm:t>
        <a:bodyPr/>
        <a:lstStyle/>
        <a:p>
          <a:endParaRPr lang="en-US"/>
        </a:p>
      </dgm:t>
    </dgm:pt>
    <dgm:pt modelId="{355CB22F-4FE6-4EA6-923E-1541B558C255}" type="sibTrans" cxnId="{17471F90-03D1-4445-B0D4-DA4235B09C7F}">
      <dgm:prSet/>
      <dgm:spPr/>
      <dgm:t>
        <a:bodyPr/>
        <a:lstStyle/>
        <a:p>
          <a:endParaRPr lang="en-US"/>
        </a:p>
      </dgm:t>
    </dgm:pt>
    <dgm:pt modelId="{36A81931-AC8A-456A-ADE9-2CF8344C6F01}" type="pres">
      <dgm:prSet presAssocID="{86BCDFBA-D21E-4961-8504-C89E80319430}" presName="linear" presStyleCnt="0">
        <dgm:presLayoutVars>
          <dgm:animLvl val="lvl"/>
          <dgm:resizeHandles val="exact"/>
        </dgm:presLayoutVars>
      </dgm:prSet>
      <dgm:spPr/>
    </dgm:pt>
    <dgm:pt modelId="{A0F3B559-96D2-4D5C-8ED8-B4E59E19452C}" type="pres">
      <dgm:prSet presAssocID="{BEA44A3D-B25B-4DA9-B7FE-507EB63BF226}" presName="parentText" presStyleLbl="node1" presStyleIdx="0" presStyleCnt="8">
        <dgm:presLayoutVars>
          <dgm:chMax val="0"/>
          <dgm:bulletEnabled val="1"/>
        </dgm:presLayoutVars>
      </dgm:prSet>
      <dgm:spPr/>
    </dgm:pt>
    <dgm:pt modelId="{7B6D3AB6-9CF9-492F-AC59-1E3A85BCB576}" type="pres">
      <dgm:prSet presAssocID="{493A4F7B-A5C1-4C12-83D4-EA454B33EF48}" presName="spacer" presStyleCnt="0"/>
      <dgm:spPr/>
    </dgm:pt>
    <dgm:pt modelId="{834368F0-4329-4E9E-A26D-330EDE5C957A}" type="pres">
      <dgm:prSet presAssocID="{E0E6171D-FCB1-4B6A-9056-D318C75F0E46}" presName="parentText" presStyleLbl="node1" presStyleIdx="1" presStyleCnt="8">
        <dgm:presLayoutVars>
          <dgm:chMax val="0"/>
          <dgm:bulletEnabled val="1"/>
        </dgm:presLayoutVars>
      </dgm:prSet>
      <dgm:spPr/>
    </dgm:pt>
    <dgm:pt modelId="{1A0BCBED-6A59-4BDC-B43C-22F39DBDEAE6}" type="pres">
      <dgm:prSet presAssocID="{659822B9-245C-406F-A3FC-0642487D1427}" presName="spacer" presStyleCnt="0"/>
      <dgm:spPr/>
    </dgm:pt>
    <dgm:pt modelId="{96AB6D45-EABD-49B3-A225-4AD53749A4AA}" type="pres">
      <dgm:prSet presAssocID="{99CF363F-9CB7-474B-AAE5-BB15DC3797D6}" presName="parentText" presStyleLbl="node1" presStyleIdx="2" presStyleCnt="8">
        <dgm:presLayoutVars>
          <dgm:chMax val="0"/>
          <dgm:bulletEnabled val="1"/>
        </dgm:presLayoutVars>
      </dgm:prSet>
      <dgm:spPr/>
    </dgm:pt>
    <dgm:pt modelId="{DE47168A-0046-4A74-B6DB-8CC5DC75556A}" type="pres">
      <dgm:prSet presAssocID="{A11BB15E-1BFC-4CF3-BBE2-85610E76CC1D}" presName="spacer" presStyleCnt="0"/>
      <dgm:spPr/>
    </dgm:pt>
    <dgm:pt modelId="{40650837-EF95-40B8-8443-EC3D7DCBA9AA}" type="pres">
      <dgm:prSet presAssocID="{9A79C83B-2917-41DB-89DE-E5FE9BF85CFC}" presName="parentText" presStyleLbl="node1" presStyleIdx="3" presStyleCnt="8">
        <dgm:presLayoutVars>
          <dgm:chMax val="0"/>
          <dgm:bulletEnabled val="1"/>
        </dgm:presLayoutVars>
      </dgm:prSet>
      <dgm:spPr/>
    </dgm:pt>
    <dgm:pt modelId="{5AB2ED52-7855-4DA6-A40D-9BCDF1188D57}" type="pres">
      <dgm:prSet presAssocID="{6889CC8A-ED3E-4273-B5BD-6F0D61E67AD5}" presName="spacer" presStyleCnt="0"/>
      <dgm:spPr/>
    </dgm:pt>
    <dgm:pt modelId="{7805A6B5-92AE-40AA-A25C-FA4803FFFD38}" type="pres">
      <dgm:prSet presAssocID="{AFDBAA34-0E96-48B3-B5FF-761AD8580C88}" presName="parentText" presStyleLbl="node1" presStyleIdx="4" presStyleCnt="8">
        <dgm:presLayoutVars>
          <dgm:chMax val="0"/>
          <dgm:bulletEnabled val="1"/>
        </dgm:presLayoutVars>
      </dgm:prSet>
      <dgm:spPr/>
    </dgm:pt>
    <dgm:pt modelId="{A773699F-5B66-48A3-B667-A58B07C1C9CB}" type="pres">
      <dgm:prSet presAssocID="{A74FD2D8-5846-41A4-A8A1-4EE9B675F3C6}" presName="spacer" presStyleCnt="0"/>
      <dgm:spPr/>
    </dgm:pt>
    <dgm:pt modelId="{2833C852-64FD-4D8F-AE35-0EF6ED3A4D20}" type="pres">
      <dgm:prSet presAssocID="{B4908F96-99CC-4C5D-9BE0-86FD41083B3B}" presName="parentText" presStyleLbl="node1" presStyleIdx="5" presStyleCnt="8">
        <dgm:presLayoutVars>
          <dgm:chMax val="0"/>
          <dgm:bulletEnabled val="1"/>
        </dgm:presLayoutVars>
      </dgm:prSet>
      <dgm:spPr/>
    </dgm:pt>
    <dgm:pt modelId="{6DC36326-4C47-4DA3-82FE-BC3006F27939}" type="pres">
      <dgm:prSet presAssocID="{4A9526AD-B431-4417-8594-A33DCFD54E0E}" presName="spacer" presStyleCnt="0"/>
      <dgm:spPr/>
    </dgm:pt>
    <dgm:pt modelId="{98F61822-28A7-4B55-9A27-214C72F68261}" type="pres">
      <dgm:prSet presAssocID="{803D41D2-2C0E-4746-A727-0AF1C2F53CDC}" presName="parentText" presStyleLbl="node1" presStyleIdx="6" presStyleCnt="8">
        <dgm:presLayoutVars>
          <dgm:chMax val="0"/>
          <dgm:bulletEnabled val="1"/>
        </dgm:presLayoutVars>
      </dgm:prSet>
      <dgm:spPr/>
    </dgm:pt>
    <dgm:pt modelId="{49618B78-AD2D-44D4-BE14-00766A4BDE1D}" type="pres">
      <dgm:prSet presAssocID="{123EECB9-9A19-4564-B085-7F3F521644BC}" presName="spacer" presStyleCnt="0"/>
      <dgm:spPr/>
    </dgm:pt>
    <dgm:pt modelId="{4629B8BC-3302-460B-934A-C0C8193FD6AF}" type="pres">
      <dgm:prSet presAssocID="{876DAE9D-C05E-47F4-A9FB-83F8B7D2C8FC}" presName="parentText" presStyleLbl="node1" presStyleIdx="7" presStyleCnt="8">
        <dgm:presLayoutVars>
          <dgm:chMax val="0"/>
          <dgm:bulletEnabled val="1"/>
        </dgm:presLayoutVars>
      </dgm:prSet>
      <dgm:spPr/>
    </dgm:pt>
  </dgm:ptLst>
  <dgm:cxnLst>
    <dgm:cxn modelId="{2E514102-FC47-41FC-B07E-AAC1DE0EA82B}" type="presOf" srcId="{E0E6171D-FCB1-4B6A-9056-D318C75F0E46}" destId="{834368F0-4329-4E9E-A26D-330EDE5C957A}" srcOrd="0" destOrd="0" presId="urn:microsoft.com/office/officeart/2005/8/layout/vList2"/>
    <dgm:cxn modelId="{E7121007-E89A-4058-A286-B5083C92A359}" type="presOf" srcId="{99CF363F-9CB7-474B-AAE5-BB15DC3797D6}" destId="{96AB6D45-EABD-49B3-A225-4AD53749A4AA}" srcOrd="0" destOrd="0" presId="urn:microsoft.com/office/officeart/2005/8/layout/vList2"/>
    <dgm:cxn modelId="{C1E59B30-32DF-4F44-8DB7-5140D4AB80AC}" type="presOf" srcId="{B4908F96-99CC-4C5D-9BE0-86FD41083B3B}" destId="{2833C852-64FD-4D8F-AE35-0EF6ED3A4D20}" srcOrd="0" destOrd="0" presId="urn:microsoft.com/office/officeart/2005/8/layout/vList2"/>
    <dgm:cxn modelId="{5CCEFF39-2987-454D-8879-1014F1FE598B}" srcId="{86BCDFBA-D21E-4961-8504-C89E80319430}" destId="{9A79C83B-2917-41DB-89DE-E5FE9BF85CFC}" srcOrd="3" destOrd="0" parTransId="{CB60FA48-C140-4F69-9031-5BC70D7BE081}" sibTransId="{6889CC8A-ED3E-4273-B5BD-6F0D61E67AD5}"/>
    <dgm:cxn modelId="{059EB360-C33C-4BED-BEBA-673246B3702F}" type="presOf" srcId="{803D41D2-2C0E-4746-A727-0AF1C2F53CDC}" destId="{98F61822-28A7-4B55-9A27-214C72F68261}" srcOrd="0" destOrd="0" presId="urn:microsoft.com/office/officeart/2005/8/layout/vList2"/>
    <dgm:cxn modelId="{AA0D8B41-C8CA-4A2F-A5A6-5E0B0E98C43D}" type="presOf" srcId="{BEA44A3D-B25B-4DA9-B7FE-507EB63BF226}" destId="{A0F3B559-96D2-4D5C-8ED8-B4E59E19452C}" srcOrd="0" destOrd="0" presId="urn:microsoft.com/office/officeart/2005/8/layout/vList2"/>
    <dgm:cxn modelId="{AE14B962-E7BE-4840-AF41-CB76FFD94122}" srcId="{86BCDFBA-D21E-4961-8504-C89E80319430}" destId="{B4908F96-99CC-4C5D-9BE0-86FD41083B3B}" srcOrd="5" destOrd="0" parTransId="{465AF310-7A9C-4A48-90F5-D35364F1A7F4}" sibTransId="{4A9526AD-B431-4417-8594-A33DCFD54E0E}"/>
    <dgm:cxn modelId="{BFF07865-21A1-4779-8012-53E609E6413F}" srcId="{86BCDFBA-D21E-4961-8504-C89E80319430}" destId="{803D41D2-2C0E-4746-A727-0AF1C2F53CDC}" srcOrd="6" destOrd="0" parTransId="{E1CF7624-FF82-410F-90F9-F119A2D9A52A}" sibTransId="{123EECB9-9A19-4564-B085-7F3F521644BC}"/>
    <dgm:cxn modelId="{315FF768-20B6-4AAA-92A8-4A2505251A37}" type="presOf" srcId="{AFDBAA34-0E96-48B3-B5FF-761AD8580C88}" destId="{7805A6B5-92AE-40AA-A25C-FA4803FFFD38}" srcOrd="0" destOrd="0" presId="urn:microsoft.com/office/officeart/2005/8/layout/vList2"/>
    <dgm:cxn modelId="{F06EBC6C-43ED-4C85-94E1-A466944840B6}" type="presOf" srcId="{86BCDFBA-D21E-4961-8504-C89E80319430}" destId="{36A81931-AC8A-456A-ADE9-2CF8344C6F01}" srcOrd="0" destOrd="0" presId="urn:microsoft.com/office/officeart/2005/8/layout/vList2"/>
    <dgm:cxn modelId="{26EF7771-7631-4499-BF76-71C1869E1E1B}" srcId="{86BCDFBA-D21E-4961-8504-C89E80319430}" destId="{E0E6171D-FCB1-4B6A-9056-D318C75F0E46}" srcOrd="1" destOrd="0" parTransId="{C7AE7A7F-63FB-4C3C-B60E-0AB523236E18}" sibTransId="{659822B9-245C-406F-A3FC-0642487D1427}"/>
    <dgm:cxn modelId="{F68A288A-B635-484C-9F9D-EEC3678C0ED7}" srcId="{86BCDFBA-D21E-4961-8504-C89E80319430}" destId="{BEA44A3D-B25B-4DA9-B7FE-507EB63BF226}" srcOrd="0" destOrd="0" parTransId="{65924A80-D01C-4F1B-A510-F8671D8651BA}" sibTransId="{493A4F7B-A5C1-4C12-83D4-EA454B33EF48}"/>
    <dgm:cxn modelId="{17471F90-03D1-4445-B0D4-DA4235B09C7F}" srcId="{86BCDFBA-D21E-4961-8504-C89E80319430}" destId="{876DAE9D-C05E-47F4-A9FB-83F8B7D2C8FC}" srcOrd="7" destOrd="0" parTransId="{AD8C2C74-7E19-4BFD-A37B-53D32500F52F}" sibTransId="{355CB22F-4FE6-4EA6-923E-1541B558C255}"/>
    <dgm:cxn modelId="{CEF88AB7-912C-41B6-AA4D-6967DF6E6191}" type="presOf" srcId="{876DAE9D-C05E-47F4-A9FB-83F8B7D2C8FC}" destId="{4629B8BC-3302-460B-934A-C0C8193FD6AF}" srcOrd="0" destOrd="0" presId="urn:microsoft.com/office/officeart/2005/8/layout/vList2"/>
    <dgm:cxn modelId="{64A1B3BA-82E2-4455-BFD7-C8A06E1C8FB5}" srcId="{86BCDFBA-D21E-4961-8504-C89E80319430}" destId="{AFDBAA34-0E96-48B3-B5FF-761AD8580C88}" srcOrd="4" destOrd="0" parTransId="{67B22421-5F24-44F2-BC6C-B95D8F789E23}" sibTransId="{A74FD2D8-5846-41A4-A8A1-4EE9B675F3C6}"/>
    <dgm:cxn modelId="{55FA41BB-6C38-40DD-88BB-729474D50107}" srcId="{86BCDFBA-D21E-4961-8504-C89E80319430}" destId="{99CF363F-9CB7-474B-AAE5-BB15DC3797D6}" srcOrd="2" destOrd="0" parTransId="{D4B67928-627F-4B43-890E-F894580113E7}" sibTransId="{A11BB15E-1BFC-4CF3-BBE2-85610E76CC1D}"/>
    <dgm:cxn modelId="{F5E7CCF3-4C3C-4337-9CD4-F426A34B7412}" type="presOf" srcId="{9A79C83B-2917-41DB-89DE-E5FE9BF85CFC}" destId="{40650837-EF95-40B8-8443-EC3D7DCBA9AA}" srcOrd="0" destOrd="0" presId="urn:microsoft.com/office/officeart/2005/8/layout/vList2"/>
    <dgm:cxn modelId="{165B0E61-085F-40DE-851E-5FBCCB17B1DE}" type="presParOf" srcId="{36A81931-AC8A-456A-ADE9-2CF8344C6F01}" destId="{A0F3B559-96D2-4D5C-8ED8-B4E59E19452C}" srcOrd="0" destOrd="0" presId="urn:microsoft.com/office/officeart/2005/8/layout/vList2"/>
    <dgm:cxn modelId="{A33E4464-A9EE-4794-B2FB-49DDE3FB4FCB}" type="presParOf" srcId="{36A81931-AC8A-456A-ADE9-2CF8344C6F01}" destId="{7B6D3AB6-9CF9-492F-AC59-1E3A85BCB576}" srcOrd="1" destOrd="0" presId="urn:microsoft.com/office/officeart/2005/8/layout/vList2"/>
    <dgm:cxn modelId="{3C1BCBCE-1C0F-4FCA-9D42-5F92C126E8CE}" type="presParOf" srcId="{36A81931-AC8A-456A-ADE9-2CF8344C6F01}" destId="{834368F0-4329-4E9E-A26D-330EDE5C957A}" srcOrd="2" destOrd="0" presId="urn:microsoft.com/office/officeart/2005/8/layout/vList2"/>
    <dgm:cxn modelId="{2252BD8B-A059-471E-A589-3BDB4E8FE6A0}" type="presParOf" srcId="{36A81931-AC8A-456A-ADE9-2CF8344C6F01}" destId="{1A0BCBED-6A59-4BDC-B43C-22F39DBDEAE6}" srcOrd="3" destOrd="0" presId="urn:microsoft.com/office/officeart/2005/8/layout/vList2"/>
    <dgm:cxn modelId="{783AAA04-40C4-4045-8FB4-712A28332A26}" type="presParOf" srcId="{36A81931-AC8A-456A-ADE9-2CF8344C6F01}" destId="{96AB6D45-EABD-49B3-A225-4AD53749A4AA}" srcOrd="4" destOrd="0" presId="urn:microsoft.com/office/officeart/2005/8/layout/vList2"/>
    <dgm:cxn modelId="{56742567-1962-41E9-BB0C-15BF9FF4DAD0}" type="presParOf" srcId="{36A81931-AC8A-456A-ADE9-2CF8344C6F01}" destId="{DE47168A-0046-4A74-B6DB-8CC5DC75556A}" srcOrd="5" destOrd="0" presId="urn:microsoft.com/office/officeart/2005/8/layout/vList2"/>
    <dgm:cxn modelId="{EC5B3A55-0AC1-4DE6-B995-046678CD0587}" type="presParOf" srcId="{36A81931-AC8A-456A-ADE9-2CF8344C6F01}" destId="{40650837-EF95-40B8-8443-EC3D7DCBA9AA}" srcOrd="6" destOrd="0" presId="urn:microsoft.com/office/officeart/2005/8/layout/vList2"/>
    <dgm:cxn modelId="{CC12ACDB-0D65-4401-950E-4516772CE51D}" type="presParOf" srcId="{36A81931-AC8A-456A-ADE9-2CF8344C6F01}" destId="{5AB2ED52-7855-4DA6-A40D-9BCDF1188D57}" srcOrd="7" destOrd="0" presId="urn:microsoft.com/office/officeart/2005/8/layout/vList2"/>
    <dgm:cxn modelId="{DFCB5024-BD5C-44F9-84F8-37AD32C72B4E}" type="presParOf" srcId="{36A81931-AC8A-456A-ADE9-2CF8344C6F01}" destId="{7805A6B5-92AE-40AA-A25C-FA4803FFFD38}" srcOrd="8" destOrd="0" presId="urn:microsoft.com/office/officeart/2005/8/layout/vList2"/>
    <dgm:cxn modelId="{2BEF7E60-8080-4BEA-800C-C80BE4CA3A61}" type="presParOf" srcId="{36A81931-AC8A-456A-ADE9-2CF8344C6F01}" destId="{A773699F-5B66-48A3-B667-A58B07C1C9CB}" srcOrd="9" destOrd="0" presId="urn:microsoft.com/office/officeart/2005/8/layout/vList2"/>
    <dgm:cxn modelId="{3DCC3742-0D3A-4176-AD01-29561B068233}" type="presParOf" srcId="{36A81931-AC8A-456A-ADE9-2CF8344C6F01}" destId="{2833C852-64FD-4D8F-AE35-0EF6ED3A4D20}" srcOrd="10" destOrd="0" presId="urn:microsoft.com/office/officeart/2005/8/layout/vList2"/>
    <dgm:cxn modelId="{C3460390-1EED-4E82-8F29-10EDC4887143}" type="presParOf" srcId="{36A81931-AC8A-456A-ADE9-2CF8344C6F01}" destId="{6DC36326-4C47-4DA3-82FE-BC3006F27939}" srcOrd="11" destOrd="0" presId="urn:microsoft.com/office/officeart/2005/8/layout/vList2"/>
    <dgm:cxn modelId="{642D07A7-1206-4D47-B8DA-091C4AC80DFC}" type="presParOf" srcId="{36A81931-AC8A-456A-ADE9-2CF8344C6F01}" destId="{98F61822-28A7-4B55-9A27-214C72F68261}" srcOrd="12" destOrd="0" presId="urn:microsoft.com/office/officeart/2005/8/layout/vList2"/>
    <dgm:cxn modelId="{14354639-61DB-4C58-B4C4-BB2525E1CDEB}" type="presParOf" srcId="{36A81931-AC8A-456A-ADE9-2CF8344C6F01}" destId="{49618B78-AD2D-44D4-BE14-00766A4BDE1D}" srcOrd="13" destOrd="0" presId="urn:microsoft.com/office/officeart/2005/8/layout/vList2"/>
    <dgm:cxn modelId="{BFF24651-8360-415F-A8C8-E280141DD311}" type="presParOf" srcId="{36A81931-AC8A-456A-ADE9-2CF8344C6F01}" destId="{4629B8BC-3302-460B-934A-C0C8193FD6AF}"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052F2D-21BB-40F7-ACF2-9F03538F5CA9}">
      <dsp:nvSpPr>
        <dsp:cNvPr id="0" name=""/>
        <dsp:cNvSpPr/>
      </dsp:nvSpPr>
      <dsp:spPr>
        <a:xfrm>
          <a:off x="0" y="57721"/>
          <a:ext cx="6263640" cy="98338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solidFill>
                <a:schemeClr val="tx1"/>
              </a:solidFill>
            </a:rPr>
            <a:t>Impact of early life events </a:t>
          </a:r>
          <a:endParaRPr lang="en-US" sz="4100" kern="1200" dirty="0">
            <a:solidFill>
              <a:schemeClr val="tx1"/>
            </a:solidFill>
          </a:endParaRPr>
        </a:p>
      </dsp:txBody>
      <dsp:txXfrm>
        <a:off x="48005" y="105726"/>
        <a:ext cx="6167630" cy="887374"/>
      </dsp:txXfrm>
    </dsp:sp>
    <dsp:sp modelId="{5D5B3A2F-8389-4592-9E7D-F6242A48E408}">
      <dsp:nvSpPr>
        <dsp:cNvPr id="0" name=""/>
        <dsp:cNvSpPr/>
      </dsp:nvSpPr>
      <dsp:spPr>
        <a:xfrm>
          <a:off x="0" y="1159186"/>
          <a:ext cx="6263640" cy="983384"/>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solidFill>
                <a:schemeClr val="tx1"/>
              </a:solidFill>
            </a:rPr>
            <a:t>ACE’s</a:t>
          </a:r>
          <a:endParaRPr lang="en-US" sz="4100" kern="1200" dirty="0">
            <a:solidFill>
              <a:schemeClr val="tx1"/>
            </a:solidFill>
          </a:endParaRPr>
        </a:p>
      </dsp:txBody>
      <dsp:txXfrm>
        <a:off x="48005" y="1207191"/>
        <a:ext cx="6167630" cy="887374"/>
      </dsp:txXfrm>
    </dsp:sp>
    <dsp:sp modelId="{132A42C2-7F97-44D6-B02A-9AC38E2C3533}">
      <dsp:nvSpPr>
        <dsp:cNvPr id="0" name=""/>
        <dsp:cNvSpPr/>
      </dsp:nvSpPr>
      <dsp:spPr>
        <a:xfrm>
          <a:off x="0" y="2260651"/>
          <a:ext cx="6263640" cy="983384"/>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solidFill>
                <a:schemeClr val="tx1"/>
              </a:solidFill>
            </a:rPr>
            <a:t>Trauma</a:t>
          </a:r>
          <a:endParaRPr lang="en-US" sz="4100" kern="1200" dirty="0">
            <a:solidFill>
              <a:schemeClr val="tx1"/>
            </a:solidFill>
          </a:endParaRPr>
        </a:p>
      </dsp:txBody>
      <dsp:txXfrm>
        <a:off x="48005" y="2308656"/>
        <a:ext cx="6167630" cy="887374"/>
      </dsp:txXfrm>
    </dsp:sp>
    <dsp:sp modelId="{AF28E993-0D07-4E18-AD08-BB8D73D9E231}">
      <dsp:nvSpPr>
        <dsp:cNvPr id="0" name=""/>
        <dsp:cNvSpPr/>
      </dsp:nvSpPr>
      <dsp:spPr>
        <a:xfrm>
          <a:off x="0" y="3362116"/>
          <a:ext cx="6263640" cy="983384"/>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solidFill>
                <a:schemeClr val="tx1"/>
              </a:solidFill>
            </a:rPr>
            <a:t>Stockholm Syndrome</a:t>
          </a:r>
          <a:endParaRPr lang="en-US" sz="4100" kern="1200" dirty="0">
            <a:solidFill>
              <a:schemeClr val="tx1"/>
            </a:solidFill>
          </a:endParaRPr>
        </a:p>
      </dsp:txBody>
      <dsp:txXfrm>
        <a:off x="48005" y="3410121"/>
        <a:ext cx="6167630" cy="887374"/>
      </dsp:txXfrm>
    </dsp:sp>
    <dsp:sp modelId="{B0F2638B-E3FF-4526-860E-12E5F3C5BCA0}">
      <dsp:nvSpPr>
        <dsp:cNvPr id="0" name=""/>
        <dsp:cNvSpPr/>
      </dsp:nvSpPr>
      <dsp:spPr>
        <a:xfrm>
          <a:off x="0" y="4463581"/>
          <a:ext cx="6263640" cy="983384"/>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kern="1200" dirty="0">
              <a:solidFill>
                <a:schemeClr val="tx1"/>
              </a:solidFill>
            </a:rPr>
            <a:t>Circle of Abuse</a:t>
          </a:r>
          <a:endParaRPr lang="en-US" sz="4100" kern="1200" dirty="0">
            <a:solidFill>
              <a:schemeClr val="tx1"/>
            </a:solidFill>
          </a:endParaRPr>
        </a:p>
      </dsp:txBody>
      <dsp:txXfrm>
        <a:off x="48005" y="4511586"/>
        <a:ext cx="6167630" cy="8873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F4DAEC-8F67-402E-82FD-D83293404626}">
      <dsp:nvSpPr>
        <dsp:cNvPr id="0" name=""/>
        <dsp:cNvSpPr/>
      </dsp:nvSpPr>
      <dsp:spPr>
        <a:xfrm>
          <a:off x="212335" y="469890"/>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F6211E-C8BB-4DA4-97CC-E53F443ACDC9}">
      <dsp:nvSpPr>
        <dsp:cNvPr id="0" name=""/>
        <dsp:cNvSpPr/>
      </dsp:nvSpPr>
      <dsp:spPr>
        <a:xfrm>
          <a:off x="492877" y="750432"/>
          <a:ext cx="774830" cy="77483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118EAE-8F1A-47C4-9330-AA02E487C851}">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b="1" kern="1200"/>
            <a:t>A positive environment can reverse behavioural symptoms</a:t>
          </a:r>
          <a:endParaRPr lang="en-US" sz="2400" kern="1200"/>
        </a:p>
      </dsp:txBody>
      <dsp:txXfrm>
        <a:off x="1834517" y="469890"/>
        <a:ext cx="3148942" cy="1335915"/>
      </dsp:txXfrm>
    </dsp:sp>
    <dsp:sp modelId="{1C660B63-8BC8-4BF9-B822-9D9D1E8C1E7B}">
      <dsp:nvSpPr>
        <dsp:cNvPr id="0" name=""/>
        <dsp:cNvSpPr/>
      </dsp:nvSpPr>
      <dsp:spPr>
        <a:xfrm>
          <a:off x="5532139" y="469890"/>
          <a:ext cx="1335915" cy="133591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D87EC5-DDE8-4D71-B9EB-9E3DA102BCEA}">
      <dsp:nvSpPr>
        <dsp:cNvPr id="0" name=""/>
        <dsp:cNvSpPr/>
      </dsp:nvSpPr>
      <dsp:spPr>
        <a:xfrm>
          <a:off x="5812681" y="750432"/>
          <a:ext cx="774830" cy="77483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49B971-14A2-4FE9-A6E4-D6DB9D20AE8E}">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b="1" kern="1200"/>
            <a:t>Early intervention</a:t>
          </a:r>
          <a:endParaRPr lang="en-US" sz="2400" kern="1200"/>
        </a:p>
      </dsp:txBody>
      <dsp:txXfrm>
        <a:off x="7154322" y="469890"/>
        <a:ext cx="3148942" cy="1335915"/>
      </dsp:txXfrm>
    </dsp:sp>
    <dsp:sp modelId="{10F8FB81-B302-494B-A12B-1F19AED421FA}">
      <dsp:nvSpPr>
        <dsp:cNvPr id="0" name=""/>
        <dsp:cNvSpPr/>
      </dsp:nvSpPr>
      <dsp:spPr>
        <a:xfrm>
          <a:off x="212335" y="2545532"/>
          <a:ext cx="1335915" cy="133591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388D1C-65EC-4A4B-84DA-EBCCCA889AFE}">
      <dsp:nvSpPr>
        <dsp:cNvPr id="0" name=""/>
        <dsp:cNvSpPr/>
      </dsp:nvSpPr>
      <dsp:spPr>
        <a:xfrm>
          <a:off x="492877" y="2826074"/>
          <a:ext cx="774830" cy="774830"/>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120B2C-3C6C-4877-B3CA-3A3E646C09CF}">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b="1" kern="1200"/>
            <a:t>Working with families and schools</a:t>
          </a:r>
          <a:endParaRPr lang="en-US" sz="2400" kern="1200"/>
        </a:p>
      </dsp:txBody>
      <dsp:txXfrm>
        <a:off x="1834517" y="2545532"/>
        <a:ext cx="3148942" cy="1335915"/>
      </dsp:txXfrm>
    </dsp:sp>
    <dsp:sp modelId="{A64F0F20-692F-4763-B03A-757AF1F88B5D}">
      <dsp:nvSpPr>
        <dsp:cNvPr id="0" name=""/>
        <dsp:cNvSpPr/>
      </dsp:nvSpPr>
      <dsp:spPr>
        <a:xfrm>
          <a:off x="5532139" y="2545532"/>
          <a:ext cx="1335915" cy="133591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539673-1310-4527-863B-068541E6B891}">
      <dsp:nvSpPr>
        <dsp:cNvPr id="0" name=""/>
        <dsp:cNvSpPr/>
      </dsp:nvSpPr>
      <dsp:spPr>
        <a:xfrm>
          <a:off x="5812681" y="2826074"/>
          <a:ext cx="774830" cy="774830"/>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45E17A-D380-494F-A3A2-12A4469337D5}">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GB" sz="2400" b="1" kern="1200"/>
            <a:t>Positive impact by parents and family members</a:t>
          </a:r>
          <a:endParaRPr lang="en-US" sz="2400" kern="1200"/>
        </a:p>
      </dsp:txBody>
      <dsp:txXfrm>
        <a:off x="7154322" y="2545532"/>
        <a:ext cx="3148942" cy="13359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F3B559-96D2-4D5C-8ED8-B4E59E19452C}">
      <dsp:nvSpPr>
        <dsp:cNvPr id="0" name=""/>
        <dsp:cNvSpPr/>
      </dsp:nvSpPr>
      <dsp:spPr>
        <a:xfrm>
          <a:off x="0" y="99032"/>
          <a:ext cx="10515600" cy="5276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After the Second World War, the country's birth-rate had deteriorated.</a:t>
          </a:r>
          <a:endParaRPr lang="en-US" sz="2200" kern="1200" dirty="0"/>
        </a:p>
      </dsp:txBody>
      <dsp:txXfrm>
        <a:off x="25759" y="124791"/>
        <a:ext cx="10464082" cy="476152"/>
      </dsp:txXfrm>
    </dsp:sp>
    <dsp:sp modelId="{834368F0-4329-4E9E-A26D-330EDE5C957A}">
      <dsp:nvSpPr>
        <dsp:cNvPr id="0" name=""/>
        <dsp:cNvSpPr/>
      </dsp:nvSpPr>
      <dsp:spPr>
        <a:xfrm>
          <a:off x="0" y="690062"/>
          <a:ext cx="10515600" cy="5276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Abortions were outlawed</a:t>
          </a:r>
          <a:endParaRPr lang="en-US" sz="2200" kern="1200" dirty="0"/>
        </a:p>
      </dsp:txBody>
      <dsp:txXfrm>
        <a:off x="25759" y="715821"/>
        <a:ext cx="10464082" cy="476152"/>
      </dsp:txXfrm>
    </dsp:sp>
    <dsp:sp modelId="{96AB6D45-EABD-49B3-A225-4AD53749A4AA}">
      <dsp:nvSpPr>
        <dsp:cNvPr id="0" name=""/>
        <dsp:cNvSpPr/>
      </dsp:nvSpPr>
      <dsp:spPr>
        <a:xfrm>
          <a:off x="0" y="1281092"/>
          <a:ext cx="10515600" cy="5276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t>Childless couples and women were taxed  </a:t>
          </a:r>
          <a:endParaRPr lang="en-US" sz="2200" kern="1200" dirty="0"/>
        </a:p>
      </dsp:txBody>
      <dsp:txXfrm>
        <a:off x="25759" y="1306851"/>
        <a:ext cx="10464082" cy="476152"/>
      </dsp:txXfrm>
    </dsp:sp>
    <dsp:sp modelId="{40650837-EF95-40B8-8443-EC3D7DCBA9AA}">
      <dsp:nvSpPr>
        <dsp:cNvPr id="0" name=""/>
        <dsp:cNvSpPr/>
      </dsp:nvSpPr>
      <dsp:spPr>
        <a:xfrm>
          <a:off x="0" y="1872122"/>
          <a:ext cx="10515600" cy="5276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Women and girls were checked for signs of pregnancy and miscarriage by the secret police.</a:t>
          </a:r>
          <a:endParaRPr lang="en-US" sz="2200" kern="1200"/>
        </a:p>
      </dsp:txBody>
      <dsp:txXfrm>
        <a:off x="25759" y="1897881"/>
        <a:ext cx="10464082" cy="476152"/>
      </dsp:txXfrm>
    </dsp:sp>
    <dsp:sp modelId="{7805A6B5-92AE-40AA-A25C-FA4803FFFD38}">
      <dsp:nvSpPr>
        <dsp:cNvPr id="0" name=""/>
        <dsp:cNvSpPr/>
      </dsp:nvSpPr>
      <dsp:spPr>
        <a:xfrm>
          <a:off x="0" y="2463152"/>
          <a:ext cx="10515600" cy="5276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Widespread poverty in country</a:t>
          </a:r>
          <a:endParaRPr lang="en-US" sz="2200" kern="1200"/>
        </a:p>
      </dsp:txBody>
      <dsp:txXfrm>
        <a:off x="25759" y="2488911"/>
        <a:ext cx="10464082" cy="476152"/>
      </dsp:txXfrm>
    </dsp:sp>
    <dsp:sp modelId="{2833C852-64FD-4D8F-AE35-0EF6ED3A4D20}">
      <dsp:nvSpPr>
        <dsp:cNvPr id="0" name=""/>
        <dsp:cNvSpPr/>
      </dsp:nvSpPr>
      <dsp:spPr>
        <a:xfrm>
          <a:off x="0" y="3054182"/>
          <a:ext cx="10515600" cy="5276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 parents had more children than they could afford</a:t>
          </a:r>
          <a:endParaRPr lang="en-US" sz="2200" kern="1200"/>
        </a:p>
      </dsp:txBody>
      <dsp:txXfrm>
        <a:off x="25759" y="3079941"/>
        <a:ext cx="10464082" cy="476152"/>
      </dsp:txXfrm>
    </dsp:sp>
    <dsp:sp modelId="{98F61822-28A7-4B55-9A27-214C72F68261}">
      <dsp:nvSpPr>
        <dsp:cNvPr id="0" name=""/>
        <dsp:cNvSpPr/>
      </dsp:nvSpPr>
      <dsp:spPr>
        <a:xfrm>
          <a:off x="0" y="3645212"/>
          <a:ext cx="10515600" cy="5276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 could not afford health treatment especially for disabled children </a:t>
          </a:r>
          <a:endParaRPr lang="en-US" sz="2200" kern="1200"/>
        </a:p>
      </dsp:txBody>
      <dsp:txXfrm>
        <a:off x="25759" y="3670971"/>
        <a:ext cx="10464082" cy="476152"/>
      </dsp:txXfrm>
    </dsp:sp>
    <dsp:sp modelId="{4629B8BC-3302-460B-934A-C0C8193FD6AF}">
      <dsp:nvSpPr>
        <dsp:cNvPr id="0" name=""/>
        <dsp:cNvSpPr/>
      </dsp:nvSpPr>
      <dsp:spPr>
        <a:xfrm>
          <a:off x="0" y="4236242"/>
          <a:ext cx="10515600" cy="5276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Tens of thousands of children were left in orphanages</a:t>
          </a:r>
          <a:endParaRPr lang="en-US" sz="2200" kern="1200"/>
        </a:p>
      </dsp:txBody>
      <dsp:txXfrm>
        <a:off x="25759" y="4262001"/>
        <a:ext cx="10464082" cy="47615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DBF469-F16F-4812-B5DE-ABF8E1E8F98C}" type="datetimeFigureOut">
              <a:rPr lang="en-GB" smtClean="0"/>
              <a:t>22/08/2024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C6D788-0948-4FEA-AC42-E7FCF9B80F91}" type="slidenum">
              <a:rPr lang="en-GB" smtClean="0"/>
              <a:t>‹#›</a:t>
            </a:fld>
            <a:endParaRPr lang="en-GB"/>
          </a:p>
        </p:txBody>
      </p:sp>
    </p:spTree>
    <p:extLst>
      <p:ext uri="{BB962C8B-B14F-4D97-AF65-F5344CB8AC3E}">
        <p14:creationId xmlns:p14="http://schemas.microsoft.com/office/powerpoint/2010/main" val="2780657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https://www.npcc.police.uk/Crime%20Ops%20Committee/NVAP.pdf</a:t>
            </a:r>
          </a:p>
        </p:txBody>
      </p:sp>
      <p:sp>
        <p:nvSpPr>
          <p:cNvPr id="4" name="Slide Number Placeholder 3"/>
          <p:cNvSpPr>
            <a:spLocks noGrp="1"/>
          </p:cNvSpPr>
          <p:nvPr>
            <p:ph type="sldNum" sz="quarter" idx="5"/>
          </p:nvPr>
        </p:nvSpPr>
        <p:spPr/>
        <p:txBody>
          <a:bodyPr/>
          <a:lstStyle/>
          <a:p>
            <a:fld id="{DC37953B-5CE2-4341-B817-116F4001E23A}" type="slidenum">
              <a:rPr lang="en-GB" smtClean="0"/>
              <a:t>6</a:t>
            </a:fld>
            <a:endParaRPr lang="en-GB"/>
          </a:p>
        </p:txBody>
      </p:sp>
    </p:spTree>
    <p:extLst>
      <p:ext uri="{BB962C8B-B14F-4D97-AF65-F5344CB8AC3E}">
        <p14:creationId xmlns:p14="http://schemas.microsoft.com/office/powerpoint/2010/main" val="3873121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https://www.vkpp.org.uk/vkpp-work/national-vulnerability-action-plan-nvap/</a:t>
            </a:r>
          </a:p>
        </p:txBody>
      </p:sp>
      <p:sp>
        <p:nvSpPr>
          <p:cNvPr id="4" name="Slide Number Placeholder 3"/>
          <p:cNvSpPr>
            <a:spLocks noGrp="1"/>
          </p:cNvSpPr>
          <p:nvPr>
            <p:ph type="sldNum" sz="quarter" idx="5"/>
          </p:nvPr>
        </p:nvSpPr>
        <p:spPr/>
        <p:txBody>
          <a:bodyPr/>
          <a:lstStyle/>
          <a:p>
            <a:fld id="{687D641D-4323-48CD-A3AA-44AA0B67A411}" type="slidenum">
              <a:rPr lang="en-GB"/>
              <a:t>7</a:t>
            </a:fld>
            <a:endParaRPr lang="en-GB"/>
          </a:p>
        </p:txBody>
      </p:sp>
    </p:spTree>
    <p:extLst>
      <p:ext uri="{BB962C8B-B14F-4D97-AF65-F5344CB8AC3E}">
        <p14:creationId xmlns:p14="http://schemas.microsoft.com/office/powerpoint/2010/main" val="559068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ACE’s =</a:t>
            </a:r>
            <a:r>
              <a:rPr lang="en-GB" baseline="0" dirty="0"/>
              <a:t>  adults </a:t>
            </a:r>
            <a:r>
              <a:rPr lang="en-GB" dirty="0"/>
              <a:t>more likely to develop health-harming and anti-social behaviours, more likely to perform poorly in school, more likely to be involved in crime and ultimately less likely to be a productive member of society.</a:t>
            </a:r>
          </a:p>
          <a:p>
            <a:endParaRPr lang="en-GB" dirty="0"/>
          </a:p>
        </p:txBody>
      </p:sp>
      <p:sp>
        <p:nvSpPr>
          <p:cNvPr id="4" name="Slide Number Placeholder 3"/>
          <p:cNvSpPr>
            <a:spLocks noGrp="1"/>
          </p:cNvSpPr>
          <p:nvPr>
            <p:ph type="sldNum" sz="quarter" idx="10"/>
          </p:nvPr>
        </p:nvSpPr>
        <p:spPr/>
        <p:txBody>
          <a:bodyPr/>
          <a:lstStyle/>
          <a:p>
            <a:fld id="{9F2414DD-93FB-4BAB-B062-09644DD45FB5}" type="slidenum">
              <a:rPr lang="en-GB" smtClean="0"/>
              <a:pPr/>
              <a:t>15</a:t>
            </a:fld>
            <a:endParaRPr lang="en-GB"/>
          </a:p>
        </p:txBody>
      </p:sp>
    </p:spTree>
    <p:extLst>
      <p:ext uri="{BB962C8B-B14F-4D97-AF65-F5344CB8AC3E}">
        <p14:creationId xmlns:p14="http://schemas.microsoft.com/office/powerpoint/2010/main" val="3325291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Dr. Felitti dr.</a:t>
            </a:r>
            <a:r>
              <a:rPr lang="en-GB" baseline="0" dirty="0"/>
              <a:t> in an obese clinic who found that due to a high drop out they were dealing with stress PTSD </a:t>
            </a:r>
            <a:r>
              <a:rPr lang="en-GB" baseline="0" dirty="0" err="1"/>
              <a:t>etc</a:t>
            </a:r>
            <a:r>
              <a:rPr lang="en-GB" baseline="0" dirty="0"/>
              <a:t> due to things that happened in their childhood</a:t>
            </a:r>
            <a:r>
              <a:rPr lang="en-GB" dirty="0"/>
              <a:t>  - </a:t>
            </a:r>
            <a:r>
              <a:rPr lang="en-GB" sz="1200" b="0" i="0" kern="1200" dirty="0">
                <a:solidFill>
                  <a:schemeClr val="tx1"/>
                </a:solidFill>
                <a:effectLst/>
                <a:latin typeface="+mn-lt"/>
                <a:ea typeface="+mn-ea"/>
                <a:cs typeface="+mn-cs"/>
              </a:rPr>
              <a:t>San Diego</a:t>
            </a:r>
            <a:r>
              <a:rPr lang="en-GB" dirty="0"/>
              <a:t> d</a:t>
            </a:r>
            <a:r>
              <a:rPr lang="en-GB" sz="1200" b="0" i="0" kern="1200" dirty="0">
                <a:solidFill>
                  <a:schemeClr val="tx1"/>
                </a:solidFill>
                <a:effectLst/>
                <a:latin typeface="+mn-lt"/>
                <a:ea typeface="+mn-ea"/>
                <a:cs typeface="+mn-cs"/>
              </a:rPr>
              <a:t>iscovered that a majority of 286 people he interviewed had</a:t>
            </a:r>
            <a:r>
              <a:rPr lang="en-GB" dirty="0"/>
              <a:t> been</a:t>
            </a:r>
            <a:r>
              <a:rPr lang="en-GB" baseline="0" dirty="0"/>
              <a:t> sexually abused.</a:t>
            </a:r>
            <a:r>
              <a:rPr lang="en-GB"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Dr. Anda </a:t>
            </a:r>
            <a:r>
              <a:rPr lang="en-GB" sz="1200" b="0" i="0" kern="1200" dirty="0">
                <a:solidFill>
                  <a:schemeClr val="tx1"/>
                </a:solidFill>
                <a:effectLst/>
                <a:latin typeface="+mn-lt"/>
                <a:ea typeface="+mn-ea"/>
                <a:cs typeface="+mn-cs"/>
              </a:rPr>
              <a:t>disease surveillance, behavioural health, mental health and disease, cardiovascular disease, psychosocial origins of health-risk behaviours, and childhood determinants of health.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Dr Harris Paediatrician USA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9F2414DD-93FB-4BAB-B062-09644DD45FB5}" type="slidenum">
              <a:rPr lang="en-GB" smtClean="0"/>
              <a:pPr/>
              <a:t>16</a:t>
            </a:fld>
            <a:endParaRPr lang="en-GB"/>
          </a:p>
        </p:txBody>
      </p:sp>
    </p:spTree>
    <p:extLst>
      <p:ext uri="{BB962C8B-B14F-4D97-AF65-F5344CB8AC3E}">
        <p14:creationId xmlns:p14="http://schemas.microsoft.com/office/powerpoint/2010/main" val="32624210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74.8% were white; </a:t>
            </a:r>
          </a:p>
          <a:p>
            <a:endParaRPr lang="en-GB" dirty="0"/>
          </a:p>
        </p:txBody>
      </p:sp>
      <p:sp>
        <p:nvSpPr>
          <p:cNvPr id="4" name="Slide Number Placeholder 3"/>
          <p:cNvSpPr>
            <a:spLocks noGrp="1"/>
          </p:cNvSpPr>
          <p:nvPr>
            <p:ph type="sldNum" sz="quarter" idx="5"/>
          </p:nvPr>
        </p:nvSpPr>
        <p:spPr/>
        <p:txBody>
          <a:bodyPr/>
          <a:lstStyle/>
          <a:p>
            <a:fld id="{9F2414DD-93FB-4BAB-B062-09644DD45FB5}" type="slidenum">
              <a:rPr lang="en-GB" smtClean="0"/>
              <a:pPr/>
              <a:t>18</a:t>
            </a:fld>
            <a:endParaRPr lang="en-GB"/>
          </a:p>
        </p:txBody>
      </p:sp>
    </p:spTree>
    <p:extLst>
      <p:ext uri="{BB962C8B-B14F-4D97-AF65-F5344CB8AC3E}">
        <p14:creationId xmlns:p14="http://schemas.microsoft.com/office/powerpoint/2010/main" val="241804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4,854 people reported physical abuse</a:t>
            </a:r>
          </a:p>
          <a:p>
            <a:r>
              <a:rPr lang="en-GB" dirty="0"/>
              <a:t>3640 reported sexual abuse</a:t>
            </a:r>
          </a:p>
          <a:p>
            <a:r>
              <a:rPr lang="en-GB" dirty="0"/>
              <a:t>6934 2 or more ACES</a:t>
            </a:r>
          </a:p>
          <a:p>
            <a:r>
              <a:rPr lang="en-GB" dirty="0"/>
              <a:t>2,167 experience 4 or more ACES</a:t>
            </a:r>
          </a:p>
        </p:txBody>
      </p:sp>
      <p:sp>
        <p:nvSpPr>
          <p:cNvPr id="4" name="Slide Number Placeholder 3"/>
          <p:cNvSpPr>
            <a:spLocks noGrp="1"/>
          </p:cNvSpPr>
          <p:nvPr>
            <p:ph type="sldNum" sz="quarter" idx="10"/>
          </p:nvPr>
        </p:nvSpPr>
        <p:spPr/>
        <p:txBody>
          <a:bodyPr/>
          <a:lstStyle/>
          <a:p>
            <a:fld id="{9F2414DD-93FB-4BAB-B062-09644DD45FB5}" type="slidenum">
              <a:rPr lang="en-GB" smtClean="0"/>
              <a:pPr/>
              <a:t>19</a:t>
            </a:fld>
            <a:endParaRPr lang="en-GB"/>
          </a:p>
        </p:txBody>
      </p:sp>
    </p:spTree>
    <p:extLst>
      <p:ext uri="{BB962C8B-B14F-4D97-AF65-F5344CB8AC3E}">
        <p14:creationId xmlns:p14="http://schemas.microsoft.com/office/powerpoint/2010/main" val="1593276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physical abuse, verbal abuse, sexual abuse, physical neglect, and emotional neglect.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According to the research, the higher the score, the higher a person’s risk of adverse health outcomes, including substance use disorders and addiction. Remember this, too: ACE scores don’t tally the positive experiences in early life that can help build resilience and protect a child from the effects of trauma. Having a grandparent who loves you, a teacher who understands and believes in you, or a trusted friend you can confide in may mitigate the long-term effects of early trauma, psychologists say.</a:t>
            </a:r>
            <a:endParaRPr lang="en-GB" dirty="0"/>
          </a:p>
          <a:p>
            <a:endParaRPr lang="en-GB" dirty="0"/>
          </a:p>
        </p:txBody>
      </p:sp>
      <p:sp>
        <p:nvSpPr>
          <p:cNvPr id="4" name="Slide Number Placeholder 3"/>
          <p:cNvSpPr>
            <a:spLocks noGrp="1"/>
          </p:cNvSpPr>
          <p:nvPr>
            <p:ph type="sldNum" sz="quarter" idx="10"/>
          </p:nvPr>
        </p:nvSpPr>
        <p:spPr/>
        <p:txBody>
          <a:bodyPr/>
          <a:lstStyle/>
          <a:p>
            <a:fld id="{9F2414DD-93FB-4BAB-B062-09644DD45FB5}" type="slidenum">
              <a:rPr lang="en-GB" smtClean="0"/>
              <a:pPr/>
              <a:t>23</a:t>
            </a:fld>
            <a:endParaRPr lang="en-GB"/>
          </a:p>
        </p:txBody>
      </p:sp>
    </p:spTree>
    <p:extLst>
      <p:ext uri="{BB962C8B-B14F-4D97-AF65-F5344CB8AC3E}">
        <p14:creationId xmlns:p14="http://schemas.microsoft.com/office/powerpoint/2010/main" val="27755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Graph showing how adverse childhood experiences are related to risk factors for disease, health, and social well-being. The lifespan is represented as an arrow ascending past the layers of a pyramid, beginning at Adverse Childhood Experiences and moving through Social, Emotional, and Cognitive Impairment; Adoption of Health-risk Behaviours; Disease, Disability, and Social Problems; and finally Early Death. Smaller arrows depict gaps in scientific knowledge about the links between Adverse Childhood Experiences and later risk factors</a:t>
            </a:r>
            <a:endParaRPr lang="en-GB" dirty="0"/>
          </a:p>
        </p:txBody>
      </p:sp>
      <p:sp>
        <p:nvSpPr>
          <p:cNvPr id="4" name="Slide Number Placeholder 3"/>
          <p:cNvSpPr>
            <a:spLocks noGrp="1"/>
          </p:cNvSpPr>
          <p:nvPr>
            <p:ph type="sldNum" sz="quarter" idx="10"/>
          </p:nvPr>
        </p:nvSpPr>
        <p:spPr/>
        <p:txBody>
          <a:bodyPr/>
          <a:lstStyle/>
          <a:p>
            <a:fld id="{9F2414DD-93FB-4BAB-B062-09644DD45FB5}" type="slidenum">
              <a:rPr lang="en-GB" smtClean="0"/>
              <a:pPr/>
              <a:t>26</a:t>
            </a:fld>
            <a:endParaRPr lang="en-GB"/>
          </a:p>
        </p:txBody>
      </p:sp>
    </p:spTree>
    <p:extLst>
      <p:ext uri="{BB962C8B-B14F-4D97-AF65-F5344CB8AC3E}">
        <p14:creationId xmlns:p14="http://schemas.microsoft.com/office/powerpoint/2010/main" val="2727156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https://publications.parliament.uk/pa/cm201719/cmselect/cmsctech/506/50605.htm</a:t>
            </a:r>
          </a:p>
          <a:p>
            <a:endParaRPr lang="en-GB" dirty="0"/>
          </a:p>
          <a:p>
            <a:r>
              <a:rPr lang="en-GB" dirty="0"/>
              <a:t>https://www.ljmu.ac.uk/-/media/phi-reports/pdf/2023-01-state-of-the-art-report-eng.pdf</a:t>
            </a:r>
          </a:p>
        </p:txBody>
      </p:sp>
      <p:sp>
        <p:nvSpPr>
          <p:cNvPr id="4" name="Slide Number Placeholder 3"/>
          <p:cNvSpPr>
            <a:spLocks noGrp="1"/>
          </p:cNvSpPr>
          <p:nvPr>
            <p:ph type="sldNum" sz="quarter" idx="5"/>
          </p:nvPr>
        </p:nvSpPr>
        <p:spPr/>
        <p:txBody>
          <a:bodyPr/>
          <a:lstStyle/>
          <a:p>
            <a:fld id="{1EC6D788-0948-4FEA-AC42-E7FCF9B80F91}" type="slidenum">
              <a:rPr lang="en-GB" smtClean="0"/>
              <a:t>27</a:t>
            </a:fld>
            <a:endParaRPr lang="en-GB"/>
          </a:p>
        </p:txBody>
      </p:sp>
    </p:spTree>
    <p:extLst>
      <p:ext uri="{BB962C8B-B14F-4D97-AF65-F5344CB8AC3E}">
        <p14:creationId xmlns:p14="http://schemas.microsoft.com/office/powerpoint/2010/main" val="19700204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Flight or fight = the instinctive physiological response to a threatening situation, which readies one either to resist forcibly or to run away.</a:t>
            </a:r>
          </a:p>
          <a:p>
            <a:r>
              <a:rPr lang="en-GB" sz="1200" b="1" i="0" kern="1200" dirty="0">
                <a:solidFill>
                  <a:schemeClr val="tx1"/>
                </a:solidFill>
                <a:effectLst/>
                <a:latin typeface="+mn-lt"/>
                <a:ea typeface="+mn-ea"/>
                <a:cs typeface="+mn-cs"/>
              </a:rPr>
              <a:t>Allostatic load</a:t>
            </a:r>
            <a:r>
              <a:rPr lang="en-GB" sz="1200" b="0" i="0" kern="1200" dirty="0">
                <a:solidFill>
                  <a:schemeClr val="tx1"/>
                </a:solidFill>
                <a:effectLst/>
                <a:latin typeface="+mn-lt"/>
                <a:ea typeface="+mn-ea"/>
                <a:cs typeface="+mn-cs"/>
              </a:rPr>
              <a:t> refers to the long-term effects of continued exposure to chronic stress on the body. Colloquially, it is often referred to as 'wear and tear.' ... Long-term exposure to </a:t>
            </a:r>
            <a:r>
              <a:rPr lang="en-GB" sz="1200" b="1" i="0" kern="1200" dirty="0">
                <a:solidFill>
                  <a:schemeClr val="tx1"/>
                </a:solidFill>
                <a:effectLst/>
                <a:latin typeface="+mn-lt"/>
                <a:ea typeface="+mn-ea"/>
                <a:cs typeface="+mn-cs"/>
              </a:rPr>
              <a:t>allostatic load</a:t>
            </a:r>
            <a:r>
              <a:rPr lang="en-GB" sz="1200" b="0" i="0" kern="1200" dirty="0">
                <a:solidFill>
                  <a:schemeClr val="tx1"/>
                </a:solidFill>
                <a:effectLst/>
                <a:latin typeface="+mn-lt"/>
                <a:ea typeface="+mn-ea"/>
                <a:cs typeface="+mn-cs"/>
              </a:rPr>
              <a:t> can lead to disease and bodily breakdown.</a:t>
            </a:r>
            <a:endParaRPr lang="en-GB" dirty="0"/>
          </a:p>
        </p:txBody>
      </p:sp>
      <p:sp>
        <p:nvSpPr>
          <p:cNvPr id="4" name="Slide Number Placeholder 3"/>
          <p:cNvSpPr>
            <a:spLocks noGrp="1"/>
          </p:cNvSpPr>
          <p:nvPr>
            <p:ph type="sldNum" sz="quarter" idx="10"/>
          </p:nvPr>
        </p:nvSpPr>
        <p:spPr/>
        <p:txBody>
          <a:bodyPr/>
          <a:lstStyle/>
          <a:p>
            <a:fld id="{9F2414DD-93FB-4BAB-B062-09644DD45FB5}" type="slidenum">
              <a:rPr lang="en-GB" smtClean="0"/>
              <a:pPr/>
              <a:t>28</a:t>
            </a:fld>
            <a:endParaRPr lang="en-GB"/>
          </a:p>
        </p:txBody>
      </p:sp>
    </p:spTree>
    <p:extLst>
      <p:ext uri="{BB962C8B-B14F-4D97-AF65-F5344CB8AC3E}">
        <p14:creationId xmlns:p14="http://schemas.microsoft.com/office/powerpoint/2010/main" val="30685624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2414DD-93FB-4BAB-B062-09644DD45FB5}" type="slidenum">
              <a:rPr lang="en-GB" smtClean="0"/>
              <a:pPr/>
              <a:t>33</a:t>
            </a:fld>
            <a:endParaRPr lang="en-GB"/>
          </a:p>
        </p:txBody>
      </p:sp>
    </p:spTree>
    <p:extLst>
      <p:ext uri="{BB962C8B-B14F-4D97-AF65-F5344CB8AC3E}">
        <p14:creationId xmlns:p14="http://schemas.microsoft.com/office/powerpoint/2010/main" val="1064932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2414DD-93FB-4BAB-B062-09644DD45FB5}" type="slidenum">
              <a:rPr lang="en-GB" smtClean="0"/>
              <a:pPr/>
              <a:t>34</a:t>
            </a:fld>
            <a:endParaRPr lang="en-GB"/>
          </a:p>
        </p:txBody>
      </p:sp>
    </p:spTree>
    <p:extLst>
      <p:ext uri="{BB962C8B-B14F-4D97-AF65-F5344CB8AC3E}">
        <p14:creationId xmlns:p14="http://schemas.microsoft.com/office/powerpoint/2010/main" val="14073433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response of the hostages intrigued behaviourists and journalists, who, following the incident, conducted research to see if the </a:t>
            </a:r>
            <a:r>
              <a:rPr lang="en-GB" sz="1200" b="0" i="0" kern="1200" dirty="0" err="1">
                <a:solidFill>
                  <a:schemeClr val="tx1"/>
                </a:solidFill>
                <a:effectLst/>
                <a:latin typeface="+mn-lt"/>
                <a:ea typeface="+mn-ea"/>
                <a:cs typeface="+mn-cs"/>
              </a:rPr>
              <a:t>Kreditbanken</a:t>
            </a:r>
            <a:r>
              <a:rPr lang="en-GB" sz="1200" b="0" i="0" kern="1200" dirty="0">
                <a:solidFill>
                  <a:schemeClr val="tx1"/>
                </a:solidFill>
                <a:effectLst/>
                <a:latin typeface="+mn-lt"/>
                <a:ea typeface="+mn-ea"/>
                <a:cs typeface="+mn-cs"/>
              </a:rPr>
              <a:t> incident was unique or if other hostages in similar circumstances experienced the same sympathetic, supportive bonding with their captors.</a:t>
            </a:r>
            <a:endParaRPr lang="en-GB" dirty="0"/>
          </a:p>
        </p:txBody>
      </p:sp>
      <p:sp>
        <p:nvSpPr>
          <p:cNvPr id="4" name="Slide Number Placeholder 3"/>
          <p:cNvSpPr>
            <a:spLocks noGrp="1"/>
          </p:cNvSpPr>
          <p:nvPr>
            <p:ph type="sldNum" sz="quarter" idx="10"/>
          </p:nvPr>
        </p:nvSpPr>
        <p:spPr/>
        <p:txBody>
          <a:bodyPr/>
          <a:lstStyle/>
          <a:p>
            <a:fld id="{9F2414DD-93FB-4BAB-B062-09644DD45FB5}" type="slidenum">
              <a:rPr lang="en-GB" smtClean="0"/>
              <a:pPr/>
              <a:t>39</a:t>
            </a:fld>
            <a:endParaRPr lang="en-GB"/>
          </a:p>
        </p:txBody>
      </p:sp>
    </p:spTree>
    <p:extLst>
      <p:ext uri="{BB962C8B-B14F-4D97-AF65-F5344CB8AC3E}">
        <p14:creationId xmlns:p14="http://schemas.microsoft.com/office/powerpoint/2010/main" val="36210405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Flight or fight = the instinctive physiological response to a threatening situation, which readies one either to resist forcibly or to run away.</a:t>
            </a:r>
          </a:p>
          <a:p>
            <a:r>
              <a:rPr lang="en-GB" sz="1200" b="1" i="0" kern="1200" dirty="0">
                <a:solidFill>
                  <a:schemeClr val="tx1"/>
                </a:solidFill>
                <a:effectLst/>
                <a:latin typeface="+mn-lt"/>
                <a:ea typeface="+mn-ea"/>
                <a:cs typeface="+mn-cs"/>
              </a:rPr>
              <a:t>Allostatic load</a:t>
            </a:r>
            <a:r>
              <a:rPr lang="en-GB" sz="1200" b="0" i="0" kern="1200" dirty="0">
                <a:solidFill>
                  <a:schemeClr val="tx1"/>
                </a:solidFill>
                <a:effectLst/>
                <a:latin typeface="+mn-lt"/>
                <a:ea typeface="+mn-ea"/>
                <a:cs typeface="+mn-cs"/>
              </a:rPr>
              <a:t> refers to the long-term effects of continued exposure to chronic stress on the body. Colloquially, it is often referred to as 'wear and tear.' ... Long-term exposure to </a:t>
            </a:r>
            <a:r>
              <a:rPr lang="en-GB" sz="1200" b="1" i="0" kern="1200" dirty="0">
                <a:solidFill>
                  <a:schemeClr val="tx1"/>
                </a:solidFill>
                <a:effectLst/>
                <a:latin typeface="+mn-lt"/>
                <a:ea typeface="+mn-ea"/>
                <a:cs typeface="+mn-cs"/>
              </a:rPr>
              <a:t>allostatic load</a:t>
            </a:r>
            <a:r>
              <a:rPr lang="en-GB" sz="1200" b="0" i="0" kern="1200" dirty="0">
                <a:solidFill>
                  <a:schemeClr val="tx1"/>
                </a:solidFill>
                <a:effectLst/>
                <a:latin typeface="+mn-lt"/>
                <a:ea typeface="+mn-ea"/>
                <a:cs typeface="+mn-cs"/>
              </a:rPr>
              <a:t> can lead to disease and bodily breakdown.</a:t>
            </a:r>
            <a:endParaRPr lang="en-GB" dirty="0"/>
          </a:p>
        </p:txBody>
      </p:sp>
      <p:sp>
        <p:nvSpPr>
          <p:cNvPr id="4" name="Slide Number Placeholder 3"/>
          <p:cNvSpPr>
            <a:spLocks noGrp="1"/>
          </p:cNvSpPr>
          <p:nvPr>
            <p:ph type="sldNum" sz="quarter" idx="10"/>
          </p:nvPr>
        </p:nvSpPr>
        <p:spPr/>
        <p:txBody>
          <a:bodyPr/>
          <a:lstStyle/>
          <a:p>
            <a:fld id="{9F2414DD-93FB-4BAB-B062-09644DD45FB5}" type="slidenum">
              <a:rPr lang="en-GB" smtClean="0"/>
              <a:pPr/>
              <a:t>43</a:t>
            </a:fld>
            <a:endParaRPr lang="en-GB"/>
          </a:p>
        </p:txBody>
      </p:sp>
    </p:spTree>
    <p:extLst>
      <p:ext uri="{BB962C8B-B14F-4D97-AF65-F5344CB8AC3E}">
        <p14:creationId xmlns:p14="http://schemas.microsoft.com/office/powerpoint/2010/main" val="2071386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C6E50-E66F-8494-C1DD-2DBDD3D755A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30EF49-00C1-DCF3-E74C-B633A7D8AC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8BEA17-A081-C439-846B-3607CD23511F}"/>
              </a:ext>
            </a:extLst>
          </p:cNvPr>
          <p:cNvSpPr>
            <a:spLocks noGrp="1"/>
          </p:cNvSpPr>
          <p:nvPr>
            <p:ph type="dt" sz="half" idx="10"/>
          </p:nvPr>
        </p:nvSpPr>
        <p:spPr/>
        <p:txBody>
          <a:bodyPr/>
          <a:lstStyle/>
          <a:p>
            <a:fld id="{073D55F9-11A3-4523-8F38-6BA37933791A}" type="datetime1">
              <a:rPr lang="en-US" smtClean="0"/>
              <a:t>8/22/2024</a:t>
            </a:fld>
            <a:endParaRPr lang="en-US"/>
          </a:p>
        </p:txBody>
      </p:sp>
      <p:sp>
        <p:nvSpPr>
          <p:cNvPr id="5" name="Footer Placeholder 4">
            <a:extLst>
              <a:ext uri="{FF2B5EF4-FFF2-40B4-BE49-F238E27FC236}">
                <a16:creationId xmlns:a16="http://schemas.microsoft.com/office/drawing/2014/main" id="{C8FF4F0A-68B7-8A3B-534B-5B971A3359C6}"/>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910E035-BB17-BB35-71F7-AF5D75113D9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971192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89C49-FC64-E20D-4888-A0D8566A2A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90C4C3F-2B0F-D06C-C980-184EF6A725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8C4DC5-AB39-D27E-F649-5C79060C2F41}"/>
              </a:ext>
            </a:extLst>
          </p:cNvPr>
          <p:cNvSpPr>
            <a:spLocks noGrp="1"/>
          </p:cNvSpPr>
          <p:nvPr>
            <p:ph type="dt" sz="half" idx="10"/>
          </p:nvPr>
        </p:nvSpPr>
        <p:spPr/>
        <p:txBody>
          <a:bodyPr/>
          <a:lstStyle/>
          <a:p>
            <a:fld id="{1CB9D56B-6EBE-4E5F-99D9-2A3DBDF37D0A}" type="datetime1">
              <a:rPr lang="en-US" smtClean="0"/>
              <a:t>8/22/2024</a:t>
            </a:fld>
            <a:endParaRPr lang="en-US"/>
          </a:p>
        </p:txBody>
      </p:sp>
      <p:sp>
        <p:nvSpPr>
          <p:cNvPr id="5" name="Footer Placeholder 4">
            <a:extLst>
              <a:ext uri="{FF2B5EF4-FFF2-40B4-BE49-F238E27FC236}">
                <a16:creationId xmlns:a16="http://schemas.microsoft.com/office/drawing/2014/main" id="{BFE600F8-E2A3-6772-C2FD-6D05F75D0856}"/>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3F977A6-60E4-8D8C-63A6-EF95EC433ADD}"/>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868905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DDD34-4DE9-9205-8AFA-FB848B473E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D68DAAB-0F0C-9783-AB37-73697D26D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BBA5775-77A2-F8DA-3072-391034E9A28E}"/>
              </a:ext>
            </a:extLst>
          </p:cNvPr>
          <p:cNvSpPr>
            <a:spLocks noGrp="1"/>
          </p:cNvSpPr>
          <p:nvPr>
            <p:ph type="dt" sz="half" idx="10"/>
          </p:nvPr>
        </p:nvSpPr>
        <p:spPr/>
        <p:txBody>
          <a:bodyPr/>
          <a:lstStyle/>
          <a:p>
            <a:fld id="{8C33F3CA-C7E3-432D-9282-18F13836509A}" type="datetime1">
              <a:rPr lang="en-US" smtClean="0"/>
              <a:t>8/22/2024</a:t>
            </a:fld>
            <a:endParaRPr lang="en-US" dirty="0"/>
          </a:p>
        </p:txBody>
      </p:sp>
      <p:sp>
        <p:nvSpPr>
          <p:cNvPr id="5" name="Footer Placeholder 4">
            <a:extLst>
              <a:ext uri="{FF2B5EF4-FFF2-40B4-BE49-F238E27FC236}">
                <a16:creationId xmlns:a16="http://schemas.microsoft.com/office/drawing/2014/main" id="{890C07E6-ADDA-743D-CF17-055CD84BD46C}"/>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BEF9E635-7868-AE3F-6CB9-78A556E2F970}"/>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771476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B5855-62D5-A5B0-2181-6BBF4C4C53F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94CA9A-DE08-25EC-EA07-3A1C85F68E4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E49626C-2AD7-A41E-A370-30836F28A6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218B820-C83C-E669-699F-8307551EB34D}"/>
              </a:ext>
            </a:extLst>
          </p:cNvPr>
          <p:cNvSpPr>
            <a:spLocks noGrp="1"/>
          </p:cNvSpPr>
          <p:nvPr>
            <p:ph type="dt" sz="half" idx="10"/>
          </p:nvPr>
        </p:nvSpPr>
        <p:spPr/>
        <p:txBody>
          <a:bodyPr/>
          <a:lstStyle/>
          <a:p>
            <a:fld id="{75BE9C62-1337-40B8-BA50-E9F4861DB4BC}" type="datetime1">
              <a:rPr lang="en-US" smtClean="0"/>
              <a:t>8/22/2024</a:t>
            </a:fld>
            <a:endParaRPr lang="en-US"/>
          </a:p>
        </p:txBody>
      </p:sp>
      <p:sp>
        <p:nvSpPr>
          <p:cNvPr id="6" name="Footer Placeholder 5">
            <a:extLst>
              <a:ext uri="{FF2B5EF4-FFF2-40B4-BE49-F238E27FC236}">
                <a16:creationId xmlns:a16="http://schemas.microsoft.com/office/drawing/2014/main" id="{ACC551D3-196C-AC31-E668-8F41556EAB78}"/>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23C8A411-330D-55C1-D6E8-0CDCC2E070CC}"/>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269194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CA662-4D05-B5DD-B9CD-E8B1508144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EEEF31-486C-86F1-5D2D-CB3D55E2FF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C46E522-C640-CB66-A584-26917DF673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F58004-D729-9C07-0D9B-4A5839AC29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F2EB928-040C-7F37-4196-CCA6221433F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F167186-EF9D-C186-7985-8E87DA2D527C}"/>
              </a:ext>
            </a:extLst>
          </p:cNvPr>
          <p:cNvSpPr>
            <a:spLocks noGrp="1"/>
          </p:cNvSpPr>
          <p:nvPr>
            <p:ph type="dt" sz="half" idx="10"/>
          </p:nvPr>
        </p:nvSpPr>
        <p:spPr/>
        <p:txBody>
          <a:bodyPr/>
          <a:lstStyle/>
          <a:p>
            <a:fld id="{47C195EB-2DA3-4B24-8725-19BC22A7BE50}" type="datetime1">
              <a:rPr lang="en-US" smtClean="0"/>
              <a:t>8/22/2024</a:t>
            </a:fld>
            <a:endParaRPr lang="en-US"/>
          </a:p>
        </p:txBody>
      </p:sp>
      <p:sp>
        <p:nvSpPr>
          <p:cNvPr id="8" name="Footer Placeholder 7">
            <a:extLst>
              <a:ext uri="{FF2B5EF4-FFF2-40B4-BE49-F238E27FC236}">
                <a16:creationId xmlns:a16="http://schemas.microsoft.com/office/drawing/2014/main" id="{839009D0-6B28-4F71-2C46-FA693F9D2C39}"/>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868A7737-24C5-C42B-831D-06892525F914}"/>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250296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147D3-77A7-9293-4ED8-FC8ECDD5E0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FA82E93-0621-25DC-015A-74A16458DBF2}"/>
              </a:ext>
            </a:extLst>
          </p:cNvPr>
          <p:cNvSpPr>
            <a:spLocks noGrp="1"/>
          </p:cNvSpPr>
          <p:nvPr>
            <p:ph type="dt" sz="half" idx="10"/>
          </p:nvPr>
        </p:nvSpPr>
        <p:spPr/>
        <p:txBody>
          <a:bodyPr/>
          <a:lstStyle/>
          <a:p>
            <a:fld id="{F4E237E6-0076-4915-A5A8-B7C11FA4F374}" type="datetime1">
              <a:rPr lang="en-US" smtClean="0"/>
              <a:t>8/22/2024</a:t>
            </a:fld>
            <a:endParaRPr lang="en-US"/>
          </a:p>
        </p:txBody>
      </p:sp>
      <p:sp>
        <p:nvSpPr>
          <p:cNvPr id="4" name="Footer Placeholder 3">
            <a:extLst>
              <a:ext uri="{FF2B5EF4-FFF2-40B4-BE49-F238E27FC236}">
                <a16:creationId xmlns:a16="http://schemas.microsoft.com/office/drawing/2014/main" id="{970D5F08-59F7-F168-CB25-CD203EC7BDC7}"/>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03ED8B2-A29D-7347-7EBC-E7C640B3FB4E}"/>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790377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F97B2F9-4BAD-221E-9C2A-CFA5DFCB8CBE}"/>
              </a:ext>
            </a:extLst>
          </p:cNvPr>
          <p:cNvSpPr>
            <a:spLocks noGrp="1"/>
          </p:cNvSpPr>
          <p:nvPr>
            <p:ph type="dt" sz="half" idx="10"/>
          </p:nvPr>
        </p:nvSpPr>
        <p:spPr/>
        <p:txBody>
          <a:bodyPr/>
          <a:lstStyle/>
          <a:p>
            <a:fld id="{3505F58F-C0B5-422A-8E5A-6B99E5D80F0A}" type="datetime1">
              <a:rPr lang="en-US" smtClean="0"/>
              <a:t>8/22/2024</a:t>
            </a:fld>
            <a:endParaRPr lang="en-US"/>
          </a:p>
        </p:txBody>
      </p:sp>
      <p:sp>
        <p:nvSpPr>
          <p:cNvPr id="3" name="Footer Placeholder 2">
            <a:extLst>
              <a:ext uri="{FF2B5EF4-FFF2-40B4-BE49-F238E27FC236}">
                <a16:creationId xmlns:a16="http://schemas.microsoft.com/office/drawing/2014/main" id="{F0C1DA80-7D65-AA84-3AB3-BDAB76D13798}"/>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901F57F6-003E-DB0B-9D6B-5DB239587BE2}"/>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952830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A4CFE-AD2C-475A-5388-564B45FA92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51F617-B658-D74F-F58E-8B88E840D8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1C39241-F662-A0DA-F28D-E28974F13D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B49BDC-905C-9CA1-BBAB-2C555039FC0A}"/>
              </a:ext>
            </a:extLst>
          </p:cNvPr>
          <p:cNvSpPr>
            <a:spLocks noGrp="1"/>
          </p:cNvSpPr>
          <p:nvPr>
            <p:ph type="dt" sz="half" idx="10"/>
          </p:nvPr>
        </p:nvSpPr>
        <p:spPr/>
        <p:txBody>
          <a:bodyPr/>
          <a:lstStyle/>
          <a:p>
            <a:fld id="{7565E655-9687-48DF-A33F-F8824CCCB5D1}" type="datetime1">
              <a:rPr lang="en-US" smtClean="0"/>
              <a:t>8/22/2024</a:t>
            </a:fld>
            <a:endParaRPr lang="en-US"/>
          </a:p>
        </p:txBody>
      </p:sp>
      <p:sp>
        <p:nvSpPr>
          <p:cNvPr id="6" name="Footer Placeholder 5">
            <a:extLst>
              <a:ext uri="{FF2B5EF4-FFF2-40B4-BE49-F238E27FC236}">
                <a16:creationId xmlns:a16="http://schemas.microsoft.com/office/drawing/2014/main" id="{8DF6C3BE-1656-871F-EE58-AFDCCB06629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6639B16-6D00-FF2A-4AAF-5206FD4EAD6A}"/>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4144753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BDA5D-76D7-9774-E533-F073C3CDEF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3835889-B8FC-ED80-DB49-F8BAC3CAB3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B9BFD6C-D4B1-61D2-A422-8E1C568D0C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3A518E-3849-0076-8BA2-6F7C47536791}"/>
              </a:ext>
            </a:extLst>
          </p:cNvPr>
          <p:cNvSpPr>
            <a:spLocks noGrp="1"/>
          </p:cNvSpPr>
          <p:nvPr>
            <p:ph type="dt" sz="half" idx="10"/>
          </p:nvPr>
        </p:nvSpPr>
        <p:spPr/>
        <p:txBody>
          <a:bodyPr/>
          <a:lstStyle/>
          <a:p>
            <a:fld id="{B97FD56A-AAB8-4544-A495-D0645413C9E3}" type="datetime1">
              <a:rPr lang="en-US" smtClean="0"/>
              <a:t>8/22/2024</a:t>
            </a:fld>
            <a:endParaRPr lang="en-US"/>
          </a:p>
        </p:txBody>
      </p:sp>
      <p:sp>
        <p:nvSpPr>
          <p:cNvPr id="6" name="Footer Placeholder 5">
            <a:extLst>
              <a:ext uri="{FF2B5EF4-FFF2-40B4-BE49-F238E27FC236}">
                <a16:creationId xmlns:a16="http://schemas.microsoft.com/office/drawing/2014/main" id="{D999D221-B65B-D9F6-3C46-6CF5CC84960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DCFB76DB-7355-82A9-B9A4-D1B6ECAAE70F}"/>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363795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1DB1F-04B2-0188-75D0-B0BF688E1A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B228B2-4750-D118-8344-1555F294D50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2C01F0-BF93-952F-1E3D-9646BD765AC8}"/>
              </a:ext>
            </a:extLst>
          </p:cNvPr>
          <p:cNvSpPr>
            <a:spLocks noGrp="1"/>
          </p:cNvSpPr>
          <p:nvPr>
            <p:ph type="dt" sz="half" idx="10"/>
          </p:nvPr>
        </p:nvSpPr>
        <p:spPr/>
        <p:txBody>
          <a:bodyPr/>
          <a:lstStyle/>
          <a:p>
            <a:fld id="{0B4E757A-3EC2-4683-9080-1A460C37C843}" type="datetime1">
              <a:rPr lang="en-US" smtClean="0"/>
              <a:t>8/22/2024</a:t>
            </a:fld>
            <a:endParaRPr lang="en-US"/>
          </a:p>
        </p:txBody>
      </p:sp>
      <p:sp>
        <p:nvSpPr>
          <p:cNvPr id="5" name="Footer Placeholder 4">
            <a:extLst>
              <a:ext uri="{FF2B5EF4-FFF2-40B4-BE49-F238E27FC236}">
                <a16:creationId xmlns:a16="http://schemas.microsoft.com/office/drawing/2014/main" id="{5ADAE114-9703-F639-5EFF-D9153948107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4A0FEDC-E071-4591-EC9D-FB8841A26310}"/>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407618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C6A18C-83D1-1378-7A43-F123CD9DCE5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6749AF-BAEA-E689-E382-F6D0DBE251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C21A5C-F1A8-FB0C-5308-767060C42500}"/>
              </a:ext>
            </a:extLst>
          </p:cNvPr>
          <p:cNvSpPr>
            <a:spLocks noGrp="1"/>
          </p:cNvSpPr>
          <p:nvPr>
            <p:ph type="dt" sz="half" idx="10"/>
          </p:nvPr>
        </p:nvSpPr>
        <p:spPr/>
        <p:txBody>
          <a:bodyPr/>
          <a:lstStyle/>
          <a:p>
            <a:fld id="{5CC8096C-64ED-4153-A483-5C02E44AD5C3}" type="datetime1">
              <a:rPr lang="en-US" smtClean="0"/>
              <a:t>8/22/2024</a:t>
            </a:fld>
            <a:endParaRPr lang="en-US" dirty="0"/>
          </a:p>
        </p:txBody>
      </p:sp>
      <p:sp>
        <p:nvSpPr>
          <p:cNvPr id="5" name="Footer Placeholder 4">
            <a:extLst>
              <a:ext uri="{FF2B5EF4-FFF2-40B4-BE49-F238E27FC236}">
                <a16:creationId xmlns:a16="http://schemas.microsoft.com/office/drawing/2014/main" id="{8036A386-A778-2BC2-821B-44B8136F39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0C1F50A1-00C4-D178-A03C-68123EB6DC45}"/>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96863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5CBC211-D3A4-2E24-AC39-AD6EB7D867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27677B7-0D7B-B033-10CD-4A8ADD11703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5641F7-91EA-114F-A5C6-C55A209AE8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3BAB95-8DA7-460B-B00A-7037C8394FB0}" type="datetime1">
              <a:rPr lang="en-US" smtClean="0"/>
              <a:pPr/>
              <a:t>8/22/2024</a:t>
            </a:fld>
            <a:endParaRPr lang="en-US" dirty="0"/>
          </a:p>
        </p:txBody>
      </p:sp>
      <p:sp>
        <p:nvSpPr>
          <p:cNvPr id="5" name="Footer Placeholder 4">
            <a:extLst>
              <a:ext uri="{FF2B5EF4-FFF2-40B4-BE49-F238E27FC236}">
                <a16:creationId xmlns:a16="http://schemas.microsoft.com/office/drawing/2014/main" id="{C163D5D6-4119-F929-1985-E89D172B93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Sample Footer Text</a:t>
            </a:r>
            <a:endParaRPr lang="en-US" dirty="0">
              <a:solidFill>
                <a:srgbClr val="FFFFFF"/>
              </a:solidFill>
            </a:endParaRPr>
          </a:p>
        </p:txBody>
      </p:sp>
      <p:sp>
        <p:nvSpPr>
          <p:cNvPr id="6" name="Slide Number Placeholder 5">
            <a:extLst>
              <a:ext uri="{FF2B5EF4-FFF2-40B4-BE49-F238E27FC236}">
                <a16:creationId xmlns:a16="http://schemas.microsoft.com/office/drawing/2014/main" id="{2083D735-CFB0-3044-6FE2-FA8BA5A0DC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A71338-8BA2-4C79-A6C5-5A8E30081D0C}" type="slidenum">
              <a:rPr lang="en-US" smtClean="0"/>
              <a:pPr/>
              <a:t>‹#›</a:t>
            </a:fld>
            <a:endParaRPr lang="en-US" dirty="0"/>
          </a:p>
        </p:txBody>
      </p:sp>
    </p:spTree>
    <p:extLst>
      <p:ext uri="{BB962C8B-B14F-4D97-AF65-F5344CB8AC3E}">
        <p14:creationId xmlns:p14="http://schemas.microsoft.com/office/powerpoint/2010/main" val="323317155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safelaunch.org/aces-quiz/" TargetMode="External"/><Relationship Id="rId2" Type="http://schemas.openxmlformats.org/officeDocument/2006/relationships/hyperlink" Target="https://www.youtube.com/watch?v=XHgLYI9KZ-A"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s://paas-s3-broker-prod-lon-6453d964-1d1a-432a-9260-5e0ba7d2fc51.s3.eu-west-2.amazonaws.com/s3fs-public/Recognising-responding-vulnerability-related-risks-guidelines.pdf" TargetMode="External"/><Relationship Id="rId7" Type="http://schemas.openxmlformats.org/officeDocument/2006/relationships/hyperlink" Target="https://www.cheshire.police.uk/SysSiteAssets/media/downloads/cheshire/about-us/strategies-and-action-plans/domestic-abuse-action-plan-2019-21.pdf" TargetMode="External"/><Relationship Id="rId2" Type="http://schemas.openxmlformats.org/officeDocument/2006/relationships/hyperlink" Target="https://orca.cardiff.ac.uk/id/eprint/52681/1/personal-situational-and-incidental-vulnerabilities-to-anti-social-behaviour-harm-a-follow-up-study.pdf" TargetMode="External"/><Relationship Id="rId1" Type="http://schemas.openxmlformats.org/officeDocument/2006/relationships/slideLayout" Target="../slideLayouts/slideLayout2.xml"/><Relationship Id="rId6" Type="http://schemas.openxmlformats.org/officeDocument/2006/relationships/hyperlink" Target="https://gov.wales/review-adverse-childhood-experiences-ace-policy-report-html" TargetMode="External"/><Relationship Id="rId5" Type="http://schemas.openxmlformats.org/officeDocument/2006/relationships/hyperlink" Target="https://www.gov.uk/government/publications/vulnerabilities-applying-all-our-health/vulnerabilities-applying-all-our-health" TargetMode="External"/><Relationship Id="rId4" Type="http://schemas.openxmlformats.org/officeDocument/2006/relationships/hyperlink" Target="https://www.police-foundation.org.uk/2017/wp-content/uploads/2010/10/data_driven_policing_final.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4C41E-3425-8848-CFA9-778F275F8B65}"/>
              </a:ext>
            </a:extLst>
          </p:cNvPr>
          <p:cNvSpPr>
            <a:spLocks noGrp="1"/>
          </p:cNvSpPr>
          <p:nvPr>
            <p:ph type="ctrTitle"/>
          </p:nvPr>
        </p:nvSpPr>
        <p:spPr>
          <a:xfrm>
            <a:off x="453142" y="732349"/>
            <a:ext cx="6542916" cy="2782508"/>
          </a:xfrm>
        </p:spPr>
        <p:txBody>
          <a:bodyPr anchor="ctr">
            <a:normAutofit/>
          </a:bodyPr>
          <a:lstStyle/>
          <a:p>
            <a:pPr algn="l"/>
            <a:r>
              <a:rPr lang="en-GB" dirty="0">
                <a:solidFill>
                  <a:schemeClr val="tx1">
                    <a:alpha val="80000"/>
                  </a:schemeClr>
                </a:solidFill>
              </a:rPr>
              <a:t>Personal Aspects of Vulnerability and Trauma</a:t>
            </a:r>
          </a:p>
        </p:txBody>
      </p:sp>
      <p:sp>
        <p:nvSpPr>
          <p:cNvPr id="3" name="Subtitle 2">
            <a:extLst>
              <a:ext uri="{FF2B5EF4-FFF2-40B4-BE49-F238E27FC236}">
                <a16:creationId xmlns:a16="http://schemas.microsoft.com/office/drawing/2014/main" id="{D52EF73D-9BE0-87FF-73D5-581289FEA358}"/>
              </a:ext>
            </a:extLst>
          </p:cNvPr>
          <p:cNvSpPr>
            <a:spLocks noGrp="1"/>
          </p:cNvSpPr>
          <p:nvPr>
            <p:ph type="subTitle" idx="1"/>
          </p:nvPr>
        </p:nvSpPr>
        <p:spPr>
          <a:xfrm>
            <a:off x="7188593" y="725465"/>
            <a:ext cx="4612131" cy="2232201"/>
          </a:xfrm>
        </p:spPr>
        <p:txBody>
          <a:bodyPr anchor="ctr">
            <a:normAutofit/>
          </a:bodyPr>
          <a:lstStyle/>
          <a:p>
            <a:pPr algn="l"/>
            <a:r>
              <a:rPr lang="en-GB" dirty="0">
                <a:solidFill>
                  <a:schemeClr val="tx1">
                    <a:alpha val="80000"/>
                  </a:schemeClr>
                </a:solidFill>
              </a:rPr>
              <a:t>Week 2</a:t>
            </a:r>
          </a:p>
          <a:p>
            <a:pPr algn="l"/>
            <a:r>
              <a:rPr lang="en-GB" dirty="0">
                <a:solidFill>
                  <a:schemeClr val="tx1">
                    <a:alpha val="80000"/>
                  </a:schemeClr>
                </a:solidFill>
              </a:rPr>
              <a:t>BMPL 5015</a:t>
            </a:r>
          </a:p>
        </p:txBody>
      </p:sp>
      <p:pic>
        <p:nvPicPr>
          <p:cNvPr id="4" name="Picture 3" descr="Colorized light photo effects">
            <a:extLst>
              <a:ext uri="{FF2B5EF4-FFF2-40B4-BE49-F238E27FC236}">
                <a16:creationId xmlns:a16="http://schemas.microsoft.com/office/drawing/2014/main" id="{F028CD9D-044B-BE3E-234C-C673D87B584B}"/>
              </a:ext>
            </a:extLst>
          </p:cNvPr>
          <p:cNvPicPr>
            <a:picLocks noChangeAspect="1"/>
          </p:cNvPicPr>
          <p:nvPr/>
        </p:nvPicPr>
        <p:blipFill rotWithShape="1">
          <a:blip r:embed="rId2"/>
          <a:srcRect t="22022" r="2" b="33773"/>
          <a:stretch/>
        </p:blipFill>
        <p:spPr>
          <a:xfrm>
            <a:off x="1" y="3271957"/>
            <a:ext cx="12198212" cy="3599364"/>
          </a:xfrm>
          <a:custGeom>
            <a:avLst/>
            <a:gdLst/>
            <a:ahLst/>
            <a:cxnLst/>
            <a:rect l="l" t="t" r="r" b="b"/>
            <a:pathLst>
              <a:path w="12178449" h="3424057">
                <a:moveTo>
                  <a:pt x="8778628" y="0"/>
                </a:moveTo>
                <a:lnTo>
                  <a:pt x="9096995" y="0"/>
                </a:lnTo>
                <a:lnTo>
                  <a:pt x="9540073" y="10341"/>
                </a:lnTo>
                <a:cubicBezTo>
                  <a:pt x="10154127" y="37036"/>
                  <a:pt x="10847400" y="104023"/>
                  <a:pt x="11653844" y="224215"/>
                </a:cubicBezTo>
                <a:lnTo>
                  <a:pt x="12178449" y="307575"/>
                </a:lnTo>
                <a:lnTo>
                  <a:pt x="12178449" y="3424056"/>
                </a:lnTo>
                <a:lnTo>
                  <a:pt x="0" y="3424057"/>
                </a:lnTo>
                <a:lnTo>
                  <a:pt x="0" y="1093185"/>
                </a:lnTo>
                <a:lnTo>
                  <a:pt x="851945" y="1080793"/>
                </a:lnTo>
                <a:cubicBezTo>
                  <a:pt x="4637202" y="967650"/>
                  <a:pt x="5848483" y="115490"/>
                  <a:pt x="8385751" y="7749"/>
                </a:cubicBezTo>
                <a:close/>
              </a:path>
            </a:pathLst>
          </a:custGeom>
        </p:spPr>
      </p:pic>
    </p:spTree>
    <p:extLst>
      <p:ext uri="{BB962C8B-B14F-4D97-AF65-F5344CB8AC3E}">
        <p14:creationId xmlns:p14="http://schemas.microsoft.com/office/powerpoint/2010/main" val="10223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E179D-752A-2E42-A3AD-9909AD2786C3}"/>
              </a:ext>
            </a:extLst>
          </p:cNvPr>
          <p:cNvSpPr>
            <a:spLocks noGrp="1"/>
          </p:cNvSpPr>
          <p:nvPr>
            <p:ph type="title"/>
          </p:nvPr>
        </p:nvSpPr>
        <p:spPr/>
        <p:txBody>
          <a:bodyPr/>
          <a:lstStyle/>
          <a:p>
            <a:r>
              <a:rPr lang="en-GB" dirty="0"/>
              <a:t>Recap</a:t>
            </a:r>
          </a:p>
        </p:txBody>
      </p:sp>
      <p:sp>
        <p:nvSpPr>
          <p:cNvPr id="3" name="Content Placeholder 2">
            <a:extLst>
              <a:ext uri="{FF2B5EF4-FFF2-40B4-BE49-F238E27FC236}">
                <a16:creationId xmlns:a16="http://schemas.microsoft.com/office/drawing/2014/main" id="{43F882FF-1110-1E2A-2D34-637C31918619}"/>
              </a:ext>
            </a:extLst>
          </p:cNvPr>
          <p:cNvSpPr>
            <a:spLocks noGrp="1"/>
          </p:cNvSpPr>
          <p:nvPr>
            <p:ph idx="1"/>
          </p:nvPr>
        </p:nvSpPr>
        <p:spPr/>
        <p:txBody>
          <a:bodyPr/>
          <a:lstStyle/>
          <a:p>
            <a:r>
              <a:rPr lang="en-GB" dirty="0"/>
              <a:t>Last week</a:t>
            </a:r>
          </a:p>
          <a:p>
            <a:r>
              <a:rPr lang="en-GB" dirty="0"/>
              <a:t>Assignment discussion/dates</a:t>
            </a:r>
          </a:p>
          <a:p>
            <a:r>
              <a:rPr lang="en-GB" dirty="0"/>
              <a:t>Professional curiosity  </a:t>
            </a:r>
          </a:p>
          <a:p>
            <a:r>
              <a:rPr lang="en-GB" dirty="0"/>
              <a:t>Police approach to vulnerability </a:t>
            </a:r>
          </a:p>
          <a:p>
            <a:r>
              <a:rPr lang="en-GB" dirty="0"/>
              <a:t>Factors to vulnerability -  Health / equality / poverty / personal </a:t>
            </a:r>
          </a:p>
          <a:p>
            <a:r>
              <a:rPr lang="en-GB" dirty="0"/>
              <a:t>Services definitions of vulnerability </a:t>
            </a:r>
          </a:p>
          <a:p>
            <a:r>
              <a:rPr lang="en-GB" sz="2800" dirty="0">
                <a:ea typeface="+mn-lt"/>
                <a:cs typeface="+mn-lt"/>
              </a:rPr>
              <a:t>The Social Services and Well-being (Wales) Act 2014</a:t>
            </a:r>
          </a:p>
          <a:p>
            <a:r>
              <a:rPr lang="en-GB" dirty="0">
                <a:ea typeface="+mn-lt"/>
                <a:cs typeface="+mn-lt"/>
              </a:rPr>
              <a:t>THRIVE</a:t>
            </a:r>
            <a:endParaRPr lang="en-GB" dirty="0"/>
          </a:p>
          <a:p>
            <a:endParaRPr lang="en-GB" dirty="0"/>
          </a:p>
          <a:p>
            <a:endParaRPr lang="en-GB" dirty="0"/>
          </a:p>
        </p:txBody>
      </p:sp>
    </p:spTree>
    <p:extLst>
      <p:ext uri="{BB962C8B-B14F-4D97-AF65-F5344CB8AC3E}">
        <p14:creationId xmlns:p14="http://schemas.microsoft.com/office/powerpoint/2010/main" val="24388234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71A1D-F70B-D5F3-C4A4-27F7755A870D}"/>
              </a:ext>
            </a:extLst>
          </p:cNvPr>
          <p:cNvSpPr>
            <a:spLocks noGrp="1"/>
          </p:cNvSpPr>
          <p:nvPr>
            <p:ph type="title"/>
          </p:nvPr>
        </p:nvSpPr>
        <p:spPr>
          <a:xfrm>
            <a:off x="524741" y="620392"/>
            <a:ext cx="3808268" cy="5504688"/>
          </a:xfrm>
        </p:spPr>
        <p:txBody>
          <a:bodyPr>
            <a:normAutofit/>
          </a:bodyPr>
          <a:lstStyle/>
          <a:p>
            <a:r>
              <a:rPr lang="en-GB" sz="5600" dirty="0"/>
              <a:t>Why do people become victims  - Personal aspects – Week 2</a:t>
            </a:r>
          </a:p>
        </p:txBody>
      </p:sp>
      <p:graphicFrame>
        <p:nvGraphicFramePr>
          <p:cNvPr id="5" name="Content Placeholder 2">
            <a:extLst>
              <a:ext uri="{FF2B5EF4-FFF2-40B4-BE49-F238E27FC236}">
                <a16:creationId xmlns:a16="http://schemas.microsoft.com/office/drawing/2014/main" id="{9E201762-9934-B724-1801-7459342E256B}"/>
              </a:ext>
            </a:extLst>
          </p:cNvPr>
          <p:cNvGraphicFramePr>
            <a:graphicFrameLocks noGrp="1"/>
          </p:cNvGraphicFramePr>
          <p:nvPr>
            <p:ph idx="1"/>
            <p:extLst>
              <p:ext uri="{D42A27DB-BD31-4B8C-83A1-F6EECF244321}">
                <p14:modId xmlns:p14="http://schemas.microsoft.com/office/powerpoint/2010/main" val="1963837005"/>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567646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4DBF7-7196-D9E4-E97E-491871681F37}"/>
              </a:ext>
            </a:extLst>
          </p:cNvPr>
          <p:cNvSpPr>
            <a:spLocks noGrp="1"/>
          </p:cNvSpPr>
          <p:nvPr>
            <p:ph type="title"/>
          </p:nvPr>
        </p:nvSpPr>
        <p:spPr>
          <a:xfrm>
            <a:off x="4654295" y="4522156"/>
            <a:ext cx="5609222" cy="1363215"/>
          </a:xfrm>
        </p:spPr>
        <p:txBody>
          <a:bodyPr vert="horz" lIns="91440" tIns="45720" rIns="91440" bIns="45720" rtlCol="0" anchor="t">
            <a:normAutofit/>
          </a:bodyPr>
          <a:lstStyle/>
          <a:p>
            <a:r>
              <a:rPr lang="en-US" kern="1200">
                <a:solidFill>
                  <a:schemeClr val="tx1"/>
                </a:solidFill>
                <a:latin typeface="+mj-lt"/>
                <a:ea typeface="+mj-ea"/>
                <a:cs typeface="+mj-cs"/>
              </a:rPr>
              <a:t>Warnings and Feelings</a:t>
            </a:r>
          </a:p>
        </p:txBody>
      </p:sp>
      <p:pic>
        <p:nvPicPr>
          <p:cNvPr id="6" name="Picture 6">
            <a:extLst>
              <a:ext uri="{FF2B5EF4-FFF2-40B4-BE49-F238E27FC236}">
                <a16:creationId xmlns:a16="http://schemas.microsoft.com/office/drawing/2014/main" id="{A12E3CDF-EC22-FE92-8FBF-04798B7BF7E7}"/>
              </a:ext>
            </a:extLst>
          </p:cNvPr>
          <p:cNvPicPr>
            <a:picLocks noChangeAspect="1"/>
          </p:cNvPicPr>
          <p:nvPr/>
        </p:nvPicPr>
        <p:blipFill rotWithShape="1">
          <a:blip r:embed="rId2"/>
          <a:srcRect l="18795" r="4509"/>
          <a:stretch/>
        </p:blipFill>
        <p:spPr>
          <a:xfrm>
            <a:off x="20" y="413156"/>
            <a:ext cx="3933420" cy="5861304"/>
          </a:xfrm>
          <a:custGeom>
            <a:avLst/>
            <a:gdLst/>
            <a:ahLst/>
            <a:cxnLst/>
            <a:rect l="l" t="t" r="r" b="b"/>
            <a:pathLst>
              <a:path w="3933440" h="5861304">
                <a:moveTo>
                  <a:pt x="1002788" y="0"/>
                </a:moveTo>
                <a:cubicBezTo>
                  <a:pt x="2621342" y="0"/>
                  <a:pt x="3933440" y="1312098"/>
                  <a:pt x="3933440" y="2930652"/>
                </a:cubicBezTo>
                <a:cubicBezTo>
                  <a:pt x="3933440" y="4549206"/>
                  <a:pt x="2621342" y="5861304"/>
                  <a:pt x="1002788" y="5861304"/>
                </a:cubicBezTo>
                <a:cubicBezTo>
                  <a:pt x="699309" y="5861304"/>
                  <a:pt x="406604" y="5815176"/>
                  <a:pt x="131302" y="5729548"/>
                </a:cubicBezTo>
                <a:lnTo>
                  <a:pt x="0" y="5681491"/>
                </a:lnTo>
                <a:lnTo>
                  <a:pt x="0" y="179814"/>
                </a:lnTo>
                <a:lnTo>
                  <a:pt x="131302" y="131756"/>
                </a:lnTo>
                <a:cubicBezTo>
                  <a:pt x="406604" y="46129"/>
                  <a:pt x="699309" y="0"/>
                  <a:pt x="1002788" y="0"/>
                </a:cubicBezTo>
                <a:close/>
              </a:path>
            </a:pathLst>
          </a:custGeom>
        </p:spPr>
      </p:pic>
      <p:pic>
        <p:nvPicPr>
          <p:cNvPr id="4" name="Picture 4" descr="A picture containing rain, nature&#10;&#10;Description automatically generated">
            <a:extLst>
              <a:ext uri="{FF2B5EF4-FFF2-40B4-BE49-F238E27FC236}">
                <a16:creationId xmlns:a16="http://schemas.microsoft.com/office/drawing/2014/main" id="{6F27C7C9-275A-5BE1-F685-DD75F0BD5400}"/>
              </a:ext>
            </a:extLst>
          </p:cNvPr>
          <p:cNvPicPr>
            <a:picLocks noGrp="1" noChangeAspect="1"/>
          </p:cNvPicPr>
          <p:nvPr>
            <p:ph idx="1"/>
          </p:nvPr>
        </p:nvPicPr>
        <p:blipFill rotWithShape="1">
          <a:blip r:embed="rId3"/>
          <a:srcRect r="27862" b="2"/>
          <a:stretch/>
        </p:blipFill>
        <p:spPr>
          <a:xfrm>
            <a:off x="4518135" y="10"/>
            <a:ext cx="3236976" cy="2995146"/>
          </a:xfrm>
          <a:custGeom>
            <a:avLst/>
            <a:gdLst/>
            <a:ahLst/>
            <a:cxnLst/>
            <a:rect l="l" t="t" r="r" b="b"/>
            <a:pathLst>
              <a:path w="3236976" h="2995156">
                <a:moveTo>
                  <a:pt x="770517" y="0"/>
                </a:moveTo>
                <a:lnTo>
                  <a:pt x="2466460" y="0"/>
                </a:lnTo>
                <a:lnTo>
                  <a:pt x="2523400" y="34592"/>
                </a:lnTo>
                <a:cubicBezTo>
                  <a:pt x="2953921" y="325446"/>
                  <a:pt x="3236976" y="818002"/>
                  <a:pt x="3236976" y="1376668"/>
                </a:cubicBezTo>
                <a:cubicBezTo>
                  <a:pt x="3236976" y="2270534"/>
                  <a:pt x="2512354" y="2995156"/>
                  <a:pt x="1618488" y="2995156"/>
                </a:cubicBezTo>
                <a:cubicBezTo>
                  <a:pt x="724622" y="2995156"/>
                  <a:pt x="0" y="2270534"/>
                  <a:pt x="0" y="1376668"/>
                </a:cubicBezTo>
                <a:cubicBezTo>
                  <a:pt x="0" y="818002"/>
                  <a:pt x="283056" y="325446"/>
                  <a:pt x="713576" y="34592"/>
                </a:cubicBezTo>
                <a:close/>
              </a:path>
            </a:pathLst>
          </a:custGeom>
        </p:spPr>
      </p:pic>
      <p:pic>
        <p:nvPicPr>
          <p:cNvPr id="5" name="Picture 5">
            <a:extLst>
              <a:ext uri="{FF2B5EF4-FFF2-40B4-BE49-F238E27FC236}">
                <a16:creationId xmlns:a16="http://schemas.microsoft.com/office/drawing/2014/main" id="{CF6F5C0B-331B-3788-151A-980A5327A598}"/>
              </a:ext>
            </a:extLst>
          </p:cNvPr>
          <p:cNvPicPr>
            <a:picLocks noChangeAspect="1"/>
          </p:cNvPicPr>
          <p:nvPr/>
        </p:nvPicPr>
        <p:blipFill rotWithShape="1">
          <a:blip r:embed="rId4"/>
          <a:srcRect l="15741" r="32705"/>
          <a:stretch/>
        </p:blipFill>
        <p:spPr>
          <a:xfrm>
            <a:off x="8967592" y="2042"/>
            <a:ext cx="3224421" cy="4020664"/>
          </a:xfrm>
          <a:custGeom>
            <a:avLst/>
            <a:gdLst/>
            <a:ahLst/>
            <a:cxnLst/>
            <a:rect l="l" t="t" r="r" b="b"/>
            <a:pathLst>
              <a:path w="3224421" h="4020664">
                <a:moveTo>
                  <a:pt x="449733" y="0"/>
                </a:moveTo>
                <a:lnTo>
                  <a:pt x="3224421" y="0"/>
                </a:lnTo>
                <a:lnTo>
                  <a:pt x="3224421" y="3933205"/>
                </a:lnTo>
                <a:lnTo>
                  <a:pt x="3087301" y="3968462"/>
                </a:lnTo>
                <a:cubicBezTo>
                  <a:pt x="2920035" y="4002689"/>
                  <a:pt x="2746849" y="4020664"/>
                  <a:pt x="2569464" y="4020664"/>
                </a:cubicBezTo>
                <a:cubicBezTo>
                  <a:pt x="1150388" y="4020664"/>
                  <a:pt x="0" y="2870276"/>
                  <a:pt x="0" y="1451200"/>
                </a:cubicBezTo>
                <a:cubicBezTo>
                  <a:pt x="0" y="919047"/>
                  <a:pt x="161773" y="424677"/>
                  <a:pt x="438824" y="14588"/>
                </a:cubicBezTo>
                <a:close/>
              </a:path>
            </a:pathLst>
          </a:custGeom>
        </p:spPr>
      </p:pic>
    </p:spTree>
    <p:extLst>
      <p:ext uri="{BB962C8B-B14F-4D97-AF65-F5344CB8AC3E}">
        <p14:creationId xmlns:p14="http://schemas.microsoft.com/office/powerpoint/2010/main" val="19869463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Triangle 2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D9DA96-81A5-E720-05F8-034EAF849568}"/>
              </a:ext>
            </a:extLst>
          </p:cNvPr>
          <p:cNvSpPr>
            <a:spLocks noGrp="1"/>
          </p:cNvSpPr>
          <p:nvPr>
            <p:ph type="title"/>
          </p:nvPr>
        </p:nvSpPr>
        <p:spPr>
          <a:xfrm>
            <a:off x="1123356" y="1188637"/>
            <a:ext cx="9984615" cy="1597228"/>
          </a:xfrm>
        </p:spPr>
        <p:txBody>
          <a:bodyPr>
            <a:normAutofit/>
          </a:bodyPr>
          <a:lstStyle/>
          <a:p>
            <a:r>
              <a:rPr lang="en-GB" sz="6000"/>
              <a:t>Police Definition </a:t>
            </a:r>
          </a:p>
        </p:txBody>
      </p:sp>
      <p:pic>
        <p:nvPicPr>
          <p:cNvPr id="5" name="Picture 4" descr="Sticky notes on a wall">
            <a:extLst>
              <a:ext uri="{FF2B5EF4-FFF2-40B4-BE49-F238E27FC236}">
                <a16:creationId xmlns:a16="http://schemas.microsoft.com/office/drawing/2014/main" id="{4190744D-C188-6837-B24F-EEBC5192233E}"/>
              </a:ext>
            </a:extLst>
          </p:cNvPr>
          <p:cNvPicPr>
            <a:picLocks noChangeAspect="1"/>
          </p:cNvPicPr>
          <p:nvPr/>
        </p:nvPicPr>
        <p:blipFill rotWithShape="1">
          <a:blip r:embed="rId2">
            <a:extLst>
              <a:ext uri="{28A0092B-C50C-407E-A947-70E740481C1C}">
                <a14:useLocalDpi xmlns:a14="http://schemas.microsoft.com/office/drawing/2010/main" val="0"/>
              </a:ext>
            </a:extLst>
          </a:blip>
          <a:srcRect l="5772" r="3873" b="-5"/>
          <a:stretch/>
        </p:blipFill>
        <p:spPr>
          <a:xfrm>
            <a:off x="1123357" y="4429125"/>
            <a:ext cx="1706501" cy="1317400"/>
          </a:xfrm>
          <a:prstGeom prst="rect">
            <a:avLst/>
          </a:prstGeom>
        </p:spPr>
      </p:pic>
      <p:sp>
        <p:nvSpPr>
          <p:cNvPr id="3" name="Content Placeholder 2">
            <a:extLst>
              <a:ext uri="{FF2B5EF4-FFF2-40B4-BE49-F238E27FC236}">
                <a16:creationId xmlns:a16="http://schemas.microsoft.com/office/drawing/2014/main" id="{2C256134-154E-4905-A012-12828F7E7C0F}"/>
              </a:ext>
            </a:extLst>
          </p:cNvPr>
          <p:cNvSpPr>
            <a:spLocks noGrp="1"/>
          </p:cNvSpPr>
          <p:nvPr>
            <p:ph idx="1"/>
          </p:nvPr>
        </p:nvSpPr>
        <p:spPr>
          <a:xfrm>
            <a:off x="5255260" y="2443163"/>
            <a:ext cx="4428236" cy="3283313"/>
          </a:xfrm>
        </p:spPr>
        <p:txBody>
          <a:bodyPr anchor="t">
            <a:normAutofit/>
          </a:bodyPr>
          <a:lstStyle/>
          <a:p>
            <a:pPr marL="0" indent="0">
              <a:buNone/>
            </a:pPr>
            <a:r>
              <a:rPr lang="en-GB" dirty="0"/>
              <a:t> </a:t>
            </a:r>
            <a:r>
              <a:rPr lang="en-GB" b="1" dirty="0"/>
              <a:t>A person is vulnerable if, as a result of their situation or circumstances, they are unable to take care of or protect themselves or others from harm or exploitation.</a:t>
            </a:r>
          </a:p>
        </p:txBody>
      </p:sp>
    </p:spTree>
    <p:extLst>
      <p:ext uri="{BB962C8B-B14F-4D97-AF65-F5344CB8AC3E}">
        <p14:creationId xmlns:p14="http://schemas.microsoft.com/office/powerpoint/2010/main" val="3565557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AB4B6E00-EFB0-1989-8563-9FF9FE9E94D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0278" y="643467"/>
            <a:ext cx="10511443" cy="557106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970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A1539-A007-0399-7FF1-1D8A5B16E92C}"/>
              </a:ext>
            </a:extLst>
          </p:cNvPr>
          <p:cNvSpPr>
            <a:spLocks noGrp="1"/>
          </p:cNvSpPr>
          <p:nvPr>
            <p:ph type="title"/>
          </p:nvPr>
        </p:nvSpPr>
        <p:spPr>
          <a:xfrm>
            <a:off x="838200" y="365125"/>
            <a:ext cx="10515600" cy="620008"/>
          </a:xfrm>
        </p:spPr>
        <p:txBody>
          <a:bodyPr>
            <a:normAutofit fontScale="90000"/>
          </a:bodyPr>
          <a:lstStyle/>
          <a:p>
            <a:br>
              <a:rPr lang="en-GB" b="1" dirty="0"/>
            </a:br>
            <a:r>
              <a:rPr lang="en-GB" sz="3200" b="1" dirty="0"/>
              <a:t>National Vulnerability Action Plan (NVAP) Assignment option </a:t>
            </a:r>
            <a:endParaRPr lang="en-US" sz="3200" dirty="0">
              <a:cs typeface="Calibri Light"/>
            </a:endParaRPr>
          </a:p>
          <a:p>
            <a:endParaRPr lang="en-GB" sz="3200" dirty="0">
              <a:cs typeface="Calibri Light"/>
            </a:endParaRPr>
          </a:p>
        </p:txBody>
      </p:sp>
      <p:sp>
        <p:nvSpPr>
          <p:cNvPr id="3" name="Content Placeholder 2">
            <a:extLst>
              <a:ext uri="{FF2B5EF4-FFF2-40B4-BE49-F238E27FC236}">
                <a16:creationId xmlns:a16="http://schemas.microsoft.com/office/drawing/2014/main" id="{910A4E85-AD1B-E1EA-D649-44B0FD1BCF67}"/>
              </a:ext>
            </a:extLst>
          </p:cNvPr>
          <p:cNvSpPr>
            <a:spLocks noGrp="1"/>
          </p:cNvSpPr>
          <p:nvPr>
            <p:ph idx="1"/>
          </p:nvPr>
        </p:nvSpPr>
        <p:spPr>
          <a:xfrm>
            <a:off x="838200" y="1289403"/>
            <a:ext cx="10515600" cy="4887560"/>
          </a:xfrm>
        </p:spPr>
        <p:txBody>
          <a:bodyPr vert="horz" lIns="91440" tIns="45720" rIns="91440" bIns="45720" rtlCol="0" anchor="t">
            <a:normAutofit/>
          </a:bodyPr>
          <a:lstStyle/>
          <a:p>
            <a:r>
              <a:rPr lang="en-GB" dirty="0">
                <a:ea typeface="+mn-lt"/>
                <a:cs typeface="+mn-lt"/>
              </a:rPr>
              <a:t>Developed by National Police Chiefs’ Council, CoP, and support from His Majesty's Inspectorate of Constabulary and Fire &amp; Rescue Services (HMICFRS)</a:t>
            </a:r>
          </a:p>
          <a:p>
            <a:r>
              <a:rPr lang="en-GB" dirty="0">
                <a:ea typeface="+mn-lt"/>
                <a:cs typeface="+mn-lt"/>
              </a:rPr>
              <a:t>Improve policing’s response to vulnerability, improve criminal justice outcomes, increase victim satisfaction</a:t>
            </a:r>
          </a:p>
          <a:p>
            <a:endParaRPr lang="en-GB" dirty="0">
              <a:ea typeface="+mn-lt"/>
              <a:cs typeface="+mn-lt"/>
            </a:endParaRPr>
          </a:p>
          <a:p>
            <a:r>
              <a:rPr lang="en-GB" dirty="0">
                <a:ea typeface="+mn-lt"/>
                <a:cs typeface="+mn-lt"/>
              </a:rPr>
              <a:t> A framework that supports forces by identifying cross-cutting themes of vulnerability and gives clear plans for forces to use in shaping and delivering their approaches</a:t>
            </a:r>
            <a:endParaRPr lang="en-GB" dirty="0">
              <a:cs typeface="Calibri"/>
            </a:endParaRPr>
          </a:p>
          <a:p>
            <a:pPr marL="0" indent="0">
              <a:buNone/>
            </a:pPr>
            <a:endParaRPr lang="en-GB" dirty="0">
              <a:cs typeface="Calibri"/>
            </a:endParaRPr>
          </a:p>
        </p:txBody>
      </p:sp>
      <p:pic>
        <p:nvPicPr>
          <p:cNvPr id="7" name="Graphic 6" descr="Signature outline">
            <a:extLst>
              <a:ext uri="{FF2B5EF4-FFF2-40B4-BE49-F238E27FC236}">
                <a16:creationId xmlns:a16="http://schemas.microsoft.com/office/drawing/2014/main" id="{ADCE8B1C-DEC0-4B9F-A7EA-F6363A89443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69260" y="217929"/>
            <a:ext cx="914400" cy="914400"/>
          </a:xfrm>
          <a:prstGeom prst="rect">
            <a:avLst/>
          </a:prstGeom>
        </p:spPr>
      </p:pic>
    </p:spTree>
    <p:extLst>
      <p:ext uri="{BB962C8B-B14F-4D97-AF65-F5344CB8AC3E}">
        <p14:creationId xmlns:p14="http://schemas.microsoft.com/office/powerpoint/2010/main" val="1088578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41ED4-DE8F-F015-633D-BDFA153A3101}"/>
              </a:ext>
            </a:extLst>
          </p:cNvPr>
          <p:cNvSpPr>
            <a:spLocks noGrp="1"/>
          </p:cNvSpPr>
          <p:nvPr>
            <p:ph type="title"/>
          </p:nvPr>
        </p:nvSpPr>
        <p:spPr>
          <a:xfrm>
            <a:off x="838200" y="365126"/>
            <a:ext cx="10515600" cy="704550"/>
          </a:xfrm>
        </p:spPr>
        <p:txBody>
          <a:bodyPr>
            <a:normAutofit/>
          </a:bodyPr>
          <a:lstStyle/>
          <a:p>
            <a:r>
              <a:rPr lang="en-GB" sz="3200" b="1" dirty="0"/>
              <a:t>National Vulnerability Action Plan (NVAP) </a:t>
            </a:r>
            <a:endParaRPr lang="en-GB" sz="3200" dirty="0"/>
          </a:p>
        </p:txBody>
      </p:sp>
      <p:sp>
        <p:nvSpPr>
          <p:cNvPr id="3" name="Content Placeholder 2">
            <a:extLst>
              <a:ext uri="{FF2B5EF4-FFF2-40B4-BE49-F238E27FC236}">
                <a16:creationId xmlns:a16="http://schemas.microsoft.com/office/drawing/2014/main" id="{2C07B242-2FFE-2C0A-C4C6-E85759911F90}"/>
              </a:ext>
            </a:extLst>
          </p:cNvPr>
          <p:cNvSpPr>
            <a:spLocks noGrp="1"/>
          </p:cNvSpPr>
          <p:nvPr>
            <p:ph idx="1"/>
          </p:nvPr>
        </p:nvSpPr>
        <p:spPr>
          <a:xfrm>
            <a:off x="838200" y="1414732"/>
            <a:ext cx="10515600" cy="4762231"/>
          </a:xfrm>
        </p:spPr>
        <p:txBody>
          <a:bodyPr vert="horz" lIns="91440" tIns="45720" rIns="91440" bIns="45720" rtlCol="0" anchor="t">
            <a:normAutofit/>
          </a:bodyPr>
          <a:lstStyle/>
          <a:p>
            <a:r>
              <a:rPr lang="en-GB" u="sng" dirty="0"/>
              <a:t>Overarching Principles:</a:t>
            </a:r>
          </a:p>
          <a:p>
            <a:r>
              <a:rPr lang="en-GB" dirty="0"/>
              <a:t>Partners to work together and effectively</a:t>
            </a:r>
          </a:p>
          <a:p>
            <a:r>
              <a:rPr lang="en-GB" dirty="0"/>
              <a:t>The concept of ‘vulnerability’ encompasses the person and their circumstances </a:t>
            </a:r>
          </a:p>
          <a:p>
            <a:r>
              <a:rPr lang="en-GB" dirty="0"/>
              <a:t>Responding to vulnerability includes empowering people to seek their own support networks </a:t>
            </a:r>
          </a:p>
          <a:p>
            <a:r>
              <a:rPr lang="en-GB" dirty="0"/>
              <a:t>Prioritising prevention reduces harm and demand</a:t>
            </a:r>
          </a:p>
          <a:p>
            <a:r>
              <a:rPr lang="en-GB" dirty="0"/>
              <a:t>There needs to be a change in culture within and across service providers</a:t>
            </a:r>
            <a:endParaRPr lang="en-GB" dirty="0">
              <a:cs typeface="Calibri"/>
            </a:endParaRPr>
          </a:p>
        </p:txBody>
      </p:sp>
      <p:pic>
        <p:nvPicPr>
          <p:cNvPr id="4" name="Graphic 3" descr="Signature outline">
            <a:extLst>
              <a:ext uri="{FF2B5EF4-FFF2-40B4-BE49-F238E27FC236}">
                <a16:creationId xmlns:a16="http://schemas.microsoft.com/office/drawing/2014/main" id="{A5CFB8CB-9F84-D0C3-C1DE-E4B2284944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69260" y="217929"/>
            <a:ext cx="914400" cy="914400"/>
          </a:xfrm>
          <a:prstGeom prst="rect">
            <a:avLst/>
          </a:prstGeom>
        </p:spPr>
      </p:pic>
    </p:spTree>
    <p:extLst>
      <p:ext uri="{BB962C8B-B14F-4D97-AF65-F5344CB8AC3E}">
        <p14:creationId xmlns:p14="http://schemas.microsoft.com/office/powerpoint/2010/main" val="3918639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49FC9-1C23-27BB-D317-C6AC382CD535}"/>
              </a:ext>
            </a:extLst>
          </p:cNvPr>
          <p:cNvSpPr>
            <a:spLocks noGrp="1"/>
          </p:cNvSpPr>
          <p:nvPr>
            <p:ph type="title"/>
          </p:nvPr>
        </p:nvSpPr>
        <p:spPr>
          <a:xfrm>
            <a:off x="838200" y="365125"/>
            <a:ext cx="10515600" cy="842573"/>
          </a:xfrm>
        </p:spPr>
        <p:txBody>
          <a:bodyPr/>
          <a:lstStyle/>
          <a:p>
            <a:r>
              <a:rPr lang="en-GB" dirty="0"/>
              <a:t>key themes NVAP   </a:t>
            </a:r>
          </a:p>
        </p:txBody>
      </p:sp>
      <p:sp>
        <p:nvSpPr>
          <p:cNvPr id="3" name="Content Placeholder 2">
            <a:extLst>
              <a:ext uri="{FF2B5EF4-FFF2-40B4-BE49-F238E27FC236}">
                <a16:creationId xmlns:a16="http://schemas.microsoft.com/office/drawing/2014/main" id="{11FB0F9D-0ADB-0627-25E7-419E6B365306}"/>
              </a:ext>
            </a:extLst>
          </p:cNvPr>
          <p:cNvSpPr>
            <a:spLocks noGrp="1"/>
          </p:cNvSpPr>
          <p:nvPr>
            <p:ph idx="1"/>
          </p:nvPr>
        </p:nvSpPr>
        <p:spPr>
          <a:xfrm>
            <a:off x="838200" y="1535502"/>
            <a:ext cx="10515600" cy="4641461"/>
          </a:xfrm>
        </p:spPr>
        <p:txBody>
          <a:bodyPr vert="horz" lIns="91440" tIns="45720" rIns="91440" bIns="45720" rtlCol="0" anchor="t">
            <a:normAutofit/>
          </a:bodyPr>
          <a:lstStyle/>
          <a:p>
            <a:pPr marL="0" indent="0">
              <a:buNone/>
            </a:pPr>
            <a:r>
              <a:rPr lang="en-GB" b="1" dirty="0"/>
              <a:t>1. Early Intervention and Prevention</a:t>
            </a:r>
            <a:r>
              <a:rPr lang="en-GB" dirty="0"/>
              <a:t>:</a:t>
            </a:r>
          </a:p>
          <a:p>
            <a:r>
              <a:rPr lang="en-GB" dirty="0"/>
              <a:t> By adopting the principle of </a:t>
            </a:r>
            <a:r>
              <a:rPr lang="en-GB" b="1" dirty="0"/>
              <a:t>‘professional curiosity</a:t>
            </a:r>
            <a:r>
              <a:rPr lang="en-GB" dirty="0"/>
              <a:t>’</a:t>
            </a:r>
          </a:p>
          <a:p>
            <a:r>
              <a:rPr lang="en-GB" dirty="0"/>
              <a:t>Identifying vulnerability at an early stage gives an opportunity for partners so that risk of harm might be reduced</a:t>
            </a:r>
          </a:p>
          <a:p>
            <a:pPr lvl="1"/>
            <a:r>
              <a:rPr lang="en-GB" dirty="0"/>
              <a:t>This does not always mean referral to other statutory agencies but does mean taking a caring approach to reduce the risk of further harm. E.g. this could be as little as knowing what local and national support services are available and signposting accordingly. </a:t>
            </a:r>
          </a:p>
        </p:txBody>
      </p:sp>
      <p:pic>
        <p:nvPicPr>
          <p:cNvPr id="4" name="Graphic 3" descr="Signature outline">
            <a:extLst>
              <a:ext uri="{FF2B5EF4-FFF2-40B4-BE49-F238E27FC236}">
                <a16:creationId xmlns:a16="http://schemas.microsoft.com/office/drawing/2014/main" id="{B0C308EE-2687-4920-DDF4-790CA154741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69260" y="217929"/>
            <a:ext cx="914400" cy="914400"/>
          </a:xfrm>
          <a:prstGeom prst="rect">
            <a:avLst/>
          </a:prstGeom>
        </p:spPr>
      </p:pic>
    </p:spTree>
    <p:extLst>
      <p:ext uri="{BB962C8B-B14F-4D97-AF65-F5344CB8AC3E}">
        <p14:creationId xmlns:p14="http://schemas.microsoft.com/office/powerpoint/2010/main" val="4807943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FE57A-E21F-9D15-9AB8-DD80A761C0EC}"/>
              </a:ext>
            </a:extLst>
          </p:cNvPr>
          <p:cNvSpPr>
            <a:spLocks noGrp="1"/>
          </p:cNvSpPr>
          <p:nvPr>
            <p:ph type="title"/>
          </p:nvPr>
        </p:nvSpPr>
        <p:spPr>
          <a:xfrm>
            <a:off x="838200" y="365125"/>
            <a:ext cx="10515600" cy="601033"/>
          </a:xfrm>
        </p:spPr>
        <p:txBody>
          <a:bodyPr>
            <a:normAutofit fontScale="90000"/>
          </a:bodyPr>
          <a:lstStyle/>
          <a:p>
            <a:r>
              <a:rPr lang="en-GB" sz="4400" b="1" dirty="0"/>
              <a:t>NVAP   </a:t>
            </a:r>
            <a:endParaRPr lang="en-GB" dirty="0"/>
          </a:p>
        </p:txBody>
      </p:sp>
      <p:sp>
        <p:nvSpPr>
          <p:cNvPr id="3" name="Content Placeholder 2">
            <a:extLst>
              <a:ext uri="{FF2B5EF4-FFF2-40B4-BE49-F238E27FC236}">
                <a16:creationId xmlns:a16="http://schemas.microsoft.com/office/drawing/2014/main" id="{798DDFDF-0E6A-41F6-36D5-3F83F4E08322}"/>
              </a:ext>
            </a:extLst>
          </p:cNvPr>
          <p:cNvSpPr>
            <a:spLocks noGrp="1"/>
          </p:cNvSpPr>
          <p:nvPr>
            <p:ph sz="half" idx="1"/>
          </p:nvPr>
        </p:nvSpPr>
        <p:spPr>
          <a:xfrm>
            <a:off x="838200" y="1397479"/>
            <a:ext cx="5181600" cy="4779484"/>
          </a:xfrm>
        </p:spPr>
        <p:txBody>
          <a:bodyPr>
            <a:normAutofit fontScale="92500"/>
          </a:bodyPr>
          <a:lstStyle/>
          <a:p>
            <a:r>
              <a:rPr lang="en-GB" dirty="0"/>
              <a:t>2. </a:t>
            </a:r>
            <a:r>
              <a:rPr lang="en-GB" b="1" dirty="0"/>
              <a:t>Protecting, Supporting, Safeguarding and Managing Risk:</a:t>
            </a:r>
          </a:p>
          <a:p>
            <a:r>
              <a:rPr lang="en-GB" dirty="0"/>
              <a:t> By investigating fully, officers and staff develop a comprehensive understanding of the causes of risk of harm and together with partners, take effective measures to manage them</a:t>
            </a:r>
          </a:p>
        </p:txBody>
      </p:sp>
      <p:sp>
        <p:nvSpPr>
          <p:cNvPr id="4" name="Content Placeholder 3">
            <a:extLst>
              <a:ext uri="{FF2B5EF4-FFF2-40B4-BE49-F238E27FC236}">
                <a16:creationId xmlns:a16="http://schemas.microsoft.com/office/drawing/2014/main" id="{82CD6F81-BE14-C223-3585-DD73D1DD3193}"/>
              </a:ext>
            </a:extLst>
          </p:cNvPr>
          <p:cNvSpPr>
            <a:spLocks noGrp="1"/>
          </p:cNvSpPr>
          <p:nvPr>
            <p:ph sz="half" idx="2"/>
          </p:nvPr>
        </p:nvSpPr>
        <p:spPr>
          <a:xfrm>
            <a:off x="6172200" y="1242204"/>
            <a:ext cx="5181600" cy="4934759"/>
          </a:xfrm>
        </p:spPr>
        <p:txBody>
          <a:bodyPr>
            <a:normAutofit fontScale="92500"/>
          </a:bodyPr>
          <a:lstStyle/>
          <a:p>
            <a:r>
              <a:rPr lang="en-GB" dirty="0"/>
              <a:t>3. </a:t>
            </a:r>
            <a:r>
              <a:rPr lang="en-GB" b="1" dirty="0"/>
              <a:t>Information, Intelligence, Data Collection and Management Information:</a:t>
            </a:r>
          </a:p>
          <a:p>
            <a:r>
              <a:rPr lang="en-GB" dirty="0"/>
              <a:t> Forces need an effective processes in place to gather information and intelligence. Officers and staff use the tools to effectively assess risk to consider an appropriate and proportionate response. Each force develops appropriate data and related evidence to ensure that its response to vulnerability is as effective as possible</a:t>
            </a:r>
          </a:p>
        </p:txBody>
      </p:sp>
      <p:pic>
        <p:nvPicPr>
          <p:cNvPr id="5" name="Graphic 4" descr="Signature outline">
            <a:extLst>
              <a:ext uri="{FF2B5EF4-FFF2-40B4-BE49-F238E27FC236}">
                <a16:creationId xmlns:a16="http://schemas.microsoft.com/office/drawing/2014/main" id="{D2CE6866-F7BE-A97E-5A54-4C604CA69C0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69415" y="132729"/>
            <a:ext cx="554096" cy="554096"/>
          </a:xfrm>
          <a:prstGeom prst="rect">
            <a:avLst/>
          </a:prstGeom>
        </p:spPr>
      </p:pic>
    </p:spTree>
    <p:extLst>
      <p:ext uri="{BB962C8B-B14F-4D97-AF65-F5344CB8AC3E}">
        <p14:creationId xmlns:p14="http://schemas.microsoft.com/office/powerpoint/2010/main" val="3140873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5EC6E-7412-4045-F908-C7BF794BCFE2}"/>
              </a:ext>
            </a:extLst>
          </p:cNvPr>
          <p:cNvSpPr>
            <a:spLocks noGrp="1"/>
          </p:cNvSpPr>
          <p:nvPr>
            <p:ph type="title"/>
          </p:nvPr>
        </p:nvSpPr>
        <p:spPr>
          <a:xfrm>
            <a:off x="838200" y="365126"/>
            <a:ext cx="10515600" cy="628788"/>
          </a:xfrm>
        </p:spPr>
        <p:txBody>
          <a:bodyPr>
            <a:normAutofit fontScale="90000"/>
          </a:bodyPr>
          <a:lstStyle/>
          <a:p>
            <a:r>
              <a:rPr lang="en-GB" sz="4400" b="1" dirty="0"/>
              <a:t>NVAP Key Themes</a:t>
            </a:r>
            <a:endParaRPr lang="en-GB" dirty="0"/>
          </a:p>
        </p:txBody>
      </p:sp>
      <p:sp>
        <p:nvSpPr>
          <p:cNvPr id="3" name="Content Placeholder 2">
            <a:extLst>
              <a:ext uri="{FF2B5EF4-FFF2-40B4-BE49-F238E27FC236}">
                <a16:creationId xmlns:a16="http://schemas.microsoft.com/office/drawing/2014/main" id="{EBEEBFC3-AC0F-5984-C9C2-5E211462A9A7}"/>
              </a:ext>
            </a:extLst>
          </p:cNvPr>
          <p:cNvSpPr>
            <a:spLocks noGrp="1"/>
          </p:cNvSpPr>
          <p:nvPr>
            <p:ph sz="half" idx="1"/>
          </p:nvPr>
        </p:nvSpPr>
        <p:spPr>
          <a:xfrm>
            <a:off x="838200" y="1257300"/>
            <a:ext cx="5181600" cy="4919663"/>
          </a:xfrm>
        </p:spPr>
        <p:txBody>
          <a:bodyPr>
            <a:normAutofit lnSpcReduction="10000"/>
          </a:bodyPr>
          <a:lstStyle/>
          <a:p>
            <a:r>
              <a:rPr lang="en-GB" dirty="0"/>
              <a:t>4. </a:t>
            </a:r>
            <a:r>
              <a:rPr lang="en-GB" b="1" dirty="0"/>
              <a:t>Effective investigation and out comes:</a:t>
            </a:r>
          </a:p>
          <a:p>
            <a:r>
              <a:rPr lang="en-GB" dirty="0"/>
              <a:t>All staff/officers must engage with vulnerable people in a supporting way. Be open minded, respond to the vulnerability rather than stereotype. Ensuring support/interventions leads to better outcomes. * ‘Need to reach’ people – YP involved in gangs, C/Lines &amp; Victims of M/S</a:t>
            </a:r>
          </a:p>
          <a:p>
            <a:r>
              <a:rPr lang="en-GB" dirty="0"/>
              <a:t>PROFESSIONAL CURIOSITY</a:t>
            </a:r>
          </a:p>
        </p:txBody>
      </p:sp>
      <p:sp>
        <p:nvSpPr>
          <p:cNvPr id="4" name="Content Placeholder 3">
            <a:extLst>
              <a:ext uri="{FF2B5EF4-FFF2-40B4-BE49-F238E27FC236}">
                <a16:creationId xmlns:a16="http://schemas.microsoft.com/office/drawing/2014/main" id="{E45FC017-6C78-B683-1693-63202AC5FDBF}"/>
              </a:ext>
            </a:extLst>
          </p:cNvPr>
          <p:cNvSpPr>
            <a:spLocks noGrp="1"/>
          </p:cNvSpPr>
          <p:nvPr>
            <p:ph sz="half" idx="2"/>
          </p:nvPr>
        </p:nvSpPr>
        <p:spPr>
          <a:xfrm>
            <a:off x="6172200" y="1257300"/>
            <a:ext cx="5181600" cy="4919663"/>
          </a:xfrm>
        </p:spPr>
        <p:txBody>
          <a:bodyPr>
            <a:normAutofit lnSpcReduction="10000"/>
          </a:bodyPr>
          <a:lstStyle/>
          <a:p>
            <a:r>
              <a:rPr lang="en-GB" dirty="0"/>
              <a:t>5. </a:t>
            </a:r>
            <a:r>
              <a:rPr lang="en-GB" b="1" dirty="0"/>
              <a:t>Leadership:</a:t>
            </a:r>
          </a:p>
          <a:p>
            <a:r>
              <a:rPr lang="en-GB" dirty="0"/>
              <a:t>Not rank specific! Exercise professional judgement in determining the most appropriate response and support to vulnerable people. Ensure that correct governance is in place to manage risk relating to vulnerability effectively. </a:t>
            </a:r>
          </a:p>
        </p:txBody>
      </p:sp>
      <p:pic>
        <p:nvPicPr>
          <p:cNvPr id="5" name="Graphic 4" descr="Signature outline">
            <a:extLst>
              <a:ext uri="{FF2B5EF4-FFF2-40B4-BE49-F238E27FC236}">
                <a16:creationId xmlns:a16="http://schemas.microsoft.com/office/drawing/2014/main" id="{01B64094-3CB8-8A32-AAFC-2388AA244EA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555048" y="189145"/>
            <a:ext cx="628789" cy="628789"/>
          </a:xfrm>
          <a:prstGeom prst="rect">
            <a:avLst/>
          </a:prstGeom>
        </p:spPr>
      </p:pic>
    </p:spTree>
    <p:extLst>
      <p:ext uri="{BB962C8B-B14F-4D97-AF65-F5344CB8AC3E}">
        <p14:creationId xmlns:p14="http://schemas.microsoft.com/office/powerpoint/2010/main" val="32431236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6FB80-8506-56F4-EC6F-CD40DA94D54E}"/>
              </a:ext>
            </a:extLst>
          </p:cNvPr>
          <p:cNvSpPr>
            <a:spLocks noGrp="1"/>
          </p:cNvSpPr>
          <p:nvPr>
            <p:ph type="title"/>
          </p:nvPr>
        </p:nvSpPr>
        <p:spPr>
          <a:xfrm>
            <a:off x="838200" y="365125"/>
            <a:ext cx="10515600" cy="452809"/>
          </a:xfrm>
        </p:spPr>
        <p:txBody>
          <a:bodyPr>
            <a:normAutofit fontScale="90000"/>
          </a:bodyPr>
          <a:lstStyle/>
          <a:p>
            <a:r>
              <a:rPr lang="en-GB" sz="2800" b="1" dirty="0"/>
              <a:t>NVAP Key Themes</a:t>
            </a:r>
            <a:endParaRPr lang="en-GB" sz="2800" dirty="0"/>
          </a:p>
        </p:txBody>
      </p:sp>
      <p:sp>
        <p:nvSpPr>
          <p:cNvPr id="3" name="Content Placeholder 2">
            <a:extLst>
              <a:ext uri="{FF2B5EF4-FFF2-40B4-BE49-F238E27FC236}">
                <a16:creationId xmlns:a16="http://schemas.microsoft.com/office/drawing/2014/main" id="{9F2190B3-34E5-8152-9A91-02569B36216F}"/>
              </a:ext>
            </a:extLst>
          </p:cNvPr>
          <p:cNvSpPr>
            <a:spLocks noGrp="1"/>
          </p:cNvSpPr>
          <p:nvPr>
            <p:ph sz="half" idx="1"/>
          </p:nvPr>
        </p:nvSpPr>
        <p:spPr>
          <a:xfrm>
            <a:off x="838200" y="1128713"/>
            <a:ext cx="5181600" cy="5048250"/>
          </a:xfrm>
        </p:spPr>
        <p:txBody>
          <a:bodyPr>
            <a:normAutofit/>
          </a:bodyPr>
          <a:lstStyle/>
          <a:p>
            <a:r>
              <a:rPr lang="en-GB" dirty="0"/>
              <a:t>6. </a:t>
            </a:r>
            <a:r>
              <a:rPr lang="en-GB" b="1" dirty="0"/>
              <a:t>Learning &amp; Development: </a:t>
            </a:r>
            <a:r>
              <a:rPr lang="en-GB" dirty="0"/>
              <a:t>Officers &amp; staff are supported to attain and maintain the skills and knowledge that they need to effectively recognise and respond to all forms of vulnerability. The outcome will be that staff will be able to work in partnership to take a problem solving approach in addressing vulnerability. </a:t>
            </a:r>
            <a:r>
              <a:rPr lang="en-GB" b="1" dirty="0"/>
              <a:t> </a:t>
            </a:r>
          </a:p>
        </p:txBody>
      </p:sp>
      <p:sp>
        <p:nvSpPr>
          <p:cNvPr id="4" name="Content Placeholder 3">
            <a:extLst>
              <a:ext uri="{FF2B5EF4-FFF2-40B4-BE49-F238E27FC236}">
                <a16:creationId xmlns:a16="http://schemas.microsoft.com/office/drawing/2014/main" id="{5B4A2F32-711A-7AE2-FEED-99785BFA1C56}"/>
              </a:ext>
            </a:extLst>
          </p:cNvPr>
          <p:cNvSpPr>
            <a:spLocks noGrp="1"/>
          </p:cNvSpPr>
          <p:nvPr>
            <p:ph sz="half" idx="2"/>
          </p:nvPr>
        </p:nvSpPr>
        <p:spPr>
          <a:xfrm>
            <a:off x="6172200" y="1128713"/>
            <a:ext cx="5181600" cy="5048250"/>
          </a:xfrm>
        </p:spPr>
        <p:txBody>
          <a:bodyPr>
            <a:normAutofit/>
          </a:bodyPr>
          <a:lstStyle/>
          <a:p>
            <a:r>
              <a:rPr lang="en-GB" b="1" dirty="0"/>
              <a:t>7. Communication:</a:t>
            </a:r>
          </a:p>
          <a:p>
            <a:r>
              <a:rPr lang="en-GB" dirty="0"/>
              <a:t>Communication used is understood by all internal and external audiences. Utilise information to ensure that people understand how to reduce potential risks, and our officers and staff understand what is expected of them. Vulnerability should be recognised as relating to witnesses, victims, suspects</a:t>
            </a:r>
            <a:endParaRPr lang="en-GB" b="1" dirty="0"/>
          </a:p>
        </p:txBody>
      </p:sp>
      <p:pic>
        <p:nvPicPr>
          <p:cNvPr id="5" name="Graphic 4" descr="Signature outline">
            <a:extLst>
              <a:ext uri="{FF2B5EF4-FFF2-40B4-BE49-F238E27FC236}">
                <a16:creationId xmlns:a16="http://schemas.microsoft.com/office/drawing/2014/main" id="{01810DB8-361A-7F62-548F-B11F6A89DEC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555048" y="189145"/>
            <a:ext cx="628789" cy="628789"/>
          </a:xfrm>
          <a:prstGeom prst="rect">
            <a:avLst/>
          </a:prstGeom>
        </p:spPr>
      </p:pic>
    </p:spTree>
    <p:extLst>
      <p:ext uri="{BB962C8B-B14F-4D97-AF65-F5344CB8AC3E}">
        <p14:creationId xmlns:p14="http://schemas.microsoft.com/office/powerpoint/2010/main" val="3141476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AAD9BE-D72D-F59A-CE13-17732A0DB1B9}"/>
              </a:ext>
            </a:extLst>
          </p:cNvPr>
          <p:cNvSpPr>
            <a:spLocks noGrp="1"/>
          </p:cNvSpPr>
          <p:nvPr>
            <p:ph type="title"/>
          </p:nvPr>
        </p:nvSpPr>
        <p:spPr>
          <a:xfrm>
            <a:off x="640080" y="329184"/>
            <a:ext cx="6894576" cy="1783080"/>
          </a:xfrm>
        </p:spPr>
        <p:txBody>
          <a:bodyPr anchor="b">
            <a:normAutofit/>
          </a:bodyPr>
          <a:lstStyle/>
          <a:p>
            <a:r>
              <a:rPr lang="en-GB" sz="3000"/>
              <a:t>Task</a:t>
            </a:r>
            <a:br>
              <a:rPr lang="en-GB" sz="3000"/>
            </a:br>
            <a:r>
              <a:rPr lang="en-GB" sz="3000"/>
              <a:t>Consider one of the most serious child exploitation cases within the UK and discuss </a:t>
            </a:r>
            <a:endParaRPr lang="en-GB" sz="3000">
              <a:cs typeface="Calibri Light"/>
            </a:endParaRPr>
          </a:p>
        </p:txBody>
      </p:sp>
      <p:sp>
        <p:nvSpPr>
          <p:cNvPr id="14"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1D7006E-06B0-9E9A-6412-24893AD56851}"/>
              </a:ext>
            </a:extLst>
          </p:cNvPr>
          <p:cNvSpPr>
            <a:spLocks noGrp="1"/>
          </p:cNvSpPr>
          <p:nvPr>
            <p:ph idx="1"/>
          </p:nvPr>
        </p:nvSpPr>
        <p:spPr>
          <a:xfrm>
            <a:off x="640080" y="2706624"/>
            <a:ext cx="6894576" cy="3483864"/>
          </a:xfrm>
        </p:spPr>
        <p:txBody>
          <a:bodyPr vert="horz" lIns="91440" tIns="45720" rIns="91440" bIns="45720" rtlCol="0">
            <a:normAutofit/>
          </a:bodyPr>
          <a:lstStyle/>
          <a:p>
            <a:r>
              <a:rPr lang="en-GB" sz="2200" dirty="0">
                <a:ea typeface="+mn-lt"/>
                <a:cs typeface="+mn-lt"/>
              </a:rPr>
              <a:t>Oldham</a:t>
            </a:r>
          </a:p>
          <a:p>
            <a:r>
              <a:rPr lang="en-GB" sz="2200" dirty="0"/>
              <a:t>Rotherham - </a:t>
            </a:r>
            <a:r>
              <a:rPr lang="en-GB" sz="2200" dirty="0">
                <a:ea typeface="+mn-lt"/>
                <a:cs typeface="+mn-lt"/>
              </a:rPr>
              <a:t>Operation Clover</a:t>
            </a:r>
          </a:p>
          <a:p>
            <a:r>
              <a:rPr lang="en-GB" sz="2200" dirty="0">
                <a:ea typeface="+mn-lt"/>
                <a:cs typeface="+mn-lt"/>
              </a:rPr>
              <a:t>Operation Globe – Wales</a:t>
            </a:r>
          </a:p>
          <a:p>
            <a:r>
              <a:rPr lang="en-GB" sz="2200" dirty="0"/>
              <a:t>Telford Child exploitation</a:t>
            </a:r>
          </a:p>
          <a:p>
            <a:endParaRPr lang="en-GB" sz="2200" dirty="0"/>
          </a:p>
          <a:p>
            <a:r>
              <a:rPr lang="en-GB" sz="2200" dirty="0"/>
              <a:t>Task of week 3 TBC</a:t>
            </a:r>
          </a:p>
          <a:p>
            <a:endParaRPr lang="en-GB" sz="2200" dirty="0"/>
          </a:p>
        </p:txBody>
      </p:sp>
      <p:pic>
        <p:nvPicPr>
          <p:cNvPr id="7" name="Graphic 6" descr="Clipboard Mixed with solid fill">
            <a:extLst>
              <a:ext uri="{FF2B5EF4-FFF2-40B4-BE49-F238E27FC236}">
                <a16:creationId xmlns:a16="http://schemas.microsoft.com/office/drawing/2014/main" id="{0651E144-0100-159A-2CA2-64B8320BB64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55963" y="329183"/>
            <a:ext cx="3429969" cy="3429969"/>
          </a:xfrm>
          <a:prstGeom prst="rect">
            <a:avLst/>
          </a:prstGeom>
        </p:spPr>
      </p:pic>
      <p:pic>
        <p:nvPicPr>
          <p:cNvPr id="5" name="Picture 4" descr="Notepad, eyeglasses and coffee still life">
            <a:extLst>
              <a:ext uri="{FF2B5EF4-FFF2-40B4-BE49-F238E27FC236}">
                <a16:creationId xmlns:a16="http://schemas.microsoft.com/office/drawing/2014/main" id="{8EEC9DC9-1DC5-936A-9EF9-7CB113BCE7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31638" y="4079193"/>
            <a:ext cx="3260332" cy="2176272"/>
          </a:xfrm>
          <a:prstGeom prst="rect">
            <a:avLst/>
          </a:prstGeom>
        </p:spPr>
      </p:pic>
    </p:spTree>
    <p:extLst>
      <p:ext uri="{BB962C8B-B14F-4D97-AF65-F5344CB8AC3E}">
        <p14:creationId xmlns:p14="http://schemas.microsoft.com/office/powerpoint/2010/main" val="261287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Triangle 12">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D2DE5F-A6DB-4995-9836-3766C4DA3DAB}"/>
              </a:ext>
            </a:extLst>
          </p:cNvPr>
          <p:cNvSpPr>
            <a:spLocks noGrp="1"/>
          </p:cNvSpPr>
          <p:nvPr>
            <p:ph type="title"/>
          </p:nvPr>
        </p:nvSpPr>
        <p:spPr>
          <a:xfrm>
            <a:off x="965200" y="1383528"/>
            <a:ext cx="5925989" cy="3167510"/>
          </a:xfrm>
        </p:spPr>
        <p:txBody>
          <a:bodyPr vert="horz" lIns="91440" tIns="45720" rIns="91440" bIns="45720" rtlCol="0" anchor="b">
            <a:normAutofit/>
          </a:bodyPr>
          <a:lstStyle/>
          <a:p>
            <a:pPr algn="r"/>
            <a:r>
              <a:rPr lang="en-US" sz="7400" kern="1200">
                <a:solidFill>
                  <a:schemeClr val="tx1"/>
                </a:solidFill>
                <a:latin typeface="+mj-lt"/>
                <a:ea typeface="+mj-ea"/>
                <a:cs typeface="+mj-cs"/>
              </a:rPr>
              <a:t>Impact of Early Life Events  </a:t>
            </a:r>
            <a:br>
              <a:rPr lang="en-US" sz="7400" kern="1200">
                <a:solidFill>
                  <a:schemeClr val="tx1"/>
                </a:solidFill>
                <a:latin typeface="+mj-lt"/>
                <a:ea typeface="+mj-ea"/>
                <a:cs typeface="+mj-cs"/>
              </a:rPr>
            </a:br>
            <a:endParaRPr lang="en-US" sz="7400" kern="1200">
              <a:solidFill>
                <a:schemeClr val="tx1"/>
              </a:solidFill>
              <a:latin typeface="+mj-lt"/>
              <a:ea typeface="+mj-ea"/>
              <a:cs typeface="+mj-cs"/>
            </a:endParaRPr>
          </a:p>
        </p:txBody>
      </p:sp>
      <p:pic>
        <p:nvPicPr>
          <p:cNvPr id="6" name="Graphic 5" descr="History">
            <a:extLst>
              <a:ext uri="{FF2B5EF4-FFF2-40B4-BE49-F238E27FC236}">
                <a16:creationId xmlns:a16="http://schemas.microsoft.com/office/drawing/2014/main" id="{A7155B7B-713C-408E-AB47-C28FFAE821A0}"/>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99140" y="2209474"/>
            <a:ext cx="2489416" cy="2489416"/>
          </a:xfrm>
          <a:prstGeom prst="rect">
            <a:avLst/>
          </a:prstGeom>
        </p:spPr>
      </p:pic>
    </p:spTree>
    <p:extLst>
      <p:ext uri="{BB962C8B-B14F-4D97-AF65-F5344CB8AC3E}">
        <p14:creationId xmlns:p14="http://schemas.microsoft.com/office/powerpoint/2010/main" val="997447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66146"/>
          </a:xfrm>
        </p:spPr>
        <p:txBody>
          <a:bodyPr/>
          <a:lstStyle/>
          <a:p>
            <a:r>
              <a:rPr lang="en-GB" dirty="0"/>
              <a:t>Adverse Childhood Experience’s - ACE’s</a:t>
            </a:r>
          </a:p>
        </p:txBody>
      </p:sp>
      <p:sp>
        <p:nvSpPr>
          <p:cNvPr id="3" name="Content Placeholder 2"/>
          <p:cNvSpPr>
            <a:spLocks noGrp="1"/>
          </p:cNvSpPr>
          <p:nvPr>
            <p:ph idx="1"/>
          </p:nvPr>
        </p:nvSpPr>
        <p:spPr>
          <a:xfrm>
            <a:off x="838200" y="1231272"/>
            <a:ext cx="10515600" cy="4945691"/>
          </a:xfrm>
        </p:spPr>
        <p:txBody>
          <a:bodyPr>
            <a:normAutofit lnSpcReduction="10000"/>
          </a:bodyPr>
          <a:lstStyle/>
          <a:p>
            <a:pPr fontAlgn="base"/>
            <a:r>
              <a:rPr lang="en-GB" dirty="0"/>
              <a:t>Traumatic experiences that occur before the age of 18 and are remembered throughout adulthood.</a:t>
            </a:r>
          </a:p>
          <a:p>
            <a:pPr marL="0" indent="0" fontAlgn="base">
              <a:buNone/>
            </a:pPr>
            <a:endParaRPr lang="en-GB" dirty="0"/>
          </a:p>
          <a:p>
            <a:pPr fontAlgn="base"/>
            <a:r>
              <a:rPr lang="en-GB" dirty="0"/>
              <a:t>Verbal, mental, sexual and physical abuse, to being raised in a household where domestic violence, alcohol abuse, parental separation or drug abuse is present.</a:t>
            </a:r>
          </a:p>
          <a:p>
            <a:pPr marL="0" indent="0" fontAlgn="base">
              <a:buNone/>
            </a:pPr>
            <a:endParaRPr lang="en-GB" dirty="0"/>
          </a:p>
          <a:p>
            <a:pPr fontAlgn="base"/>
            <a:r>
              <a:rPr lang="en-GB" dirty="0"/>
              <a:t>Evidence shows children who experience ACE’s are more likely to develop problems as adults</a:t>
            </a:r>
          </a:p>
          <a:p>
            <a:pPr fontAlgn="base"/>
            <a:r>
              <a:rPr lang="en-GB" dirty="0"/>
              <a:t>Becoming less likely to be a productive member of society</a:t>
            </a:r>
          </a:p>
          <a:p>
            <a:pPr fontAlgn="base"/>
            <a:r>
              <a:rPr lang="en-GB" dirty="0"/>
              <a:t>Poor school attainment </a:t>
            </a:r>
          </a:p>
          <a:p>
            <a:pPr marL="0" indent="0">
              <a:buNone/>
            </a:pPr>
            <a:endParaRPr lang="en-GB" dirty="0"/>
          </a:p>
        </p:txBody>
      </p:sp>
    </p:spTree>
    <p:extLst>
      <p:ext uri="{BB962C8B-B14F-4D97-AF65-F5344CB8AC3E}">
        <p14:creationId xmlns:p14="http://schemas.microsoft.com/office/powerpoint/2010/main" val="362977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14AD1-0E70-43F2-ACDD-347D89DBF1BE}"/>
              </a:ext>
            </a:extLst>
          </p:cNvPr>
          <p:cNvSpPr>
            <a:spLocks noGrp="1"/>
          </p:cNvSpPr>
          <p:nvPr>
            <p:ph type="title"/>
          </p:nvPr>
        </p:nvSpPr>
        <p:spPr/>
        <p:txBody>
          <a:bodyPr/>
          <a:lstStyle/>
          <a:p>
            <a:r>
              <a:rPr lang="en-GB" dirty="0"/>
              <a:t>Adverse Childhood Experiences ACE’s</a:t>
            </a:r>
          </a:p>
        </p:txBody>
      </p:sp>
      <p:sp>
        <p:nvSpPr>
          <p:cNvPr id="3" name="Content Placeholder 2">
            <a:extLst>
              <a:ext uri="{FF2B5EF4-FFF2-40B4-BE49-F238E27FC236}">
                <a16:creationId xmlns:a16="http://schemas.microsoft.com/office/drawing/2014/main" id="{5A43D8CA-A936-417A-A3FD-09C0DDAC580B}"/>
              </a:ext>
            </a:extLst>
          </p:cNvPr>
          <p:cNvSpPr>
            <a:spLocks noGrp="1"/>
          </p:cNvSpPr>
          <p:nvPr>
            <p:ph idx="1"/>
          </p:nvPr>
        </p:nvSpPr>
        <p:spPr/>
        <p:txBody>
          <a:bodyPr/>
          <a:lstStyle/>
          <a:p>
            <a:r>
              <a:rPr lang="en-GB" dirty="0"/>
              <a:t>ACE’s adopted from USA </a:t>
            </a:r>
          </a:p>
          <a:p>
            <a:r>
              <a:rPr lang="en-GB" dirty="0"/>
              <a:t>1995</a:t>
            </a:r>
          </a:p>
          <a:p>
            <a:r>
              <a:rPr lang="en-GB" dirty="0"/>
              <a:t>traumatic experiences in children that are remembered throughout adulthood</a:t>
            </a:r>
          </a:p>
          <a:p>
            <a:r>
              <a:rPr lang="en-GB" dirty="0"/>
              <a:t>  Dr. Felitti                                    Dr. Anda                       Dr. Harris</a:t>
            </a:r>
          </a:p>
          <a:p>
            <a:endParaRPr lang="en-GB" dirty="0"/>
          </a:p>
          <a:p>
            <a:pPr marL="0" indent="0">
              <a:buNone/>
            </a:pPr>
            <a:endParaRPr lang="en-GB" dirty="0"/>
          </a:p>
        </p:txBody>
      </p:sp>
      <p:pic>
        <p:nvPicPr>
          <p:cNvPr id="4" name="Picture 3"/>
          <p:cNvPicPr>
            <a:picLocks noChangeAspect="1"/>
          </p:cNvPicPr>
          <p:nvPr/>
        </p:nvPicPr>
        <p:blipFill>
          <a:blip r:embed="rId3" cstate="print"/>
          <a:stretch>
            <a:fillRect/>
          </a:stretch>
        </p:blipFill>
        <p:spPr>
          <a:xfrm>
            <a:off x="1241409" y="4209862"/>
            <a:ext cx="3159850" cy="1779004"/>
          </a:xfrm>
          <a:prstGeom prst="rect">
            <a:avLst/>
          </a:prstGeom>
        </p:spPr>
      </p:pic>
      <p:pic>
        <p:nvPicPr>
          <p:cNvPr id="1026" name="Picture 2" descr="https://www.aceinterface.com/_images/Rob_bio_303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04468" y="4157804"/>
            <a:ext cx="2823026" cy="195045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5" cstate="print"/>
          <a:stretch>
            <a:fillRect/>
          </a:stretch>
        </p:blipFill>
        <p:spPr>
          <a:xfrm>
            <a:off x="8419084" y="4209862"/>
            <a:ext cx="2143125" cy="1898397"/>
          </a:xfrm>
          <a:prstGeom prst="rect">
            <a:avLst/>
          </a:prstGeom>
        </p:spPr>
      </p:pic>
    </p:spTree>
    <p:extLst>
      <p:ext uri="{BB962C8B-B14F-4D97-AF65-F5344CB8AC3E}">
        <p14:creationId xmlns:p14="http://schemas.microsoft.com/office/powerpoint/2010/main" val="11355418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47627"/>
          </a:xfrm>
        </p:spPr>
        <p:txBody>
          <a:bodyPr/>
          <a:lstStyle/>
          <a:p>
            <a:r>
              <a:rPr lang="en-GB" dirty="0"/>
              <a:t>ACE’s</a:t>
            </a:r>
          </a:p>
        </p:txBody>
      </p:sp>
      <p:sp>
        <p:nvSpPr>
          <p:cNvPr id="3" name="Content Placeholder 2"/>
          <p:cNvSpPr>
            <a:spLocks noGrp="1"/>
          </p:cNvSpPr>
          <p:nvPr>
            <p:ph idx="1"/>
          </p:nvPr>
        </p:nvSpPr>
        <p:spPr>
          <a:xfrm>
            <a:off x="838200" y="1403287"/>
            <a:ext cx="10515600" cy="4773676"/>
          </a:xfrm>
        </p:spPr>
        <p:txBody>
          <a:bodyPr/>
          <a:lstStyle/>
          <a:p>
            <a:r>
              <a:rPr lang="en-GB" dirty="0"/>
              <a:t>Dr. Felitti – had 50% drop-out of clinic.</a:t>
            </a:r>
          </a:p>
          <a:p>
            <a:r>
              <a:rPr lang="en-GB" dirty="0"/>
              <a:t>Found that 286 people interviewed had experienced sexual assault.</a:t>
            </a:r>
          </a:p>
          <a:p>
            <a:r>
              <a:rPr lang="en-GB" dirty="0"/>
              <a:t>ID – stress, PTSD = could not cope with other demands</a:t>
            </a:r>
          </a:p>
          <a:p>
            <a:endParaRPr lang="en-GB" dirty="0"/>
          </a:p>
          <a:p>
            <a:pPr marL="0" indent="0">
              <a:buNone/>
            </a:pPr>
            <a:endParaRPr lang="en-GB" dirty="0"/>
          </a:p>
          <a:p>
            <a:r>
              <a:rPr lang="en-GB" dirty="0"/>
              <a:t>Dr. Anda worked in mental health, behavioural health and cardiovascular disease.</a:t>
            </a:r>
          </a:p>
          <a:p>
            <a:r>
              <a:rPr lang="en-GB" dirty="0"/>
              <a:t> ID – that childhood effects were linked to these disease’s</a:t>
            </a:r>
          </a:p>
        </p:txBody>
      </p:sp>
    </p:spTree>
    <p:extLst>
      <p:ext uri="{BB962C8B-B14F-4D97-AF65-F5344CB8AC3E}">
        <p14:creationId xmlns:p14="http://schemas.microsoft.com/office/powerpoint/2010/main" val="21917533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285240" y="1050596"/>
            <a:ext cx="8074815" cy="1104776"/>
          </a:xfrm>
        </p:spPr>
        <p:txBody>
          <a:bodyPr anchor="ctr">
            <a:normAutofit/>
          </a:bodyPr>
          <a:lstStyle/>
          <a:p>
            <a:r>
              <a:rPr lang="en-GB" sz="7200" dirty="0"/>
              <a:t>The Research</a:t>
            </a:r>
          </a:p>
        </p:txBody>
      </p:sp>
      <p:sp>
        <p:nvSpPr>
          <p:cNvPr id="3" name="Content Placeholder 2"/>
          <p:cNvSpPr>
            <a:spLocks noGrp="1"/>
          </p:cNvSpPr>
          <p:nvPr>
            <p:ph idx="1"/>
          </p:nvPr>
        </p:nvSpPr>
        <p:spPr>
          <a:xfrm>
            <a:off x="1285240" y="2400300"/>
            <a:ext cx="8675189" cy="3385893"/>
          </a:xfrm>
        </p:spPr>
        <p:txBody>
          <a:bodyPr anchor="t">
            <a:noAutofit/>
          </a:bodyPr>
          <a:lstStyle/>
          <a:p>
            <a:r>
              <a:rPr lang="en-GB" dirty="0"/>
              <a:t>17,337 participants interviewed</a:t>
            </a:r>
          </a:p>
          <a:p>
            <a:r>
              <a:rPr lang="en-GB" dirty="0"/>
              <a:t>50% female / 50% male; </a:t>
            </a:r>
          </a:p>
          <a:p>
            <a:r>
              <a:rPr lang="en-GB" dirty="0"/>
              <a:t>The average age was 57 years; </a:t>
            </a:r>
          </a:p>
          <a:p>
            <a:r>
              <a:rPr lang="en-GB" dirty="0"/>
              <a:t>75.2% had attended college; </a:t>
            </a:r>
          </a:p>
          <a:p>
            <a:r>
              <a:rPr lang="en-GB" dirty="0"/>
              <a:t>All had jobs </a:t>
            </a:r>
          </a:p>
          <a:p>
            <a:r>
              <a:rPr lang="en-GB" dirty="0"/>
              <a:t>Remember USA no NHS so individuals are paying for health care!</a:t>
            </a:r>
          </a:p>
        </p:txBody>
      </p:sp>
    </p:spTree>
    <p:extLst>
      <p:ext uri="{BB962C8B-B14F-4D97-AF65-F5344CB8AC3E}">
        <p14:creationId xmlns:p14="http://schemas.microsoft.com/office/powerpoint/2010/main" val="31601694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The Research - USA</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GB" dirty="0"/>
              <a:t>28% of study participants reported physical abuse (4,854)</a:t>
            </a:r>
          </a:p>
          <a:p>
            <a:r>
              <a:rPr lang="en-GB" dirty="0"/>
              <a:t>21% reported sexual abuse (3,640)</a:t>
            </a:r>
          </a:p>
          <a:p>
            <a:r>
              <a:rPr lang="en-GB" dirty="0"/>
              <a:t>High reports of divorce or parental separation, or having a parent with a mental and/or substance use.</a:t>
            </a:r>
            <a:endParaRPr lang="en-GB" baseline="30000" dirty="0"/>
          </a:p>
          <a:p>
            <a:r>
              <a:rPr lang="en-GB" dirty="0"/>
              <a:t>Almost 40% of the original sample reported two or more ACE’s (6934)</a:t>
            </a:r>
          </a:p>
          <a:p>
            <a:r>
              <a:rPr lang="en-GB" dirty="0"/>
              <a:t>12.5% experienced four or more ACE’s (2,167)</a:t>
            </a:r>
          </a:p>
          <a:p>
            <a:endParaRPr lang="en-GB" dirty="0"/>
          </a:p>
        </p:txBody>
      </p:sp>
    </p:spTree>
    <p:extLst>
      <p:ext uri="{BB962C8B-B14F-4D97-AF65-F5344CB8AC3E}">
        <p14:creationId xmlns:p14="http://schemas.microsoft.com/office/powerpoint/2010/main" val="3038915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8612" y="229324"/>
            <a:ext cx="10515600" cy="811826"/>
          </a:xfrm>
        </p:spPr>
        <p:txBody>
          <a:bodyPr/>
          <a:lstStyle/>
          <a:p>
            <a:r>
              <a:rPr lang="en-GB" dirty="0"/>
              <a:t>What are they?</a:t>
            </a:r>
          </a:p>
        </p:txBody>
      </p:sp>
      <p:pic>
        <p:nvPicPr>
          <p:cNvPr id="4" name="Content Placeholder 3"/>
          <p:cNvPicPr>
            <a:picLocks noGrp="1" noChangeAspect="1"/>
          </p:cNvPicPr>
          <p:nvPr>
            <p:ph idx="1"/>
          </p:nvPr>
        </p:nvPicPr>
        <p:blipFill>
          <a:blip r:embed="rId2" cstate="print"/>
          <a:stretch>
            <a:fillRect/>
          </a:stretch>
        </p:blipFill>
        <p:spPr>
          <a:xfrm>
            <a:off x="1417339" y="1825625"/>
            <a:ext cx="1824837" cy="4351338"/>
          </a:xfrm>
          <a:prstGeom prst="rect">
            <a:avLst/>
          </a:prstGeom>
        </p:spPr>
      </p:pic>
      <p:sp>
        <p:nvSpPr>
          <p:cNvPr id="5" name="Rectangle 4"/>
          <p:cNvSpPr/>
          <p:nvPr/>
        </p:nvSpPr>
        <p:spPr>
          <a:xfrm>
            <a:off x="3047999" y="1825625"/>
            <a:ext cx="7743731" cy="3539430"/>
          </a:xfrm>
          <a:prstGeom prst="rect">
            <a:avLst/>
          </a:prstGeom>
        </p:spPr>
        <p:txBody>
          <a:bodyPr wrap="square">
            <a:spAutoFit/>
          </a:bodyPr>
          <a:lstStyle/>
          <a:p>
            <a:r>
              <a:rPr lang="en-GB" sz="3200" dirty="0"/>
              <a:t>Adverse Childhood Experiences ( ACEs) are stressful experiences occurring during childhood that directly harm a child (e.g. sexual or physical abuse) or affect the environment in which they live (e.g. growing up in a house with domestic violence)’ </a:t>
            </a:r>
          </a:p>
          <a:p>
            <a:r>
              <a:rPr lang="en-GB" sz="2400" dirty="0"/>
              <a:t>Bellis </a:t>
            </a:r>
            <a:r>
              <a:rPr lang="en-GB" sz="2400" i="1" dirty="0"/>
              <a:t>et al, </a:t>
            </a:r>
            <a:r>
              <a:rPr lang="en-GB" sz="2400" dirty="0"/>
              <a:t>2016</a:t>
            </a:r>
          </a:p>
        </p:txBody>
      </p:sp>
    </p:spTree>
    <p:extLst>
      <p:ext uri="{BB962C8B-B14F-4D97-AF65-F5344CB8AC3E}">
        <p14:creationId xmlns:p14="http://schemas.microsoft.com/office/powerpoint/2010/main" val="9378652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6A8DCA-C16D-AF14-7EC5-722048807F12}"/>
              </a:ext>
            </a:extLst>
          </p:cNvPr>
          <p:cNvSpPr>
            <a:spLocks noGrp="1"/>
          </p:cNvSpPr>
          <p:nvPr>
            <p:ph type="title"/>
          </p:nvPr>
        </p:nvSpPr>
        <p:spPr>
          <a:xfrm>
            <a:off x="5156806" y="1089413"/>
            <a:ext cx="5852711" cy="1404184"/>
          </a:xfrm>
        </p:spPr>
        <p:txBody>
          <a:bodyPr>
            <a:normAutofit/>
          </a:bodyPr>
          <a:lstStyle/>
          <a:p>
            <a:r>
              <a:rPr lang="en-GB" sz="3600" dirty="0"/>
              <a:t>Video – ACE’s</a:t>
            </a:r>
          </a:p>
        </p:txBody>
      </p:sp>
      <p:pic>
        <p:nvPicPr>
          <p:cNvPr id="4" name="Content Placeholder 3">
            <a:extLst>
              <a:ext uri="{FF2B5EF4-FFF2-40B4-BE49-F238E27FC236}">
                <a16:creationId xmlns:a16="http://schemas.microsoft.com/office/drawing/2014/main" id="{C06BF443-F4E4-3581-B385-E4F331659107}"/>
              </a:ext>
            </a:extLst>
          </p:cNvPr>
          <p:cNvPicPr>
            <a:picLocks noChangeAspect="1"/>
          </p:cNvPicPr>
          <p:nvPr/>
        </p:nvPicPr>
        <p:blipFill>
          <a:blip r:embed="rId2" cstate="print"/>
          <a:stretch>
            <a:fillRect/>
          </a:stretch>
        </p:blipFill>
        <p:spPr>
          <a:xfrm>
            <a:off x="1934149" y="1188637"/>
            <a:ext cx="1912400" cy="4557888"/>
          </a:xfrm>
          <a:prstGeom prst="rect">
            <a:avLst/>
          </a:prstGeom>
        </p:spPr>
      </p:pic>
      <p:sp>
        <p:nvSpPr>
          <p:cNvPr id="3" name="Content Placeholder 2">
            <a:extLst>
              <a:ext uri="{FF2B5EF4-FFF2-40B4-BE49-F238E27FC236}">
                <a16:creationId xmlns:a16="http://schemas.microsoft.com/office/drawing/2014/main" id="{9C2589A1-E50C-C459-4E2A-4DCEEF683B3C}"/>
              </a:ext>
            </a:extLst>
          </p:cNvPr>
          <p:cNvSpPr>
            <a:spLocks noGrp="1"/>
          </p:cNvSpPr>
          <p:nvPr>
            <p:ph idx="1"/>
          </p:nvPr>
        </p:nvSpPr>
        <p:spPr>
          <a:xfrm>
            <a:off x="5255260" y="2998278"/>
            <a:ext cx="4428236" cy="2728198"/>
          </a:xfrm>
        </p:spPr>
        <p:txBody>
          <a:bodyPr anchor="t">
            <a:normAutofit/>
          </a:bodyPr>
          <a:lstStyle/>
          <a:p>
            <a:r>
              <a:rPr lang="en-GB" sz="3600" dirty="0"/>
              <a:t>https://www.youtube.com/watch?v=0tyZnASq8aQ</a:t>
            </a:r>
          </a:p>
        </p:txBody>
      </p:sp>
    </p:spTree>
    <p:extLst>
      <p:ext uri="{BB962C8B-B14F-4D97-AF65-F5344CB8AC3E}">
        <p14:creationId xmlns:p14="http://schemas.microsoft.com/office/powerpoint/2010/main" val="11200270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58327"/>
          </a:xfrm>
        </p:spPr>
        <p:txBody>
          <a:bodyPr>
            <a:normAutofit fontScale="90000"/>
          </a:bodyPr>
          <a:lstStyle/>
          <a:p>
            <a:r>
              <a:rPr lang="en-GB" dirty="0"/>
              <a:t>Considers</a:t>
            </a:r>
          </a:p>
        </p:txBody>
      </p:sp>
      <p:pic>
        <p:nvPicPr>
          <p:cNvPr id="4" name="Content Placeholder 3"/>
          <p:cNvPicPr>
            <a:picLocks noGrp="1" noChangeAspect="1"/>
          </p:cNvPicPr>
          <p:nvPr>
            <p:ph idx="1"/>
          </p:nvPr>
        </p:nvPicPr>
        <p:blipFill>
          <a:blip r:embed="rId2" cstate="print"/>
          <a:stretch>
            <a:fillRect/>
          </a:stretch>
        </p:blipFill>
        <p:spPr>
          <a:xfrm>
            <a:off x="530303" y="1400112"/>
            <a:ext cx="10686941" cy="5115966"/>
          </a:xfrm>
          <a:prstGeom prst="rect">
            <a:avLst/>
          </a:prstGeom>
        </p:spPr>
      </p:pic>
    </p:spTree>
    <p:extLst>
      <p:ext uri="{BB962C8B-B14F-4D97-AF65-F5344CB8AC3E}">
        <p14:creationId xmlns:p14="http://schemas.microsoft.com/office/powerpoint/2010/main" val="21561988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ACE Questions</a:t>
            </a:r>
          </a:p>
        </p:txBody>
      </p:sp>
      <p:sp>
        <p:nvSpPr>
          <p:cNvPr id="3" name="Content Placeholder 2"/>
          <p:cNvSpPr>
            <a:spLocks noGrp="1"/>
          </p:cNvSpPr>
          <p:nvPr>
            <p:ph idx="1"/>
          </p:nvPr>
        </p:nvSpPr>
        <p:spPr>
          <a:xfrm>
            <a:off x="4810259" y="649480"/>
            <a:ext cx="6555347" cy="5546047"/>
          </a:xfrm>
        </p:spPr>
        <p:txBody>
          <a:bodyPr anchor="ctr">
            <a:normAutofit/>
          </a:bodyPr>
          <a:lstStyle/>
          <a:p>
            <a:r>
              <a:rPr lang="en-GB" dirty="0"/>
              <a:t>Five are personal -  have you been affected by verbal abuse?</a:t>
            </a:r>
          </a:p>
          <a:p>
            <a:r>
              <a:rPr lang="en-GB" dirty="0"/>
              <a:t>Five are related to other family members -  was your mother a victim of domestic violence?</a:t>
            </a:r>
          </a:p>
          <a:p>
            <a:r>
              <a:rPr lang="en-GB" dirty="0"/>
              <a:t>Each type of trauma counts as one. </a:t>
            </a:r>
          </a:p>
          <a:p>
            <a:r>
              <a:rPr lang="en-GB" dirty="0"/>
              <a:t>Therefore, a person who’s been verbally abused, with one alcoholic parent, and a mother who experienced domestic abuse = ACE score of three.</a:t>
            </a:r>
          </a:p>
          <a:p>
            <a:pPr marL="0" indent="0">
              <a:buNone/>
            </a:pPr>
            <a:endParaRPr lang="en-GB" sz="2000" dirty="0"/>
          </a:p>
        </p:txBody>
      </p:sp>
    </p:spTree>
    <p:extLst>
      <p:ext uri="{BB962C8B-B14F-4D97-AF65-F5344CB8AC3E}">
        <p14:creationId xmlns:p14="http://schemas.microsoft.com/office/powerpoint/2010/main" val="35759605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1" name="Rectangle 308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83" name="Rectangle 308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5" name="Rectangle 308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7" name="Rectangle 308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9" name="Rectangle 308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91" name="Freeform: Shape 309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93" name="Rectangle 309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WALES – Results from first study:</a:t>
            </a:r>
          </a:p>
        </p:txBody>
      </p:sp>
      <p:sp>
        <p:nvSpPr>
          <p:cNvPr id="3" name="Content Placeholder 2"/>
          <p:cNvSpPr>
            <a:spLocks noGrp="1"/>
          </p:cNvSpPr>
          <p:nvPr>
            <p:ph idx="1"/>
          </p:nvPr>
        </p:nvSpPr>
        <p:spPr>
          <a:xfrm>
            <a:off x="4810259" y="649480"/>
            <a:ext cx="6555347" cy="5546047"/>
          </a:xfrm>
        </p:spPr>
        <p:txBody>
          <a:bodyPr anchor="ctr">
            <a:normAutofit/>
          </a:bodyPr>
          <a:lstStyle/>
          <a:p>
            <a:pPr eaLnBrk="0" fontAlgn="base" hangingPunct="0">
              <a:spcBef>
                <a:spcPct val="0"/>
              </a:spcBef>
              <a:spcAft>
                <a:spcPct val="0"/>
              </a:spcAft>
            </a:pPr>
            <a:r>
              <a:rPr lang="en-US" altLang="en-US" sz="2400" dirty="0"/>
              <a:t>suffering </a:t>
            </a:r>
            <a:r>
              <a:rPr lang="en-US" altLang="en-US" sz="2400" b="1" dirty="0"/>
              <a:t>four</a:t>
            </a:r>
            <a:r>
              <a:rPr lang="en-US" altLang="en-US" sz="2400" dirty="0"/>
              <a:t> or more harmful experiences in childhood increases the chances of:</a:t>
            </a:r>
          </a:p>
          <a:p>
            <a:pPr eaLnBrk="0" fontAlgn="base" hangingPunct="0">
              <a:spcBef>
                <a:spcPct val="0"/>
              </a:spcBef>
              <a:spcAft>
                <a:spcPct val="0"/>
              </a:spcAft>
            </a:pPr>
            <a:r>
              <a:rPr lang="en-US" altLang="en-US" sz="2400" dirty="0"/>
              <a:t>high-risk drinking in adulthood by </a:t>
            </a:r>
            <a:r>
              <a:rPr lang="en-US" altLang="en-US" sz="2400" b="1" dirty="0"/>
              <a:t>four</a:t>
            </a:r>
            <a:r>
              <a:rPr lang="en-US" altLang="en-US" sz="2400" dirty="0"/>
              <a:t> times</a:t>
            </a:r>
          </a:p>
          <a:p>
            <a:pPr eaLnBrk="0" fontAlgn="base" hangingPunct="0">
              <a:spcBef>
                <a:spcPct val="0"/>
              </a:spcBef>
              <a:spcAft>
                <a:spcPct val="0"/>
              </a:spcAft>
            </a:pPr>
            <a:r>
              <a:rPr lang="en-US" altLang="en-US" sz="2400" dirty="0"/>
              <a:t>being a smoker by </a:t>
            </a:r>
            <a:r>
              <a:rPr lang="en-US" altLang="en-US" sz="2400" b="1" dirty="0"/>
              <a:t>six </a:t>
            </a:r>
            <a:r>
              <a:rPr lang="en-US" altLang="en-US" sz="2400" dirty="0"/>
              <a:t>times</a:t>
            </a:r>
          </a:p>
          <a:p>
            <a:pPr eaLnBrk="0" fontAlgn="base" hangingPunct="0">
              <a:spcBef>
                <a:spcPct val="0"/>
              </a:spcBef>
              <a:spcAft>
                <a:spcPct val="0"/>
              </a:spcAft>
            </a:pPr>
            <a:r>
              <a:rPr lang="en-US" altLang="en-US" sz="2400" dirty="0"/>
              <a:t>involved in violence in the last year by around </a:t>
            </a:r>
            <a:r>
              <a:rPr lang="en-US" altLang="en-US" sz="2400" b="1" dirty="0"/>
              <a:t>14</a:t>
            </a:r>
            <a:r>
              <a:rPr lang="en-US" altLang="en-US" sz="2400" dirty="0"/>
              <a:t> times.</a:t>
            </a:r>
          </a:p>
          <a:p>
            <a:pPr marL="0" lvl="0" indent="0" eaLnBrk="0" fontAlgn="base" hangingPunct="0">
              <a:spcBef>
                <a:spcPct val="0"/>
              </a:spcBef>
              <a:spcAft>
                <a:spcPct val="0"/>
              </a:spcAft>
              <a:buNone/>
            </a:pPr>
            <a:r>
              <a:rPr lang="en-US" altLang="en-US" sz="2400" dirty="0"/>
              <a:t> </a:t>
            </a:r>
          </a:p>
          <a:p>
            <a:pPr marL="0" lvl="0" indent="0" eaLnBrk="0" fontAlgn="base" hangingPunct="0">
              <a:spcBef>
                <a:spcPct val="0"/>
              </a:spcBef>
              <a:spcAft>
                <a:spcPct val="0"/>
              </a:spcAft>
              <a:buNone/>
            </a:pPr>
            <a:r>
              <a:rPr lang="en-US" altLang="en-US" sz="2400" dirty="0"/>
              <a:t>The survey revealed around one in every seven adults aged 18-69 years in Wales had experienced </a:t>
            </a:r>
            <a:r>
              <a:rPr lang="en-US" altLang="en-US" sz="2400" b="1" dirty="0"/>
              <a:t>four</a:t>
            </a:r>
            <a:r>
              <a:rPr lang="en-US" altLang="en-US" sz="2400" dirty="0"/>
              <a:t> or more Adverse Childhood Experiences during their childhood and just under half had experienced at least one.</a:t>
            </a:r>
          </a:p>
          <a:p>
            <a:r>
              <a:rPr lang="en-GB" sz="2400" dirty="0"/>
              <a:t>2000 adults in study</a:t>
            </a:r>
          </a:p>
        </p:txBody>
      </p:sp>
      <p:sp>
        <p:nvSpPr>
          <p:cNvPr id="5" name="Rectangle 3"/>
          <p:cNvSpPr>
            <a:spLocks noChangeArrowheads="1"/>
          </p:cNvSpPr>
          <p:nvPr/>
        </p:nvSpPr>
        <p:spPr bwMode="auto">
          <a:xfrm>
            <a:off x="0" y="-69249"/>
            <a:ext cx="65" cy="1384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a:ln>
                <a:noFill/>
              </a:ln>
              <a:solidFill>
                <a:srgbClr val="000000"/>
              </a:solidFill>
              <a:effectLst/>
              <a:latin typeface="Verdana" panose="020B0604030504040204" pitchFamily="34" charset="0"/>
            </a:endParaRPr>
          </a:p>
        </p:txBody>
      </p:sp>
      <p:pic>
        <p:nvPicPr>
          <p:cNvPr id="3076" name="Picture 4" descr="link to external website - opens in new wind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60838" y="-204788"/>
            <a:ext cx="114300" cy="123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7030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986" y="383233"/>
            <a:ext cx="10515600" cy="96602"/>
          </a:xfrm>
        </p:spPr>
        <p:txBody>
          <a:bodyPr>
            <a:noAutofit/>
          </a:bodyPr>
          <a:lstStyle/>
          <a:p>
            <a:r>
              <a:rPr lang="en-GB" sz="1800" dirty="0"/>
              <a:t>Chain of abuse</a:t>
            </a:r>
          </a:p>
        </p:txBody>
      </p:sp>
      <p:pic>
        <p:nvPicPr>
          <p:cNvPr id="4" name="Content Placeholder 3"/>
          <p:cNvPicPr>
            <a:picLocks noGrp="1" noChangeAspect="1"/>
          </p:cNvPicPr>
          <p:nvPr>
            <p:ph idx="1"/>
          </p:nvPr>
        </p:nvPicPr>
        <p:blipFill>
          <a:blip r:embed="rId2" cstate="print"/>
          <a:stretch>
            <a:fillRect/>
          </a:stretch>
        </p:blipFill>
        <p:spPr>
          <a:xfrm>
            <a:off x="1231271" y="627218"/>
            <a:ext cx="9931652" cy="5549745"/>
          </a:xfrm>
          <a:prstGeom prst="rect">
            <a:avLst/>
          </a:prstGeom>
        </p:spPr>
      </p:pic>
    </p:spTree>
    <p:extLst>
      <p:ext uri="{BB962C8B-B14F-4D97-AF65-F5344CB8AC3E}">
        <p14:creationId xmlns:p14="http://schemas.microsoft.com/office/powerpoint/2010/main" val="30408343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39398"/>
          </a:xfrm>
        </p:spPr>
        <p:txBody>
          <a:bodyPr/>
          <a:lstStyle/>
          <a:p>
            <a:endParaRPr lang="en-GB" dirty="0"/>
          </a:p>
        </p:txBody>
      </p:sp>
      <p:pic>
        <p:nvPicPr>
          <p:cNvPr id="4" name="Content Placeholder 3"/>
          <p:cNvPicPr>
            <a:picLocks noGrp="1" noChangeAspect="1"/>
          </p:cNvPicPr>
          <p:nvPr>
            <p:ph idx="1"/>
          </p:nvPr>
        </p:nvPicPr>
        <p:blipFill>
          <a:blip r:embed="rId3" cstate="print"/>
          <a:stretch>
            <a:fillRect/>
          </a:stretch>
        </p:blipFill>
        <p:spPr>
          <a:xfrm>
            <a:off x="1566250" y="1647732"/>
            <a:ext cx="8890502" cy="4793950"/>
          </a:xfrm>
          <a:prstGeom prst="rect">
            <a:avLst/>
          </a:prstGeom>
        </p:spPr>
      </p:pic>
    </p:spTree>
    <p:extLst>
      <p:ext uri="{BB962C8B-B14F-4D97-AF65-F5344CB8AC3E}">
        <p14:creationId xmlns:p14="http://schemas.microsoft.com/office/powerpoint/2010/main" val="3825821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30344"/>
          </a:xfrm>
        </p:spPr>
        <p:txBody>
          <a:bodyPr/>
          <a:lstStyle/>
          <a:p>
            <a:r>
              <a:rPr lang="en-GB" dirty="0"/>
              <a:t>ACE’s Increasing Harmful Behaviours</a:t>
            </a:r>
          </a:p>
        </p:txBody>
      </p:sp>
      <p:sp>
        <p:nvSpPr>
          <p:cNvPr id="3" name="Content Placeholder 2"/>
          <p:cNvSpPr>
            <a:spLocks noGrp="1"/>
          </p:cNvSpPr>
          <p:nvPr>
            <p:ph idx="1"/>
          </p:nvPr>
        </p:nvSpPr>
        <p:spPr>
          <a:xfrm>
            <a:off x="838200" y="1222218"/>
            <a:ext cx="10515600" cy="4954745"/>
          </a:xfrm>
        </p:spPr>
        <p:txBody>
          <a:bodyPr/>
          <a:lstStyle/>
          <a:p>
            <a:r>
              <a:rPr lang="en-GB" dirty="0"/>
              <a:t>4 times more likely to be a high-risk drinker</a:t>
            </a:r>
          </a:p>
          <a:p>
            <a:r>
              <a:rPr lang="en-GB" dirty="0"/>
              <a:t>6 times more likely to have or caused intended teenage pregnancy</a:t>
            </a:r>
          </a:p>
          <a:p>
            <a:r>
              <a:rPr lang="en-GB" dirty="0"/>
              <a:t>6 times more likely to smoke</a:t>
            </a:r>
          </a:p>
          <a:p>
            <a:r>
              <a:rPr lang="en-GB" dirty="0"/>
              <a:t>6 times more likely to have had sex under the age of 16</a:t>
            </a:r>
          </a:p>
          <a:p>
            <a:r>
              <a:rPr lang="en-GB" dirty="0"/>
              <a:t>11 times more likely to have smoke cannabis</a:t>
            </a:r>
          </a:p>
          <a:p>
            <a:r>
              <a:rPr lang="en-GB" dirty="0"/>
              <a:t>14 times more likely to have been a victim of violence </a:t>
            </a:r>
          </a:p>
          <a:p>
            <a:r>
              <a:rPr lang="en-GB" dirty="0"/>
              <a:t>15 times more likely to have committed violence to another person</a:t>
            </a:r>
          </a:p>
          <a:p>
            <a:r>
              <a:rPr lang="en-GB" dirty="0"/>
              <a:t>16 times more likely to have used crack cocaine or heroin</a:t>
            </a:r>
          </a:p>
          <a:p>
            <a:r>
              <a:rPr lang="en-GB" dirty="0"/>
              <a:t>20 times more likely to have been incarcerated </a:t>
            </a:r>
          </a:p>
          <a:p>
            <a:endParaRPr lang="en-GB" dirty="0"/>
          </a:p>
        </p:txBody>
      </p:sp>
    </p:spTree>
    <p:extLst>
      <p:ext uri="{BB962C8B-B14F-4D97-AF65-F5344CB8AC3E}">
        <p14:creationId xmlns:p14="http://schemas.microsoft.com/office/powerpoint/2010/main" val="14360760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277670"/>
          </a:xfrm>
        </p:spPr>
        <p:txBody>
          <a:bodyPr>
            <a:normAutofit fontScale="90000"/>
          </a:bodyPr>
          <a:lstStyle/>
          <a:p>
            <a:endParaRPr lang="en-GB"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013987" y="841972"/>
            <a:ext cx="10148935" cy="5802819"/>
          </a:xfrm>
        </p:spPr>
      </p:pic>
    </p:spTree>
    <p:extLst>
      <p:ext uri="{BB962C8B-B14F-4D97-AF65-F5344CB8AC3E}">
        <p14:creationId xmlns:p14="http://schemas.microsoft.com/office/powerpoint/2010/main" val="2320537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96018"/>
          </a:xfrm>
        </p:spPr>
        <p:txBody>
          <a:bodyPr/>
          <a:lstStyle/>
          <a:p>
            <a:r>
              <a:rPr lang="en-GB" dirty="0"/>
              <a:t>Over all ACE’s can:</a:t>
            </a:r>
          </a:p>
        </p:txBody>
      </p:sp>
      <p:sp>
        <p:nvSpPr>
          <p:cNvPr id="3" name="Content Placeholder 2"/>
          <p:cNvSpPr>
            <a:spLocks noGrp="1"/>
          </p:cNvSpPr>
          <p:nvPr>
            <p:ph idx="1"/>
          </p:nvPr>
        </p:nvSpPr>
        <p:spPr>
          <a:xfrm>
            <a:off x="838200" y="1030514"/>
            <a:ext cx="10515600" cy="5146449"/>
          </a:xfrm>
        </p:spPr>
        <p:txBody>
          <a:bodyPr/>
          <a:lstStyle/>
          <a:p>
            <a:pPr lvl="0"/>
            <a:r>
              <a:rPr lang="en-GB" b="1" dirty="0"/>
              <a:t>suicide</a:t>
            </a:r>
            <a:r>
              <a:rPr lang="en-GB" dirty="0"/>
              <a:t>  increased suicide risk has been shown to be linked to the presence of childhood adversity by age seven</a:t>
            </a:r>
          </a:p>
          <a:p>
            <a:pPr lvl="0"/>
            <a:r>
              <a:rPr lang="en-GB" b="1" dirty="0"/>
              <a:t>being a perpetrator of crime </a:t>
            </a:r>
            <a:r>
              <a:rPr lang="en-GB" dirty="0"/>
              <a:t>people who have experienced 4 or more ACEs were almost 9 x more likely to be incarcerated compared to people with no ACEs</a:t>
            </a:r>
          </a:p>
          <a:p>
            <a:pPr lvl="0"/>
            <a:r>
              <a:rPr lang="en-GB" b="1" dirty="0"/>
              <a:t>being a victim of crime</a:t>
            </a:r>
            <a:r>
              <a:rPr lang="en-GB" dirty="0"/>
              <a:t> people with ACEs have been found to be at greater risk of intimate partner violence</a:t>
            </a:r>
          </a:p>
          <a:p>
            <a:pPr lvl="0"/>
            <a:r>
              <a:rPr lang="en-GB" b="1" dirty="0"/>
              <a:t>education/employment</a:t>
            </a:r>
            <a:r>
              <a:rPr lang="en-GB" dirty="0"/>
              <a:t>  those with higher ACEs have been found to be at greater risk of poorer educational and employment outcomes</a:t>
            </a:r>
            <a:r>
              <a:rPr lang="en-GB" baseline="30000" dirty="0"/>
              <a:t> </a:t>
            </a:r>
            <a:endParaRPr lang="en-GB" dirty="0"/>
          </a:p>
          <a:p>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DBC31-C973-43EA-8352-6E75CFA63E17}"/>
              </a:ext>
            </a:extLst>
          </p:cNvPr>
          <p:cNvSpPr>
            <a:spLocks noGrp="1"/>
          </p:cNvSpPr>
          <p:nvPr>
            <p:ph type="title"/>
          </p:nvPr>
        </p:nvSpPr>
        <p:spPr>
          <a:xfrm>
            <a:off x="838200" y="365125"/>
            <a:ext cx="10515600" cy="1325563"/>
          </a:xfrm>
        </p:spPr>
        <p:txBody>
          <a:bodyPr>
            <a:normAutofit/>
          </a:bodyPr>
          <a:lstStyle/>
          <a:p>
            <a:r>
              <a:rPr lang="en-GB" dirty="0"/>
              <a:t>Can ACE’s be Overturned?</a:t>
            </a:r>
          </a:p>
        </p:txBody>
      </p:sp>
      <p:graphicFrame>
        <p:nvGraphicFramePr>
          <p:cNvPr id="5" name="Content Placeholder 2">
            <a:extLst>
              <a:ext uri="{FF2B5EF4-FFF2-40B4-BE49-F238E27FC236}">
                <a16:creationId xmlns:a16="http://schemas.microsoft.com/office/drawing/2014/main" id="{3C5E2B42-A360-4C46-B2ED-0FC39967AB8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95441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776D29F-0A2C-4F75-8582-7C7DFCBD1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615A3A-534B-BCD2-290C-279A55432090}"/>
              </a:ext>
            </a:extLst>
          </p:cNvPr>
          <p:cNvSpPr>
            <a:spLocks noGrp="1"/>
          </p:cNvSpPr>
          <p:nvPr>
            <p:ph type="title"/>
          </p:nvPr>
        </p:nvSpPr>
        <p:spPr>
          <a:xfrm>
            <a:off x="838200" y="1174819"/>
            <a:ext cx="4375151" cy="2858363"/>
          </a:xfrm>
        </p:spPr>
        <p:txBody>
          <a:bodyPr vert="horz" lIns="91440" tIns="45720" rIns="91440" bIns="45720" rtlCol="0" anchor="b">
            <a:normAutofit/>
          </a:bodyPr>
          <a:lstStyle/>
          <a:p>
            <a:br>
              <a:rPr lang="en-US" sz="3400" dirty="0">
                <a:solidFill>
                  <a:schemeClr val="bg1"/>
                </a:solidFill>
              </a:rPr>
            </a:br>
            <a:r>
              <a:rPr lang="en-US" sz="3400" dirty="0">
                <a:solidFill>
                  <a:schemeClr val="bg1"/>
                </a:solidFill>
              </a:rPr>
              <a:t>ACE scores don’t tally the positive experiences that can help. </a:t>
            </a:r>
            <a:br>
              <a:rPr lang="en-US" sz="3400" dirty="0">
                <a:solidFill>
                  <a:schemeClr val="bg1"/>
                </a:solidFill>
              </a:rPr>
            </a:br>
            <a:endParaRPr lang="en-US" sz="3400" dirty="0">
              <a:solidFill>
                <a:schemeClr val="bg1"/>
              </a:solidFill>
            </a:endParaRPr>
          </a:p>
        </p:txBody>
      </p:sp>
      <p:pic>
        <p:nvPicPr>
          <p:cNvPr id="5" name="Content Placeholder 4">
            <a:extLst>
              <a:ext uri="{FF2B5EF4-FFF2-40B4-BE49-F238E27FC236}">
                <a16:creationId xmlns:a16="http://schemas.microsoft.com/office/drawing/2014/main" id="{51636A8F-00BD-A1D5-D2F3-83EAFB5FCF50}"/>
              </a:ext>
            </a:extLst>
          </p:cNvPr>
          <p:cNvPicPr>
            <a:picLocks noGrp="1" noChangeAspect="1"/>
          </p:cNvPicPr>
          <p:nvPr>
            <p:ph idx="1"/>
          </p:nvPr>
        </p:nvPicPr>
        <p:blipFill rotWithShape="1">
          <a:blip r:embed="rId2"/>
          <a:srcRect t="12400" r="2" b="3320"/>
          <a:stretch/>
        </p:blipFill>
        <p:spPr>
          <a:xfrm>
            <a:off x="5682343" y="1"/>
            <a:ext cx="6509657" cy="6857999"/>
          </a:xfrm>
          <a:custGeom>
            <a:avLst/>
            <a:gdLst/>
            <a:ahLst/>
            <a:cxnLst/>
            <a:rect l="l" t="t" r="r" b="b"/>
            <a:pathLst>
              <a:path w="650965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0"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3" y="528850"/>
                  <a:pt x="335480" y="536547"/>
                  <a:pt x="337867" y="544146"/>
                </a:cubicBezTo>
                <a:lnTo>
                  <a:pt x="340032" y="549926"/>
                </a:lnTo>
                <a:lnTo>
                  <a:pt x="340448" y="551717"/>
                </a:lnTo>
                <a:lnTo>
                  <a:pt x="346286" y="566616"/>
                </a:lnTo>
                <a:lnTo>
                  <a:pt x="346338" y="566754"/>
                </a:lnTo>
                <a:lnTo>
                  <a:pt x="352655" y="583595"/>
                </a:lnTo>
                <a:lnTo>
                  <a:pt x="359452" y="612658"/>
                </a:lnTo>
                <a:cubicBezTo>
                  <a:pt x="358987" y="604728"/>
                  <a:pt x="357230" y="597005"/>
                  <a:pt x="354829" y="589388"/>
                </a:cubicBezTo>
                <a:lnTo>
                  <a:pt x="352655" y="583595"/>
                </a:lnTo>
                <a:lnTo>
                  <a:pt x="352236" y="581804"/>
                </a:lnTo>
                <a:lnTo>
                  <a:pt x="346286" y="566616"/>
                </a:lnTo>
                <a:lnTo>
                  <a:pt x="340032" y="549926"/>
                </a:lnTo>
                <a:close/>
                <a:moveTo>
                  <a:pt x="384407" y="268794"/>
                </a:moveTo>
                <a:lnTo>
                  <a:pt x="387838" y="328017"/>
                </a:lnTo>
                <a:cubicBezTo>
                  <a:pt x="389527" y="318646"/>
                  <a:pt x="389932" y="309031"/>
                  <a:pt x="389283" y="299164"/>
                </a:cubicBezTo>
                <a:cubicBezTo>
                  <a:pt x="388635" y="289296"/>
                  <a:pt x="386932" y="279176"/>
                  <a:pt x="384407" y="268794"/>
                </a:cubicBezTo>
                <a:close/>
                <a:moveTo>
                  <a:pt x="66991" y="0"/>
                </a:moveTo>
                <a:lnTo>
                  <a:pt x="6509657" y="0"/>
                </a:lnTo>
                <a:lnTo>
                  <a:pt x="6509657" y="6857999"/>
                </a:lnTo>
                <a:lnTo>
                  <a:pt x="149318" y="6857999"/>
                </a:lnTo>
                <a:lnTo>
                  <a:pt x="149318" y="6857457"/>
                </a:lnTo>
                <a:lnTo>
                  <a:pt x="22079" y="6857457"/>
                </a:lnTo>
                <a:lnTo>
                  <a:pt x="26850" y="6796804"/>
                </a:lnTo>
                <a:cubicBezTo>
                  <a:pt x="32161" y="6777207"/>
                  <a:pt x="39591" y="6758011"/>
                  <a:pt x="44354" y="6738388"/>
                </a:cubicBezTo>
                <a:cubicBezTo>
                  <a:pt x="48736" y="6720103"/>
                  <a:pt x="58832" y="6702955"/>
                  <a:pt x="67214" y="6685617"/>
                </a:cubicBezTo>
                <a:cubicBezTo>
                  <a:pt x="83217" y="6652472"/>
                  <a:pt x="73120" y="6617036"/>
                  <a:pt x="77310" y="6583128"/>
                </a:cubicBezTo>
                <a:cubicBezTo>
                  <a:pt x="78645" y="6572269"/>
                  <a:pt x="80168" y="6561411"/>
                  <a:pt x="82837" y="6550742"/>
                </a:cubicBezTo>
                <a:cubicBezTo>
                  <a:pt x="89885" y="6521593"/>
                  <a:pt x="95981" y="6491874"/>
                  <a:pt x="105697" y="6463490"/>
                </a:cubicBezTo>
                <a:cubicBezTo>
                  <a:pt x="116556" y="6431292"/>
                  <a:pt x="131034" y="6400429"/>
                  <a:pt x="146086" y="6363664"/>
                </a:cubicBezTo>
                <a:cubicBezTo>
                  <a:pt x="142275" y="6350899"/>
                  <a:pt x="131986" y="6331277"/>
                  <a:pt x="131034" y="6311084"/>
                </a:cubicBezTo>
                <a:cubicBezTo>
                  <a:pt x="127795" y="6246121"/>
                  <a:pt x="145513" y="6185351"/>
                  <a:pt x="173518" y="6127247"/>
                </a:cubicBezTo>
                <a:cubicBezTo>
                  <a:pt x="181899" y="6109530"/>
                  <a:pt x="187424" y="6090477"/>
                  <a:pt x="195616" y="6072569"/>
                </a:cubicBezTo>
                <a:cubicBezTo>
                  <a:pt x="198472" y="6066284"/>
                  <a:pt x="204569" y="6058092"/>
                  <a:pt x="210285" y="6056948"/>
                </a:cubicBezTo>
                <a:cubicBezTo>
                  <a:pt x="243432" y="6050282"/>
                  <a:pt x="242863" y="6025515"/>
                  <a:pt x="244766" y="5999796"/>
                </a:cubicBezTo>
                <a:cubicBezTo>
                  <a:pt x="247051" y="5969124"/>
                  <a:pt x="252386" y="5938836"/>
                  <a:pt x="256958" y="5908355"/>
                </a:cubicBezTo>
                <a:cubicBezTo>
                  <a:pt x="257530" y="5904353"/>
                  <a:pt x="261531" y="5900735"/>
                  <a:pt x="264200" y="5897114"/>
                </a:cubicBezTo>
                <a:cubicBezTo>
                  <a:pt x="268199" y="5891590"/>
                  <a:pt x="274295" y="5886447"/>
                  <a:pt x="275818" y="5880348"/>
                </a:cubicBezTo>
                <a:cubicBezTo>
                  <a:pt x="283249" y="5849107"/>
                  <a:pt x="289535" y="5817674"/>
                  <a:pt x="296393" y="5786239"/>
                </a:cubicBezTo>
                <a:cubicBezTo>
                  <a:pt x="297918" y="5779191"/>
                  <a:pt x="299823" y="5771953"/>
                  <a:pt x="302870" y="5765474"/>
                </a:cubicBezTo>
                <a:cubicBezTo>
                  <a:pt x="305728" y="5759378"/>
                  <a:pt x="310683" y="5754234"/>
                  <a:pt x="313730" y="5748136"/>
                </a:cubicBezTo>
                <a:cubicBezTo>
                  <a:pt x="321920" y="5731564"/>
                  <a:pt x="329541" y="5714607"/>
                  <a:pt x="338685" y="5695178"/>
                </a:cubicBezTo>
                <a:cubicBezTo>
                  <a:pt x="321541" y="5684320"/>
                  <a:pt x="331257" y="5669647"/>
                  <a:pt x="339447" y="5651360"/>
                </a:cubicBezTo>
                <a:cubicBezTo>
                  <a:pt x="347830" y="5632691"/>
                  <a:pt x="350497" y="5611164"/>
                  <a:pt x="353545"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5" y="4893907"/>
                  <a:pt x="406697" y="4884572"/>
                </a:cubicBezTo>
                <a:cubicBezTo>
                  <a:pt x="399647" y="4857522"/>
                  <a:pt x="388978" y="4831420"/>
                  <a:pt x="384216" y="4803988"/>
                </a:cubicBezTo>
                <a:cubicBezTo>
                  <a:pt x="381551" y="4788747"/>
                  <a:pt x="386312" y="4771793"/>
                  <a:pt x="389741" y="4755980"/>
                </a:cubicBezTo>
                <a:cubicBezTo>
                  <a:pt x="393362"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2" y="4346201"/>
                  <a:pt x="391265" y="4340674"/>
                  <a:pt x="392218" y="4335722"/>
                </a:cubicBezTo>
                <a:cubicBezTo>
                  <a:pt x="401743" y="4281810"/>
                  <a:pt x="387838" y="4231324"/>
                  <a:pt x="369547" y="4181603"/>
                </a:cubicBezTo>
                <a:cubicBezTo>
                  <a:pt x="367643" y="4176461"/>
                  <a:pt x="368214" y="4170174"/>
                  <a:pt x="368595" y="4164458"/>
                </a:cubicBezTo>
                <a:cubicBezTo>
                  <a:pt x="369928" y="4148453"/>
                  <a:pt x="376597" y="4131119"/>
                  <a:pt x="372597" y="4116641"/>
                </a:cubicBezTo>
                <a:cubicBezTo>
                  <a:pt x="361546" y="4078159"/>
                  <a:pt x="348211" y="4040058"/>
                  <a:pt x="331447" y="4003861"/>
                </a:cubicBezTo>
                <a:cubicBezTo>
                  <a:pt x="314494" y="3967091"/>
                  <a:pt x="300203" y="3932993"/>
                  <a:pt x="317349" y="3890891"/>
                </a:cubicBezTo>
                <a:cubicBezTo>
                  <a:pt x="324589" y="3872985"/>
                  <a:pt x="319445" y="3849362"/>
                  <a:pt x="317541" y="3828785"/>
                </a:cubicBezTo>
                <a:cubicBezTo>
                  <a:pt x="316016" y="3813737"/>
                  <a:pt x="307443" y="3799258"/>
                  <a:pt x="307443" y="3784397"/>
                </a:cubicBezTo>
                <a:cubicBezTo>
                  <a:pt x="307443" y="3744770"/>
                  <a:pt x="297345" y="3709529"/>
                  <a:pt x="276771" y="3675238"/>
                </a:cubicBezTo>
                <a:cubicBezTo>
                  <a:pt x="268770" y="3661899"/>
                  <a:pt x="274106" y="3641134"/>
                  <a:pt x="272009" y="3623799"/>
                </a:cubicBezTo>
                <a:cubicBezTo>
                  <a:pt x="269533" y="3605509"/>
                  <a:pt x="267247" y="3586653"/>
                  <a:pt x="261720" y="3569124"/>
                </a:cubicBezTo>
                <a:cubicBezTo>
                  <a:pt x="247243" y="3523785"/>
                  <a:pt x="230859" y="3479015"/>
                  <a:pt x="215618" y="3433866"/>
                </a:cubicBezTo>
                <a:cubicBezTo>
                  <a:pt x="203045" y="3396719"/>
                  <a:pt x="212951" y="3360139"/>
                  <a:pt x="218286" y="3323372"/>
                </a:cubicBezTo>
                <a:cubicBezTo>
                  <a:pt x="221715" y="3300319"/>
                  <a:pt x="229907" y="3278795"/>
                  <a:pt x="217715" y="3252885"/>
                </a:cubicBezTo>
                <a:cubicBezTo>
                  <a:pt x="206093" y="3228119"/>
                  <a:pt x="208761" y="3196686"/>
                  <a:pt x="202475" y="3168870"/>
                </a:cubicBezTo>
                <a:cubicBezTo>
                  <a:pt x="197141" y="3145436"/>
                  <a:pt x="188566" y="3122770"/>
                  <a:pt x="180184" y="3100099"/>
                </a:cubicBezTo>
                <a:cubicBezTo>
                  <a:pt x="168753" y="3069235"/>
                  <a:pt x="156753" y="3038756"/>
                  <a:pt x="162468" y="3005035"/>
                </a:cubicBezTo>
                <a:cubicBezTo>
                  <a:pt x="168945" y="2966742"/>
                  <a:pt x="144560" y="2940455"/>
                  <a:pt x="128366" y="2910353"/>
                </a:cubicBezTo>
                <a:cubicBezTo>
                  <a:pt x="117318" y="2889587"/>
                  <a:pt x="109126" y="2866918"/>
                  <a:pt x="102268" y="2844248"/>
                </a:cubicBezTo>
                <a:cubicBezTo>
                  <a:pt x="93313" y="2813958"/>
                  <a:pt x="87978" y="2782716"/>
                  <a:pt x="79216" y="2752235"/>
                </a:cubicBezTo>
                <a:cubicBezTo>
                  <a:pt x="66072" y="2706131"/>
                  <a:pt x="55785"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1" y="2360933"/>
                </a:cubicBezTo>
                <a:cubicBezTo>
                  <a:pt x="28541" y="2356744"/>
                  <a:pt x="36543" y="2344741"/>
                  <a:pt x="37877" y="2335405"/>
                </a:cubicBezTo>
                <a:cubicBezTo>
                  <a:pt x="41877" y="2307402"/>
                  <a:pt x="35971" y="2281683"/>
                  <a:pt x="23017" y="2254633"/>
                </a:cubicBezTo>
                <a:cubicBezTo>
                  <a:pt x="10824" y="2229296"/>
                  <a:pt x="12158" y="2197670"/>
                  <a:pt x="7395" y="2168903"/>
                </a:cubicBezTo>
                <a:cubicBezTo>
                  <a:pt x="5680"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4" y="1938009"/>
                  <a:pt x="18445" y="1921817"/>
                </a:cubicBezTo>
                <a:cubicBezTo>
                  <a:pt x="19779" y="1915912"/>
                  <a:pt x="24922" y="1910004"/>
                  <a:pt x="24161" y="1904673"/>
                </a:cubicBezTo>
                <a:cubicBezTo>
                  <a:pt x="15968" y="1851709"/>
                  <a:pt x="52545" y="1813610"/>
                  <a:pt x="68738" y="1768838"/>
                </a:cubicBezTo>
                <a:cubicBezTo>
                  <a:pt x="85886" y="1721785"/>
                  <a:pt x="112174" y="1676253"/>
                  <a:pt x="104363" y="1623675"/>
                </a:cubicBezTo>
                <a:cubicBezTo>
                  <a:pt x="99601" y="1591859"/>
                  <a:pt x="88551" y="1561189"/>
                  <a:pt x="81882" y="1529563"/>
                </a:cubicBezTo>
                <a:cubicBezTo>
                  <a:pt x="79597" y="1518324"/>
                  <a:pt x="79978" y="1505751"/>
                  <a:pt x="82264" y="1494509"/>
                </a:cubicBezTo>
                <a:cubicBezTo>
                  <a:pt x="92743" y="1440216"/>
                  <a:pt x="94266" y="1386684"/>
                  <a:pt x="77120" y="1333341"/>
                </a:cubicBezTo>
                <a:cubicBezTo>
                  <a:pt x="74262" y="1324198"/>
                  <a:pt x="71597" y="1314483"/>
                  <a:pt x="71597" y="1304955"/>
                </a:cubicBezTo>
                <a:cubicBezTo>
                  <a:pt x="71597" y="1252757"/>
                  <a:pt x="75597" y="1201512"/>
                  <a:pt x="94266" y="1151600"/>
                </a:cubicBezTo>
                <a:cubicBezTo>
                  <a:pt x="100553" y="1134834"/>
                  <a:pt x="96553" y="1114449"/>
                  <a:pt x="98077" y="1095972"/>
                </a:cubicBezTo>
                <a:cubicBezTo>
                  <a:pt x="99409" y="1078826"/>
                  <a:pt x="99981" y="1061298"/>
                  <a:pt x="104363" y="1044725"/>
                </a:cubicBezTo>
                <a:cubicBezTo>
                  <a:pt x="110839" y="1020529"/>
                  <a:pt x="111601" y="998052"/>
                  <a:pt x="105887" y="973095"/>
                </a:cubicBezTo>
                <a:cubicBezTo>
                  <a:pt x="100553" y="949281"/>
                  <a:pt x="103219" y="923562"/>
                  <a:pt x="103029" y="898797"/>
                </a:cubicBezTo>
                <a:cubicBezTo>
                  <a:pt x="102839" y="871173"/>
                  <a:pt x="102649" y="843552"/>
                  <a:pt x="103601" y="815929"/>
                </a:cubicBezTo>
                <a:cubicBezTo>
                  <a:pt x="103981" y="804877"/>
                  <a:pt x="111601" y="792306"/>
                  <a:pt x="108553" y="783158"/>
                </a:cubicBezTo>
                <a:cubicBezTo>
                  <a:pt x="98267" y="753633"/>
                  <a:pt x="110649" y="724104"/>
                  <a:pt x="105126" y="694576"/>
                </a:cubicBezTo>
                <a:cubicBezTo>
                  <a:pt x="102268" y="680096"/>
                  <a:pt x="110078" y="663713"/>
                  <a:pt x="110839" y="648092"/>
                </a:cubicBezTo>
                <a:cubicBezTo>
                  <a:pt x="112174" y="622564"/>
                  <a:pt x="111601" y="597037"/>
                  <a:pt x="111983" y="571508"/>
                </a:cubicBezTo>
                <a:cubicBezTo>
                  <a:pt x="112174" y="563125"/>
                  <a:pt x="112936" y="554933"/>
                  <a:pt x="113318" y="546552"/>
                </a:cubicBezTo>
                <a:cubicBezTo>
                  <a:pt x="113697" y="539121"/>
                  <a:pt x="115412" y="531310"/>
                  <a:pt x="114080" y="524262"/>
                </a:cubicBezTo>
                <a:cubicBezTo>
                  <a:pt x="109315" y="498733"/>
                  <a:pt x="101505" y="473587"/>
                  <a:pt x="98457" y="447870"/>
                </a:cubicBezTo>
                <a:cubicBezTo>
                  <a:pt x="95792" y="425581"/>
                  <a:pt x="99409" y="402529"/>
                  <a:pt x="97505" y="380050"/>
                </a:cubicBezTo>
                <a:cubicBezTo>
                  <a:pt x="94266" y="340425"/>
                  <a:pt x="88551" y="300800"/>
                  <a:pt x="84930" y="261173"/>
                </a:cubicBezTo>
                <a:cubicBezTo>
                  <a:pt x="84168" y="252600"/>
                  <a:pt x="88933" y="243648"/>
                  <a:pt x="89313" y="234883"/>
                </a:cubicBezTo>
                <a:cubicBezTo>
                  <a:pt x="90266" y="207450"/>
                  <a:pt x="90457" y="180017"/>
                  <a:pt x="91026" y="152584"/>
                </a:cubicBezTo>
                <a:cubicBezTo>
                  <a:pt x="91218" y="136963"/>
                  <a:pt x="90647" y="121150"/>
                  <a:pt x="92361" y="105718"/>
                </a:cubicBezTo>
                <a:cubicBezTo>
                  <a:pt x="94648" y="85336"/>
                  <a:pt x="98077" y="66857"/>
                  <a:pt x="83217" y="47806"/>
                </a:cubicBezTo>
                <a:cubicBezTo>
                  <a:pt x="77453" y="40471"/>
                  <a:pt x="73691" y="32636"/>
                  <a:pt x="71206" y="24480"/>
                </a:cubicBezTo>
                <a:close/>
              </a:path>
            </a:pathLst>
          </a:custGeom>
          <a:effectLst>
            <a:outerShdw blurRad="381000" dist="152400" dir="10800000" algn="r" rotWithShape="0">
              <a:prstClr val="black">
                <a:alpha val="10000"/>
              </a:prstClr>
            </a:outerShdw>
          </a:effectLst>
        </p:spPr>
      </p:pic>
      <p:sp>
        <p:nvSpPr>
          <p:cNvPr id="12" name="Freeform: Shape 11">
            <a:extLst>
              <a:ext uri="{FF2B5EF4-FFF2-40B4-BE49-F238E27FC236}">
                <a16:creationId xmlns:a16="http://schemas.microsoft.com/office/drawing/2014/main" id="{C4D41903-2C9D-4F9E-AA1F-6161F8A6F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9E4574B5-C90E-412D-BAB0-B9F483290C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8334767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648CF-43A5-4EAC-A04F-995A483A1335}"/>
              </a:ext>
            </a:extLst>
          </p:cNvPr>
          <p:cNvSpPr>
            <a:spLocks noGrp="1"/>
          </p:cNvSpPr>
          <p:nvPr>
            <p:ph type="title"/>
          </p:nvPr>
        </p:nvSpPr>
        <p:spPr>
          <a:xfrm>
            <a:off x="838200" y="963877"/>
            <a:ext cx="3494362" cy="4930246"/>
          </a:xfrm>
        </p:spPr>
        <p:txBody>
          <a:bodyPr>
            <a:normAutofit/>
          </a:bodyPr>
          <a:lstStyle/>
          <a:p>
            <a:pPr algn="r"/>
            <a:r>
              <a:rPr lang="en-GB">
                <a:solidFill>
                  <a:schemeClr val="accent1"/>
                </a:solidFill>
              </a:rPr>
              <a:t>How to Over Turn ACE’s</a:t>
            </a:r>
          </a:p>
        </p:txBody>
      </p:sp>
      <p:sp>
        <p:nvSpPr>
          <p:cNvPr id="22" name="Content Placeholder 2">
            <a:extLst>
              <a:ext uri="{FF2B5EF4-FFF2-40B4-BE49-F238E27FC236}">
                <a16:creationId xmlns:a16="http://schemas.microsoft.com/office/drawing/2014/main" id="{455D3B76-4023-4323-AFA6-3D8B6655E576}"/>
              </a:ext>
            </a:extLst>
          </p:cNvPr>
          <p:cNvSpPr>
            <a:spLocks noGrp="1"/>
          </p:cNvSpPr>
          <p:nvPr>
            <p:ph idx="1"/>
          </p:nvPr>
        </p:nvSpPr>
        <p:spPr>
          <a:xfrm>
            <a:off x="4976031" y="963877"/>
            <a:ext cx="6377769" cy="4930246"/>
          </a:xfrm>
        </p:spPr>
        <p:txBody>
          <a:bodyPr anchor="ctr">
            <a:normAutofit/>
          </a:bodyPr>
          <a:lstStyle/>
          <a:p>
            <a:pPr fontAlgn="base"/>
            <a:r>
              <a:rPr lang="en-GB" sz="2400" dirty="0"/>
              <a:t>Developing resilience</a:t>
            </a:r>
          </a:p>
          <a:p>
            <a:pPr fontAlgn="base"/>
            <a:r>
              <a:rPr lang="en-GB" sz="2400" dirty="0"/>
              <a:t>access to a trusted adult in childhood</a:t>
            </a:r>
          </a:p>
          <a:p>
            <a:pPr fontAlgn="base"/>
            <a:r>
              <a:rPr lang="en-GB" sz="2400" dirty="0"/>
              <a:t>supportive friends</a:t>
            </a:r>
          </a:p>
          <a:p>
            <a:pPr fontAlgn="base"/>
            <a:r>
              <a:rPr lang="en-GB" sz="2400" dirty="0"/>
              <a:t>engaged in community activities, such as sports</a:t>
            </a:r>
          </a:p>
          <a:p>
            <a:pPr fontAlgn="base"/>
            <a:r>
              <a:rPr lang="en-GB" sz="2400" dirty="0"/>
              <a:t>Overall having opportunities in community / employment / education</a:t>
            </a:r>
          </a:p>
          <a:p>
            <a:pPr marL="0" indent="0" fontAlgn="base">
              <a:buNone/>
            </a:pPr>
            <a:endParaRPr lang="en-GB" sz="2400" dirty="0"/>
          </a:p>
        </p:txBody>
      </p:sp>
    </p:spTree>
    <p:extLst>
      <p:ext uri="{BB962C8B-B14F-4D97-AF65-F5344CB8AC3E}">
        <p14:creationId xmlns:p14="http://schemas.microsoft.com/office/powerpoint/2010/main" val="34931514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5" name="Rectangle 1054">
            <a:extLst>
              <a:ext uri="{FF2B5EF4-FFF2-40B4-BE49-F238E27FC236}">
                <a16:creationId xmlns:a16="http://schemas.microsoft.com/office/drawing/2014/main" id="{28D31E1B-0407-4223-9642-0B642CBF5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7" name="Group 1056">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1058" name="Rectangle 1057">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1058">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0" name="Rectangle 1059">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62" name="Rectangle 1061">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AAF067-CA64-4C71-B87A-1DE106BEAA25}"/>
              </a:ext>
            </a:extLst>
          </p:cNvPr>
          <p:cNvSpPr>
            <a:spLocks noGrp="1"/>
          </p:cNvSpPr>
          <p:nvPr>
            <p:ph type="title"/>
          </p:nvPr>
        </p:nvSpPr>
        <p:spPr>
          <a:xfrm>
            <a:off x="1043631" y="873940"/>
            <a:ext cx="5052369" cy="1035781"/>
          </a:xfrm>
        </p:spPr>
        <p:txBody>
          <a:bodyPr anchor="ctr">
            <a:normAutofit/>
          </a:bodyPr>
          <a:lstStyle/>
          <a:p>
            <a:r>
              <a:rPr lang="en-GB" sz="3600"/>
              <a:t>Children &amp; Trauma</a:t>
            </a:r>
          </a:p>
        </p:txBody>
      </p:sp>
      <p:sp>
        <p:nvSpPr>
          <p:cNvPr id="3" name="Content Placeholder 2">
            <a:extLst>
              <a:ext uri="{FF2B5EF4-FFF2-40B4-BE49-F238E27FC236}">
                <a16:creationId xmlns:a16="http://schemas.microsoft.com/office/drawing/2014/main" id="{154773A4-8CF8-4122-AA82-60DF521528C8}"/>
              </a:ext>
            </a:extLst>
          </p:cNvPr>
          <p:cNvSpPr>
            <a:spLocks noGrp="1"/>
          </p:cNvSpPr>
          <p:nvPr>
            <p:ph idx="1"/>
          </p:nvPr>
        </p:nvSpPr>
        <p:spPr>
          <a:xfrm>
            <a:off x="1045029" y="2305531"/>
            <a:ext cx="4991629" cy="3896313"/>
          </a:xfrm>
        </p:spPr>
        <p:txBody>
          <a:bodyPr anchor="ctr">
            <a:normAutofit lnSpcReduction="10000"/>
          </a:bodyPr>
          <a:lstStyle/>
          <a:p>
            <a:endParaRPr lang="en-GB" sz="1700" dirty="0"/>
          </a:p>
          <a:p>
            <a:endParaRPr lang="en-GB" sz="1700" dirty="0"/>
          </a:p>
          <a:p>
            <a:r>
              <a:rPr lang="en-GB" sz="2000" dirty="0"/>
              <a:t>Romania's Communist leader overthrown in 1989</a:t>
            </a:r>
          </a:p>
          <a:p>
            <a:r>
              <a:rPr lang="en-GB" sz="2000" dirty="0"/>
              <a:t>Opened up the country to the world</a:t>
            </a:r>
          </a:p>
          <a:p>
            <a:r>
              <a:rPr lang="en-GB" sz="2000" dirty="0"/>
              <a:t>25-year regime of brutal repression, more than 100,000 children had been abandoned to squalid and overcrowded institutions. </a:t>
            </a:r>
          </a:p>
          <a:p>
            <a:r>
              <a:rPr lang="en-GB" sz="2000" dirty="0"/>
              <a:t>The world watched in horror as footage emerged of naked children with shaved heads, chained to cribs, sitting on cold concrete floors, surrounded in body fluid. No crying, just rocking.</a:t>
            </a:r>
          </a:p>
          <a:p>
            <a:endParaRPr lang="en-GB" sz="1700" dirty="0"/>
          </a:p>
          <a:p>
            <a:endParaRPr lang="en-GB" sz="1700" dirty="0"/>
          </a:p>
          <a:p>
            <a:endParaRPr lang="en-GB" sz="1700" dirty="0"/>
          </a:p>
        </p:txBody>
      </p:sp>
      <p:sp>
        <p:nvSpPr>
          <p:cNvPr id="1064" name="Rectangle 1063">
            <a:extLst>
              <a:ext uri="{FF2B5EF4-FFF2-40B4-BE49-F238E27FC236}">
                <a16:creationId xmlns:a16="http://schemas.microsoft.com/office/drawing/2014/main" id="{70E96339-907C-46C3-99AC-31179B6F0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Romania | History, Map, &amp; Facts | Britannica">
            <a:extLst>
              <a:ext uri="{FF2B5EF4-FFF2-40B4-BE49-F238E27FC236}">
                <a16:creationId xmlns:a16="http://schemas.microsoft.com/office/drawing/2014/main" id="{275F97E7-75E8-B6F5-1C20-2185E70DEF6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353" r="18684" b="-1"/>
          <a:stretch/>
        </p:blipFill>
        <p:spPr bwMode="auto">
          <a:xfrm>
            <a:off x="6930493" y="1412186"/>
            <a:ext cx="4223252" cy="4093912"/>
          </a:xfrm>
          <a:prstGeom prst="rect">
            <a:avLst/>
          </a:prstGeom>
          <a:noFill/>
          <a:extLst>
            <a:ext uri="{909E8E84-426E-40DD-AFC4-6F175D3DCCD1}">
              <a14:hiddenFill xmlns:a14="http://schemas.microsoft.com/office/drawing/2010/main">
                <a:solidFill>
                  <a:srgbClr val="FFFFFF"/>
                </a:solidFill>
              </a14:hiddenFill>
            </a:ext>
          </a:extLst>
        </p:spPr>
      </p:pic>
      <p:cxnSp>
        <p:nvCxnSpPr>
          <p:cNvPr id="1066" name="Straight Connector 106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57909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AB97E-E355-4E8E-8B8A-8B9FC666ABBE}"/>
              </a:ext>
            </a:extLst>
          </p:cNvPr>
          <p:cNvSpPr>
            <a:spLocks noGrp="1"/>
          </p:cNvSpPr>
          <p:nvPr>
            <p:ph type="title"/>
          </p:nvPr>
        </p:nvSpPr>
        <p:spPr>
          <a:xfrm>
            <a:off x="838200" y="5777345"/>
            <a:ext cx="8078342" cy="848870"/>
          </a:xfrm>
        </p:spPr>
        <p:txBody>
          <a:bodyPr>
            <a:normAutofit/>
          </a:bodyPr>
          <a:lstStyle/>
          <a:p>
            <a:r>
              <a:rPr lang="en-GB"/>
              <a:t>Why?</a:t>
            </a:r>
          </a:p>
        </p:txBody>
      </p:sp>
      <p:graphicFrame>
        <p:nvGraphicFramePr>
          <p:cNvPr id="5" name="Content Placeholder 2">
            <a:extLst>
              <a:ext uri="{FF2B5EF4-FFF2-40B4-BE49-F238E27FC236}">
                <a16:creationId xmlns:a16="http://schemas.microsoft.com/office/drawing/2014/main" id="{EA2B4564-5E68-4F75-ABA2-48DB02AF567A}"/>
              </a:ext>
            </a:extLst>
          </p:cNvPr>
          <p:cNvGraphicFramePr>
            <a:graphicFrameLocks noGrp="1"/>
          </p:cNvGraphicFramePr>
          <p:nvPr>
            <p:ph idx="1"/>
          </p:nvPr>
        </p:nvGraphicFramePr>
        <p:xfrm>
          <a:off x="838200" y="384464"/>
          <a:ext cx="10515600" cy="48629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8368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6FDEAD-8FD2-4C7D-94A7-146C22FA2206}"/>
              </a:ext>
            </a:extLst>
          </p:cNvPr>
          <p:cNvSpPr>
            <a:spLocks noGrp="1"/>
          </p:cNvSpPr>
          <p:nvPr>
            <p:ph type="title"/>
          </p:nvPr>
        </p:nvSpPr>
        <p:spPr>
          <a:xfrm>
            <a:off x="838200" y="1641752"/>
            <a:ext cx="4391024" cy="1323439"/>
          </a:xfrm>
        </p:spPr>
        <p:txBody>
          <a:bodyPr anchor="t">
            <a:normAutofit fontScale="90000"/>
          </a:bodyPr>
          <a:lstStyle/>
          <a:p>
            <a:r>
              <a:rPr lang="en-GB" sz="4000" dirty="0">
                <a:solidFill>
                  <a:schemeClr val="bg1">
                    <a:alpha val="80000"/>
                  </a:schemeClr>
                </a:solidFill>
              </a:rPr>
              <a:t>https://www.youtube.com/watch?v=VCeWr8OFuEs</a:t>
            </a:r>
            <a:br>
              <a:rPr lang="en-GB" sz="4000" dirty="0">
                <a:solidFill>
                  <a:schemeClr val="bg1">
                    <a:alpha val="80000"/>
                  </a:schemeClr>
                </a:solidFill>
              </a:rPr>
            </a:br>
            <a:endParaRPr lang="en-GB" sz="4000" dirty="0">
              <a:solidFill>
                <a:schemeClr val="bg1"/>
              </a:solidFill>
            </a:endParaRPr>
          </a:p>
        </p:txBody>
      </p:sp>
      <p:sp>
        <p:nvSpPr>
          <p:cNvPr id="3" name="Content Placeholder 2">
            <a:extLst>
              <a:ext uri="{FF2B5EF4-FFF2-40B4-BE49-F238E27FC236}">
                <a16:creationId xmlns:a16="http://schemas.microsoft.com/office/drawing/2014/main" id="{A9E2EAF4-461D-4316-908B-4E9F87551F74}"/>
              </a:ext>
            </a:extLst>
          </p:cNvPr>
          <p:cNvSpPr>
            <a:spLocks noGrp="1"/>
          </p:cNvSpPr>
          <p:nvPr>
            <p:ph idx="1"/>
          </p:nvPr>
        </p:nvSpPr>
        <p:spPr>
          <a:xfrm>
            <a:off x="838200" y="3146400"/>
            <a:ext cx="4391024" cy="2862288"/>
          </a:xfrm>
        </p:spPr>
        <p:txBody>
          <a:bodyPr>
            <a:normAutofit/>
          </a:bodyPr>
          <a:lstStyle/>
          <a:p>
            <a:endParaRPr lang="en-GB" sz="2400" dirty="0">
              <a:solidFill>
                <a:schemeClr val="bg1">
                  <a:alpha val="80000"/>
                </a:schemeClr>
              </a:solidFill>
            </a:endParaRPr>
          </a:p>
        </p:txBody>
      </p:sp>
      <p:pic>
        <p:nvPicPr>
          <p:cNvPr id="5" name="Picture 4" descr="Close-up of photographic film">
            <a:extLst>
              <a:ext uri="{FF2B5EF4-FFF2-40B4-BE49-F238E27FC236}">
                <a16:creationId xmlns:a16="http://schemas.microsoft.com/office/drawing/2014/main" id="{691F7155-8B2A-826E-E10F-BBEAC6EFDE47}"/>
              </a:ext>
            </a:extLst>
          </p:cNvPr>
          <p:cNvPicPr>
            <a:picLocks noChangeAspect="1"/>
          </p:cNvPicPr>
          <p:nvPr/>
        </p:nvPicPr>
        <p:blipFill rotWithShape="1">
          <a:blip r:embed="rId2">
            <a:extLst>
              <a:ext uri="{28A0092B-C50C-407E-A947-70E740481C1C}">
                <a14:useLocalDpi xmlns:a14="http://schemas.microsoft.com/office/drawing/2010/main" val="0"/>
              </a:ext>
            </a:extLst>
          </a:blip>
          <a:srcRect l="4624" r="10428" b="-3"/>
          <a:stretch/>
        </p:blipFill>
        <p:spPr>
          <a:xfrm>
            <a:off x="6096000" y="841375"/>
            <a:ext cx="5260975" cy="464502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grpSp>
        <p:nvGrpSpPr>
          <p:cNvPr id="12" name="Group 11">
            <a:extLst>
              <a:ext uri="{FF2B5EF4-FFF2-40B4-BE49-F238E27FC236}">
                <a16:creationId xmlns:a16="http://schemas.microsoft.com/office/drawing/2014/main" id="{23705FF7-CAB4-430F-A07B-AF2245F17F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13" name="Freeform: Shape 12">
              <a:extLst>
                <a:ext uri="{FF2B5EF4-FFF2-40B4-BE49-F238E27FC236}">
                  <a16:creationId xmlns:a16="http://schemas.microsoft.com/office/drawing/2014/main" id="{6BFFE2ED-DBB9-4090-905D-1939650FC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E4D1EC16-E672-4366-A091-73675BE54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8850608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7F64A8-D625-4F61-A290-B499BB62A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74B9D1-5918-45BF-8EA1-3AA5100555E7}"/>
              </a:ext>
            </a:extLst>
          </p:cNvPr>
          <p:cNvSpPr>
            <a:spLocks noGrp="1"/>
          </p:cNvSpPr>
          <p:nvPr>
            <p:ph type="title"/>
          </p:nvPr>
        </p:nvSpPr>
        <p:spPr>
          <a:xfrm>
            <a:off x="2187363" y="1671569"/>
            <a:ext cx="5801917" cy="725267"/>
          </a:xfrm>
        </p:spPr>
        <p:txBody>
          <a:bodyPr anchor="b">
            <a:normAutofit/>
          </a:bodyPr>
          <a:lstStyle/>
          <a:p>
            <a:r>
              <a:rPr lang="en-GB" sz="4000" dirty="0"/>
              <a:t>Research into the Children</a:t>
            </a:r>
          </a:p>
        </p:txBody>
      </p:sp>
      <p:pic>
        <p:nvPicPr>
          <p:cNvPr id="7" name="Graphic 6" descr="Brain">
            <a:extLst>
              <a:ext uri="{FF2B5EF4-FFF2-40B4-BE49-F238E27FC236}">
                <a16:creationId xmlns:a16="http://schemas.microsoft.com/office/drawing/2014/main" id="{C85FAC63-34BE-AF5C-9FFC-48126E4753B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5242" y="629691"/>
            <a:ext cx="1198532" cy="1198532"/>
          </a:xfrm>
          <a:prstGeom prst="rect">
            <a:avLst/>
          </a:prstGeom>
        </p:spPr>
      </p:pic>
      <p:sp>
        <p:nvSpPr>
          <p:cNvPr id="3" name="Content Placeholder 2">
            <a:extLst>
              <a:ext uri="{FF2B5EF4-FFF2-40B4-BE49-F238E27FC236}">
                <a16:creationId xmlns:a16="http://schemas.microsoft.com/office/drawing/2014/main" id="{8286688D-1ACB-47EB-A6EB-43FF1E938F5F}"/>
              </a:ext>
            </a:extLst>
          </p:cNvPr>
          <p:cNvSpPr>
            <a:spLocks noGrp="1"/>
          </p:cNvSpPr>
          <p:nvPr>
            <p:ph idx="1"/>
          </p:nvPr>
        </p:nvSpPr>
        <p:spPr>
          <a:xfrm>
            <a:off x="498764" y="2576945"/>
            <a:ext cx="8423563" cy="3651363"/>
          </a:xfrm>
        </p:spPr>
        <p:txBody>
          <a:bodyPr>
            <a:normAutofit/>
          </a:bodyPr>
          <a:lstStyle/>
          <a:p>
            <a:r>
              <a:rPr lang="en-GB" dirty="0"/>
              <a:t>Romanian orphans raised without nurturing or love had their brains were scanned. </a:t>
            </a:r>
          </a:p>
          <a:p>
            <a:r>
              <a:rPr lang="en-GB" dirty="0"/>
              <a:t>Frontal-temporal areas of the brain (responsible for regulating emotions) were underdeveloped.</a:t>
            </a:r>
          </a:p>
          <a:p>
            <a:r>
              <a:rPr lang="en-GB" dirty="0"/>
              <a:t>It showing little or no activity when a child was stimulated. </a:t>
            </a:r>
          </a:p>
          <a:p>
            <a:r>
              <a:rPr lang="en-GB" dirty="0"/>
              <a:t>Found that neglected three-year-olds had smaller head circumferences than children raised in loving families.</a:t>
            </a:r>
          </a:p>
          <a:p>
            <a:endParaRPr lang="en-GB" sz="1600" dirty="0"/>
          </a:p>
        </p:txBody>
      </p:sp>
      <p:pic>
        <p:nvPicPr>
          <p:cNvPr id="15" name="Graphic 14" descr="Brain">
            <a:extLst>
              <a:ext uri="{FF2B5EF4-FFF2-40B4-BE49-F238E27FC236}">
                <a16:creationId xmlns:a16="http://schemas.microsoft.com/office/drawing/2014/main" id="{E797BBAE-3B17-410C-913D-BD07BE16346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41431" y="816337"/>
            <a:ext cx="5225327" cy="5225327"/>
          </a:xfrm>
          <a:prstGeom prst="rect">
            <a:avLst/>
          </a:prstGeom>
        </p:spPr>
      </p:pic>
    </p:spTree>
    <p:extLst>
      <p:ext uri="{BB962C8B-B14F-4D97-AF65-F5344CB8AC3E}">
        <p14:creationId xmlns:p14="http://schemas.microsoft.com/office/powerpoint/2010/main" val="12236031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hlinkClick r:id="rId2"/>
              </a:rPr>
              <a:t>https://www.youtube.com/watch?v=XHgLYI9KZ-A</a:t>
            </a:r>
            <a:endParaRPr lang="en-GB" dirty="0"/>
          </a:p>
          <a:p>
            <a:pPr lvl="1"/>
            <a:r>
              <a:rPr lang="en-GB" dirty="0"/>
              <a:t>WG ACE’s launch</a:t>
            </a:r>
          </a:p>
          <a:p>
            <a:endParaRPr lang="en-GB" dirty="0"/>
          </a:p>
          <a:p>
            <a:r>
              <a:rPr lang="en-GB" dirty="0">
                <a:hlinkClick r:id="rId3"/>
              </a:rPr>
              <a:t>https://www.safelaunch.org/aces-quiz/</a:t>
            </a:r>
            <a:endParaRPr lang="en-GB" dirty="0"/>
          </a:p>
          <a:p>
            <a:pPr lvl="1"/>
            <a:r>
              <a:rPr lang="en-GB" dirty="0"/>
              <a:t>Quiz with the ACE’s questions</a:t>
            </a:r>
          </a:p>
          <a:p>
            <a:endParaRPr lang="en-GB" dirty="0"/>
          </a:p>
        </p:txBody>
      </p:sp>
    </p:spTree>
    <p:extLst>
      <p:ext uri="{BB962C8B-B14F-4D97-AF65-F5344CB8AC3E}">
        <p14:creationId xmlns:p14="http://schemas.microsoft.com/office/powerpoint/2010/main" val="3202071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B6985-0A30-435F-EBDB-A432B85C8045}"/>
              </a:ext>
            </a:extLst>
          </p:cNvPr>
          <p:cNvSpPr>
            <a:spLocks noGrp="1"/>
          </p:cNvSpPr>
          <p:nvPr>
            <p:ph type="title"/>
          </p:nvPr>
        </p:nvSpPr>
        <p:spPr/>
        <p:txBody>
          <a:bodyPr/>
          <a:lstStyle/>
          <a:p>
            <a:r>
              <a:rPr lang="en-GB" dirty="0"/>
              <a:t>Stockholm Syndrome</a:t>
            </a:r>
            <a:endParaRPr lang="en-GB" b="1" dirty="0"/>
          </a:p>
        </p:txBody>
      </p:sp>
      <p:pic>
        <p:nvPicPr>
          <p:cNvPr id="2050" name="Picture 2" descr="What is Stockholm syndrome? - BBC News">
            <a:extLst>
              <a:ext uri="{FF2B5EF4-FFF2-40B4-BE49-F238E27FC236}">
                <a16:creationId xmlns:a16="http://schemas.microsoft.com/office/drawing/2014/main" id="{49012B08-4082-D206-ACA5-53853B153F7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83970" y="1537392"/>
            <a:ext cx="8654143" cy="4054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3331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29932"/>
          </a:xfrm>
        </p:spPr>
        <p:txBody>
          <a:bodyPr/>
          <a:lstStyle/>
          <a:p>
            <a:r>
              <a:rPr lang="en-GB" dirty="0"/>
              <a:t>Stockholm Syndrome</a:t>
            </a:r>
          </a:p>
        </p:txBody>
      </p:sp>
      <p:sp>
        <p:nvSpPr>
          <p:cNvPr id="3" name="Content Placeholder 2"/>
          <p:cNvSpPr>
            <a:spLocks noGrp="1"/>
          </p:cNvSpPr>
          <p:nvPr>
            <p:ph idx="1"/>
          </p:nvPr>
        </p:nvSpPr>
        <p:spPr>
          <a:xfrm>
            <a:off x="838200" y="1267485"/>
            <a:ext cx="10515600" cy="4909478"/>
          </a:xfrm>
        </p:spPr>
        <p:txBody>
          <a:bodyPr>
            <a:normAutofit/>
          </a:bodyPr>
          <a:lstStyle/>
          <a:p>
            <a:r>
              <a:rPr lang="en-GB" dirty="0"/>
              <a:t>Derived from a 1973 bank robbery in Stockholm, Sweden</a:t>
            </a:r>
          </a:p>
          <a:p>
            <a:r>
              <a:rPr lang="en-GB" dirty="0"/>
              <a:t>Four hostages were held for six days. </a:t>
            </a:r>
          </a:p>
          <a:p>
            <a:r>
              <a:rPr lang="en-GB" dirty="0"/>
              <a:t>Defended the actions of the robbers. </a:t>
            </a:r>
          </a:p>
          <a:p>
            <a:r>
              <a:rPr lang="en-GB" dirty="0"/>
              <a:t>Pled for the captors not to be harmed during the rescue. </a:t>
            </a:r>
          </a:p>
          <a:p>
            <a:r>
              <a:rPr lang="en-GB" dirty="0"/>
              <a:t>Sympathetic and lacked hatred toward their captors.</a:t>
            </a:r>
          </a:p>
          <a:p>
            <a:r>
              <a:rPr lang="en-GB" dirty="0"/>
              <a:t>Hostages continued to exhibit loyalty by -</a:t>
            </a:r>
          </a:p>
          <a:p>
            <a:r>
              <a:rPr lang="en-GB" dirty="0"/>
              <a:t>Refused to testify against them.</a:t>
            </a:r>
          </a:p>
          <a:p>
            <a:r>
              <a:rPr lang="en-GB" dirty="0"/>
              <a:t>Helped raise funds for legal representation. </a:t>
            </a:r>
          </a:p>
          <a:p>
            <a:r>
              <a:rPr lang="en-GB" dirty="0"/>
              <a:t>Visited them in prison.</a:t>
            </a:r>
          </a:p>
        </p:txBody>
      </p:sp>
    </p:spTree>
    <p:extLst>
      <p:ext uri="{BB962C8B-B14F-4D97-AF65-F5344CB8AC3E}">
        <p14:creationId xmlns:p14="http://schemas.microsoft.com/office/powerpoint/2010/main" val="27999219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57917"/>
          </a:xfrm>
        </p:spPr>
        <p:txBody>
          <a:bodyPr>
            <a:normAutofit fontScale="90000"/>
          </a:bodyPr>
          <a:lstStyle/>
          <a:p>
            <a:br>
              <a:rPr lang="en-GB" dirty="0"/>
            </a:br>
            <a:r>
              <a:rPr lang="en-GB" dirty="0"/>
              <a:t>What Causes Stockholm Syndrome?</a:t>
            </a:r>
            <a:br>
              <a:rPr lang="en-GB" b="1" dirty="0"/>
            </a:br>
            <a:endParaRPr lang="en-GB" dirty="0"/>
          </a:p>
        </p:txBody>
      </p:sp>
      <p:sp>
        <p:nvSpPr>
          <p:cNvPr id="3" name="Content Placeholder 2"/>
          <p:cNvSpPr>
            <a:spLocks noGrp="1"/>
          </p:cNvSpPr>
          <p:nvPr>
            <p:ph idx="1"/>
          </p:nvPr>
        </p:nvSpPr>
        <p:spPr>
          <a:xfrm>
            <a:off x="838200" y="1453243"/>
            <a:ext cx="10515600" cy="4723720"/>
          </a:xfrm>
        </p:spPr>
        <p:txBody>
          <a:bodyPr>
            <a:normAutofit/>
          </a:bodyPr>
          <a:lstStyle/>
          <a:p>
            <a:pPr fontAlgn="base"/>
            <a:r>
              <a:rPr lang="en-GB" dirty="0"/>
              <a:t>Individuals can succumb to Stockholm syndrome under the following circumstances:</a:t>
            </a:r>
          </a:p>
          <a:p>
            <a:pPr fontAlgn="base"/>
            <a:r>
              <a:rPr lang="en-GB" dirty="0"/>
              <a:t>The belief that one's captor can and will kill them. The feelings of relief by the victim for not being killed then turn to gratitude.</a:t>
            </a:r>
          </a:p>
          <a:p>
            <a:pPr fontAlgn="base"/>
            <a:r>
              <a:rPr lang="en-GB" dirty="0"/>
              <a:t>Isolation from everyone but the captors</a:t>
            </a:r>
          </a:p>
          <a:p>
            <a:pPr fontAlgn="base"/>
            <a:r>
              <a:rPr lang="en-GB" dirty="0"/>
              <a:t>The belief that escape is impossible</a:t>
            </a:r>
          </a:p>
          <a:p>
            <a:pPr fontAlgn="base"/>
            <a:r>
              <a:rPr lang="en-GB" dirty="0"/>
              <a:t>The inflation of the captor's acts of kindness into genuine care for each other's welfare</a:t>
            </a:r>
          </a:p>
          <a:p>
            <a:pPr fontAlgn="base"/>
            <a:r>
              <a:rPr lang="en-GB" dirty="0"/>
              <a:t>The passage of at least a few days in captivity</a:t>
            </a:r>
          </a:p>
          <a:p>
            <a:endParaRPr lang="en-GB" dirty="0"/>
          </a:p>
        </p:txBody>
      </p:sp>
    </p:spTree>
    <p:extLst>
      <p:ext uri="{BB962C8B-B14F-4D97-AF65-F5344CB8AC3E}">
        <p14:creationId xmlns:p14="http://schemas.microsoft.com/office/powerpoint/2010/main" val="2084277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65734"/>
          </a:xfrm>
        </p:spPr>
        <p:txBody>
          <a:bodyPr/>
          <a:lstStyle/>
          <a:p>
            <a:pPr fontAlgn="base"/>
            <a:r>
              <a:rPr lang="en-GB" dirty="0"/>
              <a:t>Stockholm Syndrome / Traumatic Bonding</a:t>
            </a:r>
          </a:p>
        </p:txBody>
      </p:sp>
      <p:sp>
        <p:nvSpPr>
          <p:cNvPr id="3" name="Content Placeholder 2"/>
          <p:cNvSpPr>
            <a:spLocks noGrp="1"/>
          </p:cNvSpPr>
          <p:nvPr>
            <p:ph idx="1"/>
          </p:nvPr>
        </p:nvSpPr>
        <p:spPr/>
        <p:txBody>
          <a:bodyPr/>
          <a:lstStyle/>
          <a:p>
            <a:r>
              <a:rPr lang="en-GB" dirty="0"/>
              <a:t>A positive feeling towards your captor is known as the </a:t>
            </a:r>
            <a:r>
              <a:rPr lang="en-GB" b="1" dirty="0"/>
              <a:t>Stockholm Effect</a:t>
            </a:r>
          </a:p>
          <a:p>
            <a:r>
              <a:rPr lang="en-GB" dirty="0"/>
              <a:t>Psychological tendency of a hostage to </a:t>
            </a:r>
            <a:r>
              <a:rPr lang="en-GB" b="1" dirty="0"/>
              <a:t>bond</a:t>
            </a:r>
            <a:r>
              <a:rPr lang="en-GB" dirty="0"/>
              <a:t> with, or </a:t>
            </a:r>
            <a:r>
              <a:rPr lang="en-GB" b="1" dirty="0"/>
              <a:t>sympathize</a:t>
            </a:r>
            <a:r>
              <a:rPr lang="en-GB" dirty="0"/>
              <a:t> with their captor</a:t>
            </a:r>
          </a:p>
          <a:p>
            <a:r>
              <a:rPr lang="en-GB" dirty="0"/>
              <a:t>Not limited to captors – any relationship where strong </a:t>
            </a:r>
            <a:r>
              <a:rPr lang="en-GB" b="1" dirty="0"/>
              <a:t>emotional ties </a:t>
            </a:r>
            <a:r>
              <a:rPr lang="en-GB" dirty="0"/>
              <a:t>develop between two persons where one person intermittently harasses, beats, threatens, abuses, or intimidates the other can also be called the Stockholm effect.</a:t>
            </a:r>
          </a:p>
          <a:p>
            <a:endParaRPr lang="en-GB" dirty="0"/>
          </a:p>
        </p:txBody>
      </p:sp>
    </p:spTree>
    <p:extLst>
      <p:ext uri="{BB962C8B-B14F-4D97-AF65-F5344CB8AC3E}">
        <p14:creationId xmlns:p14="http://schemas.microsoft.com/office/powerpoint/2010/main" val="9455608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02772"/>
          </a:xfrm>
        </p:spPr>
        <p:txBody>
          <a:bodyPr/>
          <a:lstStyle/>
          <a:p>
            <a:r>
              <a:rPr lang="en-GB" dirty="0"/>
              <a:t>Situation -</a:t>
            </a:r>
          </a:p>
        </p:txBody>
      </p:sp>
      <p:sp>
        <p:nvSpPr>
          <p:cNvPr id="3" name="Content Placeholder 2"/>
          <p:cNvSpPr>
            <a:spLocks noGrp="1"/>
          </p:cNvSpPr>
          <p:nvPr>
            <p:ph idx="1"/>
          </p:nvPr>
        </p:nvSpPr>
        <p:spPr>
          <a:xfrm>
            <a:off x="838200" y="1439501"/>
            <a:ext cx="10515600" cy="4737462"/>
          </a:xfrm>
        </p:spPr>
        <p:txBody>
          <a:bodyPr>
            <a:normAutofit/>
          </a:bodyPr>
          <a:lstStyle/>
          <a:p>
            <a:pPr fontAlgn="base"/>
            <a:r>
              <a:rPr lang="en-GB" dirty="0"/>
              <a:t>You are kidnapped and told you going to die</a:t>
            </a:r>
          </a:p>
          <a:p>
            <a:pPr fontAlgn="base"/>
            <a:r>
              <a:rPr lang="en-GB" dirty="0"/>
              <a:t>You are terrified!</a:t>
            </a:r>
          </a:p>
          <a:p>
            <a:pPr fontAlgn="base"/>
            <a:r>
              <a:rPr lang="en-GB" dirty="0"/>
              <a:t>You have to ask to go to the toilet and you cannot eat or speak. </a:t>
            </a:r>
          </a:p>
          <a:p>
            <a:pPr fontAlgn="base"/>
            <a:r>
              <a:rPr lang="en-GB" dirty="0"/>
              <a:t>You are still alive! You are terrified!</a:t>
            </a:r>
          </a:p>
          <a:p>
            <a:pPr fontAlgn="base"/>
            <a:r>
              <a:rPr lang="en-GB" dirty="0"/>
              <a:t>You have food, you think this is an act of kindness you are thankful.</a:t>
            </a:r>
          </a:p>
          <a:p>
            <a:pPr fontAlgn="base"/>
            <a:r>
              <a:rPr lang="en-GB" dirty="0"/>
              <a:t>You are still alive! You are terrified!</a:t>
            </a:r>
          </a:p>
          <a:p>
            <a:pPr fontAlgn="base"/>
            <a:r>
              <a:rPr lang="en-GB" dirty="0"/>
              <a:t>You are thankful and think that the act of ‘kindness’ keeping me alive.</a:t>
            </a:r>
          </a:p>
          <a:p>
            <a:pPr fontAlgn="base"/>
            <a:r>
              <a:rPr lang="en-GB" dirty="0"/>
              <a:t>Small act of goodness = them being kind but you are not thinking about the abuse only that this person is keeping you alive. </a:t>
            </a:r>
          </a:p>
          <a:p>
            <a:pPr fontAlgn="base"/>
            <a:endParaRPr lang="en-GB" dirty="0"/>
          </a:p>
          <a:p>
            <a:endParaRPr lang="en-GB" dirty="0"/>
          </a:p>
        </p:txBody>
      </p:sp>
    </p:spTree>
    <p:extLst>
      <p:ext uri="{BB962C8B-B14F-4D97-AF65-F5344CB8AC3E}">
        <p14:creationId xmlns:p14="http://schemas.microsoft.com/office/powerpoint/2010/main" val="15757744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277670"/>
          </a:xfrm>
        </p:spPr>
        <p:txBody>
          <a:bodyPr>
            <a:normAutofit fontScale="90000"/>
          </a:bodyPr>
          <a:lstStyle/>
          <a:p>
            <a:endParaRPr lang="en-GB"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021532" y="642796"/>
            <a:ext cx="10148935" cy="5802819"/>
          </a:xfrm>
        </p:spPr>
      </p:pic>
    </p:spTree>
    <p:extLst>
      <p:ext uri="{BB962C8B-B14F-4D97-AF65-F5344CB8AC3E}">
        <p14:creationId xmlns:p14="http://schemas.microsoft.com/office/powerpoint/2010/main" val="24190186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85077"/>
          </a:xfrm>
        </p:spPr>
        <p:txBody>
          <a:bodyPr>
            <a:normAutofit fontScale="90000"/>
          </a:bodyPr>
          <a:lstStyle/>
          <a:p>
            <a:r>
              <a:rPr lang="en-GB" dirty="0"/>
              <a:t>Victims of Stockholm Syndrome</a:t>
            </a:r>
          </a:p>
        </p:txBody>
      </p:sp>
      <p:sp>
        <p:nvSpPr>
          <p:cNvPr id="3" name="Content Placeholder 2"/>
          <p:cNvSpPr>
            <a:spLocks noGrp="1"/>
          </p:cNvSpPr>
          <p:nvPr>
            <p:ph idx="1"/>
          </p:nvPr>
        </p:nvSpPr>
        <p:spPr>
          <a:xfrm>
            <a:off x="838200" y="1312752"/>
            <a:ext cx="10515600" cy="4864211"/>
          </a:xfrm>
        </p:spPr>
        <p:txBody>
          <a:bodyPr>
            <a:normAutofit/>
          </a:bodyPr>
          <a:lstStyle/>
          <a:p>
            <a:pPr fontAlgn="base"/>
            <a:r>
              <a:rPr lang="en-GB" dirty="0"/>
              <a:t>Generally suffer from severe isolation and emotional and physical abuse</a:t>
            </a:r>
          </a:p>
          <a:p>
            <a:pPr fontAlgn="base"/>
            <a:r>
              <a:rPr lang="en-GB" dirty="0"/>
              <a:t>Kidnapping, hostage, prisoners of war, abused children, incest victims, domestic abuse cases</a:t>
            </a:r>
          </a:p>
          <a:p>
            <a:pPr fontAlgn="base"/>
            <a:r>
              <a:rPr lang="en-GB" dirty="0"/>
              <a:t>Each of these circumstances can result in the victims responding in a compliant and supportive way as a tactic for survival</a:t>
            </a:r>
          </a:p>
          <a:p>
            <a:pPr fontAlgn="base"/>
            <a:r>
              <a:rPr lang="en-GB"/>
              <a:t>It </a:t>
            </a:r>
            <a:r>
              <a:rPr lang="en-GB" dirty="0"/>
              <a:t>is similar to the reaction from brainwashing. Victims show some of the same symptoms as those who have post-traumatic stress syndrome PTSD</a:t>
            </a:r>
          </a:p>
        </p:txBody>
      </p:sp>
    </p:spTree>
    <p:extLst>
      <p:ext uri="{BB962C8B-B14F-4D97-AF65-F5344CB8AC3E}">
        <p14:creationId xmlns:p14="http://schemas.microsoft.com/office/powerpoint/2010/main" val="42125401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88266"/>
          </a:xfrm>
        </p:spPr>
        <p:txBody>
          <a:bodyPr/>
          <a:lstStyle/>
          <a:p>
            <a:r>
              <a:rPr lang="en-GB" dirty="0"/>
              <a:t>Natascha Kampusch</a:t>
            </a:r>
          </a:p>
        </p:txBody>
      </p:sp>
      <p:sp>
        <p:nvSpPr>
          <p:cNvPr id="3" name="Content Placeholder 2"/>
          <p:cNvSpPr>
            <a:spLocks noGrp="1"/>
          </p:cNvSpPr>
          <p:nvPr>
            <p:ph idx="1"/>
          </p:nvPr>
        </p:nvSpPr>
        <p:spPr>
          <a:xfrm>
            <a:off x="838200" y="1423555"/>
            <a:ext cx="10515600" cy="4753408"/>
          </a:xfrm>
        </p:spPr>
        <p:txBody>
          <a:bodyPr>
            <a:normAutofit/>
          </a:bodyPr>
          <a:lstStyle/>
          <a:p>
            <a:r>
              <a:rPr lang="en-GB" dirty="0"/>
              <a:t>1998 at 10-year-old was grabbed by two men.</a:t>
            </a:r>
          </a:p>
          <a:p>
            <a:r>
              <a:rPr lang="en-GB" dirty="0"/>
              <a:t>For the next eight years was held prisoner in a cellar beneath the garage of Wolfgang Přiklopil. </a:t>
            </a:r>
          </a:p>
          <a:p>
            <a:r>
              <a:rPr lang="en-GB" dirty="0"/>
              <a:t>He beat and raped her and maintaining the doors/windows rigged with explosives. </a:t>
            </a:r>
          </a:p>
          <a:p>
            <a:r>
              <a:rPr lang="en-GB" dirty="0"/>
              <a:t>Day of escape she was cleaning a car under supervision when the phone rang. Wolfgang left her to take the call. </a:t>
            </a:r>
          </a:p>
          <a:p>
            <a:r>
              <a:rPr lang="en-GB" dirty="0"/>
              <a:t>Opportunity to run for help.</a:t>
            </a:r>
          </a:p>
          <a:p>
            <a:r>
              <a:rPr lang="en-GB" dirty="0"/>
              <a:t>Wolfgang killed himself before being arrested.</a:t>
            </a:r>
          </a:p>
        </p:txBody>
      </p:sp>
    </p:spTree>
    <p:extLst>
      <p:ext uri="{BB962C8B-B14F-4D97-AF65-F5344CB8AC3E}">
        <p14:creationId xmlns:p14="http://schemas.microsoft.com/office/powerpoint/2010/main" val="13703719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D7B9F-7DB9-4199-BC30-2E3DA920F671}"/>
              </a:ext>
            </a:extLst>
          </p:cNvPr>
          <p:cNvSpPr>
            <a:spLocks noGrp="1"/>
          </p:cNvSpPr>
          <p:nvPr>
            <p:ph type="title"/>
          </p:nvPr>
        </p:nvSpPr>
        <p:spPr>
          <a:xfrm>
            <a:off x="655320" y="365125"/>
            <a:ext cx="5120114" cy="1692794"/>
          </a:xfrm>
        </p:spPr>
        <p:txBody>
          <a:bodyPr>
            <a:normAutofit/>
          </a:bodyPr>
          <a:lstStyle/>
          <a:p>
            <a:r>
              <a:rPr lang="en-GB"/>
              <a:t>After the Dealth</a:t>
            </a:r>
            <a:endParaRPr lang="en-GB" dirty="0"/>
          </a:p>
        </p:txBody>
      </p:sp>
      <p:sp>
        <p:nvSpPr>
          <p:cNvPr id="3" name="Content Placeholder 2">
            <a:extLst>
              <a:ext uri="{FF2B5EF4-FFF2-40B4-BE49-F238E27FC236}">
                <a16:creationId xmlns:a16="http://schemas.microsoft.com/office/drawing/2014/main" id="{B37A9FDF-EFB6-4E40-97FC-358CCD87372E}"/>
              </a:ext>
            </a:extLst>
          </p:cNvPr>
          <p:cNvSpPr>
            <a:spLocks noGrp="1"/>
          </p:cNvSpPr>
          <p:nvPr>
            <p:ph idx="1"/>
          </p:nvPr>
        </p:nvSpPr>
        <p:spPr>
          <a:xfrm>
            <a:off x="655322" y="2316480"/>
            <a:ext cx="5548052" cy="4176392"/>
          </a:xfrm>
        </p:spPr>
        <p:txBody>
          <a:bodyPr>
            <a:noAutofit/>
          </a:bodyPr>
          <a:lstStyle/>
          <a:p>
            <a:r>
              <a:rPr lang="en-GB" dirty="0"/>
              <a:t>Natascha was informed of the death, she wept for days;</a:t>
            </a:r>
          </a:p>
          <a:p>
            <a:r>
              <a:rPr lang="en-GB" dirty="0"/>
              <a:t> Sat alone with his coffin for hours. </a:t>
            </a:r>
          </a:p>
          <a:p>
            <a:r>
              <a:rPr lang="en-GB" dirty="0"/>
              <a:t>Years after the escape, she carried a photo of him in her wallet.</a:t>
            </a:r>
          </a:p>
          <a:p>
            <a:r>
              <a:rPr lang="en-GB" dirty="0"/>
              <a:t>She even bought the house that she was held captive.</a:t>
            </a:r>
          </a:p>
          <a:p>
            <a:r>
              <a:rPr lang="en-GB" dirty="0"/>
              <a:t>Made arrangements to move in.</a:t>
            </a:r>
          </a:p>
        </p:txBody>
      </p:sp>
      <p:pic>
        <p:nvPicPr>
          <p:cNvPr id="4" name="Picture 3">
            <a:extLst>
              <a:ext uri="{FF2B5EF4-FFF2-40B4-BE49-F238E27FC236}">
                <a16:creationId xmlns:a16="http://schemas.microsoft.com/office/drawing/2014/main" id="{7EC41AB0-4430-4FF0-A80B-F9FDC63C64A0}"/>
              </a:ext>
            </a:extLst>
          </p:cNvPr>
          <p:cNvPicPr>
            <a:picLocks noChangeAspect="1"/>
          </p:cNvPicPr>
          <p:nvPr/>
        </p:nvPicPr>
        <p:blipFill rotWithShape="1">
          <a:blip r:embed="rId2" cstate="print"/>
          <a:srcRect l="9601" r="21357"/>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7225645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B9D7E975-9161-4F2D-AC53-69E1912F6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Cycle Of Abuse – Envision">
            <a:extLst>
              <a:ext uri="{FF2B5EF4-FFF2-40B4-BE49-F238E27FC236}">
                <a16:creationId xmlns:a16="http://schemas.microsoft.com/office/drawing/2014/main" id="{7DF4682A-3EFB-36BE-D80E-7FDBFDF9330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340173" y="623275"/>
            <a:ext cx="5152541" cy="5607882"/>
          </a:xfrm>
          <a:prstGeom prst="rect">
            <a:avLst/>
          </a:prstGeom>
          <a:noFill/>
          <a:extLst>
            <a:ext uri="{909E8E84-426E-40DD-AFC4-6F175D3DCCD1}">
              <a14:hiddenFill xmlns:a14="http://schemas.microsoft.com/office/drawing/2010/main">
                <a:solidFill>
                  <a:srgbClr val="FFFFFF"/>
                </a:solidFill>
              </a14:hiddenFill>
            </a:ext>
          </a:extLst>
        </p:spPr>
      </p:pic>
      <p:sp>
        <p:nvSpPr>
          <p:cNvPr id="3081" name="Right Triangle 3080">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3" name="Rectangle 3082">
            <a:extLst>
              <a:ext uri="{FF2B5EF4-FFF2-40B4-BE49-F238E27FC236}">
                <a16:creationId xmlns:a16="http://schemas.microsoft.com/office/drawing/2014/main" id="{463E6235-1649-4B47-9862-4026FC473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3" y="623275"/>
            <a:ext cx="401217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88F368-5614-FF77-7069-62C5FA9A93DF}"/>
              </a:ext>
            </a:extLst>
          </p:cNvPr>
          <p:cNvSpPr>
            <a:spLocks noGrp="1"/>
          </p:cNvSpPr>
          <p:nvPr>
            <p:ph type="title"/>
          </p:nvPr>
        </p:nvSpPr>
        <p:spPr>
          <a:xfrm>
            <a:off x="8052497" y="1056640"/>
            <a:ext cx="3197660" cy="3125746"/>
          </a:xfrm>
        </p:spPr>
        <p:txBody>
          <a:bodyPr vert="horz" lIns="91440" tIns="45720" rIns="91440" bIns="45720" rtlCol="0" anchor="b">
            <a:normAutofit/>
          </a:bodyPr>
          <a:lstStyle/>
          <a:p>
            <a:r>
              <a:rPr lang="en-US" sz="7200" kern="1200">
                <a:solidFill>
                  <a:schemeClr val="tx1"/>
                </a:solidFill>
                <a:latin typeface="+mj-lt"/>
                <a:ea typeface="+mj-ea"/>
                <a:cs typeface="+mj-cs"/>
              </a:rPr>
              <a:t>Cycle of Abuse </a:t>
            </a:r>
          </a:p>
        </p:txBody>
      </p:sp>
    </p:spTree>
    <p:extLst>
      <p:ext uri="{BB962C8B-B14F-4D97-AF65-F5344CB8AC3E}">
        <p14:creationId xmlns:p14="http://schemas.microsoft.com/office/powerpoint/2010/main" val="392665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676F94-42F9-990E-B982-5AD82713EB36}"/>
              </a:ext>
            </a:extLst>
          </p:cNvPr>
          <p:cNvSpPr>
            <a:spLocks noGrp="1"/>
          </p:cNvSpPr>
          <p:nvPr>
            <p:ph type="title"/>
          </p:nvPr>
        </p:nvSpPr>
        <p:spPr>
          <a:xfrm>
            <a:off x="1285240" y="1050595"/>
            <a:ext cx="8074815" cy="876679"/>
          </a:xfrm>
        </p:spPr>
        <p:txBody>
          <a:bodyPr anchor="ctr">
            <a:normAutofit/>
          </a:bodyPr>
          <a:lstStyle/>
          <a:p>
            <a:r>
              <a:rPr lang="en-GB" sz="4000" dirty="0"/>
              <a:t>Cycle of Abuse </a:t>
            </a:r>
          </a:p>
        </p:txBody>
      </p:sp>
      <p:sp>
        <p:nvSpPr>
          <p:cNvPr id="3" name="Content Placeholder 2">
            <a:extLst>
              <a:ext uri="{FF2B5EF4-FFF2-40B4-BE49-F238E27FC236}">
                <a16:creationId xmlns:a16="http://schemas.microsoft.com/office/drawing/2014/main" id="{FDA4C73E-7AD0-5BB7-7278-2305C72B368E}"/>
              </a:ext>
            </a:extLst>
          </p:cNvPr>
          <p:cNvSpPr>
            <a:spLocks noGrp="1"/>
          </p:cNvSpPr>
          <p:nvPr>
            <p:ph idx="1"/>
          </p:nvPr>
        </p:nvSpPr>
        <p:spPr>
          <a:xfrm>
            <a:off x="1285240" y="2250831"/>
            <a:ext cx="8074815" cy="3519033"/>
          </a:xfrm>
        </p:spPr>
        <p:txBody>
          <a:bodyPr anchor="t">
            <a:noAutofit/>
          </a:bodyPr>
          <a:lstStyle/>
          <a:p>
            <a:r>
              <a:rPr lang="en-GB" sz="3200" b="0" i="0" dirty="0">
                <a:effectLst/>
                <a:latin typeface="Arial" panose="020B0604020202020204" pitchFamily="34" charset="0"/>
              </a:rPr>
              <a:t>A social cycle theory</a:t>
            </a:r>
          </a:p>
          <a:p>
            <a:r>
              <a:rPr lang="en-GB" sz="3200" dirty="0">
                <a:latin typeface="Arial" panose="020B0604020202020204" pitchFamily="34" charset="0"/>
              </a:rPr>
              <a:t>Lenore Walker 1979 – to explain behaviour patterns in abuse relationships</a:t>
            </a:r>
          </a:p>
          <a:p>
            <a:r>
              <a:rPr lang="en-GB" sz="3200" dirty="0">
                <a:latin typeface="Arial" panose="020B0604020202020204" pitchFamily="34" charset="0"/>
              </a:rPr>
              <a:t>A s</a:t>
            </a:r>
            <a:r>
              <a:rPr lang="en-GB" sz="3200" b="0" i="0" dirty="0">
                <a:effectLst/>
                <a:latin typeface="Arial" panose="020B0604020202020204" pitchFamily="34" charset="0"/>
              </a:rPr>
              <a:t>et of conditions which maintain abusive and dysfunctional relationships </a:t>
            </a:r>
          </a:p>
          <a:p>
            <a:r>
              <a:rPr lang="en-GB" sz="3200" dirty="0">
                <a:latin typeface="Arial" panose="020B0604020202020204" pitchFamily="34" charset="0"/>
              </a:rPr>
              <a:t>Usually passed down  - remember chain of abuse image </a:t>
            </a:r>
            <a:endParaRPr lang="en-GB" sz="3200" dirty="0"/>
          </a:p>
        </p:txBody>
      </p:sp>
    </p:spTree>
    <p:extLst>
      <p:ext uri="{BB962C8B-B14F-4D97-AF65-F5344CB8AC3E}">
        <p14:creationId xmlns:p14="http://schemas.microsoft.com/office/powerpoint/2010/main" val="12058851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3FA4D-4375-EAC0-7E6D-73D77951ACB2}"/>
              </a:ext>
            </a:extLst>
          </p:cNvPr>
          <p:cNvSpPr>
            <a:spLocks noGrp="1"/>
          </p:cNvSpPr>
          <p:nvPr>
            <p:ph type="title"/>
          </p:nvPr>
        </p:nvSpPr>
        <p:spPr>
          <a:xfrm>
            <a:off x="838200" y="365125"/>
            <a:ext cx="10515600" cy="854075"/>
          </a:xfrm>
        </p:spPr>
        <p:txBody>
          <a:bodyPr>
            <a:normAutofit fontScale="90000"/>
          </a:bodyPr>
          <a:lstStyle/>
          <a:p>
            <a:br>
              <a:rPr lang="en-GB" b="0" i="0" dirty="0">
                <a:solidFill>
                  <a:srgbClr val="000000"/>
                </a:solidFill>
                <a:effectLst/>
                <a:latin typeface="Linux Libertine"/>
              </a:rPr>
            </a:br>
            <a:r>
              <a:rPr lang="en-GB" b="0" i="0" dirty="0">
                <a:solidFill>
                  <a:srgbClr val="000000"/>
                </a:solidFill>
                <a:effectLst/>
                <a:latin typeface="Linux Libertine"/>
              </a:rPr>
              <a:t>Phase1</a:t>
            </a:r>
            <a:br>
              <a:rPr lang="en-GB" b="0" i="0" dirty="0">
                <a:solidFill>
                  <a:srgbClr val="000000"/>
                </a:solidFill>
                <a:effectLst/>
                <a:latin typeface="Linux Libertine"/>
              </a:rPr>
            </a:br>
            <a:endParaRPr lang="en-GB" dirty="0"/>
          </a:p>
        </p:txBody>
      </p:sp>
      <p:sp>
        <p:nvSpPr>
          <p:cNvPr id="3" name="Content Placeholder 2">
            <a:extLst>
              <a:ext uri="{FF2B5EF4-FFF2-40B4-BE49-F238E27FC236}">
                <a16:creationId xmlns:a16="http://schemas.microsoft.com/office/drawing/2014/main" id="{C509C71A-0686-7311-9680-DEF3E70C5AB8}"/>
              </a:ext>
            </a:extLst>
          </p:cNvPr>
          <p:cNvSpPr>
            <a:spLocks noGrp="1"/>
          </p:cNvSpPr>
          <p:nvPr>
            <p:ph idx="1"/>
          </p:nvPr>
        </p:nvSpPr>
        <p:spPr>
          <a:xfrm>
            <a:off x="838200" y="1563757"/>
            <a:ext cx="10515600" cy="4613206"/>
          </a:xfrm>
        </p:spPr>
        <p:txBody>
          <a:bodyPr>
            <a:normAutofit/>
          </a:bodyPr>
          <a:lstStyle/>
          <a:p>
            <a:pPr marL="0" indent="0" algn="l">
              <a:buNone/>
            </a:pPr>
            <a:r>
              <a:rPr lang="en-GB" b="1" i="0" dirty="0">
                <a:solidFill>
                  <a:srgbClr val="000000"/>
                </a:solidFill>
                <a:effectLst/>
                <a:latin typeface="Arial" panose="020B0604020202020204" pitchFamily="34" charset="0"/>
              </a:rPr>
              <a:t>Tension building</a:t>
            </a:r>
          </a:p>
          <a:p>
            <a:pPr algn="l"/>
            <a:r>
              <a:rPr lang="en-GB" b="0" i="0" dirty="0">
                <a:solidFill>
                  <a:srgbClr val="202122"/>
                </a:solidFill>
                <a:effectLst/>
                <a:latin typeface="Arial" panose="020B0604020202020204" pitchFamily="34" charset="0"/>
              </a:rPr>
              <a:t>Stress builds from the pressures of daily life (money, children, work, family conflicts, illness)</a:t>
            </a:r>
          </a:p>
          <a:p>
            <a:pPr algn="l"/>
            <a:r>
              <a:rPr lang="en-GB" b="0" i="0" dirty="0">
                <a:solidFill>
                  <a:srgbClr val="202122"/>
                </a:solidFill>
                <a:effectLst/>
                <a:latin typeface="Arial" panose="020B0604020202020204" pitchFamily="34" charset="0"/>
              </a:rPr>
              <a:t>During this period, the abuser feels ignored, threatened, annoyed or wronged. </a:t>
            </a:r>
          </a:p>
          <a:p>
            <a:pPr algn="l"/>
            <a:r>
              <a:rPr lang="en-GB" b="0" i="0" dirty="0">
                <a:solidFill>
                  <a:srgbClr val="202122"/>
                </a:solidFill>
                <a:effectLst/>
                <a:latin typeface="Arial" panose="020B0604020202020204" pitchFamily="34" charset="0"/>
              </a:rPr>
              <a:t>Feeling last for sometime</a:t>
            </a:r>
          </a:p>
          <a:p>
            <a:pPr algn="l"/>
            <a:r>
              <a:rPr lang="en-GB" b="0" i="0" dirty="0">
                <a:solidFill>
                  <a:srgbClr val="202122"/>
                </a:solidFill>
                <a:effectLst/>
                <a:latin typeface="Arial" panose="020B0604020202020204" pitchFamily="34" charset="0"/>
              </a:rPr>
              <a:t>To prevent violence, the victim may try to reduce the tension by becoming compliant  OR</a:t>
            </a:r>
          </a:p>
          <a:p>
            <a:pPr algn="l"/>
            <a:r>
              <a:rPr lang="en-GB" b="0" i="0" dirty="0">
                <a:solidFill>
                  <a:srgbClr val="202122"/>
                </a:solidFill>
                <a:effectLst/>
                <a:latin typeface="Arial" panose="020B0604020202020204" pitchFamily="34" charset="0"/>
              </a:rPr>
              <a:t>the victim may provoke the abuser</a:t>
            </a:r>
            <a:endParaRPr lang="en-GB" dirty="0"/>
          </a:p>
        </p:txBody>
      </p:sp>
    </p:spTree>
    <p:extLst>
      <p:ext uri="{BB962C8B-B14F-4D97-AF65-F5344CB8AC3E}">
        <p14:creationId xmlns:p14="http://schemas.microsoft.com/office/powerpoint/2010/main" val="23420032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603FC-0797-F4EC-3F31-8B0C84789C08}"/>
              </a:ext>
            </a:extLst>
          </p:cNvPr>
          <p:cNvSpPr>
            <a:spLocks noGrp="1"/>
          </p:cNvSpPr>
          <p:nvPr>
            <p:ph type="title"/>
          </p:nvPr>
        </p:nvSpPr>
        <p:spPr>
          <a:xfrm>
            <a:off x="838200" y="365125"/>
            <a:ext cx="10515600" cy="827571"/>
          </a:xfrm>
        </p:spPr>
        <p:txBody>
          <a:bodyPr>
            <a:normAutofit/>
          </a:bodyPr>
          <a:lstStyle/>
          <a:p>
            <a:r>
              <a:rPr lang="en-GB" sz="3600" dirty="0"/>
              <a:t>Phase 2</a:t>
            </a:r>
          </a:p>
        </p:txBody>
      </p:sp>
      <p:sp>
        <p:nvSpPr>
          <p:cNvPr id="3" name="Content Placeholder 2">
            <a:extLst>
              <a:ext uri="{FF2B5EF4-FFF2-40B4-BE49-F238E27FC236}">
                <a16:creationId xmlns:a16="http://schemas.microsoft.com/office/drawing/2014/main" id="{61CE7E63-C1F3-FAB5-89E4-9B2F929ADAA0}"/>
              </a:ext>
            </a:extLst>
          </p:cNvPr>
          <p:cNvSpPr>
            <a:spLocks noGrp="1"/>
          </p:cNvSpPr>
          <p:nvPr>
            <p:ph idx="1"/>
          </p:nvPr>
        </p:nvSpPr>
        <p:spPr>
          <a:xfrm>
            <a:off x="838200" y="1722783"/>
            <a:ext cx="10515600" cy="4454180"/>
          </a:xfrm>
        </p:spPr>
        <p:txBody>
          <a:bodyPr/>
          <a:lstStyle/>
          <a:p>
            <a:pPr algn="l"/>
            <a:r>
              <a:rPr lang="en-GB" b="1" i="0" dirty="0">
                <a:solidFill>
                  <a:srgbClr val="000000"/>
                </a:solidFill>
                <a:effectLst/>
                <a:latin typeface="Arial" panose="020B0604020202020204" pitchFamily="34" charset="0"/>
              </a:rPr>
              <a:t>Incident</a:t>
            </a:r>
          </a:p>
          <a:p>
            <a:pPr algn="l"/>
            <a:r>
              <a:rPr lang="en-GB" b="0" i="0" dirty="0">
                <a:solidFill>
                  <a:srgbClr val="202122"/>
                </a:solidFill>
                <a:effectLst/>
                <a:latin typeface="Arial" panose="020B0604020202020204" pitchFamily="34" charset="0"/>
              </a:rPr>
              <a:t>During this stage the abuser attempts to dominate their victim.</a:t>
            </a:r>
          </a:p>
          <a:p>
            <a:pPr lvl="1"/>
            <a:r>
              <a:rPr lang="en-GB" dirty="0">
                <a:solidFill>
                  <a:srgbClr val="202122"/>
                </a:solidFill>
                <a:latin typeface="Arial" panose="020B0604020202020204" pitchFamily="34" charset="0"/>
              </a:rPr>
              <a:t>Outbursts may include Violence/ verbal abuse/ psychological abuse</a:t>
            </a:r>
          </a:p>
          <a:p>
            <a:r>
              <a:rPr lang="en-GB" b="0" i="0" dirty="0">
                <a:solidFill>
                  <a:srgbClr val="202122"/>
                </a:solidFill>
                <a:effectLst/>
                <a:latin typeface="Arial" panose="020B0604020202020204" pitchFamily="34" charset="0"/>
              </a:rPr>
              <a:t>Children are affected by having witnessed the violence</a:t>
            </a:r>
          </a:p>
          <a:p>
            <a:r>
              <a:rPr lang="en-GB" dirty="0">
                <a:solidFill>
                  <a:srgbClr val="202122"/>
                </a:solidFill>
                <a:latin typeface="Arial" panose="020B0604020202020204" pitchFamily="34" charset="0"/>
              </a:rPr>
              <a:t>P</a:t>
            </a:r>
            <a:r>
              <a:rPr lang="en-GB" b="0" i="0" dirty="0">
                <a:solidFill>
                  <a:srgbClr val="202122"/>
                </a:solidFill>
                <a:effectLst/>
                <a:latin typeface="Arial" panose="020B0604020202020204" pitchFamily="34" charset="0"/>
              </a:rPr>
              <a:t>artner's relationship is damaged</a:t>
            </a:r>
          </a:p>
          <a:p>
            <a:r>
              <a:rPr lang="en-GB" b="0" i="0" dirty="0">
                <a:solidFill>
                  <a:srgbClr val="202122"/>
                </a:solidFill>
                <a:effectLst/>
                <a:latin typeface="Arial" panose="020B0604020202020204" pitchFamily="34" charset="0"/>
              </a:rPr>
              <a:t>The release of energy reduces the tension, and the abuser may feel or express that the victim "had it coming" to them</a:t>
            </a:r>
          </a:p>
          <a:p>
            <a:endParaRPr lang="en-GB" dirty="0"/>
          </a:p>
        </p:txBody>
      </p:sp>
    </p:spTree>
    <p:extLst>
      <p:ext uri="{BB962C8B-B14F-4D97-AF65-F5344CB8AC3E}">
        <p14:creationId xmlns:p14="http://schemas.microsoft.com/office/powerpoint/2010/main" val="23459464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D783A-7F42-CC78-8AA6-69392A1A457A}"/>
              </a:ext>
            </a:extLst>
          </p:cNvPr>
          <p:cNvSpPr>
            <a:spLocks noGrp="1"/>
          </p:cNvSpPr>
          <p:nvPr>
            <p:ph type="title"/>
          </p:nvPr>
        </p:nvSpPr>
        <p:spPr>
          <a:xfrm>
            <a:off x="838200" y="365126"/>
            <a:ext cx="10515600" cy="655292"/>
          </a:xfrm>
        </p:spPr>
        <p:txBody>
          <a:bodyPr>
            <a:normAutofit/>
          </a:bodyPr>
          <a:lstStyle/>
          <a:p>
            <a:r>
              <a:rPr lang="en-GB" sz="3200" dirty="0"/>
              <a:t>Phase 3</a:t>
            </a:r>
          </a:p>
        </p:txBody>
      </p:sp>
      <p:sp>
        <p:nvSpPr>
          <p:cNvPr id="3" name="Content Placeholder 2">
            <a:extLst>
              <a:ext uri="{FF2B5EF4-FFF2-40B4-BE49-F238E27FC236}">
                <a16:creationId xmlns:a16="http://schemas.microsoft.com/office/drawing/2014/main" id="{EC063D9C-3D87-590A-CECB-081F6056E064}"/>
              </a:ext>
            </a:extLst>
          </p:cNvPr>
          <p:cNvSpPr>
            <a:spLocks noGrp="1"/>
          </p:cNvSpPr>
          <p:nvPr>
            <p:ph idx="1"/>
          </p:nvPr>
        </p:nvSpPr>
        <p:spPr>
          <a:xfrm>
            <a:off x="838200" y="1258957"/>
            <a:ext cx="10515600" cy="4918006"/>
          </a:xfrm>
        </p:spPr>
        <p:txBody>
          <a:bodyPr>
            <a:normAutofit fontScale="92500" lnSpcReduction="20000"/>
          </a:bodyPr>
          <a:lstStyle/>
          <a:p>
            <a:pPr marL="0" indent="0" algn="l">
              <a:buNone/>
            </a:pPr>
            <a:r>
              <a:rPr lang="en-GB" b="1" i="0" dirty="0">
                <a:solidFill>
                  <a:srgbClr val="000000"/>
                </a:solidFill>
                <a:effectLst/>
                <a:latin typeface="Arial" panose="020B0604020202020204" pitchFamily="34" charset="0"/>
              </a:rPr>
              <a:t>Reconciliation</a:t>
            </a:r>
          </a:p>
          <a:p>
            <a:pPr algn="l"/>
            <a:r>
              <a:rPr lang="en-GB" b="0" i="0" dirty="0">
                <a:solidFill>
                  <a:srgbClr val="202122"/>
                </a:solidFill>
                <a:effectLst/>
                <a:latin typeface="Arial" panose="020B0604020202020204" pitchFamily="34" charset="0"/>
              </a:rPr>
              <a:t>The perpetrator may feel guilty, or fear that their partner will leave or call the police. </a:t>
            </a:r>
          </a:p>
          <a:p>
            <a:pPr algn="l"/>
            <a:r>
              <a:rPr lang="en-GB" b="0" i="0" dirty="0">
                <a:solidFill>
                  <a:srgbClr val="202122"/>
                </a:solidFill>
                <a:effectLst/>
                <a:latin typeface="Arial" panose="020B0604020202020204" pitchFamily="34" charset="0"/>
              </a:rPr>
              <a:t>The victim feels pain, fear, humiliation, disrespect, confusion, and may mistakenly feel responsible</a:t>
            </a:r>
          </a:p>
          <a:p>
            <a:pPr algn="l"/>
            <a:r>
              <a:rPr lang="en-GB" b="0" i="0" dirty="0">
                <a:solidFill>
                  <a:srgbClr val="202122"/>
                </a:solidFill>
                <a:effectLst/>
                <a:latin typeface="Arial" panose="020B0604020202020204" pitchFamily="34" charset="0"/>
              </a:rPr>
              <a:t>“It will never happen again”  / “I am sorry”  /  “I will change”</a:t>
            </a:r>
          </a:p>
          <a:p>
            <a:pPr lvl="1"/>
            <a:r>
              <a:rPr lang="en-GB" dirty="0">
                <a:solidFill>
                  <a:srgbClr val="202122"/>
                </a:solidFill>
                <a:latin typeface="Arial" panose="020B0604020202020204" pitchFamily="34" charset="0"/>
              </a:rPr>
              <a:t>Apologies happen or ignoring the incident or giving assurances that change will happen</a:t>
            </a:r>
            <a:endParaRPr lang="en-GB" b="0" i="0" dirty="0">
              <a:solidFill>
                <a:srgbClr val="202122"/>
              </a:solidFill>
              <a:effectLst/>
              <a:latin typeface="Arial" panose="020B0604020202020204" pitchFamily="34" charset="0"/>
            </a:endParaRPr>
          </a:p>
          <a:p>
            <a:pPr algn="l"/>
            <a:r>
              <a:rPr lang="en-GB" b="0" i="0" dirty="0">
                <a:solidFill>
                  <a:srgbClr val="202122"/>
                </a:solidFill>
                <a:effectLst/>
                <a:latin typeface="Arial" panose="020B0604020202020204" pitchFamily="34" charset="0"/>
              </a:rPr>
              <a:t>This phase marks an apparent end of the </a:t>
            </a:r>
            <a:r>
              <a:rPr lang="en-GB" dirty="0">
                <a:solidFill>
                  <a:srgbClr val="202122"/>
                </a:solidFill>
                <a:latin typeface="Arial" panose="020B0604020202020204" pitchFamily="34" charset="0"/>
              </a:rPr>
              <a:t>i</a:t>
            </a:r>
            <a:r>
              <a:rPr lang="en-GB" b="0" i="0" dirty="0">
                <a:solidFill>
                  <a:srgbClr val="202122"/>
                </a:solidFill>
                <a:effectLst/>
                <a:latin typeface="Arial" panose="020B0604020202020204" pitchFamily="34" charset="0"/>
              </a:rPr>
              <a:t>ncident or violence</a:t>
            </a:r>
          </a:p>
          <a:p>
            <a:pPr algn="l"/>
            <a:r>
              <a:rPr lang="en-GB" b="0" i="0" dirty="0">
                <a:solidFill>
                  <a:srgbClr val="202122"/>
                </a:solidFill>
                <a:effectLst/>
                <a:latin typeface="Arial" panose="020B0604020202020204" pitchFamily="34" charset="0"/>
              </a:rPr>
              <a:t>Some perpetrators would use love and affection / self-harm / threats of suicide to gain sympathy to prevent the victim from leaving</a:t>
            </a:r>
          </a:p>
          <a:p>
            <a:pPr algn="l"/>
            <a:r>
              <a:rPr lang="en-GB" b="0" i="0" dirty="0">
                <a:solidFill>
                  <a:srgbClr val="202122"/>
                </a:solidFill>
                <a:effectLst/>
                <a:latin typeface="Arial" panose="020B0604020202020204" pitchFamily="34" charset="0"/>
              </a:rPr>
              <a:t>Abusers are convincing, and survivors so eager for the relationship to improve, that survivors stay in the relationship</a:t>
            </a:r>
          </a:p>
          <a:p>
            <a:endParaRPr lang="en-GB" dirty="0"/>
          </a:p>
        </p:txBody>
      </p:sp>
    </p:spTree>
    <p:extLst>
      <p:ext uri="{BB962C8B-B14F-4D97-AF65-F5344CB8AC3E}">
        <p14:creationId xmlns:p14="http://schemas.microsoft.com/office/powerpoint/2010/main" val="181701768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202FA-8BE7-383C-383B-3EF08EA41D20}"/>
              </a:ext>
            </a:extLst>
          </p:cNvPr>
          <p:cNvSpPr>
            <a:spLocks noGrp="1"/>
          </p:cNvSpPr>
          <p:nvPr>
            <p:ph type="title"/>
          </p:nvPr>
        </p:nvSpPr>
        <p:spPr>
          <a:xfrm>
            <a:off x="838200" y="365125"/>
            <a:ext cx="10515600" cy="721553"/>
          </a:xfrm>
        </p:spPr>
        <p:txBody>
          <a:bodyPr/>
          <a:lstStyle/>
          <a:p>
            <a:r>
              <a:rPr lang="en-GB" dirty="0"/>
              <a:t>Phase 4</a:t>
            </a:r>
          </a:p>
        </p:txBody>
      </p:sp>
      <p:sp>
        <p:nvSpPr>
          <p:cNvPr id="3" name="Content Placeholder 2">
            <a:extLst>
              <a:ext uri="{FF2B5EF4-FFF2-40B4-BE49-F238E27FC236}">
                <a16:creationId xmlns:a16="http://schemas.microsoft.com/office/drawing/2014/main" id="{A9EB0901-7028-28F6-7B0D-C361039C88D6}"/>
              </a:ext>
            </a:extLst>
          </p:cNvPr>
          <p:cNvSpPr>
            <a:spLocks noGrp="1"/>
          </p:cNvSpPr>
          <p:nvPr>
            <p:ph idx="1"/>
          </p:nvPr>
        </p:nvSpPr>
        <p:spPr>
          <a:xfrm>
            <a:off x="838200" y="1285461"/>
            <a:ext cx="10515600" cy="4891502"/>
          </a:xfrm>
        </p:spPr>
        <p:txBody>
          <a:bodyPr>
            <a:normAutofit/>
          </a:bodyPr>
          <a:lstStyle/>
          <a:p>
            <a:pPr marL="0" indent="0" algn="l">
              <a:buNone/>
            </a:pPr>
            <a:r>
              <a:rPr lang="en-GB" b="1" i="0" dirty="0">
                <a:solidFill>
                  <a:srgbClr val="000000"/>
                </a:solidFill>
                <a:effectLst/>
                <a:latin typeface="Arial" panose="020B0604020202020204" pitchFamily="34" charset="0"/>
              </a:rPr>
              <a:t>Calm</a:t>
            </a:r>
          </a:p>
          <a:p>
            <a:pPr algn="l"/>
            <a:r>
              <a:rPr lang="en-GB" b="0" i="0" dirty="0">
                <a:solidFill>
                  <a:srgbClr val="202122"/>
                </a:solidFill>
                <a:effectLst/>
                <a:latin typeface="Arial" panose="020B0604020202020204" pitchFamily="34" charset="0"/>
              </a:rPr>
              <a:t>During this time the relationship is relatively calm and peaceful.</a:t>
            </a:r>
          </a:p>
          <a:p>
            <a:pPr lvl="1"/>
            <a:r>
              <a:rPr lang="en-GB" b="0" i="0" dirty="0">
                <a:solidFill>
                  <a:srgbClr val="202122"/>
                </a:solidFill>
                <a:effectLst/>
                <a:latin typeface="Arial" panose="020B0604020202020204" pitchFamily="34" charset="0"/>
              </a:rPr>
              <a:t>May be a normal atmosphere / presents / </a:t>
            </a:r>
          </a:p>
          <a:p>
            <a:pPr algn="l"/>
            <a:r>
              <a:rPr lang="en-GB" b="0" i="0" dirty="0">
                <a:solidFill>
                  <a:srgbClr val="202122"/>
                </a:solidFill>
                <a:effectLst/>
                <a:latin typeface="Arial" panose="020B0604020202020204" pitchFamily="34" charset="0"/>
              </a:rPr>
              <a:t>Over time - apologies and forgiveness become less open</a:t>
            </a:r>
          </a:p>
          <a:p>
            <a:pPr algn="l"/>
            <a:r>
              <a:rPr lang="en-GB" dirty="0">
                <a:solidFill>
                  <a:srgbClr val="202122"/>
                </a:solidFill>
                <a:latin typeface="Arial" panose="020B0604020202020204" pitchFamily="34" charset="0"/>
              </a:rPr>
              <a:t>The d</a:t>
            </a:r>
            <a:r>
              <a:rPr lang="en-GB" b="0" i="0" dirty="0">
                <a:solidFill>
                  <a:srgbClr val="202122"/>
                </a:solidFill>
                <a:effectLst/>
                <a:latin typeface="Arial" panose="020B0604020202020204" pitchFamily="34" charset="0"/>
              </a:rPr>
              <a:t>ifficulties will inevitably arise = tension building</a:t>
            </a:r>
          </a:p>
          <a:p>
            <a:pPr algn="l"/>
            <a:r>
              <a:rPr lang="en-GB" dirty="0">
                <a:solidFill>
                  <a:srgbClr val="202122"/>
                </a:solidFill>
                <a:latin typeface="Arial" panose="020B0604020202020204" pitchFamily="34" charset="0"/>
              </a:rPr>
              <a:t>A c</a:t>
            </a:r>
            <a:r>
              <a:rPr lang="en-GB" b="0" i="0" dirty="0">
                <a:solidFill>
                  <a:srgbClr val="202122"/>
                </a:solidFill>
                <a:effectLst/>
                <a:latin typeface="Arial" panose="020B0604020202020204" pitchFamily="34" charset="0"/>
              </a:rPr>
              <a:t>ontinual cycle may include loss of love, contempt, distress</a:t>
            </a:r>
          </a:p>
          <a:p>
            <a:pPr algn="l"/>
            <a:r>
              <a:rPr lang="en-GB" dirty="0">
                <a:solidFill>
                  <a:srgbClr val="202122"/>
                </a:solidFill>
                <a:latin typeface="Arial" panose="020B0604020202020204" pitchFamily="34" charset="0"/>
              </a:rPr>
              <a:t>P</a:t>
            </a:r>
            <a:r>
              <a:rPr lang="en-GB" b="0" i="0" dirty="0">
                <a:solidFill>
                  <a:srgbClr val="202122"/>
                </a:solidFill>
                <a:effectLst/>
                <a:latin typeface="Arial" panose="020B0604020202020204" pitchFamily="34" charset="0"/>
              </a:rPr>
              <a:t>artners may separate, divorce or, at the extreme, someone may be killed</a:t>
            </a:r>
          </a:p>
          <a:p>
            <a:endParaRPr lang="en-GB" dirty="0"/>
          </a:p>
        </p:txBody>
      </p:sp>
    </p:spTree>
    <p:extLst>
      <p:ext uri="{BB962C8B-B14F-4D97-AF65-F5344CB8AC3E}">
        <p14:creationId xmlns:p14="http://schemas.microsoft.com/office/powerpoint/2010/main" val="661342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AD9BE-D72D-F59A-CE13-17732A0DB1B9}"/>
              </a:ext>
            </a:extLst>
          </p:cNvPr>
          <p:cNvSpPr>
            <a:spLocks noGrp="1"/>
          </p:cNvSpPr>
          <p:nvPr>
            <p:ph type="title"/>
          </p:nvPr>
        </p:nvSpPr>
        <p:spPr>
          <a:xfrm>
            <a:off x="609600" y="274638"/>
            <a:ext cx="10972800" cy="2074333"/>
          </a:xfrm>
        </p:spPr>
        <p:txBody>
          <a:bodyPr>
            <a:normAutofit/>
          </a:bodyPr>
          <a:lstStyle/>
          <a:p>
            <a:r>
              <a:rPr lang="en-GB" sz="2400" dirty="0"/>
              <a:t>Task last week</a:t>
            </a:r>
            <a:br>
              <a:rPr lang="en-GB" sz="2400" dirty="0"/>
            </a:br>
            <a:r>
              <a:rPr lang="en-GB" sz="2400" dirty="0"/>
              <a:t>Consider one of the most serious child exploitation cases within the UK and discuss what happened, what went wrong</a:t>
            </a:r>
          </a:p>
        </p:txBody>
      </p:sp>
      <p:sp>
        <p:nvSpPr>
          <p:cNvPr id="3" name="Content Placeholder 2">
            <a:extLst>
              <a:ext uri="{FF2B5EF4-FFF2-40B4-BE49-F238E27FC236}">
                <a16:creationId xmlns:a16="http://schemas.microsoft.com/office/drawing/2014/main" id="{71D7006E-06B0-9E9A-6412-24893AD56851}"/>
              </a:ext>
            </a:extLst>
          </p:cNvPr>
          <p:cNvSpPr>
            <a:spLocks noGrp="1"/>
          </p:cNvSpPr>
          <p:nvPr>
            <p:ph idx="1"/>
          </p:nvPr>
        </p:nvSpPr>
        <p:spPr>
          <a:xfrm>
            <a:off x="524933" y="2602089"/>
            <a:ext cx="8559800" cy="2915144"/>
          </a:xfrm>
        </p:spPr>
        <p:txBody>
          <a:bodyPr vert="horz" lIns="91440" tIns="45720" rIns="91440" bIns="45720" rtlCol="0" anchor="t">
            <a:normAutofit/>
          </a:bodyPr>
          <a:lstStyle/>
          <a:p>
            <a:r>
              <a:rPr lang="en-GB" sz="2800" dirty="0">
                <a:ea typeface="+mn-lt"/>
                <a:cs typeface="+mn-lt"/>
              </a:rPr>
              <a:t>Oldham</a:t>
            </a:r>
          </a:p>
          <a:p>
            <a:r>
              <a:rPr lang="en-GB" sz="2800" dirty="0"/>
              <a:t>Rotherham - </a:t>
            </a:r>
            <a:r>
              <a:rPr lang="en-GB" sz="2800" dirty="0">
                <a:ea typeface="+mn-lt"/>
                <a:cs typeface="+mn-lt"/>
              </a:rPr>
              <a:t>Operation Clover</a:t>
            </a:r>
          </a:p>
          <a:p>
            <a:r>
              <a:rPr lang="en-GB" sz="2800" dirty="0">
                <a:ea typeface="+mn-lt"/>
                <a:cs typeface="+mn-lt"/>
              </a:rPr>
              <a:t>Operation Globe – Wales</a:t>
            </a:r>
          </a:p>
          <a:p>
            <a:r>
              <a:rPr lang="en-GB" sz="2800" dirty="0"/>
              <a:t>Telford Child exploitation</a:t>
            </a:r>
          </a:p>
          <a:p>
            <a:endParaRPr lang="en-GB" sz="2800" dirty="0"/>
          </a:p>
        </p:txBody>
      </p:sp>
      <p:pic>
        <p:nvPicPr>
          <p:cNvPr id="7" name="Graphic 6" descr="Clipboard Mixed with solid fill">
            <a:extLst>
              <a:ext uri="{FF2B5EF4-FFF2-40B4-BE49-F238E27FC236}">
                <a16:creationId xmlns:a16="http://schemas.microsoft.com/office/drawing/2014/main" id="{0651E144-0100-159A-2CA2-64B8320BB64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31286" y="3993536"/>
            <a:ext cx="1453445" cy="1467556"/>
          </a:xfrm>
          <a:prstGeom prst="rect">
            <a:avLst/>
          </a:prstGeom>
        </p:spPr>
      </p:pic>
    </p:spTree>
    <p:extLst>
      <p:ext uri="{BB962C8B-B14F-4D97-AF65-F5344CB8AC3E}">
        <p14:creationId xmlns:p14="http://schemas.microsoft.com/office/powerpoint/2010/main" val="9102641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96117-FFD8-283D-A768-A58F8CD05170}"/>
              </a:ext>
            </a:extLst>
          </p:cNvPr>
          <p:cNvSpPr>
            <a:spLocks noGrp="1"/>
          </p:cNvSpPr>
          <p:nvPr>
            <p:ph type="title"/>
          </p:nvPr>
        </p:nvSpPr>
        <p:spPr/>
        <p:txBody>
          <a:bodyPr/>
          <a:lstStyle/>
          <a:p>
            <a:r>
              <a:rPr lang="en-GB" dirty="0"/>
              <a:t>Referencing / Links</a:t>
            </a:r>
          </a:p>
        </p:txBody>
      </p:sp>
      <p:sp>
        <p:nvSpPr>
          <p:cNvPr id="3" name="Content Placeholder 2">
            <a:extLst>
              <a:ext uri="{FF2B5EF4-FFF2-40B4-BE49-F238E27FC236}">
                <a16:creationId xmlns:a16="http://schemas.microsoft.com/office/drawing/2014/main" id="{C17B4063-DB32-46BF-F45C-39873D475E4F}"/>
              </a:ext>
            </a:extLst>
          </p:cNvPr>
          <p:cNvSpPr>
            <a:spLocks noGrp="1"/>
          </p:cNvSpPr>
          <p:nvPr>
            <p:ph idx="1"/>
          </p:nvPr>
        </p:nvSpPr>
        <p:spPr/>
        <p:txBody>
          <a:bodyPr>
            <a:normAutofit fontScale="85000" lnSpcReduction="20000"/>
          </a:bodyPr>
          <a:lstStyle/>
          <a:p>
            <a:r>
              <a:rPr lang="en-GB" dirty="0">
                <a:hlinkClick r:id="rId2"/>
              </a:rPr>
              <a:t>https://orca.cardiff.ac.uk/id/eprint/52681/1/personal-situational-and-incidental-vulnerabilities-to-anti-social-behaviour-harm-a-follow-up-study.pdf</a:t>
            </a:r>
            <a:endParaRPr lang="en-GB" dirty="0"/>
          </a:p>
          <a:p>
            <a:r>
              <a:rPr lang="en-GB" dirty="0">
                <a:hlinkClick r:id="rId3"/>
              </a:rPr>
              <a:t>https://paas-s3-broker-prod-lon-6453d964-1d1a-432a-9260-5e0ba7d2fc51.s3.eu-west-2.amazonaws.com/s3fs-public/Recognising-responding-vulnerability-related-risks-guidelines.pdf</a:t>
            </a:r>
            <a:endParaRPr lang="en-GB" dirty="0"/>
          </a:p>
          <a:p>
            <a:r>
              <a:rPr lang="en-GB" dirty="0">
                <a:hlinkClick r:id="rId4"/>
              </a:rPr>
              <a:t>https://www.police-foundation.org.uk/2017/wp-content/uploads/2010/10/data_driven_policing_final.pdf</a:t>
            </a:r>
            <a:endParaRPr lang="en-GB" dirty="0"/>
          </a:p>
          <a:p>
            <a:r>
              <a:rPr lang="en-GB" dirty="0">
                <a:hlinkClick r:id="rId5"/>
              </a:rPr>
              <a:t>https://www.gov.uk/government/publications/vulnerabilities-applying-all-our-health/vulnerabilities-applying-all-our-health</a:t>
            </a:r>
            <a:endParaRPr lang="en-GB" dirty="0"/>
          </a:p>
          <a:p>
            <a:r>
              <a:rPr lang="en-GB" dirty="0">
                <a:hlinkClick r:id="rId6"/>
              </a:rPr>
              <a:t>https://gov.wales/review-adverse-childhood-experiences-ace-policy-report-html</a:t>
            </a:r>
            <a:endParaRPr lang="en-GB" dirty="0"/>
          </a:p>
          <a:p>
            <a:r>
              <a:rPr lang="en-GB" dirty="0">
                <a:hlinkClick r:id="rId7"/>
              </a:rPr>
              <a:t>https://www.cheshire.police.uk/SysSiteAssets/media/downloads/cheshire/about-us/strategies-and-action-plans/domestic-abuse-action-plan-2019-21.pdf</a:t>
            </a:r>
            <a:endParaRPr lang="en-GB" dirty="0"/>
          </a:p>
          <a:p>
            <a:r>
              <a:rPr lang="en-GB" dirty="0"/>
              <a:t>https://www.eif.org.uk/</a:t>
            </a:r>
          </a:p>
        </p:txBody>
      </p:sp>
    </p:spTree>
    <p:extLst>
      <p:ext uri="{BB962C8B-B14F-4D97-AF65-F5344CB8AC3E}">
        <p14:creationId xmlns:p14="http://schemas.microsoft.com/office/powerpoint/2010/main" val="5640567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FC77CB91DBE3047884ABBD40BFC76FC" ma:contentTypeVersion="14" ma:contentTypeDescription="Create a new document." ma:contentTypeScope="" ma:versionID="ac310a0913e56bb2cc3248181c85b4db">
  <xsd:schema xmlns:xsd="http://www.w3.org/2001/XMLSchema" xmlns:xs="http://www.w3.org/2001/XMLSchema" xmlns:p="http://schemas.microsoft.com/office/2006/metadata/properties" xmlns:ns3="ed25a739-d205-4a8f-b117-2566f909cb60" xmlns:ns4="58f7e881-cc1d-4294-8008-c54da3573a5f" targetNamespace="http://schemas.microsoft.com/office/2006/metadata/properties" ma:root="true" ma:fieldsID="5106241fcac60b029daadc5c29764005" ns3:_="" ns4:_="">
    <xsd:import namespace="ed25a739-d205-4a8f-b117-2566f909cb60"/>
    <xsd:import namespace="58f7e881-cc1d-4294-8008-c54da3573a5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DateTaken"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25a739-d205-4a8f-b117-2566f909cb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8f7e881-cc1d-4294-8008-c54da3573a5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9BC5171-1342-4F27-821F-6F28F0F6D11F}">
  <ds:schemaRefs>
    <ds:schemaRef ds:uri="http://schemas.microsoft.com/sharepoint/v3/contenttype/forms"/>
  </ds:schemaRefs>
</ds:datastoreItem>
</file>

<file path=customXml/itemProps2.xml><?xml version="1.0" encoding="utf-8"?>
<ds:datastoreItem xmlns:ds="http://schemas.openxmlformats.org/officeDocument/2006/customXml" ds:itemID="{6C87E16C-2F5A-4109-AAA5-E67654C1A9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25a739-d205-4a8f-b117-2566f909cb60"/>
    <ds:schemaRef ds:uri="58f7e881-cc1d-4294-8008-c54da3573a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540E0E-604B-4F72-87DD-D3BC00232843}">
  <ds:schemaRefs>
    <ds:schemaRef ds:uri="58f7e881-cc1d-4294-8008-c54da3573a5f"/>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ed25a739-d205-4a8f-b117-2566f909cb60"/>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3069</TotalTime>
  <Words>3369</Words>
  <Application>Microsoft Office PowerPoint</Application>
  <PresentationFormat>Widescreen</PresentationFormat>
  <Paragraphs>306</Paragraphs>
  <Slides>54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Linux Libertine</vt:lpstr>
      <vt:lpstr>Arial</vt:lpstr>
      <vt:lpstr>Calibri</vt:lpstr>
      <vt:lpstr>Calibri Light</vt:lpstr>
      <vt:lpstr>Verdana</vt:lpstr>
      <vt:lpstr>Office Theme</vt:lpstr>
      <vt:lpstr>Personal Aspects of Vulnerability and Trauma</vt:lpstr>
      <vt:lpstr>Recap</vt:lpstr>
      <vt:lpstr>Why do people become victims  - Personal aspects – Week 2</vt:lpstr>
      <vt:lpstr>Warnings and Feelings</vt:lpstr>
      <vt:lpstr>Police Definition </vt:lpstr>
      <vt:lpstr>PowerPoint Presentation</vt:lpstr>
      <vt:lpstr> National Vulnerability Action Plan (NVAP) Assignment option  </vt:lpstr>
      <vt:lpstr>National Vulnerability Action Plan (NVAP) </vt:lpstr>
      <vt:lpstr>key themes NVAP   </vt:lpstr>
      <vt:lpstr>NVAP   </vt:lpstr>
      <vt:lpstr>NVAP Key Themes</vt:lpstr>
      <vt:lpstr>NVAP Key Themes</vt:lpstr>
      <vt:lpstr>Task Consider one of the most serious child exploitation cases within the UK and discuss </vt:lpstr>
      <vt:lpstr>Impact of Early Life Events   </vt:lpstr>
      <vt:lpstr>Adverse Childhood Experience’s - ACE’s</vt:lpstr>
      <vt:lpstr>Adverse Childhood Experiences ACE’s</vt:lpstr>
      <vt:lpstr>ACE’s</vt:lpstr>
      <vt:lpstr>The Research</vt:lpstr>
      <vt:lpstr>The Research - USA</vt:lpstr>
      <vt:lpstr>What are they?</vt:lpstr>
      <vt:lpstr>Video – ACE’s</vt:lpstr>
      <vt:lpstr>Considers</vt:lpstr>
      <vt:lpstr>ACE Questions</vt:lpstr>
      <vt:lpstr>WALES – Results from first study:</vt:lpstr>
      <vt:lpstr>Chain of abuse</vt:lpstr>
      <vt:lpstr>PowerPoint Presentation</vt:lpstr>
      <vt:lpstr>ACE’s Increasing Harmful Behaviours</vt:lpstr>
      <vt:lpstr>PowerPoint Presentation</vt:lpstr>
      <vt:lpstr>Over all ACE’s can:</vt:lpstr>
      <vt:lpstr>Can ACE’s be Overturned?</vt:lpstr>
      <vt:lpstr> ACE scores don’t tally the positive experiences that can help.  </vt:lpstr>
      <vt:lpstr>How to Over Turn ACE’s</vt:lpstr>
      <vt:lpstr>Children &amp; Trauma</vt:lpstr>
      <vt:lpstr>Why?</vt:lpstr>
      <vt:lpstr>https://www.youtube.com/watch?v=VCeWr8OFuEs </vt:lpstr>
      <vt:lpstr>Research into the Children</vt:lpstr>
      <vt:lpstr>PowerPoint Presentation</vt:lpstr>
      <vt:lpstr>Stockholm Syndrome</vt:lpstr>
      <vt:lpstr>Stockholm Syndrome</vt:lpstr>
      <vt:lpstr> What Causes Stockholm Syndrome? </vt:lpstr>
      <vt:lpstr>Stockholm Syndrome / Traumatic Bonding</vt:lpstr>
      <vt:lpstr>Situation -</vt:lpstr>
      <vt:lpstr>PowerPoint Presentation</vt:lpstr>
      <vt:lpstr>Victims of Stockholm Syndrome</vt:lpstr>
      <vt:lpstr>Natascha Kampusch</vt:lpstr>
      <vt:lpstr>After the Dealth</vt:lpstr>
      <vt:lpstr>Cycle of Abuse </vt:lpstr>
      <vt:lpstr>Cycle of Abuse </vt:lpstr>
      <vt:lpstr> Phase1 </vt:lpstr>
      <vt:lpstr>Phase 2</vt:lpstr>
      <vt:lpstr>Phase 3</vt:lpstr>
      <vt:lpstr>Phase 4</vt:lpstr>
      <vt:lpstr>Task last week Consider one of the most serious child exploitation cases within the UK and discuss what happened, what went wrong</vt:lpstr>
      <vt:lpstr>Referencing / Links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Aspects of Vulnerability and Trauma</dc:title>
  <dc:creator>Jane Thomas</dc:creator>
  <cp:lastModifiedBy>Jane Davies</cp:lastModifiedBy>
  <cp:revision>43</cp:revision>
  <dcterms:created xsi:type="dcterms:W3CDTF">2022-10-10T13:14:13Z</dcterms:created>
  <dcterms:modified xsi:type="dcterms:W3CDTF">2024-08-22T07:56:05Z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0x010100AFC77CB91DBE3047884ABBD40BFC76FC</vt:lpwstr>
  </property>
</Properties>
</file>