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13"/>
  </p:notesMasterIdLst>
  <p:sldIdLst>
    <p:sldId id="256" r:id="rId2"/>
    <p:sldId id="257" r:id="rId3"/>
    <p:sldId id="259" r:id="rId4"/>
    <p:sldId id="258" r:id="rId5"/>
    <p:sldId id="260" r:id="rId6"/>
    <p:sldId id="261" r:id="rId7"/>
    <p:sldId id="263" r:id="rId8"/>
    <p:sldId id="262"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ela Miculescu" initials="MM" lastIdx="1" clrIdx="0">
    <p:extLst>
      <p:ext uri="{19B8F6BF-5375-455C-9EA6-DF929625EA0E}">
        <p15:presenceInfo xmlns:p15="http://schemas.microsoft.com/office/powerpoint/2012/main" userId="cc975074f2a0821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FD47B4-D7C1-4B86-B931-E540B56C09CB}" type="doc">
      <dgm:prSet loTypeId="urn:microsoft.com/office/officeart/2005/8/layout/chevronAccent+Icon" loCatId="process" qsTypeId="urn:microsoft.com/office/officeart/2005/8/quickstyle/simple1" qsCatId="simple" csTypeId="urn:microsoft.com/office/officeart/2005/8/colors/colorful4" csCatId="colorful" phldr="1"/>
      <dgm:spPr/>
    </dgm:pt>
    <dgm:pt modelId="{329365D0-EB58-4A7F-86F5-469E610E7FBE}">
      <dgm:prSet phldrT="[Text]"/>
      <dgm:spPr/>
      <dgm:t>
        <a:bodyPr/>
        <a:lstStyle/>
        <a:p>
          <a:r>
            <a:rPr lang="en-US" dirty="0"/>
            <a:t>Forming</a:t>
          </a:r>
          <a:endParaRPr lang="en-GB" dirty="0"/>
        </a:p>
      </dgm:t>
    </dgm:pt>
    <dgm:pt modelId="{F20A6CC7-BCCB-4F1A-9612-F0B79E387836}" type="parTrans" cxnId="{4A5735CA-5F27-47AE-9230-3DC339FF68A0}">
      <dgm:prSet/>
      <dgm:spPr/>
      <dgm:t>
        <a:bodyPr/>
        <a:lstStyle/>
        <a:p>
          <a:endParaRPr lang="en-GB"/>
        </a:p>
      </dgm:t>
    </dgm:pt>
    <dgm:pt modelId="{CBD70914-5E34-42B2-BE27-F0BEF7EA324D}" type="sibTrans" cxnId="{4A5735CA-5F27-47AE-9230-3DC339FF68A0}">
      <dgm:prSet/>
      <dgm:spPr/>
      <dgm:t>
        <a:bodyPr/>
        <a:lstStyle/>
        <a:p>
          <a:endParaRPr lang="en-GB"/>
        </a:p>
      </dgm:t>
    </dgm:pt>
    <dgm:pt modelId="{6AA37A34-B06B-4190-B2E1-EAACDCB05F5E}">
      <dgm:prSet phldrT="[Text]"/>
      <dgm:spPr/>
      <dgm:t>
        <a:bodyPr/>
        <a:lstStyle/>
        <a:p>
          <a:r>
            <a:rPr lang="en-US" dirty="0"/>
            <a:t>Performing</a:t>
          </a:r>
          <a:endParaRPr lang="en-GB" dirty="0"/>
        </a:p>
      </dgm:t>
    </dgm:pt>
    <dgm:pt modelId="{AC7508A1-0055-4CEF-AC2D-89DF0462E45E}" type="parTrans" cxnId="{D315E336-2D49-4162-8443-3C87B0252628}">
      <dgm:prSet/>
      <dgm:spPr/>
      <dgm:t>
        <a:bodyPr/>
        <a:lstStyle/>
        <a:p>
          <a:endParaRPr lang="en-GB"/>
        </a:p>
      </dgm:t>
    </dgm:pt>
    <dgm:pt modelId="{49FDEAD1-3FF7-4928-93F0-A9E178109D0E}" type="sibTrans" cxnId="{D315E336-2D49-4162-8443-3C87B0252628}">
      <dgm:prSet/>
      <dgm:spPr/>
      <dgm:t>
        <a:bodyPr/>
        <a:lstStyle/>
        <a:p>
          <a:endParaRPr lang="en-GB"/>
        </a:p>
      </dgm:t>
    </dgm:pt>
    <dgm:pt modelId="{BEB2CD6A-4A5E-4D4D-94AC-464D8EB9ABF8}">
      <dgm:prSet phldrT="[Text]"/>
      <dgm:spPr/>
      <dgm:t>
        <a:bodyPr/>
        <a:lstStyle/>
        <a:p>
          <a:r>
            <a:rPr lang="en-US" dirty="0"/>
            <a:t>Mourning</a:t>
          </a:r>
          <a:endParaRPr lang="en-GB" dirty="0"/>
        </a:p>
      </dgm:t>
    </dgm:pt>
    <dgm:pt modelId="{AB2B63F8-2E15-4F50-8A44-3221A96245E2}" type="parTrans" cxnId="{1E8BC7D5-EEBA-4D8C-AB35-C6DA2E555A0C}">
      <dgm:prSet/>
      <dgm:spPr/>
      <dgm:t>
        <a:bodyPr/>
        <a:lstStyle/>
        <a:p>
          <a:endParaRPr lang="en-GB"/>
        </a:p>
      </dgm:t>
    </dgm:pt>
    <dgm:pt modelId="{8B3B35C6-D3DD-41C7-A95B-C2B6390904F1}" type="sibTrans" cxnId="{1E8BC7D5-EEBA-4D8C-AB35-C6DA2E555A0C}">
      <dgm:prSet/>
      <dgm:spPr/>
      <dgm:t>
        <a:bodyPr/>
        <a:lstStyle/>
        <a:p>
          <a:endParaRPr lang="en-GB"/>
        </a:p>
      </dgm:t>
    </dgm:pt>
    <dgm:pt modelId="{C0B1467E-CD26-4366-819D-C8D9DAE41C3A}">
      <dgm:prSet/>
      <dgm:spPr/>
      <dgm:t>
        <a:bodyPr/>
        <a:lstStyle/>
        <a:p>
          <a:r>
            <a:rPr lang="en-US" dirty="0"/>
            <a:t>Storming</a:t>
          </a:r>
          <a:endParaRPr lang="en-GB" dirty="0"/>
        </a:p>
      </dgm:t>
    </dgm:pt>
    <dgm:pt modelId="{629676D6-2DAC-42E2-A296-B9E1337C89CE}" type="parTrans" cxnId="{0091F3F6-B886-4C81-976D-65C9FA2AFA03}">
      <dgm:prSet/>
      <dgm:spPr/>
      <dgm:t>
        <a:bodyPr/>
        <a:lstStyle/>
        <a:p>
          <a:endParaRPr lang="en-GB"/>
        </a:p>
      </dgm:t>
    </dgm:pt>
    <dgm:pt modelId="{5AE24DDC-955A-4492-8439-BE841C0328C7}" type="sibTrans" cxnId="{0091F3F6-B886-4C81-976D-65C9FA2AFA03}">
      <dgm:prSet/>
      <dgm:spPr/>
      <dgm:t>
        <a:bodyPr/>
        <a:lstStyle/>
        <a:p>
          <a:endParaRPr lang="en-GB"/>
        </a:p>
      </dgm:t>
    </dgm:pt>
    <dgm:pt modelId="{3B39E585-69E3-470A-BF63-BCACD5DE8252}">
      <dgm:prSet/>
      <dgm:spPr/>
      <dgm:t>
        <a:bodyPr/>
        <a:lstStyle/>
        <a:p>
          <a:r>
            <a:rPr lang="en-US" dirty="0"/>
            <a:t>Norming</a:t>
          </a:r>
          <a:endParaRPr lang="en-GB" dirty="0"/>
        </a:p>
      </dgm:t>
    </dgm:pt>
    <dgm:pt modelId="{D79D78EE-533A-4B6D-823F-5614106D05B4}" type="parTrans" cxnId="{F5D01AA5-8088-4574-B2B4-65FDA2E914B7}">
      <dgm:prSet/>
      <dgm:spPr/>
      <dgm:t>
        <a:bodyPr/>
        <a:lstStyle/>
        <a:p>
          <a:endParaRPr lang="en-GB"/>
        </a:p>
      </dgm:t>
    </dgm:pt>
    <dgm:pt modelId="{F21CFC46-AC95-49A1-8318-9B2D0C195CC2}" type="sibTrans" cxnId="{F5D01AA5-8088-4574-B2B4-65FDA2E914B7}">
      <dgm:prSet/>
      <dgm:spPr/>
      <dgm:t>
        <a:bodyPr/>
        <a:lstStyle/>
        <a:p>
          <a:endParaRPr lang="en-GB"/>
        </a:p>
      </dgm:t>
    </dgm:pt>
    <dgm:pt modelId="{21C0F06E-7158-492F-BE60-FFA8A8D5FBDB}" type="pres">
      <dgm:prSet presAssocID="{D1FD47B4-D7C1-4B86-B931-E540B56C09CB}" presName="Name0" presStyleCnt="0">
        <dgm:presLayoutVars>
          <dgm:dir/>
          <dgm:resizeHandles val="exact"/>
        </dgm:presLayoutVars>
      </dgm:prSet>
      <dgm:spPr/>
    </dgm:pt>
    <dgm:pt modelId="{0EEFA432-DA1D-4450-AF7B-70FAF7D1FCE0}" type="pres">
      <dgm:prSet presAssocID="{329365D0-EB58-4A7F-86F5-469E610E7FBE}" presName="composite" presStyleCnt="0"/>
      <dgm:spPr/>
    </dgm:pt>
    <dgm:pt modelId="{3B1A29BC-716D-4523-8060-C37BB4A54050}" type="pres">
      <dgm:prSet presAssocID="{329365D0-EB58-4A7F-86F5-469E610E7FBE}" presName="bgChev" presStyleLbl="node1" presStyleIdx="0" presStyleCnt="5"/>
      <dgm:spPr/>
    </dgm:pt>
    <dgm:pt modelId="{5E10373A-9342-4132-A910-BB890E664257}" type="pres">
      <dgm:prSet presAssocID="{329365D0-EB58-4A7F-86F5-469E610E7FBE}" presName="txNode" presStyleLbl="fgAcc1" presStyleIdx="0" presStyleCnt="5">
        <dgm:presLayoutVars>
          <dgm:bulletEnabled val="1"/>
        </dgm:presLayoutVars>
      </dgm:prSet>
      <dgm:spPr/>
    </dgm:pt>
    <dgm:pt modelId="{5283CDE0-4687-437B-9AF2-6420F7484636}" type="pres">
      <dgm:prSet presAssocID="{CBD70914-5E34-42B2-BE27-F0BEF7EA324D}" presName="compositeSpace" presStyleCnt="0"/>
      <dgm:spPr/>
    </dgm:pt>
    <dgm:pt modelId="{989C2659-CC64-4852-8752-83B1F43BE8F1}" type="pres">
      <dgm:prSet presAssocID="{C0B1467E-CD26-4366-819D-C8D9DAE41C3A}" presName="composite" presStyleCnt="0"/>
      <dgm:spPr/>
    </dgm:pt>
    <dgm:pt modelId="{857C14AB-E442-4229-9E1A-2592061C0F04}" type="pres">
      <dgm:prSet presAssocID="{C0B1467E-CD26-4366-819D-C8D9DAE41C3A}" presName="bgChev" presStyleLbl="node1" presStyleIdx="1" presStyleCnt="5"/>
      <dgm:spPr/>
    </dgm:pt>
    <dgm:pt modelId="{1A7F5A59-4559-4EF4-8DAB-66021B1BBED8}" type="pres">
      <dgm:prSet presAssocID="{C0B1467E-CD26-4366-819D-C8D9DAE41C3A}" presName="txNode" presStyleLbl="fgAcc1" presStyleIdx="1" presStyleCnt="5">
        <dgm:presLayoutVars>
          <dgm:bulletEnabled val="1"/>
        </dgm:presLayoutVars>
      </dgm:prSet>
      <dgm:spPr/>
    </dgm:pt>
    <dgm:pt modelId="{BE8E84BE-4505-4270-820D-AB5178B15DC3}" type="pres">
      <dgm:prSet presAssocID="{5AE24DDC-955A-4492-8439-BE841C0328C7}" presName="compositeSpace" presStyleCnt="0"/>
      <dgm:spPr/>
    </dgm:pt>
    <dgm:pt modelId="{32CBC341-A168-434F-A82D-0DE63EF0A755}" type="pres">
      <dgm:prSet presAssocID="{3B39E585-69E3-470A-BF63-BCACD5DE8252}" presName="composite" presStyleCnt="0"/>
      <dgm:spPr/>
    </dgm:pt>
    <dgm:pt modelId="{412BA9B3-0EF0-4259-B083-CAB929763557}" type="pres">
      <dgm:prSet presAssocID="{3B39E585-69E3-470A-BF63-BCACD5DE8252}" presName="bgChev" presStyleLbl="node1" presStyleIdx="2" presStyleCnt="5"/>
      <dgm:spPr/>
    </dgm:pt>
    <dgm:pt modelId="{B100E571-137E-4CD4-B6EA-B75F845B7E37}" type="pres">
      <dgm:prSet presAssocID="{3B39E585-69E3-470A-BF63-BCACD5DE8252}" presName="txNode" presStyleLbl="fgAcc1" presStyleIdx="2" presStyleCnt="5">
        <dgm:presLayoutVars>
          <dgm:bulletEnabled val="1"/>
        </dgm:presLayoutVars>
      </dgm:prSet>
      <dgm:spPr/>
    </dgm:pt>
    <dgm:pt modelId="{FBB6390E-30C2-46D8-B086-D0E1632AF5A8}" type="pres">
      <dgm:prSet presAssocID="{F21CFC46-AC95-49A1-8318-9B2D0C195CC2}" presName="compositeSpace" presStyleCnt="0"/>
      <dgm:spPr/>
    </dgm:pt>
    <dgm:pt modelId="{4AA9B8A4-B829-441B-94AA-2C1977E8236B}" type="pres">
      <dgm:prSet presAssocID="{6AA37A34-B06B-4190-B2E1-EAACDCB05F5E}" presName="composite" presStyleCnt="0"/>
      <dgm:spPr/>
    </dgm:pt>
    <dgm:pt modelId="{EF463A85-6D91-41B8-9AF7-571700B0CF37}" type="pres">
      <dgm:prSet presAssocID="{6AA37A34-B06B-4190-B2E1-EAACDCB05F5E}" presName="bgChev" presStyleLbl="node1" presStyleIdx="3" presStyleCnt="5"/>
      <dgm:spPr/>
    </dgm:pt>
    <dgm:pt modelId="{0278FE6D-43A7-4824-87C4-D68E5510381C}" type="pres">
      <dgm:prSet presAssocID="{6AA37A34-B06B-4190-B2E1-EAACDCB05F5E}" presName="txNode" presStyleLbl="fgAcc1" presStyleIdx="3" presStyleCnt="5">
        <dgm:presLayoutVars>
          <dgm:bulletEnabled val="1"/>
        </dgm:presLayoutVars>
      </dgm:prSet>
      <dgm:spPr/>
    </dgm:pt>
    <dgm:pt modelId="{7D2FCA74-F6C0-4BCA-8B36-BF2F3783C57C}" type="pres">
      <dgm:prSet presAssocID="{49FDEAD1-3FF7-4928-93F0-A9E178109D0E}" presName="compositeSpace" presStyleCnt="0"/>
      <dgm:spPr/>
    </dgm:pt>
    <dgm:pt modelId="{0B40DCB0-4F7C-4639-ACDC-0176728CCC29}" type="pres">
      <dgm:prSet presAssocID="{BEB2CD6A-4A5E-4D4D-94AC-464D8EB9ABF8}" presName="composite" presStyleCnt="0"/>
      <dgm:spPr/>
    </dgm:pt>
    <dgm:pt modelId="{9BB0B565-F5BE-4C83-90D0-2DB1F0522C8F}" type="pres">
      <dgm:prSet presAssocID="{BEB2CD6A-4A5E-4D4D-94AC-464D8EB9ABF8}" presName="bgChev" presStyleLbl="node1" presStyleIdx="4" presStyleCnt="5"/>
      <dgm:spPr/>
    </dgm:pt>
    <dgm:pt modelId="{34421916-752A-474C-BDCD-62D3B5BECB97}" type="pres">
      <dgm:prSet presAssocID="{BEB2CD6A-4A5E-4D4D-94AC-464D8EB9ABF8}" presName="txNode" presStyleLbl="fgAcc1" presStyleIdx="4" presStyleCnt="5">
        <dgm:presLayoutVars>
          <dgm:bulletEnabled val="1"/>
        </dgm:presLayoutVars>
      </dgm:prSet>
      <dgm:spPr/>
    </dgm:pt>
  </dgm:ptLst>
  <dgm:cxnLst>
    <dgm:cxn modelId="{BDC85626-6710-4DDA-9649-148A005D2A21}" type="presOf" srcId="{BEB2CD6A-4A5E-4D4D-94AC-464D8EB9ABF8}" destId="{34421916-752A-474C-BDCD-62D3B5BECB97}" srcOrd="0" destOrd="0" presId="urn:microsoft.com/office/officeart/2005/8/layout/chevronAccent+Icon"/>
    <dgm:cxn modelId="{4EDB642E-55E0-4F48-B1B0-FEA0D2D30F8B}" type="presOf" srcId="{D1FD47B4-D7C1-4B86-B931-E540B56C09CB}" destId="{21C0F06E-7158-492F-BE60-FFA8A8D5FBDB}" srcOrd="0" destOrd="0" presId="urn:microsoft.com/office/officeart/2005/8/layout/chevronAccent+Icon"/>
    <dgm:cxn modelId="{D315E336-2D49-4162-8443-3C87B0252628}" srcId="{D1FD47B4-D7C1-4B86-B931-E540B56C09CB}" destId="{6AA37A34-B06B-4190-B2E1-EAACDCB05F5E}" srcOrd="3" destOrd="0" parTransId="{AC7508A1-0055-4CEF-AC2D-89DF0462E45E}" sibTransId="{49FDEAD1-3FF7-4928-93F0-A9E178109D0E}"/>
    <dgm:cxn modelId="{E7A73250-FB9B-44A5-80F3-11B0A3C836C5}" type="presOf" srcId="{329365D0-EB58-4A7F-86F5-469E610E7FBE}" destId="{5E10373A-9342-4132-A910-BB890E664257}" srcOrd="0" destOrd="0" presId="urn:microsoft.com/office/officeart/2005/8/layout/chevronAccent+Icon"/>
    <dgm:cxn modelId="{F5D01AA5-8088-4574-B2B4-65FDA2E914B7}" srcId="{D1FD47B4-D7C1-4B86-B931-E540B56C09CB}" destId="{3B39E585-69E3-470A-BF63-BCACD5DE8252}" srcOrd="2" destOrd="0" parTransId="{D79D78EE-533A-4B6D-823F-5614106D05B4}" sibTransId="{F21CFC46-AC95-49A1-8318-9B2D0C195CC2}"/>
    <dgm:cxn modelId="{933FCEA7-4F37-4EC8-B1A9-1352BFAEF4AD}" type="presOf" srcId="{6AA37A34-B06B-4190-B2E1-EAACDCB05F5E}" destId="{0278FE6D-43A7-4824-87C4-D68E5510381C}" srcOrd="0" destOrd="0" presId="urn:microsoft.com/office/officeart/2005/8/layout/chevronAccent+Icon"/>
    <dgm:cxn modelId="{1BF458AE-4622-48E3-92D8-B1C579DCE5BC}" type="presOf" srcId="{C0B1467E-CD26-4366-819D-C8D9DAE41C3A}" destId="{1A7F5A59-4559-4EF4-8DAB-66021B1BBED8}" srcOrd="0" destOrd="0" presId="urn:microsoft.com/office/officeart/2005/8/layout/chevronAccent+Icon"/>
    <dgm:cxn modelId="{4A5735CA-5F27-47AE-9230-3DC339FF68A0}" srcId="{D1FD47B4-D7C1-4B86-B931-E540B56C09CB}" destId="{329365D0-EB58-4A7F-86F5-469E610E7FBE}" srcOrd="0" destOrd="0" parTransId="{F20A6CC7-BCCB-4F1A-9612-F0B79E387836}" sibTransId="{CBD70914-5E34-42B2-BE27-F0BEF7EA324D}"/>
    <dgm:cxn modelId="{1E8BC7D5-EEBA-4D8C-AB35-C6DA2E555A0C}" srcId="{D1FD47B4-D7C1-4B86-B931-E540B56C09CB}" destId="{BEB2CD6A-4A5E-4D4D-94AC-464D8EB9ABF8}" srcOrd="4" destOrd="0" parTransId="{AB2B63F8-2E15-4F50-8A44-3221A96245E2}" sibTransId="{8B3B35C6-D3DD-41C7-A95B-C2B6390904F1}"/>
    <dgm:cxn modelId="{5E2433E8-F7E9-482B-85A2-ABA7564584DC}" type="presOf" srcId="{3B39E585-69E3-470A-BF63-BCACD5DE8252}" destId="{B100E571-137E-4CD4-B6EA-B75F845B7E37}" srcOrd="0" destOrd="0" presId="urn:microsoft.com/office/officeart/2005/8/layout/chevronAccent+Icon"/>
    <dgm:cxn modelId="{0091F3F6-B886-4C81-976D-65C9FA2AFA03}" srcId="{D1FD47B4-D7C1-4B86-B931-E540B56C09CB}" destId="{C0B1467E-CD26-4366-819D-C8D9DAE41C3A}" srcOrd="1" destOrd="0" parTransId="{629676D6-2DAC-42E2-A296-B9E1337C89CE}" sibTransId="{5AE24DDC-955A-4492-8439-BE841C0328C7}"/>
    <dgm:cxn modelId="{F991D8DE-F360-499F-BEEB-B2A0AE7EA1BB}" type="presParOf" srcId="{21C0F06E-7158-492F-BE60-FFA8A8D5FBDB}" destId="{0EEFA432-DA1D-4450-AF7B-70FAF7D1FCE0}" srcOrd="0" destOrd="0" presId="urn:microsoft.com/office/officeart/2005/8/layout/chevronAccent+Icon"/>
    <dgm:cxn modelId="{61BF915F-AEBC-4CF7-B1A1-DF9CBA20E108}" type="presParOf" srcId="{0EEFA432-DA1D-4450-AF7B-70FAF7D1FCE0}" destId="{3B1A29BC-716D-4523-8060-C37BB4A54050}" srcOrd="0" destOrd="0" presId="urn:microsoft.com/office/officeart/2005/8/layout/chevronAccent+Icon"/>
    <dgm:cxn modelId="{7F91F3C6-3D4B-4798-93CF-E5F381F01010}" type="presParOf" srcId="{0EEFA432-DA1D-4450-AF7B-70FAF7D1FCE0}" destId="{5E10373A-9342-4132-A910-BB890E664257}" srcOrd="1" destOrd="0" presId="urn:microsoft.com/office/officeart/2005/8/layout/chevronAccent+Icon"/>
    <dgm:cxn modelId="{0B0AE198-B339-4DB4-8753-AC90673C413B}" type="presParOf" srcId="{21C0F06E-7158-492F-BE60-FFA8A8D5FBDB}" destId="{5283CDE0-4687-437B-9AF2-6420F7484636}" srcOrd="1" destOrd="0" presId="urn:microsoft.com/office/officeart/2005/8/layout/chevronAccent+Icon"/>
    <dgm:cxn modelId="{60DAB7C7-126F-4DA4-B5CB-60739D089341}" type="presParOf" srcId="{21C0F06E-7158-492F-BE60-FFA8A8D5FBDB}" destId="{989C2659-CC64-4852-8752-83B1F43BE8F1}" srcOrd="2" destOrd="0" presId="urn:microsoft.com/office/officeart/2005/8/layout/chevronAccent+Icon"/>
    <dgm:cxn modelId="{753F4E72-483E-4010-AC13-2A139C7D622A}" type="presParOf" srcId="{989C2659-CC64-4852-8752-83B1F43BE8F1}" destId="{857C14AB-E442-4229-9E1A-2592061C0F04}" srcOrd="0" destOrd="0" presId="urn:microsoft.com/office/officeart/2005/8/layout/chevronAccent+Icon"/>
    <dgm:cxn modelId="{6776B4CE-01D2-44C6-B6E4-E32DA26507DB}" type="presParOf" srcId="{989C2659-CC64-4852-8752-83B1F43BE8F1}" destId="{1A7F5A59-4559-4EF4-8DAB-66021B1BBED8}" srcOrd="1" destOrd="0" presId="urn:microsoft.com/office/officeart/2005/8/layout/chevronAccent+Icon"/>
    <dgm:cxn modelId="{2A80A267-69A3-469E-89FB-B97D7D319922}" type="presParOf" srcId="{21C0F06E-7158-492F-BE60-FFA8A8D5FBDB}" destId="{BE8E84BE-4505-4270-820D-AB5178B15DC3}" srcOrd="3" destOrd="0" presId="urn:microsoft.com/office/officeart/2005/8/layout/chevronAccent+Icon"/>
    <dgm:cxn modelId="{79FD27BD-942B-45A8-9C45-6D5B31B733EF}" type="presParOf" srcId="{21C0F06E-7158-492F-BE60-FFA8A8D5FBDB}" destId="{32CBC341-A168-434F-A82D-0DE63EF0A755}" srcOrd="4" destOrd="0" presId="urn:microsoft.com/office/officeart/2005/8/layout/chevronAccent+Icon"/>
    <dgm:cxn modelId="{9C42E50E-7AD6-4B98-A0E5-7444BF3EC6D9}" type="presParOf" srcId="{32CBC341-A168-434F-A82D-0DE63EF0A755}" destId="{412BA9B3-0EF0-4259-B083-CAB929763557}" srcOrd="0" destOrd="0" presId="urn:microsoft.com/office/officeart/2005/8/layout/chevronAccent+Icon"/>
    <dgm:cxn modelId="{7870215C-BC78-4C00-A3BB-8D1F033327FC}" type="presParOf" srcId="{32CBC341-A168-434F-A82D-0DE63EF0A755}" destId="{B100E571-137E-4CD4-B6EA-B75F845B7E37}" srcOrd="1" destOrd="0" presId="urn:microsoft.com/office/officeart/2005/8/layout/chevronAccent+Icon"/>
    <dgm:cxn modelId="{EEBF4FC5-E3C5-4025-B032-67A126738348}" type="presParOf" srcId="{21C0F06E-7158-492F-BE60-FFA8A8D5FBDB}" destId="{FBB6390E-30C2-46D8-B086-D0E1632AF5A8}" srcOrd="5" destOrd="0" presId="urn:microsoft.com/office/officeart/2005/8/layout/chevronAccent+Icon"/>
    <dgm:cxn modelId="{CD0415CE-C89A-4A89-A73A-F13BBF60B8E6}" type="presParOf" srcId="{21C0F06E-7158-492F-BE60-FFA8A8D5FBDB}" destId="{4AA9B8A4-B829-441B-94AA-2C1977E8236B}" srcOrd="6" destOrd="0" presId="urn:microsoft.com/office/officeart/2005/8/layout/chevronAccent+Icon"/>
    <dgm:cxn modelId="{62573460-01BE-470D-95D1-3E44C0861491}" type="presParOf" srcId="{4AA9B8A4-B829-441B-94AA-2C1977E8236B}" destId="{EF463A85-6D91-41B8-9AF7-571700B0CF37}" srcOrd="0" destOrd="0" presId="urn:microsoft.com/office/officeart/2005/8/layout/chevronAccent+Icon"/>
    <dgm:cxn modelId="{9426263A-12D9-4E11-9370-CC49F03D77CC}" type="presParOf" srcId="{4AA9B8A4-B829-441B-94AA-2C1977E8236B}" destId="{0278FE6D-43A7-4824-87C4-D68E5510381C}" srcOrd="1" destOrd="0" presId="urn:microsoft.com/office/officeart/2005/8/layout/chevronAccent+Icon"/>
    <dgm:cxn modelId="{3B1ECCB8-FCA1-4B4F-AF04-9013877E74CC}" type="presParOf" srcId="{21C0F06E-7158-492F-BE60-FFA8A8D5FBDB}" destId="{7D2FCA74-F6C0-4BCA-8B36-BF2F3783C57C}" srcOrd="7" destOrd="0" presId="urn:microsoft.com/office/officeart/2005/8/layout/chevronAccent+Icon"/>
    <dgm:cxn modelId="{2EC2CF22-3DF7-443F-A8C3-235E04E4BC3D}" type="presParOf" srcId="{21C0F06E-7158-492F-BE60-FFA8A8D5FBDB}" destId="{0B40DCB0-4F7C-4639-ACDC-0176728CCC29}" srcOrd="8" destOrd="0" presId="urn:microsoft.com/office/officeart/2005/8/layout/chevronAccent+Icon"/>
    <dgm:cxn modelId="{FD3FB8A4-6C70-4388-8589-709F71F65B73}" type="presParOf" srcId="{0B40DCB0-4F7C-4639-ACDC-0176728CCC29}" destId="{9BB0B565-F5BE-4C83-90D0-2DB1F0522C8F}" srcOrd="0" destOrd="0" presId="urn:microsoft.com/office/officeart/2005/8/layout/chevronAccent+Icon"/>
    <dgm:cxn modelId="{A6E297CB-0BF8-4CEC-8BDD-6393797D695F}" type="presParOf" srcId="{0B40DCB0-4F7C-4639-ACDC-0176728CCC29}" destId="{34421916-752A-474C-BDCD-62D3B5BECB97}"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A29BC-716D-4523-8060-C37BB4A54050}">
      <dsp:nvSpPr>
        <dsp:cNvPr id="0" name=""/>
        <dsp:cNvSpPr/>
      </dsp:nvSpPr>
      <dsp:spPr>
        <a:xfrm>
          <a:off x="1623" y="224217"/>
          <a:ext cx="1817880" cy="701701"/>
        </a:xfrm>
        <a:prstGeom prst="chevron">
          <a:avLst>
            <a:gd name="adj" fmla="val 4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10373A-9342-4132-A910-BB890E664257}">
      <dsp:nvSpPr>
        <dsp:cNvPr id="0" name=""/>
        <dsp:cNvSpPr/>
      </dsp:nvSpPr>
      <dsp:spPr>
        <a:xfrm>
          <a:off x="486392" y="399643"/>
          <a:ext cx="1535099" cy="701701"/>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Forming</a:t>
          </a:r>
          <a:endParaRPr lang="en-GB" sz="1800" kern="1200" dirty="0"/>
        </a:p>
      </dsp:txBody>
      <dsp:txXfrm>
        <a:off x="506944" y="420195"/>
        <a:ext cx="1493995" cy="660597"/>
      </dsp:txXfrm>
    </dsp:sp>
    <dsp:sp modelId="{857C14AB-E442-4229-9E1A-2592061C0F04}">
      <dsp:nvSpPr>
        <dsp:cNvPr id="0" name=""/>
        <dsp:cNvSpPr/>
      </dsp:nvSpPr>
      <dsp:spPr>
        <a:xfrm>
          <a:off x="2078047" y="224217"/>
          <a:ext cx="1817880" cy="701701"/>
        </a:xfrm>
        <a:prstGeom prst="chevron">
          <a:avLst>
            <a:gd name="adj" fmla="val 40000"/>
          </a:avLst>
        </a:prstGeom>
        <a:solidFill>
          <a:schemeClr val="accent4">
            <a:hueOff val="-912543"/>
            <a:satOff val="3043"/>
            <a:lumOff val="480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F5A59-4559-4EF4-8DAB-66021B1BBED8}">
      <dsp:nvSpPr>
        <dsp:cNvPr id="0" name=""/>
        <dsp:cNvSpPr/>
      </dsp:nvSpPr>
      <dsp:spPr>
        <a:xfrm>
          <a:off x="2562816" y="399643"/>
          <a:ext cx="1535099" cy="701701"/>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912543"/>
              <a:satOff val="3043"/>
              <a:lumOff val="48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Storming</a:t>
          </a:r>
          <a:endParaRPr lang="en-GB" sz="1800" kern="1200" dirty="0"/>
        </a:p>
      </dsp:txBody>
      <dsp:txXfrm>
        <a:off x="2583368" y="420195"/>
        <a:ext cx="1493995" cy="660597"/>
      </dsp:txXfrm>
    </dsp:sp>
    <dsp:sp modelId="{412BA9B3-0EF0-4259-B083-CAB929763557}">
      <dsp:nvSpPr>
        <dsp:cNvPr id="0" name=""/>
        <dsp:cNvSpPr/>
      </dsp:nvSpPr>
      <dsp:spPr>
        <a:xfrm>
          <a:off x="4154471" y="224217"/>
          <a:ext cx="1817880" cy="701701"/>
        </a:xfrm>
        <a:prstGeom prst="chevron">
          <a:avLst>
            <a:gd name="adj" fmla="val 40000"/>
          </a:avLst>
        </a:prstGeom>
        <a:solidFill>
          <a:schemeClr val="accent4">
            <a:hueOff val="-1825086"/>
            <a:satOff val="6087"/>
            <a:lumOff val="960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00E571-137E-4CD4-B6EA-B75F845B7E37}">
      <dsp:nvSpPr>
        <dsp:cNvPr id="0" name=""/>
        <dsp:cNvSpPr/>
      </dsp:nvSpPr>
      <dsp:spPr>
        <a:xfrm>
          <a:off x="4639239" y="399643"/>
          <a:ext cx="1535099" cy="701701"/>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1825086"/>
              <a:satOff val="6087"/>
              <a:lumOff val="96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Norming</a:t>
          </a:r>
          <a:endParaRPr lang="en-GB" sz="1800" kern="1200" dirty="0"/>
        </a:p>
      </dsp:txBody>
      <dsp:txXfrm>
        <a:off x="4659791" y="420195"/>
        <a:ext cx="1493995" cy="660597"/>
      </dsp:txXfrm>
    </dsp:sp>
    <dsp:sp modelId="{EF463A85-6D91-41B8-9AF7-571700B0CF37}">
      <dsp:nvSpPr>
        <dsp:cNvPr id="0" name=""/>
        <dsp:cNvSpPr/>
      </dsp:nvSpPr>
      <dsp:spPr>
        <a:xfrm>
          <a:off x="6230895" y="224217"/>
          <a:ext cx="1817880" cy="701701"/>
        </a:xfrm>
        <a:prstGeom prst="chevron">
          <a:avLst>
            <a:gd name="adj" fmla="val 40000"/>
          </a:avLst>
        </a:prstGeom>
        <a:solidFill>
          <a:schemeClr val="accent4">
            <a:hueOff val="-2737630"/>
            <a:satOff val="9130"/>
            <a:lumOff val="14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78FE6D-43A7-4824-87C4-D68E5510381C}">
      <dsp:nvSpPr>
        <dsp:cNvPr id="0" name=""/>
        <dsp:cNvSpPr/>
      </dsp:nvSpPr>
      <dsp:spPr>
        <a:xfrm>
          <a:off x="6715663" y="399643"/>
          <a:ext cx="1535099" cy="701701"/>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2737630"/>
              <a:satOff val="9130"/>
              <a:lumOff val="14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Performing</a:t>
          </a:r>
          <a:endParaRPr lang="en-GB" sz="1800" kern="1200" dirty="0"/>
        </a:p>
      </dsp:txBody>
      <dsp:txXfrm>
        <a:off x="6736215" y="420195"/>
        <a:ext cx="1493995" cy="660597"/>
      </dsp:txXfrm>
    </dsp:sp>
    <dsp:sp modelId="{9BB0B565-F5BE-4C83-90D0-2DB1F0522C8F}">
      <dsp:nvSpPr>
        <dsp:cNvPr id="0" name=""/>
        <dsp:cNvSpPr/>
      </dsp:nvSpPr>
      <dsp:spPr>
        <a:xfrm>
          <a:off x="8307319" y="224217"/>
          <a:ext cx="1817880" cy="701701"/>
        </a:xfrm>
        <a:prstGeom prst="chevron">
          <a:avLst>
            <a:gd name="adj" fmla="val 40000"/>
          </a:avLst>
        </a:prstGeom>
        <a:solidFill>
          <a:schemeClr val="accent4">
            <a:hueOff val="-3650173"/>
            <a:satOff val="12174"/>
            <a:lumOff val="1921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21916-752A-474C-BDCD-62D3B5BECB97}">
      <dsp:nvSpPr>
        <dsp:cNvPr id="0" name=""/>
        <dsp:cNvSpPr/>
      </dsp:nvSpPr>
      <dsp:spPr>
        <a:xfrm>
          <a:off x="8792087" y="399643"/>
          <a:ext cx="1535099" cy="701701"/>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3650173"/>
              <a:satOff val="12174"/>
              <a:lumOff val="192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Mourning</a:t>
          </a:r>
          <a:endParaRPr lang="en-GB" sz="1800" kern="1200" dirty="0"/>
        </a:p>
      </dsp:txBody>
      <dsp:txXfrm>
        <a:off x="8812639" y="420195"/>
        <a:ext cx="1493995" cy="660597"/>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3B732-D93A-449F-905D-75C2AB7FB845}" type="datetimeFigureOut">
              <a:rPr lang="en-GB" smtClean="0"/>
              <a:t>10/06/2025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875D2-B2C6-40AA-97CA-870AEEC6EDF1}" type="slidenum">
              <a:rPr lang="en-GB" smtClean="0"/>
              <a:t>‹#›</a:t>
            </a:fld>
            <a:endParaRPr lang="en-GB"/>
          </a:p>
        </p:txBody>
      </p:sp>
    </p:spTree>
    <p:extLst>
      <p:ext uri="{BB962C8B-B14F-4D97-AF65-F5344CB8AC3E}">
        <p14:creationId xmlns:p14="http://schemas.microsoft.com/office/powerpoint/2010/main" val="1022473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B875D2-B2C6-40AA-97CA-870AEEC6EDF1}" type="slidenum">
              <a:rPr lang="en-GB" smtClean="0"/>
              <a:t>1</a:t>
            </a:fld>
            <a:endParaRPr lang="en-GB"/>
          </a:p>
        </p:txBody>
      </p:sp>
    </p:spTree>
    <p:extLst>
      <p:ext uri="{BB962C8B-B14F-4D97-AF65-F5344CB8AC3E}">
        <p14:creationId xmlns:p14="http://schemas.microsoft.com/office/powerpoint/2010/main" val="3643147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8493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739633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331139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3C12B2-2FA3-4D57-BDC1-99B85EC99145}" type="datetimeFigureOut">
              <a:rPr lang="en-GB" smtClean="0"/>
              <a:t>10/06/2025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3080712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3C12B2-2FA3-4D57-BDC1-99B85EC99145}" type="datetimeFigureOut">
              <a:rPr lang="en-GB" smtClean="0"/>
              <a:t>10/06/2025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189726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3C12B2-2FA3-4D57-BDC1-99B85EC99145}" type="datetimeFigureOut">
              <a:rPr lang="en-GB" smtClean="0"/>
              <a:t>10/06/2025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2701563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3C12B2-2FA3-4D57-BDC1-99B85EC99145}" type="datetimeFigureOut">
              <a:rPr lang="en-GB" smtClean="0"/>
              <a:t>10/06/2025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454758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C12B2-2FA3-4D57-BDC1-99B85EC99145}" type="datetimeFigureOut">
              <a:rPr lang="en-GB" smtClean="0"/>
              <a:t>10/06/2025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1582643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C12B2-2FA3-4D57-BDC1-99B85EC99145}" type="datetimeFigureOut">
              <a:rPr lang="en-GB" smtClean="0"/>
              <a:t>10/06/2025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3150900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A63C12B2-2FA3-4D57-BDC1-99B85EC99145}" type="datetimeFigureOut">
              <a:rPr lang="en-GB" smtClean="0"/>
              <a:t>10/06/2025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15563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3279002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9142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31578901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982853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3116503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803626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3C12B2-2FA3-4D57-BDC1-99B85EC99145}" type="datetimeFigureOut">
              <a:rPr lang="en-GB" smtClean="0"/>
              <a:t>10/06/2025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8A0067-C674-4903-88FA-01CD261B1B9F}" type="slidenum">
              <a:rPr lang="en-GB" smtClean="0"/>
              <a:t>‹#›</a:t>
            </a:fld>
            <a:endParaRPr lang="en-GB"/>
          </a:p>
        </p:txBody>
      </p:sp>
    </p:spTree>
    <p:extLst>
      <p:ext uri="{BB962C8B-B14F-4D97-AF65-F5344CB8AC3E}">
        <p14:creationId xmlns:p14="http://schemas.microsoft.com/office/powerpoint/2010/main" val="2505130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A63C12B2-2FA3-4D57-BDC1-99B85EC99145}" type="datetimeFigureOut">
              <a:rPr lang="en-GB" smtClean="0"/>
              <a:t>10/06/2025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A8A0067-C674-4903-88FA-01CD261B1B9F}" type="slidenum">
              <a:rPr lang="en-GB" smtClean="0"/>
              <a:t>‹#›</a:t>
            </a:fld>
            <a:endParaRPr lang="en-GB"/>
          </a:p>
        </p:txBody>
      </p:sp>
    </p:spTree>
    <p:extLst>
      <p:ext uri="{BB962C8B-B14F-4D97-AF65-F5344CB8AC3E}">
        <p14:creationId xmlns:p14="http://schemas.microsoft.com/office/powerpoint/2010/main" val="3313507537"/>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207/S15327965PLI1104_0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038B5-5C77-B189-6458-1434B363D47F}"/>
              </a:ext>
            </a:extLst>
          </p:cNvPr>
          <p:cNvSpPr>
            <a:spLocks noGrp="1"/>
          </p:cNvSpPr>
          <p:nvPr>
            <p:ph type="ctrTitle"/>
          </p:nvPr>
        </p:nvSpPr>
        <p:spPr>
          <a:xfrm>
            <a:off x="1087902" y="604912"/>
            <a:ext cx="9144000" cy="1779636"/>
          </a:xfrm>
        </p:spPr>
        <p:txBody>
          <a:bodyPr>
            <a:noAutofit/>
          </a:bodyPr>
          <a:lstStyle/>
          <a:p>
            <a:r>
              <a:rPr lang="en-US" sz="4000" b="1" dirty="0">
                <a:latin typeface="Arial" panose="020B0604020202020204" pitchFamily="34" charset="0"/>
                <a:cs typeface="Arial" panose="020B0604020202020204" pitchFamily="34" charset="0"/>
              </a:rPr>
              <a:t>Effective Teamworking and Communication </a:t>
            </a:r>
            <a:r>
              <a:rPr lang="en-US" sz="4000" dirty="0">
                <a:latin typeface="Arial" panose="020B0604020202020204" pitchFamily="34" charset="0"/>
                <a:cs typeface="Arial" panose="020B0604020202020204" pitchFamily="34" charset="0"/>
              </a:rPr>
              <a:t>(BMSW4009</a:t>
            </a:r>
            <a:r>
              <a:rPr lang="en-US" sz="4000" dirty="0"/>
              <a:t>)</a:t>
            </a:r>
            <a:br>
              <a:rPr lang="en-US" sz="4000" dirty="0">
                <a:latin typeface="Arial" panose="020B0604020202020204" pitchFamily="34" charset="0"/>
                <a:cs typeface="Arial" panose="020B0604020202020204" pitchFamily="34" charset="0"/>
              </a:rPr>
            </a:br>
            <a:endParaRPr lang="en-GB" sz="4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B05F36F-4335-780E-CD1B-5BDAFB448654}"/>
              </a:ext>
            </a:extLst>
          </p:cNvPr>
          <p:cNvSpPr>
            <a:spLocks noGrp="1"/>
          </p:cNvSpPr>
          <p:nvPr>
            <p:ph type="subTitle" idx="1"/>
          </p:nvPr>
        </p:nvSpPr>
        <p:spPr>
          <a:xfrm>
            <a:off x="112541" y="2384548"/>
            <a:ext cx="12079459" cy="3680151"/>
          </a:xfrm>
        </p:spPr>
        <p:txBody>
          <a:bodyPr>
            <a:normAutofit lnSpcReduction="10000"/>
          </a:bodyPr>
          <a:lstStyle/>
          <a:p>
            <a:pPr marL="342900" indent="-342900" algn="l">
              <a:buFont typeface="Arial" panose="020B0604020202020204" pitchFamily="34" charset="0"/>
              <a:buChar char="•"/>
            </a:pPr>
            <a:r>
              <a:rPr lang="en-US" sz="3600" b="1" dirty="0">
                <a:solidFill>
                  <a:schemeClr val="tx1"/>
                </a:solidFill>
                <a:latin typeface="Arial" panose="020B0604020202020204" pitchFamily="34" charset="0"/>
                <a:cs typeface="Arial" panose="020B0604020202020204" pitchFamily="34" charset="0"/>
              </a:rPr>
              <a:t>Title</a:t>
            </a:r>
            <a:r>
              <a:rPr lang="en-US" sz="4000" b="1" dirty="0">
                <a:solidFill>
                  <a:schemeClr val="tx1"/>
                </a:solidFill>
                <a:latin typeface="Arial" panose="020B0604020202020204" pitchFamily="34" charset="0"/>
                <a:cs typeface="Arial" panose="020B0604020202020204" pitchFamily="34" charset="0"/>
              </a:rPr>
              <a:t>: </a:t>
            </a:r>
            <a:r>
              <a:rPr kumimoji="0" lang="en-US" sz="360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What Have We Learnt About Effective Teams</a:t>
            </a:r>
            <a:endParaRPr lang="en-US" sz="3600" dirty="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US" sz="3600" b="1" dirty="0">
                <a:solidFill>
                  <a:schemeClr val="tx1"/>
                </a:solidFill>
                <a:latin typeface="Arial" panose="020B0604020202020204" pitchFamily="34" charset="0"/>
                <a:cs typeface="Arial" panose="020B0604020202020204" pitchFamily="34" charset="0"/>
              </a:rPr>
              <a:t>Component: </a:t>
            </a:r>
            <a:r>
              <a:rPr lang="en-US" sz="3600" dirty="0">
                <a:solidFill>
                  <a:schemeClr val="tx1"/>
                </a:solidFill>
                <a:latin typeface="Arial" panose="020B0604020202020204" pitchFamily="34" charset="0"/>
                <a:cs typeface="Arial" panose="020B0604020202020204" pitchFamily="34" charset="0"/>
              </a:rPr>
              <a:t>Team Dynamics and Effectiveness</a:t>
            </a:r>
          </a:p>
          <a:p>
            <a:pPr marL="342900" indent="-342900" algn="l">
              <a:buFont typeface="Arial" panose="020B0604020202020204" pitchFamily="34" charset="0"/>
              <a:buChar char="•"/>
            </a:pPr>
            <a:r>
              <a:rPr lang="en-US" sz="3600" b="1" dirty="0">
                <a:solidFill>
                  <a:schemeClr val="tx1"/>
                </a:solidFill>
                <a:latin typeface="Arial" panose="020B0604020202020204" pitchFamily="34" charset="0"/>
                <a:cs typeface="Arial" panose="020B0604020202020204" pitchFamily="34" charset="0"/>
              </a:rPr>
              <a:t>Date:</a:t>
            </a:r>
            <a:r>
              <a:rPr lang="en-US" sz="3600" dirty="0">
                <a:solidFill>
                  <a:schemeClr val="tx1"/>
                </a:solidFill>
                <a:latin typeface="Arial" panose="020B0604020202020204" pitchFamily="34" charset="0"/>
                <a:cs typeface="Arial" panose="020B0604020202020204" pitchFamily="34" charset="0"/>
              </a:rPr>
              <a:t> 12.06.2025</a:t>
            </a:r>
            <a:endParaRPr lang="en-US" sz="3600" b="1" dirty="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US" sz="3600" b="1" dirty="0">
                <a:solidFill>
                  <a:schemeClr val="tx1"/>
                </a:solidFill>
                <a:latin typeface="Arial" panose="020B0604020202020204" pitchFamily="34" charset="0"/>
                <a:cs typeface="Arial" panose="020B0604020202020204" pitchFamily="34" charset="0"/>
              </a:rPr>
              <a:t>Student name and ID: </a:t>
            </a:r>
            <a:r>
              <a:rPr lang="en-US" sz="3600" dirty="0">
                <a:solidFill>
                  <a:schemeClr val="tx1"/>
                </a:solidFill>
                <a:latin typeface="Arial" panose="020B0604020202020204" pitchFamily="34" charset="0"/>
                <a:cs typeface="Arial" panose="020B0604020202020204" pitchFamily="34" charset="0"/>
              </a:rPr>
              <a:t>Mihaela Miculescu (</a:t>
            </a:r>
            <a:r>
              <a:rPr lang="en-GB" sz="3600" b="0" i="0" dirty="0">
                <a:solidFill>
                  <a:schemeClr val="tx1"/>
                </a:solidFill>
                <a:effectLst/>
                <a:latin typeface="Source Sans Pro" panose="020B0503030403020204" pitchFamily="34" charset="0"/>
              </a:rPr>
              <a:t>2422449</a:t>
            </a:r>
            <a:r>
              <a:rPr lang="en-US" sz="3600" dirty="0">
                <a:solidFill>
                  <a:schemeClr val="tx1"/>
                </a:solidFill>
                <a:latin typeface="Arial" panose="020B0604020202020204" pitchFamily="34" charset="0"/>
                <a:cs typeface="Arial" panose="020B0604020202020204" pitchFamily="34" charset="0"/>
              </a:rPr>
              <a:t>)</a:t>
            </a:r>
          </a:p>
          <a:p>
            <a:pPr marL="342900" indent="-342900" algn="l">
              <a:buFont typeface="Arial" panose="020B0604020202020204" pitchFamily="34" charset="0"/>
              <a:buChar char="•"/>
            </a:pPr>
            <a:r>
              <a:rPr lang="en-US" sz="3600" b="1" dirty="0">
                <a:solidFill>
                  <a:schemeClr val="tx1"/>
                </a:solidFill>
                <a:latin typeface="Arial" panose="020B0604020202020204" pitchFamily="34" charset="0"/>
                <a:cs typeface="Arial" panose="020B0604020202020204" pitchFamily="34" charset="0"/>
              </a:rPr>
              <a:t>Lecturer name</a:t>
            </a:r>
            <a:r>
              <a:rPr lang="en-US" sz="3600" b="1">
                <a:solidFill>
                  <a:schemeClr val="tx1"/>
                </a:solidFill>
                <a:latin typeface="Arial" panose="020B0604020202020204" pitchFamily="34" charset="0"/>
                <a:cs typeface="Arial" panose="020B0604020202020204" pitchFamily="34" charset="0"/>
              </a:rPr>
              <a:t>: </a:t>
            </a:r>
            <a:r>
              <a:rPr lang="en-US" sz="3600">
                <a:solidFill>
                  <a:schemeClr val="tx1"/>
                </a:solidFill>
                <a:latin typeface="Arial" panose="020B0604020202020204" pitchFamily="34" charset="0"/>
                <a:cs typeface="Arial" panose="020B0604020202020204" pitchFamily="34" charset="0"/>
              </a:rPr>
              <a:t>Melanie Squire</a:t>
            </a:r>
            <a:endParaRPr lang="en-US" sz="3600" b="1" dirty="0">
              <a:solidFill>
                <a:schemeClr val="tx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5868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D7303-20F1-EBBF-1F2A-6DAD791A2797}"/>
              </a:ext>
            </a:extLst>
          </p:cNvPr>
          <p:cNvSpPr>
            <a:spLocks noGrp="1"/>
          </p:cNvSpPr>
          <p:nvPr>
            <p:ph type="title"/>
          </p:nvPr>
        </p:nvSpPr>
        <p:spPr>
          <a:xfrm>
            <a:off x="460829" y="279512"/>
            <a:ext cx="10515600" cy="1325563"/>
          </a:xfrm>
        </p:spPr>
        <p:txBody>
          <a:bodyPr>
            <a:normAutofit/>
          </a:bodyPr>
          <a:lstStyle/>
          <a:p>
            <a:r>
              <a:rPr lang="en-US" sz="4000" b="1" dirty="0">
                <a:latin typeface="Arial" panose="020B0604020202020204" pitchFamily="34" charset="0"/>
                <a:cs typeface="Arial" panose="020B0604020202020204" pitchFamily="34" charset="0"/>
              </a:rPr>
              <a:t>Outline of the Presentation:</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721DF3A-BEA0-3A93-DDFA-C86FDE3AFF4F}"/>
              </a:ext>
            </a:extLst>
          </p:cNvPr>
          <p:cNvSpPr>
            <a:spLocks noGrp="1"/>
          </p:cNvSpPr>
          <p:nvPr>
            <p:ph idx="1"/>
          </p:nvPr>
        </p:nvSpPr>
        <p:spPr>
          <a:xfrm>
            <a:off x="0" y="1564368"/>
            <a:ext cx="12323298" cy="4351338"/>
          </a:xfrm>
        </p:spPr>
        <p:txBody>
          <a:bodyPr>
            <a:normAutofit/>
          </a:bodyPr>
          <a:lstStyle/>
          <a:p>
            <a:r>
              <a:rPr lang="en-GB" sz="2800" b="1" dirty="0">
                <a:solidFill>
                  <a:schemeClr val="tx1"/>
                </a:solidFill>
                <a:latin typeface="Arial" panose="020B0604020202020204" pitchFamily="34" charset="0"/>
                <a:cs typeface="Arial" panose="020B0604020202020204" pitchFamily="34" charset="0"/>
              </a:rPr>
              <a:t>Reward, Recognition &amp; Delegation:</a:t>
            </a:r>
            <a:r>
              <a:rPr lang="en-GB" sz="2800" dirty="0">
                <a:solidFill>
                  <a:schemeClr val="tx1"/>
                </a:solidFill>
                <a:latin typeface="Arial" panose="020B0604020202020204" pitchFamily="34" charset="0"/>
                <a:cs typeface="Arial" panose="020B0604020202020204" pitchFamily="34" charset="0"/>
              </a:rPr>
              <a:t> Mihaela Miculescu(</a:t>
            </a:r>
            <a:r>
              <a:rPr lang="en-GB" sz="2400" b="0" i="0" dirty="0">
                <a:solidFill>
                  <a:srgbClr val="242130"/>
                </a:solidFill>
                <a:effectLst/>
                <a:latin typeface="Arial" panose="020B0604020202020204" pitchFamily="34" charset="0"/>
                <a:cs typeface="Arial" panose="020B0604020202020204" pitchFamily="34" charset="0"/>
              </a:rPr>
              <a:t>2422449</a:t>
            </a:r>
            <a:r>
              <a:rPr lang="en-GB" sz="2800" dirty="0">
                <a:solidFill>
                  <a:schemeClr val="tx1"/>
                </a:solidFill>
                <a:latin typeface="Arial" panose="020B0604020202020204" pitchFamily="34" charset="0"/>
                <a:cs typeface="Arial" panose="020B0604020202020204" pitchFamily="34" charset="0"/>
              </a:rPr>
              <a:t>)</a:t>
            </a:r>
            <a:endParaRPr lang="en-GB" sz="2800" b="1" dirty="0">
              <a:solidFill>
                <a:schemeClr val="tx1"/>
              </a:solidFill>
              <a:latin typeface="Arial" panose="020B0604020202020204" pitchFamily="34" charset="0"/>
              <a:cs typeface="Arial" panose="020B0604020202020204" pitchFamily="34" charset="0"/>
            </a:endParaRPr>
          </a:p>
          <a:p>
            <a:pPr lvl="0"/>
            <a:r>
              <a:rPr lang="en-GB" sz="2800" b="1" dirty="0">
                <a:solidFill>
                  <a:schemeClr val="tx1"/>
                </a:solidFill>
                <a:latin typeface="Arial" panose="020B0604020202020204" pitchFamily="34" charset="0"/>
                <a:cs typeface="Arial" panose="020B0604020202020204" pitchFamily="34" charset="0"/>
              </a:rPr>
              <a:t>Introduction &amp; Team Definitions:</a:t>
            </a:r>
            <a:r>
              <a:rPr lang="en-GB" sz="2800" dirty="0">
                <a:solidFill>
                  <a:schemeClr val="tx1"/>
                </a:solidFill>
                <a:latin typeface="Arial" panose="020B0604020202020204" pitchFamily="34" charset="0"/>
                <a:cs typeface="Arial" panose="020B0604020202020204" pitchFamily="34" charset="0"/>
              </a:rPr>
              <a:t> Roqaya Haidar(2422002)</a:t>
            </a:r>
          </a:p>
          <a:p>
            <a:pPr lvl="0"/>
            <a:r>
              <a:rPr lang="en-GB" sz="2800" b="1" dirty="0">
                <a:solidFill>
                  <a:schemeClr val="tx1"/>
                </a:solidFill>
                <a:latin typeface="Arial" panose="020B0604020202020204" pitchFamily="34" charset="0"/>
                <a:cs typeface="Arial" panose="020B0604020202020204" pitchFamily="34" charset="0"/>
              </a:rPr>
              <a:t>What Makes a Successful Team:</a:t>
            </a:r>
            <a:r>
              <a:rPr lang="en-GB" sz="2800" dirty="0">
                <a:solidFill>
                  <a:schemeClr val="tx1"/>
                </a:solidFill>
                <a:latin typeface="Arial" panose="020B0604020202020204" pitchFamily="34" charset="0"/>
                <a:cs typeface="Arial" panose="020B0604020202020204" pitchFamily="34" charset="0"/>
              </a:rPr>
              <a:t> Evelinne Dicu(2422448)</a:t>
            </a:r>
          </a:p>
          <a:p>
            <a:pPr lvl="0"/>
            <a:r>
              <a:rPr lang="en-GB" sz="2800" b="1" dirty="0">
                <a:solidFill>
                  <a:schemeClr val="tx1"/>
                </a:solidFill>
                <a:latin typeface="Arial" panose="020B0604020202020204" pitchFamily="34" charset="0"/>
                <a:cs typeface="Arial" panose="020B0604020202020204" pitchFamily="34" charset="0"/>
              </a:rPr>
              <a:t>Group Dynamics &amp; Building Relationships:</a:t>
            </a:r>
            <a:r>
              <a:rPr lang="en-GB" sz="2800" dirty="0">
                <a:solidFill>
                  <a:schemeClr val="tx1"/>
                </a:solidFill>
                <a:latin typeface="Arial" panose="020B0604020202020204" pitchFamily="34" charset="0"/>
                <a:cs typeface="Arial" panose="020B0604020202020204" pitchFamily="34" charset="0"/>
              </a:rPr>
              <a:t> Marius Anghelina(2421968)</a:t>
            </a:r>
          </a:p>
          <a:p>
            <a:r>
              <a:rPr lang="en-GB" sz="2800" b="1" dirty="0">
                <a:solidFill>
                  <a:schemeClr val="tx1"/>
                </a:solidFill>
                <a:latin typeface="Arial" panose="020B0604020202020204" pitchFamily="34" charset="0"/>
                <a:cs typeface="Arial" panose="020B0604020202020204" pitchFamily="34" charset="0"/>
              </a:rPr>
              <a:t>Conflict Management &amp; Resolution:</a:t>
            </a:r>
            <a:r>
              <a:rPr lang="en-GB" sz="2800" dirty="0">
                <a:solidFill>
                  <a:schemeClr val="tx1"/>
                </a:solidFill>
                <a:latin typeface="Arial" panose="020B0604020202020204" pitchFamily="34" charset="0"/>
                <a:cs typeface="Arial" panose="020B0604020202020204" pitchFamily="34" charset="0"/>
              </a:rPr>
              <a:t> Georgiana Ichimescu(2422201)</a:t>
            </a:r>
            <a:endParaRPr lang="en-GB" sz="2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8168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33CD2-D712-8E50-D262-FE9EEBCE1DCF}"/>
              </a:ext>
            </a:extLst>
          </p:cNvPr>
          <p:cNvSpPr>
            <a:spLocks noGrp="1"/>
          </p:cNvSpPr>
          <p:nvPr>
            <p:ph type="title"/>
          </p:nvPr>
        </p:nvSpPr>
        <p:spPr>
          <a:xfrm>
            <a:off x="515400" y="239151"/>
            <a:ext cx="8534400" cy="1507067"/>
          </a:xfrm>
        </p:spPr>
        <p:txBody>
          <a:bodyPr/>
          <a:lstStyle/>
          <a:p>
            <a:r>
              <a:rPr lang="en-US" b="1" dirty="0">
                <a:latin typeface="Arial" panose="020B0604020202020204" pitchFamily="34" charset="0"/>
                <a:cs typeface="Arial" panose="020B0604020202020204" pitchFamily="34" charset="0"/>
              </a:rPr>
              <a:t>Important </a:t>
            </a:r>
            <a:r>
              <a:rPr lang="en-US" sz="4000" b="1" dirty="0">
                <a:latin typeface="Arial" panose="020B0604020202020204" pitchFamily="34" charset="0"/>
                <a:cs typeface="Arial" panose="020B0604020202020204" pitchFamily="34" charset="0"/>
              </a:rPr>
              <a:t>Elements</a:t>
            </a:r>
            <a:r>
              <a:rPr lang="en-US" b="1" dirty="0">
                <a:latin typeface="Arial" panose="020B0604020202020204" pitchFamily="34" charset="0"/>
                <a:cs typeface="Arial" panose="020B0604020202020204" pitchFamily="34" charset="0"/>
              </a:rPr>
              <a:t> of Effective Teams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EACAAE-1CD2-C87B-BE4F-1DBBC3FF94B9}"/>
              </a:ext>
            </a:extLst>
          </p:cNvPr>
          <p:cNvSpPr>
            <a:spLocks noGrp="1"/>
          </p:cNvSpPr>
          <p:nvPr>
            <p:ph idx="1"/>
          </p:nvPr>
        </p:nvSpPr>
        <p:spPr>
          <a:xfrm>
            <a:off x="290315" y="1881554"/>
            <a:ext cx="10007235" cy="4322298"/>
          </a:xfrm>
        </p:spPr>
        <p:txBody>
          <a:bodyPr>
            <a:normAutofit fontScale="55000" lnSpcReduction="20000"/>
          </a:bodyPr>
          <a:lstStyle/>
          <a:p>
            <a:pPr lvl="0"/>
            <a:r>
              <a:rPr lang="en-GB" sz="4500" b="1" dirty="0">
                <a:solidFill>
                  <a:schemeClr val="tx1"/>
                </a:solidFill>
              </a:rPr>
              <a:t>Presentation Overview</a:t>
            </a:r>
          </a:p>
          <a:p>
            <a:pPr marL="914400" lvl="0" indent="-914400">
              <a:buFont typeface="+mj-lt"/>
              <a:buAutoNum type="arabicPeriod"/>
            </a:pPr>
            <a:r>
              <a:rPr lang="en-GB" sz="4500" dirty="0">
                <a:solidFill>
                  <a:schemeClr val="tx1"/>
                </a:solidFill>
              </a:rPr>
              <a:t>Introduction to effective teams Definition</a:t>
            </a:r>
          </a:p>
          <a:p>
            <a:pPr marL="914400" lvl="0" indent="-914400">
              <a:buFont typeface="+mj-lt"/>
              <a:buAutoNum type="arabicPeriod"/>
            </a:pPr>
            <a:r>
              <a:rPr lang="en-GB" sz="4500" dirty="0">
                <a:solidFill>
                  <a:schemeClr val="tx1"/>
                </a:solidFill>
              </a:rPr>
              <a:t>Role of Reward and Recognition</a:t>
            </a:r>
          </a:p>
          <a:p>
            <a:pPr marL="914400" lvl="0" indent="-914400">
              <a:buFont typeface="+mj-lt"/>
              <a:buAutoNum type="arabicPeriod"/>
            </a:pPr>
            <a:r>
              <a:rPr lang="en-GB" sz="4500" dirty="0">
                <a:solidFill>
                  <a:schemeClr val="tx1"/>
                </a:solidFill>
              </a:rPr>
              <a:t>Delegation</a:t>
            </a:r>
          </a:p>
          <a:p>
            <a:pPr marL="914400" lvl="0" indent="-914400">
              <a:buFont typeface="+mj-lt"/>
              <a:buAutoNum type="arabicPeriod"/>
            </a:pPr>
            <a:r>
              <a:rPr lang="en-GB" sz="4500" dirty="0">
                <a:solidFill>
                  <a:schemeClr val="tx1"/>
                </a:solidFill>
              </a:rPr>
              <a:t>Team Development (Tuckman)</a:t>
            </a:r>
          </a:p>
          <a:p>
            <a:pPr marL="914400" lvl="0" indent="-914400">
              <a:buFont typeface="+mj-lt"/>
              <a:buAutoNum type="arabicPeriod"/>
            </a:pPr>
            <a:r>
              <a:rPr lang="en-GB" sz="4500" dirty="0">
                <a:solidFill>
                  <a:schemeClr val="tx1"/>
                </a:solidFill>
              </a:rPr>
              <a:t>Building Team Engagement &amp; Motivation</a:t>
            </a:r>
          </a:p>
          <a:p>
            <a:pPr marL="914400" lvl="0" indent="-914400">
              <a:buFont typeface="+mj-lt"/>
              <a:buAutoNum type="arabicPeriod"/>
            </a:pPr>
            <a:r>
              <a:rPr lang="en-GB" sz="4500" dirty="0">
                <a:solidFill>
                  <a:schemeClr val="tx1"/>
                </a:solidFill>
              </a:rPr>
              <a:t>Reflection and practical ideas</a:t>
            </a:r>
          </a:p>
          <a:p>
            <a:pPr marL="914400" lvl="0" indent="-914400">
              <a:buFont typeface="+mj-lt"/>
              <a:buAutoNum type="arabicPeriod"/>
            </a:pPr>
            <a:r>
              <a:rPr lang="en-GB" sz="4500" dirty="0">
                <a:solidFill>
                  <a:schemeClr val="tx1"/>
                </a:solidFill>
              </a:rPr>
              <a:t>Conclusion and recommendations</a:t>
            </a:r>
          </a:p>
          <a:p>
            <a:pPr marL="914400" lvl="0" indent="-914400">
              <a:buFont typeface="+mj-lt"/>
              <a:buAutoNum type="arabicPeriod"/>
            </a:pPr>
            <a:r>
              <a:rPr lang="en-GB" sz="4500" dirty="0">
                <a:solidFill>
                  <a:schemeClr val="tx1"/>
                </a:solidFill>
              </a:rPr>
              <a:t>References</a:t>
            </a:r>
          </a:p>
          <a:p>
            <a:pPr marL="0" indent="0">
              <a:buNone/>
            </a:pPr>
            <a:endParaRPr lang="en-GB" dirty="0"/>
          </a:p>
        </p:txBody>
      </p:sp>
    </p:spTree>
    <p:extLst>
      <p:ext uri="{BB962C8B-B14F-4D97-AF65-F5344CB8AC3E}">
        <p14:creationId xmlns:p14="http://schemas.microsoft.com/office/powerpoint/2010/main" val="3358129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13AB6-055F-883A-427F-779733A21511}"/>
              </a:ext>
            </a:extLst>
          </p:cNvPr>
          <p:cNvSpPr>
            <a:spLocks noGrp="1"/>
          </p:cNvSpPr>
          <p:nvPr>
            <p:ph type="title"/>
          </p:nvPr>
        </p:nvSpPr>
        <p:spPr>
          <a:xfrm>
            <a:off x="0" y="36512"/>
            <a:ext cx="11248571" cy="1325563"/>
          </a:xfrm>
        </p:spPr>
        <p:txBody>
          <a:bodyPr>
            <a:normAutofit/>
          </a:bodyPr>
          <a:lstStyle/>
          <a:p>
            <a:r>
              <a:rPr lang="en-US" sz="4000" b="1" dirty="0">
                <a:latin typeface="Arial" panose="020B0604020202020204" pitchFamily="34" charset="0"/>
                <a:cs typeface="Arial" panose="020B0604020202020204" pitchFamily="34" charset="0"/>
              </a:rPr>
              <a:t>1.Introduction to Effective Teams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BCD2C5-74F8-5A5A-5629-DE64E827EF8F}"/>
              </a:ext>
            </a:extLst>
          </p:cNvPr>
          <p:cNvSpPr>
            <a:spLocks noGrp="1"/>
          </p:cNvSpPr>
          <p:nvPr>
            <p:ph idx="1"/>
          </p:nvPr>
        </p:nvSpPr>
        <p:spPr>
          <a:xfrm>
            <a:off x="0" y="1509033"/>
            <a:ext cx="12052887" cy="5312455"/>
          </a:xfrm>
        </p:spPr>
        <p:txBody>
          <a:bodyPr>
            <a:noAutofit/>
          </a:bodyPr>
          <a:lstStyle/>
          <a:p>
            <a:pPr lvl="0"/>
            <a:r>
              <a:rPr lang="en-GB" sz="3600" b="1" dirty="0">
                <a:solidFill>
                  <a:schemeClr val="tx1"/>
                </a:solidFill>
                <a:latin typeface="Arial" panose="020B0604020202020204" pitchFamily="34" charset="0"/>
                <a:cs typeface="Arial" panose="020B0604020202020204" pitchFamily="34" charset="0"/>
              </a:rPr>
              <a:t>Definition</a:t>
            </a:r>
            <a:r>
              <a:rPr lang="en-GB" sz="3600" dirty="0">
                <a:solidFill>
                  <a:schemeClr val="tx1"/>
                </a:solidFill>
              </a:rPr>
              <a:t>:</a:t>
            </a:r>
          </a:p>
          <a:p>
            <a:pPr lvl="0"/>
            <a:r>
              <a:rPr lang="en-GB" sz="3200" dirty="0">
                <a:solidFill>
                  <a:schemeClr val="tx1"/>
                </a:solidFill>
                <a:latin typeface="Arial" panose="020B0604020202020204" pitchFamily="34" charset="0"/>
                <a:cs typeface="Arial" panose="020B0604020202020204" pitchFamily="34" charset="0"/>
              </a:rPr>
              <a:t>An effective team is a group of individuals working collaboratively to achieve common goals, characterized by trust, communication, and shared accountability (Katzenbach &amp; Smith, 1993).</a:t>
            </a:r>
          </a:p>
          <a:p>
            <a:pPr lvl="0"/>
            <a:r>
              <a:rPr lang="en-GB" sz="3600" b="1" dirty="0">
                <a:solidFill>
                  <a:schemeClr val="tx1"/>
                </a:solidFill>
                <a:latin typeface="Arial" panose="020B0604020202020204" pitchFamily="34" charset="0"/>
                <a:cs typeface="Arial" panose="020B0604020202020204" pitchFamily="34" charset="0"/>
              </a:rPr>
              <a:t>Importance</a:t>
            </a:r>
            <a:r>
              <a:rPr lang="en-GB" sz="3600" dirty="0">
                <a:solidFill>
                  <a:schemeClr val="tx1"/>
                </a:solidFill>
                <a:latin typeface="Arial" panose="020B0604020202020204" pitchFamily="34" charset="0"/>
                <a:cs typeface="Arial" panose="020B0604020202020204" pitchFamily="34" charset="0"/>
              </a:rPr>
              <a:t>:</a:t>
            </a:r>
          </a:p>
          <a:p>
            <a:r>
              <a:rPr lang="en-GB" sz="3200" dirty="0">
                <a:solidFill>
                  <a:schemeClr val="tx1"/>
                </a:solidFill>
                <a:latin typeface="Arial" panose="020B0604020202020204" pitchFamily="34" charset="0"/>
                <a:cs typeface="Arial" panose="020B0604020202020204" pitchFamily="34" charset="0"/>
              </a:rPr>
              <a:t>Enhances productivity, innovation, and employee satisfaction</a:t>
            </a:r>
          </a:p>
        </p:txBody>
      </p:sp>
      <p:pic>
        <p:nvPicPr>
          <p:cNvPr id="5" name="Picture 4">
            <a:extLst>
              <a:ext uri="{FF2B5EF4-FFF2-40B4-BE49-F238E27FC236}">
                <a16:creationId xmlns:a16="http://schemas.microsoft.com/office/drawing/2014/main" id="{581FAFB1-C150-359B-5704-60B3D155F8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87429" y="36512"/>
            <a:ext cx="2104571" cy="3287259"/>
          </a:xfrm>
          <a:prstGeom prst="rect">
            <a:avLst/>
          </a:prstGeom>
        </p:spPr>
      </p:pic>
    </p:spTree>
    <p:extLst>
      <p:ext uri="{BB962C8B-B14F-4D97-AF65-F5344CB8AC3E}">
        <p14:creationId xmlns:p14="http://schemas.microsoft.com/office/powerpoint/2010/main" val="550241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458D4-3E16-F26F-45CA-D8E3BF10F01C}"/>
              </a:ext>
            </a:extLst>
          </p:cNvPr>
          <p:cNvSpPr>
            <a:spLocks noGrp="1"/>
          </p:cNvSpPr>
          <p:nvPr>
            <p:ph type="title"/>
          </p:nvPr>
        </p:nvSpPr>
        <p:spPr>
          <a:xfrm>
            <a:off x="304384" y="213750"/>
            <a:ext cx="11190929" cy="1507067"/>
          </a:xfrm>
        </p:spPr>
        <p:txBody>
          <a:bodyPr>
            <a:normAutofit/>
          </a:bodyPr>
          <a:lstStyle/>
          <a:p>
            <a:r>
              <a:rPr lang="en-US" sz="4000" b="1" dirty="0">
                <a:latin typeface="Arial" panose="020B0604020202020204" pitchFamily="34" charset="0"/>
                <a:cs typeface="Arial" panose="020B0604020202020204" pitchFamily="34" charset="0"/>
              </a:rPr>
              <a:t>2. Reward and Recognition in Teams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47747-A0DD-BCE9-158B-99B331181825}"/>
              </a:ext>
            </a:extLst>
          </p:cNvPr>
          <p:cNvSpPr>
            <a:spLocks noGrp="1"/>
          </p:cNvSpPr>
          <p:nvPr>
            <p:ph idx="1"/>
          </p:nvPr>
        </p:nvSpPr>
        <p:spPr>
          <a:xfrm>
            <a:off x="304384" y="1720817"/>
            <a:ext cx="11582816" cy="4342358"/>
          </a:xfrm>
        </p:spPr>
        <p:txBody>
          <a:bodyPr>
            <a:normAutofit fontScale="92500" lnSpcReduction="10000"/>
          </a:bodyPr>
          <a:lstStyle/>
          <a:p>
            <a:r>
              <a:rPr lang="en-US" sz="3600" b="1" dirty="0">
                <a:solidFill>
                  <a:schemeClr val="tx1"/>
                </a:solidFill>
                <a:latin typeface="Arial" panose="020B0604020202020204" pitchFamily="34" charset="0"/>
                <a:cs typeface="Arial" panose="020B0604020202020204" pitchFamily="34" charset="0"/>
              </a:rPr>
              <a:t>Definition</a:t>
            </a:r>
            <a:r>
              <a:rPr lang="en-US" sz="3200" b="1" dirty="0">
                <a:solidFill>
                  <a:schemeClr val="tx1"/>
                </a:solidFill>
                <a:latin typeface="Arial" panose="020B0604020202020204" pitchFamily="34" charset="0"/>
                <a:cs typeface="Arial" panose="020B0604020202020204" pitchFamily="34" charset="0"/>
              </a:rPr>
              <a:t>:</a:t>
            </a:r>
          </a:p>
          <a:p>
            <a:pPr marL="0" indent="0">
              <a:buNone/>
            </a:pPr>
            <a:r>
              <a:rPr lang="en-US" sz="3200" b="1" dirty="0">
                <a:solidFill>
                  <a:schemeClr val="tx1"/>
                </a:solidFill>
                <a:latin typeface="Arial" panose="020B0604020202020204" pitchFamily="34" charset="0"/>
                <a:cs typeface="Arial" panose="020B0604020202020204" pitchFamily="34" charset="0"/>
              </a:rPr>
              <a:t> </a:t>
            </a:r>
            <a:r>
              <a:rPr lang="en-US" sz="3200" dirty="0">
                <a:solidFill>
                  <a:schemeClr val="tx1"/>
                </a:solidFill>
                <a:latin typeface="Arial" panose="020B0604020202020204" pitchFamily="34" charset="0"/>
                <a:cs typeface="Arial" panose="020B0604020202020204" pitchFamily="34" charset="0"/>
              </a:rPr>
              <a:t>Reward and recognition are systems that acknowledge individual and team contributions, boosting motivation and reinforcing desired behaviors (Deci &amp; Ryan, 2000)</a:t>
            </a:r>
          </a:p>
          <a:p>
            <a:r>
              <a:rPr lang="en-US" sz="3600" b="1" dirty="0">
                <a:solidFill>
                  <a:schemeClr val="tx1"/>
                </a:solidFill>
                <a:latin typeface="Arial" panose="020B0604020202020204" pitchFamily="34" charset="0"/>
                <a:cs typeface="Arial" panose="020B0604020202020204" pitchFamily="34" charset="0"/>
              </a:rPr>
              <a:t>How does it impact</a:t>
            </a:r>
            <a:r>
              <a:rPr lang="en-US" sz="3200" b="1" dirty="0">
                <a:solidFill>
                  <a:schemeClr val="tx1"/>
                </a:solidFill>
                <a:latin typeface="Arial" panose="020B0604020202020204" pitchFamily="34" charset="0"/>
                <a:cs typeface="Arial" panose="020B0604020202020204" pitchFamily="34" charset="0"/>
              </a:rPr>
              <a:t>:</a:t>
            </a:r>
          </a:p>
          <a:p>
            <a:pPr marL="0" indent="0">
              <a:buNone/>
            </a:pPr>
            <a:r>
              <a:rPr lang="en-US" sz="3200" dirty="0">
                <a:solidFill>
                  <a:schemeClr val="tx1"/>
                </a:solidFill>
                <a:latin typeface="Arial" panose="020B0604020202020204" pitchFamily="34" charset="0"/>
                <a:cs typeface="Arial" panose="020B0604020202020204" pitchFamily="34" charset="0"/>
              </a:rPr>
              <a:t>Better performance, engagement and team unity.</a:t>
            </a:r>
          </a:p>
          <a:p>
            <a:pPr marL="0" indent="0">
              <a:buNone/>
            </a:pPr>
            <a:r>
              <a:rPr lang="en-US" sz="3200" dirty="0">
                <a:solidFill>
                  <a:schemeClr val="tx1"/>
                </a:solidFill>
                <a:latin typeface="Arial" panose="020B0604020202020204" pitchFamily="34" charset="0"/>
                <a:cs typeface="Arial" panose="020B0604020202020204" pitchFamily="34" charset="0"/>
              </a:rPr>
              <a:t>I think each one of us appreciates a good feedback; makes you feel good and valuated. </a:t>
            </a:r>
            <a:endParaRPr lang="en-GB"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6781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BF757-4F60-2BBC-24BB-221D958457D3}"/>
              </a:ext>
            </a:extLst>
          </p:cNvPr>
          <p:cNvSpPr>
            <a:spLocks noGrp="1"/>
          </p:cNvSpPr>
          <p:nvPr>
            <p:ph type="title"/>
          </p:nvPr>
        </p:nvSpPr>
        <p:spPr>
          <a:xfrm>
            <a:off x="98473" y="290080"/>
            <a:ext cx="11366695" cy="1507067"/>
          </a:xfrm>
        </p:spPr>
        <p:txBody>
          <a:bodyPr>
            <a:normAutofit/>
          </a:bodyPr>
          <a:lstStyle/>
          <a:p>
            <a:r>
              <a:rPr lang="en-US" sz="4000" b="1" dirty="0">
                <a:latin typeface="Arial" panose="020B0604020202020204" pitchFamily="34" charset="0"/>
                <a:cs typeface="Arial" panose="020B0604020202020204" pitchFamily="34" charset="0"/>
              </a:rPr>
              <a:t>3. Delegation in Effective Teams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6DBA6BD-3CB2-0951-4C15-3C61E8338EEF}"/>
              </a:ext>
            </a:extLst>
          </p:cNvPr>
          <p:cNvSpPr>
            <a:spLocks noGrp="1"/>
          </p:cNvSpPr>
          <p:nvPr>
            <p:ph idx="1"/>
          </p:nvPr>
        </p:nvSpPr>
        <p:spPr>
          <a:xfrm>
            <a:off x="295422" y="1797147"/>
            <a:ext cx="11896578" cy="4172765"/>
          </a:xfrm>
        </p:spPr>
        <p:txBody>
          <a:bodyPr>
            <a:normAutofit fontScale="85000" lnSpcReduction="20000"/>
          </a:bodyPr>
          <a:lstStyle/>
          <a:p>
            <a:r>
              <a:rPr lang="en-US" sz="3600" b="1" dirty="0">
                <a:solidFill>
                  <a:schemeClr val="tx1"/>
                </a:solidFill>
                <a:latin typeface="Arial" panose="020B0604020202020204" pitchFamily="34" charset="0"/>
                <a:cs typeface="Arial" panose="020B0604020202020204" pitchFamily="34" charset="0"/>
              </a:rPr>
              <a:t>Definition:</a:t>
            </a:r>
          </a:p>
          <a:p>
            <a:pPr marL="0" indent="0">
              <a:buNone/>
            </a:pPr>
            <a:r>
              <a:rPr lang="en-US" sz="3200" i="1" dirty="0">
                <a:solidFill>
                  <a:schemeClr val="tx1"/>
                </a:solidFill>
                <a:latin typeface="Arial" panose="020B0604020202020204" pitchFamily="34" charset="0"/>
                <a:cs typeface="Arial" panose="020B0604020202020204" pitchFamily="34" charset="0"/>
              </a:rPr>
              <a:t>The process of  assigning responsibility and authority to team members to carry out tasks </a:t>
            </a:r>
            <a:r>
              <a:rPr lang="en-US" sz="3200" dirty="0">
                <a:solidFill>
                  <a:schemeClr val="tx1"/>
                </a:solidFill>
                <a:latin typeface="Arial" panose="020B0604020202020204" pitchFamily="34" charset="0"/>
                <a:cs typeface="Arial" panose="020B0604020202020204" pitchFamily="34" charset="0"/>
              </a:rPr>
              <a:t>(Yukl &amp; Gardner, 2020)</a:t>
            </a:r>
          </a:p>
          <a:p>
            <a:pPr marL="0" indent="0">
              <a:buNone/>
            </a:pPr>
            <a:r>
              <a:rPr lang="en-US" sz="3200" dirty="0">
                <a:solidFill>
                  <a:schemeClr val="tx1"/>
                </a:solidFill>
                <a:latin typeface="Arial" panose="020B0604020202020204" pitchFamily="34" charset="0"/>
                <a:cs typeface="Arial" panose="020B0604020202020204" pitchFamily="34" charset="0"/>
              </a:rPr>
              <a:t>I asked each team member to choose what topic they would like to talk about, and then I wrote numbers from 1 to 5 on little pieces of paper and asked them to extract a piece of paper and that will be the position in the presentation. </a:t>
            </a:r>
          </a:p>
          <a:p>
            <a:r>
              <a:rPr lang="en-US" sz="3600" b="1" dirty="0">
                <a:solidFill>
                  <a:schemeClr val="tx1"/>
                </a:solidFill>
                <a:latin typeface="Arial" panose="020B0604020202020204" pitchFamily="34" charset="0"/>
                <a:cs typeface="Arial" panose="020B0604020202020204" pitchFamily="34" charset="0"/>
              </a:rPr>
              <a:t>Benefits:</a:t>
            </a:r>
          </a:p>
          <a:p>
            <a:pPr marL="0" indent="0">
              <a:buNone/>
            </a:pPr>
            <a:r>
              <a:rPr lang="en-US" sz="3200" dirty="0">
                <a:solidFill>
                  <a:schemeClr val="tx1"/>
                </a:solidFill>
                <a:latin typeface="Arial" panose="020B0604020202020204" pitchFamily="34" charset="0"/>
                <a:cs typeface="Arial" panose="020B0604020202020204" pitchFamily="34" charset="0"/>
              </a:rPr>
              <a:t>Empowers team members, develops skills and increase efficiency </a:t>
            </a:r>
            <a:endParaRPr lang="en-GB"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846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7037B-879C-78C9-645B-40A0DC4DBE52}"/>
              </a:ext>
            </a:extLst>
          </p:cNvPr>
          <p:cNvSpPr>
            <a:spLocks noGrp="1"/>
          </p:cNvSpPr>
          <p:nvPr>
            <p:ph type="title"/>
          </p:nvPr>
        </p:nvSpPr>
        <p:spPr>
          <a:xfrm>
            <a:off x="205910" y="579380"/>
            <a:ext cx="9810287" cy="1507067"/>
          </a:xfrm>
        </p:spPr>
        <p:txBody>
          <a:bodyPr>
            <a:normAutofit/>
          </a:bodyPr>
          <a:lstStyle/>
          <a:p>
            <a:r>
              <a:rPr lang="en-US" sz="4000" b="1" dirty="0">
                <a:latin typeface="Arial" panose="020B0604020202020204" pitchFamily="34" charset="0"/>
                <a:cs typeface="Arial" panose="020B0604020202020204" pitchFamily="34" charset="0"/>
              </a:rPr>
              <a:t>4. Team development</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1CF4F2-70E0-1FF8-B484-80DF7D8788DD}"/>
              </a:ext>
            </a:extLst>
          </p:cNvPr>
          <p:cNvSpPr>
            <a:spLocks noGrp="1"/>
          </p:cNvSpPr>
          <p:nvPr>
            <p:ph idx="1"/>
          </p:nvPr>
        </p:nvSpPr>
        <p:spPr>
          <a:xfrm>
            <a:off x="205910" y="1871004"/>
            <a:ext cx="11780180" cy="3941892"/>
          </a:xfrm>
        </p:spPr>
        <p:txBody>
          <a:bodyPr>
            <a:normAutofit/>
          </a:bodyPr>
          <a:lstStyle/>
          <a:p>
            <a:r>
              <a:rPr lang="en-GB" sz="2800" dirty="0">
                <a:solidFill>
                  <a:schemeClr val="tx1"/>
                </a:solidFill>
                <a:effectLst/>
                <a:latin typeface="Arial" panose="020B0604020202020204" pitchFamily="34" charset="0"/>
                <a:ea typeface="Calibri" panose="020F0502020204030204" pitchFamily="34" charset="0"/>
              </a:rPr>
              <a:t>Tuckman’s (2012)</a:t>
            </a:r>
            <a:r>
              <a:rPr lang="en-GB" sz="2800" i="1" dirty="0">
                <a:solidFill>
                  <a:schemeClr val="tx1"/>
                </a:solidFill>
                <a:effectLst/>
                <a:latin typeface="Arial" panose="020B0604020202020204" pitchFamily="34" charset="0"/>
                <a:ea typeface="Calibri" panose="020F0502020204030204" pitchFamily="34" charset="0"/>
              </a:rPr>
              <a:t> model outlines stages of:</a:t>
            </a:r>
          </a:p>
          <a:p>
            <a:endParaRPr lang="en-GB" i="1" dirty="0">
              <a:solidFill>
                <a:schemeClr val="tx1"/>
              </a:solidFill>
              <a:latin typeface="Arial" panose="020B0604020202020204" pitchFamily="34" charset="0"/>
              <a:ea typeface="Calibri" panose="020F0502020204030204" pitchFamily="34" charset="0"/>
            </a:endParaRPr>
          </a:p>
          <a:p>
            <a:pPr marL="0" indent="0">
              <a:buNone/>
            </a:pPr>
            <a:endParaRPr lang="en-GB" sz="2800" i="1" dirty="0">
              <a:effectLst/>
              <a:latin typeface="Arial" panose="020B0604020202020204" pitchFamily="34" charset="0"/>
              <a:ea typeface="Calibri" panose="020F0502020204030204" pitchFamily="34" charset="0"/>
            </a:endParaRPr>
          </a:p>
          <a:p>
            <a:r>
              <a:rPr lang="en-GB" i="1" dirty="0">
                <a:solidFill>
                  <a:schemeClr val="tx1"/>
                </a:solidFill>
                <a:latin typeface="Arial" panose="020B0604020202020204" pitchFamily="34" charset="0"/>
              </a:rPr>
              <a:t>Going trough stages to reach high performance</a:t>
            </a:r>
          </a:p>
          <a:p>
            <a:r>
              <a:rPr lang="en-GB" i="1" dirty="0">
                <a:solidFill>
                  <a:schemeClr val="tx1"/>
                </a:solidFill>
                <a:latin typeface="Arial" panose="020B0604020202020204" pitchFamily="34" charset="0"/>
              </a:rPr>
              <a:t>Practical example: using Tuckman’s model to facilitate team maturity</a:t>
            </a:r>
          </a:p>
          <a:p>
            <a:r>
              <a:rPr lang="en-GB" i="1" dirty="0">
                <a:solidFill>
                  <a:schemeClr val="tx1"/>
                </a:solidFill>
                <a:latin typeface="Arial" panose="020B0604020202020204" pitchFamily="34" charset="0"/>
              </a:rPr>
              <a:t>Sometimes the team members have different point of views, but it is important to communicate and listen to each individual's point of view, in the end we all have the same goals.</a:t>
            </a:r>
            <a:endParaRPr lang="en-GB" dirty="0">
              <a:solidFill>
                <a:schemeClr val="tx1"/>
              </a:solidFill>
            </a:endParaRPr>
          </a:p>
        </p:txBody>
      </p:sp>
      <p:graphicFrame>
        <p:nvGraphicFramePr>
          <p:cNvPr id="4" name="Diagram 3">
            <a:extLst>
              <a:ext uri="{FF2B5EF4-FFF2-40B4-BE49-F238E27FC236}">
                <a16:creationId xmlns:a16="http://schemas.microsoft.com/office/drawing/2014/main" id="{194C410A-26B3-6DAE-778C-ED9E609A2A13}"/>
              </a:ext>
            </a:extLst>
          </p:cNvPr>
          <p:cNvGraphicFramePr/>
          <p:nvPr>
            <p:extLst>
              <p:ext uri="{D42A27DB-BD31-4B8C-83A1-F6EECF244321}">
                <p14:modId xmlns:p14="http://schemas.microsoft.com/office/powerpoint/2010/main" val="2137217638"/>
              </p:ext>
            </p:extLst>
          </p:nvPr>
        </p:nvGraphicFramePr>
        <p:xfrm>
          <a:off x="205910" y="2679698"/>
          <a:ext cx="10328811" cy="132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9682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25DA-A2FB-DAAB-2A7A-67D2AE045681}"/>
              </a:ext>
            </a:extLst>
          </p:cNvPr>
          <p:cNvSpPr>
            <a:spLocks noGrp="1"/>
          </p:cNvSpPr>
          <p:nvPr>
            <p:ph type="title"/>
          </p:nvPr>
        </p:nvSpPr>
        <p:spPr>
          <a:xfrm>
            <a:off x="-1" y="365125"/>
            <a:ext cx="12192001" cy="1325563"/>
          </a:xfrm>
        </p:spPr>
        <p:txBody>
          <a:bodyPr>
            <a:normAutofit/>
          </a:bodyPr>
          <a:lstStyle/>
          <a:p>
            <a:r>
              <a:rPr lang="en-US" sz="4000" b="1" dirty="0">
                <a:latin typeface="Arial" panose="020B0604020202020204" pitchFamily="34" charset="0"/>
                <a:cs typeface="Arial" panose="020B0604020202020204" pitchFamily="34" charset="0"/>
              </a:rPr>
              <a:t>5.Building Team Engagement &amp; Motivation</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52C960-D4F2-F6D1-7333-81E317540309}"/>
              </a:ext>
            </a:extLst>
          </p:cNvPr>
          <p:cNvSpPr>
            <a:spLocks noGrp="1"/>
          </p:cNvSpPr>
          <p:nvPr>
            <p:ph idx="1"/>
          </p:nvPr>
        </p:nvSpPr>
        <p:spPr>
          <a:xfrm>
            <a:off x="0" y="1690689"/>
            <a:ext cx="12318609" cy="4059352"/>
          </a:xfrm>
        </p:spPr>
        <p:txBody>
          <a:bodyPr>
            <a:normAutofit fontScale="77500" lnSpcReduction="20000"/>
          </a:bodyPr>
          <a:lstStyle/>
          <a:p>
            <a:r>
              <a:rPr lang="en-US" sz="3200" b="1" dirty="0">
                <a:solidFill>
                  <a:schemeClr val="tx1"/>
                </a:solidFill>
              </a:rPr>
              <a:t>Strategies:</a:t>
            </a:r>
          </a:p>
          <a:p>
            <a:pPr marL="0" indent="0">
              <a:buNone/>
            </a:pPr>
            <a:r>
              <a:rPr lang="en-US" sz="3200" dirty="0">
                <a:solidFill>
                  <a:schemeClr val="tx1"/>
                </a:solidFill>
              </a:rPr>
              <a:t>Clear goals &amp; Purpose</a:t>
            </a:r>
          </a:p>
          <a:p>
            <a:pPr marL="0" indent="0">
              <a:buNone/>
            </a:pPr>
            <a:r>
              <a:rPr lang="en-US" sz="3200" dirty="0">
                <a:solidFill>
                  <a:schemeClr val="tx1"/>
                </a:solidFill>
              </a:rPr>
              <a:t>Recognition &amp; Feedback</a:t>
            </a:r>
          </a:p>
          <a:p>
            <a:pPr marL="0" indent="0">
              <a:buNone/>
            </a:pPr>
            <a:r>
              <a:rPr lang="en-US" sz="3200" dirty="0">
                <a:solidFill>
                  <a:schemeClr val="tx1"/>
                </a:solidFill>
              </a:rPr>
              <a:t>Opportunities for development</a:t>
            </a:r>
          </a:p>
          <a:p>
            <a:r>
              <a:rPr lang="en-US" sz="3200" b="1" dirty="0">
                <a:solidFill>
                  <a:schemeClr val="tx1"/>
                </a:solidFill>
              </a:rPr>
              <a:t>Outcome:</a:t>
            </a:r>
          </a:p>
          <a:p>
            <a:pPr marL="0" indent="0">
              <a:buNone/>
            </a:pPr>
            <a:r>
              <a:rPr lang="en-US" sz="3200" dirty="0">
                <a:solidFill>
                  <a:schemeClr val="tx1"/>
                </a:solidFill>
              </a:rPr>
              <a:t>Better performance and increased commitment </a:t>
            </a:r>
          </a:p>
          <a:p>
            <a:pPr marL="0" indent="0">
              <a:buNone/>
            </a:pPr>
            <a:r>
              <a:rPr lang="en-US" sz="3200" dirty="0">
                <a:solidFill>
                  <a:schemeClr val="tx1"/>
                </a:solidFill>
              </a:rPr>
              <a:t>One critical learning is that strong interpersonal relationships underpin successful teamwork, enabling open communication and trust (Sinek, 2023)</a:t>
            </a:r>
            <a:endParaRPr lang="en-GB" sz="2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3200" dirty="0"/>
          </a:p>
        </p:txBody>
      </p:sp>
    </p:spTree>
    <p:extLst>
      <p:ext uri="{BB962C8B-B14F-4D97-AF65-F5344CB8AC3E}">
        <p14:creationId xmlns:p14="http://schemas.microsoft.com/office/powerpoint/2010/main" val="86782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3FF4-A4FD-908E-9DF7-0351EDB884D6}"/>
              </a:ext>
            </a:extLst>
          </p:cNvPr>
          <p:cNvSpPr>
            <a:spLocks noGrp="1"/>
          </p:cNvSpPr>
          <p:nvPr>
            <p:ph type="title"/>
          </p:nvPr>
        </p:nvSpPr>
        <p:spPr>
          <a:xfrm>
            <a:off x="0" y="220132"/>
            <a:ext cx="10900229" cy="1507067"/>
          </a:xfrm>
        </p:spPr>
        <p:txBody>
          <a:bodyPr>
            <a:normAutofit/>
          </a:bodyPr>
          <a:lstStyle/>
          <a:p>
            <a:r>
              <a:rPr lang="en-US" sz="4000" b="1" dirty="0">
                <a:latin typeface="Arial" panose="020B0604020202020204" pitchFamily="34" charset="0"/>
                <a:cs typeface="Arial" panose="020B0604020202020204" pitchFamily="34" charset="0"/>
              </a:rPr>
              <a:t>6. Reflection and Practical Ideas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FFEFDC-3278-33B2-CA92-99B332052697}"/>
              </a:ext>
            </a:extLst>
          </p:cNvPr>
          <p:cNvSpPr>
            <a:spLocks noGrp="1"/>
          </p:cNvSpPr>
          <p:nvPr>
            <p:ph idx="1"/>
          </p:nvPr>
        </p:nvSpPr>
        <p:spPr>
          <a:xfrm>
            <a:off x="0" y="1727200"/>
            <a:ext cx="10101943" cy="3819676"/>
          </a:xfrm>
        </p:spPr>
        <p:txBody>
          <a:bodyPr>
            <a:normAutofit lnSpcReduction="10000"/>
          </a:bodyPr>
          <a:lstStyle/>
          <a:p>
            <a:r>
              <a:rPr lang="en-US" sz="3200" b="1" dirty="0">
                <a:solidFill>
                  <a:schemeClr val="tx1"/>
                </a:solidFill>
                <a:latin typeface="Arial" panose="020B0604020202020204" pitchFamily="34" charset="0"/>
                <a:cs typeface="Arial" panose="020B0604020202020204" pitchFamily="34" charset="0"/>
              </a:rPr>
              <a:t>Team Reflections</a:t>
            </a:r>
            <a:r>
              <a:rPr lang="en-US" dirty="0">
                <a:solidFill>
                  <a:schemeClr val="tx1"/>
                </a:solidFill>
              </a:rPr>
              <a:t>:</a:t>
            </a:r>
          </a:p>
          <a:p>
            <a:pPr>
              <a:buFont typeface="Wingdings" panose="05000000000000000000" pitchFamily="2" charset="2"/>
              <a:buChar char="Ø"/>
            </a:pPr>
            <a:r>
              <a:rPr lang="en-US" dirty="0">
                <a:solidFill>
                  <a:schemeClr val="tx1"/>
                </a:solidFill>
              </a:rPr>
              <a:t>Important to have clarity in roles and goals</a:t>
            </a:r>
          </a:p>
          <a:p>
            <a:pPr>
              <a:buFont typeface="Wingdings" panose="05000000000000000000" pitchFamily="2" charset="2"/>
              <a:buChar char="Ø"/>
            </a:pPr>
            <a:r>
              <a:rPr lang="en-US" dirty="0">
                <a:solidFill>
                  <a:schemeClr val="tx1"/>
                </a:solidFill>
              </a:rPr>
              <a:t>Need for ongoing recognition</a:t>
            </a:r>
          </a:p>
          <a:p>
            <a:pPr>
              <a:buFont typeface="Wingdings" panose="05000000000000000000" pitchFamily="2" charset="2"/>
              <a:buChar char="Ø"/>
            </a:pPr>
            <a:r>
              <a:rPr lang="en-US" dirty="0">
                <a:solidFill>
                  <a:schemeClr val="tx1"/>
                </a:solidFill>
              </a:rPr>
              <a:t>To value open communication and trust</a:t>
            </a:r>
          </a:p>
          <a:p>
            <a:r>
              <a:rPr lang="en-US" sz="3200" b="1" dirty="0">
                <a:solidFill>
                  <a:schemeClr val="tx1"/>
                </a:solidFill>
                <a:latin typeface="Arial" panose="020B0604020202020204" pitchFamily="34" charset="0"/>
                <a:cs typeface="Arial" panose="020B0604020202020204" pitchFamily="34" charset="0"/>
              </a:rPr>
              <a:t>How to help Teams to collaborate:</a:t>
            </a:r>
          </a:p>
          <a:p>
            <a:pPr>
              <a:buFont typeface="Wingdings" panose="05000000000000000000" pitchFamily="2" charset="2"/>
              <a:buChar char="Ø"/>
            </a:pPr>
            <a:r>
              <a:rPr lang="en-US" dirty="0">
                <a:solidFill>
                  <a:schemeClr val="tx1"/>
                </a:solidFill>
              </a:rPr>
              <a:t>Regular team-building activities</a:t>
            </a:r>
          </a:p>
          <a:p>
            <a:pPr>
              <a:buFont typeface="Wingdings" panose="05000000000000000000" pitchFamily="2" charset="2"/>
              <a:buChar char="Ø"/>
            </a:pPr>
            <a:r>
              <a:rPr lang="en-US" dirty="0">
                <a:solidFill>
                  <a:schemeClr val="tx1"/>
                </a:solidFill>
              </a:rPr>
              <a:t>Encouraging participation in decision-making</a:t>
            </a:r>
          </a:p>
          <a:p>
            <a:pPr>
              <a:buFont typeface="Wingdings" panose="05000000000000000000" pitchFamily="2" charset="2"/>
              <a:buChar char="Ø"/>
            </a:pPr>
            <a:r>
              <a:rPr lang="en-US" dirty="0">
                <a:solidFill>
                  <a:schemeClr val="tx1"/>
                </a:solidFill>
              </a:rPr>
              <a:t>Applying theory like Tuckman to guide development  </a:t>
            </a:r>
            <a:endParaRPr lang="en-GB" dirty="0">
              <a:solidFill>
                <a:schemeClr val="tx1"/>
              </a:solidFill>
            </a:endParaRPr>
          </a:p>
        </p:txBody>
      </p:sp>
    </p:spTree>
    <p:extLst>
      <p:ext uri="{BB962C8B-B14F-4D97-AF65-F5344CB8AC3E}">
        <p14:creationId xmlns:p14="http://schemas.microsoft.com/office/powerpoint/2010/main" val="449126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F131-2EC5-6C46-4662-9BAEC1430F75}"/>
              </a:ext>
            </a:extLst>
          </p:cNvPr>
          <p:cNvSpPr>
            <a:spLocks noGrp="1"/>
          </p:cNvSpPr>
          <p:nvPr>
            <p:ph type="title"/>
          </p:nvPr>
        </p:nvSpPr>
        <p:spPr>
          <a:xfrm>
            <a:off x="0" y="452361"/>
            <a:ext cx="11480800" cy="1507067"/>
          </a:xfrm>
        </p:spPr>
        <p:txBody>
          <a:bodyPr>
            <a:normAutofit/>
          </a:bodyPr>
          <a:lstStyle/>
          <a:p>
            <a:r>
              <a:rPr lang="en-US" sz="4000" b="1" dirty="0">
                <a:latin typeface="Arial" panose="020B0604020202020204" pitchFamily="34" charset="0"/>
                <a:cs typeface="Arial" panose="020B0604020202020204" pitchFamily="34" charset="0"/>
              </a:rPr>
              <a:t>7. Conclusion and Recommendations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AC6A3B-EF9D-E5F9-64AB-57530F26A13E}"/>
              </a:ext>
            </a:extLst>
          </p:cNvPr>
          <p:cNvSpPr>
            <a:spLocks noGrp="1"/>
          </p:cNvSpPr>
          <p:nvPr>
            <p:ph idx="1"/>
          </p:nvPr>
        </p:nvSpPr>
        <p:spPr>
          <a:xfrm>
            <a:off x="0" y="2640986"/>
            <a:ext cx="12005354" cy="3196175"/>
          </a:xfrm>
        </p:spPr>
        <p:txBody>
          <a:bodyPr>
            <a:normAutofit lnSpcReduction="10000"/>
          </a:bodyPr>
          <a:lstStyle/>
          <a:p>
            <a:r>
              <a:rPr lang="en-US" sz="3600" dirty="0">
                <a:solidFill>
                  <a:schemeClr val="tx1"/>
                </a:solidFill>
                <a:latin typeface="Arial" panose="020B0604020202020204" pitchFamily="34" charset="0"/>
                <a:cs typeface="Arial" panose="020B0604020202020204" pitchFamily="34" charset="0"/>
              </a:rPr>
              <a:t>Open communication and trust</a:t>
            </a:r>
          </a:p>
          <a:p>
            <a:r>
              <a:rPr lang="en-US" sz="3600" dirty="0">
                <a:solidFill>
                  <a:schemeClr val="tx1"/>
                </a:solidFill>
                <a:latin typeface="Arial" panose="020B0604020202020204" pitchFamily="34" charset="0"/>
                <a:cs typeface="Arial" panose="020B0604020202020204" pitchFamily="34" charset="0"/>
              </a:rPr>
              <a:t>Recognize and reward contributions meaningfully</a:t>
            </a:r>
          </a:p>
          <a:p>
            <a:r>
              <a:rPr lang="en-US" sz="3600" dirty="0">
                <a:solidFill>
                  <a:schemeClr val="tx1"/>
                </a:solidFill>
                <a:latin typeface="Arial" panose="020B0604020202020204" pitchFamily="34" charset="0"/>
                <a:cs typeface="Arial" panose="020B0604020202020204" pitchFamily="34" charset="0"/>
              </a:rPr>
              <a:t>Delegate responsibly to empower team members</a:t>
            </a:r>
          </a:p>
          <a:p>
            <a:r>
              <a:rPr lang="en-US" sz="3600" dirty="0">
                <a:solidFill>
                  <a:schemeClr val="tx1"/>
                </a:solidFill>
                <a:latin typeface="Arial" panose="020B0604020202020204" pitchFamily="34" charset="0"/>
                <a:cs typeface="Arial" panose="020B0604020202020204" pitchFamily="34" charset="0"/>
              </a:rPr>
              <a:t>Continuously develop team bonding with activities and communication using models like Tuckman</a:t>
            </a:r>
            <a:endParaRPr lang="en-GB" sz="3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4460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1205C-5168-C1FC-1399-3D8FAB74935A}"/>
              </a:ext>
            </a:extLst>
          </p:cNvPr>
          <p:cNvSpPr>
            <a:spLocks noGrp="1"/>
          </p:cNvSpPr>
          <p:nvPr>
            <p:ph type="title"/>
          </p:nvPr>
        </p:nvSpPr>
        <p:spPr>
          <a:xfrm>
            <a:off x="112542" y="315277"/>
            <a:ext cx="11241258" cy="1009651"/>
          </a:xfrm>
        </p:spPr>
        <p:txBody>
          <a:bodyPr/>
          <a:lstStyle/>
          <a:p>
            <a:r>
              <a:rPr lang="en-US" dirty="0"/>
              <a:t>									</a:t>
            </a:r>
            <a:r>
              <a:rPr lang="en-US" sz="3600" b="1" dirty="0">
                <a:latin typeface="Arial" panose="020B0604020202020204" pitchFamily="34" charset="0"/>
                <a:cs typeface="Arial" panose="020B0604020202020204" pitchFamily="34" charset="0"/>
              </a:rPr>
              <a:t>References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E2D23B-6935-485A-3C0F-FF8CA21A6BB3}"/>
              </a:ext>
            </a:extLst>
          </p:cNvPr>
          <p:cNvSpPr>
            <a:spLocks noGrp="1"/>
          </p:cNvSpPr>
          <p:nvPr>
            <p:ph idx="1"/>
          </p:nvPr>
        </p:nvSpPr>
        <p:spPr>
          <a:xfrm>
            <a:off x="0" y="2005965"/>
            <a:ext cx="12135729" cy="4852035"/>
          </a:xfrm>
        </p:spPr>
        <p:txBody>
          <a:bodyPr/>
          <a:lstStyle/>
          <a:p>
            <a:pPr marL="342900" marR="0" indent="-342900">
              <a:lnSpc>
                <a:spcPct val="107000"/>
              </a:lnSpc>
              <a:spcAft>
                <a:spcPts val="800"/>
              </a:spcAft>
              <a:buFont typeface="+mj-lt"/>
              <a:buAutoNum type="arabicPeriod"/>
            </a:pPr>
            <a:r>
              <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Deci, E.L. and Ryan, R.M. (2000) ‘The “What” and “Why” of Goal Pursuits: Human Needs and the Self-Determination of </a:t>
            </a:r>
            <a:r>
              <a:rPr lang="en-GB" sz="1800" kern="100" dirty="0" err="1">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Behavior</a:t>
            </a:r>
            <a:r>
              <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 </a:t>
            </a:r>
            <a:r>
              <a:rPr lang="en-GB" sz="1800" i="1"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Psychological inquiry</a:t>
            </a:r>
            <a:r>
              <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 11(4), pp. 227–268. Available at: </a:t>
            </a:r>
            <a:r>
              <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https://doi.org/10.1207/S15327965PLI1104_01</a:t>
            </a:r>
            <a:r>
              <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a:t>
            </a:r>
          </a:p>
          <a:p>
            <a:pPr marL="342900" marR="0" indent="-342900">
              <a:lnSpc>
                <a:spcPct val="107000"/>
              </a:lnSpc>
              <a:spcAft>
                <a:spcPts val="800"/>
              </a:spcAft>
              <a:buFont typeface="+mj-lt"/>
              <a:buAutoNum type="arabicPeriod"/>
            </a:pPr>
            <a:r>
              <a:rPr lang="en-GB" sz="1800" kern="100" dirty="0" err="1">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Katzenback</a:t>
            </a:r>
            <a:r>
              <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 J.R. and Smith, D.K. (1993) ‘The wisdom of teams’, </a:t>
            </a:r>
            <a:r>
              <a:rPr lang="en-GB" sz="1800" i="1"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Small business report (Monterey, Calif.)</a:t>
            </a:r>
            <a:r>
              <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 18(7), pp. 68-.</a:t>
            </a:r>
          </a:p>
          <a:p>
            <a:pPr marL="342900" marR="0" indent="-342900" algn="just">
              <a:lnSpc>
                <a:spcPct val="107000"/>
              </a:lnSpc>
              <a:spcAft>
                <a:spcPts val="800"/>
              </a:spcAft>
              <a:buFont typeface="+mj-lt"/>
              <a:buAutoNum type="arabicPeriod"/>
            </a:pPr>
            <a:r>
              <a:rPr lang="en-US"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Sinek, S. (2023) Trust: the Basis of High Performing Teams https://youtu.be/P8ojeO9za84?si=ZDNualg9hPQ_Y5UU </a:t>
            </a:r>
          </a:p>
          <a:p>
            <a:pPr marL="342900" marR="0" indent="-342900" algn="just">
              <a:lnSpc>
                <a:spcPct val="107000"/>
              </a:lnSpc>
              <a:spcAft>
                <a:spcPts val="800"/>
              </a:spcAft>
              <a:buFont typeface="+mj-lt"/>
              <a:buAutoNum type="arabicPeriod"/>
            </a:pPr>
            <a:r>
              <a:rPr lang="en-GB" sz="1800" dirty="0">
                <a:solidFill>
                  <a:schemeClr val="tx1"/>
                </a:solidFill>
                <a:effectLst/>
                <a:latin typeface="Arial Black" panose="020B0A04020102020204" pitchFamily="34" charset="0"/>
                <a:ea typeface="Calibri" panose="020F0502020204030204" pitchFamily="34" charset="0"/>
              </a:rPr>
              <a:t>Tuckman, B. W., &amp; Harper, B. E. (2012). </a:t>
            </a:r>
            <a:r>
              <a:rPr lang="en-GB" sz="1800" i="1" dirty="0">
                <a:solidFill>
                  <a:schemeClr val="tx1"/>
                </a:solidFill>
                <a:effectLst/>
                <a:latin typeface="Arial Black" panose="020B0A04020102020204" pitchFamily="34" charset="0"/>
                <a:ea typeface="Calibri" panose="020F0502020204030204" pitchFamily="34" charset="0"/>
              </a:rPr>
              <a:t>Conducting educational research</a:t>
            </a:r>
            <a:r>
              <a:rPr lang="en-GB" sz="1800" dirty="0">
                <a:solidFill>
                  <a:schemeClr val="tx1"/>
                </a:solidFill>
                <a:effectLst/>
                <a:latin typeface="Arial Black" panose="020B0A04020102020204" pitchFamily="34" charset="0"/>
                <a:ea typeface="Calibri" panose="020F0502020204030204" pitchFamily="34" charset="0"/>
              </a:rPr>
              <a:t> (6th ed.). Rowman &amp; Littlefield Publishers</a:t>
            </a:r>
            <a:endParaRPr lang="en-GB" sz="1800" kern="1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endParaRPr>
          </a:p>
          <a:p>
            <a:pPr marL="342900" marR="0" indent="-342900">
              <a:lnSpc>
                <a:spcPct val="107000"/>
              </a:lnSpc>
              <a:spcAft>
                <a:spcPts val="800"/>
              </a:spcAft>
              <a:buFont typeface="+mj-lt"/>
              <a:buAutoNum type="arabicPeriod"/>
            </a:pPr>
            <a:r>
              <a:rPr lang="en-GB" sz="18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Yukl, G.A. and Gardner, W.M. (2020) </a:t>
            </a:r>
            <a:r>
              <a:rPr lang="en-GB" sz="1800" i="1"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Leadership in organizations</a:t>
            </a:r>
            <a:r>
              <a:rPr lang="en-GB" sz="1800" dirty="0">
                <a:solidFill>
                  <a:schemeClr val="tx1"/>
                </a:solidFill>
                <a:effectLst/>
                <a:latin typeface="Arial Black" panose="020B0A04020102020204" pitchFamily="34" charset="0"/>
                <a:ea typeface="Calibri" panose="020F0502020204030204" pitchFamily="34" charset="0"/>
                <a:cs typeface="Times New Roman" panose="02020603050405020304" pitchFamily="18" charset="0"/>
              </a:rPr>
              <a:t>. Ninth edition, Global edition. Harlow, England: Pearson Education Limited</a:t>
            </a:r>
          </a:p>
          <a:p>
            <a:pPr marL="342900" marR="0" indent="-342900">
              <a:lnSpc>
                <a:spcPct val="107000"/>
              </a:lnSpc>
              <a:spcAft>
                <a:spcPts val="800"/>
              </a:spcAft>
              <a:buFont typeface="+mj-lt"/>
              <a:buAutoNum type="arabicPeriod"/>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514350" indent="-514350">
              <a:buFont typeface="+mj-lt"/>
              <a:buAutoNum type="arabicPeriod"/>
            </a:pPr>
            <a:endParaRPr lang="en-GB" dirty="0"/>
          </a:p>
        </p:txBody>
      </p:sp>
    </p:spTree>
    <p:extLst>
      <p:ext uri="{BB962C8B-B14F-4D97-AF65-F5344CB8AC3E}">
        <p14:creationId xmlns:p14="http://schemas.microsoft.com/office/powerpoint/2010/main" val="273094375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2827</TotalTime>
  <Words>731</Words>
  <Application>Microsoft Office PowerPoint</Application>
  <PresentationFormat>Widescreen</PresentationFormat>
  <Paragraphs>80</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Arial Black</vt:lpstr>
      <vt:lpstr>Calibri</vt:lpstr>
      <vt:lpstr>Century Gothic</vt:lpstr>
      <vt:lpstr>Source Sans Pro</vt:lpstr>
      <vt:lpstr>Wingdings</vt:lpstr>
      <vt:lpstr>Wingdings 3</vt:lpstr>
      <vt:lpstr>Slice</vt:lpstr>
      <vt:lpstr>Effective Teamworking and Communication (BMSW4009) </vt:lpstr>
      <vt:lpstr>Outline of the Presentation:</vt:lpstr>
      <vt:lpstr>Important Elements of Effective Teams</vt:lpstr>
      <vt:lpstr>1.Introduction to Effective Teams</vt:lpstr>
      <vt:lpstr>2. Reward and Recognition in Teams</vt:lpstr>
      <vt:lpstr>3. Delegation in Effective Teams</vt:lpstr>
      <vt:lpstr>4. Team development</vt:lpstr>
      <vt:lpstr>5.Building Team Engagement &amp; Motivation</vt:lpstr>
      <vt:lpstr>6. Reflection and Practical Ideas</vt:lpstr>
      <vt:lpstr>7. Conclusion and Recommendations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Mihaela Miculescu</dc:creator>
  <cp:lastModifiedBy>Mihaela Miculescu</cp:lastModifiedBy>
  <cp:revision>8</cp:revision>
  <dcterms:created xsi:type="dcterms:W3CDTF">2025-06-05T21:11:10Z</dcterms:created>
  <dcterms:modified xsi:type="dcterms:W3CDTF">2025-06-10T17:46:01Z</dcterms:modified>
</cp:coreProperties>
</file>