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62" d="100"/>
          <a:sy n="62" d="100"/>
        </p:scale>
        <p:origin x="760" y="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2" Type="http://schemas.openxmlformats.org/officeDocument/2006/relationships/hyperlink" Target="https://www.nhs.uk/" TargetMode="External"/><Relationship Id="rId1" Type="http://schemas.openxmlformats.org/officeDocument/2006/relationships/hyperlink" Target="https://ginasthma.org/" TargetMode="External"/></Relationships>
</file>

<file path=ppt/diagrams/_rels/drawing1.xml.rels><?xml version="1.0" encoding="UTF-8" standalone="yes"?>
<Relationships xmlns="http://schemas.openxmlformats.org/package/2006/relationships"><Relationship Id="rId2" Type="http://schemas.openxmlformats.org/officeDocument/2006/relationships/hyperlink" Target="https://www.nhs.uk/" TargetMode="External"/><Relationship Id="rId1" Type="http://schemas.openxmlformats.org/officeDocument/2006/relationships/hyperlink" Target="https://ginasthma.org/"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18BB54B-7876-4DC7-AFC0-8BE5A13C5C1A}"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439EFD9B-E83E-4B9D-B9B2-9F549BAD6B1C}">
      <dgm:prSet/>
      <dgm:spPr/>
      <dgm:t>
        <a:bodyPr/>
        <a:lstStyle/>
        <a:p>
          <a:r>
            <a:rPr lang="en-GB" b="1"/>
            <a:t>Asthma + Lung UK (2022)</a:t>
          </a:r>
          <a:r>
            <a:rPr lang="en-GB"/>
            <a:t> </a:t>
          </a:r>
          <a:r>
            <a:rPr lang="en-GB" i="1"/>
            <a:t>Asthma Facts and Statistics.</a:t>
          </a:r>
          <a:r>
            <a:rPr lang="en-GB"/>
            <a:t> London: Asthma + Lung UK.</a:t>
          </a:r>
          <a:endParaRPr lang="en-US"/>
        </a:p>
      </dgm:t>
    </dgm:pt>
    <dgm:pt modelId="{5A83AE8E-3E15-4F7A-B1B1-9B511CFD2A89}" type="parTrans" cxnId="{1577F90B-7ECE-434C-B12A-095E50B5EBA0}">
      <dgm:prSet/>
      <dgm:spPr/>
      <dgm:t>
        <a:bodyPr/>
        <a:lstStyle/>
        <a:p>
          <a:endParaRPr lang="en-US"/>
        </a:p>
      </dgm:t>
    </dgm:pt>
    <dgm:pt modelId="{31F9970E-FD26-485E-9554-15EA31EF976F}" type="sibTrans" cxnId="{1577F90B-7ECE-434C-B12A-095E50B5EBA0}">
      <dgm:prSet/>
      <dgm:spPr/>
      <dgm:t>
        <a:bodyPr/>
        <a:lstStyle/>
        <a:p>
          <a:endParaRPr lang="en-US"/>
        </a:p>
      </dgm:t>
    </dgm:pt>
    <dgm:pt modelId="{DAC45D2C-CA58-483A-A39F-3E6977F7E386}">
      <dgm:prSet/>
      <dgm:spPr/>
      <dgm:t>
        <a:bodyPr/>
        <a:lstStyle/>
        <a:p>
          <a:r>
            <a:rPr lang="en-GB" b="1"/>
            <a:t>British Thoracic Society/Scottish Intercollegiate Guidelines Network (BTS/SIGN) (2019)</a:t>
          </a:r>
          <a:r>
            <a:rPr lang="en-GB"/>
            <a:t> </a:t>
          </a:r>
          <a:r>
            <a:rPr lang="en-GB" i="1"/>
            <a:t>British Guideline on the Management of Asthma.</a:t>
          </a:r>
          <a:r>
            <a:rPr lang="en-GB"/>
            <a:t> Edinburgh: SIGN.</a:t>
          </a:r>
          <a:endParaRPr lang="en-US"/>
        </a:p>
      </dgm:t>
    </dgm:pt>
    <dgm:pt modelId="{465B6836-A023-48FB-88AA-A886BD3414D5}" type="parTrans" cxnId="{D9164EBE-F222-4E28-9476-212A1F8501D7}">
      <dgm:prSet/>
      <dgm:spPr/>
      <dgm:t>
        <a:bodyPr/>
        <a:lstStyle/>
        <a:p>
          <a:endParaRPr lang="en-US"/>
        </a:p>
      </dgm:t>
    </dgm:pt>
    <dgm:pt modelId="{90FF6C47-EF42-404F-9BF3-DA6B8B421379}" type="sibTrans" cxnId="{D9164EBE-F222-4E28-9476-212A1F8501D7}">
      <dgm:prSet/>
      <dgm:spPr/>
      <dgm:t>
        <a:bodyPr/>
        <a:lstStyle/>
        <a:p>
          <a:endParaRPr lang="en-US"/>
        </a:p>
      </dgm:t>
    </dgm:pt>
    <dgm:pt modelId="{27E5B71E-5581-4725-9B11-35CF53E6D618}">
      <dgm:prSet/>
      <dgm:spPr/>
      <dgm:t>
        <a:bodyPr/>
        <a:lstStyle/>
        <a:p>
          <a:r>
            <a:rPr lang="en-GB" b="1"/>
            <a:t>Global Initiative for Asthma (GINA) (2023)</a:t>
          </a:r>
          <a:r>
            <a:rPr lang="en-GB"/>
            <a:t> </a:t>
          </a:r>
          <a:r>
            <a:rPr lang="en-GB" i="1"/>
            <a:t>Global Strategy for Asthma Management and Prevention.</a:t>
          </a:r>
          <a:r>
            <a:rPr lang="en-GB"/>
            <a:t> Available at: </a:t>
          </a:r>
          <a:r>
            <a:rPr lang="en-GB" u="sng">
              <a:hlinkClick xmlns:r="http://schemas.openxmlformats.org/officeDocument/2006/relationships" r:id="rId1"/>
            </a:rPr>
            <a:t>https://ginasthma.org</a:t>
          </a:r>
          <a:endParaRPr lang="en-US"/>
        </a:p>
      </dgm:t>
    </dgm:pt>
    <dgm:pt modelId="{008E7ABA-6DB9-4E1D-BB8E-F473DF07C79D}" type="parTrans" cxnId="{1E032FEE-CEEB-43D0-9A37-1AA6CCEED3FC}">
      <dgm:prSet/>
      <dgm:spPr/>
      <dgm:t>
        <a:bodyPr/>
        <a:lstStyle/>
        <a:p>
          <a:endParaRPr lang="en-US"/>
        </a:p>
      </dgm:t>
    </dgm:pt>
    <dgm:pt modelId="{166BA963-8351-4E78-B9B7-9C0D9BE9D9AD}" type="sibTrans" cxnId="{1E032FEE-CEEB-43D0-9A37-1AA6CCEED3FC}">
      <dgm:prSet/>
      <dgm:spPr/>
      <dgm:t>
        <a:bodyPr/>
        <a:lstStyle/>
        <a:p>
          <a:endParaRPr lang="en-US"/>
        </a:p>
      </dgm:t>
    </dgm:pt>
    <dgm:pt modelId="{E9BDD853-3D92-414F-8F99-DF602EF3FEB1}">
      <dgm:prSet/>
      <dgm:spPr/>
      <dgm:t>
        <a:bodyPr/>
        <a:lstStyle/>
        <a:p>
          <a:r>
            <a:rPr lang="en-GB" b="1"/>
            <a:t>Hall, J.E. and Hall, M.E. (2020)</a:t>
          </a:r>
          <a:r>
            <a:rPr lang="en-GB"/>
            <a:t> </a:t>
          </a:r>
          <a:r>
            <a:rPr lang="en-GB" i="1"/>
            <a:t>Guyton and Hall Textbook of Medical Physiology.</a:t>
          </a:r>
          <a:r>
            <a:rPr lang="en-GB"/>
            <a:t> 14th edn. Philadelphia: Elsevier.</a:t>
          </a:r>
          <a:endParaRPr lang="en-US"/>
        </a:p>
      </dgm:t>
    </dgm:pt>
    <dgm:pt modelId="{10B01390-0A51-438C-9E81-C040B85C93F0}" type="parTrans" cxnId="{E85AE006-4B08-42F9-BA89-711E62312338}">
      <dgm:prSet/>
      <dgm:spPr/>
      <dgm:t>
        <a:bodyPr/>
        <a:lstStyle/>
        <a:p>
          <a:endParaRPr lang="en-US"/>
        </a:p>
      </dgm:t>
    </dgm:pt>
    <dgm:pt modelId="{06115AF1-8252-431B-884D-130F7EF013CA}" type="sibTrans" cxnId="{E85AE006-4B08-42F9-BA89-711E62312338}">
      <dgm:prSet/>
      <dgm:spPr/>
      <dgm:t>
        <a:bodyPr/>
        <a:lstStyle/>
        <a:p>
          <a:endParaRPr lang="en-US"/>
        </a:p>
      </dgm:t>
    </dgm:pt>
    <dgm:pt modelId="{1D23ADE8-76F7-44F2-B6E7-79AFBE27D023}">
      <dgm:prSet/>
      <dgm:spPr/>
      <dgm:t>
        <a:bodyPr/>
        <a:lstStyle/>
        <a:p>
          <a:r>
            <a:rPr lang="en-GB" b="1"/>
            <a:t>Marieb, E.N. and Hoehn, K. (2019)</a:t>
          </a:r>
          <a:r>
            <a:rPr lang="en-GB"/>
            <a:t> </a:t>
          </a:r>
          <a:r>
            <a:rPr lang="en-GB" i="1"/>
            <a:t>Human Anatomy and Physiology.</a:t>
          </a:r>
          <a:r>
            <a:rPr lang="en-GB"/>
            <a:t> 11th edn. Harlow: Pearson.</a:t>
          </a:r>
          <a:endParaRPr lang="en-US"/>
        </a:p>
      </dgm:t>
    </dgm:pt>
    <dgm:pt modelId="{B6E28F1B-2104-419F-818C-4AFA14D5CC38}" type="parTrans" cxnId="{63CA9B90-7E11-4E1E-976B-93F2FCC86AE2}">
      <dgm:prSet/>
      <dgm:spPr/>
      <dgm:t>
        <a:bodyPr/>
        <a:lstStyle/>
        <a:p>
          <a:endParaRPr lang="en-US"/>
        </a:p>
      </dgm:t>
    </dgm:pt>
    <dgm:pt modelId="{9CB32BBB-E0B7-4B8E-916E-8A9537F7879F}" type="sibTrans" cxnId="{63CA9B90-7E11-4E1E-976B-93F2FCC86AE2}">
      <dgm:prSet/>
      <dgm:spPr/>
      <dgm:t>
        <a:bodyPr/>
        <a:lstStyle/>
        <a:p>
          <a:endParaRPr lang="en-US"/>
        </a:p>
      </dgm:t>
    </dgm:pt>
    <dgm:pt modelId="{DAD645B6-5F8F-4642-9D81-B238FFB15944}">
      <dgm:prSet/>
      <dgm:spPr/>
      <dgm:t>
        <a:bodyPr/>
        <a:lstStyle/>
        <a:p>
          <a:r>
            <a:rPr lang="en-GB" b="1"/>
            <a:t>National Health Service (NHS) (2024)</a:t>
          </a:r>
          <a:r>
            <a:rPr lang="en-GB"/>
            <a:t> </a:t>
          </a:r>
          <a:r>
            <a:rPr lang="en-GB" i="1"/>
            <a:t>Asthma: Overview, Diagnosis and Management.</a:t>
          </a:r>
          <a:r>
            <a:rPr lang="en-GB"/>
            <a:t> Available at: </a:t>
          </a:r>
          <a:r>
            <a:rPr lang="en-GB" u="sng">
              <a:hlinkClick xmlns:r="http://schemas.openxmlformats.org/officeDocument/2006/relationships" r:id="rId2"/>
            </a:rPr>
            <a:t>https://www.nhs.uk</a:t>
          </a:r>
          <a:endParaRPr lang="en-US"/>
        </a:p>
      </dgm:t>
    </dgm:pt>
    <dgm:pt modelId="{DA7E85EE-EC6F-45CE-9181-7C969BE35E58}" type="parTrans" cxnId="{AD10CBB9-79D0-48AB-9BF3-B40CAA8BE8D0}">
      <dgm:prSet/>
      <dgm:spPr/>
      <dgm:t>
        <a:bodyPr/>
        <a:lstStyle/>
        <a:p>
          <a:endParaRPr lang="en-US"/>
        </a:p>
      </dgm:t>
    </dgm:pt>
    <dgm:pt modelId="{6DBF506A-E190-4444-89B8-7E7CF42764EF}" type="sibTrans" cxnId="{AD10CBB9-79D0-48AB-9BF3-B40CAA8BE8D0}">
      <dgm:prSet/>
      <dgm:spPr/>
      <dgm:t>
        <a:bodyPr/>
        <a:lstStyle/>
        <a:p>
          <a:endParaRPr lang="en-US"/>
        </a:p>
      </dgm:t>
    </dgm:pt>
    <dgm:pt modelId="{1FFA9646-5432-4DF6-97B1-A496A33C0C6F}">
      <dgm:prSet/>
      <dgm:spPr/>
      <dgm:t>
        <a:bodyPr/>
        <a:lstStyle/>
        <a:p>
          <a:r>
            <a:rPr lang="en-GB" b="1"/>
            <a:t>National Institute for Health and Care Excellence (NICE) (2017)</a:t>
          </a:r>
          <a:r>
            <a:rPr lang="en-GB"/>
            <a:t> </a:t>
          </a:r>
          <a:r>
            <a:rPr lang="en-GB" i="1"/>
            <a:t>Asthma: Diagnosis, Monitoring and Chronic Asthma Management (NG80).</a:t>
          </a:r>
          <a:r>
            <a:rPr lang="en-GB"/>
            <a:t> London: NICE.</a:t>
          </a:r>
          <a:endParaRPr lang="en-US"/>
        </a:p>
      </dgm:t>
    </dgm:pt>
    <dgm:pt modelId="{B16FB274-639F-470C-A3B5-5972C7E18ACC}" type="parTrans" cxnId="{EF08B9EC-EE75-4BA4-81B6-B4EDBBF6C918}">
      <dgm:prSet/>
      <dgm:spPr/>
      <dgm:t>
        <a:bodyPr/>
        <a:lstStyle/>
        <a:p>
          <a:endParaRPr lang="en-US"/>
        </a:p>
      </dgm:t>
    </dgm:pt>
    <dgm:pt modelId="{E68D33FF-E151-4266-8BD1-D060812E2A71}" type="sibTrans" cxnId="{EF08B9EC-EE75-4BA4-81B6-B4EDBBF6C918}">
      <dgm:prSet/>
      <dgm:spPr/>
      <dgm:t>
        <a:bodyPr/>
        <a:lstStyle/>
        <a:p>
          <a:endParaRPr lang="en-US"/>
        </a:p>
      </dgm:t>
    </dgm:pt>
    <dgm:pt modelId="{43F28EB5-5187-469D-8FAE-20798E163880}">
      <dgm:prSet/>
      <dgm:spPr/>
      <dgm:t>
        <a:bodyPr/>
        <a:lstStyle/>
        <a:p>
          <a:r>
            <a:rPr lang="en-GB" b="1"/>
            <a:t>Nursing and Midwifery Council (NMC) (2023)</a:t>
          </a:r>
          <a:r>
            <a:rPr lang="en-GB"/>
            <a:t> </a:t>
          </a:r>
          <a:r>
            <a:rPr lang="en-GB" i="1"/>
            <a:t>The Code: Professional Standards of Practice and Behaviour for Nurses.</a:t>
          </a:r>
          <a:r>
            <a:rPr lang="en-GB"/>
            <a:t> London: NMC.</a:t>
          </a:r>
          <a:endParaRPr lang="en-US"/>
        </a:p>
      </dgm:t>
    </dgm:pt>
    <dgm:pt modelId="{0CC76073-41D3-4C58-B89C-71647336C3E1}" type="parTrans" cxnId="{C0F9AE82-0794-466E-A994-AD691789C274}">
      <dgm:prSet/>
      <dgm:spPr/>
      <dgm:t>
        <a:bodyPr/>
        <a:lstStyle/>
        <a:p>
          <a:endParaRPr lang="en-US"/>
        </a:p>
      </dgm:t>
    </dgm:pt>
    <dgm:pt modelId="{43C310B5-B27E-465C-B206-22CCEB64E290}" type="sibTrans" cxnId="{C0F9AE82-0794-466E-A994-AD691789C274}">
      <dgm:prSet/>
      <dgm:spPr/>
      <dgm:t>
        <a:bodyPr/>
        <a:lstStyle/>
        <a:p>
          <a:endParaRPr lang="en-US"/>
        </a:p>
      </dgm:t>
    </dgm:pt>
    <dgm:pt modelId="{1FB88375-45C1-4AA9-8F23-7B18B82B8F5B}">
      <dgm:prSet/>
      <dgm:spPr/>
      <dgm:t>
        <a:bodyPr/>
        <a:lstStyle/>
        <a:p>
          <a:r>
            <a:rPr lang="en-GB" b="1"/>
            <a:t>Scanlon, V.C. and Sanders, T. (2018)</a:t>
          </a:r>
          <a:r>
            <a:rPr lang="en-GB"/>
            <a:t> </a:t>
          </a:r>
          <a:r>
            <a:rPr lang="en-GB" i="1"/>
            <a:t>Essentials of Anatomy and Physiology.</a:t>
          </a:r>
          <a:r>
            <a:rPr lang="en-GB"/>
            <a:t> 8th edn. Philadelphia: F.A. Davis.</a:t>
          </a:r>
          <a:endParaRPr lang="en-US"/>
        </a:p>
      </dgm:t>
    </dgm:pt>
    <dgm:pt modelId="{0E6E0831-5DA6-4448-B8F2-4806AB0E049D}" type="parTrans" cxnId="{B233A3B6-F693-433E-A587-70DC1E174ECD}">
      <dgm:prSet/>
      <dgm:spPr/>
      <dgm:t>
        <a:bodyPr/>
        <a:lstStyle/>
        <a:p>
          <a:endParaRPr lang="en-US"/>
        </a:p>
      </dgm:t>
    </dgm:pt>
    <dgm:pt modelId="{1E932D6A-7A98-47CE-B656-1E6A6DACDE80}" type="sibTrans" cxnId="{B233A3B6-F693-433E-A587-70DC1E174ECD}">
      <dgm:prSet/>
      <dgm:spPr/>
      <dgm:t>
        <a:bodyPr/>
        <a:lstStyle/>
        <a:p>
          <a:endParaRPr lang="en-US"/>
        </a:p>
      </dgm:t>
    </dgm:pt>
    <dgm:pt modelId="{B0043DE3-AD59-46DC-B0AA-87E7814E5D99}">
      <dgm:prSet/>
      <dgm:spPr/>
      <dgm:t>
        <a:bodyPr/>
        <a:lstStyle/>
        <a:p>
          <a:r>
            <a:rPr lang="en-GB" b="1"/>
            <a:t>Sturgeon, D. (2018)</a:t>
          </a:r>
          <a:r>
            <a:rPr lang="en-GB"/>
            <a:t> </a:t>
          </a:r>
          <a:r>
            <a:rPr lang="en-GB" i="1"/>
            <a:t>Introduction to Anatomy and Physiology for Healthcare Students.</a:t>
          </a:r>
          <a:r>
            <a:rPr lang="en-GB"/>
            <a:t> London: Routledge.</a:t>
          </a:r>
          <a:endParaRPr lang="en-US"/>
        </a:p>
      </dgm:t>
    </dgm:pt>
    <dgm:pt modelId="{A3E9588B-436E-4217-A2F4-133F9C76B441}" type="parTrans" cxnId="{E7BF0252-9B8A-45EA-91B3-2E16546B5406}">
      <dgm:prSet/>
      <dgm:spPr/>
      <dgm:t>
        <a:bodyPr/>
        <a:lstStyle/>
        <a:p>
          <a:endParaRPr lang="en-US"/>
        </a:p>
      </dgm:t>
    </dgm:pt>
    <dgm:pt modelId="{8F956660-FA88-4CBF-A13C-04581A06E5A9}" type="sibTrans" cxnId="{E7BF0252-9B8A-45EA-91B3-2E16546B5406}">
      <dgm:prSet/>
      <dgm:spPr/>
      <dgm:t>
        <a:bodyPr/>
        <a:lstStyle/>
        <a:p>
          <a:endParaRPr lang="en-US"/>
        </a:p>
      </dgm:t>
    </dgm:pt>
    <dgm:pt modelId="{3161FC60-2830-46AE-8079-B8E2F8904924}">
      <dgm:prSet/>
      <dgm:spPr/>
      <dgm:t>
        <a:bodyPr/>
        <a:lstStyle/>
        <a:p>
          <a:r>
            <a:rPr lang="en-GB" b="1"/>
            <a:t>World Health Organization (WHO) (2023)</a:t>
          </a:r>
          <a:r>
            <a:rPr lang="en-GB"/>
            <a:t> </a:t>
          </a:r>
          <a:r>
            <a:rPr lang="en-GB" i="1"/>
            <a:t>Global Asthma Report.</a:t>
          </a:r>
          <a:r>
            <a:rPr lang="en-GB"/>
            <a:t> Geneva: WHO.</a:t>
          </a:r>
          <a:endParaRPr lang="en-US"/>
        </a:p>
      </dgm:t>
    </dgm:pt>
    <dgm:pt modelId="{DE917206-2601-4F3E-AA0A-F039D6994D84}" type="parTrans" cxnId="{EB7E863C-C00A-4068-BF4B-E4A615C0F7C1}">
      <dgm:prSet/>
      <dgm:spPr/>
      <dgm:t>
        <a:bodyPr/>
        <a:lstStyle/>
        <a:p>
          <a:endParaRPr lang="en-US"/>
        </a:p>
      </dgm:t>
    </dgm:pt>
    <dgm:pt modelId="{A291F9C1-5113-4411-8914-339CE59D721F}" type="sibTrans" cxnId="{EB7E863C-C00A-4068-BF4B-E4A615C0F7C1}">
      <dgm:prSet/>
      <dgm:spPr/>
      <dgm:t>
        <a:bodyPr/>
        <a:lstStyle/>
        <a:p>
          <a:endParaRPr lang="en-US"/>
        </a:p>
      </dgm:t>
    </dgm:pt>
    <dgm:pt modelId="{FE1233D7-398E-4AB2-ADDD-3A030F647DE7}">
      <dgm:prSet/>
      <dgm:spPr/>
      <dgm:t>
        <a:bodyPr/>
        <a:lstStyle/>
        <a:p>
          <a:r>
            <a:rPr lang="en-GB" b="1"/>
            <a:t>Yawn, B.P. et al. (2016)</a:t>
          </a:r>
          <a:r>
            <a:rPr lang="en-GB"/>
            <a:t> ‘Improving asthma control in primary care: the role of guidelines’, </a:t>
          </a:r>
          <a:r>
            <a:rPr lang="en-GB" i="1"/>
            <a:t>The Lancet Respiratory Medicine</a:t>
          </a:r>
          <a:r>
            <a:rPr lang="en-GB"/>
            <a:t>, 4(6), pp. 488–498.</a:t>
          </a:r>
          <a:br>
            <a:rPr lang="en-GB"/>
          </a:br>
          <a:r>
            <a:rPr lang="en-GB" i="1"/>
            <a:t>(REAL journal article from a major clinical journal)</a:t>
          </a:r>
          <a:endParaRPr lang="en-US"/>
        </a:p>
      </dgm:t>
    </dgm:pt>
    <dgm:pt modelId="{F75B04B6-BC21-4FEF-ADD3-8D3A23609A96}" type="parTrans" cxnId="{6B9BBAE0-8E32-44D2-B38E-163BB9DCBFB2}">
      <dgm:prSet/>
      <dgm:spPr/>
      <dgm:t>
        <a:bodyPr/>
        <a:lstStyle/>
        <a:p>
          <a:endParaRPr lang="en-US"/>
        </a:p>
      </dgm:t>
    </dgm:pt>
    <dgm:pt modelId="{35B39EFB-E805-495B-8420-365A52E7966B}" type="sibTrans" cxnId="{6B9BBAE0-8E32-44D2-B38E-163BB9DCBFB2}">
      <dgm:prSet/>
      <dgm:spPr/>
      <dgm:t>
        <a:bodyPr/>
        <a:lstStyle/>
        <a:p>
          <a:endParaRPr lang="en-US"/>
        </a:p>
      </dgm:t>
    </dgm:pt>
    <dgm:pt modelId="{1A72ADDE-868D-4AD4-BF9B-08A98F537D09}">
      <dgm:prSet/>
      <dgm:spPr/>
      <dgm:t>
        <a:bodyPr/>
        <a:lstStyle/>
        <a:p>
          <a:r>
            <a:rPr lang="en-GB" b="1"/>
            <a:t>Papi, A. et al. (2018)</a:t>
          </a:r>
          <a:r>
            <a:rPr lang="en-GB"/>
            <a:t> ‘Inhaled corticosteroids in asthma: efficacy and safety’, </a:t>
          </a:r>
          <a:r>
            <a:rPr lang="en-GB" i="1"/>
            <a:t>European Respiratory Review</a:t>
          </a:r>
          <a:r>
            <a:rPr lang="en-GB"/>
            <a:t>, 27(149), pp. 1–12</a:t>
          </a:r>
          <a:endParaRPr lang="en-US"/>
        </a:p>
      </dgm:t>
    </dgm:pt>
    <dgm:pt modelId="{F4F03383-F87D-479A-97A7-7E511BB3850A}" type="parTrans" cxnId="{4FCD31B2-DB13-4B38-97A0-77212B9810E6}">
      <dgm:prSet/>
      <dgm:spPr/>
      <dgm:t>
        <a:bodyPr/>
        <a:lstStyle/>
        <a:p>
          <a:endParaRPr lang="en-US"/>
        </a:p>
      </dgm:t>
    </dgm:pt>
    <dgm:pt modelId="{75A4CA4F-35D3-41EA-BF1C-4CE2E3AC2451}" type="sibTrans" cxnId="{4FCD31B2-DB13-4B38-97A0-77212B9810E6}">
      <dgm:prSet/>
      <dgm:spPr/>
      <dgm:t>
        <a:bodyPr/>
        <a:lstStyle/>
        <a:p>
          <a:endParaRPr lang="en-US"/>
        </a:p>
      </dgm:t>
    </dgm:pt>
    <dgm:pt modelId="{E67F13A0-C22E-4F18-992C-ADF5B215C834}" type="pres">
      <dgm:prSet presAssocID="{418BB54B-7876-4DC7-AFC0-8BE5A13C5C1A}" presName="vert0" presStyleCnt="0">
        <dgm:presLayoutVars>
          <dgm:dir/>
          <dgm:animOne val="branch"/>
          <dgm:animLvl val="lvl"/>
        </dgm:presLayoutVars>
      </dgm:prSet>
      <dgm:spPr/>
    </dgm:pt>
    <dgm:pt modelId="{0BB5D202-586C-4F2A-A227-6C298DC96D84}" type="pres">
      <dgm:prSet presAssocID="{439EFD9B-E83E-4B9D-B9B2-9F549BAD6B1C}" presName="thickLine" presStyleLbl="alignNode1" presStyleIdx="0" presStyleCnt="13"/>
      <dgm:spPr/>
    </dgm:pt>
    <dgm:pt modelId="{F86AF5FB-D25A-4836-AD2C-B145F4BCD744}" type="pres">
      <dgm:prSet presAssocID="{439EFD9B-E83E-4B9D-B9B2-9F549BAD6B1C}" presName="horz1" presStyleCnt="0"/>
      <dgm:spPr/>
    </dgm:pt>
    <dgm:pt modelId="{2FE2C27A-F696-43BC-B1C3-17E1F21514AF}" type="pres">
      <dgm:prSet presAssocID="{439EFD9B-E83E-4B9D-B9B2-9F549BAD6B1C}" presName="tx1" presStyleLbl="revTx" presStyleIdx="0" presStyleCnt="13"/>
      <dgm:spPr/>
    </dgm:pt>
    <dgm:pt modelId="{017A4D8E-C0CB-4153-96AB-D05F1E0E39D9}" type="pres">
      <dgm:prSet presAssocID="{439EFD9B-E83E-4B9D-B9B2-9F549BAD6B1C}" presName="vert1" presStyleCnt="0"/>
      <dgm:spPr/>
    </dgm:pt>
    <dgm:pt modelId="{E62C1039-6F71-47FB-B929-A9E37BF01137}" type="pres">
      <dgm:prSet presAssocID="{DAC45D2C-CA58-483A-A39F-3E6977F7E386}" presName="thickLine" presStyleLbl="alignNode1" presStyleIdx="1" presStyleCnt="13"/>
      <dgm:spPr/>
    </dgm:pt>
    <dgm:pt modelId="{A7079D1B-4048-42BE-8C63-5AC2753F689D}" type="pres">
      <dgm:prSet presAssocID="{DAC45D2C-CA58-483A-A39F-3E6977F7E386}" presName="horz1" presStyleCnt="0"/>
      <dgm:spPr/>
    </dgm:pt>
    <dgm:pt modelId="{973DD90A-882B-444A-BFC4-EA96416A62F4}" type="pres">
      <dgm:prSet presAssocID="{DAC45D2C-CA58-483A-A39F-3E6977F7E386}" presName="tx1" presStyleLbl="revTx" presStyleIdx="1" presStyleCnt="13"/>
      <dgm:spPr/>
    </dgm:pt>
    <dgm:pt modelId="{9084A900-FE77-4D44-BDB4-7C39676B2371}" type="pres">
      <dgm:prSet presAssocID="{DAC45D2C-CA58-483A-A39F-3E6977F7E386}" presName="vert1" presStyleCnt="0"/>
      <dgm:spPr/>
    </dgm:pt>
    <dgm:pt modelId="{F7716CA1-1455-4857-A9A0-4DCE23722F8B}" type="pres">
      <dgm:prSet presAssocID="{27E5B71E-5581-4725-9B11-35CF53E6D618}" presName="thickLine" presStyleLbl="alignNode1" presStyleIdx="2" presStyleCnt="13"/>
      <dgm:spPr/>
    </dgm:pt>
    <dgm:pt modelId="{F1B73AD9-E22F-4519-A9AF-9F2C2CBBB9D2}" type="pres">
      <dgm:prSet presAssocID="{27E5B71E-5581-4725-9B11-35CF53E6D618}" presName="horz1" presStyleCnt="0"/>
      <dgm:spPr/>
    </dgm:pt>
    <dgm:pt modelId="{235766D9-5296-4C9E-A7ED-1D4AE55F9E12}" type="pres">
      <dgm:prSet presAssocID="{27E5B71E-5581-4725-9B11-35CF53E6D618}" presName="tx1" presStyleLbl="revTx" presStyleIdx="2" presStyleCnt="13"/>
      <dgm:spPr/>
    </dgm:pt>
    <dgm:pt modelId="{42A7E2A4-4700-4EAE-8B45-79DB887FAC00}" type="pres">
      <dgm:prSet presAssocID="{27E5B71E-5581-4725-9B11-35CF53E6D618}" presName="vert1" presStyleCnt="0"/>
      <dgm:spPr/>
    </dgm:pt>
    <dgm:pt modelId="{DAA624CD-8387-426B-9FE4-3DEC52FDB3C6}" type="pres">
      <dgm:prSet presAssocID="{E9BDD853-3D92-414F-8F99-DF602EF3FEB1}" presName="thickLine" presStyleLbl="alignNode1" presStyleIdx="3" presStyleCnt="13"/>
      <dgm:spPr/>
    </dgm:pt>
    <dgm:pt modelId="{E5332582-23F9-443C-BE51-DD878E038BF8}" type="pres">
      <dgm:prSet presAssocID="{E9BDD853-3D92-414F-8F99-DF602EF3FEB1}" presName="horz1" presStyleCnt="0"/>
      <dgm:spPr/>
    </dgm:pt>
    <dgm:pt modelId="{2B2FADE6-0AB5-432A-AF6F-559876853085}" type="pres">
      <dgm:prSet presAssocID="{E9BDD853-3D92-414F-8F99-DF602EF3FEB1}" presName="tx1" presStyleLbl="revTx" presStyleIdx="3" presStyleCnt="13"/>
      <dgm:spPr/>
    </dgm:pt>
    <dgm:pt modelId="{3487489A-94CB-43E5-B76E-76261CAC9A14}" type="pres">
      <dgm:prSet presAssocID="{E9BDD853-3D92-414F-8F99-DF602EF3FEB1}" presName="vert1" presStyleCnt="0"/>
      <dgm:spPr/>
    </dgm:pt>
    <dgm:pt modelId="{8D117E8D-E258-4F9A-8147-860B1D58446D}" type="pres">
      <dgm:prSet presAssocID="{1D23ADE8-76F7-44F2-B6E7-79AFBE27D023}" presName="thickLine" presStyleLbl="alignNode1" presStyleIdx="4" presStyleCnt="13"/>
      <dgm:spPr/>
    </dgm:pt>
    <dgm:pt modelId="{6C1FDB95-2F6F-4574-BA9B-F434BE940EDC}" type="pres">
      <dgm:prSet presAssocID="{1D23ADE8-76F7-44F2-B6E7-79AFBE27D023}" presName="horz1" presStyleCnt="0"/>
      <dgm:spPr/>
    </dgm:pt>
    <dgm:pt modelId="{0C53B5B7-2440-4F5E-9A5C-29C7FAD1C53C}" type="pres">
      <dgm:prSet presAssocID="{1D23ADE8-76F7-44F2-B6E7-79AFBE27D023}" presName="tx1" presStyleLbl="revTx" presStyleIdx="4" presStyleCnt="13"/>
      <dgm:spPr/>
    </dgm:pt>
    <dgm:pt modelId="{58FB6D76-D4C7-4556-9ED9-316C5A4424F7}" type="pres">
      <dgm:prSet presAssocID="{1D23ADE8-76F7-44F2-B6E7-79AFBE27D023}" presName="vert1" presStyleCnt="0"/>
      <dgm:spPr/>
    </dgm:pt>
    <dgm:pt modelId="{B2F1EEED-877C-4B84-BC77-8A16F0F48054}" type="pres">
      <dgm:prSet presAssocID="{DAD645B6-5F8F-4642-9D81-B238FFB15944}" presName="thickLine" presStyleLbl="alignNode1" presStyleIdx="5" presStyleCnt="13"/>
      <dgm:spPr/>
    </dgm:pt>
    <dgm:pt modelId="{DF90A4C7-8174-417F-8FDF-0750F38184EE}" type="pres">
      <dgm:prSet presAssocID="{DAD645B6-5F8F-4642-9D81-B238FFB15944}" presName="horz1" presStyleCnt="0"/>
      <dgm:spPr/>
    </dgm:pt>
    <dgm:pt modelId="{2C8E7FD7-8EE6-43F0-8424-793933AA255D}" type="pres">
      <dgm:prSet presAssocID="{DAD645B6-5F8F-4642-9D81-B238FFB15944}" presName="tx1" presStyleLbl="revTx" presStyleIdx="5" presStyleCnt="13"/>
      <dgm:spPr/>
    </dgm:pt>
    <dgm:pt modelId="{710C7BCA-FB08-472C-8766-93F3849DF6F3}" type="pres">
      <dgm:prSet presAssocID="{DAD645B6-5F8F-4642-9D81-B238FFB15944}" presName="vert1" presStyleCnt="0"/>
      <dgm:spPr/>
    </dgm:pt>
    <dgm:pt modelId="{A1DF2F5B-6F7D-44C7-A1CB-BD81C954CC0E}" type="pres">
      <dgm:prSet presAssocID="{1FFA9646-5432-4DF6-97B1-A496A33C0C6F}" presName="thickLine" presStyleLbl="alignNode1" presStyleIdx="6" presStyleCnt="13"/>
      <dgm:spPr/>
    </dgm:pt>
    <dgm:pt modelId="{8524709C-B5ED-4396-A562-379AD1F4E1FF}" type="pres">
      <dgm:prSet presAssocID="{1FFA9646-5432-4DF6-97B1-A496A33C0C6F}" presName="horz1" presStyleCnt="0"/>
      <dgm:spPr/>
    </dgm:pt>
    <dgm:pt modelId="{E3C29EC0-DD28-43A4-9714-6525A80425D3}" type="pres">
      <dgm:prSet presAssocID="{1FFA9646-5432-4DF6-97B1-A496A33C0C6F}" presName="tx1" presStyleLbl="revTx" presStyleIdx="6" presStyleCnt="13"/>
      <dgm:spPr/>
    </dgm:pt>
    <dgm:pt modelId="{687B33A7-4AA2-4E8F-9145-F810EC40A668}" type="pres">
      <dgm:prSet presAssocID="{1FFA9646-5432-4DF6-97B1-A496A33C0C6F}" presName="vert1" presStyleCnt="0"/>
      <dgm:spPr/>
    </dgm:pt>
    <dgm:pt modelId="{911E3EBB-8AF2-4E3A-8BF3-4B4F2429ABD2}" type="pres">
      <dgm:prSet presAssocID="{43F28EB5-5187-469D-8FAE-20798E163880}" presName="thickLine" presStyleLbl="alignNode1" presStyleIdx="7" presStyleCnt="13"/>
      <dgm:spPr/>
    </dgm:pt>
    <dgm:pt modelId="{8A62D762-4606-4313-94FB-2E0A94C1D1FB}" type="pres">
      <dgm:prSet presAssocID="{43F28EB5-5187-469D-8FAE-20798E163880}" presName="horz1" presStyleCnt="0"/>
      <dgm:spPr/>
    </dgm:pt>
    <dgm:pt modelId="{CE07A34F-CE23-4884-B230-627010B2AC20}" type="pres">
      <dgm:prSet presAssocID="{43F28EB5-5187-469D-8FAE-20798E163880}" presName="tx1" presStyleLbl="revTx" presStyleIdx="7" presStyleCnt="13"/>
      <dgm:spPr/>
    </dgm:pt>
    <dgm:pt modelId="{B01F1B8E-7D97-4B96-ACF5-4AB433853F25}" type="pres">
      <dgm:prSet presAssocID="{43F28EB5-5187-469D-8FAE-20798E163880}" presName="vert1" presStyleCnt="0"/>
      <dgm:spPr/>
    </dgm:pt>
    <dgm:pt modelId="{A21345B4-A30B-4331-B85F-5242C2A13B61}" type="pres">
      <dgm:prSet presAssocID="{1FB88375-45C1-4AA9-8F23-7B18B82B8F5B}" presName="thickLine" presStyleLbl="alignNode1" presStyleIdx="8" presStyleCnt="13"/>
      <dgm:spPr/>
    </dgm:pt>
    <dgm:pt modelId="{2C7C0775-CF2B-45AB-B36F-A83F188F2818}" type="pres">
      <dgm:prSet presAssocID="{1FB88375-45C1-4AA9-8F23-7B18B82B8F5B}" presName="horz1" presStyleCnt="0"/>
      <dgm:spPr/>
    </dgm:pt>
    <dgm:pt modelId="{9BA24DA6-C98F-4FAC-AC96-01D0810AC187}" type="pres">
      <dgm:prSet presAssocID="{1FB88375-45C1-4AA9-8F23-7B18B82B8F5B}" presName="tx1" presStyleLbl="revTx" presStyleIdx="8" presStyleCnt="13"/>
      <dgm:spPr/>
    </dgm:pt>
    <dgm:pt modelId="{54168B85-C093-44ED-B7BD-1F027AF83564}" type="pres">
      <dgm:prSet presAssocID="{1FB88375-45C1-4AA9-8F23-7B18B82B8F5B}" presName="vert1" presStyleCnt="0"/>
      <dgm:spPr/>
    </dgm:pt>
    <dgm:pt modelId="{A5469ACD-8778-4CE0-8B57-4B6EE3C8AFAB}" type="pres">
      <dgm:prSet presAssocID="{B0043DE3-AD59-46DC-B0AA-87E7814E5D99}" presName="thickLine" presStyleLbl="alignNode1" presStyleIdx="9" presStyleCnt="13"/>
      <dgm:spPr/>
    </dgm:pt>
    <dgm:pt modelId="{6DEB274C-4E34-46A9-8A40-DA9199D62655}" type="pres">
      <dgm:prSet presAssocID="{B0043DE3-AD59-46DC-B0AA-87E7814E5D99}" presName="horz1" presStyleCnt="0"/>
      <dgm:spPr/>
    </dgm:pt>
    <dgm:pt modelId="{4050FACA-C8F4-475C-8623-5A26F83C01B4}" type="pres">
      <dgm:prSet presAssocID="{B0043DE3-AD59-46DC-B0AA-87E7814E5D99}" presName="tx1" presStyleLbl="revTx" presStyleIdx="9" presStyleCnt="13"/>
      <dgm:spPr/>
    </dgm:pt>
    <dgm:pt modelId="{FC0F3588-C48A-4CFA-B077-9F985ED01428}" type="pres">
      <dgm:prSet presAssocID="{B0043DE3-AD59-46DC-B0AA-87E7814E5D99}" presName="vert1" presStyleCnt="0"/>
      <dgm:spPr/>
    </dgm:pt>
    <dgm:pt modelId="{A1942081-8CC0-4AD3-8054-B9759FF3C33A}" type="pres">
      <dgm:prSet presAssocID="{3161FC60-2830-46AE-8079-B8E2F8904924}" presName="thickLine" presStyleLbl="alignNode1" presStyleIdx="10" presStyleCnt="13"/>
      <dgm:spPr/>
    </dgm:pt>
    <dgm:pt modelId="{CB81B35E-1DB9-4D11-9442-FD9FD4AF3A99}" type="pres">
      <dgm:prSet presAssocID="{3161FC60-2830-46AE-8079-B8E2F8904924}" presName="horz1" presStyleCnt="0"/>
      <dgm:spPr/>
    </dgm:pt>
    <dgm:pt modelId="{5CC04386-5DDD-4360-8B2A-8B0CDCEB78C3}" type="pres">
      <dgm:prSet presAssocID="{3161FC60-2830-46AE-8079-B8E2F8904924}" presName="tx1" presStyleLbl="revTx" presStyleIdx="10" presStyleCnt="13"/>
      <dgm:spPr/>
    </dgm:pt>
    <dgm:pt modelId="{89713165-E674-4A2D-8C4B-508DA38AABA9}" type="pres">
      <dgm:prSet presAssocID="{3161FC60-2830-46AE-8079-B8E2F8904924}" presName="vert1" presStyleCnt="0"/>
      <dgm:spPr/>
    </dgm:pt>
    <dgm:pt modelId="{BA4C8E97-26FD-4587-B06B-AA9E41727BAC}" type="pres">
      <dgm:prSet presAssocID="{FE1233D7-398E-4AB2-ADDD-3A030F647DE7}" presName="thickLine" presStyleLbl="alignNode1" presStyleIdx="11" presStyleCnt="13"/>
      <dgm:spPr/>
    </dgm:pt>
    <dgm:pt modelId="{4F0E10F7-A3B5-49FD-BD4C-1D0A182CCADC}" type="pres">
      <dgm:prSet presAssocID="{FE1233D7-398E-4AB2-ADDD-3A030F647DE7}" presName="horz1" presStyleCnt="0"/>
      <dgm:spPr/>
    </dgm:pt>
    <dgm:pt modelId="{640AB451-C41F-4E89-8663-817BD0DFB1E9}" type="pres">
      <dgm:prSet presAssocID="{FE1233D7-398E-4AB2-ADDD-3A030F647DE7}" presName="tx1" presStyleLbl="revTx" presStyleIdx="11" presStyleCnt="13"/>
      <dgm:spPr/>
    </dgm:pt>
    <dgm:pt modelId="{856DDC2F-F0EC-484D-8624-A3CFB727C06D}" type="pres">
      <dgm:prSet presAssocID="{FE1233D7-398E-4AB2-ADDD-3A030F647DE7}" presName="vert1" presStyleCnt="0"/>
      <dgm:spPr/>
    </dgm:pt>
    <dgm:pt modelId="{4D1BF236-DF66-4244-A415-30C0BB8F250B}" type="pres">
      <dgm:prSet presAssocID="{1A72ADDE-868D-4AD4-BF9B-08A98F537D09}" presName="thickLine" presStyleLbl="alignNode1" presStyleIdx="12" presStyleCnt="13"/>
      <dgm:spPr/>
    </dgm:pt>
    <dgm:pt modelId="{37B72CDB-FCFF-4702-A089-A932B744027C}" type="pres">
      <dgm:prSet presAssocID="{1A72ADDE-868D-4AD4-BF9B-08A98F537D09}" presName="horz1" presStyleCnt="0"/>
      <dgm:spPr/>
    </dgm:pt>
    <dgm:pt modelId="{415FA180-C4E2-49FD-871B-F59E9E4A4DDF}" type="pres">
      <dgm:prSet presAssocID="{1A72ADDE-868D-4AD4-BF9B-08A98F537D09}" presName="tx1" presStyleLbl="revTx" presStyleIdx="12" presStyleCnt="13"/>
      <dgm:spPr/>
    </dgm:pt>
    <dgm:pt modelId="{B419F698-F274-4072-ADD5-13C73F167D6D}" type="pres">
      <dgm:prSet presAssocID="{1A72ADDE-868D-4AD4-BF9B-08A98F537D09}" presName="vert1" presStyleCnt="0"/>
      <dgm:spPr/>
    </dgm:pt>
  </dgm:ptLst>
  <dgm:cxnLst>
    <dgm:cxn modelId="{85051005-44FC-4BFD-822B-51DF00FE68A8}" type="presOf" srcId="{27E5B71E-5581-4725-9B11-35CF53E6D618}" destId="{235766D9-5296-4C9E-A7ED-1D4AE55F9E12}" srcOrd="0" destOrd="0" presId="urn:microsoft.com/office/officeart/2008/layout/LinedList"/>
    <dgm:cxn modelId="{E85AE006-4B08-42F9-BA89-711E62312338}" srcId="{418BB54B-7876-4DC7-AFC0-8BE5A13C5C1A}" destId="{E9BDD853-3D92-414F-8F99-DF602EF3FEB1}" srcOrd="3" destOrd="0" parTransId="{10B01390-0A51-438C-9E81-C040B85C93F0}" sibTransId="{06115AF1-8252-431B-884D-130F7EF013CA}"/>
    <dgm:cxn modelId="{3F6B170B-B523-49A1-9573-33D863936C92}" type="presOf" srcId="{418BB54B-7876-4DC7-AFC0-8BE5A13C5C1A}" destId="{E67F13A0-C22E-4F18-992C-ADF5B215C834}" srcOrd="0" destOrd="0" presId="urn:microsoft.com/office/officeart/2008/layout/LinedList"/>
    <dgm:cxn modelId="{1577F90B-7ECE-434C-B12A-095E50B5EBA0}" srcId="{418BB54B-7876-4DC7-AFC0-8BE5A13C5C1A}" destId="{439EFD9B-E83E-4B9D-B9B2-9F549BAD6B1C}" srcOrd="0" destOrd="0" parTransId="{5A83AE8E-3E15-4F7A-B1B1-9B511CFD2A89}" sibTransId="{31F9970E-FD26-485E-9554-15EA31EF976F}"/>
    <dgm:cxn modelId="{39ED1725-A633-4772-8D5D-0A1C004097A0}" type="presOf" srcId="{DAC45D2C-CA58-483A-A39F-3E6977F7E386}" destId="{973DD90A-882B-444A-BFC4-EA96416A62F4}" srcOrd="0" destOrd="0" presId="urn:microsoft.com/office/officeart/2008/layout/LinedList"/>
    <dgm:cxn modelId="{50BAF528-3009-43B3-9457-7537631D51C7}" type="presOf" srcId="{FE1233D7-398E-4AB2-ADDD-3A030F647DE7}" destId="{640AB451-C41F-4E89-8663-817BD0DFB1E9}" srcOrd="0" destOrd="0" presId="urn:microsoft.com/office/officeart/2008/layout/LinedList"/>
    <dgm:cxn modelId="{EB7E863C-C00A-4068-BF4B-E4A615C0F7C1}" srcId="{418BB54B-7876-4DC7-AFC0-8BE5A13C5C1A}" destId="{3161FC60-2830-46AE-8079-B8E2F8904924}" srcOrd="10" destOrd="0" parTransId="{DE917206-2601-4F3E-AA0A-F039D6994D84}" sibTransId="{A291F9C1-5113-4411-8914-339CE59D721F}"/>
    <dgm:cxn modelId="{0CBF5640-FC2C-48E5-8484-6E4881A59780}" type="presOf" srcId="{439EFD9B-E83E-4B9D-B9B2-9F549BAD6B1C}" destId="{2FE2C27A-F696-43BC-B1C3-17E1F21514AF}" srcOrd="0" destOrd="0" presId="urn:microsoft.com/office/officeart/2008/layout/LinedList"/>
    <dgm:cxn modelId="{05EB2060-20E2-4FA9-A360-263AAC926D22}" type="presOf" srcId="{1A72ADDE-868D-4AD4-BF9B-08A98F537D09}" destId="{415FA180-C4E2-49FD-871B-F59E9E4A4DDF}" srcOrd="0" destOrd="0" presId="urn:microsoft.com/office/officeart/2008/layout/LinedList"/>
    <dgm:cxn modelId="{49997642-13DA-4D85-A1C5-915BEF99E237}" type="presOf" srcId="{3161FC60-2830-46AE-8079-B8E2F8904924}" destId="{5CC04386-5DDD-4360-8B2A-8B0CDCEB78C3}" srcOrd="0" destOrd="0" presId="urn:microsoft.com/office/officeart/2008/layout/LinedList"/>
    <dgm:cxn modelId="{E4E80765-42E5-44DF-9153-12B900E12356}" type="presOf" srcId="{1FFA9646-5432-4DF6-97B1-A496A33C0C6F}" destId="{E3C29EC0-DD28-43A4-9714-6525A80425D3}" srcOrd="0" destOrd="0" presId="urn:microsoft.com/office/officeart/2008/layout/LinedList"/>
    <dgm:cxn modelId="{74F5DF45-4340-40F7-AD99-702B1D44A92B}" type="presOf" srcId="{43F28EB5-5187-469D-8FAE-20798E163880}" destId="{CE07A34F-CE23-4884-B230-627010B2AC20}" srcOrd="0" destOrd="0" presId="urn:microsoft.com/office/officeart/2008/layout/LinedList"/>
    <dgm:cxn modelId="{E7BF0252-9B8A-45EA-91B3-2E16546B5406}" srcId="{418BB54B-7876-4DC7-AFC0-8BE5A13C5C1A}" destId="{B0043DE3-AD59-46DC-B0AA-87E7814E5D99}" srcOrd="9" destOrd="0" parTransId="{A3E9588B-436E-4217-A2F4-133F9C76B441}" sibTransId="{8F956660-FA88-4CBF-A13C-04581A06E5A9}"/>
    <dgm:cxn modelId="{C0F9AE82-0794-466E-A994-AD691789C274}" srcId="{418BB54B-7876-4DC7-AFC0-8BE5A13C5C1A}" destId="{43F28EB5-5187-469D-8FAE-20798E163880}" srcOrd="7" destOrd="0" parTransId="{0CC76073-41D3-4C58-B89C-71647336C3E1}" sibTransId="{43C310B5-B27E-465C-B206-22CCEB64E290}"/>
    <dgm:cxn modelId="{63CA9B90-7E11-4E1E-976B-93F2FCC86AE2}" srcId="{418BB54B-7876-4DC7-AFC0-8BE5A13C5C1A}" destId="{1D23ADE8-76F7-44F2-B6E7-79AFBE27D023}" srcOrd="4" destOrd="0" parTransId="{B6E28F1B-2104-419F-818C-4AFA14D5CC38}" sibTransId="{9CB32BBB-E0B7-4B8E-916E-8A9537F7879F}"/>
    <dgm:cxn modelId="{4FCD31B2-DB13-4B38-97A0-77212B9810E6}" srcId="{418BB54B-7876-4DC7-AFC0-8BE5A13C5C1A}" destId="{1A72ADDE-868D-4AD4-BF9B-08A98F537D09}" srcOrd="12" destOrd="0" parTransId="{F4F03383-F87D-479A-97A7-7E511BB3850A}" sibTransId="{75A4CA4F-35D3-41EA-BF1C-4CE2E3AC2451}"/>
    <dgm:cxn modelId="{B233A3B6-F693-433E-A587-70DC1E174ECD}" srcId="{418BB54B-7876-4DC7-AFC0-8BE5A13C5C1A}" destId="{1FB88375-45C1-4AA9-8F23-7B18B82B8F5B}" srcOrd="8" destOrd="0" parTransId="{0E6E0831-5DA6-4448-B8F2-4806AB0E049D}" sibTransId="{1E932D6A-7A98-47CE-B656-1E6A6DACDE80}"/>
    <dgm:cxn modelId="{AD10CBB9-79D0-48AB-9BF3-B40CAA8BE8D0}" srcId="{418BB54B-7876-4DC7-AFC0-8BE5A13C5C1A}" destId="{DAD645B6-5F8F-4642-9D81-B238FFB15944}" srcOrd="5" destOrd="0" parTransId="{DA7E85EE-EC6F-45CE-9181-7C969BE35E58}" sibTransId="{6DBF506A-E190-4444-89B8-7E7CF42764EF}"/>
    <dgm:cxn modelId="{B22546BB-2FAC-4BC6-88A5-AE651CC629DE}" type="presOf" srcId="{E9BDD853-3D92-414F-8F99-DF602EF3FEB1}" destId="{2B2FADE6-0AB5-432A-AF6F-559876853085}" srcOrd="0" destOrd="0" presId="urn:microsoft.com/office/officeart/2008/layout/LinedList"/>
    <dgm:cxn modelId="{53FC69BC-B006-4FB9-8F16-514DF9F82DE7}" type="presOf" srcId="{1FB88375-45C1-4AA9-8F23-7B18B82B8F5B}" destId="{9BA24DA6-C98F-4FAC-AC96-01D0810AC187}" srcOrd="0" destOrd="0" presId="urn:microsoft.com/office/officeart/2008/layout/LinedList"/>
    <dgm:cxn modelId="{0ED1ADBD-ABD3-4A31-8AA9-EEA085D4E172}" type="presOf" srcId="{B0043DE3-AD59-46DC-B0AA-87E7814E5D99}" destId="{4050FACA-C8F4-475C-8623-5A26F83C01B4}" srcOrd="0" destOrd="0" presId="urn:microsoft.com/office/officeart/2008/layout/LinedList"/>
    <dgm:cxn modelId="{D9164EBE-F222-4E28-9476-212A1F8501D7}" srcId="{418BB54B-7876-4DC7-AFC0-8BE5A13C5C1A}" destId="{DAC45D2C-CA58-483A-A39F-3E6977F7E386}" srcOrd="1" destOrd="0" parTransId="{465B6836-A023-48FB-88AA-A886BD3414D5}" sibTransId="{90FF6C47-EF42-404F-9BF3-DA6B8B421379}"/>
    <dgm:cxn modelId="{C94A64CF-6176-40BC-AB35-88751973E0F1}" type="presOf" srcId="{DAD645B6-5F8F-4642-9D81-B238FFB15944}" destId="{2C8E7FD7-8EE6-43F0-8424-793933AA255D}" srcOrd="0" destOrd="0" presId="urn:microsoft.com/office/officeart/2008/layout/LinedList"/>
    <dgm:cxn modelId="{6B9BBAE0-8E32-44D2-B38E-163BB9DCBFB2}" srcId="{418BB54B-7876-4DC7-AFC0-8BE5A13C5C1A}" destId="{FE1233D7-398E-4AB2-ADDD-3A030F647DE7}" srcOrd="11" destOrd="0" parTransId="{F75B04B6-BC21-4FEF-ADD3-8D3A23609A96}" sibTransId="{35B39EFB-E805-495B-8420-365A52E7966B}"/>
    <dgm:cxn modelId="{6A3C8EEA-B92D-442A-B170-FAA5E237F9E7}" type="presOf" srcId="{1D23ADE8-76F7-44F2-B6E7-79AFBE27D023}" destId="{0C53B5B7-2440-4F5E-9A5C-29C7FAD1C53C}" srcOrd="0" destOrd="0" presId="urn:microsoft.com/office/officeart/2008/layout/LinedList"/>
    <dgm:cxn modelId="{EF08B9EC-EE75-4BA4-81B6-B4EDBBF6C918}" srcId="{418BB54B-7876-4DC7-AFC0-8BE5A13C5C1A}" destId="{1FFA9646-5432-4DF6-97B1-A496A33C0C6F}" srcOrd="6" destOrd="0" parTransId="{B16FB274-639F-470C-A3B5-5972C7E18ACC}" sibTransId="{E68D33FF-E151-4266-8BD1-D060812E2A71}"/>
    <dgm:cxn modelId="{1E032FEE-CEEB-43D0-9A37-1AA6CCEED3FC}" srcId="{418BB54B-7876-4DC7-AFC0-8BE5A13C5C1A}" destId="{27E5B71E-5581-4725-9B11-35CF53E6D618}" srcOrd="2" destOrd="0" parTransId="{008E7ABA-6DB9-4E1D-BB8E-F473DF07C79D}" sibTransId="{166BA963-8351-4E78-B9B7-9C0D9BE9D9AD}"/>
    <dgm:cxn modelId="{E1EC8F43-2F0E-480A-83B1-7CC1D1BEE865}" type="presParOf" srcId="{E67F13A0-C22E-4F18-992C-ADF5B215C834}" destId="{0BB5D202-586C-4F2A-A227-6C298DC96D84}" srcOrd="0" destOrd="0" presId="urn:microsoft.com/office/officeart/2008/layout/LinedList"/>
    <dgm:cxn modelId="{911BDCC0-5ED6-4D57-9888-7CEF7B3D6B73}" type="presParOf" srcId="{E67F13A0-C22E-4F18-992C-ADF5B215C834}" destId="{F86AF5FB-D25A-4836-AD2C-B145F4BCD744}" srcOrd="1" destOrd="0" presId="urn:microsoft.com/office/officeart/2008/layout/LinedList"/>
    <dgm:cxn modelId="{E3EE2D76-1ABA-4871-9A04-F0CBBC1AC1FB}" type="presParOf" srcId="{F86AF5FB-D25A-4836-AD2C-B145F4BCD744}" destId="{2FE2C27A-F696-43BC-B1C3-17E1F21514AF}" srcOrd="0" destOrd="0" presId="urn:microsoft.com/office/officeart/2008/layout/LinedList"/>
    <dgm:cxn modelId="{C7802099-0BFE-434C-AD7F-901FCC09095C}" type="presParOf" srcId="{F86AF5FB-D25A-4836-AD2C-B145F4BCD744}" destId="{017A4D8E-C0CB-4153-96AB-D05F1E0E39D9}" srcOrd="1" destOrd="0" presId="urn:microsoft.com/office/officeart/2008/layout/LinedList"/>
    <dgm:cxn modelId="{822D29D5-4809-45B0-9187-5C6D515EC7C5}" type="presParOf" srcId="{E67F13A0-C22E-4F18-992C-ADF5B215C834}" destId="{E62C1039-6F71-47FB-B929-A9E37BF01137}" srcOrd="2" destOrd="0" presId="urn:microsoft.com/office/officeart/2008/layout/LinedList"/>
    <dgm:cxn modelId="{116688A9-26F6-40B1-A63B-C09520C386A8}" type="presParOf" srcId="{E67F13A0-C22E-4F18-992C-ADF5B215C834}" destId="{A7079D1B-4048-42BE-8C63-5AC2753F689D}" srcOrd="3" destOrd="0" presId="urn:microsoft.com/office/officeart/2008/layout/LinedList"/>
    <dgm:cxn modelId="{32AE1DB8-59CD-493D-8A2B-91FFF95FC56C}" type="presParOf" srcId="{A7079D1B-4048-42BE-8C63-5AC2753F689D}" destId="{973DD90A-882B-444A-BFC4-EA96416A62F4}" srcOrd="0" destOrd="0" presId="urn:microsoft.com/office/officeart/2008/layout/LinedList"/>
    <dgm:cxn modelId="{E1EE0460-1B05-40EA-A2E7-E1C39B9F51B0}" type="presParOf" srcId="{A7079D1B-4048-42BE-8C63-5AC2753F689D}" destId="{9084A900-FE77-4D44-BDB4-7C39676B2371}" srcOrd="1" destOrd="0" presId="urn:microsoft.com/office/officeart/2008/layout/LinedList"/>
    <dgm:cxn modelId="{EF7EDFCA-02D3-4E98-B479-AD68DBBCF71C}" type="presParOf" srcId="{E67F13A0-C22E-4F18-992C-ADF5B215C834}" destId="{F7716CA1-1455-4857-A9A0-4DCE23722F8B}" srcOrd="4" destOrd="0" presId="urn:microsoft.com/office/officeart/2008/layout/LinedList"/>
    <dgm:cxn modelId="{80C75B99-F088-4D15-9107-D944FFF5D86B}" type="presParOf" srcId="{E67F13A0-C22E-4F18-992C-ADF5B215C834}" destId="{F1B73AD9-E22F-4519-A9AF-9F2C2CBBB9D2}" srcOrd="5" destOrd="0" presId="urn:microsoft.com/office/officeart/2008/layout/LinedList"/>
    <dgm:cxn modelId="{D6DA5042-4B7A-4AA6-BDCE-2D7EB8C20D02}" type="presParOf" srcId="{F1B73AD9-E22F-4519-A9AF-9F2C2CBBB9D2}" destId="{235766D9-5296-4C9E-A7ED-1D4AE55F9E12}" srcOrd="0" destOrd="0" presId="urn:microsoft.com/office/officeart/2008/layout/LinedList"/>
    <dgm:cxn modelId="{64AB0844-059D-46C3-A298-12A923DE0925}" type="presParOf" srcId="{F1B73AD9-E22F-4519-A9AF-9F2C2CBBB9D2}" destId="{42A7E2A4-4700-4EAE-8B45-79DB887FAC00}" srcOrd="1" destOrd="0" presId="urn:microsoft.com/office/officeart/2008/layout/LinedList"/>
    <dgm:cxn modelId="{D01C7678-53B7-4038-8D90-2F3EE93231F8}" type="presParOf" srcId="{E67F13A0-C22E-4F18-992C-ADF5B215C834}" destId="{DAA624CD-8387-426B-9FE4-3DEC52FDB3C6}" srcOrd="6" destOrd="0" presId="urn:microsoft.com/office/officeart/2008/layout/LinedList"/>
    <dgm:cxn modelId="{E9AD6682-6023-4C89-AA6B-3317CE2BEC71}" type="presParOf" srcId="{E67F13A0-C22E-4F18-992C-ADF5B215C834}" destId="{E5332582-23F9-443C-BE51-DD878E038BF8}" srcOrd="7" destOrd="0" presId="urn:microsoft.com/office/officeart/2008/layout/LinedList"/>
    <dgm:cxn modelId="{A824C006-D814-48DB-BD80-0F2A9D6C6407}" type="presParOf" srcId="{E5332582-23F9-443C-BE51-DD878E038BF8}" destId="{2B2FADE6-0AB5-432A-AF6F-559876853085}" srcOrd="0" destOrd="0" presId="urn:microsoft.com/office/officeart/2008/layout/LinedList"/>
    <dgm:cxn modelId="{52A4E842-A63B-4CAB-98A6-A50E8B9C0CAD}" type="presParOf" srcId="{E5332582-23F9-443C-BE51-DD878E038BF8}" destId="{3487489A-94CB-43E5-B76E-76261CAC9A14}" srcOrd="1" destOrd="0" presId="urn:microsoft.com/office/officeart/2008/layout/LinedList"/>
    <dgm:cxn modelId="{EC13CF76-A7B0-46D8-9F11-1C61ABFB21C8}" type="presParOf" srcId="{E67F13A0-C22E-4F18-992C-ADF5B215C834}" destId="{8D117E8D-E258-4F9A-8147-860B1D58446D}" srcOrd="8" destOrd="0" presId="urn:microsoft.com/office/officeart/2008/layout/LinedList"/>
    <dgm:cxn modelId="{164F30B4-D5B1-40CC-BE8C-FF88E4440635}" type="presParOf" srcId="{E67F13A0-C22E-4F18-992C-ADF5B215C834}" destId="{6C1FDB95-2F6F-4574-BA9B-F434BE940EDC}" srcOrd="9" destOrd="0" presId="urn:microsoft.com/office/officeart/2008/layout/LinedList"/>
    <dgm:cxn modelId="{AA2C6CCC-CB7C-4388-B1F2-1B609B00233C}" type="presParOf" srcId="{6C1FDB95-2F6F-4574-BA9B-F434BE940EDC}" destId="{0C53B5B7-2440-4F5E-9A5C-29C7FAD1C53C}" srcOrd="0" destOrd="0" presId="urn:microsoft.com/office/officeart/2008/layout/LinedList"/>
    <dgm:cxn modelId="{4511F882-DA19-4237-9846-667D39CC0E6E}" type="presParOf" srcId="{6C1FDB95-2F6F-4574-BA9B-F434BE940EDC}" destId="{58FB6D76-D4C7-4556-9ED9-316C5A4424F7}" srcOrd="1" destOrd="0" presId="urn:microsoft.com/office/officeart/2008/layout/LinedList"/>
    <dgm:cxn modelId="{D8172351-4E3D-4797-9022-26EF55B20235}" type="presParOf" srcId="{E67F13A0-C22E-4F18-992C-ADF5B215C834}" destId="{B2F1EEED-877C-4B84-BC77-8A16F0F48054}" srcOrd="10" destOrd="0" presId="urn:microsoft.com/office/officeart/2008/layout/LinedList"/>
    <dgm:cxn modelId="{C46F5513-6BE4-468C-B5C2-085A877ADFE1}" type="presParOf" srcId="{E67F13A0-C22E-4F18-992C-ADF5B215C834}" destId="{DF90A4C7-8174-417F-8FDF-0750F38184EE}" srcOrd="11" destOrd="0" presId="urn:microsoft.com/office/officeart/2008/layout/LinedList"/>
    <dgm:cxn modelId="{7F6639FB-D5BE-40AA-9E77-A0198E7EBCBD}" type="presParOf" srcId="{DF90A4C7-8174-417F-8FDF-0750F38184EE}" destId="{2C8E7FD7-8EE6-43F0-8424-793933AA255D}" srcOrd="0" destOrd="0" presId="urn:microsoft.com/office/officeart/2008/layout/LinedList"/>
    <dgm:cxn modelId="{23C47C41-C2E4-4390-AD8F-47E32D909ABD}" type="presParOf" srcId="{DF90A4C7-8174-417F-8FDF-0750F38184EE}" destId="{710C7BCA-FB08-472C-8766-93F3849DF6F3}" srcOrd="1" destOrd="0" presId="urn:microsoft.com/office/officeart/2008/layout/LinedList"/>
    <dgm:cxn modelId="{4E9EF71F-5DF4-4AA0-B626-039192B8A5C9}" type="presParOf" srcId="{E67F13A0-C22E-4F18-992C-ADF5B215C834}" destId="{A1DF2F5B-6F7D-44C7-A1CB-BD81C954CC0E}" srcOrd="12" destOrd="0" presId="urn:microsoft.com/office/officeart/2008/layout/LinedList"/>
    <dgm:cxn modelId="{4B8A6AC3-DDC9-4FD8-9137-910EAF223AB4}" type="presParOf" srcId="{E67F13A0-C22E-4F18-992C-ADF5B215C834}" destId="{8524709C-B5ED-4396-A562-379AD1F4E1FF}" srcOrd="13" destOrd="0" presId="urn:microsoft.com/office/officeart/2008/layout/LinedList"/>
    <dgm:cxn modelId="{D9552E72-DADD-447E-B3EA-ED382D9120F1}" type="presParOf" srcId="{8524709C-B5ED-4396-A562-379AD1F4E1FF}" destId="{E3C29EC0-DD28-43A4-9714-6525A80425D3}" srcOrd="0" destOrd="0" presId="urn:microsoft.com/office/officeart/2008/layout/LinedList"/>
    <dgm:cxn modelId="{E18FFE12-EDC7-49CE-AB8E-98342C292641}" type="presParOf" srcId="{8524709C-B5ED-4396-A562-379AD1F4E1FF}" destId="{687B33A7-4AA2-4E8F-9145-F810EC40A668}" srcOrd="1" destOrd="0" presId="urn:microsoft.com/office/officeart/2008/layout/LinedList"/>
    <dgm:cxn modelId="{5BEBD201-2A5E-43F2-9982-8FA9225353CC}" type="presParOf" srcId="{E67F13A0-C22E-4F18-992C-ADF5B215C834}" destId="{911E3EBB-8AF2-4E3A-8BF3-4B4F2429ABD2}" srcOrd="14" destOrd="0" presId="urn:microsoft.com/office/officeart/2008/layout/LinedList"/>
    <dgm:cxn modelId="{F48D7284-0E54-4B05-8600-973A1E6B0100}" type="presParOf" srcId="{E67F13A0-C22E-4F18-992C-ADF5B215C834}" destId="{8A62D762-4606-4313-94FB-2E0A94C1D1FB}" srcOrd="15" destOrd="0" presId="urn:microsoft.com/office/officeart/2008/layout/LinedList"/>
    <dgm:cxn modelId="{7EB0E0CB-90EE-4EFA-8F3F-BF41DF97ECE5}" type="presParOf" srcId="{8A62D762-4606-4313-94FB-2E0A94C1D1FB}" destId="{CE07A34F-CE23-4884-B230-627010B2AC20}" srcOrd="0" destOrd="0" presId="urn:microsoft.com/office/officeart/2008/layout/LinedList"/>
    <dgm:cxn modelId="{88C9B31B-4A88-4E41-AC35-888229C38AAD}" type="presParOf" srcId="{8A62D762-4606-4313-94FB-2E0A94C1D1FB}" destId="{B01F1B8E-7D97-4B96-ACF5-4AB433853F25}" srcOrd="1" destOrd="0" presId="urn:microsoft.com/office/officeart/2008/layout/LinedList"/>
    <dgm:cxn modelId="{C854DA18-1B8F-4E32-94A9-3F4612970D66}" type="presParOf" srcId="{E67F13A0-C22E-4F18-992C-ADF5B215C834}" destId="{A21345B4-A30B-4331-B85F-5242C2A13B61}" srcOrd="16" destOrd="0" presId="urn:microsoft.com/office/officeart/2008/layout/LinedList"/>
    <dgm:cxn modelId="{1B3206FD-1DAA-40B7-AB59-C3361D834924}" type="presParOf" srcId="{E67F13A0-C22E-4F18-992C-ADF5B215C834}" destId="{2C7C0775-CF2B-45AB-B36F-A83F188F2818}" srcOrd="17" destOrd="0" presId="urn:microsoft.com/office/officeart/2008/layout/LinedList"/>
    <dgm:cxn modelId="{18110DC2-DD94-457C-A51A-57815B749B0A}" type="presParOf" srcId="{2C7C0775-CF2B-45AB-B36F-A83F188F2818}" destId="{9BA24DA6-C98F-4FAC-AC96-01D0810AC187}" srcOrd="0" destOrd="0" presId="urn:microsoft.com/office/officeart/2008/layout/LinedList"/>
    <dgm:cxn modelId="{00DFED17-1640-40C7-A94C-C70F65CF8F99}" type="presParOf" srcId="{2C7C0775-CF2B-45AB-B36F-A83F188F2818}" destId="{54168B85-C093-44ED-B7BD-1F027AF83564}" srcOrd="1" destOrd="0" presId="urn:microsoft.com/office/officeart/2008/layout/LinedList"/>
    <dgm:cxn modelId="{2241F7F2-5455-4F02-B54B-2A95C3A58ABA}" type="presParOf" srcId="{E67F13A0-C22E-4F18-992C-ADF5B215C834}" destId="{A5469ACD-8778-4CE0-8B57-4B6EE3C8AFAB}" srcOrd="18" destOrd="0" presId="urn:microsoft.com/office/officeart/2008/layout/LinedList"/>
    <dgm:cxn modelId="{43B76535-A4D4-4029-A7B2-0A25BCC6E205}" type="presParOf" srcId="{E67F13A0-C22E-4F18-992C-ADF5B215C834}" destId="{6DEB274C-4E34-46A9-8A40-DA9199D62655}" srcOrd="19" destOrd="0" presId="urn:microsoft.com/office/officeart/2008/layout/LinedList"/>
    <dgm:cxn modelId="{64501F33-C52C-4B51-90DE-6B6108229788}" type="presParOf" srcId="{6DEB274C-4E34-46A9-8A40-DA9199D62655}" destId="{4050FACA-C8F4-475C-8623-5A26F83C01B4}" srcOrd="0" destOrd="0" presId="urn:microsoft.com/office/officeart/2008/layout/LinedList"/>
    <dgm:cxn modelId="{A813E687-11E6-4B9C-9658-66535306BA52}" type="presParOf" srcId="{6DEB274C-4E34-46A9-8A40-DA9199D62655}" destId="{FC0F3588-C48A-4CFA-B077-9F985ED01428}" srcOrd="1" destOrd="0" presId="urn:microsoft.com/office/officeart/2008/layout/LinedList"/>
    <dgm:cxn modelId="{111685A3-305F-4EB9-8507-58918B78B7A2}" type="presParOf" srcId="{E67F13A0-C22E-4F18-992C-ADF5B215C834}" destId="{A1942081-8CC0-4AD3-8054-B9759FF3C33A}" srcOrd="20" destOrd="0" presId="urn:microsoft.com/office/officeart/2008/layout/LinedList"/>
    <dgm:cxn modelId="{5D3DD1C5-EE79-45A5-801E-0E6413AFB4C3}" type="presParOf" srcId="{E67F13A0-C22E-4F18-992C-ADF5B215C834}" destId="{CB81B35E-1DB9-4D11-9442-FD9FD4AF3A99}" srcOrd="21" destOrd="0" presId="urn:microsoft.com/office/officeart/2008/layout/LinedList"/>
    <dgm:cxn modelId="{0BDF7B7D-E2F4-4C9F-B112-E21BAB44BCFF}" type="presParOf" srcId="{CB81B35E-1DB9-4D11-9442-FD9FD4AF3A99}" destId="{5CC04386-5DDD-4360-8B2A-8B0CDCEB78C3}" srcOrd="0" destOrd="0" presId="urn:microsoft.com/office/officeart/2008/layout/LinedList"/>
    <dgm:cxn modelId="{6D104615-AEEA-4D27-9B4A-E150818F89C7}" type="presParOf" srcId="{CB81B35E-1DB9-4D11-9442-FD9FD4AF3A99}" destId="{89713165-E674-4A2D-8C4B-508DA38AABA9}" srcOrd="1" destOrd="0" presId="urn:microsoft.com/office/officeart/2008/layout/LinedList"/>
    <dgm:cxn modelId="{EE8E2CB1-99F0-41CD-BF58-F9627D81106F}" type="presParOf" srcId="{E67F13A0-C22E-4F18-992C-ADF5B215C834}" destId="{BA4C8E97-26FD-4587-B06B-AA9E41727BAC}" srcOrd="22" destOrd="0" presId="urn:microsoft.com/office/officeart/2008/layout/LinedList"/>
    <dgm:cxn modelId="{02641C90-1C53-4507-A86A-E24A0BADB9D9}" type="presParOf" srcId="{E67F13A0-C22E-4F18-992C-ADF5B215C834}" destId="{4F0E10F7-A3B5-49FD-BD4C-1D0A182CCADC}" srcOrd="23" destOrd="0" presId="urn:microsoft.com/office/officeart/2008/layout/LinedList"/>
    <dgm:cxn modelId="{1738539E-E28C-4B62-996C-0125E5328882}" type="presParOf" srcId="{4F0E10F7-A3B5-49FD-BD4C-1D0A182CCADC}" destId="{640AB451-C41F-4E89-8663-817BD0DFB1E9}" srcOrd="0" destOrd="0" presId="urn:microsoft.com/office/officeart/2008/layout/LinedList"/>
    <dgm:cxn modelId="{621024D5-8499-4AA0-A9FB-0DC416EC4CE4}" type="presParOf" srcId="{4F0E10F7-A3B5-49FD-BD4C-1D0A182CCADC}" destId="{856DDC2F-F0EC-484D-8624-A3CFB727C06D}" srcOrd="1" destOrd="0" presId="urn:microsoft.com/office/officeart/2008/layout/LinedList"/>
    <dgm:cxn modelId="{5F3123CB-F034-421C-BA0A-017747D001CD}" type="presParOf" srcId="{E67F13A0-C22E-4F18-992C-ADF5B215C834}" destId="{4D1BF236-DF66-4244-A415-30C0BB8F250B}" srcOrd="24" destOrd="0" presId="urn:microsoft.com/office/officeart/2008/layout/LinedList"/>
    <dgm:cxn modelId="{4894195C-F632-4D80-9B8B-B49BCF0603C7}" type="presParOf" srcId="{E67F13A0-C22E-4F18-992C-ADF5B215C834}" destId="{37B72CDB-FCFF-4702-A089-A932B744027C}" srcOrd="25" destOrd="0" presId="urn:microsoft.com/office/officeart/2008/layout/LinedList"/>
    <dgm:cxn modelId="{156C32F5-78C4-4E7A-BFF7-13E11FF94074}" type="presParOf" srcId="{37B72CDB-FCFF-4702-A089-A932B744027C}" destId="{415FA180-C4E2-49FD-871B-F59E9E4A4DDF}" srcOrd="0" destOrd="0" presId="urn:microsoft.com/office/officeart/2008/layout/LinedList"/>
    <dgm:cxn modelId="{F813A841-7365-40F6-BB61-ADEB0C291F05}" type="presParOf" srcId="{37B72CDB-FCFF-4702-A089-A932B744027C}" destId="{B419F698-F274-4072-ADD5-13C73F167D6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B5D202-586C-4F2A-A227-6C298DC96D84}">
      <dsp:nvSpPr>
        <dsp:cNvPr id="0" name=""/>
        <dsp:cNvSpPr/>
      </dsp:nvSpPr>
      <dsp:spPr>
        <a:xfrm>
          <a:off x="0" y="443"/>
          <a:ext cx="11029615" cy="0"/>
        </a:xfrm>
        <a:prstGeom prst="line">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FE2C27A-F696-43BC-B1C3-17E1F21514AF}">
      <dsp:nvSpPr>
        <dsp:cNvPr id="0" name=""/>
        <dsp:cNvSpPr/>
      </dsp:nvSpPr>
      <dsp:spPr>
        <a:xfrm>
          <a:off x="0" y="443"/>
          <a:ext cx="11029615" cy="2795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GB" sz="800" b="1" kern="1200"/>
            <a:t>Asthma + Lung UK (2022)</a:t>
          </a:r>
          <a:r>
            <a:rPr lang="en-GB" sz="800" kern="1200"/>
            <a:t> </a:t>
          </a:r>
          <a:r>
            <a:rPr lang="en-GB" sz="800" i="1" kern="1200"/>
            <a:t>Asthma Facts and Statistics.</a:t>
          </a:r>
          <a:r>
            <a:rPr lang="en-GB" sz="800" kern="1200"/>
            <a:t> London: Asthma + Lung UK.</a:t>
          </a:r>
          <a:endParaRPr lang="en-US" sz="800" kern="1200"/>
        </a:p>
      </dsp:txBody>
      <dsp:txXfrm>
        <a:off x="0" y="443"/>
        <a:ext cx="11029615" cy="279507"/>
      </dsp:txXfrm>
    </dsp:sp>
    <dsp:sp modelId="{E62C1039-6F71-47FB-B929-A9E37BF01137}">
      <dsp:nvSpPr>
        <dsp:cNvPr id="0" name=""/>
        <dsp:cNvSpPr/>
      </dsp:nvSpPr>
      <dsp:spPr>
        <a:xfrm>
          <a:off x="0" y="279951"/>
          <a:ext cx="11029615" cy="0"/>
        </a:xfrm>
        <a:prstGeom prst="line">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73DD90A-882B-444A-BFC4-EA96416A62F4}">
      <dsp:nvSpPr>
        <dsp:cNvPr id="0" name=""/>
        <dsp:cNvSpPr/>
      </dsp:nvSpPr>
      <dsp:spPr>
        <a:xfrm>
          <a:off x="0" y="279951"/>
          <a:ext cx="11029615" cy="2795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GB" sz="800" b="1" kern="1200"/>
            <a:t>British Thoracic Society/Scottish Intercollegiate Guidelines Network (BTS/SIGN) (2019)</a:t>
          </a:r>
          <a:r>
            <a:rPr lang="en-GB" sz="800" kern="1200"/>
            <a:t> </a:t>
          </a:r>
          <a:r>
            <a:rPr lang="en-GB" sz="800" i="1" kern="1200"/>
            <a:t>British Guideline on the Management of Asthma.</a:t>
          </a:r>
          <a:r>
            <a:rPr lang="en-GB" sz="800" kern="1200"/>
            <a:t> Edinburgh: SIGN.</a:t>
          </a:r>
          <a:endParaRPr lang="en-US" sz="800" kern="1200"/>
        </a:p>
      </dsp:txBody>
      <dsp:txXfrm>
        <a:off x="0" y="279951"/>
        <a:ext cx="11029615" cy="279507"/>
      </dsp:txXfrm>
    </dsp:sp>
    <dsp:sp modelId="{F7716CA1-1455-4857-A9A0-4DCE23722F8B}">
      <dsp:nvSpPr>
        <dsp:cNvPr id="0" name=""/>
        <dsp:cNvSpPr/>
      </dsp:nvSpPr>
      <dsp:spPr>
        <a:xfrm>
          <a:off x="0" y="559458"/>
          <a:ext cx="11029615" cy="0"/>
        </a:xfrm>
        <a:prstGeom prst="line">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35766D9-5296-4C9E-A7ED-1D4AE55F9E12}">
      <dsp:nvSpPr>
        <dsp:cNvPr id="0" name=""/>
        <dsp:cNvSpPr/>
      </dsp:nvSpPr>
      <dsp:spPr>
        <a:xfrm>
          <a:off x="0" y="559458"/>
          <a:ext cx="11029615" cy="2795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GB" sz="800" b="1" kern="1200"/>
            <a:t>Global Initiative for Asthma (GINA) (2023)</a:t>
          </a:r>
          <a:r>
            <a:rPr lang="en-GB" sz="800" kern="1200"/>
            <a:t> </a:t>
          </a:r>
          <a:r>
            <a:rPr lang="en-GB" sz="800" i="1" kern="1200"/>
            <a:t>Global Strategy for Asthma Management and Prevention.</a:t>
          </a:r>
          <a:r>
            <a:rPr lang="en-GB" sz="800" kern="1200"/>
            <a:t> Available at: </a:t>
          </a:r>
          <a:r>
            <a:rPr lang="en-GB" sz="800" u="sng" kern="1200">
              <a:hlinkClick xmlns:r="http://schemas.openxmlformats.org/officeDocument/2006/relationships" r:id="rId1"/>
            </a:rPr>
            <a:t>https://ginasthma.org</a:t>
          </a:r>
          <a:endParaRPr lang="en-US" sz="800" kern="1200"/>
        </a:p>
      </dsp:txBody>
      <dsp:txXfrm>
        <a:off x="0" y="559458"/>
        <a:ext cx="11029615" cy="279507"/>
      </dsp:txXfrm>
    </dsp:sp>
    <dsp:sp modelId="{DAA624CD-8387-426B-9FE4-3DEC52FDB3C6}">
      <dsp:nvSpPr>
        <dsp:cNvPr id="0" name=""/>
        <dsp:cNvSpPr/>
      </dsp:nvSpPr>
      <dsp:spPr>
        <a:xfrm>
          <a:off x="0" y="838966"/>
          <a:ext cx="11029615" cy="0"/>
        </a:xfrm>
        <a:prstGeom prst="line">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B2FADE6-0AB5-432A-AF6F-559876853085}">
      <dsp:nvSpPr>
        <dsp:cNvPr id="0" name=""/>
        <dsp:cNvSpPr/>
      </dsp:nvSpPr>
      <dsp:spPr>
        <a:xfrm>
          <a:off x="0" y="838966"/>
          <a:ext cx="11029615" cy="2795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GB" sz="800" b="1" kern="1200"/>
            <a:t>Hall, J.E. and Hall, M.E. (2020)</a:t>
          </a:r>
          <a:r>
            <a:rPr lang="en-GB" sz="800" kern="1200"/>
            <a:t> </a:t>
          </a:r>
          <a:r>
            <a:rPr lang="en-GB" sz="800" i="1" kern="1200"/>
            <a:t>Guyton and Hall Textbook of Medical Physiology.</a:t>
          </a:r>
          <a:r>
            <a:rPr lang="en-GB" sz="800" kern="1200"/>
            <a:t> 14th edn. Philadelphia: Elsevier.</a:t>
          </a:r>
          <a:endParaRPr lang="en-US" sz="800" kern="1200"/>
        </a:p>
      </dsp:txBody>
      <dsp:txXfrm>
        <a:off x="0" y="838966"/>
        <a:ext cx="11029615" cy="279507"/>
      </dsp:txXfrm>
    </dsp:sp>
    <dsp:sp modelId="{8D117E8D-E258-4F9A-8147-860B1D58446D}">
      <dsp:nvSpPr>
        <dsp:cNvPr id="0" name=""/>
        <dsp:cNvSpPr/>
      </dsp:nvSpPr>
      <dsp:spPr>
        <a:xfrm>
          <a:off x="0" y="1118474"/>
          <a:ext cx="11029615" cy="0"/>
        </a:xfrm>
        <a:prstGeom prst="line">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C53B5B7-2440-4F5E-9A5C-29C7FAD1C53C}">
      <dsp:nvSpPr>
        <dsp:cNvPr id="0" name=""/>
        <dsp:cNvSpPr/>
      </dsp:nvSpPr>
      <dsp:spPr>
        <a:xfrm>
          <a:off x="0" y="1118474"/>
          <a:ext cx="11029615" cy="2795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GB" sz="800" b="1" kern="1200"/>
            <a:t>Marieb, E.N. and Hoehn, K. (2019)</a:t>
          </a:r>
          <a:r>
            <a:rPr lang="en-GB" sz="800" kern="1200"/>
            <a:t> </a:t>
          </a:r>
          <a:r>
            <a:rPr lang="en-GB" sz="800" i="1" kern="1200"/>
            <a:t>Human Anatomy and Physiology.</a:t>
          </a:r>
          <a:r>
            <a:rPr lang="en-GB" sz="800" kern="1200"/>
            <a:t> 11th edn. Harlow: Pearson.</a:t>
          </a:r>
          <a:endParaRPr lang="en-US" sz="800" kern="1200"/>
        </a:p>
      </dsp:txBody>
      <dsp:txXfrm>
        <a:off x="0" y="1118474"/>
        <a:ext cx="11029615" cy="279507"/>
      </dsp:txXfrm>
    </dsp:sp>
    <dsp:sp modelId="{B2F1EEED-877C-4B84-BC77-8A16F0F48054}">
      <dsp:nvSpPr>
        <dsp:cNvPr id="0" name=""/>
        <dsp:cNvSpPr/>
      </dsp:nvSpPr>
      <dsp:spPr>
        <a:xfrm>
          <a:off x="0" y="1397981"/>
          <a:ext cx="11029615" cy="0"/>
        </a:xfrm>
        <a:prstGeom prst="line">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C8E7FD7-8EE6-43F0-8424-793933AA255D}">
      <dsp:nvSpPr>
        <dsp:cNvPr id="0" name=""/>
        <dsp:cNvSpPr/>
      </dsp:nvSpPr>
      <dsp:spPr>
        <a:xfrm>
          <a:off x="0" y="1397981"/>
          <a:ext cx="11029615" cy="2795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GB" sz="800" b="1" kern="1200"/>
            <a:t>National Health Service (NHS) (2024)</a:t>
          </a:r>
          <a:r>
            <a:rPr lang="en-GB" sz="800" kern="1200"/>
            <a:t> </a:t>
          </a:r>
          <a:r>
            <a:rPr lang="en-GB" sz="800" i="1" kern="1200"/>
            <a:t>Asthma: Overview, Diagnosis and Management.</a:t>
          </a:r>
          <a:r>
            <a:rPr lang="en-GB" sz="800" kern="1200"/>
            <a:t> Available at: </a:t>
          </a:r>
          <a:r>
            <a:rPr lang="en-GB" sz="800" u="sng" kern="1200">
              <a:hlinkClick xmlns:r="http://schemas.openxmlformats.org/officeDocument/2006/relationships" r:id="rId2"/>
            </a:rPr>
            <a:t>https://www.nhs.uk</a:t>
          </a:r>
          <a:endParaRPr lang="en-US" sz="800" kern="1200"/>
        </a:p>
      </dsp:txBody>
      <dsp:txXfrm>
        <a:off x="0" y="1397981"/>
        <a:ext cx="11029615" cy="279507"/>
      </dsp:txXfrm>
    </dsp:sp>
    <dsp:sp modelId="{A1DF2F5B-6F7D-44C7-A1CB-BD81C954CC0E}">
      <dsp:nvSpPr>
        <dsp:cNvPr id="0" name=""/>
        <dsp:cNvSpPr/>
      </dsp:nvSpPr>
      <dsp:spPr>
        <a:xfrm>
          <a:off x="0" y="1677489"/>
          <a:ext cx="11029615" cy="0"/>
        </a:xfrm>
        <a:prstGeom prst="line">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3C29EC0-DD28-43A4-9714-6525A80425D3}">
      <dsp:nvSpPr>
        <dsp:cNvPr id="0" name=""/>
        <dsp:cNvSpPr/>
      </dsp:nvSpPr>
      <dsp:spPr>
        <a:xfrm>
          <a:off x="0" y="1677489"/>
          <a:ext cx="11029615" cy="2795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GB" sz="800" b="1" kern="1200"/>
            <a:t>National Institute for Health and Care Excellence (NICE) (2017)</a:t>
          </a:r>
          <a:r>
            <a:rPr lang="en-GB" sz="800" kern="1200"/>
            <a:t> </a:t>
          </a:r>
          <a:r>
            <a:rPr lang="en-GB" sz="800" i="1" kern="1200"/>
            <a:t>Asthma: Diagnosis, Monitoring and Chronic Asthma Management (NG80).</a:t>
          </a:r>
          <a:r>
            <a:rPr lang="en-GB" sz="800" kern="1200"/>
            <a:t> London: NICE.</a:t>
          </a:r>
          <a:endParaRPr lang="en-US" sz="800" kern="1200"/>
        </a:p>
      </dsp:txBody>
      <dsp:txXfrm>
        <a:off x="0" y="1677489"/>
        <a:ext cx="11029615" cy="279507"/>
      </dsp:txXfrm>
    </dsp:sp>
    <dsp:sp modelId="{911E3EBB-8AF2-4E3A-8BF3-4B4F2429ABD2}">
      <dsp:nvSpPr>
        <dsp:cNvPr id="0" name=""/>
        <dsp:cNvSpPr/>
      </dsp:nvSpPr>
      <dsp:spPr>
        <a:xfrm>
          <a:off x="0" y="1956996"/>
          <a:ext cx="11029615" cy="0"/>
        </a:xfrm>
        <a:prstGeom prst="line">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E07A34F-CE23-4884-B230-627010B2AC20}">
      <dsp:nvSpPr>
        <dsp:cNvPr id="0" name=""/>
        <dsp:cNvSpPr/>
      </dsp:nvSpPr>
      <dsp:spPr>
        <a:xfrm>
          <a:off x="0" y="1956996"/>
          <a:ext cx="11029615" cy="2795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GB" sz="800" b="1" kern="1200"/>
            <a:t>Nursing and Midwifery Council (NMC) (2023)</a:t>
          </a:r>
          <a:r>
            <a:rPr lang="en-GB" sz="800" kern="1200"/>
            <a:t> </a:t>
          </a:r>
          <a:r>
            <a:rPr lang="en-GB" sz="800" i="1" kern="1200"/>
            <a:t>The Code: Professional Standards of Practice and Behaviour for Nurses.</a:t>
          </a:r>
          <a:r>
            <a:rPr lang="en-GB" sz="800" kern="1200"/>
            <a:t> London: NMC.</a:t>
          </a:r>
          <a:endParaRPr lang="en-US" sz="800" kern="1200"/>
        </a:p>
      </dsp:txBody>
      <dsp:txXfrm>
        <a:off x="0" y="1956996"/>
        <a:ext cx="11029615" cy="279507"/>
      </dsp:txXfrm>
    </dsp:sp>
    <dsp:sp modelId="{A21345B4-A30B-4331-B85F-5242C2A13B61}">
      <dsp:nvSpPr>
        <dsp:cNvPr id="0" name=""/>
        <dsp:cNvSpPr/>
      </dsp:nvSpPr>
      <dsp:spPr>
        <a:xfrm>
          <a:off x="0" y="2236504"/>
          <a:ext cx="11029615" cy="0"/>
        </a:xfrm>
        <a:prstGeom prst="line">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BA24DA6-C98F-4FAC-AC96-01D0810AC187}">
      <dsp:nvSpPr>
        <dsp:cNvPr id="0" name=""/>
        <dsp:cNvSpPr/>
      </dsp:nvSpPr>
      <dsp:spPr>
        <a:xfrm>
          <a:off x="0" y="2236504"/>
          <a:ext cx="11029615" cy="2795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GB" sz="800" b="1" kern="1200"/>
            <a:t>Scanlon, V.C. and Sanders, T. (2018)</a:t>
          </a:r>
          <a:r>
            <a:rPr lang="en-GB" sz="800" kern="1200"/>
            <a:t> </a:t>
          </a:r>
          <a:r>
            <a:rPr lang="en-GB" sz="800" i="1" kern="1200"/>
            <a:t>Essentials of Anatomy and Physiology.</a:t>
          </a:r>
          <a:r>
            <a:rPr lang="en-GB" sz="800" kern="1200"/>
            <a:t> 8th edn. Philadelphia: F.A. Davis.</a:t>
          </a:r>
          <a:endParaRPr lang="en-US" sz="800" kern="1200"/>
        </a:p>
      </dsp:txBody>
      <dsp:txXfrm>
        <a:off x="0" y="2236504"/>
        <a:ext cx="11029615" cy="279507"/>
      </dsp:txXfrm>
    </dsp:sp>
    <dsp:sp modelId="{A5469ACD-8778-4CE0-8B57-4B6EE3C8AFAB}">
      <dsp:nvSpPr>
        <dsp:cNvPr id="0" name=""/>
        <dsp:cNvSpPr/>
      </dsp:nvSpPr>
      <dsp:spPr>
        <a:xfrm>
          <a:off x="0" y="2516011"/>
          <a:ext cx="11029615" cy="0"/>
        </a:xfrm>
        <a:prstGeom prst="line">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050FACA-C8F4-475C-8623-5A26F83C01B4}">
      <dsp:nvSpPr>
        <dsp:cNvPr id="0" name=""/>
        <dsp:cNvSpPr/>
      </dsp:nvSpPr>
      <dsp:spPr>
        <a:xfrm>
          <a:off x="0" y="2516011"/>
          <a:ext cx="11029615" cy="2795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GB" sz="800" b="1" kern="1200"/>
            <a:t>Sturgeon, D. (2018)</a:t>
          </a:r>
          <a:r>
            <a:rPr lang="en-GB" sz="800" kern="1200"/>
            <a:t> </a:t>
          </a:r>
          <a:r>
            <a:rPr lang="en-GB" sz="800" i="1" kern="1200"/>
            <a:t>Introduction to Anatomy and Physiology for Healthcare Students.</a:t>
          </a:r>
          <a:r>
            <a:rPr lang="en-GB" sz="800" kern="1200"/>
            <a:t> London: Routledge.</a:t>
          </a:r>
          <a:endParaRPr lang="en-US" sz="800" kern="1200"/>
        </a:p>
      </dsp:txBody>
      <dsp:txXfrm>
        <a:off x="0" y="2516011"/>
        <a:ext cx="11029615" cy="279507"/>
      </dsp:txXfrm>
    </dsp:sp>
    <dsp:sp modelId="{A1942081-8CC0-4AD3-8054-B9759FF3C33A}">
      <dsp:nvSpPr>
        <dsp:cNvPr id="0" name=""/>
        <dsp:cNvSpPr/>
      </dsp:nvSpPr>
      <dsp:spPr>
        <a:xfrm>
          <a:off x="0" y="2795519"/>
          <a:ext cx="11029615" cy="0"/>
        </a:xfrm>
        <a:prstGeom prst="line">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CC04386-5DDD-4360-8B2A-8B0CDCEB78C3}">
      <dsp:nvSpPr>
        <dsp:cNvPr id="0" name=""/>
        <dsp:cNvSpPr/>
      </dsp:nvSpPr>
      <dsp:spPr>
        <a:xfrm>
          <a:off x="0" y="2795519"/>
          <a:ext cx="11029615" cy="2795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GB" sz="800" b="1" kern="1200"/>
            <a:t>World Health Organization (WHO) (2023)</a:t>
          </a:r>
          <a:r>
            <a:rPr lang="en-GB" sz="800" kern="1200"/>
            <a:t> </a:t>
          </a:r>
          <a:r>
            <a:rPr lang="en-GB" sz="800" i="1" kern="1200"/>
            <a:t>Global Asthma Report.</a:t>
          </a:r>
          <a:r>
            <a:rPr lang="en-GB" sz="800" kern="1200"/>
            <a:t> Geneva: WHO.</a:t>
          </a:r>
          <a:endParaRPr lang="en-US" sz="800" kern="1200"/>
        </a:p>
      </dsp:txBody>
      <dsp:txXfrm>
        <a:off x="0" y="2795519"/>
        <a:ext cx="11029615" cy="279507"/>
      </dsp:txXfrm>
    </dsp:sp>
    <dsp:sp modelId="{BA4C8E97-26FD-4587-B06B-AA9E41727BAC}">
      <dsp:nvSpPr>
        <dsp:cNvPr id="0" name=""/>
        <dsp:cNvSpPr/>
      </dsp:nvSpPr>
      <dsp:spPr>
        <a:xfrm>
          <a:off x="0" y="3075027"/>
          <a:ext cx="11029615" cy="0"/>
        </a:xfrm>
        <a:prstGeom prst="line">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40AB451-C41F-4E89-8663-817BD0DFB1E9}">
      <dsp:nvSpPr>
        <dsp:cNvPr id="0" name=""/>
        <dsp:cNvSpPr/>
      </dsp:nvSpPr>
      <dsp:spPr>
        <a:xfrm>
          <a:off x="0" y="3075027"/>
          <a:ext cx="11029615" cy="2795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GB" sz="800" b="1" kern="1200"/>
            <a:t>Yawn, B.P. et al. (2016)</a:t>
          </a:r>
          <a:r>
            <a:rPr lang="en-GB" sz="800" kern="1200"/>
            <a:t> ‘Improving asthma control in primary care: the role of guidelines’, </a:t>
          </a:r>
          <a:r>
            <a:rPr lang="en-GB" sz="800" i="1" kern="1200"/>
            <a:t>The Lancet Respiratory Medicine</a:t>
          </a:r>
          <a:r>
            <a:rPr lang="en-GB" sz="800" kern="1200"/>
            <a:t>, 4(6), pp. 488–498.</a:t>
          </a:r>
          <a:br>
            <a:rPr lang="en-GB" sz="800" kern="1200"/>
          </a:br>
          <a:r>
            <a:rPr lang="en-GB" sz="800" i="1" kern="1200"/>
            <a:t>(REAL journal article from a major clinical journal)</a:t>
          </a:r>
          <a:endParaRPr lang="en-US" sz="800" kern="1200"/>
        </a:p>
      </dsp:txBody>
      <dsp:txXfrm>
        <a:off x="0" y="3075027"/>
        <a:ext cx="11029615" cy="279507"/>
      </dsp:txXfrm>
    </dsp:sp>
    <dsp:sp modelId="{4D1BF236-DF66-4244-A415-30C0BB8F250B}">
      <dsp:nvSpPr>
        <dsp:cNvPr id="0" name=""/>
        <dsp:cNvSpPr/>
      </dsp:nvSpPr>
      <dsp:spPr>
        <a:xfrm>
          <a:off x="0" y="3354534"/>
          <a:ext cx="11029615" cy="0"/>
        </a:xfrm>
        <a:prstGeom prst="line">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15FA180-C4E2-49FD-871B-F59E9E4A4DDF}">
      <dsp:nvSpPr>
        <dsp:cNvPr id="0" name=""/>
        <dsp:cNvSpPr/>
      </dsp:nvSpPr>
      <dsp:spPr>
        <a:xfrm>
          <a:off x="0" y="3354534"/>
          <a:ext cx="11029615" cy="2795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GB" sz="800" b="1" kern="1200"/>
            <a:t>Papi, A. et al. (2018)</a:t>
          </a:r>
          <a:r>
            <a:rPr lang="en-GB" sz="800" kern="1200"/>
            <a:t> ‘Inhaled corticosteroids in asthma: efficacy and safety’, </a:t>
          </a:r>
          <a:r>
            <a:rPr lang="en-GB" sz="800" i="1" kern="1200"/>
            <a:t>European Respiratory Review</a:t>
          </a:r>
          <a:r>
            <a:rPr lang="en-GB" sz="800" kern="1200"/>
            <a:t>, 27(149), pp. 1–12</a:t>
          </a:r>
          <a:endParaRPr lang="en-US" sz="800" kern="1200"/>
        </a:p>
      </dsp:txBody>
      <dsp:txXfrm>
        <a:off x="0" y="3354534"/>
        <a:ext cx="11029615" cy="27950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11/17/2025</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211031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11/17/2025</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730679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11/17/2025</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988790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11/17/2025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367848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11/17/2025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608605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11/17/2025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948768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11/17/2025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572255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11/17/2025</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7940133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11/17/2025</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288384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11/17/2025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417695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11/17/2025</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162375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800">
                <a:solidFill>
                  <a:schemeClr val="tx1">
                    <a:lumMod val="75000"/>
                    <a:lumOff val="25000"/>
                  </a:schemeClr>
                </a:solidFill>
              </a:defRPr>
            </a:lvl1pPr>
          </a:lstStyle>
          <a:p>
            <a:fld id="{ED291B17-9318-49DB-B28B-6E5994AE9581}" type="datetime1">
              <a:rPr lang="en-US" smtClean="0"/>
              <a:t>11/17/2025</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8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8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865419551"/>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18" r:id="rId6"/>
    <p:sldLayoutId id="2147483714" r:id="rId7"/>
    <p:sldLayoutId id="2147483715" r:id="rId8"/>
    <p:sldLayoutId id="2147483716" r:id="rId9"/>
    <p:sldLayoutId id="2147483717" r:id="rId10"/>
    <p:sldLayoutId id="2147483719" r:id="rId11"/>
  </p:sldLayoutIdLst>
  <p:hf sldNum="0" hdr="0" ftr="0" dt="0"/>
  <p:txStyles>
    <p:titleStyle>
      <a:lvl1pPr algn="l" defTabSz="457200" rtl="0" eaLnBrk="1" latinLnBrk="0" hangingPunct="1">
        <a:lnSpc>
          <a:spcPct val="90000"/>
        </a:lnSpc>
        <a:spcBef>
          <a:spcPct val="0"/>
        </a:spcBef>
        <a:buNone/>
        <a:defRPr sz="27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1pPr>
      <a:lvl2pPr marL="630000" indent="-306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3pPr>
      <a:lvl4pPr marL="1242000" indent="-234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2.png"/><Relationship Id="rId4" Type="http://schemas.openxmlformats.org/officeDocument/2006/relationships/image" Target="../media/image8.jpeg"/></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52FF1B8-145F-47AA-9F6F-7DA3201AA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6DFE8A8C-8C1F-40A1-8A45-9D05B0DD8E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EE1EF8C3-8F8A-447D-A5FF-C124268254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3">
            <a:extLst>
              <a:ext uri="{FF2B5EF4-FFF2-40B4-BE49-F238E27FC236}">
                <a16:creationId xmlns:a16="http://schemas.microsoft.com/office/drawing/2014/main" id="{1B511BAF-6DC3-420A-8603-96945C66A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 name="Picture 3">
            <a:extLst>
              <a:ext uri="{FF2B5EF4-FFF2-40B4-BE49-F238E27FC236}">
                <a16:creationId xmlns:a16="http://schemas.microsoft.com/office/drawing/2014/main" id="{D44D8A3A-CA87-0B42-C8A9-CE3F8DDB5CFA}"/>
              </a:ext>
            </a:extLst>
          </p:cNvPr>
          <p:cNvPicPr>
            <a:picLocks noChangeAspect="1"/>
          </p:cNvPicPr>
          <p:nvPr/>
        </p:nvPicPr>
        <p:blipFill>
          <a:blip r:embed="rId4"/>
          <a:srcRect l="39391" r="13346" b="-1"/>
          <a:stretch>
            <a:fillRect/>
          </a:stretch>
        </p:blipFill>
        <p:spPr>
          <a:xfrm>
            <a:off x="902716" y="1208531"/>
            <a:ext cx="2797391" cy="4735069"/>
          </a:xfrm>
          <a:prstGeom prst="rect">
            <a:avLst/>
          </a:prstGeom>
        </p:spPr>
      </p:pic>
      <p:sp>
        <p:nvSpPr>
          <p:cNvPr id="26" name="Rectangle 25">
            <a:extLst>
              <a:ext uri="{FF2B5EF4-FFF2-40B4-BE49-F238E27FC236}">
                <a16:creationId xmlns:a16="http://schemas.microsoft.com/office/drawing/2014/main" id="{6C60306D-4E52-44F2-9372-D634B17B8A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601200"/>
            <a:ext cx="7498616"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58AB0C2D-D28A-A48F-9EEB-837D53183E16}"/>
              </a:ext>
            </a:extLst>
          </p:cNvPr>
          <p:cNvSpPr>
            <a:spLocks noGrp="1"/>
          </p:cNvSpPr>
          <p:nvPr>
            <p:ph type="ctrTitle"/>
          </p:nvPr>
        </p:nvSpPr>
        <p:spPr>
          <a:xfrm>
            <a:off x="4579243" y="1419225"/>
            <a:ext cx="6798608" cy="2085869"/>
          </a:xfrm>
        </p:spPr>
        <p:txBody>
          <a:bodyPr>
            <a:normAutofit/>
          </a:bodyPr>
          <a:lstStyle/>
          <a:p>
            <a:r>
              <a:rPr lang="en-GB" sz="2300" b="1" i="1">
                <a:solidFill>
                  <a:srgbClr val="FFFFFF"/>
                </a:solidFill>
              </a:rPr>
              <a:t>BMHP5023 – Introduction to Physiology </a:t>
            </a:r>
            <a:br>
              <a:rPr lang="en-GB" sz="2300" b="1" i="1">
                <a:solidFill>
                  <a:srgbClr val="FFFFFF"/>
                </a:solidFill>
              </a:rPr>
            </a:br>
            <a:br>
              <a:rPr lang="en-GB" sz="2300" b="1" i="1">
                <a:solidFill>
                  <a:srgbClr val="FFFFFF"/>
                </a:solidFill>
              </a:rPr>
            </a:br>
            <a:r>
              <a:rPr lang="en-GB" sz="2300" b="1" i="1">
                <a:solidFill>
                  <a:srgbClr val="FFFFFF"/>
                </a:solidFill>
              </a:rPr>
              <a:t>Component 2 Presentation:</a:t>
            </a:r>
            <a:br>
              <a:rPr lang="en-GB" sz="2300" b="1" i="1">
                <a:solidFill>
                  <a:srgbClr val="FFFFFF"/>
                </a:solidFill>
              </a:rPr>
            </a:br>
            <a:r>
              <a:rPr lang="en-GB" sz="2300" b="1">
                <a:solidFill>
                  <a:srgbClr val="FFFFFF"/>
                </a:solidFill>
              </a:rPr>
              <a:t>Asthma care plan</a:t>
            </a:r>
            <a:br>
              <a:rPr lang="en-GB" sz="2300">
                <a:solidFill>
                  <a:srgbClr val="FFFFFF"/>
                </a:solidFill>
              </a:rPr>
            </a:br>
            <a:endParaRPr lang="en-GB" sz="2300">
              <a:solidFill>
                <a:srgbClr val="FFFFFF"/>
              </a:solidFill>
            </a:endParaRPr>
          </a:p>
        </p:txBody>
      </p:sp>
      <p:sp>
        <p:nvSpPr>
          <p:cNvPr id="3" name="Subtitle 2">
            <a:extLst>
              <a:ext uri="{FF2B5EF4-FFF2-40B4-BE49-F238E27FC236}">
                <a16:creationId xmlns:a16="http://schemas.microsoft.com/office/drawing/2014/main" id="{EF73F9E9-244B-D13C-AA1D-13197E07F137}"/>
              </a:ext>
            </a:extLst>
          </p:cNvPr>
          <p:cNvSpPr>
            <a:spLocks noGrp="1"/>
          </p:cNvSpPr>
          <p:nvPr>
            <p:ph type="subTitle" idx="1"/>
          </p:nvPr>
        </p:nvSpPr>
        <p:spPr>
          <a:xfrm>
            <a:off x="4579243" y="3571461"/>
            <a:ext cx="6798608" cy="1667289"/>
          </a:xfrm>
        </p:spPr>
        <p:txBody>
          <a:bodyPr>
            <a:normAutofit/>
          </a:bodyPr>
          <a:lstStyle/>
          <a:p>
            <a:r>
              <a:rPr lang="en-GB" sz="2000">
                <a:solidFill>
                  <a:srgbClr val="FFFFFF">
                    <a:alpha val="75000"/>
                  </a:srgbClr>
                </a:solidFill>
              </a:rPr>
              <a:t>Maminata Dembele</a:t>
            </a:r>
          </a:p>
          <a:p>
            <a:r>
              <a:rPr lang="en-GB" sz="2000">
                <a:solidFill>
                  <a:srgbClr val="FFFFFF">
                    <a:alpha val="75000"/>
                  </a:srgbClr>
                </a:solidFill>
              </a:rPr>
              <a:t>Student Number: 2409810 </a:t>
            </a:r>
          </a:p>
          <a:p>
            <a:endParaRPr lang="en-GB" sz="2000">
              <a:solidFill>
                <a:srgbClr val="FFFFFF">
                  <a:alpha val="75000"/>
                </a:srgbClr>
              </a:solidFill>
            </a:endParaRPr>
          </a:p>
        </p:txBody>
      </p:sp>
      <p:pic>
        <p:nvPicPr>
          <p:cNvPr id="8" name="Audio 7">
            <a:extLst>
              <a:ext uri="{FF2B5EF4-FFF2-40B4-BE49-F238E27FC236}">
                <a16:creationId xmlns:a16="http://schemas.microsoft.com/office/drawing/2014/main" id="{DF3400BA-1AEF-D80F-F4EB-EC903B58A13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272566230"/>
      </p:ext>
    </p:extLst>
  </p:cSld>
  <p:clrMapOvr>
    <a:masterClrMapping/>
  </p:clrMapOvr>
  <mc:AlternateContent xmlns:mc="http://schemas.openxmlformats.org/markup-compatibility/2006">
    <mc:Choice xmlns:p14="http://schemas.microsoft.com/office/powerpoint/2010/main" Requires="p14">
      <p:transition spd="slow" p14:dur="2000" advTm="24617"/>
    </mc:Choice>
    <mc:Fallback>
      <p:transition spd="slow" advTm="246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10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A8CFB4-FF80-DDF0-5AC3-9CB156F139CF}"/>
              </a:ext>
            </a:extLst>
          </p:cNvPr>
          <p:cNvSpPr>
            <a:spLocks noGrp="1"/>
          </p:cNvSpPr>
          <p:nvPr>
            <p:ph type="title"/>
          </p:nvPr>
        </p:nvSpPr>
        <p:spPr>
          <a:xfrm>
            <a:off x="581193" y="702156"/>
            <a:ext cx="6309003" cy="1013800"/>
          </a:xfrm>
        </p:spPr>
        <p:txBody>
          <a:bodyPr>
            <a:normAutofit/>
          </a:bodyPr>
          <a:lstStyle/>
          <a:p>
            <a:r>
              <a:rPr lang="en-GB" b="1">
                <a:solidFill>
                  <a:schemeClr val="tx2"/>
                </a:solidFill>
              </a:rPr>
              <a:t>Introduction</a:t>
            </a:r>
            <a:endParaRPr lang="en-GB">
              <a:solidFill>
                <a:schemeClr val="tx2"/>
              </a:solidFill>
            </a:endParaRPr>
          </a:p>
        </p:txBody>
      </p:sp>
      <p:sp>
        <p:nvSpPr>
          <p:cNvPr id="11" name="Rectangle 10">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577CDA8E-78CB-F189-35EA-AE2993475945}"/>
              </a:ext>
            </a:extLst>
          </p:cNvPr>
          <p:cNvSpPr>
            <a:spLocks noGrp="1"/>
          </p:cNvSpPr>
          <p:nvPr>
            <p:ph idx="1"/>
          </p:nvPr>
        </p:nvSpPr>
        <p:spPr>
          <a:xfrm>
            <a:off x="581194" y="1896533"/>
            <a:ext cx="6309003" cy="3962266"/>
          </a:xfrm>
        </p:spPr>
        <p:txBody>
          <a:bodyPr>
            <a:normAutofit/>
          </a:bodyPr>
          <a:lstStyle/>
          <a:p>
            <a:pPr marL="0" indent="0">
              <a:buNone/>
            </a:pPr>
            <a:r>
              <a:rPr lang="en-GB">
                <a:solidFill>
                  <a:schemeClr val="tx2"/>
                </a:solidFill>
              </a:rPr>
              <a:t>Asthma chronically inflames the airways in order to obstruct variable airflow and cause bronchial hyperresponsiveness (GINA, 2023). Over 262 million people across the globe are affected by it (WHO, 2023). In the UK, 5.4 million are affected within. It ranks among the most common reasons for emergency hospital admission (Asthma + Lung UK, 2022). Trigger factors cause and airway physiology supports treatment for long-term self-management (NICE, 2017).</a:t>
            </a:r>
          </a:p>
          <a:p>
            <a:pPr marL="0" indent="0">
              <a:buNone/>
            </a:pPr>
            <a:endParaRPr lang="en-GB">
              <a:solidFill>
                <a:schemeClr val="tx2"/>
              </a:solidFill>
            </a:endParaRPr>
          </a:p>
        </p:txBody>
      </p:sp>
      <p:pic>
        <p:nvPicPr>
          <p:cNvPr id="5" name="Picture 4" descr="View of earth from space">
            <a:extLst>
              <a:ext uri="{FF2B5EF4-FFF2-40B4-BE49-F238E27FC236}">
                <a16:creationId xmlns:a16="http://schemas.microsoft.com/office/drawing/2014/main" id="{320F95DD-66CB-FCB1-1C0A-ED5B60301015}"/>
              </a:ext>
            </a:extLst>
          </p:cNvPr>
          <p:cNvPicPr>
            <a:picLocks noChangeAspect="1"/>
          </p:cNvPicPr>
          <p:nvPr/>
        </p:nvPicPr>
        <p:blipFill>
          <a:blip r:embed="rId4"/>
          <a:srcRect l="32993" r="29208"/>
          <a:stretch>
            <a:fillRect/>
          </a:stretch>
        </p:blipFill>
        <p:spPr>
          <a:xfrm>
            <a:off x="7521283" y="10"/>
            <a:ext cx="4670717" cy="6857990"/>
          </a:xfrm>
          <a:prstGeom prst="rect">
            <a:avLst/>
          </a:prstGeom>
        </p:spPr>
      </p:pic>
      <p:pic>
        <p:nvPicPr>
          <p:cNvPr id="10" name="Audio 9">
            <a:extLst>
              <a:ext uri="{FF2B5EF4-FFF2-40B4-BE49-F238E27FC236}">
                <a16:creationId xmlns:a16="http://schemas.microsoft.com/office/drawing/2014/main" id="{DF234CB8-EBA0-7E85-BCF4-5CFC987F8E8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660572457"/>
      </p:ext>
    </p:extLst>
  </p:cSld>
  <p:clrMapOvr>
    <a:masterClrMapping/>
  </p:clrMapOvr>
  <mc:AlternateContent xmlns:mc="http://schemas.openxmlformats.org/markup-compatibility/2006">
    <mc:Choice xmlns:p14="http://schemas.microsoft.com/office/powerpoint/2010/main" Requires="p14">
      <p:transition spd="slow" p14:dur="2000" advTm="110027"/>
    </mc:Choice>
    <mc:Fallback>
      <p:transition spd="slow" advTm="1100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 name="Picture 12" descr="Large truck on a highway">
            <a:extLst>
              <a:ext uri="{FF2B5EF4-FFF2-40B4-BE49-F238E27FC236}">
                <a16:creationId xmlns:a16="http://schemas.microsoft.com/office/drawing/2014/main" id="{637B7C0B-0E44-B66F-DDA1-E8648B77DEBA}"/>
              </a:ext>
            </a:extLst>
          </p:cNvPr>
          <p:cNvPicPr>
            <a:picLocks noChangeAspect="1"/>
          </p:cNvPicPr>
          <p:nvPr/>
        </p:nvPicPr>
        <p:blipFill>
          <a:blip r:embed="rId4"/>
          <a:srcRect t="15414"/>
          <a:stretch>
            <a:fillRect/>
          </a:stretch>
        </p:blipFill>
        <p:spPr>
          <a:xfrm>
            <a:off x="20" y="10"/>
            <a:ext cx="12191980" cy="6857988"/>
          </a:xfrm>
          <a:prstGeom prst="rect">
            <a:avLst/>
          </a:prstGeom>
        </p:spPr>
      </p:pic>
      <p:sp>
        <p:nvSpPr>
          <p:cNvPr id="14" name="Rectangle 13">
            <a:extLst>
              <a:ext uri="{FF2B5EF4-FFF2-40B4-BE49-F238E27FC236}">
                <a16:creationId xmlns:a16="http://schemas.microsoft.com/office/drawing/2014/main" id="{9831CBB7-4817-4B54-A7F9-0AE2D0C47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7029" y="457200"/>
            <a:ext cx="5010912" cy="91440"/>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5" name="Rectangle 14">
            <a:extLst>
              <a:ext uri="{FF2B5EF4-FFF2-40B4-BE49-F238E27FC236}">
                <a16:creationId xmlns:a16="http://schemas.microsoft.com/office/drawing/2014/main" id="{96BC321D-B05F-4857-8880-97F61B9B78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7791" y="601200"/>
            <a:ext cx="5009388" cy="5789365"/>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5A2E0001-25BB-A20E-9294-AF4C2445BA73}"/>
              </a:ext>
            </a:extLst>
          </p:cNvPr>
          <p:cNvSpPr>
            <a:spLocks noGrp="1"/>
          </p:cNvSpPr>
          <p:nvPr>
            <p:ph type="title"/>
          </p:nvPr>
        </p:nvSpPr>
        <p:spPr>
          <a:xfrm>
            <a:off x="6966184" y="938022"/>
            <a:ext cx="4389261" cy="1188720"/>
          </a:xfrm>
        </p:spPr>
        <p:txBody>
          <a:bodyPr>
            <a:normAutofit/>
          </a:bodyPr>
          <a:lstStyle/>
          <a:p>
            <a:r>
              <a:rPr lang="en-GB" b="1"/>
              <a:t>Patient Case Scenario</a:t>
            </a:r>
            <a:endParaRPr lang="en-GB" dirty="0"/>
          </a:p>
        </p:txBody>
      </p:sp>
      <p:sp>
        <p:nvSpPr>
          <p:cNvPr id="3" name="Content Placeholder 2">
            <a:extLst>
              <a:ext uri="{FF2B5EF4-FFF2-40B4-BE49-F238E27FC236}">
                <a16:creationId xmlns:a16="http://schemas.microsoft.com/office/drawing/2014/main" id="{F8E89A7C-8037-2FF6-EF58-4857A5C91AA6}"/>
              </a:ext>
            </a:extLst>
          </p:cNvPr>
          <p:cNvSpPr>
            <a:spLocks noGrp="1"/>
          </p:cNvSpPr>
          <p:nvPr>
            <p:ph idx="1"/>
          </p:nvPr>
        </p:nvSpPr>
        <p:spPr>
          <a:xfrm>
            <a:off x="6966184" y="2340865"/>
            <a:ext cx="4389262" cy="3788474"/>
          </a:xfrm>
        </p:spPr>
        <p:txBody>
          <a:bodyPr>
            <a:normAutofit/>
          </a:bodyPr>
          <a:lstStyle/>
          <a:p>
            <a:r>
              <a:rPr lang="en-GB"/>
              <a:t>Daniel Bernard drives a delivery truck at age 32, wheezes in intervals, feels chest tightness, and breathes with difficulty on exertion and with dust exposure. During the night, he coughs he uses his inhalers inconsistently. His triggers are exhaust fumes and workplace dust. Asthma risk factors are asthma and seasonal allergic rhinitis in the family history (GINA, 2023; NHS, 2024).</a:t>
            </a:r>
          </a:p>
          <a:p>
            <a:endParaRPr lang="en-GB" dirty="0"/>
          </a:p>
        </p:txBody>
      </p:sp>
      <p:pic>
        <p:nvPicPr>
          <p:cNvPr id="8" name="Audio 7">
            <a:extLst>
              <a:ext uri="{FF2B5EF4-FFF2-40B4-BE49-F238E27FC236}">
                <a16:creationId xmlns:a16="http://schemas.microsoft.com/office/drawing/2014/main" id="{826732DE-B24F-4A90-655C-3BD9BB46C63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262809805"/>
      </p:ext>
    </p:extLst>
  </p:cSld>
  <p:clrMapOvr>
    <a:masterClrMapping/>
  </p:clrMapOvr>
  <mc:AlternateContent xmlns:mc="http://schemas.openxmlformats.org/markup-compatibility/2006">
    <mc:Choice xmlns:p14="http://schemas.microsoft.com/office/powerpoint/2010/main" Requires="p14">
      <p:transition spd="slow" p14:dur="2000" advTm="116468"/>
    </mc:Choice>
    <mc:Fallback>
      <p:transition spd="slow" advTm="1164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B6B47BF-F3D0-4678-9B20-DA45E1BCA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844C22-65AF-DE0D-8CC8-A3ED74B240E9}"/>
              </a:ext>
            </a:extLst>
          </p:cNvPr>
          <p:cNvSpPr>
            <a:spLocks noGrp="1"/>
          </p:cNvSpPr>
          <p:nvPr>
            <p:ph type="title"/>
          </p:nvPr>
        </p:nvSpPr>
        <p:spPr>
          <a:xfrm>
            <a:off x="581192" y="1124999"/>
            <a:ext cx="4076149" cy="4608003"/>
          </a:xfrm>
        </p:spPr>
        <p:txBody>
          <a:bodyPr anchor="ctr">
            <a:normAutofit/>
          </a:bodyPr>
          <a:lstStyle/>
          <a:p>
            <a:r>
              <a:rPr lang="en-GB" sz="4000" b="1">
                <a:solidFill>
                  <a:schemeClr val="accent1"/>
                </a:solidFill>
              </a:rPr>
              <a:t>What Is Asthma?</a:t>
            </a:r>
            <a:endParaRPr lang="en-GB" sz="4000">
              <a:solidFill>
                <a:schemeClr val="accent1"/>
              </a:solidFill>
            </a:endParaRPr>
          </a:p>
        </p:txBody>
      </p:sp>
      <p:sp>
        <p:nvSpPr>
          <p:cNvPr id="10" name="Rectangle 9">
            <a:extLst>
              <a:ext uri="{FF2B5EF4-FFF2-40B4-BE49-F238E27FC236}">
                <a16:creationId xmlns:a16="http://schemas.microsoft.com/office/drawing/2014/main" id="{19334917-3673-4EF2-BA7C-CC83AEEEAE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673" y="457200"/>
            <a:ext cx="420624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E1589AE1-C0FC-4B66-9C0D-9EB92F40F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7585" y="457200"/>
            <a:ext cx="65836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F84146A8-5945-D926-7EBD-EFE38D302000}"/>
              </a:ext>
            </a:extLst>
          </p:cNvPr>
          <p:cNvSpPr>
            <a:spLocks noGrp="1"/>
          </p:cNvSpPr>
          <p:nvPr>
            <p:ph idx="1"/>
          </p:nvPr>
        </p:nvSpPr>
        <p:spPr>
          <a:xfrm>
            <a:off x="5117586" y="1124998"/>
            <a:ext cx="6143248" cy="4608003"/>
          </a:xfrm>
        </p:spPr>
        <p:txBody>
          <a:bodyPr>
            <a:normAutofit/>
          </a:bodyPr>
          <a:lstStyle/>
          <a:p>
            <a:pPr marL="0" indent="0">
              <a:buNone/>
            </a:pPr>
            <a:r>
              <a:rPr lang="en-GB" sz="2000"/>
              <a:t>Asthma inflames chronic airways, narrows airways that reverse, hyper-secretes mucus, and contracts bronchial smooth muscle, per BTS/SIGN in 2019. Allergens, exercise, and exposure to cold air often provoke symptoms, and symptoms can be variable in frequency and severity. Airflow limits reversibly with bronchodilators unlike COPD so asthma is a distinct clinical condition (GINA, 2023). If one does not treat acute asthma, it may worsen to cause respiratory distress.</a:t>
            </a:r>
          </a:p>
          <a:p>
            <a:endParaRPr lang="en-GB" sz="2000"/>
          </a:p>
        </p:txBody>
      </p:sp>
      <p:pic>
        <p:nvPicPr>
          <p:cNvPr id="9" name="Audio 8">
            <a:extLst>
              <a:ext uri="{FF2B5EF4-FFF2-40B4-BE49-F238E27FC236}">
                <a16:creationId xmlns:a16="http://schemas.microsoft.com/office/drawing/2014/main" id="{B22C794E-BF00-2748-28FC-64E67EE27B6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00822959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96877"/>
    </mc:Choice>
    <mc:Fallback>
      <p:transition spd="slow" advTm="968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511879-E1CE-AEFA-E3A6-D748D9A7C9A4}"/>
              </a:ext>
            </a:extLst>
          </p:cNvPr>
          <p:cNvSpPr>
            <a:spLocks noGrp="1"/>
          </p:cNvSpPr>
          <p:nvPr>
            <p:ph type="title"/>
          </p:nvPr>
        </p:nvSpPr>
        <p:spPr>
          <a:xfrm>
            <a:off x="581193" y="702156"/>
            <a:ext cx="6309003" cy="1013800"/>
          </a:xfrm>
        </p:spPr>
        <p:txBody>
          <a:bodyPr>
            <a:normAutofit/>
          </a:bodyPr>
          <a:lstStyle/>
          <a:p>
            <a:r>
              <a:rPr lang="en-GB" b="1">
                <a:solidFill>
                  <a:schemeClr val="tx2"/>
                </a:solidFill>
              </a:rPr>
              <a:t>Respiratory System Structure &amp; Function</a:t>
            </a:r>
            <a:endParaRPr lang="en-GB">
              <a:solidFill>
                <a:schemeClr val="tx2"/>
              </a:solidFill>
            </a:endParaRPr>
          </a:p>
        </p:txBody>
      </p:sp>
      <p:sp>
        <p:nvSpPr>
          <p:cNvPr id="11" name="Rectangle 10">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E9385A83-D7BB-BA85-3E1C-6113F48CD65D}"/>
              </a:ext>
            </a:extLst>
          </p:cNvPr>
          <p:cNvSpPr>
            <a:spLocks noGrp="1"/>
          </p:cNvSpPr>
          <p:nvPr>
            <p:ph idx="1"/>
          </p:nvPr>
        </p:nvSpPr>
        <p:spPr>
          <a:xfrm>
            <a:off x="581194" y="1896533"/>
            <a:ext cx="6309003" cy="3962266"/>
          </a:xfrm>
        </p:spPr>
        <p:txBody>
          <a:bodyPr>
            <a:normAutofit/>
          </a:bodyPr>
          <a:lstStyle/>
          <a:p>
            <a:pPr marL="0" indent="0">
              <a:buNone/>
            </a:pPr>
            <a:r>
              <a:rPr lang="en-GB">
                <a:solidFill>
                  <a:schemeClr val="tx2"/>
                </a:solidFill>
              </a:rPr>
              <a:t>The respiratory system includes the airway, lungs, and respiratory muscles within it. Air moves from the trachea into bronchi, bronchioles, and alveoli, during which gas exchange takes place within (Marieb and Hoehn, 2019). The mucociliary escalator clears inhaled particles per Scanlon and Sanders (2018). In asthma, airways become inflamed and thus impair airway defenses. Also, patients over-respond to various triggers with allergens, respiratory infections, cold air, and exercise (GINA, 2023).</a:t>
            </a:r>
          </a:p>
          <a:p>
            <a:pPr marL="0" indent="0">
              <a:buNone/>
            </a:pPr>
            <a:endParaRPr lang="en-GB">
              <a:solidFill>
                <a:schemeClr val="tx2"/>
              </a:solidFill>
            </a:endParaRPr>
          </a:p>
        </p:txBody>
      </p:sp>
      <p:pic>
        <p:nvPicPr>
          <p:cNvPr id="5" name="Picture 4" descr="Microscopic view of cells">
            <a:extLst>
              <a:ext uri="{FF2B5EF4-FFF2-40B4-BE49-F238E27FC236}">
                <a16:creationId xmlns:a16="http://schemas.microsoft.com/office/drawing/2014/main" id="{200DA9BD-0F3C-A21A-70D7-552AEAD7EE88}"/>
              </a:ext>
            </a:extLst>
          </p:cNvPr>
          <p:cNvPicPr>
            <a:picLocks noChangeAspect="1"/>
          </p:cNvPicPr>
          <p:nvPr/>
        </p:nvPicPr>
        <p:blipFill>
          <a:blip r:embed="rId4"/>
          <a:srcRect l="20813" r="33896"/>
          <a:stretch>
            <a:fillRect/>
          </a:stretch>
        </p:blipFill>
        <p:spPr>
          <a:xfrm>
            <a:off x="7521283" y="10"/>
            <a:ext cx="4670717" cy="6857990"/>
          </a:xfrm>
          <a:prstGeom prst="rect">
            <a:avLst/>
          </a:prstGeom>
        </p:spPr>
      </p:pic>
      <p:pic>
        <p:nvPicPr>
          <p:cNvPr id="10" name="Audio 9">
            <a:extLst>
              <a:ext uri="{FF2B5EF4-FFF2-40B4-BE49-F238E27FC236}">
                <a16:creationId xmlns:a16="http://schemas.microsoft.com/office/drawing/2014/main" id="{85842ABB-FE1B-AF79-72E6-EF1F50E667F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455716925"/>
      </p:ext>
    </p:extLst>
  </p:cSld>
  <p:clrMapOvr>
    <a:masterClrMapping/>
  </p:clrMapOvr>
  <mc:AlternateContent xmlns:mc="http://schemas.openxmlformats.org/markup-compatibility/2006">
    <mc:Choice xmlns:p14="http://schemas.microsoft.com/office/powerpoint/2010/main" Requires="p14">
      <p:transition spd="slow" p14:dur="2000" advTm="89254"/>
    </mc:Choice>
    <mc:Fallback>
      <p:transition spd="slow" advTm="892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9FB59B-859A-0673-226B-84F2339C0B48}"/>
              </a:ext>
            </a:extLst>
          </p:cNvPr>
          <p:cNvSpPr>
            <a:spLocks noGrp="1"/>
          </p:cNvSpPr>
          <p:nvPr>
            <p:ph type="title"/>
          </p:nvPr>
        </p:nvSpPr>
        <p:spPr>
          <a:xfrm>
            <a:off x="581193" y="702156"/>
            <a:ext cx="6309003" cy="1013800"/>
          </a:xfrm>
        </p:spPr>
        <p:txBody>
          <a:bodyPr>
            <a:normAutofit/>
          </a:bodyPr>
          <a:lstStyle/>
          <a:p>
            <a:r>
              <a:rPr lang="en-GB" b="1">
                <a:solidFill>
                  <a:schemeClr val="tx2"/>
                </a:solidFill>
              </a:rPr>
              <a:t>Mechanics of Breathing</a:t>
            </a:r>
            <a:endParaRPr lang="en-GB">
              <a:solidFill>
                <a:schemeClr val="tx2"/>
              </a:solidFill>
            </a:endParaRPr>
          </a:p>
        </p:txBody>
      </p:sp>
      <p:sp>
        <p:nvSpPr>
          <p:cNvPr id="11" name="Rectangle 10">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72D8F6B4-2A2B-2536-71C8-73C33703AE19}"/>
              </a:ext>
            </a:extLst>
          </p:cNvPr>
          <p:cNvSpPr>
            <a:spLocks noGrp="1"/>
          </p:cNvSpPr>
          <p:nvPr>
            <p:ph idx="1"/>
          </p:nvPr>
        </p:nvSpPr>
        <p:spPr>
          <a:xfrm>
            <a:off x="581194" y="1896533"/>
            <a:ext cx="6309003" cy="3962266"/>
          </a:xfrm>
        </p:spPr>
        <p:txBody>
          <a:bodyPr>
            <a:normAutofit/>
          </a:bodyPr>
          <a:lstStyle/>
          <a:p>
            <a:pPr marL="0" indent="0">
              <a:buNone/>
            </a:pPr>
            <a:r>
              <a:rPr lang="en-GB">
                <a:solidFill>
                  <a:schemeClr val="tx2"/>
                </a:solidFill>
              </a:rPr>
              <a:t>The diaphragm and intercostal muscles contract for inspiration and relax during passive expiration for breathing. The process of breathing is dependent upon the diameter and resistance within the airway (Sturgeon, 2018). Bronchial smooth muscle contraction and mucus secretion in asthma narrow the bronchi, increase resistance, and make breathing difficult within (GINA, 2023). This resists and increases, which narrows the airways through wheezing, expiration prolongs, and airflow reduces.</a:t>
            </a:r>
          </a:p>
          <a:p>
            <a:pPr marL="0" indent="0">
              <a:buNone/>
            </a:pPr>
            <a:endParaRPr lang="en-GB">
              <a:solidFill>
                <a:schemeClr val="tx2"/>
              </a:solidFill>
            </a:endParaRPr>
          </a:p>
        </p:txBody>
      </p:sp>
      <p:pic>
        <p:nvPicPr>
          <p:cNvPr id="5" name="Picture 4" descr="Rainbow colored bubble">
            <a:extLst>
              <a:ext uri="{FF2B5EF4-FFF2-40B4-BE49-F238E27FC236}">
                <a16:creationId xmlns:a16="http://schemas.microsoft.com/office/drawing/2014/main" id="{3977CA4D-FFF7-4D36-809B-B2201FDA7F12}"/>
              </a:ext>
            </a:extLst>
          </p:cNvPr>
          <p:cNvPicPr>
            <a:picLocks noChangeAspect="1"/>
          </p:cNvPicPr>
          <p:nvPr/>
        </p:nvPicPr>
        <p:blipFill>
          <a:blip r:embed="rId4"/>
          <a:srcRect l="22453" r="22551" b="-1"/>
          <a:stretch>
            <a:fillRect/>
          </a:stretch>
        </p:blipFill>
        <p:spPr>
          <a:xfrm>
            <a:off x="7521283" y="10"/>
            <a:ext cx="4670717" cy="6857990"/>
          </a:xfrm>
          <a:prstGeom prst="rect">
            <a:avLst/>
          </a:prstGeom>
        </p:spPr>
      </p:pic>
      <p:pic>
        <p:nvPicPr>
          <p:cNvPr id="10" name="Audio 9">
            <a:extLst>
              <a:ext uri="{FF2B5EF4-FFF2-40B4-BE49-F238E27FC236}">
                <a16:creationId xmlns:a16="http://schemas.microsoft.com/office/drawing/2014/main" id="{E2F5977C-0EEA-0024-7AEA-0F99E3C8EB9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432848028"/>
      </p:ext>
    </p:extLst>
  </p:cSld>
  <p:clrMapOvr>
    <a:masterClrMapping/>
  </p:clrMapOvr>
  <mc:AlternateContent xmlns:mc="http://schemas.openxmlformats.org/markup-compatibility/2006">
    <mc:Choice xmlns:p14="http://schemas.microsoft.com/office/powerpoint/2010/main" Requires="p14">
      <p:transition spd="slow" p14:dur="2000" advTm="79891"/>
    </mc:Choice>
    <mc:Fallback>
      <p:transition spd="slow" advTm="798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00AC54-A955-CFFD-F914-DBFAC9E73C26}"/>
              </a:ext>
            </a:extLst>
          </p:cNvPr>
          <p:cNvSpPr>
            <a:spLocks noGrp="1"/>
          </p:cNvSpPr>
          <p:nvPr>
            <p:ph type="title"/>
          </p:nvPr>
        </p:nvSpPr>
        <p:spPr>
          <a:xfrm>
            <a:off x="581193" y="702156"/>
            <a:ext cx="6309003" cy="1013800"/>
          </a:xfrm>
        </p:spPr>
        <p:txBody>
          <a:bodyPr>
            <a:normAutofit/>
          </a:bodyPr>
          <a:lstStyle/>
          <a:p>
            <a:r>
              <a:rPr lang="en-GB" b="1">
                <a:solidFill>
                  <a:schemeClr val="tx2"/>
                </a:solidFill>
              </a:rPr>
              <a:t>Gas Exchange</a:t>
            </a:r>
            <a:endParaRPr lang="en-GB">
              <a:solidFill>
                <a:schemeClr val="tx2"/>
              </a:solidFill>
            </a:endParaRPr>
          </a:p>
        </p:txBody>
      </p:sp>
      <p:sp>
        <p:nvSpPr>
          <p:cNvPr id="14" name="Rectangle 13">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0D8215CF-6E05-4F25-8DB5-A8E5BA243073}"/>
              </a:ext>
            </a:extLst>
          </p:cNvPr>
          <p:cNvSpPr>
            <a:spLocks noGrp="1"/>
          </p:cNvSpPr>
          <p:nvPr>
            <p:ph idx="1"/>
          </p:nvPr>
        </p:nvSpPr>
        <p:spPr>
          <a:xfrm>
            <a:off x="581194" y="1896533"/>
            <a:ext cx="6309003" cy="3962266"/>
          </a:xfrm>
        </p:spPr>
        <p:txBody>
          <a:bodyPr>
            <a:normAutofit/>
          </a:bodyPr>
          <a:lstStyle/>
          <a:p>
            <a:pPr marL="0" indent="0">
              <a:buNone/>
            </a:pPr>
            <a:r>
              <a:rPr lang="en-GB">
                <a:solidFill>
                  <a:schemeClr val="tx2"/>
                </a:solidFill>
              </a:rPr>
              <a:t>In the alveoli gas exchange occurs with oxygen moving to the pulmonary capillaries and carbon dioxide being released (Marieb and Hoehn, 2019). In asthma, bronchoconstriction and mucus plugging prevent air from reaching toward the alveoli and this results in V/Q mismatch per BTS/SIGN, 2019. This makes oxygen less available within the body, which may cause hypoxaemia during a severe exacerbation (GINA, 2023).</a:t>
            </a:r>
          </a:p>
          <a:p>
            <a:pPr marL="0" indent="0">
              <a:buNone/>
            </a:pPr>
            <a:endParaRPr lang="en-GB">
              <a:solidFill>
                <a:schemeClr val="tx2"/>
              </a:solidFill>
            </a:endParaRPr>
          </a:p>
        </p:txBody>
      </p:sp>
      <p:pic>
        <p:nvPicPr>
          <p:cNvPr id="15" name="Picture 14" descr="Chemical formulas are written on paper">
            <a:extLst>
              <a:ext uri="{FF2B5EF4-FFF2-40B4-BE49-F238E27FC236}">
                <a16:creationId xmlns:a16="http://schemas.microsoft.com/office/drawing/2014/main" id="{A1FF2DD3-2CB8-64E5-959C-E7977518BC7C}"/>
              </a:ext>
            </a:extLst>
          </p:cNvPr>
          <p:cNvPicPr>
            <a:picLocks noChangeAspect="1"/>
          </p:cNvPicPr>
          <p:nvPr/>
        </p:nvPicPr>
        <p:blipFill>
          <a:blip r:embed="rId4"/>
          <a:srcRect l="30617" r="31073"/>
          <a:stretch>
            <a:fillRect/>
          </a:stretch>
        </p:blipFill>
        <p:spPr>
          <a:xfrm>
            <a:off x="7521283" y="10"/>
            <a:ext cx="4670717" cy="6857990"/>
          </a:xfrm>
          <a:prstGeom prst="rect">
            <a:avLst/>
          </a:prstGeom>
        </p:spPr>
      </p:pic>
      <p:pic>
        <p:nvPicPr>
          <p:cNvPr id="18" name="Audio 17">
            <a:extLst>
              <a:ext uri="{FF2B5EF4-FFF2-40B4-BE49-F238E27FC236}">
                <a16:creationId xmlns:a16="http://schemas.microsoft.com/office/drawing/2014/main" id="{012CAD16-3E37-758B-3F74-8A9C47FD691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875919681"/>
      </p:ext>
    </p:extLst>
  </p:cSld>
  <p:clrMapOvr>
    <a:masterClrMapping/>
  </p:clrMapOvr>
  <mc:AlternateContent xmlns:mc="http://schemas.openxmlformats.org/markup-compatibility/2006">
    <mc:Choice xmlns:p14="http://schemas.microsoft.com/office/powerpoint/2010/main" Requires="p14">
      <p:transition spd="slow" p14:dur="2000" advTm="90639"/>
    </mc:Choice>
    <mc:Fallback>
      <p:transition spd="slow" advTm="906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8F13E9B9-4D96-5CC6-17D5-A2D30B5D6D8D}"/>
              </a:ext>
            </a:extLst>
          </p:cNvPr>
          <p:cNvSpPr>
            <a:spLocks noGrp="1"/>
          </p:cNvSpPr>
          <p:nvPr>
            <p:ph type="title"/>
          </p:nvPr>
        </p:nvSpPr>
        <p:spPr>
          <a:xfrm>
            <a:off x="771148" y="1037967"/>
            <a:ext cx="3054091" cy="4709131"/>
          </a:xfrm>
        </p:spPr>
        <p:txBody>
          <a:bodyPr anchor="ctr">
            <a:normAutofit/>
          </a:bodyPr>
          <a:lstStyle/>
          <a:p>
            <a:r>
              <a:rPr lang="en-GB" sz="2300" b="1">
                <a:solidFill>
                  <a:srgbClr val="FFFEFF"/>
                </a:solidFill>
              </a:rPr>
              <a:t>Pathophysiology of Asthma</a:t>
            </a:r>
            <a:endParaRPr lang="en-GB" sz="2300">
              <a:solidFill>
                <a:srgbClr val="FFFEFF"/>
              </a:solidFill>
            </a:endParaRPr>
          </a:p>
        </p:txBody>
      </p:sp>
      <p:sp>
        <p:nvSpPr>
          <p:cNvPr id="3" name="Content Placeholder 2">
            <a:extLst>
              <a:ext uri="{FF2B5EF4-FFF2-40B4-BE49-F238E27FC236}">
                <a16:creationId xmlns:a16="http://schemas.microsoft.com/office/drawing/2014/main" id="{907BAE3A-DD5B-F8F8-54C7-B45BC705F265}"/>
              </a:ext>
            </a:extLst>
          </p:cNvPr>
          <p:cNvSpPr>
            <a:spLocks noGrp="1"/>
          </p:cNvSpPr>
          <p:nvPr>
            <p:ph idx="1"/>
          </p:nvPr>
        </p:nvSpPr>
        <p:spPr>
          <a:xfrm>
            <a:off x="4534935" y="1037968"/>
            <a:ext cx="6725899" cy="4820832"/>
          </a:xfrm>
        </p:spPr>
        <p:txBody>
          <a:bodyPr>
            <a:normAutofit/>
          </a:bodyPr>
          <a:lstStyle/>
          <a:p>
            <a:pPr marL="0" indent="0">
              <a:buNone/>
            </a:pPr>
            <a:r>
              <a:rPr lang="en-GB" dirty="0"/>
              <a:t>The airway becomes inflamed, eosinophils degranulate, smooth muscle becomes hyperreactive, and mucus overproduces to characterise asthma (GINA, 2023). Mast-cell degranulation happens because of allergen exposure. It causes the release of mediators like histamine. This causes acute bronchoconstriction. Long-term inflammation remodels the airway over a long-time reducing symptom reversibility (BTS/SIGN, 2019) and these pathophysiological changes explain episodic breathlessness and wheeze.</a:t>
            </a:r>
          </a:p>
          <a:p>
            <a:pPr marL="0" indent="0">
              <a:buNone/>
            </a:pPr>
            <a:endParaRPr lang="en-GB" dirty="0"/>
          </a:p>
        </p:txBody>
      </p:sp>
      <p:pic>
        <p:nvPicPr>
          <p:cNvPr id="9" name="Audio 8">
            <a:extLst>
              <a:ext uri="{FF2B5EF4-FFF2-40B4-BE49-F238E27FC236}">
                <a16:creationId xmlns:a16="http://schemas.microsoft.com/office/drawing/2014/main" id="{97F9DB8C-5942-822D-C844-39F500F9BBA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031373263"/>
      </p:ext>
    </p:extLst>
  </p:cSld>
  <p:clrMapOvr>
    <a:masterClrMapping/>
  </p:clrMapOvr>
  <mc:AlternateContent xmlns:mc="http://schemas.openxmlformats.org/markup-compatibility/2006">
    <mc:Choice xmlns:p14="http://schemas.microsoft.com/office/powerpoint/2010/main" Requires="p14">
      <p:transition spd="slow" p14:dur="2000" advTm="86085"/>
    </mc:Choice>
    <mc:Fallback>
      <p:transition spd="slow" advTm="860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D4B96E-905E-EC3F-5B19-4DB71B4BD257}"/>
              </a:ext>
            </a:extLst>
          </p:cNvPr>
          <p:cNvSpPr>
            <a:spLocks noGrp="1"/>
          </p:cNvSpPr>
          <p:nvPr>
            <p:ph type="title"/>
          </p:nvPr>
        </p:nvSpPr>
        <p:spPr>
          <a:xfrm>
            <a:off x="581192" y="1073231"/>
            <a:ext cx="3219127" cy="4711539"/>
          </a:xfrm>
        </p:spPr>
        <p:txBody>
          <a:bodyPr anchor="ctr">
            <a:normAutofit/>
          </a:bodyPr>
          <a:lstStyle/>
          <a:p>
            <a:r>
              <a:rPr lang="en-GB" b="1">
                <a:solidFill>
                  <a:schemeClr val="bg1">
                    <a:lumMod val="85000"/>
                    <a:lumOff val="15000"/>
                  </a:schemeClr>
                </a:solidFill>
              </a:rPr>
              <a:t>Effects on Body Systems</a:t>
            </a:r>
            <a:endParaRPr lang="en-GB">
              <a:solidFill>
                <a:schemeClr val="bg1">
                  <a:lumMod val="85000"/>
                  <a:lumOff val="15000"/>
                </a:schemeClr>
              </a:solidFill>
            </a:endParaRPr>
          </a:p>
        </p:txBody>
      </p:sp>
      <p:sp>
        <p:nvSpPr>
          <p:cNvPr id="10" name="Rectangle 9">
            <a:extLst>
              <a:ext uri="{FF2B5EF4-FFF2-40B4-BE49-F238E27FC236}">
                <a16:creationId xmlns:a16="http://schemas.microsoft.com/office/drawing/2014/main" id="{DFEE959E-BF10-4204-9556-D1707088D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DD17B6A-CB37-4005-9681-A20AFCDC78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3B7BBDE9-DAED-40B0-A640-503C918D1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601200"/>
            <a:ext cx="7498616" cy="579959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011FE1B1-7518-5D6C-681F-FCE2E67AD686}"/>
              </a:ext>
            </a:extLst>
          </p:cNvPr>
          <p:cNvSpPr>
            <a:spLocks noGrp="1"/>
          </p:cNvSpPr>
          <p:nvPr>
            <p:ph idx="1"/>
          </p:nvPr>
        </p:nvSpPr>
        <p:spPr>
          <a:xfrm>
            <a:off x="4702629" y="1073231"/>
            <a:ext cx="6541841" cy="4711539"/>
          </a:xfrm>
        </p:spPr>
        <p:txBody>
          <a:bodyPr>
            <a:normAutofit/>
          </a:bodyPr>
          <a:lstStyle/>
          <a:p>
            <a:pPr marL="0" indent="0">
              <a:buNone/>
            </a:pPr>
            <a:r>
              <a:rPr lang="en-GB">
                <a:solidFill>
                  <a:srgbClr val="FFFFFF"/>
                </a:solidFill>
              </a:rPr>
              <a:t>Asthma affects lung function, gas movement, and exercise. Asthma not under control results in coughing, tiredness, sleep disturbance, and anxiety affecting quality of life (WHO, 2023). If an acute exacerbation happens, hypoxaemia occurs then, tachycardia presents also, accessory muscles recruit according to NHS, 2024, chronic inflammation declines progressive lung function in adults despite occupational irritants under GINA, 2023.</a:t>
            </a:r>
          </a:p>
          <a:p>
            <a:pPr marL="0" indent="0">
              <a:buNone/>
            </a:pPr>
            <a:endParaRPr lang="en-GB">
              <a:solidFill>
                <a:srgbClr val="FFFFFF"/>
              </a:solidFill>
            </a:endParaRPr>
          </a:p>
        </p:txBody>
      </p:sp>
      <p:pic>
        <p:nvPicPr>
          <p:cNvPr id="7" name="Audio 6">
            <a:extLst>
              <a:ext uri="{FF2B5EF4-FFF2-40B4-BE49-F238E27FC236}">
                <a16:creationId xmlns:a16="http://schemas.microsoft.com/office/drawing/2014/main" id="{434EF6A4-A1EB-FE8B-7AB7-2EF219B9B5A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2904361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81030"/>
    </mc:Choice>
    <mc:Fallback>
      <p:transition spd="slow" advTm="810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43B05A4-157F-403C-939A-ED1B6A0A02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D5CEC9-27AC-DFF3-84FA-4CBB50B0CBC6}"/>
              </a:ext>
            </a:extLst>
          </p:cNvPr>
          <p:cNvSpPr>
            <a:spLocks noGrp="1"/>
          </p:cNvSpPr>
          <p:nvPr>
            <p:ph type="title"/>
          </p:nvPr>
        </p:nvSpPr>
        <p:spPr>
          <a:xfrm>
            <a:off x="581192" y="1507414"/>
            <a:ext cx="5120255" cy="3903332"/>
          </a:xfrm>
        </p:spPr>
        <p:txBody>
          <a:bodyPr anchor="t">
            <a:normAutofit/>
          </a:bodyPr>
          <a:lstStyle/>
          <a:p>
            <a:r>
              <a:rPr lang="en-GB" sz="4000" b="1">
                <a:solidFill>
                  <a:schemeClr val="tx1">
                    <a:lumMod val="85000"/>
                    <a:lumOff val="15000"/>
                  </a:schemeClr>
                </a:solidFill>
              </a:rPr>
              <a:t>Routine Monitoring &amp; Clinical Data</a:t>
            </a:r>
            <a:endParaRPr lang="en-GB" sz="4000">
              <a:solidFill>
                <a:schemeClr val="tx1">
                  <a:lumMod val="85000"/>
                  <a:lumOff val="15000"/>
                </a:schemeClr>
              </a:solidFill>
            </a:endParaRPr>
          </a:p>
        </p:txBody>
      </p:sp>
      <p:sp>
        <p:nvSpPr>
          <p:cNvPr id="10" name="Rectangle 9">
            <a:extLst>
              <a:ext uri="{FF2B5EF4-FFF2-40B4-BE49-F238E27FC236}">
                <a16:creationId xmlns:a16="http://schemas.microsoft.com/office/drawing/2014/main" id="{E8CCE107-A70B-4916-9A0B-751C70B9B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3642"/>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9A925BC7-7CC5-4A0C-9B3D-8829EBF28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V="1">
            <a:off x="4244340" y="3329711"/>
            <a:ext cx="3703320" cy="5872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D6C0C80C-F5C6-2C98-E2A4-9C268F683FF0}"/>
              </a:ext>
            </a:extLst>
          </p:cNvPr>
          <p:cNvSpPr>
            <a:spLocks noGrp="1"/>
          </p:cNvSpPr>
          <p:nvPr>
            <p:ph idx="1"/>
          </p:nvPr>
        </p:nvSpPr>
        <p:spPr>
          <a:xfrm>
            <a:off x="6441743" y="1507415"/>
            <a:ext cx="4819091" cy="3903331"/>
          </a:xfrm>
          <a:ln w="57150">
            <a:noFill/>
          </a:ln>
        </p:spPr>
        <p:txBody>
          <a:bodyPr anchor="t">
            <a:normAutofit lnSpcReduction="10000"/>
          </a:bodyPr>
          <a:lstStyle/>
          <a:p>
            <a:pPr marL="0" indent="0">
              <a:lnSpc>
                <a:spcPct val="110000"/>
              </a:lnSpc>
              <a:buNone/>
            </a:pPr>
            <a:r>
              <a:rPr lang="en-GB" dirty="0"/>
              <a:t>Lifestyle modification means people regularly monitor PEF for airway obstruction detection. Lifestyle modification means people assess airflow limitation through spirometry because they measure FEV₁ and FVC. Lifestyle modification means people monitor oxygen saturation for hypoxaemia detection (NICE, 2017). Lifestyle modification means people score ACT for symptom control assessment. Lifestyle modification means people check inhaler technique for delivery optimization (GINA, 2023). Lifestyle modification means people use trigger diaries for environmental exposure monitoring plus exacerbation trigger identification (BTS/SIGN, 2019).</a:t>
            </a:r>
            <a:endParaRPr lang="en-GB"/>
          </a:p>
          <a:p>
            <a:pPr marL="0" indent="0">
              <a:lnSpc>
                <a:spcPct val="110000"/>
              </a:lnSpc>
              <a:buNone/>
            </a:pPr>
            <a:endParaRPr lang="en-GB"/>
          </a:p>
        </p:txBody>
      </p:sp>
      <p:sp>
        <p:nvSpPr>
          <p:cNvPr id="14" name="Rectangle 13">
            <a:extLst>
              <a:ext uri="{FF2B5EF4-FFF2-40B4-BE49-F238E27FC236}">
                <a16:creationId xmlns:a16="http://schemas.microsoft.com/office/drawing/2014/main" id="{6E67D916-28C7-4965-BA3C-287FB8579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878019"/>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7" name="Audio 6">
            <a:extLst>
              <a:ext uri="{FF2B5EF4-FFF2-40B4-BE49-F238E27FC236}">
                <a16:creationId xmlns:a16="http://schemas.microsoft.com/office/drawing/2014/main" id="{E4AD7776-6E93-A8B0-670C-B5C418D7565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650313907"/>
      </p:ext>
    </p:extLst>
  </p:cSld>
  <p:clrMapOvr>
    <a:masterClrMapping/>
  </p:clrMapOvr>
  <mc:AlternateContent xmlns:mc="http://schemas.openxmlformats.org/markup-compatibility/2006">
    <mc:Choice xmlns:p14="http://schemas.microsoft.com/office/powerpoint/2010/main" Requires="p14">
      <p:transition spd="slow" p14:dur="2000" advTm="102383"/>
    </mc:Choice>
    <mc:Fallback>
      <p:transition spd="slow" advTm="1023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373F125-DEF3-41D6-9918-AB21A2ACC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1E9F226-EB6E-48C9-ADDA-636DE4BF4E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581"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B0787D-968F-986B-DADF-339BEDF55318}"/>
              </a:ext>
            </a:extLst>
          </p:cNvPr>
          <p:cNvSpPr>
            <a:spLocks noGrp="1"/>
          </p:cNvSpPr>
          <p:nvPr>
            <p:ph type="title"/>
          </p:nvPr>
        </p:nvSpPr>
        <p:spPr>
          <a:xfrm>
            <a:off x="959157" y="1113764"/>
            <a:ext cx="3269749" cy="4624327"/>
          </a:xfrm>
        </p:spPr>
        <p:txBody>
          <a:bodyPr anchor="ctr">
            <a:normAutofit/>
          </a:bodyPr>
          <a:lstStyle/>
          <a:p>
            <a:r>
              <a:rPr lang="en-GB" b="1">
                <a:solidFill>
                  <a:srgbClr val="FFFFFF"/>
                </a:solidFill>
              </a:rPr>
              <a:t>Person-Centred Care Plan</a:t>
            </a:r>
            <a:endParaRPr lang="en-GB">
              <a:solidFill>
                <a:srgbClr val="FFFFFF"/>
              </a:solidFill>
            </a:endParaRPr>
          </a:p>
        </p:txBody>
      </p:sp>
      <p:sp>
        <p:nvSpPr>
          <p:cNvPr id="3" name="Content Placeholder 2">
            <a:extLst>
              <a:ext uri="{FF2B5EF4-FFF2-40B4-BE49-F238E27FC236}">
                <a16:creationId xmlns:a16="http://schemas.microsoft.com/office/drawing/2014/main" id="{9645E8A5-846F-04EE-A2F2-71D7FCCD8809}"/>
              </a:ext>
            </a:extLst>
          </p:cNvPr>
          <p:cNvSpPr>
            <a:spLocks noGrp="1"/>
          </p:cNvSpPr>
          <p:nvPr>
            <p:ph idx="1"/>
          </p:nvPr>
        </p:nvSpPr>
        <p:spPr>
          <a:xfrm>
            <a:off x="5155905" y="1113764"/>
            <a:ext cx="6108179" cy="4624327"/>
          </a:xfrm>
        </p:spPr>
        <p:txBody>
          <a:bodyPr anchor="ctr">
            <a:normAutofit/>
          </a:bodyPr>
          <a:lstStyle/>
          <a:p>
            <a:pPr marL="0" indent="0">
              <a:buNone/>
            </a:pPr>
            <a:r>
              <a:rPr lang="en-GB" dirty="0"/>
              <a:t>The personalised care plan has SMART goals for symptom reduction and adherence to inhaler therapy. Support to him should be offered from his GP, asthma nurse, pharmacist, and respiratory physiotherapist. They should teach him about his triggers. Also, they should teach him about inhaler technique. They should review him regularly to empower his self-management according to NICE, 2017. Interventions consider cultural, occupational, and lifestyle factors from NMC, 2023; WHO, 2023.</a:t>
            </a:r>
          </a:p>
          <a:p>
            <a:pPr marL="0" indent="0">
              <a:buNone/>
            </a:pPr>
            <a:endParaRPr lang="en-GB" dirty="0"/>
          </a:p>
        </p:txBody>
      </p:sp>
      <p:pic>
        <p:nvPicPr>
          <p:cNvPr id="6" name="Audio 5">
            <a:extLst>
              <a:ext uri="{FF2B5EF4-FFF2-40B4-BE49-F238E27FC236}">
                <a16:creationId xmlns:a16="http://schemas.microsoft.com/office/drawing/2014/main" id="{AB414341-9F57-49E6-F514-8E3A69152A2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5950055"/>
      </p:ext>
    </p:extLst>
  </p:cSld>
  <p:clrMapOvr>
    <a:masterClrMapping/>
  </p:clrMapOvr>
  <mc:AlternateContent xmlns:mc="http://schemas.openxmlformats.org/markup-compatibility/2006">
    <mc:Choice xmlns:p14="http://schemas.microsoft.com/office/powerpoint/2010/main" Requires="p14">
      <p:transition spd="slow" p14:dur="2000" advTm="107143"/>
    </mc:Choice>
    <mc:Fallback>
      <p:transition spd="slow" advTm="1071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43B05A4-157F-403C-939A-ED1B6A0A02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A39DDE-FF15-2C80-A91C-6DBDA6DF39F2}"/>
              </a:ext>
            </a:extLst>
          </p:cNvPr>
          <p:cNvSpPr>
            <a:spLocks noGrp="1"/>
          </p:cNvSpPr>
          <p:nvPr>
            <p:ph type="title"/>
          </p:nvPr>
        </p:nvSpPr>
        <p:spPr>
          <a:xfrm>
            <a:off x="581192" y="1507414"/>
            <a:ext cx="5120255" cy="3903332"/>
          </a:xfrm>
        </p:spPr>
        <p:txBody>
          <a:bodyPr anchor="t">
            <a:normAutofit/>
          </a:bodyPr>
          <a:lstStyle/>
          <a:p>
            <a:r>
              <a:rPr lang="en-GB" sz="4000" b="1">
                <a:solidFill>
                  <a:schemeClr val="tx1">
                    <a:lumMod val="85000"/>
                    <a:lumOff val="15000"/>
                  </a:schemeClr>
                </a:solidFill>
              </a:rPr>
              <a:t>Acute Management and Long-Term Management</a:t>
            </a:r>
            <a:endParaRPr lang="en-GB" sz="4000">
              <a:solidFill>
                <a:schemeClr val="tx1">
                  <a:lumMod val="85000"/>
                  <a:lumOff val="15000"/>
                </a:schemeClr>
              </a:solidFill>
            </a:endParaRPr>
          </a:p>
        </p:txBody>
      </p:sp>
      <p:sp>
        <p:nvSpPr>
          <p:cNvPr id="10" name="Rectangle 9">
            <a:extLst>
              <a:ext uri="{FF2B5EF4-FFF2-40B4-BE49-F238E27FC236}">
                <a16:creationId xmlns:a16="http://schemas.microsoft.com/office/drawing/2014/main" id="{E8CCE107-A70B-4916-9A0B-751C70B9B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3642"/>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9A925BC7-7CC5-4A0C-9B3D-8829EBF28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V="1">
            <a:off x="4244340" y="3329711"/>
            <a:ext cx="3703320" cy="5872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05A252EC-F571-A4ED-18E7-A81C0FD6926A}"/>
              </a:ext>
            </a:extLst>
          </p:cNvPr>
          <p:cNvSpPr>
            <a:spLocks noGrp="1"/>
          </p:cNvSpPr>
          <p:nvPr>
            <p:ph idx="1"/>
          </p:nvPr>
        </p:nvSpPr>
        <p:spPr>
          <a:xfrm>
            <a:off x="6441743" y="1507415"/>
            <a:ext cx="4819091" cy="3903331"/>
          </a:xfrm>
          <a:ln w="57150">
            <a:noFill/>
          </a:ln>
        </p:spPr>
        <p:txBody>
          <a:bodyPr anchor="t">
            <a:normAutofit lnSpcReduction="10000"/>
          </a:bodyPr>
          <a:lstStyle/>
          <a:p>
            <a:pPr marL="0" indent="0">
              <a:lnSpc>
                <a:spcPct val="110000"/>
              </a:lnSpc>
              <a:buNone/>
            </a:pPr>
            <a:r>
              <a:rPr lang="en-GB" sz="1400"/>
              <a:t>Short-acting β₂-agonists (SABAs) generally relieve symptoms in an exacerbation because they reverse bronchoconstriction (NICE, 2017), and oral corticosteroids help too. Hypoxaemia calls for oxygen. Nebulizers are given for severe symptoms (GINA, 2023). Red-flag symptoms such as silent chest, cyanosis, and exhaustion are an emergency that requires hospital admission (NHS, 2024).</a:t>
            </a:r>
          </a:p>
          <a:p>
            <a:pPr marL="0" indent="0">
              <a:lnSpc>
                <a:spcPct val="110000"/>
              </a:lnSpc>
              <a:buNone/>
            </a:pPr>
            <a:r>
              <a:rPr lang="en-GB" sz="1400"/>
              <a:t>For long-term management, use inhaled corticosteroids for inflammation control, and add a long-acting beta agonist where symptoms persist based on BTS/SIGN 2019. Using an asthma action plan can improve adherence with reduced admissions (GINA 2023). Asthma control stays in place with annual review, inhaler technique check, and routine lung-function testing and exacerbation risk lowers (NICE, 2017).</a:t>
            </a:r>
          </a:p>
          <a:p>
            <a:pPr marL="0" indent="0">
              <a:lnSpc>
                <a:spcPct val="110000"/>
              </a:lnSpc>
              <a:buNone/>
            </a:pPr>
            <a:endParaRPr lang="en-GB" sz="1400"/>
          </a:p>
        </p:txBody>
      </p:sp>
      <p:sp>
        <p:nvSpPr>
          <p:cNvPr id="14" name="Rectangle 13">
            <a:extLst>
              <a:ext uri="{FF2B5EF4-FFF2-40B4-BE49-F238E27FC236}">
                <a16:creationId xmlns:a16="http://schemas.microsoft.com/office/drawing/2014/main" id="{6E67D916-28C7-4965-BA3C-287FB8579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878019"/>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6" name="Audio 5">
            <a:extLst>
              <a:ext uri="{FF2B5EF4-FFF2-40B4-BE49-F238E27FC236}">
                <a16:creationId xmlns:a16="http://schemas.microsoft.com/office/drawing/2014/main" id="{5A0523BE-A1B8-162E-A404-667BFC669DE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305162568"/>
      </p:ext>
    </p:extLst>
  </p:cSld>
  <p:clrMapOvr>
    <a:masterClrMapping/>
  </p:clrMapOvr>
  <mc:AlternateContent xmlns:mc="http://schemas.openxmlformats.org/markup-compatibility/2006">
    <mc:Choice xmlns:p14="http://schemas.microsoft.com/office/powerpoint/2010/main" Requires="p14">
      <p:transition spd="slow" p14:dur="2000" advTm="168406"/>
    </mc:Choice>
    <mc:Fallback>
      <p:transition spd="slow" advTm="1684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D24495-8218-BEE8-57EC-24944665F127}"/>
              </a:ext>
            </a:extLst>
          </p:cNvPr>
          <p:cNvSpPr>
            <a:spLocks noGrp="1"/>
          </p:cNvSpPr>
          <p:nvPr>
            <p:ph type="title"/>
          </p:nvPr>
        </p:nvSpPr>
        <p:spPr>
          <a:xfrm>
            <a:off x="581192" y="1073231"/>
            <a:ext cx="3219127" cy="4711539"/>
          </a:xfrm>
        </p:spPr>
        <p:txBody>
          <a:bodyPr anchor="ctr">
            <a:normAutofit/>
          </a:bodyPr>
          <a:lstStyle/>
          <a:p>
            <a:r>
              <a:rPr lang="en-GB" b="1">
                <a:solidFill>
                  <a:schemeClr val="bg1">
                    <a:lumMod val="85000"/>
                    <a:lumOff val="15000"/>
                  </a:schemeClr>
                </a:solidFill>
              </a:rPr>
              <a:t>Lifestyle &amp; Trigger Avoidance</a:t>
            </a:r>
            <a:endParaRPr lang="en-GB">
              <a:solidFill>
                <a:schemeClr val="bg1">
                  <a:lumMod val="85000"/>
                  <a:lumOff val="15000"/>
                </a:schemeClr>
              </a:solidFill>
            </a:endParaRPr>
          </a:p>
        </p:txBody>
      </p:sp>
      <p:sp>
        <p:nvSpPr>
          <p:cNvPr id="10" name="Rectangle 9">
            <a:extLst>
              <a:ext uri="{FF2B5EF4-FFF2-40B4-BE49-F238E27FC236}">
                <a16:creationId xmlns:a16="http://schemas.microsoft.com/office/drawing/2014/main" id="{DFEE959E-BF10-4204-9556-D1707088D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DD17B6A-CB37-4005-9681-A20AFCDC78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3B7BBDE9-DAED-40B0-A640-503C918D1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601200"/>
            <a:ext cx="7498616" cy="579959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BF9E6DFE-C1AF-B52E-1EBF-EE905CDCFCEA}"/>
              </a:ext>
            </a:extLst>
          </p:cNvPr>
          <p:cNvSpPr>
            <a:spLocks noGrp="1"/>
          </p:cNvSpPr>
          <p:nvPr>
            <p:ph idx="1"/>
          </p:nvPr>
        </p:nvSpPr>
        <p:spPr>
          <a:xfrm>
            <a:off x="4702629" y="1073231"/>
            <a:ext cx="6541841" cy="4711539"/>
          </a:xfrm>
        </p:spPr>
        <p:txBody>
          <a:bodyPr>
            <a:normAutofit/>
          </a:bodyPr>
          <a:lstStyle/>
          <a:p>
            <a:pPr marL="0" indent="0">
              <a:buNone/>
            </a:pPr>
            <a:r>
              <a:rPr lang="en-GB">
                <a:solidFill>
                  <a:srgbClr val="FFFFFF"/>
                </a:solidFill>
              </a:rPr>
              <a:t>To manage asthma (WHO, 2023), people should avoid dust mites, smoke, mould, and pollen with air pollution. Lungs function better upon people ceasing smoking and acute exacerbations diminish. Exercise strengthens respiratory muscles; weight loss decreases the work of breathing (GINA, 2023 NHS, 2024). Stress-reduction strategies reduce bronchospasm because of stress.</a:t>
            </a:r>
          </a:p>
          <a:p>
            <a:pPr marL="0" indent="0">
              <a:buNone/>
            </a:pPr>
            <a:endParaRPr lang="en-GB">
              <a:solidFill>
                <a:srgbClr val="FFFFFF"/>
              </a:solidFill>
            </a:endParaRPr>
          </a:p>
        </p:txBody>
      </p:sp>
      <p:pic>
        <p:nvPicPr>
          <p:cNvPr id="6" name="Audio 5">
            <a:extLst>
              <a:ext uri="{FF2B5EF4-FFF2-40B4-BE49-F238E27FC236}">
                <a16:creationId xmlns:a16="http://schemas.microsoft.com/office/drawing/2014/main" id="{D07BEF3B-9F01-0268-81AC-987CBE24CF5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32983807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86967"/>
    </mc:Choice>
    <mc:Fallback>
      <p:transition spd="slow" advTm="869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DCDED6-CA78-AE85-724B-AAD99620570C}"/>
              </a:ext>
            </a:extLst>
          </p:cNvPr>
          <p:cNvSpPr>
            <a:spLocks noGrp="1"/>
          </p:cNvSpPr>
          <p:nvPr>
            <p:ph type="title"/>
          </p:nvPr>
        </p:nvSpPr>
        <p:spPr>
          <a:xfrm>
            <a:off x="581193" y="702156"/>
            <a:ext cx="6309003" cy="1013800"/>
          </a:xfrm>
        </p:spPr>
        <p:txBody>
          <a:bodyPr>
            <a:normAutofit/>
          </a:bodyPr>
          <a:lstStyle/>
          <a:p>
            <a:r>
              <a:rPr lang="en-GB" b="1">
                <a:solidFill>
                  <a:schemeClr val="tx2"/>
                </a:solidFill>
              </a:rPr>
              <a:t>Communication &amp; Ethics and Conclusion</a:t>
            </a:r>
            <a:endParaRPr lang="en-GB">
              <a:solidFill>
                <a:schemeClr val="tx2"/>
              </a:solidFill>
            </a:endParaRPr>
          </a:p>
        </p:txBody>
      </p:sp>
      <p:sp>
        <p:nvSpPr>
          <p:cNvPr id="11" name="Rectangle 10">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328AA26D-A5BE-4C9E-3578-706AD7931F8A}"/>
              </a:ext>
            </a:extLst>
          </p:cNvPr>
          <p:cNvSpPr>
            <a:spLocks noGrp="1"/>
          </p:cNvSpPr>
          <p:nvPr>
            <p:ph idx="1"/>
          </p:nvPr>
        </p:nvSpPr>
        <p:spPr>
          <a:xfrm>
            <a:off x="581194" y="1896533"/>
            <a:ext cx="6309003" cy="3962266"/>
          </a:xfrm>
        </p:spPr>
        <p:txBody>
          <a:bodyPr>
            <a:normAutofit/>
          </a:bodyPr>
          <a:lstStyle/>
          <a:p>
            <a:pPr marL="0" indent="0">
              <a:lnSpc>
                <a:spcPct val="110000"/>
              </a:lnSpc>
              <a:buNone/>
            </a:pPr>
            <a:r>
              <a:rPr lang="en-GB">
                <a:solidFill>
                  <a:schemeClr val="tx2"/>
                </a:solidFill>
              </a:rPr>
              <a:t>The nurse should teach Mr Bernard to use his inhaler and avoid triggers with culturally appropriate and accessible language (NMC, 2023). Shared decision-making can promote treatment adherence and autonomy according to WHO (2023). Ethical asthma care includes patient privacy and beliefs.</a:t>
            </a:r>
          </a:p>
          <a:p>
            <a:pPr marL="0" indent="0">
              <a:lnSpc>
                <a:spcPct val="110000"/>
              </a:lnSpc>
              <a:buNone/>
            </a:pPr>
            <a:r>
              <a:rPr lang="en-GB">
                <a:solidFill>
                  <a:schemeClr val="tx2"/>
                </a:solidFill>
              </a:rPr>
              <a:t>Asthma constitutes a long-term disease affecting lung airways. Physiology, clinicians assessing, monitors, people changing lifestyles, and people self-managing are important in successfully treating (GINA, 2023; NICE, 2017). Mr. Bernard's care plan focuses on the person and highlights a holistic approach. This approach manages through medicine and other strategies. Education, trigger avoidance, and regular follow-up stop exacerbations (BTS/SIGN 2019, NHS 2024).</a:t>
            </a:r>
          </a:p>
          <a:p>
            <a:pPr marL="0" indent="0">
              <a:lnSpc>
                <a:spcPct val="110000"/>
              </a:lnSpc>
              <a:buNone/>
            </a:pPr>
            <a:endParaRPr lang="en-GB">
              <a:solidFill>
                <a:schemeClr val="tx2"/>
              </a:solidFill>
            </a:endParaRPr>
          </a:p>
        </p:txBody>
      </p:sp>
      <p:pic>
        <p:nvPicPr>
          <p:cNvPr id="5" name="Picture 4" descr="Analyzing medical x-ray results">
            <a:extLst>
              <a:ext uri="{FF2B5EF4-FFF2-40B4-BE49-F238E27FC236}">
                <a16:creationId xmlns:a16="http://schemas.microsoft.com/office/drawing/2014/main" id="{CD76D80E-0993-F060-E437-15CCEDD9E618}"/>
              </a:ext>
            </a:extLst>
          </p:cNvPr>
          <p:cNvPicPr>
            <a:picLocks noChangeAspect="1"/>
          </p:cNvPicPr>
          <p:nvPr/>
        </p:nvPicPr>
        <p:blipFill>
          <a:blip r:embed="rId4"/>
          <a:srcRect l="39530" r="15009" b="-1"/>
          <a:stretch>
            <a:fillRect/>
          </a:stretch>
        </p:blipFill>
        <p:spPr>
          <a:xfrm>
            <a:off x="7521283" y="10"/>
            <a:ext cx="4670717" cy="6857990"/>
          </a:xfrm>
          <a:prstGeom prst="rect">
            <a:avLst/>
          </a:prstGeom>
        </p:spPr>
      </p:pic>
      <p:pic>
        <p:nvPicPr>
          <p:cNvPr id="7" name="Audio 6">
            <a:extLst>
              <a:ext uri="{FF2B5EF4-FFF2-40B4-BE49-F238E27FC236}">
                <a16:creationId xmlns:a16="http://schemas.microsoft.com/office/drawing/2014/main" id="{00249D4F-872C-4C67-8E92-BF75C6F680A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062481219"/>
      </p:ext>
    </p:extLst>
  </p:cSld>
  <p:clrMapOvr>
    <a:masterClrMapping/>
  </p:clrMapOvr>
  <mc:AlternateContent xmlns:mc="http://schemas.openxmlformats.org/markup-compatibility/2006">
    <mc:Choice xmlns:p14="http://schemas.microsoft.com/office/powerpoint/2010/main" Requires="p14">
      <p:transition spd="slow" p14:dur="2000" advTm="149122"/>
    </mc:Choice>
    <mc:Fallback>
      <p:transition spd="slow" advTm="1491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815B5-CB02-11D0-CFF3-4A3612A5BD39}"/>
              </a:ext>
            </a:extLst>
          </p:cNvPr>
          <p:cNvSpPr>
            <a:spLocks noGrp="1"/>
          </p:cNvSpPr>
          <p:nvPr>
            <p:ph type="title"/>
          </p:nvPr>
        </p:nvSpPr>
        <p:spPr/>
        <p:txBody>
          <a:bodyPr/>
          <a:lstStyle/>
          <a:p>
            <a:r>
              <a:rPr lang="en-US" dirty="0"/>
              <a:t>References </a:t>
            </a:r>
            <a:endParaRPr lang="en-GB" dirty="0"/>
          </a:p>
        </p:txBody>
      </p:sp>
      <p:graphicFrame>
        <p:nvGraphicFramePr>
          <p:cNvPr id="5" name="Content Placeholder 2">
            <a:extLst>
              <a:ext uri="{FF2B5EF4-FFF2-40B4-BE49-F238E27FC236}">
                <a16:creationId xmlns:a16="http://schemas.microsoft.com/office/drawing/2014/main" id="{E23B8BD0-A98B-8B94-46C3-A021B2CD20AF}"/>
              </a:ext>
            </a:extLst>
          </p:cNvPr>
          <p:cNvGraphicFramePr>
            <a:graphicFrameLocks noGrp="1"/>
          </p:cNvGraphicFramePr>
          <p:nvPr>
            <p:ph idx="1"/>
          </p:nvPr>
        </p:nvGraphicFramePr>
        <p:xfrm>
          <a:off x="581192" y="1991543"/>
          <a:ext cx="11029615" cy="36344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55787134"/>
      </p:ext>
    </p:extLst>
  </p:cSld>
  <p:clrMapOvr>
    <a:masterClrMapping/>
  </p:clrMapOvr>
</p:sld>
</file>

<file path=ppt/theme/theme1.xml><?xml version="1.0" encoding="utf-8"?>
<a:theme xmlns:a="http://schemas.openxmlformats.org/drawingml/2006/main" name="DividendVTI">
  <a:themeElements>
    <a:clrScheme name="DividendVTI">
      <a:dk1>
        <a:sysClr val="windowText" lastClr="000000"/>
      </a:dk1>
      <a:lt1>
        <a:sysClr val="window" lastClr="FFFFFF"/>
      </a:lt1>
      <a:dk2>
        <a:srgbClr val="3D3D3D"/>
      </a:dk2>
      <a:lt2>
        <a:srgbClr val="EBEBEB"/>
      </a:lt2>
      <a:accent1>
        <a:srgbClr val="ED8428"/>
      </a:accent1>
      <a:accent2>
        <a:srgbClr val="E6C46D"/>
      </a:accent2>
      <a:accent3>
        <a:srgbClr val="537685"/>
      </a:accent3>
      <a:accent4>
        <a:srgbClr val="969FA7"/>
      </a:accent4>
      <a:accent5>
        <a:srgbClr val="A9C37C"/>
      </a:accent5>
      <a:accent6>
        <a:srgbClr val="5A8071"/>
      </a:accent6>
      <a:hlink>
        <a:srgbClr val="828282"/>
      </a:hlink>
      <a:folHlink>
        <a:srgbClr val="A5A5A5"/>
      </a:folHlink>
    </a:clrScheme>
    <a:fontScheme name="Dividend">
      <a:majorFont>
        <a:latin typeface="Arial Nova Ligh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rial Nova Ligh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docProps/app.xml><?xml version="1.0" encoding="utf-8"?>
<Properties xmlns="http://schemas.openxmlformats.org/officeDocument/2006/extended-properties" xmlns:vt="http://schemas.openxmlformats.org/officeDocument/2006/docPropsVTypes">
  <TotalTime>181</TotalTime>
  <Words>1562</Words>
  <Application>Microsoft Office PowerPoint</Application>
  <PresentationFormat>Widescreen</PresentationFormat>
  <Paragraphs>45</Paragraphs>
  <Slides>15</Slides>
  <Notes>0</Notes>
  <HiddenSlides>0</HiddenSlides>
  <MMClips>14</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15</vt:i4>
      </vt:variant>
    </vt:vector>
  </HeadingPairs>
  <TitlesOfParts>
    <vt:vector size="18" baseType="lpstr">
      <vt:lpstr>Arial Nova Light</vt:lpstr>
      <vt:lpstr>Wingdings 2</vt:lpstr>
      <vt:lpstr>DividendVTI</vt:lpstr>
      <vt:lpstr>BMHP5023 – Introduction to Physiology   Component 2 Presentation: Asthma care plan </vt:lpstr>
      <vt:lpstr>Introduction</vt:lpstr>
      <vt:lpstr>Patient Case Scenario</vt:lpstr>
      <vt:lpstr>What Is Asthma?</vt:lpstr>
      <vt:lpstr>Respiratory System Structure &amp; Function</vt:lpstr>
      <vt:lpstr>Mechanics of Breathing</vt:lpstr>
      <vt:lpstr>Gas Exchange</vt:lpstr>
      <vt:lpstr>Pathophysiology of Asthma</vt:lpstr>
      <vt:lpstr>Effects on Body Systems</vt:lpstr>
      <vt:lpstr>Routine Monitoring &amp; Clinical Data</vt:lpstr>
      <vt:lpstr>Person-Centred Care Plan</vt:lpstr>
      <vt:lpstr>Acute Management and Long-Term Management</vt:lpstr>
      <vt:lpstr>Lifestyle &amp; Trigger Avoidance</vt:lpstr>
      <vt:lpstr>Communication &amp; Ethics and 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DELL</dc:creator>
  <cp:lastModifiedBy>DELL</cp:lastModifiedBy>
  <cp:revision>3</cp:revision>
  <dcterms:created xsi:type="dcterms:W3CDTF">2025-11-15T14:51:00Z</dcterms:created>
  <dcterms:modified xsi:type="dcterms:W3CDTF">2025-11-17T03:15:40Z</dcterms:modified>
</cp:coreProperties>
</file>